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753600" cy="7315200"/>
  <p:notesSz cx="6858000" cy="9144000"/>
  <p:embeddedFontLst>
    <p:embeddedFont>
      <p:font typeface="Marykate" panose="020B0604020202020204" charset="0"/>
      <p:regular r:id="rId34"/>
    </p:embeddedFont>
    <p:embeddedFont>
      <p:font typeface="Poppins" panose="00000500000000000000" pitchFamily="2" charset="0"/>
      <p:regular r:id="rId35"/>
      <p:bold r:id="rId36"/>
      <p:italic r:id="rId37"/>
      <p:boldItalic r:id="rId38"/>
    </p:embeddedFont>
    <p:embeddedFont>
      <p:font typeface="Poppins Bold" panose="00000800000000000000" pitchFamily="2" charset="0"/>
      <p:regular r:id="rId39"/>
      <p:bold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5" dt="2026-08-24T16:12:36.748"/>
    <p1510:client id="{0E806492-6663-4147-41FC-5087C754B995}" v="84" dt="2026-08-24T16:20:57.967"/>
    <p1510:client id="{49CA77F0-B83F-A12A-9F77-12F72FA690E5}" v="1" dt="2026-08-24T15:53:44.456"/>
    <p1510:client id="{F373BD0E-17B0-EF46-6F38-7DF7074AC01F}" v="23" dt="2026-08-26T14:49:58.6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northview.fultonschools.org/our-school/counseling" TargetMode="External"/><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www.airforce.com/find-a-recruiter" TargetMode="External"/><Relationship Id="rId7" Type="http://schemas.openxmlformats.org/officeDocument/2006/relationships/hyperlink" Target="https://www.navy.com/local" TargetMode="External"/><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hyperlink" Target="https://rmi.marines.com/request-information" TargetMode="External"/><Relationship Id="rId5" Type="http://schemas.openxmlformats.org/officeDocument/2006/relationships/hyperlink" Target="https://www.gocoastguard.com/about-us/find-recruiter" TargetMode="External"/><Relationship Id="rId4" Type="http://schemas.openxmlformats.org/officeDocument/2006/relationships/hyperlink" Target="https://www.goarmy.com/locate-a-recruiter.html"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www.gafutures.org/" TargetMode="External"/><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www.scholarships.com/" TargetMode="External"/><Relationship Id="rId7" Type="http://schemas.openxmlformats.org/officeDocument/2006/relationships/hyperlink" Target="http://studentaid.ed.gov/" TargetMode="External"/><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hyperlink" Target="http://www.gafutures.org/" TargetMode="External"/><Relationship Id="rId5" Type="http://schemas.openxmlformats.org/officeDocument/2006/relationships/hyperlink" Target="http://www.gsfc.georgia.gov/" TargetMode="External"/><Relationship Id="rId4" Type="http://schemas.openxmlformats.org/officeDocument/2006/relationships/hyperlink" Target="http://www.fastweb.com/"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www.gafutures.org/" TargetMode="External"/><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hyperlink" Target="https://www.gafutures.org/media/ks5f5zw5/rigor-course-list-09252024.pdf"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gafutures.org/media/188054/rigor-list-august-2019-print-ready-rv10232019.pdf" TargetMode="External"/><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www.fafsa.ed.gov/" TargetMode="External"/><Relationship Id="rId2" Type="http://schemas.openxmlformats.org/officeDocument/2006/relationships/image" Target="../media/image20.jpeg"/><Relationship Id="rId1" Type="http://schemas.openxmlformats.org/officeDocument/2006/relationships/slideLayout" Target="../slideLayouts/slideLayout7.xml"/><Relationship Id="rId5" Type="http://schemas.openxmlformats.org/officeDocument/2006/relationships/hyperlink" Target="http://www.gsfc.georgia.gov/" TargetMode="External"/><Relationship Id="rId4" Type="http://schemas.openxmlformats.org/officeDocument/2006/relationships/hyperlink" Target="http://www.gafutures.org/"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www.google.com/imgres?imgurl=https://www.amherst.edu/media/view/78690/original/ncaa_logo.gif&amp;imgrefurl=https://www.amherst.edu/athletics/teams/winter/basketball-w/articles/09-10/0301_ncaa_preview&amp;usg=__w7-k4eRpURNZVrAdvJ47RKudGGo=&amp;h=240&amp;w=240&amp;sz=24&amp;hl=en&amp;start=2&amp;um=1&amp;itbs=1&amp;tbnid=IPO_Ru1y_ySM4M:&amp;tbnh=110&amp;tbnw=110&amp;prev=/images?q%3DNCAA%2BLogo%26um%3D1%26hl%3Den%26sa%3DX%26tbs%3Disch:1" TargetMode="External"/><Relationship Id="rId1" Type="http://schemas.openxmlformats.org/officeDocument/2006/relationships/slideLayout" Target="../slideLayouts/slideLayout7.xml"/><Relationship Id="rId4" Type="http://schemas.openxmlformats.org/officeDocument/2006/relationships/hyperlink" Target="http://www.ncaaclearinghouse.net/"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8" Type="http://schemas.openxmlformats.org/officeDocument/2006/relationships/hyperlink" Target="https://nam11.safelinks.protection.outlook.com/?url=https%3A%2F%2Fsoarfamily.org%2F&amp;data=05%7C02%7CChoungC%40fultonschools.org%7C0c17d48873f546860e0308dde3e5084c%7C0cdcb19881694b70ba9fda7e3ba700c2%7C0%7C0%7C638917295008337100%7CUnknown%7CTWFpbGZsb3d8eyJFbXB0eU1hcGkiOnRydWUsIlYiOiIwLjAuMDAwMCIsIlAiOiJXaW4zMiIsIkFOIjoiTWFpbCIsIldUIjoyfQ%3D%3D%7C0%7C%7C%7C&amp;sdata=0L5N13dnGsgJU4zdvJcbEgbk6hfloTuUP60LSPtlsxI%3D&amp;reserved=0" TargetMode="External"/><Relationship Id="rId3" Type="http://schemas.openxmlformats.org/officeDocument/2006/relationships/hyperlink" Target="http://www.act.org/" TargetMode="External"/><Relationship Id="rId7" Type="http://schemas.openxmlformats.org/officeDocument/2006/relationships/hyperlink" Target="https://student.naviance.com/northview" TargetMode="External"/><Relationship Id="rId2" Type="http://schemas.openxmlformats.org/officeDocument/2006/relationships/hyperlink" Target="http://www.collegeboard.org/" TargetMode="External"/><Relationship Id="rId1" Type="http://schemas.openxmlformats.org/officeDocument/2006/relationships/slideLayout" Target="../slideLayouts/slideLayout7.xml"/><Relationship Id="rId6" Type="http://schemas.openxmlformats.org/officeDocument/2006/relationships/hyperlink" Target="http://www.northviewcounseling.com/" TargetMode="External"/><Relationship Id="rId5" Type="http://schemas.openxmlformats.org/officeDocument/2006/relationships/hyperlink" Target="https://northview.fultonschools.org/our-school/counseling" TargetMode="External"/><Relationship Id="rId4" Type="http://schemas.openxmlformats.org/officeDocument/2006/relationships/hyperlink" Target="http://www.gafutures.org/"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0" y="4280745"/>
            <a:ext cx="487680" cy="3043485"/>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A9A569">
                <a:alpha val="72157"/>
              </a:srgbClr>
            </a:solidFill>
          </p:spPr>
        </p:sp>
      </p:grpSp>
      <p:sp>
        <p:nvSpPr>
          <p:cNvPr id="4" name="AutoShape 4"/>
          <p:cNvSpPr/>
          <p:nvPr/>
        </p:nvSpPr>
        <p:spPr>
          <a:xfrm rot="-2023740">
            <a:off x="5032581" y="5879830"/>
            <a:ext cx="5171237" cy="0"/>
          </a:xfrm>
          <a:prstGeom prst="line">
            <a:avLst/>
          </a:prstGeom>
          <a:ln w="9525" cap="rnd">
            <a:solidFill>
              <a:srgbClr val="FFFFFF"/>
            </a:solidFill>
            <a:prstDash val="solid"/>
            <a:headEnd type="none" w="sm" len="sm"/>
            <a:tailEnd type="none" w="sm" len="sm"/>
          </a:ln>
        </p:spPr>
      </p:sp>
      <p:sp>
        <p:nvSpPr>
          <p:cNvPr id="5" name="AutoShape 5"/>
          <p:cNvSpPr/>
          <p:nvPr/>
        </p:nvSpPr>
        <p:spPr>
          <a:xfrm rot="4791360">
            <a:off x="4441622" y="3652838"/>
            <a:ext cx="7441682" cy="0"/>
          </a:xfrm>
          <a:prstGeom prst="line">
            <a:avLst/>
          </a:prstGeom>
          <a:ln w="9525" cap="rnd">
            <a:solidFill>
              <a:srgbClr val="FFFFFF"/>
            </a:solidFill>
            <a:prstDash val="solid"/>
            <a:headEnd type="none" w="sm" len="sm"/>
            <a:tailEnd type="none" w="sm" len="sm"/>
          </a:ln>
        </p:spPr>
      </p:sp>
      <p:grpSp>
        <p:nvGrpSpPr>
          <p:cNvPr id="6" name="Group 6"/>
          <p:cNvGrpSpPr/>
          <p:nvPr/>
        </p:nvGrpSpPr>
        <p:grpSpPr>
          <a:xfrm>
            <a:off x="7351357" y="1"/>
            <a:ext cx="2420741" cy="7324230"/>
            <a:chOff x="0" y="0"/>
            <a:chExt cx="3227654" cy="9765640"/>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A9A569">
                <a:alpha val="8627"/>
              </a:srgbClr>
            </a:solidFill>
          </p:spPr>
        </p:sp>
      </p:grpSp>
      <p:grpSp>
        <p:nvGrpSpPr>
          <p:cNvPr id="8" name="Group 8"/>
          <p:cNvGrpSpPr/>
          <p:nvPr/>
        </p:nvGrpSpPr>
        <p:grpSpPr>
          <a:xfrm>
            <a:off x="7685503" y="-9030"/>
            <a:ext cx="2078022" cy="7324230"/>
            <a:chOff x="0" y="0"/>
            <a:chExt cx="2770696" cy="9765640"/>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A9A569">
                <a:alpha val="3922"/>
              </a:srgbClr>
            </a:solidFill>
          </p:spPr>
        </p:sp>
      </p:grpSp>
      <p:grpSp>
        <p:nvGrpSpPr>
          <p:cNvPr id="10" name="Group 10"/>
          <p:cNvGrpSpPr/>
          <p:nvPr/>
        </p:nvGrpSpPr>
        <p:grpSpPr>
          <a:xfrm>
            <a:off x="7080418" y="4181408"/>
            <a:ext cx="2681135" cy="3133792"/>
            <a:chOff x="0" y="0"/>
            <a:chExt cx="3574847" cy="4178389"/>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D3583A">
                <a:alpha val="51765"/>
              </a:srgbClr>
            </a:solidFill>
          </p:spPr>
        </p:sp>
      </p:grpSp>
      <p:grpSp>
        <p:nvGrpSpPr>
          <p:cNvPr id="12" name="Group 12"/>
          <p:cNvGrpSpPr/>
          <p:nvPr/>
        </p:nvGrpSpPr>
        <p:grpSpPr>
          <a:xfrm>
            <a:off x="7477792" y="-9030"/>
            <a:ext cx="2285733" cy="7324230"/>
            <a:chOff x="0" y="0"/>
            <a:chExt cx="3047644" cy="9765640"/>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727F4B">
                <a:alpha val="48627"/>
              </a:srgbClr>
            </a:solidFill>
          </p:spPr>
        </p:sp>
      </p:grpSp>
      <p:grpSp>
        <p:nvGrpSpPr>
          <p:cNvPr id="14" name="Group 14"/>
          <p:cNvGrpSpPr/>
          <p:nvPr/>
        </p:nvGrpSpPr>
        <p:grpSpPr>
          <a:xfrm>
            <a:off x="8848830" y="-9030"/>
            <a:ext cx="914695" cy="7324230"/>
            <a:chOff x="0" y="0"/>
            <a:chExt cx="1219594" cy="9765640"/>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A9A569">
                <a:alpha val="48627"/>
              </a:srgbClr>
            </a:solidFill>
          </p:spPr>
        </p:sp>
      </p:grpSp>
      <p:grpSp>
        <p:nvGrpSpPr>
          <p:cNvPr id="16" name="Group 16"/>
          <p:cNvGrpSpPr/>
          <p:nvPr/>
        </p:nvGrpSpPr>
        <p:grpSpPr>
          <a:xfrm>
            <a:off x="8615715" y="-9030"/>
            <a:ext cx="1137885" cy="7324230"/>
            <a:chOff x="0" y="0"/>
            <a:chExt cx="1517180" cy="9765640"/>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A9A569">
                <a:alpha val="41961"/>
              </a:srgbClr>
            </a:solidFill>
          </p:spPr>
        </p:sp>
      </p:grpSp>
      <p:grpSp>
        <p:nvGrpSpPr>
          <p:cNvPr id="18" name="Group 18"/>
          <p:cNvGrpSpPr/>
          <p:nvPr/>
        </p:nvGrpSpPr>
        <p:grpSpPr>
          <a:xfrm>
            <a:off x="8597646" y="5219986"/>
            <a:ext cx="1167022" cy="2095214"/>
            <a:chOff x="0" y="0"/>
            <a:chExt cx="1556029" cy="2793619"/>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A9A569">
                <a:alpha val="63922"/>
              </a:srgbClr>
            </a:solidFill>
          </p:spPr>
        </p:sp>
      </p:grpSp>
      <p:sp>
        <p:nvSpPr>
          <p:cNvPr id="20" name="AutoShape 20"/>
          <p:cNvSpPr/>
          <p:nvPr/>
        </p:nvSpPr>
        <p:spPr>
          <a:xfrm rot="-2023740">
            <a:off x="5032581" y="5879830"/>
            <a:ext cx="5171237" cy="0"/>
          </a:xfrm>
          <a:prstGeom prst="line">
            <a:avLst/>
          </a:prstGeom>
          <a:ln w="9525" cap="rnd">
            <a:solidFill>
              <a:srgbClr val="FFFFFF"/>
            </a:solidFill>
            <a:prstDash val="solid"/>
            <a:headEnd type="none" w="sm" len="sm"/>
            <a:tailEnd type="none" w="sm" len="sm"/>
          </a:ln>
        </p:spPr>
      </p:sp>
      <p:sp>
        <p:nvSpPr>
          <p:cNvPr id="21" name="AutoShape 21"/>
          <p:cNvSpPr/>
          <p:nvPr/>
        </p:nvSpPr>
        <p:spPr>
          <a:xfrm rot="4791360">
            <a:off x="4441622" y="3652838"/>
            <a:ext cx="7441682" cy="0"/>
          </a:xfrm>
          <a:prstGeom prst="line">
            <a:avLst/>
          </a:prstGeom>
          <a:ln w="9525" cap="rnd">
            <a:solidFill>
              <a:srgbClr val="FFFFFF"/>
            </a:solidFill>
            <a:prstDash val="solid"/>
            <a:headEnd type="none" w="sm" len="sm"/>
            <a:tailEnd type="none" w="sm" len="sm"/>
          </a:ln>
        </p:spPr>
      </p:sp>
      <p:grpSp>
        <p:nvGrpSpPr>
          <p:cNvPr id="22" name="Group 22"/>
          <p:cNvGrpSpPr/>
          <p:nvPr/>
        </p:nvGrpSpPr>
        <p:grpSpPr>
          <a:xfrm>
            <a:off x="7351357" y="1"/>
            <a:ext cx="2420741" cy="7324230"/>
            <a:chOff x="0" y="0"/>
            <a:chExt cx="3227654" cy="9765640"/>
          </a:xfrm>
        </p:grpSpPr>
        <p:sp>
          <p:nvSpPr>
            <p:cNvPr id="23" name="Freeform 23"/>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A9A569">
                <a:alpha val="8627"/>
              </a:srgbClr>
            </a:solidFill>
          </p:spPr>
        </p:sp>
      </p:grpSp>
      <p:grpSp>
        <p:nvGrpSpPr>
          <p:cNvPr id="24" name="Group 24"/>
          <p:cNvGrpSpPr/>
          <p:nvPr/>
        </p:nvGrpSpPr>
        <p:grpSpPr>
          <a:xfrm>
            <a:off x="7685503" y="-9030"/>
            <a:ext cx="2078022" cy="7324230"/>
            <a:chOff x="0" y="0"/>
            <a:chExt cx="2770696" cy="9765640"/>
          </a:xfrm>
        </p:grpSpPr>
        <p:sp>
          <p:nvSpPr>
            <p:cNvPr id="25" name="Freeform 25"/>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A9A569">
                <a:alpha val="3922"/>
              </a:srgbClr>
            </a:solidFill>
          </p:spPr>
        </p:sp>
      </p:grpSp>
      <p:grpSp>
        <p:nvGrpSpPr>
          <p:cNvPr id="26" name="Group 26"/>
          <p:cNvGrpSpPr/>
          <p:nvPr/>
        </p:nvGrpSpPr>
        <p:grpSpPr>
          <a:xfrm>
            <a:off x="7080418" y="4181408"/>
            <a:ext cx="2681135" cy="3133792"/>
            <a:chOff x="0" y="0"/>
            <a:chExt cx="3574847" cy="4178389"/>
          </a:xfrm>
        </p:grpSpPr>
        <p:sp>
          <p:nvSpPr>
            <p:cNvPr id="27" name="Freeform 27"/>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D3583A">
                <a:alpha val="51765"/>
              </a:srgbClr>
            </a:solidFill>
          </p:spPr>
        </p:sp>
      </p:grpSp>
      <p:grpSp>
        <p:nvGrpSpPr>
          <p:cNvPr id="28" name="Group 28"/>
          <p:cNvGrpSpPr/>
          <p:nvPr/>
        </p:nvGrpSpPr>
        <p:grpSpPr>
          <a:xfrm>
            <a:off x="7477792" y="-9030"/>
            <a:ext cx="2285733" cy="7324230"/>
            <a:chOff x="0" y="0"/>
            <a:chExt cx="3047644" cy="9765640"/>
          </a:xfrm>
        </p:grpSpPr>
        <p:sp>
          <p:nvSpPr>
            <p:cNvPr id="29" name="Freeform 29"/>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727F4B">
                <a:alpha val="48627"/>
              </a:srgbClr>
            </a:solidFill>
          </p:spPr>
        </p:sp>
      </p:grpSp>
      <p:grpSp>
        <p:nvGrpSpPr>
          <p:cNvPr id="30" name="Group 30"/>
          <p:cNvGrpSpPr/>
          <p:nvPr/>
        </p:nvGrpSpPr>
        <p:grpSpPr>
          <a:xfrm>
            <a:off x="8848830" y="-9030"/>
            <a:ext cx="914695" cy="7324230"/>
            <a:chOff x="0" y="0"/>
            <a:chExt cx="1219594" cy="9765640"/>
          </a:xfrm>
        </p:grpSpPr>
        <p:sp>
          <p:nvSpPr>
            <p:cNvPr id="31" name="Freeform 31"/>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A9A569">
                <a:alpha val="48627"/>
              </a:srgbClr>
            </a:solidFill>
          </p:spPr>
        </p:sp>
      </p:grpSp>
      <p:grpSp>
        <p:nvGrpSpPr>
          <p:cNvPr id="32" name="Group 32"/>
          <p:cNvGrpSpPr/>
          <p:nvPr/>
        </p:nvGrpSpPr>
        <p:grpSpPr>
          <a:xfrm>
            <a:off x="8615715" y="-9030"/>
            <a:ext cx="1137885" cy="7324230"/>
            <a:chOff x="0" y="0"/>
            <a:chExt cx="1517180" cy="9765640"/>
          </a:xfrm>
        </p:grpSpPr>
        <p:sp>
          <p:nvSpPr>
            <p:cNvPr id="33" name="Freeform 33"/>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A9A569">
                <a:alpha val="41961"/>
              </a:srgbClr>
            </a:solidFill>
          </p:spPr>
        </p:sp>
      </p:grpSp>
      <p:grpSp>
        <p:nvGrpSpPr>
          <p:cNvPr id="34" name="Group 34"/>
          <p:cNvGrpSpPr/>
          <p:nvPr/>
        </p:nvGrpSpPr>
        <p:grpSpPr>
          <a:xfrm>
            <a:off x="8068039" y="5219986"/>
            <a:ext cx="1167022" cy="2095214"/>
            <a:chOff x="0" y="0"/>
            <a:chExt cx="1556029" cy="2793619"/>
          </a:xfrm>
        </p:grpSpPr>
        <p:sp>
          <p:nvSpPr>
            <p:cNvPr id="35" name="Freeform 35"/>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A9A569">
                <a:alpha val="63922"/>
              </a:srgbClr>
            </a:solidFill>
          </p:spPr>
        </p:sp>
      </p:grpSp>
      <p:grpSp>
        <p:nvGrpSpPr>
          <p:cNvPr id="36" name="Group 36"/>
          <p:cNvGrpSpPr/>
          <p:nvPr/>
        </p:nvGrpSpPr>
        <p:grpSpPr>
          <a:xfrm>
            <a:off x="-9030" y="-9030"/>
            <a:ext cx="921172" cy="6077941"/>
            <a:chOff x="0" y="0"/>
            <a:chExt cx="1228230" cy="8103921"/>
          </a:xfrm>
        </p:grpSpPr>
        <p:sp>
          <p:nvSpPr>
            <p:cNvPr id="37" name="Freeform 37"/>
            <p:cNvSpPr/>
            <p:nvPr/>
          </p:nvSpPr>
          <p:spPr>
            <a:xfrm>
              <a:off x="0" y="0"/>
              <a:ext cx="1228217" cy="8103870"/>
            </a:xfrm>
            <a:custGeom>
              <a:avLst/>
              <a:gdLst/>
              <a:ahLst/>
              <a:cxnLst/>
              <a:rect l="l" t="t" r="r" b="b"/>
              <a:pathLst>
                <a:path w="1228217" h="8103870">
                  <a:moveTo>
                    <a:pt x="0" y="12065"/>
                  </a:moveTo>
                  <a:lnTo>
                    <a:pt x="1228217" y="0"/>
                  </a:lnTo>
                  <a:lnTo>
                    <a:pt x="1228217" y="24130"/>
                  </a:lnTo>
                  <a:lnTo>
                    <a:pt x="0" y="8103870"/>
                  </a:lnTo>
                  <a:lnTo>
                    <a:pt x="0" y="12065"/>
                  </a:lnTo>
                  <a:close/>
                </a:path>
              </a:pathLst>
            </a:custGeom>
            <a:solidFill>
              <a:srgbClr val="D3583A">
                <a:alpha val="72157"/>
              </a:srgbClr>
            </a:solidFill>
          </p:spPr>
        </p:sp>
      </p:grpSp>
      <p:sp>
        <p:nvSpPr>
          <p:cNvPr id="38" name="TextBox 38"/>
          <p:cNvSpPr txBox="1"/>
          <p:nvPr/>
        </p:nvSpPr>
        <p:spPr>
          <a:xfrm>
            <a:off x="4399283" y="7910827"/>
            <a:ext cx="9570720" cy="819150"/>
          </a:xfrm>
          <a:prstGeom prst="rect">
            <a:avLst/>
          </a:prstGeom>
        </p:spPr>
        <p:txBody>
          <a:bodyPr lIns="0" tIns="0" rIns="0" bIns="0" rtlCol="0" anchor="t">
            <a:spAutoFit/>
          </a:bodyPr>
          <a:lstStyle/>
          <a:p>
            <a:pPr algn="r">
              <a:lnSpc>
                <a:spcPts val="2304"/>
              </a:lnSpc>
            </a:pPr>
            <a:r>
              <a:rPr lang="en-US" sz="1920">
                <a:solidFill>
                  <a:srgbClr val="2C301F"/>
                </a:solidFill>
                <a:latin typeface="Poppins"/>
                <a:ea typeface="Poppins"/>
                <a:cs typeface="Poppins"/>
                <a:sym typeface="Poppins"/>
              </a:rPr>
              <a:t>Northview High School </a:t>
            </a:r>
          </a:p>
          <a:p>
            <a:pPr algn="r">
              <a:lnSpc>
                <a:spcPts val="2048"/>
              </a:lnSpc>
            </a:pPr>
            <a:r>
              <a:rPr lang="en-US" sz="1706">
                <a:solidFill>
                  <a:srgbClr val="2C301F"/>
                </a:solidFill>
                <a:latin typeface="Poppins"/>
                <a:ea typeface="Poppins"/>
                <a:cs typeface="Poppins"/>
                <a:sym typeface="Poppins"/>
              </a:rPr>
              <a:t>Counseling Department </a:t>
            </a:r>
          </a:p>
          <a:p>
            <a:pPr algn="r">
              <a:lnSpc>
                <a:spcPts val="2048"/>
              </a:lnSpc>
            </a:pPr>
            <a:r>
              <a:rPr lang="en-US" sz="1706">
                <a:solidFill>
                  <a:srgbClr val="2C301F"/>
                </a:solidFill>
                <a:latin typeface="Poppins"/>
                <a:ea typeface="Poppins"/>
                <a:cs typeface="Poppins"/>
                <a:sym typeface="Poppins"/>
              </a:rPr>
              <a:t>Senior Advisement Fall 2014 </a:t>
            </a:r>
          </a:p>
        </p:txBody>
      </p:sp>
      <p:grpSp>
        <p:nvGrpSpPr>
          <p:cNvPr id="39" name="Group 39"/>
          <p:cNvGrpSpPr/>
          <p:nvPr/>
        </p:nvGrpSpPr>
        <p:grpSpPr>
          <a:xfrm>
            <a:off x="5916387" y="405373"/>
            <a:ext cx="1691678" cy="1625603"/>
            <a:chOff x="0" y="0"/>
            <a:chExt cx="2255571" cy="2167471"/>
          </a:xfrm>
        </p:grpSpPr>
        <p:sp>
          <p:nvSpPr>
            <p:cNvPr id="40" name="Freeform 40"/>
            <p:cNvSpPr/>
            <p:nvPr/>
          </p:nvSpPr>
          <p:spPr>
            <a:xfrm>
              <a:off x="0" y="0"/>
              <a:ext cx="2255520" cy="2167509"/>
            </a:xfrm>
            <a:custGeom>
              <a:avLst/>
              <a:gdLst/>
              <a:ahLst/>
              <a:cxnLst/>
              <a:rect l="l" t="t" r="r" b="b"/>
              <a:pathLst>
                <a:path w="2255520" h="2167509">
                  <a:moveTo>
                    <a:pt x="0" y="0"/>
                  </a:moveTo>
                  <a:lnTo>
                    <a:pt x="2255520" y="0"/>
                  </a:lnTo>
                  <a:lnTo>
                    <a:pt x="2255520" y="2167509"/>
                  </a:lnTo>
                  <a:lnTo>
                    <a:pt x="0" y="2167509"/>
                  </a:lnTo>
                  <a:lnTo>
                    <a:pt x="0" y="0"/>
                  </a:lnTo>
                  <a:close/>
                </a:path>
              </a:pathLst>
            </a:custGeom>
            <a:blipFill>
              <a:blip r:embed="rId2"/>
              <a:stretch>
                <a:fillRect l="-182" r="-184" b="1"/>
              </a:stretch>
            </a:blipFill>
          </p:spPr>
        </p:sp>
      </p:grpSp>
      <p:sp>
        <p:nvSpPr>
          <p:cNvPr id="43" name="TextBox 43"/>
          <p:cNvSpPr txBox="1"/>
          <p:nvPr/>
        </p:nvSpPr>
        <p:spPr>
          <a:xfrm>
            <a:off x="912143" y="-194985"/>
            <a:ext cx="5689597" cy="2296695"/>
          </a:xfrm>
          <a:prstGeom prst="rect">
            <a:avLst/>
          </a:prstGeom>
        </p:spPr>
        <p:txBody>
          <a:bodyPr lIns="0" tIns="0" rIns="0" bIns="0" rtlCol="0" anchor="b"/>
          <a:lstStyle/>
          <a:p>
            <a:pPr algn="l">
              <a:lnSpc>
                <a:spcPts val="5632"/>
              </a:lnSpc>
            </a:pPr>
            <a:endParaRPr/>
          </a:p>
          <a:p>
            <a:pPr algn="l">
              <a:lnSpc>
                <a:spcPts val="5632"/>
              </a:lnSpc>
            </a:pPr>
            <a:endParaRPr/>
          </a:p>
          <a:p>
            <a:pPr algn="l">
              <a:lnSpc>
                <a:spcPts val="3071"/>
              </a:lnSpc>
            </a:pPr>
            <a:r>
              <a:rPr lang="en-US" sz="2559">
                <a:solidFill>
                  <a:srgbClr val="1B1B51"/>
                </a:solidFill>
                <a:latin typeface="Marykate"/>
                <a:ea typeface="Marykate"/>
                <a:cs typeface="Marykate"/>
                <a:sym typeface="Marykate"/>
              </a:rPr>
              <a:t>Northview High School </a:t>
            </a:r>
          </a:p>
          <a:p>
            <a:pPr algn="l">
              <a:lnSpc>
                <a:spcPts val="3071"/>
              </a:lnSpc>
            </a:pPr>
            <a:r>
              <a:rPr lang="en-US" sz="2559">
                <a:solidFill>
                  <a:srgbClr val="1B1B51"/>
                </a:solidFill>
                <a:latin typeface="Marykate"/>
                <a:ea typeface="Marykate"/>
                <a:cs typeface="Marykate"/>
                <a:sym typeface="Marykate"/>
              </a:rPr>
              <a:t>Counseling Department </a:t>
            </a:r>
          </a:p>
        </p:txBody>
      </p:sp>
      <p:sp>
        <p:nvSpPr>
          <p:cNvPr id="46" name="TextBox 46"/>
          <p:cNvSpPr txBox="1"/>
          <p:nvPr/>
        </p:nvSpPr>
        <p:spPr>
          <a:xfrm>
            <a:off x="210958" y="391774"/>
            <a:ext cx="7830661" cy="4821005"/>
          </a:xfrm>
          <a:prstGeom prst="rect">
            <a:avLst/>
          </a:prstGeom>
        </p:spPr>
        <p:txBody>
          <a:bodyPr lIns="0" tIns="0" rIns="0" bIns="0" rtlCol="0" anchor="b"/>
          <a:lstStyle/>
          <a:p>
            <a:pPr algn="r">
              <a:lnSpc>
                <a:spcPts val="5632"/>
              </a:lnSpc>
            </a:pPr>
            <a:endParaRPr>
              <a:latin typeface="Poppins Bold"/>
              <a:cs typeface="Poppins Bold"/>
            </a:endParaRPr>
          </a:p>
          <a:p>
            <a:pPr algn="r">
              <a:lnSpc>
                <a:spcPts val="5632"/>
              </a:lnSpc>
            </a:pPr>
            <a:endParaRPr>
              <a:latin typeface="Poppins Bold"/>
              <a:cs typeface="Poppins Bold"/>
            </a:endParaRPr>
          </a:p>
          <a:p>
            <a:pPr algn="r">
              <a:lnSpc>
                <a:spcPts val="5632"/>
              </a:lnSpc>
            </a:pPr>
            <a:endParaRPr>
              <a:latin typeface="Poppins Bold"/>
              <a:cs typeface="Poppins Bold"/>
            </a:endParaRPr>
          </a:p>
          <a:p>
            <a:pPr algn="r">
              <a:lnSpc>
                <a:spcPts val="5632"/>
              </a:lnSpc>
            </a:pPr>
            <a:endParaRPr>
              <a:latin typeface="Poppins Bold"/>
              <a:cs typeface="Poppins Bold"/>
            </a:endParaRPr>
          </a:p>
          <a:p>
            <a:pPr algn="r">
              <a:lnSpc>
                <a:spcPts val="7424"/>
              </a:lnSpc>
            </a:pPr>
            <a:r>
              <a:rPr lang="en-US" sz="6186">
                <a:solidFill>
                  <a:srgbClr val="727F4B"/>
                </a:solidFill>
                <a:latin typeface="Poppins Bold"/>
                <a:ea typeface="Marykate"/>
                <a:cs typeface="Poppins Bold"/>
                <a:sym typeface="Marykate"/>
              </a:rPr>
              <a:t>Class of 2028 Junior Information Meeting</a:t>
            </a:r>
          </a:p>
        </p:txBody>
      </p:sp>
      <p:sp>
        <p:nvSpPr>
          <p:cNvPr id="47" name="TextBox 47"/>
          <p:cNvSpPr txBox="1"/>
          <p:nvPr/>
        </p:nvSpPr>
        <p:spPr>
          <a:xfrm>
            <a:off x="2484844" y="6471780"/>
            <a:ext cx="4779359" cy="590550"/>
          </a:xfrm>
          <a:prstGeom prst="rect">
            <a:avLst/>
          </a:prstGeom>
        </p:spPr>
        <p:txBody>
          <a:bodyPr lIns="0" tIns="0" rIns="0" bIns="0" rtlCol="0" anchor="t">
            <a:spAutoFit/>
          </a:bodyPr>
          <a:lstStyle/>
          <a:p>
            <a:pPr algn="l">
              <a:lnSpc>
                <a:spcPts val="2304"/>
              </a:lnSpc>
            </a:pPr>
            <a:r>
              <a:rPr lang="en-US" sz="1920">
                <a:solidFill>
                  <a:srgbClr val="2C301F"/>
                </a:solidFill>
                <a:latin typeface="Poppins"/>
                <a:ea typeface="Poppins"/>
                <a:cs typeface="Poppins"/>
                <a:sym typeface="Poppins"/>
              </a:rPr>
              <a:t>Don't forget to follow us on Instagram!</a:t>
            </a:r>
          </a:p>
          <a:p>
            <a:pPr algn="ctr">
              <a:lnSpc>
                <a:spcPts val="2304"/>
              </a:lnSpc>
            </a:pPr>
            <a:r>
              <a:rPr lang="en-US" sz="1920">
                <a:solidFill>
                  <a:srgbClr val="2C301F"/>
                </a:solidFill>
                <a:latin typeface="Poppins"/>
                <a:ea typeface="Poppins"/>
                <a:cs typeface="Poppins"/>
                <a:sym typeface="Poppins"/>
              </a:rPr>
              <a:t>@Northviewcounseling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0" y="4280745"/>
            <a:ext cx="487680" cy="3043485"/>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A9A569">
                <a:alpha val="72157"/>
              </a:srgbClr>
            </a:solidFill>
          </p:spPr>
        </p:sp>
      </p:grpSp>
      <p:sp>
        <p:nvSpPr>
          <p:cNvPr id="4" name="AutoShape 4"/>
          <p:cNvSpPr/>
          <p:nvPr/>
        </p:nvSpPr>
        <p:spPr>
          <a:xfrm rot="-2023740">
            <a:off x="5032581" y="5879830"/>
            <a:ext cx="5171237" cy="0"/>
          </a:xfrm>
          <a:prstGeom prst="line">
            <a:avLst/>
          </a:prstGeom>
          <a:ln w="9525" cap="rnd">
            <a:solidFill>
              <a:srgbClr val="FFFFFF"/>
            </a:solidFill>
            <a:prstDash val="solid"/>
            <a:headEnd type="none" w="sm" len="sm"/>
            <a:tailEnd type="none" w="sm" len="sm"/>
          </a:ln>
        </p:spPr>
      </p:sp>
      <p:sp>
        <p:nvSpPr>
          <p:cNvPr id="5" name="AutoShape 5"/>
          <p:cNvSpPr/>
          <p:nvPr/>
        </p:nvSpPr>
        <p:spPr>
          <a:xfrm rot="4791360">
            <a:off x="4441622" y="3652838"/>
            <a:ext cx="7441682" cy="0"/>
          </a:xfrm>
          <a:prstGeom prst="line">
            <a:avLst/>
          </a:prstGeom>
          <a:ln w="9525" cap="rnd">
            <a:solidFill>
              <a:srgbClr val="FFFFFF"/>
            </a:solidFill>
            <a:prstDash val="solid"/>
            <a:headEnd type="none" w="sm" len="sm"/>
            <a:tailEnd type="none" w="sm" len="sm"/>
          </a:ln>
        </p:spPr>
      </p:sp>
      <p:grpSp>
        <p:nvGrpSpPr>
          <p:cNvPr id="6" name="Group 6"/>
          <p:cNvGrpSpPr/>
          <p:nvPr/>
        </p:nvGrpSpPr>
        <p:grpSpPr>
          <a:xfrm>
            <a:off x="7351357" y="1"/>
            <a:ext cx="2420741" cy="7324230"/>
            <a:chOff x="0" y="0"/>
            <a:chExt cx="3227654" cy="9765640"/>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A9A569">
                <a:alpha val="8627"/>
              </a:srgbClr>
            </a:solidFill>
          </p:spPr>
        </p:sp>
      </p:grpSp>
      <p:grpSp>
        <p:nvGrpSpPr>
          <p:cNvPr id="8" name="Group 8"/>
          <p:cNvGrpSpPr/>
          <p:nvPr/>
        </p:nvGrpSpPr>
        <p:grpSpPr>
          <a:xfrm>
            <a:off x="7685503" y="-9030"/>
            <a:ext cx="2078022" cy="7324230"/>
            <a:chOff x="0" y="0"/>
            <a:chExt cx="2770696" cy="9765640"/>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A9A569">
                <a:alpha val="3922"/>
              </a:srgbClr>
            </a:solidFill>
          </p:spPr>
        </p:sp>
      </p:grpSp>
      <p:grpSp>
        <p:nvGrpSpPr>
          <p:cNvPr id="10" name="Group 10"/>
          <p:cNvGrpSpPr/>
          <p:nvPr/>
        </p:nvGrpSpPr>
        <p:grpSpPr>
          <a:xfrm>
            <a:off x="7080418" y="4181408"/>
            <a:ext cx="2681135" cy="3133792"/>
            <a:chOff x="0" y="0"/>
            <a:chExt cx="3574847" cy="4178389"/>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D3583A">
                <a:alpha val="51765"/>
              </a:srgbClr>
            </a:solidFill>
          </p:spPr>
        </p:sp>
      </p:grpSp>
      <p:grpSp>
        <p:nvGrpSpPr>
          <p:cNvPr id="12" name="Group 12"/>
          <p:cNvGrpSpPr/>
          <p:nvPr/>
        </p:nvGrpSpPr>
        <p:grpSpPr>
          <a:xfrm>
            <a:off x="7477792" y="-9030"/>
            <a:ext cx="2285733" cy="7324230"/>
            <a:chOff x="0" y="0"/>
            <a:chExt cx="3047644" cy="9765640"/>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727F4B">
                <a:alpha val="48627"/>
              </a:srgbClr>
            </a:solidFill>
          </p:spPr>
        </p:sp>
      </p:grpSp>
      <p:grpSp>
        <p:nvGrpSpPr>
          <p:cNvPr id="14" name="Group 14"/>
          <p:cNvGrpSpPr/>
          <p:nvPr/>
        </p:nvGrpSpPr>
        <p:grpSpPr>
          <a:xfrm>
            <a:off x="8848830" y="-9030"/>
            <a:ext cx="914695" cy="7324230"/>
            <a:chOff x="0" y="0"/>
            <a:chExt cx="1219594" cy="9765640"/>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E9C468">
                <a:alpha val="48627"/>
              </a:srgbClr>
            </a:solidFill>
          </p:spPr>
        </p:sp>
      </p:grpSp>
      <p:grpSp>
        <p:nvGrpSpPr>
          <p:cNvPr id="16" name="Group 16"/>
          <p:cNvGrpSpPr/>
          <p:nvPr/>
        </p:nvGrpSpPr>
        <p:grpSpPr>
          <a:xfrm>
            <a:off x="8615715" y="-9030"/>
            <a:ext cx="1137885" cy="7324230"/>
            <a:chOff x="0" y="0"/>
            <a:chExt cx="1517180" cy="9765640"/>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A9A569">
                <a:alpha val="41961"/>
              </a:srgbClr>
            </a:solidFill>
          </p:spPr>
        </p:sp>
      </p:grpSp>
      <p:grpSp>
        <p:nvGrpSpPr>
          <p:cNvPr id="18" name="Group 18"/>
          <p:cNvGrpSpPr/>
          <p:nvPr/>
        </p:nvGrpSpPr>
        <p:grpSpPr>
          <a:xfrm>
            <a:off x="8597646" y="5219986"/>
            <a:ext cx="1167022" cy="2095214"/>
            <a:chOff x="0" y="0"/>
            <a:chExt cx="1556029" cy="2793619"/>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A9A569">
                <a:alpha val="63922"/>
              </a:srgbClr>
            </a:solidFill>
          </p:spPr>
        </p:sp>
      </p:grpSp>
      <p:sp>
        <p:nvSpPr>
          <p:cNvPr id="20" name="TextBox 20"/>
          <p:cNvSpPr txBox="1"/>
          <p:nvPr/>
        </p:nvSpPr>
        <p:spPr>
          <a:xfrm>
            <a:off x="4520822" y="705488"/>
            <a:ext cx="2806932" cy="855142"/>
          </a:xfrm>
          <a:prstGeom prst="rect">
            <a:avLst/>
          </a:prstGeom>
        </p:spPr>
        <p:txBody>
          <a:bodyPr lIns="0" tIns="0" rIns="0" bIns="0" rtlCol="0" anchor="t">
            <a:spAutoFit/>
          </a:bodyPr>
          <a:lstStyle/>
          <a:p>
            <a:pPr algn="l">
              <a:lnSpc>
                <a:spcPts val="3225"/>
              </a:lnSpc>
            </a:pPr>
            <a:r>
              <a:rPr lang="en-US" sz="2986">
                <a:solidFill>
                  <a:srgbClr val="727F4B"/>
                </a:solidFill>
                <a:latin typeface="Marykate"/>
                <a:ea typeface="Marykate"/>
                <a:cs typeface="Marykate"/>
                <a:sym typeface="Marykate"/>
              </a:rPr>
              <a:t>Topics for Discussion</a:t>
            </a:r>
          </a:p>
          <a:p>
            <a:pPr algn="l">
              <a:lnSpc>
                <a:spcPts val="3225"/>
              </a:lnSpc>
            </a:pPr>
            <a:endParaRPr lang="en-US" sz="2986">
              <a:solidFill>
                <a:srgbClr val="727F4B"/>
              </a:solidFill>
              <a:latin typeface="Marykate"/>
              <a:ea typeface="Marykate"/>
              <a:cs typeface="Marykate"/>
              <a:sym typeface="Marykate"/>
            </a:endParaRPr>
          </a:p>
        </p:txBody>
      </p:sp>
      <p:sp>
        <p:nvSpPr>
          <p:cNvPr id="21" name="TextBox 21"/>
          <p:cNvSpPr txBox="1"/>
          <p:nvPr/>
        </p:nvSpPr>
        <p:spPr>
          <a:xfrm>
            <a:off x="4520822" y="2272903"/>
            <a:ext cx="3068669" cy="3529584"/>
          </a:xfrm>
          <a:prstGeom prst="rect">
            <a:avLst/>
          </a:prstGeom>
        </p:spPr>
        <p:txBody>
          <a:bodyPr lIns="0" tIns="0" rIns="0" bIns="0" rtlCol="0" anchor="t">
            <a:spAutoFit/>
          </a:bodyPr>
          <a:lstStyle/>
          <a:p>
            <a:pPr marL="205908" lvl="1" indent="-102954" algn="l">
              <a:lnSpc>
                <a:spcPts val="1727"/>
              </a:lnSpc>
              <a:buFont typeface="Arial"/>
              <a:buChar char="•"/>
            </a:pPr>
            <a:r>
              <a:rPr lang="en-US" sz="1599">
                <a:solidFill>
                  <a:srgbClr val="2C301F"/>
                </a:solidFill>
                <a:latin typeface="Poppins"/>
                <a:ea typeface="Poppins"/>
                <a:cs typeface="Poppins"/>
                <a:sym typeface="Poppins"/>
              </a:rPr>
              <a:t>Meet Your Counselors</a:t>
            </a:r>
          </a:p>
          <a:p>
            <a:pPr marL="205908" lvl="1" indent="-102954" algn="l">
              <a:lnSpc>
                <a:spcPts val="1727"/>
              </a:lnSpc>
              <a:buFont typeface="Arial"/>
              <a:buChar char="•"/>
            </a:pPr>
            <a:r>
              <a:rPr lang="en-US" sz="1599">
                <a:solidFill>
                  <a:srgbClr val="2C301F"/>
                </a:solidFill>
                <a:latin typeface="Poppins"/>
                <a:ea typeface="Poppins"/>
                <a:cs typeface="Poppins"/>
                <a:sym typeface="Poppins"/>
              </a:rPr>
              <a:t>Graduation Requirements</a:t>
            </a:r>
          </a:p>
          <a:p>
            <a:pPr marL="205908" lvl="1" indent="-102954" algn="l">
              <a:lnSpc>
                <a:spcPts val="1727"/>
              </a:lnSpc>
              <a:buFont typeface="Arial"/>
              <a:buChar char="•"/>
            </a:pPr>
            <a:r>
              <a:rPr lang="en-US" sz="1599">
                <a:solidFill>
                  <a:srgbClr val="2C301F"/>
                </a:solidFill>
                <a:latin typeface="Poppins"/>
                <a:ea typeface="Poppins"/>
                <a:cs typeface="Poppins"/>
                <a:sym typeface="Poppins"/>
              </a:rPr>
              <a:t>Credits &amp; Honor Points </a:t>
            </a:r>
          </a:p>
          <a:p>
            <a:pPr marL="205908" lvl="1" indent="-102954" algn="l">
              <a:lnSpc>
                <a:spcPts val="1727"/>
              </a:lnSpc>
              <a:buFont typeface="Arial"/>
              <a:buChar char="•"/>
            </a:pPr>
            <a:r>
              <a:rPr lang="en-US" sz="1599">
                <a:solidFill>
                  <a:srgbClr val="2C301F"/>
                </a:solidFill>
                <a:latin typeface="Poppins"/>
                <a:ea typeface="Poppins"/>
                <a:cs typeface="Poppins"/>
                <a:sym typeface="Poppins"/>
              </a:rPr>
              <a:t>College Admission Standards</a:t>
            </a:r>
          </a:p>
          <a:p>
            <a:pPr marL="205908" lvl="1" indent="-102954" algn="l">
              <a:lnSpc>
                <a:spcPts val="1727"/>
              </a:lnSpc>
              <a:buFont typeface="Arial"/>
              <a:buChar char="•"/>
            </a:pPr>
            <a:r>
              <a:rPr lang="en-US" sz="1599">
                <a:solidFill>
                  <a:srgbClr val="2C301F"/>
                </a:solidFill>
                <a:latin typeface="Poppins"/>
                <a:ea typeface="Poppins"/>
                <a:cs typeface="Poppins"/>
                <a:sym typeface="Poppins"/>
              </a:rPr>
              <a:t>SAT &amp; ACT</a:t>
            </a:r>
          </a:p>
          <a:p>
            <a:pPr marL="205908" lvl="1" indent="-102954" algn="l">
              <a:lnSpc>
                <a:spcPts val="1727"/>
              </a:lnSpc>
              <a:buFont typeface="Arial"/>
              <a:buChar char="•"/>
            </a:pPr>
            <a:r>
              <a:rPr lang="en-US" sz="1599">
                <a:solidFill>
                  <a:srgbClr val="2C301F"/>
                </a:solidFill>
                <a:latin typeface="Poppins"/>
                <a:ea typeface="Poppins"/>
                <a:cs typeface="Poppins"/>
                <a:sym typeface="Poppins"/>
              </a:rPr>
              <a:t>Scholarships &amp; Financial Aid </a:t>
            </a:r>
          </a:p>
          <a:p>
            <a:pPr marL="205908" lvl="1" indent="-102954" algn="l">
              <a:lnSpc>
                <a:spcPts val="1727"/>
              </a:lnSpc>
              <a:buFont typeface="Arial"/>
              <a:buChar char="•"/>
            </a:pPr>
            <a:r>
              <a:rPr lang="en-US" sz="1599">
                <a:solidFill>
                  <a:srgbClr val="2C301F"/>
                </a:solidFill>
                <a:latin typeface="Poppins"/>
                <a:ea typeface="Poppins"/>
                <a:cs typeface="Poppins"/>
                <a:sym typeface="Poppins"/>
              </a:rPr>
              <a:t>HOPE</a:t>
            </a:r>
          </a:p>
          <a:p>
            <a:pPr marL="205908" lvl="1" indent="-102954" algn="l">
              <a:lnSpc>
                <a:spcPts val="1727"/>
              </a:lnSpc>
              <a:buFont typeface="Arial"/>
              <a:buChar char="•"/>
            </a:pPr>
            <a:r>
              <a:rPr lang="en-US" sz="1599">
                <a:solidFill>
                  <a:srgbClr val="2C301F"/>
                </a:solidFill>
                <a:latin typeface="Poppins"/>
                <a:ea typeface="Poppins"/>
                <a:cs typeface="Poppins"/>
                <a:sym typeface="Poppins"/>
              </a:rPr>
              <a:t>NCAA</a:t>
            </a:r>
          </a:p>
          <a:p>
            <a:pPr marL="205908" lvl="1" indent="-102954" algn="l">
              <a:lnSpc>
                <a:spcPts val="1727"/>
              </a:lnSpc>
              <a:buFont typeface="Arial"/>
              <a:buChar char="•"/>
            </a:pPr>
            <a:r>
              <a:rPr lang="en-US" sz="1599">
                <a:solidFill>
                  <a:srgbClr val="2C301F"/>
                </a:solidFill>
                <a:latin typeface="Poppins"/>
                <a:ea typeface="Poppins"/>
                <a:cs typeface="Poppins"/>
                <a:sym typeface="Poppins"/>
              </a:rPr>
              <a:t>Researching Colleges </a:t>
            </a:r>
          </a:p>
          <a:p>
            <a:pPr marL="205908" lvl="1" indent="-102954" algn="l">
              <a:lnSpc>
                <a:spcPts val="1727"/>
              </a:lnSpc>
              <a:buFont typeface="Arial"/>
              <a:buChar char="•"/>
            </a:pPr>
            <a:r>
              <a:rPr lang="en-US" sz="1599">
                <a:solidFill>
                  <a:srgbClr val="2C301F"/>
                </a:solidFill>
                <a:latin typeface="Poppins"/>
                <a:ea typeface="Poppins"/>
                <a:cs typeface="Poppins"/>
                <a:sym typeface="Poppins"/>
              </a:rPr>
              <a:t>Transcript Requests</a:t>
            </a:r>
          </a:p>
          <a:p>
            <a:pPr marL="205908" lvl="1" indent="-102954" algn="l">
              <a:lnSpc>
                <a:spcPts val="1727"/>
              </a:lnSpc>
              <a:buFont typeface="Arial"/>
              <a:buChar char="•"/>
            </a:pPr>
            <a:r>
              <a:rPr lang="en-US" sz="1599">
                <a:solidFill>
                  <a:srgbClr val="2C301F"/>
                </a:solidFill>
                <a:latin typeface="Poppins"/>
                <a:ea typeface="Poppins"/>
                <a:cs typeface="Poppins"/>
                <a:sym typeface="Poppins"/>
              </a:rPr>
              <a:t>Junior Meetings</a:t>
            </a:r>
          </a:p>
          <a:p>
            <a:pPr marL="205908" lvl="1" indent="-102954" algn="l">
              <a:lnSpc>
                <a:spcPts val="1727"/>
              </a:lnSpc>
            </a:pPr>
            <a:endParaRPr lang="en-US" sz="1599">
              <a:solidFill>
                <a:srgbClr val="2C301F"/>
              </a:solidFill>
              <a:latin typeface="Poppins"/>
              <a:ea typeface="Poppins"/>
              <a:cs typeface="Poppins"/>
              <a:sym typeface="Poppins"/>
            </a:endParaRPr>
          </a:p>
          <a:p>
            <a:pPr marL="205908" lvl="1" indent="-102954" algn="l">
              <a:lnSpc>
                <a:spcPts val="1727"/>
              </a:lnSpc>
            </a:pPr>
            <a:endParaRPr lang="en-US" sz="1599">
              <a:solidFill>
                <a:srgbClr val="2C301F"/>
              </a:solidFill>
              <a:latin typeface="Poppins"/>
              <a:ea typeface="Poppins"/>
              <a:cs typeface="Poppins"/>
              <a:sym typeface="Poppins"/>
            </a:endParaRPr>
          </a:p>
          <a:p>
            <a:pPr marL="205908" lvl="1" indent="-102954" algn="l">
              <a:lnSpc>
                <a:spcPts val="1727"/>
              </a:lnSpc>
            </a:pPr>
            <a:endParaRPr lang="en-US" sz="1599">
              <a:solidFill>
                <a:srgbClr val="2C301F"/>
              </a:solidFill>
              <a:latin typeface="Poppins"/>
              <a:ea typeface="Poppins"/>
              <a:cs typeface="Poppins"/>
              <a:sym typeface="Poppins"/>
            </a:endParaRPr>
          </a:p>
          <a:p>
            <a:pPr marL="205908" lvl="1" indent="-102954" algn="l">
              <a:lnSpc>
                <a:spcPts val="1727"/>
              </a:lnSpc>
            </a:pPr>
            <a:endParaRPr lang="en-US" sz="1599">
              <a:solidFill>
                <a:srgbClr val="2C301F"/>
              </a:solidFill>
              <a:latin typeface="Poppins"/>
              <a:ea typeface="Poppins"/>
              <a:cs typeface="Poppins"/>
              <a:sym typeface="Poppins"/>
            </a:endParaRPr>
          </a:p>
        </p:txBody>
      </p:sp>
      <p:grpSp>
        <p:nvGrpSpPr>
          <p:cNvPr id="22" name="Group 22"/>
          <p:cNvGrpSpPr/>
          <p:nvPr/>
        </p:nvGrpSpPr>
        <p:grpSpPr>
          <a:xfrm>
            <a:off x="19" y="-13545"/>
            <a:ext cx="4315949" cy="7315200"/>
            <a:chOff x="0" y="0"/>
            <a:chExt cx="5754599" cy="9753600"/>
          </a:xfrm>
        </p:grpSpPr>
        <p:sp>
          <p:nvSpPr>
            <p:cNvPr id="23" name="Freeform 23" descr="Web of wires connecting pins"/>
            <p:cNvSpPr/>
            <p:nvPr/>
          </p:nvSpPr>
          <p:spPr>
            <a:xfrm>
              <a:off x="0" y="0"/>
              <a:ext cx="5754624" cy="9753600"/>
            </a:xfrm>
            <a:custGeom>
              <a:avLst/>
              <a:gdLst/>
              <a:ahLst/>
              <a:cxnLst/>
              <a:rect l="l" t="t" r="r" b="b"/>
              <a:pathLst>
                <a:path w="5754624" h="9753600">
                  <a:moveTo>
                    <a:pt x="0" y="0"/>
                  </a:moveTo>
                  <a:lnTo>
                    <a:pt x="5754624" y="0"/>
                  </a:lnTo>
                  <a:lnTo>
                    <a:pt x="5754624" y="9753600"/>
                  </a:lnTo>
                  <a:lnTo>
                    <a:pt x="0" y="9753600"/>
                  </a:lnTo>
                  <a:lnTo>
                    <a:pt x="0" y="0"/>
                  </a:lnTo>
                  <a:close/>
                </a:path>
              </a:pathLst>
            </a:custGeom>
            <a:blipFill>
              <a:blip r:embed="rId2"/>
              <a:stretch>
                <a:fillRect l="-59620" r="-94301" b="1"/>
              </a:stretch>
            </a:blipFill>
          </p:spPr>
        </p:sp>
      </p:grpSp>
      <p:grpSp>
        <p:nvGrpSpPr>
          <p:cNvPr id="24" name="Group 24"/>
          <p:cNvGrpSpPr/>
          <p:nvPr/>
        </p:nvGrpSpPr>
        <p:grpSpPr>
          <a:xfrm rot="-10800000">
            <a:off x="0" y="0"/>
            <a:ext cx="674075" cy="6043898"/>
            <a:chOff x="0" y="0"/>
            <a:chExt cx="898766" cy="8058531"/>
          </a:xfrm>
        </p:grpSpPr>
        <p:sp>
          <p:nvSpPr>
            <p:cNvPr id="25" name="Freeform 25"/>
            <p:cNvSpPr/>
            <p:nvPr/>
          </p:nvSpPr>
          <p:spPr>
            <a:xfrm>
              <a:off x="0" y="0"/>
              <a:ext cx="898779" cy="8058531"/>
            </a:xfrm>
            <a:custGeom>
              <a:avLst/>
              <a:gdLst/>
              <a:ahLst/>
              <a:cxnLst/>
              <a:rect l="l" t="t" r="r" b="b"/>
              <a:pathLst>
                <a:path w="898779" h="8058531">
                  <a:moveTo>
                    <a:pt x="0" y="8058531"/>
                  </a:moveTo>
                  <a:lnTo>
                    <a:pt x="898779" y="0"/>
                  </a:lnTo>
                  <a:lnTo>
                    <a:pt x="898779" y="8058531"/>
                  </a:lnTo>
                  <a:close/>
                </a:path>
              </a:pathLst>
            </a:custGeom>
            <a:solidFill>
              <a:srgbClr val="D3583A"/>
            </a:solidFill>
          </p:spPr>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0" y="4280745"/>
            <a:ext cx="487680" cy="3043485"/>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D3583A">
                <a:alpha val="72157"/>
              </a:srgbClr>
            </a:solidFill>
          </p:spPr>
        </p:sp>
      </p:grpSp>
      <p:sp>
        <p:nvSpPr>
          <p:cNvPr id="4" name="AutoShape 4"/>
          <p:cNvSpPr/>
          <p:nvPr/>
        </p:nvSpPr>
        <p:spPr>
          <a:xfrm rot="-2023740">
            <a:off x="5032581" y="5879830"/>
            <a:ext cx="5171237" cy="0"/>
          </a:xfrm>
          <a:prstGeom prst="line">
            <a:avLst/>
          </a:prstGeom>
          <a:ln w="9525" cap="rnd">
            <a:solidFill>
              <a:srgbClr val="FFFFFF"/>
            </a:solidFill>
            <a:prstDash val="solid"/>
            <a:headEnd type="none" w="sm" len="sm"/>
            <a:tailEnd type="none" w="sm" len="sm"/>
          </a:ln>
        </p:spPr>
      </p:sp>
      <p:sp>
        <p:nvSpPr>
          <p:cNvPr id="5" name="AutoShape 5"/>
          <p:cNvSpPr/>
          <p:nvPr/>
        </p:nvSpPr>
        <p:spPr>
          <a:xfrm rot="4791360">
            <a:off x="4441622" y="3652838"/>
            <a:ext cx="7441682" cy="0"/>
          </a:xfrm>
          <a:prstGeom prst="line">
            <a:avLst/>
          </a:prstGeom>
          <a:ln w="9525" cap="rnd">
            <a:solidFill>
              <a:srgbClr val="FFFFFF"/>
            </a:solidFill>
            <a:prstDash val="solid"/>
            <a:headEnd type="none" w="sm" len="sm"/>
            <a:tailEnd type="none" w="sm" len="sm"/>
          </a:ln>
        </p:spPr>
      </p:sp>
      <p:grpSp>
        <p:nvGrpSpPr>
          <p:cNvPr id="6" name="Group 6"/>
          <p:cNvGrpSpPr/>
          <p:nvPr/>
        </p:nvGrpSpPr>
        <p:grpSpPr>
          <a:xfrm>
            <a:off x="7351357" y="1"/>
            <a:ext cx="2420741" cy="7324230"/>
            <a:chOff x="0" y="0"/>
            <a:chExt cx="3227654" cy="9765640"/>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A9A569">
                <a:alpha val="8627"/>
              </a:srgbClr>
            </a:solidFill>
          </p:spPr>
        </p:sp>
      </p:grpSp>
      <p:grpSp>
        <p:nvGrpSpPr>
          <p:cNvPr id="8" name="Group 8"/>
          <p:cNvGrpSpPr/>
          <p:nvPr/>
        </p:nvGrpSpPr>
        <p:grpSpPr>
          <a:xfrm>
            <a:off x="7685503" y="-9030"/>
            <a:ext cx="2078022" cy="7324230"/>
            <a:chOff x="0" y="0"/>
            <a:chExt cx="2770696" cy="9765640"/>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A9A569">
                <a:alpha val="3922"/>
              </a:srgbClr>
            </a:solidFill>
          </p:spPr>
        </p:sp>
      </p:grpSp>
      <p:grpSp>
        <p:nvGrpSpPr>
          <p:cNvPr id="10" name="Group 10"/>
          <p:cNvGrpSpPr/>
          <p:nvPr/>
        </p:nvGrpSpPr>
        <p:grpSpPr>
          <a:xfrm>
            <a:off x="7080418" y="4181408"/>
            <a:ext cx="2681135" cy="3133792"/>
            <a:chOff x="0" y="0"/>
            <a:chExt cx="3574847" cy="4178389"/>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D3583A">
                <a:alpha val="51765"/>
              </a:srgbClr>
            </a:solidFill>
          </p:spPr>
        </p:sp>
      </p:grpSp>
      <p:grpSp>
        <p:nvGrpSpPr>
          <p:cNvPr id="12" name="Group 12"/>
          <p:cNvGrpSpPr/>
          <p:nvPr/>
        </p:nvGrpSpPr>
        <p:grpSpPr>
          <a:xfrm>
            <a:off x="7477792" y="-9030"/>
            <a:ext cx="2285733" cy="7324230"/>
            <a:chOff x="0" y="0"/>
            <a:chExt cx="3047644" cy="9765640"/>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727F4B">
                <a:alpha val="48627"/>
              </a:srgbClr>
            </a:solidFill>
          </p:spPr>
        </p:sp>
      </p:grpSp>
      <p:grpSp>
        <p:nvGrpSpPr>
          <p:cNvPr id="14" name="Group 14"/>
          <p:cNvGrpSpPr/>
          <p:nvPr/>
        </p:nvGrpSpPr>
        <p:grpSpPr>
          <a:xfrm>
            <a:off x="8848830" y="-9030"/>
            <a:ext cx="914695" cy="7324230"/>
            <a:chOff x="0" y="0"/>
            <a:chExt cx="1219594" cy="9765640"/>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A9A569">
                <a:alpha val="48627"/>
              </a:srgbClr>
            </a:solidFill>
          </p:spPr>
        </p:sp>
      </p:grpSp>
      <p:grpSp>
        <p:nvGrpSpPr>
          <p:cNvPr id="16" name="Group 16"/>
          <p:cNvGrpSpPr/>
          <p:nvPr/>
        </p:nvGrpSpPr>
        <p:grpSpPr>
          <a:xfrm>
            <a:off x="8615715" y="-9030"/>
            <a:ext cx="1137885" cy="7324230"/>
            <a:chOff x="0" y="0"/>
            <a:chExt cx="1517180" cy="9765640"/>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A9A569">
                <a:alpha val="41961"/>
              </a:srgbClr>
            </a:solidFill>
          </p:spPr>
        </p:sp>
      </p:grpSp>
      <p:grpSp>
        <p:nvGrpSpPr>
          <p:cNvPr id="18" name="Group 18"/>
          <p:cNvGrpSpPr/>
          <p:nvPr/>
        </p:nvGrpSpPr>
        <p:grpSpPr>
          <a:xfrm>
            <a:off x="8597646" y="5219986"/>
            <a:ext cx="1167022" cy="2095214"/>
            <a:chOff x="0" y="0"/>
            <a:chExt cx="1556029" cy="2793619"/>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A9A569">
                <a:alpha val="63922"/>
              </a:srgbClr>
            </a:solidFill>
          </p:spPr>
        </p:sp>
      </p:grpSp>
      <p:sp>
        <p:nvSpPr>
          <p:cNvPr id="20" name="AutoShape 20"/>
          <p:cNvSpPr/>
          <p:nvPr/>
        </p:nvSpPr>
        <p:spPr>
          <a:xfrm rot="4941420">
            <a:off x="4288984" y="3652838"/>
            <a:ext cx="7391019" cy="0"/>
          </a:xfrm>
          <a:prstGeom prst="line">
            <a:avLst/>
          </a:prstGeom>
          <a:ln w="9525" cap="rnd">
            <a:solidFill>
              <a:srgbClr val="FFFFFF"/>
            </a:solidFill>
            <a:prstDash val="solid"/>
            <a:headEnd type="none" w="sm" len="sm"/>
            <a:tailEnd type="none" w="sm" len="sm"/>
          </a:ln>
        </p:spPr>
      </p:sp>
      <p:sp>
        <p:nvSpPr>
          <p:cNvPr id="21" name="AutoShape 21"/>
          <p:cNvSpPr/>
          <p:nvPr/>
        </p:nvSpPr>
        <p:spPr>
          <a:xfrm rot="8299800">
            <a:off x="5289728" y="5616254"/>
            <a:ext cx="5111810" cy="0"/>
          </a:xfrm>
          <a:prstGeom prst="line">
            <a:avLst/>
          </a:prstGeom>
          <a:ln w="9525" cap="rnd">
            <a:solidFill>
              <a:srgbClr val="FFFFFF"/>
            </a:solidFill>
            <a:prstDash val="solid"/>
            <a:headEnd type="none" w="sm" len="sm"/>
            <a:tailEnd type="none" w="sm" len="sm"/>
          </a:ln>
        </p:spPr>
      </p:sp>
      <p:grpSp>
        <p:nvGrpSpPr>
          <p:cNvPr id="22" name="Group 22"/>
          <p:cNvGrpSpPr/>
          <p:nvPr/>
        </p:nvGrpSpPr>
        <p:grpSpPr>
          <a:xfrm>
            <a:off x="7345185" y="-9030"/>
            <a:ext cx="2405882" cy="7324230"/>
            <a:chOff x="0" y="0"/>
            <a:chExt cx="3207842" cy="9765640"/>
          </a:xfrm>
        </p:grpSpPr>
        <p:sp>
          <p:nvSpPr>
            <p:cNvPr id="23" name="Freeform 23"/>
            <p:cNvSpPr/>
            <p:nvPr/>
          </p:nvSpPr>
          <p:spPr>
            <a:xfrm>
              <a:off x="0" y="0"/>
              <a:ext cx="3207766" cy="9765665"/>
            </a:xfrm>
            <a:custGeom>
              <a:avLst/>
              <a:gdLst/>
              <a:ahLst/>
              <a:cxnLst/>
              <a:rect l="l" t="t" r="r" b="b"/>
              <a:pathLst>
                <a:path w="3207766" h="9765665">
                  <a:moveTo>
                    <a:pt x="2181860" y="0"/>
                  </a:moveTo>
                  <a:lnTo>
                    <a:pt x="3207766" y="0"/>
                  </a:lnTo>
                  <a:lnTo>
                    <a:pt x="3207766" y="9765665"/>
                  </a:lnTo>
                  <a:lnTo>
                    <a:pt x="0" y="9765665"/>
                  </a:lnTo>
                  <a:lnTo>
                    <a:pt x="2181860" y="0"/>
                  </a:lnTo>
                  <a:close/>
                </a:path>
              </a:pathLst>
            </a:custGeom>
            <a:solidFill>
              <a:srgbClr val="A9A569">
                <a:alpha val="8627"/>
              </a:srgbClr>
            </a:solidFill>
          </p:spPr>
        </p:sp>
      </p:grpSp>
      <p:grpSp>
        <p:nvGrpSpPr>
          <p:cNvPr id="24" name="Group 24"/>
          <p:cNvGrpSpPr/>
          <p:nvPr/>
        </p:nvGrpSpPr>
        <p:grpSpPr>
          <a:xfrm>
            <a:off x="7682751" y="-9030"/>
            <a:ext cx="2070849" cy="7324230"/>
            <a:chOff x="0" y="0"/>
            <a:chExt cx="2761132" cy="9765640"/>
          </a:xfrm>
        </p:grpSpPr>
        <p:sp>
          <p:nvSpPr>
            <p:cNvPr id="25" name="Freeform 25"/>
            <p:cNvSpPr/>
            <p:nvPr/>
          </p:nvSpPr>
          <p:spPr>
            <a:xfrm>
              <a:off x="0" y="0"/>
              <a:ext cx="2761107" cy="9765665"/>
            </a:xfrm>
            <a:custGeom>
              <a:avLst/>
              <a:gdLst/>
              <a:ahLst/>
              <a:cxnLst/>
              <a:rect l="l" t="t" r="r" b="b"/>
              <a:pathLst>
                <a:path w="2761107" h="9765665">
                  <a:moveTo>
                    <a:pt x="0" y="0"/>
                  </a:moveTo>
                  <a:lnTo>
                    <a:pt x="2761107" y="0"/>
                  </a:lnTo>
                  <a:lnTo>
                    <a:pt x="2761107" y="9765665"/>
                  </a:lnTo>
                  <a:lnTo>
                    <a:pt x="1290066" y="9765665"/>
                  </a:lnTo>
                  <a:lnTo>
                    <a:pt x="0" y="0"/>
                  </a:lnTo>
                  <a:close/>
                </a:path>
              </a:pathLst>
            </a:custGeom>
            <a:solidFill>
              <a:srgbClr val="A9A569">
                <a:alpha val="3922"/>
              </a:srgbClr>
            </a:solidFill>
          </p:spPr>
        </p:sp>
      </p:grpSp>
      <p:grpSp>
        <p:nvGrpSpPr>
          <p:cNvPr id="26" name="Group 26"/>
          <p:cNvGrpSpPr/>
          <p:nvPr/>
        </p:nvGrpSpPr>
        <p:grpSpPr>
          <a:xfrm>
            <a:off x="7145865" y="3251197"/>
            <a:ext cx="2607735" cy="4064003"/>
            <a:chOff x="0" y="0"/>
            <a:chExt cx="3476981" cy="5418671"/>
          </a:xfrm>
        </p:grpSpPr>
        <p:sp>
          <p:nvSpPr>
            <p:cNvPr id="27" name="Freeform 27"/>
            <p:cNvSpPr/>
            <p:nvPr/>
          </p:nvSpPr>
          <p:spPr>
            <a:xfrm>
              <a:off x="0" y="0"/>
              <a:ext cx="3477006" cy="5418709"/>
            </a:xfrm>
            <a:custGeom>
              <a:avLst/>
              <a:gdLst/>
              <a:ahLst/>
              <a:cxnLst/>
              <a:rect l="l" t="t" r="r" b="b"/>
              <a:pathLst>
                <a:path w="3477006" h="5418709">
                  <a:moveTo>
                    <a:pt x="0" y="5418709"/>
                  </a:moveTo>
                  <a:lnTo>
                    <a:pt x="3477006" y="0"/>
                  </a:lnTo>
                  <a:lnTo>
                    <a:pt x="3477006" y="5418709"/>
                  </a:lnTo>
                  <a:close/>
                </a:path>
              </a:pathLst>
            </a:custGeom>
            <a:solidFill>
              <a:srgbClr val="D3583A">
                <a:alpha val="51765"/>
              </a:srgbClr>
            </a:solidFill>
          </p:spPr>
        </p:sp>
      </p:grpSp>
      <p:grpSp>
        <p:nvGrpSpPr>
          <p:cNvPr id="28" name="Group 28"/>
          <p:cNvGrpSpPr/>
          <p:nvPr/>
        </p:nvGrpSpPr>
        <p:grpSpPr>
          <a:xfrm>
            <a:off x="7467600" y="-9030"/>
            <a:ext cx="2283457" cy="7324230"/>
            <a:chOff x="0" y="0"/>
            <a:chExt cx="3044609" cy="9765640"/>
          </a:xfrm>
        </p:grpSpPr>
        <p:sp>
          <p:nvSpPr>
            <p:cNvPr id="29" name="Freeform 29"/>
            <p:cNvSpPr/>
            <p:nvPr/>
          </p:nvSpPr>
          <p:spPr>
            <a:xfrm>
              <a:off x="0" y="0"/>
              <a:ext cx="3044571" cy="9765665"/>
            </a:xfrm>
            <a:custGeom>
              <a:avLst/>
              <a:gdLst/>
              <a:ahLst/>
              <a:cxnLst/>
              <a:rect l="l" t="t" r="r" b="b"/>
              <a:pathLst>
                <a:path w="3044571" h="9765665">
                  <a:moveTo>
                    <a:pt x="0" y="0"/>
                  </a:moveTo>
                  <a:lnTo>
                    <a:pt x="3044571" y="0"/>
                  </a:lnTo>
                  <a:lnTo>
                    <a:pt x="3044571" y="9765665"/>
                  </a:lnTo>
                  <a:lnTo>
                    <a:pt x="2635504" y="9765665"/>
                  </a:lnTo>
                  <a:lnTo>
                    <a:pt x="0" y="0"/>
                  </a:lnTo>
                  <a:close/>
                </a:path>
              </a:pathLst>
            </a:custGeom>
            <a:solidFill>
              <a:srgbClr val="D3583A">
                <a:alpha val="48627"/>
              </a:srgbClr>
            </a:solidFill>
          </p:spPr>
        </p:sp>
      </p:grpSp>
      <p:grpSp>
        <p:nvGrpSpPr>
          <p:cNvPr id="30" name="Group 30"/>
          <p:cNvGrpSpPr/>
          <p:nvPr/>
        </p:nvGrpSpPr>
        <p:grpSpPr>
          <a:xfrm>
            <a:off x="8718985" y="-9030"/>
            <a:ext cx="1032072" cy="7324230"/>
            <a:chOff x="0" y="0"/>
            <a:chExt cx="1376096" cy="9765640"/>
          </a:xfrm>
        </p:grpSpPr>
        <p:sp>
          <p:nvSpPr>
            <p:cNvPr id="31" name="Freeform 31"/>
            <p:cNvSpPr/>
            <p:nvPr/>
          </p:nvSpPr>
          <p:spPr>
            <a:xfrm>
              <a:off x="0" y="0"/>
              <a:ext cx="1376172" cy="9765665"/>
            </a:xfrm>
            <a:custGeom>
              <a:avLst/>
              <a:gdLst/>
              <a:ahLst/>
              <a:cxnLst/>
              <a:rect l="l" t="t" r="r" b="b"/>
              <a:pathLst>
                <a:path w="1376172" h="9765665">
                  <a:moveTo>
                    <a:pt x="1087755" y="0"/>
                  </a:moveTo>
                  <a:lnTo>
                    <a:pt x="1376172" y="0"/>
                  </a:lnTo>
                  <a:lnTo>
                    <a:pt x="1376172" y="9765665"/>
                  </a:lnTo>
                  <a:lnTo>
                    <a:pt x="0" y="9765665"/>
                  </a:lnTo>
                  <a:lnTo>
                    <a:pt x="1087755" y="0"/>
                  </a:lnTo>
                  <a:close/>
                </a:path>
              </a:pathLst>
            </a:custGeom>
            <a:solidFill>
              <a:srgbClr val="A9A569">
                <a:alpha val="48627"/>
              </a:srgbClr>
            </a:solidFill>
          </p:spPr>
        </p:sp>
      </p:grpSp>
      <p:grpSp>
        <p:nvGrpSpPr>
          <p:cNvPr id="32" name="Group 32"/>
          <p:cNvGrpSpPr/>
          <p:nvPr/>
        </p:nvGrpSpPr>
        <p:grpSpPr>
          <a:xfrm>
            <a:off x="8751199" y="-9030"/>
            <a:ext cx="999858" cy="7324230"/>
            <a:chOff x="0" y="0"/>
            <a:chExt cx="1333144" cy="9765640"/>
          </a:xfrm>
        </p:grpSpPr>
        <p:sp>
          <p:nvSpPr>
            <p:cNvPr id="33" name="Freeform 33"/>
            <p:cNvSpPr/>
            <p:nvPr/>
          </p:nvSpPr>
          <p:spPr>
            <a:xfrm>
              <a:off x="0" y="0"/>
              <a:ext cx="1333119" cy="9765665"/>
            </a:xfrm>
            <a:custGeom>
              <a:avLst/>
              <a:gdLst/>
              <a:ahLst/>
              <a:cxnLst/>
              <a:rect l="l" t="t" r="r" b="b"/>
              <a:pathLst>
                <a:path w="1333119" h="9765665">
                  <a:moveTo>
                    <a:pt x="0" y="0"/>
                  </a:moveTo>
                  <a:lnTo>
                    <a:pt x="1333119" y="0"/>
                  </a:lnTo>
                  <a:lnTo>
                    <a:pt x="1333119" y="9765665"/>
                  </a:lnTo>
                  <a:lnTo>
                    <a:pt x="1183386" y="9765665"/>
                  </a:lnTo>
                  <a:lnTo>
                    <a:pt x="0" y="0"/>
                  </a:lnTo>
                  <a:close/>
                </a:path>
              </a:pathLst>
            </a:custGeom>
            <a:solidFill>
              <a:srgbClr val="D3583A">
                <a:alpha val="41961"/>
              </a:srgbClr>
            </a:solidFill>
          </p:spPr>
        </p:sp>
      </p:grpSp>
      <p:grpSp>
        <p:nvGrpSpPr>
          <p:cNvPr id="34" name="Group 34"/>
          <p:cNvGrpSpPr/>
          <p:nvPr/>
        </p:nvGrpSpPr>
        <p:grpSpPr>
          <a:xfrm>
            <a:off x="8297332" y="3829193"/>
            <a:ext cx="1453725" cy="3486007"/>
            <a:chOff x="0" y="0"/>
            <a:chExt cx="1938299" cy="4648010"/>
          </a:xfrm>
        </p:grpSpPr>
        <p:sp>
          <p:nvSpPr>
            <p:cNvPr id="35" name="Freeform 35"/>
            <p:cNvSpPr/>
            <p:nvPr/>
          </p:nvSpPr>
          <p:spPr>
            <a:xfrm>
              <a:off x="0" y="0"/>
              <a:ext cx="1938274" cy="4648073"/>
            </a:xfrm>
            <a:custGeom>
              <a:avLst/>
              <a:gdLst/>
              <a:ahLst/>
              <a:cxnLst/>
              <a:rect l="l" t="t" r="r" b="b"/>
              <a:pathLst>
                <a:path w="1938274" h="4648073">
                  <a:moveTo>
                    <a:pt x="0" y="4648073"/>
                  </a:moveTo>
                  <a:lnTo>
                    <a:pt x="1938274" y="0"/>
                  </a:lnTo>
                  <a:lnTo>
                    <a:pt x="1938274" y="4648073"/>
                  </a:lnTo>
                  <a:close/>
                </a:path>
              </a:pathLst>
            </a:custGeom>
            <a:solidFill>
              <a:srgbClr val="A9A569">
                <a:alpha val="63922"/>
              </a:srgbClr>
            </a:solidFill>
          </p:spPr>
        </p:sp>
      </p:grpSp>
      <p:grpSp>
        <p:nvGrpSpPr>
          <p:cNvPr id="36" name="Group 36"/>
          <p:cNvGrpSpPr/>
          <p:nvPr/>
        </p:nvGrpSpPr>
        <p:grpSpPr>
          <a:xfrm rot="-10800000">
            <a:off x="0" y="0"/>
            <a:ext cx="674075" cy="6043898"/>
            <a:chOff x="0" y="0"/>
            <a:chExt cx="898766" cy="8058531"/>
          </a:xfrm>
        </p:grpSpPr>
        <p:sp>
          <p:nvSpPr>
            <p:cNvPr id="37" name="Freeform 37"/>
            <p:cNvSpPr/>
            <p:nvPr/>
          </p:nvSpPr>
          <p:spPr>
            <a:xfrm>
              <a:off x="0" y="0"/>
              <a:ext cx="898779" cy="8058531"/>
            </a:xfrm>
            <a:custGeom>
              <a:avLst/>
              <a:gdLst/>
              <a:ahLst/>
              <a:cxnLst/>
              <a:rect l="l" t="t" r="r" b="b"/>
              <a:pathLst>
                <a:path w="898779" h="8058531">
                  <a:moveTo>
                    <a:pt x="0" y="8058531"/>
                  </a:moveTo>
                  <a:lnTo>
                    <a:pt x="898779" y="0"/>
                  </a:lnTo>
                  <a:lnTo>
                    <a:pt x="898779" y="8058531"/>
                  </a:lnTo>
                  <a:close/>
                </a:path>
              </a:pathLst>
            </a:custGeom>
            <a:solidFill>
              <a:srgbClr val="D3583A">
                <a:alpha val="72157"/>
              </a:srgbClr>
            </a:solidFill>
          </p:spPr>
        </p:sp>
      </p:grpSp>
      <p:grpSp>
        <p:nvGrpSpPr>
          <p:cNvPr id="38" name="Group 38"/>
          <p:cNvGrpSpPr/>
          <p:nvPr/>
        </p:nvGrpSpPr>
        <p:grpSpPr>
          <a:xfrm rot="5400000">
            <a:off x="4142641" y="3447069"/>
            <a:ext cx="5914730" cy="789547"/>
            <a:chOff x="0" y="0"/>
            <a:chExt cx="7886306" cy="1052729"/>
          </a:xfrm>
        </p:grpSpPr>
        <p:sp>
          <p:nvSpPr>
            <p:cNvPr id="39" name="Freeform 39"/>
            <p:cNvSpPr/>
            <p:nvPr/>
          </p:nvSpPr>
          <p:spPr>
            <a:xfrm>
              <a:off x="0" y="0"/>
              <a:ext cx="7886312" cy="1052729"/>
            </a:xfrm>
            <a:custGeom>
              <a:avLst/>
              <a:gdLst/>
              <a:ahLst/>
              <a:cxnLst/>
              <a:rect l="l" t="t" r="r" b="b"/>
              <a:pathLst>
                <a:path w="7886312" h="1052729">
                  <a:moveTo>
                    <a:pt x="0" y="0"/>
                  </a:moveTo>
                  <a:lnTo>
                    <a:pt x="7886312" y="0"/>
                  </a:lnTo>
                  <a:lnTo>
                    <a:pt x="7886312" y="1052729"/>
                  </a:lnTo>
                  <a:lnTo>
                    <a:pt x="0" y="1052729"/>
                  </a:lnTo>
                  <a:close/>
                </a:path>
              </a:pathLst>
            </a:custGeom>
            <a:blipFill>
              <a:blip r:embed="rId2">
                <a:alphaModFix amt="0"/>
              </a:blip>
              <a:stretch>
                <a:fillRect t="-95968" b="-95968"/>
              </a:stretch>
            </a:blipFill>
          </p:spPr>
        </p:sp>
        <p:sp>
          <p:nvSpPr>
            <p:cNvPr id="40" name="TextBox 40"/>
            <p:cNvSpPr txBox="1"/>
            <p:nvPr/>
          </p:nvSpPr>
          <p:spPr>
            <a:xfrm>
              <a:off x="0" y="9525"/>
              <a:ext cx="7886306" cy="1043204"/>
            </a:xfrm>
            <a:prstGeom prst="rect">
              <a:avLst/>
            </a:prstGeom>
          </p:spPr>
          <p:txBody>
            <a:bodyPr lIns="0" tIns="0" rIns="0" bIns="0" rtlCol="0" anchor="b"/>
            <a:lstStyle/>
            <a:p>
              <a:pPr algn="l">
                <a:lnSpc>
                  <a:spcPts val="3225"/>
                </a:lnSpc>
              </a:pPr>
              <a:r>
                <a:rPr lang="en-US" sz="2986">
                  <a:solidFill>
                    <a:srgbClr val="2C301F"/>
                  </a:solidFill>
                  <a:latin typeface="Marykate"/>
                  <a:ea typeface="Marykate"/>
                  <a:cs typeface="Marykate"/>
                  <a:sym typeface="Marykate"/>
                </a:rPr>
                <a:t>Counselors and Administrators</a:t>
              </a:r>
            </a:p>
          </p:txBody>
        </p:sp>
      </p:grpSp>
      <p:grpSp>
        <p:nvGrpSpPr>
          <p:cNvPr id="41" name="Group 41"/>
          <p:cNvGrpSpPr/>
          <p:nvPr/>
        </p:nvGrpSpPr>
        <p:grpSpPr>
          <a:xfrm>
            <a:off x="778945" y="331527"/>
            <a:ext cx="5953763" cy="4582706"/>
            <a:chOff x="0" y="0"/>
            <a:chExt cx="7938351" cy="6110275"/>
          </a:xfrm>
        </p:grpSpPr>
        <p:sp>
          <p:nvSpPr>
            <p:cNvPr id="42" name="Freeform 42"/>
            <p:cNvSpPr/>
            <p:nvPr/>
          </p:nvSpPr>
          <p:spPr>
            <a:xfrm>
              <a:off x="0" y="0"/>
              <a:ext cx="7938389" cy="6110224"/>
            </a:xfrm>
            <a:custGeom>
              <a:avLst/>
              <a:gdLst/>
              <a:ahLst/>
              <a:cxnLst/>
              <a:rect l="l" t="t" r="r" b="b"/>
              <a:pathLst>
                <a:path w="7938389" h="6110224">
                  <a:moveTo>
                    <a:pt x="0" y="0"/>
                  </a:moveTo>
                  <a:lnTo>
                    <a:pt x="7938389" y="0"/>
                  </a:lnTo>
                  <a:lnTo>
                    <a:pt x="7938389" y="6110224"/>
                  </a:lnTo>
                  <a:lnTo>
                    <a:pt x="0" y="6110224"/>
                  </a:lnTo>
                  <a:lnTo>
                    <a:pt x="0" y="0"/>
                  </a:lnTo>
                  <a:close/>
                </a:path>
              </a:pathLst>
            </a:custGeom>
            <a:blipFill>
              <a:blip r:embed="rId3"/>
              <a:stretch>
                <a:fillRect b="-40"/>
              </a:stretch>
            </a:blipFill>
          </p:spPr>
        </p:sp>
      </p:grpSp>
      <p:grpSp>
        <p:nvGrpSpPr>
          <p:cNvPr id="43" name="Group 43"/>
          <p:cNvGrpSpPr/>
          <p:nvPr/>
        </p:nvGrpSpPr>
        <p:grpSpPr>
          <a:xfrm>
            <a:off x="1948748" y="5067043"/>
            <a:ext cx="3637283" cy="2022377"/>
            <a:chOff x="0" y="0"/>
            <a:chExt cx="4849711" cy="2696502"/>
          </a:xfrm>
        </p:grpSpPr>
        <p:sp>
          <p:nvSpPr>
            <p:cNvPr id="44" name="Freeform 44"/>
            <p:cNvSpPr/>
            <p:nvPr/>
          </p:nvSpPr>
          <p:spPr>
            <a:xfrm>
              <a:off x="0" y="0"/>
              <a:ext cx="4849749" cy="2696464"/>
            </a:xfrm>
            <a:custGeom>
              <a:avLst/>
              <a:gdLst/>
              <a:ahLst/>
              <a:cxnLst/>
              <a:rect l="l" t="t" r="r" b="b"/>
              <a:pathLst>
                <a:path w="4849749" h="2696464">
                  <a:moveTo>
                    <a:pt x="0" y="0"/>
                  </a:moveTo>
                  <a:lnTo>
                    <a:pt x="4849749" y="0"/>
                  </a:lnTo>
                  <a:lnTo>
                    <a:pt x="4849749" y="2696464"/>
                  </a:lnTo>
                  <a:lnTo>
                    <a:pt x="0" y="2696464"/>
                  </a:lnTo>
                  <a:lnTo>
                    <a:pt x="0" y="0"/>
                  </a:lnTo>
                  <a:close/>
                </a:path>
              </a:pathLst>
            </a:custGeom>
            <a:blipFill>
              <a:blip r:embed="rId4"/>
              <a:stretch>
                <a:fillRect b="527"/>
              </a:stretch>
            </a:blipFill>
          </p:spPr>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0" y="4280745"/>
            <a:ext cx="487680" cy="3043485"/>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A9A569">
                <a:alpha val="72157"/>
              </a:srgbClr>
            </a:solidFill>
          </p:spPr>
        </p:sp>
      </p:grpSp>
      <p:sp>
        <p:nvSpPr>
          <p:cNvPr id="4" name="AutoShape 4"/>
          <p:cNvSpPr/>
          <p:nvPr/>
        </p:nvSpPr>
        <p:spPr>
          <a:xfrm rot="-2023740">
            <a:off x="5032581" y="5879830"/>
            <a:ext cx="5171237" cy="0"/>
          </a:xfrm>
          <a:prstGeom prst="line">
            <a:avLst/>
          </a:prstGeom>
          <a:ln w="9525" cap="rnd">
            <a:solidFill>
              <a:srgbClr val="FFFFFF"/>
            </a:solidFill>
            <a:prstDash val="solid"/>
            <a:headEnd type="none" w="sm" len="sm"/>
            <a:tailEnd type="none" w="sm" len="sm"/>
          </a:ln>
        </p:spPr>
      </p:sp>
      <p:sp>
        <p:nvSpPr>
          <p:cNvPr id="5" name="AutoShape 5"/>
          <p:cNvSpPr/>
          <p:nvPr/>
        </p:nvSpPr>
        <p:spPr>
          <a:xfrm rot="4791360">
            <a:off x="4441622" y="3652838"/>
            <a:ext cx="7441682" cy="0"/>
          </a:xfrm>
          <a:prstGeom prst="line">
            <a:avLst/>
          </a:prstGeom>
          <a:ln w="9525" cap="rnd">
            <a:solidFill>
              <a:srgbClr val="FFFFFF"/>
            </a:solidFill>
            <a:prstDash val="solid"/>
            <a:headEnd type="none" w="sm" len="sm"/>
            <a:tailEnd type="none" w="sm" len="sm"/>
          </a:ln>
        </p:spPr>
      </p:sp>
      <p:grpSp>
        <p:nvGrpSpPr>
          <p:cNvPr id="6" name="Group 6"/>
          <p:cNvGrpSpPr/>
          <p:nvPr/>
        </p:nvGrpSpPr>
        <p:grpSpPr>
          <a:xfrm>
            <a:off x="7351357" y="1"/>
            <a:ext cx="2420741" cy="7324230"/>
            <a:chOff x="0" y="0"/>
            <a:chExt cx="3227654" cy="9765640"/>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A9A569">
                <a:alpha val="8627"/>
              </a:srgbClr>
            </a:solidFill>
          </p:spPr>
        </p:sp>
      </p:grpSp>
      <p:grpSp>
        <p:nvGrpSpPr>
          <p:cNvPr id="8" name="Group 8"/>
          <p:cNvGrpSpPr/>
          <p:nvPr/>
        </p:nvGrpSpPr>
        <p:grpSpPr>
          <a:xfrm>
            <a:off x="7685503" y="-9030"/>
            <a:ext cx="2078022" cy="7324230"/>
            <a:chOff x="0" y="0"/>
            <a:chExt cx="2770696" cy="9765640"/>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A9A569">
                <a:alpha val="3922"/>
              </a:srgbClr>
            </a:solidFill>
          </p:spPr>
        </p:sp>
      </p:grpSp>
      <p:grpSp>
        <p:nvGrpSpPr>
          <p:cNvPr id="10" name="Group 10"/>
          <p:cNvGrpSpPr/>
          <p:nvPr/>
        </p:nvGrpSpPr>
        <p:grpSpPr>
          <a:xfrm>
            <a:off x="7080418" y="4181408"/>
            <a:ext cx="2681135" cy="3133792"/>
            <a:chOff x="0" y="0"/>
            <a:chExt cx="3574847" cy="4178389"/>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D3583A">
                <a:alpha val="51765"/>
              </a:srgbClr>
            </a:solidFill>
          </p:spPr>
        </p:sp>
      </p:grpSp>
      <p:grpSp>
        <p:nvGrpSpPr>
          <p:cNvPr id="12" name="Group 12"/>
          <p:cNvGrpSpPr/>
          <p:nvPr/>
        </p:nvGrpSpPr>
        <p:grpSpPr>
          <a:xfrm>
            <a:off x="7477792" y="-9030"/>
            <a:ext cx="2285733" cy="7324230"/>
            <a:chOff x="0" y="0"/>
            <a:chExt cx="3047644" cy="9765640"/>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727F4B">
                <a:alpha val="48627"/>
              </a:srgbClr>
            </a:solidFill>
          </p:spPr>
        </p:sp>
      </p:grpSp>
      <p:grpSp>
        <p:nvGrpSpPr>
          <p:cNvPr id="14" name="Group 14"/>
          <p:cNvGrpSpPr/>
          <p:nvPr/>
        </p:nvGrpSpPr>
        <p:grpSpPr>
          <a:xfrm>
            <a:off x="8848830" y="-9030"/>
            <a:ext cx="914695" cy="7324230"/>
            <a:chOff x="0" y="0"/>
            <a:chExt cx="1219594" cy="9765640"/>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E9C468">
                <a:alpha val="48627"/>
              </a:srgbClr>
            </a:solidFill>
          </p:spPr>
        </p:sp>
      </p:grpSp>
      <p:grpSp>
        <p:nvGrpSpPr>
          <p:cNvPr id="16" name="Group 16"/>
          <p:cNvGrpSpPr/>
          <p:nvPr/>
        </p:nvGrpSpPr>
        <p:grpSpPr>
          <a:xfrm>
            <a:off x="8615715" y="-9030"/>
            <a:ext cx="1137885" cy="7324230"/>
            <a:chOff x="0" y="0"/>
            <a:chExt cx="1517180" cy="9765640"/>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A9A569">
                <a:alpha val="41961"/>
              </a:srgbClr>
            </a:solidFill>
          </p:spPr>
        </p:sp>
      </p:grpSp>
      <p:grpSp>
        <p:nvGrpSpPr>
          <p:cNvPr id="18" name="Group 18"/>
          <p:cNvGrpSpPr/>
          <p:nvPr/>
        </p:nvGrpSpPr>
        <p:grpSpPr>
          <a:xfrm>
            <a:off x="8597646" y="5219986"/>
            <a:ext cx="1167022" cy="2095214"/>
            <a:chOff x="0" y="0"/>
            <a:chExt cx="1556029" cy="2793619"/>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A9A569">
                <a:alpha val="63922"/>
              </a:srgbClr>
            </a:solidFill>
          </p:spPr>
        </p:sp>
      </p:grpSp>
      <p:sp>
        <p:nvSpPr>
          <p:cNvPr id="20" name="TextBox 20"/>
          <p:cNvSpPr txBox="1"/>
          <p:nvPr/>
        </p:nvSpPr>
        <p:spPr>
          <a:xfrm>
            <a:off x="556527" y="327155"/>
            <a:ext cx="6588014" cy="600075"/>
          </a:xfrm>
          <a:prstGeom prst="rect">
            <a:avLst/>
          </a:prstGeom>
        </p:spPr>
        <p:txBody>
          <a:bodyPr lIns="0" tIns="0" rIns="0" bIns="0" rtlCol="0" anchor="t">
            <a:spAutoFit/>
          </a:bodyPr>
          <a:lstStyle/>
          <a:p>
            <a:pPr algn="l">
              <a:lnSpc>
                <a:spcPts val="4608"/>
              </a:lnSpc>
            </a:pPr>
            <a:r>
              <a:rPr lang="en-US" sz="3840">
                <a:solidFill>
                  <a:srgbClr val="2C301F"/>
                </a:solidFill>
                <a:latin typeface="Marykate"/>
                <a:ea typeface="Marykate"/>
                <a:cs typeface="Marykate"/>
                <a:sym typeface="Marykate"/>
              </a:rPr>
              <a:t>Graduation Requirements</a:t>
            </a:r>
          </a:p>
        </p:txBody>
      </p:sp>
      <p:graphicFrame>
        <p:nvGraphicFramePr>
          <p:cNvPr id="21" name="Table 21"/>
          <p:cNvGraphicFramePr>
            <a:graphicFrameLocks noGrp="1"/>
          </p:cNvGraphicFramePr>
          <p:nvPr/>
        </p:nvGraphicFramePr>
        <p:xfrm>
          <a:off x="206895" y="959204"/>
          <a:ext cx="8859519" cy="5855839"/>
        </p:xfrm>
        <a:graphic>
          <a:graphicData uri="http://schemas.openxmlformats.org/drawingml/2006/table">
            <a:tbl>
              <a:tblPr/>
              <a:tblGrid>
                <a:gridCol w="1259455">
                  <a:extLst>
                    <a:ext uri="{9D8B030D-6E8A-4147-A177-3AD203B41FA5}">
                      <a16:colId xmlns:a16="http://schemas.microsoft.com/office/drawing/2014/main" val="20000"/>
                    </a:ext>
                  </a:extLst>
                </a:gridCol>
                <a:gridCol w="1364265">
                  <a:extLst>
                    <a:ext uri="{9D8B030D-6E8A-4147-A177-3AD203B41FA5}">
                      <a16:colId xmlns:a16="http://schemas.microsoft.com/office/drawing/2014/main" val="20001"/>
                    </a:ext>
                  </a:extLst>
                </a:gridCol>
                <a:gridCol w="1520014">
                  <a:extLst>
                    <a:ext uri="{9D8B030D-6E8A-4147-A177-3AD203B41FA5}">
                      <a16:colId xmlns:a16="http://schemas.microsoft.com/office/drawing/2014/main" val="20002"/>
                    </a:ext>
                  </a:extLst>
                </a:gridCol>
                <a:gridCol w="1627089">
                  <a:extLst>
                    <a:ext uri="{9D8B030D-6E8A-4147-A177-3AD203B41FA5}">
                      <a16:colId xmlns:a16="http://schemas.microsoft.com/office/drawing/2014/main" val="20003"/>
                    </a:ext>
                  </a:extLst>
                </a:gridCol>
                <a:gridCol w="1714696">
                  <a:extLst>
                    <a:ext uri="{9D8B030D-6E8A-4147-A177-3AD203B41FA5}">
                      <a16:colId xmlns:a16="http://schemas.microsoft.com/office/drawing/2014/main" val="20004"/>
                    </a:ext>
                  </a:extLst>
                </a:gridCol>
                <a:gridCol w="1374000">
                  <a:extLst>
                    <a:ext uri="{9D8B030D-6E8A-4147-A177-3AD203B41FA5}">
                      <a16:colId xmlns:a16="http://schemas.microsoft.com/office/drawing/2014/main" val="20005"/>
                    </a:ext>
                  </a:extLst>
                </a:gridCol>
              </a:tblGrid>
              <a:tr h="596646">
                <a:tc>
                  <a:txBody>
                    <a:bodyPr/>
                    <a:lstStyle/>
                    <a:p>
                      <a:pPr algn="l">
                        <a:lnSpc>
                          <a:spcPts val="1152"/>
                        </a:lnSpc>
                        <a:defRPr/>
                      </a:pPr>
                      <a:r>
                        <a:rPr lang="en-US" sz="960">
                          <a:solidFill>
                            <a:srgbClr val="2C301F"/>
                          </a:solidFill>
                          <a:latin typeface="Poppins"/>
                          <a:ea typeface="Poppins"/>
                          <a:cs typeface="Poppins"/>
                          <a:sym typeface="Poppins"/>
                        </a:rPr>
                        <a:t>ENGLISH​</a:t>
                      </a:r>
                      <a:endParaRPr lang="en-US" sz="1100"/>
                    </a:p>
                    <a:p>
                      <a:pPr algn="l">
                        <a:lnSpc>
                          <a:spcPts val="1152"/>
                        </a:lnSpc>
                      </a:pPr>
                      <a:r>
                        <a:rPr lang="en-US" sz="960">
                          <a:solidFill>
                            <a:srgbClr val="2C301F"/>
                          </a:solidFill>
                          <a:latin typeface="Poppins"/>
                          <a:ea typeface="Poppins"/>
                          <a:cs typeface="Poppins"/>
                          <a:sym typeface="Poppins"/>
                        </a:rPr>
                        <a:t>4 UNITS​</a:t>
                      </a:r>
                    </a:p>
                  </a:txBody>
                  <a:tcPr marL="64848" marR="64848" marT="64848" marB="64848">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727F4B"/>
                      </a:solidFill>
                      <a:prstDash val="solid"/>
                      <a:round/>
                      <a:headEnd type="none" w="med" len="med"/>
                      <a:tailEnd type="none" w="med" len="med"/>
                    </a:lnT>
                    <a:lnB w="14764" cap="flat" cmpd="sng" algn="ctr">
                      <a:solidFill>
                        <a:srgbClr val="000000"/>
                      </a:solidFill>
                      <a:prstDash val="solid"/>
                      <a:round/>
                      <a:headEnd type="none" w="med" len="med"/>
                      <a:tailEnd type="none" w="med" len="med"/>
                    </a:lnB>
                    <a:solidFill>
                      <a:srgbClr val="A9A569"/>
                    </a:solidFill>
                  </a:tcPr>
                </a:tc>
                <a:tc>
                  <a:txBody>
                    <a:bodyPr/>
                    <a:lstStyle/>
                    <a:p>
                      <a:pPr algn="l">
                        <a:lnSpc>
                          <a:spcPts val="1152"/>
                        </a:lnSpc>
                        <a:defRPr/>
                      </a:pPr>
                      <a:r>
                        <a:rPr lang="en-US" sz="960">
                          <a:solidFill>
                            <a:srgbClr val="2C301F"/>
                          </a:solidFill>
                          <a:latin typeface="Poppins"/>
                          <a:ea typeface="Poppins"/>
                          <a:cs typeface="Poppins"/>
                          <a:sym typeface="Poppins"/>
                        </a:rPr>
                        <a:t>MATHEMATICS​</a:t>
                      </a:r>
                      <a:endParaRPr lang="en-US" sz="1100"/>
                    </a:p>
                    <a:p>
                      <a:pPr algn="l">
                        <a:lnSpc>
                          <a:spcPts val="1152"/>
                        </a:lnSpc>
                      </a:pPr>
                      <a:r>
                        <a:rPr lang="en-US" sz="960">
                          <a:solidFill>
                            <a:srgbClr val="2C301F"/>
                          </a:solidFill>
                          <a:latin typeface="Poppins"/>
                          <a:ea typeface="Poppins"/>
                          <a:cs typeface="Poppins"/>
                          <a:sym typeface="Poppins"/>
                        </a:rPr>
                        <a:t>4 UNITS​</a:t>
                      </a:r>
                    </a:p>
                    <a:p>
                      <a:pPr algn="l">
                        <a:lnSpc>
                          <a:spcPts val="1279"/>
                        </a:lnSpc>
                      </a:pPr>
                      <a:r>
                        <a:rPr lang="en-US" sz="1066">
                          <a:solidFill>
                            <a:srgbClr val="2C301F"/>
                          </a:solidFill>
                          <a:latin typeface="Poppins"/>
                          <a:ea typeface="Poppins"/>
                          <a:cs typeface="Poppins"/>
                          <a:sym typeface="Poppins"/>
                        </a:rPr>
                        <a:t>​</a:t>
                      </a:r>
                    </a:p>
                  </a:txBody>
                  <a:tcPr marL="64848" marR="64848" marT="64848" marB="64848">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solidFill>
                      <a:srgbClr val="A9A569"/>
                    </a:solidFill>
                  </a:tcPr>
                </a:tc>
                <a:tc>
                  <a:txBody>
                    <a:bodyPr/>
                    <a:lstStyle/>
                    <a:p>
                      <a:pPr algn="l">
                        <a:lnSpc>
                          <a:spcPts val="1152"/>
                        </a:lnSpc>
                        <a:defRPr/>
                      </a:pPr>
                      <a:r>
                        <a:rPr lang="en-US" sz="960">
                          <a:solidFill>
                            <a:srgbClr val="2C301F"/>
                          </a:solidFill>
                          <a:latin typeface="Poppins"/>
                          <a:ea typeface="Poppins"/>
                          <a:cs typeface="Poppins"/>
                          <a:sym typeface="Poppins"/>
                        </a:rPr>
                        <a:t>SCIENCE​</a:t>
                      </a:r>
                      <a:endParaRPr lang="en-US" sz="1100"/>
                    </a:p>
                    <a:p>
                      <a:pPr algn="l">
                        <a:lnSpc>
                          <a:spcPts val="1152"/>
                        </a:lnSpc>
                      </a:pPr>
                      <a:r>
                        <a:rPr lang="en-US" sz="960">
                          <a:solidFill>
                            <a:srgbClr val="2C301F"/>
                          </a:solidFill>
                          <a:latin typeface="Poppins"/>
                          <a:ea typeface="Poppins"/>
                          <a:cs typeface="Poppins"/>
                          <a:sym typeface="Poppins"/>
                        </a:rPr>
                        <a:t>4 UNITS​</a:t>
                      </a:r>
                    </a:p>
                  </a:txBody>
                  <a:tcPr marL="64848" marR="64848" marT="64848" marB="64848">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solidFill>
                      <a:srgbClr val="A9A569"/>
                    </a:solidFill>
                  </a:tcPr>
                </a:tc>
                <a:tc>
                  <a:txBody>
                    <a:bodyPr/>
                    <a:lstStyle/>
                    <a:p>
                      <a:pPr algn="l">
                        <a:lnSpc>
                          <a:spcPts val="1152"/>
                        </a:lnSpc>
                        <a:defRPr/>
                      </a:pPr>
                      <a:r>
                        <a:rPr lang="en-US" sz="960">
                          <a:solidFill>
                            <a:srgbClr val="2C301F"/>
                          </a:solidFill>
                          <a:latin typeface="Poppins"/>
                          <a:ea typeface="Poppins"/>
                          <a:cs typeface="Poppins"/>
                          <a:sym typeface="Poppins"/>
                        </a:rPr>
                        <a:t>SOCIAL STUDIES​</a:t>
                      </a:r>
                      <a:endParaRPr lang="en-US" sz="1100"/>
                    </a:p>
                    <a:p>
                      <a:pPr algn="l">
                        <a:lnSpc>
                          <a:spcPts val="1152"/>
                        </a:lnSpc>
                      </a:pPr>
                      <a:r>
                        <a:rPr lang="en-US" sz="960">
                          <a:solidFill>
                            <a:srgbClr val="2C301F"/>
                          </a:solidFill>
                          <a:latin typeface="Poppins"/>
                          <a:ea typeface="Poppins"/>
                          <a:cs typeface="Poppins"/>
                          <a:sym typeface="Poppins"/>
                        </a:rPr>
                        <a:t>3 UNITS​</a:t>
                      </a:r>
                    </a:p>
                  </a:txBody>
                  <a:tcPr marL="64848" marR="64848" marT="64848" marB="64848">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solidFill>
                      <a:srgbClr val="A9A569"/>
                    </a:solidFill>
                  </a:tcPr>
                </a:tc>
                <a:tc>
                  <a:txBody>
                    <a:bodyPr/>
                    <a:lstStyle/>
                    <a:p>
                      <a:pPr algn="l">
                        <a:lnSpc>
                          <a:spcPts val="1152"/>
                        </a:lnSpc>
                        <a:defRPr/>
                      </a:pPr>
                      <a:r>
                        <a:rPr lang="en-US" sz="960">
                          <a:solidFill>
                            <a:srgbClr val="2C301F"/>
                          </a:solidFill>
                          <a:latin typeface="Poppins"/>
                          <a:ea typeface="Poppins"/>
                          <a:cs typeface="Poppins"/>
                          <a:sym typeface="Poppins"/>
                        </a:rPr>
                        <a:t>HEALTH/PERSONAL FITNESS​</a:t>
                      </a:r>
                      <a:endParaRPr lang="en-US" sz="1100"/>
                    </a:p>
                    <a:p>
                      <a:pPr algn="l">
                        <a:lnSpc>
                          <a:spcPts val="1152"/>
                        </a:lnSpc>
                      </a:pPr>
                      <a:r>
                        <a:rPr lang="en-US" sz="960">
                          <a:solidFill>
                            <a:srgbClr val="2C301F"/>
                          </a:solidFill>
                          <a:latin typeface="Poppins"/>
                          <a:ea typeface="Poppins"/>
                          <a:cs typeface="Poppins"/>
                          <a:sym typeface="Poppins"/>
                        </a:rPr>
                        <a:t>1 UNIT​</a:t>
                      </a:r>
                    </a:p>
                  </a:txBody>
                  <a:tcPr marL="64848" marR="64848" marT="64848" marB="64848">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solidFill>
                      <a:srgbClr val="A9A569"/>
                    </a:solidFill>
                  </a:tcPr>
                </a:tc>
                <a:tc>
                  <a:txBody>
                    <a:bodyPr/>
                    <a:lstStyle/>
                    <a:p>
                      <a:pPr algn="l">
                        <a:lnSpc>
                          <a:spcPts val="1152"/>
                        </a:lnSpc>
                        <a:defRPr/>
                      </a:pPr>
                      <a:r>
                        <a:rPr lang="en-US" sz="960">
                          <a:solidFill>
                            <a:srgbClr val="2C301F"/>
                          </a:solidFill>
                          <a:latin typeface="Poppins"/>
                          <a:ea typeface="Poppins"/>
                          <a:cs typeface="Poppins"/>
                          <a:sym typeface="Poppins"/>
                        </a:rPr>
                        <a:t>ADDITIONALCREDITS​</a:t>
                      </a:r>
                      <a:endParaRPr lang="en-US" sz="1100"/>
                    </a:p>
                    <a:p>
                      <a:pPr algn="l">
                        <a:lnSpc>
                          <a:spcPts val="1152"/>
                        </a:lnSpc>
                      </a:pPr>
                      <a:r>
                        <a:rPr lang="en-US" sz="960">
                          <a:solidFill>
                            <a:srgbClr val="2C301F"/>
                          </a:solidFill>
                          <a:latin typeface="Poppins"/>
                          <a:ea typeface="Poppins"/>
                          <a:cs typeface="Poppins"/>
                          <a:sym typeface="Poppins"/>
                        </a:rPr>
                        <a:t>4 UNITS​</a:t>
                      </a:r>
                    </a:p>
                  </a:txBody>
                  <a:tcPr marL="64848" marR="64848" marT="64848" marB="64848">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solidFill>
                      <a:srgbClr val="A9A569"/>
                    </a:solidFill>
                  </a:tcPr>
                </a:tc>
                <a:extLst>
                  <a:ext uri="{0D108BD9-81ED-4DB2-BD59-A6C34878D82A}">
                    <a16:rowId xmlns:a16="http://schemas.microsoft.com/office/drawing/2014/main" val="10000"/>
                  </a:ext>
                </a:extLst>
              </a:tr>
              <a:tr h="496307">
                <a:tc>
                  <a:txBody>
                    <a:bodyPr/>
                    <a:lstStyle/>
                    <a:p>
                      <a:pPr algn="just">
                        <a:lnSpc>
                          <a:spcPts val="1024"/>
                        </a:lnSpc>
                        <a:defRPr/>
                      </a:pPr>
                      <a:r>
                        <a:rPr lang="en-US" sz="853">
                          <a:solidFill>
                            <a:srgbClr val="2C301F"/>
                          </a:solidFill>
                          <a:latin typeface="Poppins"/>
                          <a:ea typeface="Poppins"/>
                          <a:cs typeface="Poppins"/>
                          <a:sym typeface="Poppins"/>
                        </a:rPr>
                        <a:t>English9                        Fall             ​</a:t>
                      </a:r>
                      <a:endParaRPr lang="en-US" sz="1100"/>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r">
                        <a:lnSpc>
                          <a:spcPts val="1024"/>
                        </a:lnSpc>
                        <a:defRPr/>
                      </a:pPr>
                      <a:r>
                        <a:rPr lang="en-US" sz="853">
                          <a:solidFill>
                            <a:srgbClr val="2C301F"/>
                          </a:solidFill>
                          <a:latin typeface="Poppins"/>
                          <a:ea typeface="Poppins"/>
                          <a:cs typeface="Poppins"/>
                          <a:sym typeface="Poppins"/>
                        </a:rPr>
                        <a:t>                             Fall​</a:t>
                      </a:r>
                      <a:endParaRPr lang="en-US" sz="1100"/>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l">
                        <a:lnSpc>
                          <a:spcPts val="1024"/>
                        </a:lnSpc>
                        <a:defRPr/>
                      </a:pPr>
                      <a:r>
                        <a:rPr lang="en-US" sz="853">
                          <a:solidFill>
                            <a:srgbClr val="2C301F"/>
                          </a:solidFill>
                          <a:latin typeface="Poppins"/>
                          <a:ea typeface="Poppins"/>
                          <a:cs typeface="Poppins"/>
                          <a:sym typeface="Poppins"/>
                        </a:rPr>
                        <a:t>Biology                                     Fall​</a:t>
                      </a:r>
                      <a:endParaRPr lang="en-US" sz="1100"/>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l">
                        <a:lnSpc>
                          <a:spcPts val="1024"/>
                        </a:lnSpc>
                        <a:defRPr/>
                      </a:pPr>
                      <a:r>
                        <a:rPr lang="en-US" sz="853">
                          <a:solidFill>
                            <a:srgbClr val="2C301F"/>
                          </a:solidFill>
                          <a:latin typeface="Poppins"/>
                          <a:ea typeface="Poppins"/>
                          <a:cs typeface="Poppins"/>
                          <a:sym typeface="Poppins"/>
                        </a:rPr>
                        <a:t>American Govt.​</a:t>
                      </a:r>
                      <a:endParaRPr lang="en-US" sz="1100"/>
                    </a:p>
                    <a:p>
                      <a:pPr algn="l">
                        <a:lnSpc>
                          <a:spcPts val="1024"/>
                        </a:lnSpc>
                      </a:pPr>
                      <a:r>
                        <a:rPr lang="en-US" sz="853">
                          <a:solidFill>
                            <a:srgbClr val="2C301F"/>
                          </a:solidFill>
                          <a:latin typeface="Poppins"/>
                          <a:ea typeface="Poppins"/>
                          <a:cs typeface="Poppins"/>
                          <a:sym typeface="Poppins"/>
                        </a:rPr>
                        <a:t>(1 semester)​</a:t>
                      </a:r>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l">
                        <a:lnSpc>
                          <a:spcPts val="1024"/>
                        </a:lnSpc>
                        <a:defRPr/>
                      </a:pPr>
                      <a:r>
                        <a:rPr lang="en-US" sz="853">
                          <a:solidFill>
                            <a:srgbClr val="2C301F"/>
                          </a:solidFill>
                          <a:latin typeface="Poppins"/>
                          <a:ea typeface="Poppins"/>
                          <a:cs typeface="Poppins"/>
                          <a:sym typeface="Poppins"/>
                        </a:rPr>
                        <a:t>General Health​</a:t>
                      </a:r>
                      <a:endParaRPr lang="en-US" sz="1100"/>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r">
                        <a:lnSpc>
                          <a:spcPts val="1024"/>
                        </a:lnSpc>
                        <a:defRPr/>
                      </a:pPr>
                      <a:r>
                        <a:rPr lang="en-US" sz="853">
                          <a:solidFill>
                            <a:srgbClr val="2C301F"/>
                          </a:solidFill>
                          <a:latin typeface="Poppins"/>
                          <a:ea typeface="Poppins"/>
                          <a:cs typeface="Poppins"/>
                          <a:sym typeface="Poppins"/>
                        </a:rPr>
                        <a:t>Fall​</a:t>
                      </a:r>
                      <a:endParaRPr lang="en-US" sz="1100"/>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80227">
                <a:tc>
                  <a:txBody>
                    <a:bodyPr/>
                    <a:lstStyle/>
                    <a:p>
                      <a:pPr algn="just">
                        <a:lnSpc>
                          <a:spcPts val="1024"/>
                        </a:lnSpc>
                        <a:defRPr/>
                      </a:pPr>
                      <a:r>
                        <a:rPr lang="en-US" sz="853">
                          <a:solidFill>
                            <a:srgbClr val="2C301F"/>
                          </a:solidFill>
                          <a:latin typeface="Poppins"/>
                          <a:ea typeface="Poppins"/>
                          <a:cs typeface="Poppins"/>
                          <a:sym typeface="Poppins"/>
                        </a:rPr>
                        <a:t>English9                   Spring​</a:t>
                      </a:r>
                      <a:endParaRPr lang="en-US" sz="1100"/>
                    </a:p>
                    <a:p>
                      <a:pPr algn="just">
                        <a:lnSpc>
                          <a:spcPts val="1024"/>
                        </a:lnSpc>
                      </a:pPr>
                      <a:r>
                        <a:rPr lang="en-US" sz="853">
                          <a:solidFill>
                            <a:srgbClr val="2C301F"/>
                          </a:solidFill>
                          <a:latin typeface="Poppins"/>
                          <a:ea typeface="Poppins"/>
                          <a:cs typeface="Poppins"/>
                          <a:sym typeface="Poppins"/>
                        </a:rPr>
                        <a:t>                    ​</a:t>
                      </a:r>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r">
                        <a:lnSpc>
                          <a:spcPts val="1024"/>
                        </a:lnSpc>
                        <a:defRPr/>
                      </a:pPr>
                      <a:r>
                        <a:rPr lang="en-US" sz="853">
                          <a:solidFill>
                            <a:srgbClr val="2C301F"/>
                          </a:solidFill>
                          <a:latin typeface="Poppins"/>
                          <a:ea typeface="Poppins"/>
                          <a:cs typeface="Poppins"/>
                          <a:sym typeface="Poppins"/>
                        </a:rPr>
                        <a:t>Spring​</a:t>
                      </a:r>
                      <a:endParaRPr lang="en-US" sz="1100"/>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l">
                        <a:lnSpc>
                          <a:spcPts val="1024"/>
                        </a:lnSpc>
                        <a:defRPr/>
                      </a:pPr>
                      <a:r>
                        <a:rPr lang="en-US" sz="853">
                          <a:solidFill>
                            <a:srgbClr val="2C301F"/>
                          </a:solidFill>
                          <a:latin typeface="Poppins"/>
                          <a:ea typeface="Poppins"/>
                          <a:cs typeface="Poppins"/>
                          <a:sym typeface="Poppins"/>
                        </a:rPr>
                        <a:t> Biology                              Spring   ​</a:t>
                      </a:r>
                      <a:endParaRPr lang="en-US" sz="1100"/>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l">
                        <a:lnSpc>
                          <a:spcPts val="1024"/>
                        </a:lnSpc>
                        <a:defRPr/>
                      </a:pPr>
                      <a:r>
                        <a:rPr lang="en-US" sz="853">
                          <a:solidFill>
                            <a:srgbClr val="2C301F"/>
                          </a:solidFill>
                          <a:latin typeface="Poppins"/>
                          <a:ea typeface="Poppins"/>
                          <a:cs typeface="Poppins"/>
                          <a:sym typeface="Poppins"/>
                        </a:rPr>
                        <a:t>World History​</a:t>
                      </a:r>
                      <a:endParaRPr lang="en-US" sz="1100"/>
                    </a:p>
                    <a:p>
                      <a:pPr algn="r">
                        <a:lnSpc>
                          <a:spcPts val="1024"/>
                        </a:lnSpc>
                      </a:pPr>
                      <a:r>
                        <a:rPr lang="en-US" sz="853">
                          <a:solidFill>
                            <a:srgbClr val="2C301F"/>
                          </a:solidFill>
                          <a:latin typeface="Poppins"/>
                          <a:ea typeface="Poppins"/>
                          <a:cs typeface="Poppins"/>
                          <a:sym typeface="Poppins"/>
                        </a:rPr>
                        <a:t>                                    Fall​</a:t>
                      </a:r>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l">
                        <a:lnSpc>
                          <a:spcPts val="1024"/>
                        </a:lnSpc>
                        <a:defRPr/>
                      </a:pPr>
                      <a:r>
                        <a:rPr lang="en-US" sz="853">
                          <a:solidFill>
                            <a:srgbClr val="2C301F"/>
                          </a:solidFill>
                          <a:latin typeface="Poppins"/>
                          <a:ea typeface="Poppins"/>
                          <a:cs typeface="Poppins"/>
                          <a:sym typeface="Poppins"/>
                        </a:rPr>
                        <a:t>Personal Fitness​</a:t>
                      </a:r>
                      <a:endParaRPr lang="en-US" sz="1100"/>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r">
                        <a:lnSpc>
                          <a:spcPts val="1279"/>
                        </a:lnSpc>
                        <a:defRPr/>
                      </a:pPr>
                      <a:r>
                        <a:rPr lang="en-US" sz="1066">
                          <a:solidFill>
                            <a:srgbClr val="2C301F"/>
                          </a:solidFill>
                          <a:latin typeface="Poppins"/>
                          <a:ea typeface="Poppins"/>
                          <a:cs typeface="Poppins"/>
                          <a:sym typeface="Poppins"/>
                        </a:rPr>
                        <a:t>​</a:t>
                      </a:r>
                      <a:endParaRPr lang="en-US" sz="1100"/>
                    </a:p>
                    <a:p>
                      <a:pPr algn="r">
                        <a:lnSpc>
                          <a:spcPts val="1024"/>
                        </a:lnSpc>
                      </a:pPr>
                      <a:r>
                        <a:rPr lang="en-US" sz="853">
                          <a:solidFill>
                            <a:srgbClr val="2C301F"/>
                          </a:solidFill>
                          <a:latin typeface="Poppins"/>
                          <a:ea typeface="Poppins"/>
                          <a:cs typeface="Poppins"/>
                          <a:sym typeface="Poppins"/>
                        </a:rPr>
                        <a:t>Spring​</a:t>
                      </a:r>
                    </a:p>
                    <a:p>
                      <a:pPr algn="r">
                        <a:lnSpc>
                          <a:spcPts val="1279"/>
                        </a:lnSpc>
                      </a:pPr>
                      <a:r>
                        <a:rPr lang="en-US" sz="1066">
                          <a:solidFill>
                            <a:srgbClr val="2C301F"/>
                          </a:solidFill>
                          <a:latin typeface="Poppins"/>
                          <a:ea typeface="Poppins"/>
                          <a:cs typeface="Poppins"/>
                          <a:sym typeface="Poppins"/>
                        </a:rPr>
                        <a:t>​</a:t>
                      </a:r>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713814">
                <a:tc>
                  <a:txBody>
                    <a:bodyPr/>
                    <a:lstStyle/>
                    <a:p>
                      <a:pPr algn="just">
                        <a:lnSpc>
                          <a:spcPts val="1024"/>
                        </a:lnSpc>
                        <a:defRPr/>
                      </a:pPr>
                      <a:r>
                        <a:rPr lang="en-US" sz="853">
                          <a:solidFill>
                            <a:srgbClr val="2C301F"/>
                          </a:solidFill>
                          <a:latin typeface="Poppins"/>
                          <a:ea typeface="Poppins"/>
                          <a:cs typeface="Poppins"/>
                          <a:sym typeface="Poppins"/>
                        </a:rPr>
                        <a:t>English10                      Fall​</a:t>
                      </a:r>
                      <a:endParaRPr lang="en-US" sz="1100"/>
                    </a:p>
                    <a:p>
                      <a:pPr algn="just">
                        <a:lnSpc>
                          <a:spcPts val="1024"/>
                        </a:lnSpc>
                      </a:pPr>
                      <a:r>
                        <a:rPr lang="en-US" sz="853">
                          <a:solidFill>
                            <a:srgbClr val="2C301F"/>
                          </a:solidFill>
                          <a:latin typeface="Poppins"/>
                          <a:ea typeface="Poppins"/>
                          <a:cs typeface="Poppins"/>
                          <a:sym typeface="Poppins"/>
                        </a:rPr>
                        <a:t> ​</a:t>
                      </a:r>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r">
                        <a:lnSpc>
                          <a:spcPts val="1024"/>
                        </a:lnSpc>
                        <a:defRPr/>
                      </a:pPr>
                      <a:r>
                        <a:rPr lang="en-US" sz="853">
                          <a:solidFill>
                            <a:srgbClr val="2C301F"/>
                          </a:solidFill>
                          <a:latin typeface="Poppins"/>
                          <a:ea typeface="Poppins"/>
                          <a:cs typeface="Poppins"/>
                          <a:sym typeface="Poppins"/>
                        </a:rPr>
                        <a:t>Fall​</a:t>
                      </a:r>
                      <a:endParaRPr lang="en-US" sz="1100"/>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r">
                        <a:lnSpc>
                          <a:spcPts val="1024"/>
                        </a:lnSpc>
                        <a:defRPr/>
                      </a:pPr>
                      <a:r>
                        <a:rPr lang="en-US" sz="853">
                          <a:solidFill>
                            <a:srgbClr val="2C301F"/>
                          </a:solidFill>
                          <a:latin typeface="Poppins"/>
                          <a:ea typeface="Poppins"/>
                          <a:cs typeface="Poppins"/>
                          <a:sym typeface="Poppins"/>
                        </a:rPr>
                        <a:t>PhysicalScience/Physics                                                                                         Fall​</a:t>
                      </a:r>
                      <a:endParaRPr lang="en-US" sz="1100"/>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l">
                        <a:lnSpc>
                          <a:spcPts val="1024"/>
                        </a:lnSpc>
                        <a:defRPr/>
                      </a:pPr>
                      <a:r>
                        <a:rPr lang="en-US" sz="853">
                          <a:solidFill>
                            <a:srgbClr val="2C301F"/>
                          </a:solidFill>
                          <a:latin typeface="Poppins"/>
                          <a:ea typeface="Poppins"/>
                          <a:cs typeface="Poppins"/>
                          <a:sym typeface="Poppins"/>
                        </a:rPr>
                        <a:t>World History​</a:t>
                      </a:r>
                      <a:endParaRPr lang="en-US" sz="1100"/>
                    </a:p>
                    <a:p>
                      <a:pPr algn="r">
                        <a:lnSpc>
                          <a:spcPts val="1024"/>
                        </a:lnSpc>
                      </a:pPr>
                      <a:r>
                        <a:rPr lang="en-US" sz="853">
                          <a:solidFill>
                            <a:srgbClr val="2C301F"/>
                          </a:solidFill>
                          <a:latin typeface="Poppins"/>
                          <a:ea typeface="Poppins"/>
                          <a:cs typeface="Poppins"/>
                          <a:sym typeface="Poppins"/>
                        </a:rPr>
                        <a:t>                                Spring​</a:t>
                      </a:r>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l">
                        <a:lnSpc>
                          <a:spcPts val="1152"/>
                        </a:lnSpc>
                        <a:defRPr/>
                      </a:pPr>
                      <a:r>
                        <a:rPr lang="en-US" sz="960">
                          <a:solidFill>
                            <a:srgbClr val="2C301F"/>
                          </a:solidFill>
                          <a:latin typeface="Poppins"/>
                          <a:ea typeface="Poppins"/>
                          <a:cs typeface="Poppins"/>
                          <a:sym typeface="Poppins"/>
                        </a:rPr>
                        <a:t>World Language/FineArts/CareerTech3 UNITS (any combination)​</a:t>
                      </a:r>
                      <a:endParaRPr lang="en-US" sz="1100"/>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solidFill>
                      <a:srgbClr val="A9A569"/>
                    </a:solidFill>
                  </a:tcPr>
                </a:tc>
                <a:tc>
                  <a:txBody>
                    <a:bodyPr/>
                    <a:lstStyle/>
                    <a:p>
                      <a:pPr algn="r">
                        <a:lnSpc>
                          <a:spcPts val="1024"/>
                        </a:lnSpc>
                        <a:defRPr/>
                      </a:pPr>
                      <a:r>
                        <a:rPr lang="en-US" sz="853">
                          <a:solidFill>
                            <a:srgbClr val="2C301F"/>
                          </a:solidFill>
                          <a:latin typeface="Poppins"/>
                          <a:ea typeface="Poppins"/>
                          <a:cs typeface="Poppins"/>
                          <a:sym typeface="Poppins"/>
                        </a:rPr>
                        <a:t>Fall​</a:t>
                      </a:r>
                      <a:endParaRPr lang="en-US" sz="1100"/>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22184">
                <a:tc>
                  <a:txBody>
                    <a:bodyPr/>
                    <a:lstStyle/>
                    <a:p>
                      <a:pPr algn="just">
                        <a:lnSpc>
                          <a:spcPts val="1024"/>
                        </a:lnSpc>
                        <a:defRPr/>
                      </a:pPr>
                      <a:r>
                        <a:rPr lang="en-US" sz="853">
                          <a:solidFill>
                            <a:srgbClr val="2C301F"/>
                          </a:solidFill>
                          <a:latin typeface="Poppins"/>
                          <a:ea typeface="Poppins"/>
                          <a:cs typeface="Poppins"/>
                          <a:sym typeface="Poppins"/>
                        </a:rPr>
                        <a:t> ​</a:t>
                      </a:r>
                      <a:endParaRPr lang="en-US" sz="1100"/>
                    </a:p>
                    <a:p>
                      <a:pPr algn="just">
                        <a:lnSpc>
                          <a:spcPts val="1024"/>
                        </a:lnSpc>
                      </a:pPr>
                      <a:r>
                        <a:rPr lang="en-US" sz="853">
                          <a:solidFill>
                            <a:srgbClr val="2C301F"/>
                          </a:solidFill>
                          <a:latin typeface="Poppins"/>
                          <a:ea typeface="Poppins"/>
                          <a:cs typeface="Poppins"/>
                          <a:sym typeface="Poppins"/>
                        </a:rPr>
                        <a:t>English10                 Spring​</a:t>
                      </a:r>
                    </a:p>
                    <a:p>
                      <a:pPr algn="just">
                        <a:lnSpc>
                          <a:spcPts val="1024"/>
                        </a:lnSpc>
                      </a:pPr>
                      <a:r>
                        <a:rPr lang="en-US" sz="853">
                          <a:solidFill>
                            <a:srgbClr val="2C301F"/>
                          </a:solidFill>
                          <a:latin typeface="Poppins"/>
                          <a:ea typeface="Poppins"/>
                          <a:cs typeface="Poppins"/>
                          <a:sym typeface="Poppins"/>
                        </a:rPr>
                        <a:t> ​</a:t>
                      </a:r>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r">
                        <a:lnSpc>
                          <a:spcPts val="1024"/>
                        </a:lnSpc>
                        <a:defRPr/>
                      </a:pPr>
                      <a:r>
                        <a:rPr lang="en-US" sz="853">
                          <a:solidFill>
                            <a:srgbClr val="2C301F"/>
                          </a:solidFill>
                          <a:latin typeface="Poppins"/>
                          <a:ea typeface="Poppins"/>
                          <a:cs typeface="Poppins"/>
                          <a:sym typeface="Poppins"/>
                        </a:rPr>
                        <a:t>Spring​</a:t>
                      </a:r>
                      <a:endParaRPr lang="en-US" sz="1100"/>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r">
                        <a:lnSpc>
                          <a:spcPts val="1024"/>
                        </a:lnSpc>
                        <a:defRPr/>
                      </a:pPr>
                      <a:r>
                        <a:rPr lang="en-US" sz="853">
                          <a:solidFill>
                            <a:srgbClr val="2C301F"/>
                          </a:solidFill>
                          <a:latin typeface="Poppins"/>
                          <a:ea typeface="Poppins"/>
                          <a:cs typeface="Poppins"/>
                          <a:sym typeface="Poppins"/>
                        </a:rPr>
                        <a:t>PhysicalScience/Physics                                         Spring​</a:t>
                      </a:r>
                      <a:endParaRPr lang="en-US" sz="1100"/>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l">
                        <a:lnSpc>
                          <a:spcPts val="1024"/>
                        </a:lnSpc>
                        <a:defRPr/>
                      </a:pPr>
                      <a:r>
                        <a:rPr lang="en-US" sz="853">
                          <a:solidFill>
                            <a:srgbClr val="2C301F"/>
                          </a:solidFill>
                          <a:latin typeface="Poppins"/>
                          <a:ea typeface="Poppins"/>
                          <a:cs typeface="Poppins"/>
                          <a:sym typeface="Poppins"/>
                        </a:rPr>
                        <a:t>US History​</a:t>
                      </a:r>
                      <a:endParaRPr lang="en-US" sz="1100"/>
                    </a:p>
                    <a:p>
                      <a:pPr algn="r">
                        <a:lnSpc>
                          <a:spcPts val="1024"/>
                        </a:lnSpc>
                      </a:pPr>
                      <a:r>
                        <a:rPr lang="en-US" sz="853">
                          <a:solidFill>
                            <a:srgbClr val="2C301F"/>
                          </a:solidFill>
                          <a:latin typeface="Poppins"/>
                          <a:ea typeface="Poppins"/>
                          <a:cs typeface="Poppins"/>
                          <a:sym typeface="Poppins"/>
                        </a:rPr>
                        <a:t>                                     Fall​</a:t>
                      </a:r>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r">
                        <a:lnSpc>
                          <a:spcPts val="1024"/>
                        </a:lnSpc>
                        <a:defRPr/>
                      </a:pPr>
                      <a:r>
                        <a:rPr lang="en-US" sz="853">
                          <a:solidFill>
                            <a:srgbClr val="2C301F"/>
                          </a:solidFill>
                          <a:latin typeface="Poppins"/>
                          <a:ea typeface="Poppins"/>
                          <a:cs typeface="Poppins"/>
                          <a:sym typeface="Poppins"/>
                        </a:rPr>
                        <a:t>Fall​</a:t>
                      </a:r>
                      <a:endParaRPr lang="en-US" sz="1100"/>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r">
                        <a:lnSpc>
                          <a:spcPts val="1024"/>
                        </a:lnSpc>
                        <a:defRPr/>
                      </a:pPr>
                      <a:r>
                        <a:rPr lang="en-US" sz="853">
                          <a:solidFill>
                            <a:srgbClr val="2C301F"/>
                          </a:solidFill>
                          <a:latin typeface="Poppins"/>
                          <a:ea typeface="Poppins"/>
                          <a:cs typeface="Poppins"/>
                          <a:sym typeface="Poppins"/>
                        </a:rPr>
                        <a:t>Spring​</a:t>
                      </a:r>
                      <a:endParaRPr lang="en-US" sz="1100"/>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80227">
                <a:tc>
                  <a:txBody>
                    <a:bodyPr/>
                    <a:lstStyle/>
                    <a:p>
                      <a:pPr algn="just">
                        <a:lnSpc>
                          <a:spcPts val="1024"/>
                        </a:lnSpc>
                        <a:defRPr/>
                      </a:pPr>
                      <a:r>
                        <a:rPr lang="en-US" sz="853">
                          <a:solidFill>
                            <a:srgbClr val="2C301F"/>
                          </a:solidFill>
                          <a:latin typeface="Poppins"/>
                          <a:ea typeface="Poppins"/>
                          <a:cs typeface="Poppins"/>
                          <a:sym typeface="Poppins"/>
                        </a:rPr>
                        <a:t>English11                      Fall​</a:t>
                      </a:r>
                      <a:endParaRPr lang="en-US" sz="1100"/>
                    </a:p>
                    <a:p>
                      <a:pPr algn="just">
                        <a:lnSpc>
                          <a:spcPts val="1024"/>
                        </a:lnSpc>
                      </a:pPr>
                      <a:r>
                        <a:rPr lang="en-US" sz="853">
                          <a:solidFill>
                            <a:srgbClr val="2C301F"/>
                          </a:solidFill>
                          <a:latin typeface="Poppins"/>
                          <a:ea typeface="Poppins"/>
                          <a:cs typeface="Poppins"/>
                          <a:sym typeface="Poppins"/>
                        </a:rPr>
                        <a:t> ​</a:t>
                      </a:r>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r">
                        <a:lnSpc>
                          <a:spcPts val="1024"/>
                        </a:lnSpc>
                        <a:defRPr/>
                      </a:pPr>
                      <a:r>
                        <a:rPr lang="en-US" sz="853">
                          <a:solidFill>
                            <a:srgbClr val="2C301F"/>
                          </a:solidFill>
                          <a:latin typeface="Poppins"/>
                          <a:ea typeface="Poppins"/>
                          <a:cs typeface="Poppins"/>
                          <a:sym typeface="Poppins"/>
                        </a:rPr>
                        <a:t>                           Fall​</a:t>
                      </a:r>
                      <a:endParaRPr lang="en-US" sz="1100"/>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r">
                        <a:lnSpc>
                          <a:spcPts val="1024"/>
                        </a:lnSpc>
                        <a:defRPr/>
                      </a:pPr>
                      <a:r>
                        <a:rPr lang="en-US" sz="853">
                          <a:solidFill>
                            <a:srgbClr val="2C301F"/>
                          </a:solidFill>
                          <a:latin typeface="Poppins"/>
                          <a:ea typeface="Poppins"/>
                          <a:cs typeface="Poppins"/>
                          <a:sym typeface="Poppins"/>
                        </a:rPr>
                        <a:t>Chem/Earth/Env Sci /AP Sci ​</a:t>
                      </a:r>
                      <a:endParaRPr lang="en-US" sz="1100"/>
                    </a:p>
                    <a:p>
                      <a:pPr algn="r">
                        <a:lnSpc>
                          <a:spcPts val="1024"/>
                        </a:lnSpc>
                      </a:pPr>
                      <a:r>
                        <a:rPr lang="en-US" sz="853">
                          <a:solidFill>
                            <a:srgbClr val="2C301F"/>
                          </a:solidFill>
                          <a:latin typeface="Poppins"/>
                          <a:ea typeface="Poppins"/>
                          <a:cs typeface="Poppins"/>
                          <a:sym typeface="Poppins"/>
                        </a:rPr>
                        <a:t>Fall​</a:t>
                      </a:r>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l">
                        <a:lnSpc>
                          <a:spcPts val="1024"/>
                        </a:lnSpc>
                        <a:defRPr/>
                      </a:pPr>
                      <a:r>
                        <a:rPr lang="en-US" sz="853">
                          <a:solidFill>
                            <a:srgbClr val="2C301F"/>
                          </a:solidFill>
                          <a:latin typeface="Poppins"/>
                          <a:ea typeface="Poppins"/>
                          <a:cs typeface="Poppins"/>
                          <a:sym typeface="Poppins"/>
                        </a:rPr>
                        <a:t>US History​</a:t>
                      </a:r>
                      <a:endParaRPr lang="en-US" sz="1100"/>
                    </a:p>
                    <a:p>
                      <a:pPr algn="r">
                        <a:lnSpc>
                          <a:spcPts val="1024"/>
                        </a:lnSpc>
                      </a:pPr>
                      <a:r>
                        <a:rPr lang="en-US" sz="853">
                          <a:solidFill>
                            <a:srgbClr val="2C301F"/>
                          </a:solidFill>
                          <a:latin typeface="Poppins"/>
                          <a:ea typeface="Poppins"/>
                          <a:cs typeface="Poppins"/>
                          <a:sym typeface="Poppins"/>
                        </a:rPr>
                        <a:t>                                Spring​</a:t>
                      </a:r>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r">
                        <a:lnSpc>
                          <a:spcPts val="1279"/>
                        </a:lnSpc>
                        <a:defRPr/>
                      </a:pPr>
                      <a:r>
                        <a:rPr lang="en-US" sz="1066">
                          <a:solidFill>
                            <a:srgbClr val="2C301F"/>
                          </a:solidFill>
                          <a:latin typeface="Poppins"/>
                          <a:ea typeface="Poppins"/>
                          <a:cs typeface="Poppins"/>
                          <a:sym typeface="Poppins"/>
                        </a:rPr>
                        <a:t>​</a:t>
                      </a:r>
                      <a:endParaRPr lang="en-US" sz="1100"/>
                    </a:p>
                    <a:p>
                      <a:pPr algn="r">
                        <a:lnSpc>
                          <a:spcPts val="1024"/>
                        </a:lnSpc>
                      </a:pPr>
                      <a:r>
                        <a:rPr lang="en-US" sz="853">
                          <a:solidFill>
                            <a:srgbClr val="2C301F"/>
                          </a:solidFill>
                          <a:latin typeface="Poppins"/>
                          <a:ea typeface="Poppins"/>
                          <a:cs typeface="Poppins"/>
                          <a:sym typeface="Poppins"/>
                        </a:rPr>
                        <a:t>Spring​</a:t>
                      </a:r>
                    </a:p>
                    <a:p>
                      <a:pPr algn="r">
                        <a:lnSpc>
                          <a:spcPts val="1279"/>
                        </a:lnSpc>
                      </a:pPr>
                      <a:r>
                        <a:rPr lang="en-US" sz="1066">
                          <a:solidFill>
                            <a:srgbClr val="2C301F"/>
                          </a:solidFill>
                          <a:latin typeface="Poppins"/>
                          <a:ea typeface="Poppins"/>
                          <a:cs typeface="Poppins"/>
                          <a:sym typeface="Poppins"/>
                        </a:rPr>
                        <a:t>​</a:t>
                      </a:r>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r">
                        <a:lnSpc>
                          <a:spcPts val="1024"/>
                        </a:lnSpc>
                        <a:defRPr/>
                      </a:pPr>
                      <a:r>
                        <a:rPr lang="en-US" sz="853">
                          <a:solidFill>
                            <a:srgbClr val="2C301F"/>
                          </a:solidFill>
                          <a:latin typeface="Poppins"/>
                          <a:ea typeface="Poppins"/>
                          <a:cs typeface="Poppins"/>
                          <a:sym typeface="Poppins"/>
                        </a:rPr>
                        <a:t>Fall​</a:t>
                      </a:r>
                      <a:endParaRPr lang="en-US" sz="1100"/>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22184">
                <a:tc>
                  <a:txBody>
                    <a:bodyPr/>
                    <a:lstStyle/>
                    <a:p>
                      <a:pPr algn="just">
                        <a:lnSpc>
                          <a:spcPts val="1024"/>
                        </a:lnSpc>
                        <a:defRPr/>
                      </a:pPr>
                      <a:r>
                        <a:rPr lang="en-US" sz="853">
                          <a:solidFill>
                            <a:srgbClr val="2C301F"/>
                          </a:solidFill>
                          <a:latin typeface="Poppins"/>
                          <a:ea typeface="Poppins"/>
                          <a:cs typeface="Poppins"/>
                          <a:sym typeface="Poppins"/>
                        </a:rPr>
                        <a:t> ​</a:t>
                      </a:r>
                      <a:endParaRPr lang="en-US" sz="1100"/>
                    </a:p>
                    <a:p>
                      <a:pPr algn="just">
                        <a:lnSpc>
                          <a:spcPts val="1024"/>
                        </a:lnSpc>
                      </a:pPr>
                      <a:r>
                        <a:rPr lang="en-US" sz="853">
                          <a:solidFill>
                            <a:srgbClr val="2C301F"/>
                          </a:solidFill>
                          <a:latin typeface="Poppins"/>
                          <a:ea typeface="Poppins"/>
                          <a:cs typeface="Poppins"/>
                          <a:sym typeface="Poppins"/>
                        </a:rPr>
                        <a:t>English11                 Spring​</a:t>
                      </a:r>
                    </a:p>
                    <a:p>
                      <a:pPr algn="just">
                        <a:lnSpc>
                          <a:spcPts val="1024"/>
                        </a:lnSpc>
                      </a:pPr>
                      <a:r>
                        <a:rPr lang="en-US" sz="853">
                          <a:solidFill>
                            <a:srgbClr val="2C301F"/>
                          </a:solidFill>
                          <a:latin typeface="Poppins"/>
                          <a:ea typeface="Poppins"/>
                          <a:cs typeface="Poppins"/>
                          <a:sym typeface="Poppins"/>
                        </a:rPr>
                        <a:t> ​</a:t>
                      </a:r>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r">
                        <a:lnSpc>
                          <a:spcPts val="1024"/>
                        </a:lnSpc>
                        <a:defRPr/>
                      </a:pPr>
                      <a:r>
                        <a:rPr lang="en-US" sz="853">
                          <a:solidFill>
                            <a:srgbClr val="2C301F"/>
                          </a:solidFill>
                          <a:latin typeface="Poppins"/>
                          <a:ea typeface="Poppins"/>
                          <a:cs typeface="Poppins"/>
                          <a:sym typeface="Poppins"/>
                        </a:rPr>
                        <a:t> Spring​</a:t>
                      </a:r>
                      <a:endParaRPr lang="en-US" sz="1100"/>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r">
                        <a:lnSpc>
                          <a:spcPts val="1024"/>
                        </a:lnSpc>
                        <a:defRPr/>
                      </a:pPr>
                      <a:r>
                        <a:rPr lang="en-US" sz="853">
                          <a:solidFill>
                            <a:srgbClr val="2C301F"/>
                          </a:solidFill>
                          <a:latin typeface="Poppins"/>
                          <a:ea typeface="Poppins"/>
                          <a:cs typeface="Poppins"/>
                          <a:sym typeface="Poppins"/>
                        </a:rPr>
                        <a:t>Chem/Earth/Env Sci /AP Sci </a:t>
                      </a:r>
                      <a:endParaRPr lang="en-US" sz="1100"/>
                    </a:p>
                    <a:p>
                      <a:pPr algn="r">
                        <a:lnSpc>
                          <a:spcPts val="1024"/>
                        </a:lnSpc>
                      </a:pPr>
                      <a:r>
                        <a:rPr lang="en-US" sz="853">
                          <a:solidFill>
                            <a:srgbClr val="2C301F"/>
                          </a:solidFill>
                          <a:latin typeface="Poppins"/>
                          <a:ea typeface="Poppins"/>
                          <a:cs typeface="Poppins"/>
                          <a:sym typeface="Poppins"/>
                        </a:rPr>
                        <a:t>Spring​</a:t>
                      </a:r>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l">
                        <a:lnSpc>
                          <a:spcPts val="1024"/>
                        </a:lnSpc>
                        <a:defRPr/>
                      </a:pPr>
                      <a:r>
                        <a:rPr lang="en-US" sz="853">
                          <a:solidFill>
                            <a:srgbClr val="2C301F"/>
                          </a:solidFill>
                          <a:latin typeface="Poppins"/>
                          <a:ea typeface="Poppins"/>
                          <a:cs typeface="Poppins"/>
                          <a:sym typeface="Poppins"/>
                        </a:rPr>
                        <a:t>Economics​</a:t>
                      </a:r>
                      <a:endParaRPr lang="en-US" sz="1100"/>
                    </a:p>
                    <a:p>
                      <a:pPr algn="l">
                        <a:lnSpc>
                          <a:spcPts val="1024"/>
                        </a:lnSpc>
                      </a:pPr>
                      <a:r>
                        <a:rPr lang="en-US" sz="853">
                          <a:solidFill>
                            <a:srgbClr val="2C301F"/>
                          </a:solidFill>
                          <a:latin typeface="Poppins"/>
                          <a:ea typeface="Poppins"/>
                          <a:cs typeface="Poppins"/>
                          <a:sym typeface="Poppins"/>
                        </a:rPr>
                        <a:t>(1 semester)​</a:t>
                      </a:r>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r">
                        <a:lnSpc>
                          <a:spcPts val="1024"/>
                        </a:lnSpc>
                        <a:defRPr/>
                      </a:pPr>
                      <a:r>
                        <a:rPr lang="en-US" sz="853">
                          <a:solidFill>
                            <a:srgbClr val="2C301F"/>
                          </a:solidFill>
                          <a:latin typeface="Poppins"/>
                          <a:ea typeface="Poppins"/>
                          <a:cs typeface="Poppins"/>
                          <a:sym typeface="Poppins"/>
                        </a:rPr>
                        <a:t>Fall​</a:t>
                      </a:r>
                      <a:endParaRPr lang="en-US" sz="1100"/>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r">
                        <a:lnSpc>
                          <a:spcPts val="1024"/>
                        </a:lnSpc>
                        <a:defRPr/>
                      </a:pPr>
                      <a:r>
                        <a:rPr lang="en-US" sz="853">
                          <a:solidFill>
                            <a:srgbClr val="2C301F"/>
                          </a:solidFill>
                          <a:latin typeface="Poppins"/>
                          <a:ea typeface="Poppins"/>
                          <a:cs typeface="Poppins"/>
                          <a:sym typeface="Poppins"/>
                        </a:rPr>
                        <a:t>Spring​</a:t>
                      </a:r>
                      <a:endParaRPr lang="en-US" sz="1100"/>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96307">
                <a:tc>
                  <a:txBody>
                    <a:bodyPr/>
                    <a:lstStyle/>
                    <a:p>
                      <a:pPr algn="just">
                        <a:lnSpc>
                          <a:spcPts val="1024"/>
                        </a:lnSpc>
                        <a:defRPr/>
                      </a:pPr>
                      <a:r>
                        <a:rPr lang="en-US" sz="853">
                          <a:solidFill>
                            <a:srgbClr val="2C301F"/>
                          </a:solidFill>
                          <a:latin typeface="Poppins"/>
                          <a:ea typeface="Poppins"/>
                          <a:cs typeface="Poppins"/>
                          <a:sym typeface="Poppins"/>
                        </a:rPr>
                        <a:t> ​</a:t>
                      </a:r>
                      <a:endParaRPr lang="en-US" sz="1100"/>
                    </a:p>
                    <a:p>
                      <a:pPr algn="just">
                        <a:lnSpc>
                          <a:spcPts val="1024"/>
                        </a:lnSpc>
                      </a:pPr>
                      <a:r>
                        <a:rPr lang="en-US" sz="853">
                          <a:solidFill>
                            <a:srgbClr val="2C301F"/>
                          </a:solidFill>
                          <a:latin typeface="Poppins"/>
                          <a:ea typeface="Poppins"/>
                          <a:cs typeface="Poppins"/>
                          <a:sym typeface="Poppins"/>
                        </a:rPr>
                        <a:t>English12                      Fall​</a:t>
                      </a:r>
                    </a:p>
                  </a:txBody>
                  <a:tcPr marL="64848" marR="64848" marT="64848" marB="64848">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r">
                        <a:lnSpc>
                          <a:spcPts val="1024"/>
                        </a:lnSpc>
                        <a:defRPr/>
                      </a:pPr>
                      <a:r>
                        <a:rPr lang="en-US" sz="853">
                          <a:solidFill>
                            <a:srgbClr val="2C301F"/>
                          </a:solidFill>
                          <a:latin typeface="Poppins"/>
                          <a:ea typeface="Poppins"/>
                          <a:cs typeface="Poppins"/>
                          <a:sym typeface="Poppins"/>
                        </a:rPr>
                        <a:t>                          Fall​</a:t>
                      </a:r>
                      <a:endParaRPr lang="en-US" sz="1100"/>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r">
                        <a:lnSpc>
                          <a:spcPts val="1024"/>
                        </a:lnSpc>
                        <a:defRPr/>
                      </a:pPr>
                      <a:r>
                        <a:rPr lang="en-US" sz="853">
                          <a:solidFill>
                            <a:srgbClr val="2C301F"/>
                          </a:solidFill>
                          <a:latin typeface="Poppins"/>
                          <a:ea typeface="Poppins"/>
                          <a:cs typeface="Poppins"/>
                          <a:sym typeface="Poppins"/>
                        </a:rPr>
                        <a:t>Fall​</a:t>
                      </a:r>
                      <a:endParaRPr lang="en-US" sz="1100"/>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rowSpan="2">
                  <a:txBody>
                    <a:bodyPr/>
                    <a:lstStyle/>
                    <a:p>
                      <a:pPr algn="l">
                        <a:lnSpc>
                          <a:spcPts val="1279"/>
                        </a:lnSpc>
                        <a:defRPr/>
                      </a:pPr>
                      <a:r>
                        <a:rPr lang="en-US" sz="1066">
                          <a:solidFill>
                            <a:srgbClr val="2C301F"/>
                          </a:solidFill>
                          <a:latin typeface="Poppins"/>
                          <a:ea typeface="Poppins"/>
                          <a:cs typeface="Poppins"/>
                          <a:sym typeface="Poppins"/>
                        </a:rPr>
                        <a:t>​</a:t>
                      </a:r>
                      <a:endParaRPr lang="en-US" sz="1100"/>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solidFill>
                      <a:srgbClr val="FFFFFF"/>
                    </a:solidFill>
                  </a:tcPr>
                </a:tc>
                <a:tc>
                  <a:txBody>
                    <a:bodyPr/>
                    <a:lstStyle/>
                    <a:p>
                      <a:pPr algn="r">
                        <a:lnSpc>
                          <a:spcPts val="1024"/>
                        </a:lnSpc>
                        <a:defRPr/>
                      </a:pPr>
                      <a:r>
                        <a:rPr lang="en-US" sz="853">
                          <a:solidFill>
                            <a:srgbClr val="2C301F"/>
                          </a:solidFill>
                          <a:latin typeface="Poppins"/>
                          <a:ea typeface="Poppins"/>
                          <a:cs typeface="Poppins"/>
                          <a:sym typeface="Poppins"/>
                        </a:rPr>
                        <a:t>Spring​</a:t>
                      </a:r>
                      <a:endParaRPr lang="en-US" sz="1100"/>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r">
                        <a:lnSpc>
                          <a:spcPts val="1024"/>
                        </a:lnSpc>
                        <a:defRPr/>
                      </a:pPr>
                      <a:r>
                        <a:rPr lang="en-US" sz="853">
                          <a:solidFill>
                            <a:srgbClr val="2C301F"/>
                          </a:solidFill>
                          <a:latin typeface="Poppins"/>
                          <a:ea typeface="Poppins"/>
                          <a:cs typeface="Poppins"/>
                          <a:sym typeface="Poppins"/>
                        </a:rPr>
                        <a:t>Fall​</a:t>
                      </a:r>
                      <a:endParaRPr lang="en-US" sz="1100"/>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580227">
                <a:tc>
                  <a:txBody>
                    <a:bodyPr/>
                    <a:lstStyle/>
                    <a:p>
                      <a:pPr algn="just">
                        <a:lnSpc>
                          <a:spcPts val="1024"/>
                        </a:lnSpc>
                        <a:defRPr/>
                      </a:pPr>
                      <a:r>
                        <a:rPr lang="en-US" sz="853">
                          <a:solidFill>
                            <a:srgbClr val="2C301F"/>
                          </a:solidFill>
                          <a:latin typeface="Poppins"/>
                          <a:ea typeface="Poppins"/>
                          <a:cs typeface="Poppins"/>
                          <a:sym typeface="Poppins"/>
                        </a:rPr>
                        <a:t>English12                 Spring​</a:t>
                      </a:r>
                      <a:endParaRPr lang="en-US" sz="1100"/>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r">
                        <a:lnSpc>
                          <a:spcPts val="1024"/>
                        </a:lnSpc>
                        <a:defRPr/>
                      </a:pPr>
                      <a:r>
                        <a:rPr lang="en-US" sz="853">
                          <a:solidFill>
                            <a:srgbClr val="2C301F"/>
                          </a:solidFill>
                          <a:latin typeface="Poppins"/>
                          <a:ea typeface="Poppins"/>
                          <a:cs typeface="Poppins"/>
                          <a:sym typeface="Poppins"/>
                        </a:rPr>
                        <a:t>Spring​</a:t>
                      </a:r>
                      <a:endParaRPr lang="en-US" sz="1100"/>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r">
                        <a:lnSpc>
                          <a:spcPts val="1024"/>
                        </a:lnSpc>
                        <a:defRPr/>
                      </a:pPr>
                      <a:r>
                        <a:rPr lang="en-US" sz="853">
                          <a:solidFill>
                            <a:srgbClr val="2C301F"/>
                          </a:solidFill>
                          <a:latin typeface="Poppins"/>
                          <a:ea typeface="Poppins"/>
                          <a:cs typeface="Poppins"/>
                          <a:sym typeface="Poppins"/>
                        </a:rPr>
                        <a:t>Spring​</a:t>
                      </a:r>
                      <a:endParaRPr lang="en-US" sz="1100"/>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vMerge="1">
                  <a:txBody>
                    <a:bodyPr/>
                    <a:lstStyle/>
                    <a:p>
                      <a:pPr algn="l">
                        <a:lnSpc>
                          <a:spcPts val="1279"/>
                        </a:lnSpc>
                        <a:defRPr/>
                      </a:pPr>
                      <a:r>
                        <a:rPr lang="en-US" sz="1066">
                          <a:solidFill>
                            <a:srgbClr val="2C301F"/>
                          </a:solidFill>
                          <a:latin typeface="Poppins"/>
                          <a:ea typeface="Poppins"/>
                          <a:cs typeface="Poppins"/>
                          <a:sym typeface="Poppins"/>
                        </a:rPr>
                        <a:t>​</a:t>
                      </a:r>
                      <a:endParaRPr lang="en-US" sz="1100"/>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solidFill>
                      <a:srgbClr val="FFFFFF"/>
                    </a:solidFill>
                  </a:tcPr>
                </a:tc>
                <a:tc>
                  <a:txBody>
                    <a:bodyPr/>
                    <a:lstStyle/>
                    <a:p>
                      <a:pPr algn="r">
                        <a:lnSpc>
                          <a:spcPts val="1024"/>
                        </a:lnSpc>
                        <a:defRPr/>
                      </a:pPr>
                      <a:r>
                        <a:rPr lang="en-US" sz="853">
                          <a:solidFill>
                            <a:srgbClr val="2C301F"/>
                          </a:solidFill>
                          <a:latin typeface="Poppins"/>
                          <a:ea typeface="Poppins"/>
                          <a:cs typeface="Poppins"/>
                          <a:sym typeface="Poppins"/>
                        </a:rPr>
                        <a:t>Fall​</a:t>
                      </a:r>
                      <a:endParaRPr lang="en-US" sz="1100"/>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r">
                        <a:lnSpc>
                          <a:spcPts val="1279"/>
                        </a:lnSpc>
                        <a:defRPr/>
                      </a:pPr>
                      <a:r>
                        <a:rPr lang="en-US" sz="1066">
                          <a:solidFill>
                            <a:srgbClr val="2C301F"/>
                          </a:solidFill>
                          <a:latin typeface="Poppins"/>
                          <a:ea typeface="Poppins"/>
                          <a:cs typeface="Poppins"/>
                          <a:sym typeface="Poppins"/>
                        </a:rPr>
                        <a:t>​</a:t>
                      </a:r>
                      <a:endParaRPr lang="en-US" sz="1100"/>
                    </a:p>
                    <a:p>
                      <a:pPr algn="r">
                        <a:lnSpc>
                          <a:spcPts val="1024"/>
                        </a:lnSpc>
                      </a:pPr>
                      <a:r>
                        <a:rPr lang="en-US" sz="853">
                          <a:solidFill>
                            <a:srgbClr val="2C301F"/>
                          </a:solidFill>
                          <a:latin typeface="Poppins"/>
                          <a:ea typeface="Poppins"/>
                          <a:cs typeface="Poppins"/>
                          <a:sym typeface="Poppins"/>
                        </a:rPr>
                        <a:t>Spring​</a:t>
                      </a:r>
                    </a:p>
                    <a:p>
                      <a:pPr algn="r">
                        <a:lnSpc>
                          <a:spcPts val="1279"/>
                        </a:lnSpc>
                      </a:pPr>
                      <a:r>
                        <a:rPr lang="en-US" sz="1066">
                          <a:solidFill>
                            <a:srgbClr val="2C301F"/>
                          </a:solidFill>
                          <a:latin typeface="Poppins"/>
                          <a:ea typeface="Poppins"/>
                          <a:cs typeface="Poppins"/>
                          <a:sym typeface="Poppins"/>
                        </a:rPr>
                        <a:t>​</a:t>
                      </a:r>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496307">
                <a:tc gridSpan="4">
                  <a:txBody>
                    <a:bodyPr/>
                    <a:lstStyle/>
                    <a:p>
                      <a:pPr algn="l">
                        <a:lnSpc>
                          <a:spcPts val="1407"/>
                        </a:lnSpc>
                        <a:defRPr/>
                      </a:pPr>
                      <a:r>
                        <a:rPr lang="en-US" sz="1173">
                          <a:solidFill>
                            <a:srgbClr val="2C301F"/>
                          </a:solidFill>
                          <a:latin typeface="Poppins"/>
                          <a:ea typeface="Poppins"/>
                          <a:cs typeface="Poppins"/>
                          <a:sym typeface="Poppins"/>
                        </a:rPr>
                        <a:t> ​</a:t>
                      </a:r>
                      <a:endParaRPr lang="en-US" sz="1100"/>
                    </a:p>
                    <a:p>
                      <a:pPr algn="l">
                        <a:lnSpc>
                          <a:spcPts val="1279"/>
                        </a:lnSpc>
                      </a:pPr>
                      <a:r>
                        <a:rPr lang="en-US" sz="1066">
                          <a:solidFill>
                            <a:srgbClr val="2C301F"/>
                          </a:solidFill>
                          <a:latin typeface="Poppins"/>
                          <a:ea typeface="Poppins"/>
                          <a:cs typeface="Poppins"/>
                          <a:sym typeface="Poppins"/>
                        </a:rPr>
                        <a:t>​</a:t>
                      </a:r>
                    </a:p>
                  </a:txBody>
                  <a:tcPr marL="64848" marR="64848" marT="64848" marB="64848" anchor="ctr">
                    <a:lnL w="12700" cap="flat" cmpd="sng" algn="ctr">
                      <a:solidFill>
                        <a:srgbClr val="FFFFFF"/>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hMerge="1">
                  <a:txBody>
                    <a:bodyPr/>
                    <a:lstStyle/>
                    <a:p>
                      <a:pPr algn="l">
                        <a:lnSpc>
                          <a:spcPts val="1407"/>
                        </a:lnSpc>
                        <a:defRPr/>
                      </a:pPr>
                      <a:r>
                        <a:rPr lang="en-US" sz="1173">
                          <a:solidFill>
                            <a:srgbClr val="2C301F"/>
                          </a:solidFill>
                          <a:latin typeface="Poppins"/>
                          <a:ea typeface="Poppins"/>
                          <a:cs typeface="Poppins"/>
                          <a:sym typeface="Poppins"/>
                        </a:rPr>
                        <a:t> ​</a:t>
                      </a:r>
                      <a:endParaRPr lang="en-US" sz="1100"/>
                    </a:p>
                    <a:p>
                      <a:pPr algn="l">
                        <a:lnSpc>
                          <a:spcPts val="1279"/>
                        </a:lnSpc>
                      </a:pPr>
                      <a:r>
                        <a:rPr lang="en-US" sz="1066">
                          <a:solidFill>
                            <a:srgbClr val="2C301F"/>
                          </a:solidFill>
                          <a:latin typeface="Poppins"/>
                          <a:ea typeface="Poppins"/>
                          <a:cs typeface="Poppins"/>
                          <a:sym typeface="Poppins"/>
                        </a:rPr>
                        <a:t>​</a:t>
                      </a:r>
                    </a:p>
                  </a:txBody>
                  <a:tcPr marL="64848" marR="64848" marT="64848" marB="64848" anchor="ctr">
                    <a:lnL w="12700" cap="flat" cmpd="sng" algn="ctr">
                      <a:solidFill>
                        <a:srgbClr val="FFFFFF"/>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hMerge="1">
                  <a:txBody>
                    <a:bodyPr/>
                    <a:lstStyle/>
                    <a:p>
                      <a:pPr algn="l">
                        <a:lnSpc>
                          <a:spcPts val="1407"/>
                        </a:lnSpc>
                        <a:defRPr/>
                      </a:pPr>
                      <a:r>
                        <a:rPr lang="en-US" sz="1173">
                          <a:solidFill>
                            <a:srgbClr val="2C301F"/>
                          </a:solidFill>
                          <a:latin typeface="Poppins"/>
                          <a:ea typeface="Poppins"/>
                          <a:cs typeface="Poppins"/>
                          <a:sym typeface="Poppins"/>
                        </a:rPr>
                        <a:t> ​</a:t>
                      </a:r>
                      <a:endParaRPr lang="en-US" sz="1100"/>
                    </a:p>
                    <a:p>
                      <a:pPr algn="l">
                        <a:lnSpc>
                          <a:spcPts val="1279"/>
                        </a:lnSpc>
                      </a:pPr>
                      <a:r>
                        <a:rPr lang="en-US" sz="1066">
                          <a:solidFill>
                            <a:srgbClr val="2C301F"/>
                          </a:solidFill>
                          <a:latin typeface="Poppins"/>
                          <a:ea typeface="Poppins"/>
                          <a:cs typeface="Poppins"/>
                          <a:sym typeface="Poppins"/>
                        </a:rPr>
                        <a:t>​</a:t>
                      </a:r>
                    </a:p>
                  </a:txBody>
                  <a:tcPr marL="64848" marR="64848" marT="64848" marB="64848" anchor="ctr">
                    <a:lnL w="12700" cap="flat" cmpd="sng" algn="ctr">
                      <a:solidFill>
                        <a:srgbClr val="FFFFFF"/>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hMerge="1">
                  <a:txBody>
                    <a:bodyPr/>
                    <a:lstStyle/>
                    <a:p>
                      <a:pPr algn="l">
                        <a:lnSpc>
                          <a:spcPts val="1407"/>
                        </a:lnSpc>
                        <a:defRPr/>
                      </a:pPr>
                      <a:r>
                        <a:rPr lang="en-US" sz="1173">
                          <a:solidFill>
                            <a:srgbClr val="2C301F"/>
                          </a:solidFill>
                          <a:latin typeface="Poppins"/>
                          <a:ea typeface="Poppins"/>
                          <a:cs typeface="Poppins"/>
                          <a:sym typeface="Poppins"/>
                        </a:rPr>
                        <a:t> ​</a:t>
                      </a:r>
                      <a:endParaRPr lang="en-US" sz="1100"/>
                    </a:p>
                    <a:p>
                      <a:pPr algn="l">
                        <a:lnSpc>
                          <a:spcPts val="1279"/>
                        </a:lnSpc>
                      </a:pPr>
                      <a:r>
                        <a:rPr lang="en-US" sz="1066">
                          <a:solidFill>
                            <a:srgbClr val="2C301F"/>
                          </a:solidFill>
                          <a:latin typeface="Poppins"/>
                          <a:ea typeface="Poppins"/>
                          <a:cs typeface="Poppins"/>
                          <a:sym typeface="Poppins"/>
                        </a:rPr>
                        <a:t>​</a:t>
                      </a:r>
                    </a:p>
                  </a:txBody>
                  <a:tcPr marL="64848" marR="64848" marT="64848" marB="64848" anchor="ctr">
                    <a:lnL w="12700" cap="flat" cmpd="sng" algn="ctr">
                      <a:solidFill>
                        <a:srgbClr val="FFFFFF"/>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algn="r">
                        <a:lnSpc>
                          <a:spcPts val="1024"/>
                        </a:lnSpc>
                        <a:defRPr/>
                      </a:pPr>
                      <a:r>
                        <a:rPr lang="en-US" sz="853">
                          <a:solidFill>
                            <a:srgbClr val="2C301F"/>
                          </a:solidFill>
                          <a:latin typeface="Poppins"/>
                          <a:ea typeface="Poppins"/>
                          <a:cs typeface="Poppins"/>
                          <a:sym typeface="Poppins"/>
                        </a:rPr>
                        <a:t>Spring​</a:t>
                      </a:r>
                      <a:endParaRPr lang="en-US" sz="1100"/>
                    </a:p>
                  </a:txBody>
                  <a:tcPr marL="64848" marR="64848" marT="64848" marB="64848" anchor="ctr">
                    <a:lnL w="14764" cap="flat" cmpd="sng" algn="ctr">
                      <a:solidFill>
                        <a:srgbClr val="000000"/>
                      </a:solidFill>
                      <a:prstDash val="solid"/>
                      <a:round/>
                      <a:headEnd type="none" w="med" len="med"/>
                      <a:tailEnd type="none" w="med" len="med"/>
                    </a:lnL>
                    <a:lnR w="14764" cap="flat" cmpd="sng" algn="ctr">
                      <a:solidFill>
                        <a:srgbClr val="000000"/>
                      </a:solidFill>
                      <a:prstDash val="solid"/>
                      <a:round/>
                      <a:headEnd type="none" w="med" len="med"/>
                      <a:tailEnd type="none" w="med" len="med"/>
                    </a:lnR>
                    <a:lnT w="14764" cap="flat" cmpd="sng" algn="ctr">
                      <a:solidFill>
                        <a:srgbClr val="000000"/>
                      </a:solidFill>
                      <a:prstDash val="solid"/>
                      <a:round/>
                      <a:headEnd type="none" w="med" len="med"/>
                      <a:tailEnd type="none" w="med" len="med"/>
                    </a:lnT>
                    <a:lnB w="14764" cap="flat" cmpd="sng" algn="ctr">
                      <a:solidFill>
                        <a:srgbClr val="000000"/>
                      </a:solidFill>
                      <a:prstDash val="solid"/>
                      <a:round/>
                      <a:headEnd type="none" w="med" len="med"/>
                      <a:tailEnd type="none" w="med" len="med"/>
                    </a:lnB>
                  </a:tcPr>
                </a:tc>
                <a:tc>
                  <a:txBody>
                    <a:bodyPr/>
                    <a:lstStyle/>
                    <a:p>
                      <a:pPr algn="l">
                        <a:lnSpc>
                          <a:spcPts val="1024"/>
                        </a:lnSpc>
                        <a:defRPr/>
                      </a:pPr>
                      <a:r>
                        <a:rPr lang="en-US" sz="853">
                          <a:solidFill>
                            <a:srgbClr val="2C301F"/>
                          </a:solidFill>
                          <a:latin typeface="Poppins"/>
                          <a:ea typeface="Poppins"/>
                          <a:cs typeface="Poppins"/>
                          <a:sym typeface="Poppins"/>
                        </a:rPr>
                        <a:t> ​</a:t>
                      </a:r>
                      <a:endParaRPr lang="en-US" sz="1100"/>
                    </a:p>
                  </a:txBody>
                  <a:tcPr marL="64848" marR="64848" marT="64848" marB="64848" anchor="ctr">
                    <a:lnL w="14764" cap="flat" cmpd="sng" algn="ctr">
                      <a:solidFill>
                        <a:srgbClr val="000000"/>
                      </a:solidFill>
                      <a:prstDash val="solid"/>
                      <a:round/>
                      <a:headEnd type="none" w="med" len="med"/>
                      <a:tailEnd type="none" w="med" len="med"/>
                    </a:lnL>
                    <a:lnR w="12700" cap="flat" cmpd="sng" algn="ctr">
                      <a:solidFill>
                        <a:srgbClr val="FFFFFF"/>
                      </a:solidFill>
                      <a:prstDash val="solid"/>
                      <a:round/>
                      <a:headEnd type="none" w="med" len="med"/>
                      <a:tailEnd type="none" w="med" len="med"/>
                    </a:lnR>
                    <a:lnT w="14764"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grpSp>
        <p:nvGrpSpPr>
          <p:cNvPr id="22" name="Group 22"/>
          <p:cNvGrpSpPr/>
          <p:nvPr/>
        </p:nvGrpSpPr>
        <p:grpSpPr>
          <a:xfrm>
            <a:off x="7553" y="1107215"/>
            <a:ext cx="13244027" cy="689420"/>
            <a:chOff x="0" y="0"/>
            <a:chExt cx="17658702" cy="919226"/>
          </a:xfrm>
        </p:grpSpPr>
        <p:sp>
          <p:nvSpPr>
            <p:cNvPr id="23" name="Freeform 23"/>
            <p:cNvSpPr/>
            <p:nvPr/>
          </p:nvSpPr>
          <p:spPr>
            <a:xfrm>
              <a:off x="0" y="0"/>
              <a:ext cx="17658699" cy="919227"/>
            </a:xfrm>
            <a:custGeom>
              <a:avLst/>
              <a:gdLst/>
              <a:ahLst/>
              <a:cxnLst/>
              <a:rect l="l" t="t" r="r" b="b"/>
              <a:pathLst>
                <a:path w="17658699" h="919227">
                  <a:moveTo>
                    <a:pt x="0" y="0"/>
                  </a:moveTo>
                  <a:lnTo>
                    <a:pt x="17658699" y="0"/>
                  </a:lnTo>
                  <a:lnTo>
                    <a:pt x="17658699" y="919227"/>
                  </a:lnTo>
                  <a:lnTo>
                    <a:pt x="0" y="919227"/>
                  </a:lnTo>
                  <a:close/>
                </a:path>
              </a:pathLst>
            </a:custGeom>
            <a:blipFill>
              <a:blip r:embed="rId2">
                <a:alphaModFix amt="0"/>
              </a:blip>
              <a:stretch>
                <a:fillRect t="-324315" b="-324315"/>
              </a:stretch>
            </a:blipFill>
          </p:spPr>
        </p:sp>
        <p:sp>
          <p:nvSpPr>
            <p:cNvPr id="24" name="TextBox 24"/>
            <p:cNvSpPr txBox="1"/>
            <p:nvPr/>
          </p:nvSpPr>
          <p:spPr>
            <a:xfrm>
              <a:off x="0" y="-19050"/>
              <a:ext cx="17658702" cy="938276"/>
            </a:xfrm>
            <a:prstGeom prst="rect">
              <a:avLst/>
            </a:prstGeom>
          </p:spPr>
          <p:txBody>
            <a:bodyPr lIns="0" tIns="0" rIns="0" bIns="0" rtlCol="0" anchor="ctr"/>
            <a:lstStyle/>
            <a:p>
              <a:pPr algn="l">
                <a:lnSpc>
                  <a:spcPts val="2304"/>
                </a:lnSpc>
              </a:pPr>
              <a:r>
                <a:rPr lang="en-US" sz="1920">
                  <a:solidFill>
                    <a:srgbClr val="000000"/>
                  </a:solidFill>
                  <a:latin typeface="Marykate"/>
                  <a:ea typeface="Marykate"/>
                  <a:cs typeface="Marykate"/>
                  <a:sym typeface="Marykate"/>
                </a:rPr>
                <a:t> </a:t>
              </a:r>
            </a:p>
            <a:p>
              <a:pPr algn="l">
                <a:lnSpc>
                  <a:spcPts val="2304"/>
                </a:lnSpc>
              </a:pPr>
              <a:endParaRPr lang="en-US" sz="1920">
                <a:solidFill>
                  <a:srgbClr val="000000"/>
                </a:solidFill>
                <a:latin typeface="Marykate"/>
                <a:ea typeface="Marykate"/>
                <a:cs typeface="Marykate"/>
                <a:sym typeface="Marykate"/>
              </a:endParaRPr>
            </a:p>
          </p:txBody>
        </p:sp>
      </p:grpSp>
      <p:grpSp>
        <p:nvGrpSpPr>
          <p:cNvPr id="25" name="Group 25"/>
          <p:cNvGrpSpPr/>
          <p:nvPr/>
        </p:nvGrpSpPr>
        <p:grpSpPr>
          <a:xfrm>
            <a:off x="190529" y="6528616"/>
            <a:ext cx="5600233" cy="540658"/>
            <a:chOff x="0" y="0"/>
            <a:chExt cx="7466978" cy="720877"/>
          </a:xfrm>
        </p:grpSpPr>
        <p:sp>
          <p:nvSpPr>
            <p:cNvPr id="26" name="Freeform 26"/>
            <p:cNvSpPr/>
            <p:nvPr/>
          </p:nvSpPr>
          <p:spPr>
            <a:xfrm>
              <a:off x="0" y="0"/>
              <a:ext cx="7466965" cy="720852"/>
            </a:xfrm>
            <a:custGeom>
              <a:avLst/>
              <a:gdLst/>
              <a:ahLst/>
              <a:cxnLst/>
              <a:rect l="l" t="t" r="r" b="b"/>
              <a:pathLst>
                <a:path w="7466965" h="720852">
                  <a:moveTo>
                    <a:pt x="0" y="0"/>
                  </a:moveTo>
                  <a:lnTo>
                    <a:pt x="7466965" y="0"/>
                  </a:lnTo>
                  <a:lnTo>
                    <a:pt x="7466965" y="720852"/>
                  </a:lnTo>
                  <a:lnTo>
                    <a:pt x="0" y="720852"/>
                  </a:lnTo>
                  <a:lnTo>
                    <a:pt x="0" y="0"/>
                  </a:lnTo>
                  <a:close/>
                </a:path>
              </a:pathLst>
            </a:custGeom>
            <a:blipFill>
              <a:blip r:embed="rId3"/>
              <a:stretch>
                <a:fillRect t="-302637" r="-7640" b="-102635"/>
              </a:stretch>
            </a:blipFill>
          </p:spPr>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9030" y="4280745"/>
            <a:ext cx="487680" cy="3043485"/>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A9A569">
                <a:alpha val="72157"/>
              </a:srgbClr>
            </a:solidFill>
          </p:spPr>
        </p:sp>
      </p:grpSp>
      <p:sp>
        <p:nvSpPr>
          <p:cNvPr id="4" name="AutoShape 4"/>
          <p:cNvSpPr/>
          <p:nvPr/>
        </p:nvSpPr>
        <p:spPr>
          <a:xfrm rot="-2023740">
            <a:off x="5032581" y="5879830"/>
            <a:ext cx="5171237" cy="0"/>
          </a:xfrm>
          <a:prstGeom prst="line">
            <a:avLst/>
          </a:prstGeom>
          <a:ln w="9525" cap="rnd">
            <a:solidFill>
              <a:srgbClr val="FFFFFF"/>
            </a:solidFill>
            <a:prstDash val="solid"/>
            <a:headEnd type="none" w="sm" len="sm"/>
            <a:tailEnd type="none" w="sm" len="sm"/>
          </a:ln>
        </p:spPr>
      </p:sp>
      <p:sp>
        <p:nvSpPr>
          <p:cNvPr id="5" name="AutoShape 5"/>
          <p:cNvSpPr/>
          <p:nvPr/>
        </p:nvSpPr>
        <p:spPr>
          <a:xfrm rot="4791360">
            <a:off x="4441622" y="3652838"/>
            <a:ext cx="7441682" cy="0"/>
          </a:xfrm>
          <a:prstGeom prst="line">
            <a:avLst/>
          </a:prstGeom>
          <a:ln w="9525" cap="rnd">
            <a:solidFill>
              <a:srgbClr val="FFFFFF"/>
            </a:solidFill>
            <a:prstDash val="solid"/>
            <a:headEnd type="none" w="sm" len="sm"/>
            <a:tailEnd type="none" w="sm" len="sm"/>
          </a:ln>
        </p:spPr>
      </p:sp>
      <p:grpSp>
        <p:nvGrpSpPr>
          <p:cNvPr id="6" name="Group 6"/>
          <p:cNvGrpSpPr/>
          <p:nvPr/>
        </p:nvGrpSpPr>
        <p:grpSpPr>
          <a:xfrm>
            <a:off x="7351357" y="1"/>
            <a:ext cx="2420741" cy="7324230"/>
            <a:chOff x="0" y="0"/>
            <a:chExt cx="3227654" cy="9765640"/>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A9A569">
                <a:alpha val="8627"/>
              </a:srgbClr>
            </a:solidFill>
          </p:spPr>
        </p:sp>
      </p:grpSp>
      <p:grpSp>
        <p:nvGrpSpPr>
          <p:cNvPr id="8" name="Group 8"/>
          <p:cNvGrpSpPr/>
          <p:nvPr/>
        </p:nvGrpSpPr>
        <p:grpSpPr>
          <a:xfrm>
            <a:off x="7685503" y="-9030"/>
            <a:ext cx="2078022" cy="7324230"/>
            <a:chOff x="0" y="0"/>
            <a:chExt cx="2770696" cy="9765640"/>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A9A569">
                <a:alpha val="3922"/>
              </a:srgbClr>
            </a:solidFill>
          </p:spPr>
        </p:sp>
      </p:grpSp>
      <p:grpSp>
        <p:nvGrpSpPr>
          <p:cNvPr id="10" name="Group 10"/>
          <p:cNvGrpSpPr/>
          <p:nvPr/>
        </p:nvGrpSpPr>
        <p:grpSpPr>
          <a:xfrm>
            <a:off x="7080418" y="4181408"/>
            <a:ext cx="2681135" cy="3133792"/>
            <a:chOff x="0" y="0"/>
            <a:chExt cx="3574847" cy="4178389"/>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D3583A">
                <a:alpha val="51765"/>
              </a:srgbClr>
            </a:solidFill>
          </p:spPr>
        </p:sp>
      </p:grpSp>
      <p:grpSp>
        <p:nvGrpSpPr>
          <p:cNvPr id="12" name="Group 12"/>
          <p:cNvGrpSpPr/>
          <p:nvPr/>
        </p:nvGrpSpPr>
        <p:grpSpPr>
          <a:xfrm>
            <a:off x="7477792" y="-9030"/>
            <a:ext cx="2285733" cy="7324230"/>
            <a:chOff x="0" y="0"/>
            <a:chExt cx="3047644" cy="9765640"/>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727F4B">
                <a:alpha val="48627"/>
              </a:srgbClr>
            </a:solidFill>
          </p:spPr>
        </p:sp>
      </p:grpSp>
      <p:grpSp>
        <p:nvGrpSpPr>
          <p:cNvPr id="14" name="Group 14"/>
          <p:cNvGrpSpPr/>
          <p:nvPr/>
        </p:nvGrpSpPr>
        <p:grpSpPr>
          <a:xfrm>
            <a:off x="8848830" y="-9030"/>
            <a:ext cx="914695" cy="7324230"/>
            <a:chOff x="0" y="0"/>
            <a:chExt cx="1219594" cy="9765640"/>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A9A569">
                <a:alpha val="48627"/>
              </a:srgbClr>
            </a:solidFill>
          </p:spPr>
        </p:sp>
      </p:grpSp>
      <p:grpSp>
        <p:nvGrpSpPr>
          <p:cNvPr id="16" name="Group 16"/>
          <p:cNvGrpSpPr/>
          <p:nvPr/>
        </p:nvGrpSpPr>
        <p:grpSpPr>
          <a:xfrm>
            <a:off x="8615715" y="-9030"/>
            <a:ext cx="1137885" cy="7324230"/>
            <a:chOff x="0" y="0"/>
            <a:chExt cx="1517180" cy="9765640"/>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A9A569">
                <a:alpha val="41961"/>
              </a:srgbClr>
            </a:solidFill>
          </p:spPr>
        </p:sp>
      </p:grpSp>
      <p:grpSp>
        <p:nvGrpSpPr>
          <p:cNvPr id="18" name="Group 18"/>
          <p:cNvGrpSpPr/>
          <p:nvPr/>
        </p:nvGrpSpPr>
        <p:grpSpPr>
          <a:xfrm>
            <a:off x="8597646" y="5219986"/>
            <a:ext cx="1167022" cy="2095214"/>
            <a:chOff x="0" y="0"/>
            <a:chExt cx="1556029" cy="2793619"/>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E9C468">
                <a:alpha val="63922"/>
              </a:srgbClr>
            </a:solidFill>
          </p:spPr>
        </p:sp>
      </p:grpSp>
      <p:sp>
        <p:nvSpPr>
          <p:cNvPr id="20" name="TextBox 20"/>
          <p:cNvSpPr txBox="1"/>
          <p:nvPr/>
        </p:nvSpPr>
        <p:spPr>
          <a:xfrm>
            <a:off x="633308" y="676913"/>
            <a:ext cx="6694456" cy="600075"/>
          </a:xfrm>
          <a:prstGeom prst="rect">
            <a:avLst/>
          </a:prstGeom>
        </p:spPr>
        <p:txBody>
          <a:bodyPr lIns="0" tIns="0" rIns="0" bIns="0" rtlCol="0" anchor="t">
            <a:spAutoFit/>
          </a:bodyPr>
          <a:lstStyle/>
          <a:p>
            <a:pPr algn="l">
              <a:lnSpc>
                <a:spcPts val="4608"/>
              </a:lnSpc>
            </a:pPr>
            <a:r>
              <a:rPr lang="en-US" sz="3840">
                <a:solidFill>
                  <a:srgbClr val="2C301F"/>
                </a:solidFill>
                <a:latin typeface="Marykate"/>
                <a:ea typeface="Marykate"/>
                <a:cs typeface="Marykate"/>
                <a:sym typeface="Marykate"/>
              </a:rPr>
              <a:t>Sample Senior Schedule</a:t>
            </a:r>
          </a:p>
        </p:txBody>
      </p:sp>
      <p:sp>
        <p:nvSpPr>
          <p:cNvPr id="21" name="TextBox 21"/>
          <p:cNvSpPr txBox="1"/>
          <p:nvPr/>
        </p:nvSpPr>
        <p:spPr>
          <a:xfrm>
            <a:off x="5224272" y="2340826"/>
            <a:ext cx="2158870" cy="3295650"/>
          </a:xfrm>
          <a:prstGeom prst="rect">
            <a:avLst/>
          </a:prstGeom>
        </p:spPr>
        <p:txBody>
          <a:bodyPr lIns="0" tIns="0" rIns="0" bIns="0" rtlCol="0" anchor="t">
            <a:spAutoFit/>
          </a:bodyPr>
          <a:lstStyle/>
          <a:p>
            <a:pPr marL="192181" lvl="1" indent="-96091" algn="l">
              <a:lnSpc>
                <a:spcPts val="1791"/>
              </a:lnSpc>
              <a:buFont typeface="Arial"/>
              <a:buChar char="•"/>
            </a:pPr>
            <a:r>
              <a:rPr lang="en-US" sz="1493">
                <a:solidFill>
                  <a:srgbClr val="2C301F"/>
                </a:solidFill>
                <a:latin typeface="Poppins"/>
                <a:ea typeface="Poppins"/>
                <a:cs typeface="Poppins"/>
                <a:sym typeface="Poppins"/>
              </a:rPr>
              <a:t>Students should take 4-5 academic classes per semester.</a:t>
            </a:r>
          </a:p>
          <a:p>
            <a:pPr marL="192181" lvl="1" indent="-96091" algn="l">
              <a:lnSpc>
                <a:spcPts val="1791"/>
              </a:lnSpc>
              <a:buFont typeface="Arial"/>
              <a:buChar char="•"/>
            </a:pPr>
            <a:r>
              <a:rPr lang="en-US" sz="1493">
                <a:solidFill>
                  <a:srgbClr val="2C301F"/>
                </a:solidFill>
                <a:latin typeface="Poppins"/>
                <a:ea typeface="Poppins"/>
                <a:cs typeface="Poppins"/>
                <a:sym typeface="Poppins"/>
              </a:rPr>
              <a:t>Research classes carefully.</a:t>
            </a:r>
          </a:p>
          <a:p>
            <a:pPr marL="192181" lvl="1" indent="-96091" algn="l">
              <a:lnSpc>
                <a:spcPts val="1791"/>
              </a:lnSpc>
              <a:buFont typeface="Arial"/>
              <a:buChar char="•"/>
            </a:pPr>
            <a:r>
              <a:rPr lang="en-US" sz="1493">
                <a:solidFill>
                  <a:srgbClr val="2C301F"/>
                </a:solidFill>
                <a:latin typeface="Poppins"/>
                <a:ea typeface="Poppins"/>
                <a:cs typeface="Poppins"/>
                <a:sym typeface="Poppins"/>
              </a:rPr>
              <a:t>You are encouraged to attend AP Night and our Dual Enrollment Info Meeting in January if you wish to take AP or Dual Enrollment classes next school year.</a:t>
            </a:r>
          </a:p>
        </p:txBody>
      </p:sp>
      <p:graphicFrame>
        <p:nvGraphicFramePr>
          <p:cNvPr id="22" name="Table 22"/>
          <p:cNvGraphicFramePr>
            <a:graphicFrameLocks noGrp="1"/>
          </p:cNvGraphicFramePr>
          <p:nvPr>
            <p:extLst>
              <p:ext uri="{D42A27DB-BD31-4B8C-83A1-F6EECF244321}">
                <p14:modId xmlns:p14="http://schemas.microsoft.com/office/powerpoint/2010/main" val="906841632"/>
              </p:ext>
            </p:extLst>
          </p:nvPr>
        </p:nvGraphicFramePr>
        <p:xfrm>
          <a:off x="633290" y="2222835"/>
          <a:ext cx="4226560" cy="3676886"/>
        </p:xfrm>
        <a:graphic>
          <a:graphicData uri="http://schemas.openxmlformats.org/drawingml/2006/table">
            <a:tbl>
              <a:tblPr/>
              <a:tblGrid>
                <a:gridCol w="2113280">
                  <a:extLst>
                    <a:ext uri="{9D8B030D-6E8A-4147-A177-3AD203B41FA5}">
                      <a16:colId xmlns:a16="http://schemas.microsoft.com/office/drawing/2014/main" val="20000"/>
                    </a:ext>
                  </a:extLst>
                </a:gridCol>
                <a:gridCol w="2113280">
                  <a:extLst>
                    <a:ext uri="{9D8B030D-6E8A-4147-A177-3AD203B41FA5}">
                      <a16:colId xmlns:a16="http://schemas.microsoft.com/office/drawing/2014/main" val="20001"/>
                    </a:ext>
                  </a:extLst>
                </a:gridCol>
              </a:tblGrid>
              <a:tr h="407483">
                <a:tc>
                  <a:txBody>
                    <a:bodyPr/>
                    <a:lstStyle/>
                    <a:p>
                      <a:pPr algn="ctr">
                        <a:lnSpc>
                          <a:spcPts val="2048"/>
                        </a:lnSpc>
                        <a:defRPr/>
                      </a:pPr>
                      <a:endParaRPr lang="en-US" sz="1100"/>
                    </a:p>
                    <a:p>
                      <a:pPr algn="ctr">
                        <a:lnSpc>
                          <a:spcPts val="2048"/>
                        </a:lnSpc>
                      </a:pPr>
                      <a:r>
                        <a:rPr lang="en-US" sz="1706">
                          <a:solidFill>
                            <a:srgbClr val="2C301F"/>
                          </a:solidFill>
                          <a:latin typeface="Marykate"/>
                          <a:ea typeface="Marykate"/>
                          <a:cs typeface="Marykate"/>
                          <a:sym typeface="Marykate"/>
                        </a:rPr>
                        <a:t>SEMESTER 1</a:t>
                      </a:r>
                    </a:p>
                  </a:txBody>
                  <a:tcPr marL="61153" marR="61153" marT="61153" marB="6115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D3583A"/>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048"/>
                        </a:lnSpc>
                        <a:defRPr/>
                      </a:pPr>
                      <a:endParaRPr lang="en-US" sz="1100"/>
                    </a:p>
                    <a:p>
                      <a:pPr algn="ctr">
                        <a:lnSpc>
                          <a:spcPts val="2048"/>
                        </a:lnSpc>
                      </a:pPr>
                      <a:r>
                        <a:rPr lang="en-US" sz="1706">
                          <a:solidFill>
                            <a:srgbClr val="2C301F"/>
                          </a:solidFill>
                          <a:latin typeface="Marykate"/>
                          <a:ea typeface="Marykate"/>
                          <a:cs typeface="Marykate"/>
                          <a:sym typeface="Marykate"/>
                        </a:rPr>
                        <a:t>SEMESTER 2</a:t>
                      </a:r>
                    </a:p>
                  </a:txBody>
                  <a:tcPr marL="61153" marR="61153" marT="61153" marB="6115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32768">
                <a:tc>
                  <a:txBody>
                    <a:bodyPr/>
                    <a:lstStyle/>
                    <a:p>
                      <a:pPr algn="ctr">
                        <a:lnSpc>
                          <a:spcPts val="2465"/>
                        </a:lnSpc>
                        <a:defRPr/>
                      </a:pPr>
                      <a:r>
                        <a:rPr lang="en-US" sz="1920">
                          <a:solidFill>
                            <a:srgbClr val="2C301F"/>
                          </a:solidFill>
                          <a:latin typeface="Marykate"/>
                          <a:ea typeface="Marykate"/>
                          <a:cs typeface="Marykate"/>
                          <a:sym typeface="Marykate"/>
                        </a:rPr>
                        <a:t>English</a:t>
                      </a:r>
                      <a:endParaRPr lang="en-US" sz="1100"/>
                    </a:p>
                  </a:txBody>
                  <a:tcPr marL="61153" marR="61153" marT="61153" marB="6115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465"/>
                        </a:lnSpc>
                        <a:defRPr/>
                      </a:pPr>
                      <a:r>
                        <a:rPr lang="en-US" sz="1920">
                          <a:solidFill>
                            <a:srgbClr val="2C301F"/>
                          </a:solidFill>
                          <a:latin typeface="Marykate"/>
                          <a:ea typeface="Marykate"/>
                          <a:cs typeface="Marykate"/>
                          <a:sym typeface="Marykate"/>
                        </a:rPr>
                        <a:t>English</a:t>
                      </a:r>
                      <a:endParaRPr lang="en-US" sz="1100"/>
                    </a:p>
                  </a:txBody>
                  <a:tcPr marL="61153" marR="61153" marT="61153" marB="6115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32768">
                <a:tc>
                  <a:txBody>
                    <a:bodyPr/>
                    <a:lstStyle/>
                    <a:p>
                      <a:pPr algn="ctr">
                        <a:lnSpc>
                          <a:spcPts val="2465"/>
                        </a:lnSpc>
                        <a:defRPr/>
                      </a:pPr>
                      <a:r>
                        <a:rPr lang="en-US" sz="1920">
                          <a:solidFill>
                            <a:srgbClr val="2C301F"/>
                          </a:solidFill>
                          <a:latin typeface="Marykate"/>
                          <a:ea typeface="Marykate"/>
                          <a:cs typeface="Marykate"/>
                          <a:sym typeface="Marykate"/>
                        </a:rPr>
                        <a:t>Math</a:t>
                      </a:r>
                      <a:endParaRPr lang="en-US" sz="1100"/>
                    </a:p>
                  </a:txBody>
                  <a:tcPr marL="61153" marR="61153" marT="61153" marB="6115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465"/>
                        </a:lnSpc>
                        <a:defRPr/>
                      </a:pPr>
                      <a:r>
                        <a:rPr lang="en-US" sz="1920">
                          <a:solidFill>
                            <a:srgbClr val="2C301F"/>
                          </a:solidFill>
                          <a:latin typeface="Marykate"/>
                          <a:ea typeface="Marykate"/>
                          <a:cs typeface="Marykate"/>
                          <a:sym typeface="Marykate"/>
                        </a:rPr>
                        <a:t>Math</a:t>
                      </a:r>
                      <a:endParaRPr lang="en-US" sz="1100"/>
                    </a:p>
                  </a:txBody>
                  <a:tcPr marL="61153" marR="61153" marT="61153" marB="6115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32768">
                <a:tc>
                  <a:txBody>
                    <a:bodyPr/>
                    <a:lstStyle/>
                    <a:p>
                      <a:pPr algn="ctr">
                        <a:lnSpc>
                          <a:spcPts val="2465"/>
                        </a:lnSpc>
                        <a:defRPr/>
                      </a:pPr>
                      <a:r>
                        <a:rPr lang="en-US" sz="1920">
                          <a:solidFill>
                            <a:srgbClr val="2C301F"/>
                          </a:solidFill>
                          <a:latin typeface="Marykate"/>
                          <a:ea typeface="Marykate"/>
                          <a:cs typeface="Marykate"/>
                          <a:sym typeface="Marykate"/>
                        </a:rPr>
                        <a:t>Science</a:t>
                      </a:r>
                      <a:endParaRPr lang="en-US" sz="1100"/>
                    </a:p>
                  </a:txBody>
                  <a:tcPr marL="61153" marR="61153" marT="61153" marB="6115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465"/>
                        </a:lnSpc>
                        <a:defRPr/>
                      </a:pPr>
                      <a:r>
                        <a:rPr lang="en-US" sz="1920">
                          <a:solidFill>
                            <a:srgbClr val="2C301F"/>
                          </a:solidFill>
                          <a:latin typeface="Marykate"/>
                          <a:ea typeface="Marykate"/>
                          <a:cs typeface="Marykate"/>
                          <a:sym typeface="Marykate"/>
                        </a:rPr>
                        <a:t>Science</a:t>
                      </a:r>
                      <a:endParaRPr lang="en-US" sz="1100"/>
                    </a:p>
                  </a:txBody>
                  <a:tcPr marL="61153" marR="61153" marT="61153" marB="6115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20855">
                <a:tc>
                  <a:txBody>
                    <a:bodyPr/>
                    <a:lstStyle/>
                    <a:p>
                      <a:pPr algn="ctr">
                        <a:lnSpc>
                          <a:spcPts val="2465"/>
                        </a:lnSpc>
                        <a:defRPr/>
                      </a:pPr>
                      <a:r>
                        <a:rPr lang="en-US" sz="1920">
                          <a:solidFill>
                            <a:srgbClr val="2C301F"/>
                          </a:solidFill>
                          <a:latin typeface="Marykate"/>
                          <a:ea typeface="Marykate"/>
                          <a:cs typeface="Marykate"/>
                          <a:sym typeface="Marykate"/>
                        </a:rPr>
                        <a:t>Economics/AP Micro</a:t>
                      </a:r>
                      <a:endParaRPr lang="en-US" sz="1100"/>
                    </a:p>
                  </a:txBody>
                  <a:tcPr marL="61153" marR="61153" marT="61153" marB="6115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465"/>
                        </a:lnSpc>
                        <a:defRPr/>
                      </a:pPr>
                      <a:r>
                        <a:rPr lang="en-US" sz="1920">
                          <a:solidFill>
                            <a:srgbClr val="2C301F"/>
                          </a:solidFill>
                          <a:latin typeface="Marykate"/>
                          <a:ea typeface="Marykate"/>
                          <a:cs typeface="Marykate"/>
                          <a:sym typeface="Marykate"/>
                        </a:rPr>
                        <a:t>Elective/AP Macro</a:t>
                      </a:r>
                      <a:endParaRPr lang="en-US" sz="1100"/>
                    </a:p>
                  </a:txBody>
                  <a:tcPr marL="61153" marR="61153" marT="61153" marB="6115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620855">
                <a:tc>
                  <a:txBody>
                    <a:bodyPr/>
                    <a:lstStyle/>
                    <a:p>
                      <a:pPr algn="ctr">
                        <a:lnSpc>
                          <a:spcPts val="2465"/>
                        </a:lnSpc>
                        <a:defRPr/>
                      </a:pPr>
                      <a:r>
                        <a:rPr lang="en-US" sz="1920">
                          <a:solidFill>
                            <a:srgbClr val="2C301F"/>
                          </a:solidFill>
                          <a:latin typeface="Marykate"/>
                          <a:ea typeface="Marykate"/>
                          <a:cs typeface="Marykate"/>
                          <a:sym typeface="Marykate"/>
                        </a:rPr>
                        <a:t>World Language or Elective</a:t>
                      </a:r>
                      <a:endParaRPr lang="en-US" sz="1100"/>
                    </a:p>
                  </a:txBody>
                  <a:tcPr marL="61153" marR="61153" marT="61153" marB="6115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465"/>
                        </a:lnSpc>
                        <a:defRPr/>
                      </a:pPr>
                      <a:r>
                        <a:rPr lang="en-US" sz="1920">
                          <a:solidFill>
                            <a:srgbClr val="2C301F"/>
                          </a:solidFill>
                          <a:latin typeface="Marykate"/>
                          <a:ea typeface="Marykate"/>
                          <a:cs typeface="Marykate"/>
                          <a:sym typeface="Marykate"/>
                        </a:rPr>
                        <a:t>World Language or Elective</a:t>
                      </a:r>
                      <a:endParaRPr lang="en-US" sz="1100"/>
                    </a:p>
                  </a:txBody>
                  <a:tcPr marL="61153" marR="61153" marT="61153" marB="6115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32768">
                <a:tc>
                  <a:txBody>
                    <a:bodyPr/>
                    <a:lstStyle/>
                    <a:p>
                      <a:pPr algn="ctr">
                        <a:lnSpc>
                          <a:spcPts val="2465"/>
                        </a:lnSpc>
                        <a:defRPr/>
                      </a:pPr>
                      <a:r>
                        <a:rPr lang="en-US" sz="1920">
                          <a:solidFill>
                            <a:srgbClr val="2C301F"/>
                          </a:solidFill>
                          <a:latin typeface="Marykate"/>
                          <a:ea typeface="Marykate"/>
                          <a:cs typeface="Marykate"/>
                          <a:sym typeface="Marykate"/>
                        </a:rPr>
                        <a:t>Elective</a:t>
                      </a:r>
                      <a:endParaRPr lang="en-US" sz="1100"/>
                    </a:p>
                  </a:txBody>
                  <a:tcPr marL="61153" marR="61153" marT="61153" marB="6115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2465"/>
                        </a:lnSpc>
                        <a:defRPr/>
                      </a:pPr>
                      <a:r>
                        <a:rPr lang="en-US" sz="1920">
                          <a:solidFill>
                            <a:srgbClr val="2C301F"/>
                          </a:solidFill>
                          <a:latin typeface="Marykate"/>
                          <a:ea typeface="Marykate"/>
                          <a:cs typeface="Marykate"/>
                          <a:sym typeface="Marykate"/>
                        </a:rPr>
                        <a:t>Elective</a:t>
                      </a:r>
                      <a:endParaRPr lang="en-US" sz="1100"/>
                    </a:p>
                  </a:txBody>
                  <a:tcPr marL="61153" marR="61153" marT="61153" marB="6115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0" y="4280745"/>
            <a:ext cx="487680" cy="3043485"/>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D3583A">
                <a:alpha val="72157"/>
              </a:srgbClr>
            </a:solidFill>
          </p:spPr>
        </p:sp>
      </p:grpSp>
      <p:sp>
        <p:nvSpPr>
          <p:cNvPr id="4" name="AutoShape 4"/>
          <p:cNvSpPr/>
          <p:nvPr/>
        </p:nvSpPr>
        <p:spPr>
          <a:xfrm rot="-2023740">
            <a:off x="5032581" y="5879830"/>
            <a:ext cx="5171237" cy="0"/>
          </a:xfrm>
          <a:prstGeom prst="line">
            <a:avLst/>
          </a:prstGeom>
          <a:ln w="9525" cap="rnd">
            <a:solidFill>
              <a:srgbClr val="FFFFFF"/>
            </a:solidFill>
            <a:prstDash val="solid"/>
            <a:headEnd type="none" w="sm" len="sm"/>
            <a:tailEnd type="none" w="sm" len="sm"/>
          </a:ln>
        </p:spPr>
      </p:sp>
      <p:sp>
        <p:nvSpPr>
          <p:cNvPr id="5" name="AutoShape 5"/>
          <p:cNvSpPr/>
          <p:nvPr/>
        </p:nvSpPr>
        <p:spPr>
          <a:xfrm rot="4791360">
            <a:off x="4441622" y="3652838"/>
            <a:ext cx="7441682" cy="0"/>
          </a:xfrm>
          <a:prstGeom prst="line">
            <a:avLst/>
          </a:prstGeom>
          <a:ln w="9525" cap="rnd">
            <a:solidFill>
              <a:srgbClr val="FFFFFF"/>
            </a:solidFill>
            <a:prstDash val="solid"/>
            <a:headEnd type="none" w="sm" len="sm"/>
            <a:tailEnd type="none" w="sm" len="sm"/>
          </a:ln>
        </p:spPr>
      </p:sp>
      <p:grpSp>
        <p:nvGrpSpPr>
          <p:cNvPr id="6" name="Group 6"/>
          <p:cNvGrpSpPr/>
          <p:nvPr/>
        </p:nvGrpSpPr>
        <p:grpSpPr>
          <a:xfrm>
            <a:off x="7351357" y="1"/>
            <a:ext cx="2420741" cy="7324230"/>
            <a:chOff x="0" y="0"/>
            <a:chExt cx="3227654" cy="9765640"/>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A9A569">
                <a:alpha val="8627"/>
              </a:srgbClr>
            </a:solidFill>
          </p:spPr>
        </p:sp>
      </p:grpSp>
      <p:grpSp>
        <p:nvGrpSpPr>
          <p:cNvPr id="8" name="Group 8"/>
          <p:cNvGrpSpPr/>
          <p:nvPr/>
        </p:nvGrpSpPr>
        <p:grpSpPr>
          <a:xfrm>
            <a:off x="7685503" y="-9030"/>
            <a:ext cx="2078022" cy="7324230"/>
            <a:chOff x="0" y="0"/>
            <a:chExt cx="2770696" cy="9765640"/>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A9A569">
                <a:alpha val="3922"/>
              </a:srgbClr>
            </a:solidFill>
          </p:spPr>
        </p:sp>
      </p:grpSp>
      <p:grpSp>
        <p:nvGrpSpPr>
          <p:cNvPr id="10" name="Group 10"/>
          <p:cNvGrpSpPr/>
          <p:nvPr/>
        </p:nvGrpSpPr>
        <p:grpSpPr>
          <a:xfrm>
            <a:off x="7080418" y="4181408"/>
            <a:ext cx="2681135" cy="3133792"/>
            <a:chOff x="0" y="0"/>
            <a:chExt cx="3574847" cy="4178389"/>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D3583A">
                <a:alpha val="51765"/>
              </a:srgbClr>
            </a:solidFill>
          </p:spPr>
        </p:sp>
      </p:grpSp>
      <p:grpSp>
        <p:nvGrpSpPr>
          <p:cNvPr id="12" name="Group 12"/>
          <p:cNvGrpSpPr/>
          <p:nvPr/>
        </p:nvGrpSpPr>
        <p:grpSpPr>
          <a:xfrm>
            <a:off x="7477792" y="-9030"/>
            <a:ext cx="2285733" cy="7324230"/>
            <a:chOff x="0" y="0"/>
            <a:chExt cx="3047644" cy="9765640"/>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727F4B">
                <a:alpha val="48627"/>
              </a:srgbClr>
            </a:solidFill>
          </p:spPr>
        </p:sp>
      </p:grpSp>
      <p:grpSp>
        <p:nvGrpSpPr>
          <p:cNvPr id="14" name="Group 14"/>
          <p:cNvGrpSpPr/>
          <p:nvPr/>
        </p:nvGrpSpPr>
        <p:grpSpPr>
          <a:xfrm>
            <a:off x="8848830" y="-9030"/>
            <a:ext cx="914695" cy="7324230"/>
            <a:chOff x="0" y="0"/>
            <a:chExt cx="1219594" cy="9765640"/>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A9A569">
                <a:alpha val="48627"/>
              </a:srgbClr>
            </a:solidFill>
          </p:spPr>
        </p:sp>
      </p:grpSp>
      <p:grpSp>
        <p:nvGrpSpPr>
          <p:cNvPr id="16" name="Group 16"/>
          <p:cNvGrpSpPr/>
          <p:nvPr/>
        </p:nvGrpSpPr>
        <p:grpSpPr>
          <a:xfrm>
            <a:off x="8615715" y="-9030"/>
            <a:ext cx="1137885" cy="7324230"/>
            <a:chOff x="0" y="0"/>
            <a:chExt cx="1517180" cy="9765640"/>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A9A569">
                <a:alpha val="41961"/>
              </a:srgbClr>
            </a:solidFill>
          </p:spPr>
        </p:sp>
      </p:grpSp>
      <p:grpSp>
        <p:nvGrpSpPr>
          <p:cNvPr id="18" name="Group 18"/>
          <p:cNvGrpSpPr/>
          <p:nvPr/>
        </p:nvGrpSpPr>
        <p:grpSpPr>
          <a:xfrm>
            <a:off x="8597646" y="5219986"/>
            <a:ext cx="1167022" cy="2095214"/>
            <a:chOff x="0" y="0"/>
            <a:chExt cx="1556029" cy="2793619"/>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A9A569">
                <a:alpha val="63922"/>
              </a:srgbClr>
            </a:solidFill>
          </p:spPr>
        </p:sp>
      </p:grpSp>
      <p:grpSp>
        <p:nvGrpSpPr>
          <p:cNvPr id="20" name="Group 20"/>
          <p:cNvGrpSpPr/>
          <p:nvPr/>
        </p:nvGrpSpPr>
        <p:grpSpPr>
          <a:xfrm>
            <a:off x="3415884" y="-13545"/>
            <a:ext cx="6337716" cy="7315200"/>
            <a:chOff x="0" y="0"/>
            <a:chExt cx="8450288" cy="9753600"/>
          </a:xfrm>
        </p:grpSpPr>
        <p:sp>
          <p:nvSpPr>
            <p:cNvPr id="21" name="Freeform 21" descr="Abstract blurred public library with bookshelves"/>
            <p:cNvSpPr/>
            <p:nvPr/>
          </p:nvSpPr>
          <p:spPr>
            <a:xfrm>
              <a:off x="0" y="0"/>
              <a:ext cx="8450326" cy="9753600"/>
            </a:xfrm>
            <a:custGeom>
              <a:avLst/>
              <a:gdLst/>
              <a:ahLst/>
              <a:cxnLst/>
              <a:rect l="l" t="t" r="r" b="b"/>
              <a:pathLst>
                <a:path w="8450326" h="9753600">
                  <a:moveTo>
                    <a:pt x="0" y="0"/>
                  </a:moveTo>
                  <a:lnTo>
                    <a:pt x="8450326" y="0"/>
                  </a:lnTo>
                  <a:lnTo>
                    <a:pt x="8450326" y="9753600"/>
                  </a:lnTo>
                  <a:lnTo>
                    <a:pt x="0" y="9753600"/>
                  </a:lnTo>
                  <a:lnTo>
                    <a:pt x="0" y="0"/>
                  </a:lnTo>
                  <a:close/>
                </a:path>
              </a:pathLst>
            </a:custGeom>
            <a:blipFill>
              <a:blip r:embed="rId2"/>
              <a:stretch>
                <a:fillRect l="-17144" r="-55774" b="1"/>
              </a:stretch>
            </a:blipFill>
          </p:spPr>
        </p:sp>
      </p:grpSp>
      <p:sp>
        <p:nvSpPr>
          <p:cNvPr id="22" name="TextBox 22"/>
          <p:cNvSpPr txBox="1"/>
          <p:nvPr/>
        </p:nvSpPr>
        <p:spPr>
          <a:xfrm>
            <a:off x="633308" y="705488"/>
            <a:ext cx="2898019" cy="445567"/>
          </a:xfrm>
          <a:prstGeom prst="rect">
            <a:avLst/>
          </a:prstGeom>
        </p:spPr>
        <p:txBody>
          <a:bodyPr lIns="0" tIns="0" rIns="0" bIns="0" rtlCol="0" anchor="t">
            <a:spAutoFit/>
          </a:bodyPr>
          <a:lstStyle/>
          <a:p>
            <a:pPr algn="l">
              <a:lnSpc>
                <a:spcPts val="3225"/>
              </a:lnSpc>
            </a:pPr>
            <a:r>
              <a:rPr lang="en-US" sz="2986">
                <a:solidFill>
                  <a:srgbClr val="2C301F"/>
                </a:solidFill>
                <a:latin typeface="Marykate"/>
                <a:ea typeface="Marykate"/>
                <a:cs typeface="Marykate"/>
                <a:sym typeface="Marykate"/>
              </a:rPr>
              <a:t>Dual Enrollment (DE)</a:t>
            </a:r>
          </a:p>
        </p:txBody>
      </p:sp>
      <p:sp>
        <p:nvSpPr>
          <p:cNvPr id="23" name="TextBox 23"/>
          <p:cNvSpPr txBox="1"/>
          <p:nvPr/>
        </p:nvSpPr>
        <p:spPr>
          <a:xfrm>
            <a:off x="384515" y="1782357"/>
            <a:ext cx="2898019" cy="3412281"/>
          </a:xfrm>
          <a:prstGeom prst="rect">
            <a:avLst/>
          </a:prstGeom>
        </p:spPr>
        <p:txBody>
          <a:bodyPr lIns="0" tIns="0" rIns="0" bIns="0" rtlCol="0" anchor="t">
            <a:spAutoFit/>
          </a:bodyPr>
          <a:lstStyle/>
          <a:p>
            <a:pPr marL="164465" lvl="1" indent="-81915" algn="l">
              <a:lnSpc>
                <a:spcPts val="1382"/>
              </a:lnSpc>
              <a:buFont typeface="Arial"/>
              <a:buChar char="•"/>
            </a:pPr>
            <a:r>
              <a:rPr lang="en-US" sz="1250" dirty="0">
                <a:solidFill>
                  <a:srgbClr val="2C301F"/>
                </a:solidFill>
                <a:latin typeface="Poppins"/>
                <a:ea typeface="Poppins"/>
                <a:cs typeface="Poppins"/>
                <a:sym typeface="Poppins"/>
              </a:rPr>
              <a:t>Students have the opportunity to earn high school and college credit simultaneously.</a:t>
            </a:r>
            <a:endParaRPr lang="en-US" sz="1250" dirty="0"/>
          </a:p>
          <a:p>
            <a:pPr marL="164727" lvl="1" indent="-82364" algn="l">
              <a:lnSpc>
                <a:spcPts val="1382"/>
              </a:lnSpc>
            </a:pPr>
            <a:endParaRPr lang="en-US" sz="1280">
              <a:solidFill>
                <a:srgbClr val="2C301F"/>
              </a:solidFill>
              <a:latin typeface="Poppins"/>
              <a:ea typeface="Poppins"/>
              <a:cs typeface="Poppins"/>
              <a:sym typeface="Poppins"/>
            </a:endParaRPr>
          </a:p>
          <a:p>
            <a:pPr marL="164465" lvl="1" indent="-81915" algn="l">
              <a:lnSpc>
                <a:spcPts val="1382"/>
              </a:lnSpc>
              <a:buFont typeface="Arial"/>
              <a:buChar char="•"/>
            </a:pPr>
            <a:r>
              <a:rPr lang="en-US" sz="1280">
                <a:solidFill>
                  <a:srgbClr val="2C301F"/>
                </a:solidFill>
                <a:latin typeface="Poppins"/>
                <a:ea typeface="Poppins"/>
                <a:cs typeface="Poppins"/>
                <a:sym typeface="Poppins"/>
              </a:rPr>
              <a:t>Up to 30 hours of tuition is paid for through state funds.</a:t>
            </a:r>
            <a:endParaRPr lang="en-US" sz="1280">
              <a:solidFill>
                <a:srgbClr val="2C301F"/>
              </a:solidFill>
              <a:latin typeface="Poppins"/>
              <a:ea typeface="Poppins"/>
              <a:cs typeface="Poppins"/>
            </a:endParaRPr>
          </a:p>
          <a:p>
            <a:pPr marL="164727" lvl="1" indent="-82364" algn="l">
              <a:lnSpc>
                <a:spcPts val="1382"/>
              </a:lnSpc>
            </a:pPr>
            <a:endParaRPr lang="en-US" sz="1280">
              <a:solidFill>
                <a:srgbClr val="2C301F"/>
              </a:solidFill>
              <a:latin typeface="Poppins"/>
              <a:ea typeface="Poppins"/>
              <a:cs typeface="Poppins"/>
              <a:sym typeface="Poppins"/>
            </a:endParaRPr>
          </a:p>
          <a:p>
            <a:pPr marL="164465" lvl="1" indent="-81915" algn="l">
              <a:lnSpc>
                <a:spcPts val="1382"/>
              </a:lnSpc>
              <a:buFont typeface="Arial"/>
              <a:buChar char="•"/>
            </a:pPr>
            <a:r>
              <a:rPr lang="en-US" sz="1280">
                <a:solidFill>
                  <a:srgbClr val="2C301F"/>
                </a:solidFill>
                <a:latin typeface="Poppins"/>
                <a:ea typeface="Poppins"/>
                <a:cs typeface="Poppins"/>
                <a:sym typeface="Poppins"/>
              </a:rPr>
              <a:t>Please visit www.gafutures.org for more information. </a:t>
            </a:r>
            <a:endParaRPr lang="en-US" sz="1280">
              <a:solidFill>
                <a:srgbClr val="2C301F"/>
              </a:solidFill>
              <a:latin typeface="Poppins"/>
              <a:ea typeface="Poppins"/>
              <a:cs typeface="Poppins"/>
            </a:endParaRPr>
          </a:p>
          <a:p>
            <a:pPr marL="164727" lvl="1" indent="-82364" algn="l">
              <a:lnSpc>
                <a:spcPts val="1382"/>
              </a:lnSpc>
            </a:pPr>
            <a:endParaRPr lang="en-US" sz="1280">
              <a:solidFill>
                <a:srgbClr val="2C301F"/>
              </a:solidFill>
              <a:latin typeface="Poppins"/>
              <a:ea typeface="Poppins"/>
              <a:cs typeface="Poppins"/>
              <a:sym typeface="Poppins"/>
            </a:endParaRPr>
          </a:p>
          <a:p>
            <a:pPr marL="164465" lvl="1" indent="-81915">
              <a:lnSpc>
                <a:spcPts val="1382"/>
              </a:lnSpc>
              <a:buFont typeface="Arial"/>
              <a:buChar char="•"/>
            </a:pPr>
            <a:r>
              <a:rPr lang="en-US" sz="1250">
                <a:solidFill>
                  <a:srgbClr val="2C301F"/>
                </a:solidFill>
                <a:latin typeface="Poppins"/>
                <a:ea typeface="Poppins"/>
                <a:cs typeface="Poppins"/>
                <a:sym typeface="Poppins"/>
              </a:rPr>
              <a:t>The NHS Dual Enrollment process can be found on </a:t>
            </a:r>
            <a:r>
              <a:rPr lang="en-US" sz="1250" dirty="0">
                <a:solidFill>
                  <a:srgbClr val="2C301F"/>
                </a:solidFill>
                <a:latin typeface="Poppins"/>
                <a:ea typeface="+mn-lt"/>
                <a:cs typeface="Poppins"/>
                <a:sym typeface="Poppins"/>
                <a:hlinkClick r:id="rId3"/>
              </a:rPr>
              <a:t>https://northview.fultonschools.org/our-school/counseling</a:t>
            </a:r>
            <a:r>
              <a:rPr lang="en-US" sz="1250" dirty="0">
                <a:solidFill>
                  <a:srgbClr val="2C301F"/>
                </a:solidFill>
                <a:latin typeface="Poppins"/>
                <a:ea typeface="+mn-lt"/>
                <a:cs typeface="Poppins"/>
                <a:sym typeface="Poppins"/>
              </a:rPr>
              <a:t> </a:t>
            </a:r>
            <a:endParaRPr lang="en-US" sz="1250" dirty="0">
              <a:solidFill>
                <a:srgbClr val="2C301F"/>
              </a:solidFill>
              <a:latin typeface="Poppins"/>
              <a:ea typeface="+mn-lt"/>
              <a:cs typeface="Poppins"/>
            </a:endParaRPr>
          </a:p>
          <a:p>
            <a:pPr marL="164727" lvl="1" indent="-82364" algn="l">
              <a:lnSpc>
                <a:spcPts val="1382"/>
              </a:lnSpc>
            </a:pPr>
            <a:endParaRPr lang="en-US" sz="1280">
              <a:solidFill>
                <a:srgbClr val="2C301F"/>
              </a:solidFill>
              <a:latin typeface="Poppins"/>
              <a:ea typeface="Poppins"/>
              <a:cs typeface="Poppins"/>
              <a:sym typeface="Poppins"/>
            </a:endParaRPr>
          </a:p>
          <a:p>
            <a:pPr marL="164465" lvl="1" indent="-81915" algn="l">
              <a:lnSpc>
                <a:spcPts val="1382"/>
              </a:lnSpc>
              <a:buFont typeface="Arial"/>
              <a:buChar char="•"/>
            </a:pPr>
            <a:r>
              <a:rPr lang="en-US" sz="1250" dirty="0">
                <a:solidFill>
                  <a:srgbClr val="2C301F"/>
                </a:solidFill>
                <a:latin typeface="Poppins"/>
                <a:ea typeface="Poppins"/>
                <a:cs typeface="Poppins"/>
                <a:sym typeface="Poppins"/>
              </a:rPr>
              <a:t>DE Information Night: February 9, 2027 at 6:00pm.</a:t>
            </a:r>
            <a:endParaRPr lang="en-US" sz="1250" dirty="0">
              <a:solidFill>
                <a:srgbClr val="2C301F"/>
              </a:solidFill>
              <a:latin typeface="Poppins"/>
              <a:ea typeface="Poppins"/>
              <a:cs typeface="Poppins"/>
            </a:endParaRPr>
          </a:p>
          <a:p>
            <a:pPr marL="164727" lvl="1" indent="-82364" algn="l">
              <a:lnSpc>
                <a:spcPts val="1382"/>
              </a:lnSpc>
            </a:pPr>
            <a:endParaRPr lang="en-US" sz="1280">
              <a:solidFill>
                <a:srgbClr val="2C301F"/>
              </a:solidFill>
              <a:latin typeface="Poppins"/>
              <a:ea typeface="Poppins"/>
              <a:cs typeface="Poppins"/>
              <a:sym typeface="Poppins"/>
            </a:endParaRPr>
          </a:p>
          <a:p>
            <a:pPr marL="164727" lvl="1" indent="-82364" algn="l">
              <a:lnSpc>
                <a:spcPts val="1382"/>
              </a:lnSpc>
            </a:pPr>
            <a:endParaRPr lang="en-US" sz="1280">
              <a:solidFill>
                <a:srgbClr val="2C301F"/>
              </a:solidFill>
              <a:latin typeface="Poppins"/>
              <a:ea typeface="Poppins"/>
              <a:cs typeface="Poppins"/>
              <a:sym typeface="Poppins"/>
            </a:endParaRPr>
          </a:p>
        </p:txBody>
      </p:sp>
      <p:sp>
        <p:nvSpPr>
          <p:cNvPr id="24" name="AutoShape 24"/>
          <p:cNvSpPr/>
          <p:nvPr/>
        </p:nvSpPr>
        <p:spPr>
          <a:xfrm rot="4940280">
            <a:off x="4288812" y="3652838"/>
            <a:ext cx="7391352" cy="0"/>
          </a:xfrm>
          <a:prstGeom prst="line">
            <a:avLst/>
          </a:prstGeom>
          <a:ln w="9525" cap="rnd">
            <a:solidFill>
              <a:srgbClr val="FFFFFF"/>
            </a:solidFill>
            <a:prstDash val="solid"/>
            <a:headEnd type="none" w="sm" len="sm"/>
            <a:tailEnd type="none" w="sm" len="sm"/>
          </a:ln>
        </p:spPr>
      </p:sp>
      <p:sp>
        <p:nvSpPr>
          <p:cNvPr id="25" name="AutoShape 25"/>
          <p:cNvSpPr/>
          <p:nvPr/>
        </p:nvSpPr>
        <p:spPr>
          <a:xfrm rot="8300939">
            <a:off x="5288785" y="5616254"/>
            <a:ext cx="5113706" cy="0"/>
          </a:xfrm>
          <a:prstGeom prst="line">
            <a:avLst/>
          </a:prstGeom>
          <a:ln w="9525" cap="rnd">
            <a:solidFill>
              <a:srgbClr val="FFFFFF"/>
            </a:solidFill>
            <a:prstDash val="solid"/>
            <a:headEnd type="none" w="sm" len="sm"/>
            <a:tailEnd type="none" w="sm" len="sm"/>
          </a:ln>
        </p:spPr>
      </p:sp>
      <p:grpSp>
        <p:nvGrpSpPr>
          <p:cNvPr id="26" name="Group 26"/>
          <p:cNvGrpSpPr/>
          <p:nvPr/>
        </p:nvGrpSpPr>
        <p:grpSpPr>
          <a:xfrm>
            <a:off x="7345185" y="-9030"/>
            <a:ext cx="2405882" cy="7324230"/>
            <a:chOff x="0" y="0"/>
            <a:chExt cx="3207842" cy="9765640"/>
          </a:xfrm>
        </p:grpSpPr>
        <p:sp>
          <p:nvSpPr>
            <p:cNvPr id="27" name="Freeform 27"/>
            <p:cNvSpPr/>
            <p:nvPr/>
          </p:nvSpPr>
          <p:spPr>
            <a:xfrm>
              <a:off x="0" y="0"/>
              <a:ext cx="3207766" cy="9765665"/>
            </a:xfrm>
            <a:custGeom>
              <a:avLst/>
              <a:gdLst/>
              <a:ahLst/>
              <a:cxnLst/>
              <a:rect l="l" t="t" r="r" b="b"/>
              <a:pathLst>
                <a:path w="3207766" h="9765665">
                  <a:moveTo>
                    <a:pt x="2181860" y="0"/>
                  </a:moveTo>
                  <a:lnTo>
                    <a:pt x="3207766" y="0"/>
                  </a:lnTo>
                  <a:lnTo>
                    <a:pt x="3207766" y="9765665"/>
                  </a:lnTo>
                  <a:lnTo>
                    <a:pt x="0" y="9765665"/>
                  </a:lnTo>
                  <a:lnTo>
                    <a:pt x="2181860" y="0"/>
                  </a:lnTo>
                  <a:close/>
                </a:path>
              </a:pathLst>
            </a:custGeom>
            <a:solidFill>
              <a:srgbClr val="A9A569">
                <a:alpha val="8627"/>
              </a:srgbClr>
            </a:solidFill>
          </p:spPr>
        </p:sp>
      </p:grpSp>
      <p:grpSp>
        <p:nvGrpSpPr>
          <p:cNvPr id="28" name="Group 28"/>
          <p:cNvGrpSpPr/>
          <p:nvPr/>
        </p:nvGrpSpPr>
        <p:grpSpPr>
          <a:xfrm>
            <a:off x="7682751" y="-9030"/>
            <a:ext cx="2070849" cy="7324230"/>
            <a:chOff x="0" y="0"/>
            <a:chExt cx="2761132" cy="9765640"/>
          </a:xfrm>
        </p:grpSpPr>
        <p:sp>
          <p:nvSpPr>
            <p:cNvPr id="29" name="Freeform 29"/>
            <p:cNvSpPr/>
            <p:nvPr/>
          </p:nvSpPr>
          <p:spPr>
            <a:xfrm>
              <a:off x="0" y="0"/>
              <a:ext cx="2761107" cy="9765665"/>
            </a:xfrm>
            <a:custGeom>
              <a:avLst/>
              <a:gdLst/>
              <a:ahLst/>
              <a:cxnLst/>
              <a:rect l="l" t="t" r="r" b="b"/>
              <a:pathLst>
                <a:path w="2761107" h="9765665">
                  <a:moveTo>
                    <a:pt x="0" y="0"/>
                  </a:moveTo>
                  <a:lnTo>
                    <a:pt x="2761107" y="0"/>
                  </a:lnTo>
                  <a:lnTo>
                    <a:pt x="2761107" y="9765665"/>
                  </a:lnTo>
                  <a:lnTo>
                    <a:pt x="1290066" y="9765665"/>
                  </a:lnTo>
                  <a:lnTo>
                    <a:pt x="0" y="0"/>
                  </a:lnTo>
                  <a:close/>
                </a:path>
              </a:pathLst>
            </a:custGeom>
            <a:solidFill>
              <a:srgbClr val="A9A569">
                <a:alpha val="3922"/>
              </a:srgbClr>
            </a:solidFill>
          </p:spPr>
        </p:sp>
      </p:grpSp>
      <p:grpSp>
        <p:nvGrpSpPr>
          <p:cNvPr id="30" name="Group 30"/>
          <p:cNvGrpSpPr/>
          <p:nvPr/>
        </p:nvGrpSpPr>
        <p:grpSpPr>
          <a:xfrm>
            <a:off x="7145865" y="3251197"/>
            <a:ext cx="2607735" cy="4064003"/>
            <a:chOff x="0" y="0"/>
            <a:chExt cx="3476981" cy="5418671"/>
          </a:xfrm>
        </p:grpSpPr>
        <p:sp>
          <p:nvSpPr>
            <p:cNvPr id="31" name="Freeform 31"/>
            <p:cNvSpPr/>
            <p:nvPr/>
          </p:nvSpPr>
          <p:spPr>
            <a:xfrm>
              <a:off x="0" y="0"/>
              <a:ext cx="3477006" cy="5418709"/>
            </a:xfrm>
            <a:custGeom>
              <a:avLst/>
              <a:gdLst/>
              <a:ahLst/>
              <a:cxnLst/>
              <a:rect l="l" t="t" r="r" b="b"/>
              <a:pathLst>
                <a:path w="3477006" h="5418709">
                  <a:moveTo>
                    <a:pt x="0" y="5418709"/>
                  </a:moveTo>
                  <a:lnTo>
                    <a:pt x="3477006" y="0"/>
                  </a:lnTo>
                  <a:lnTo>
                    <a:pt x="3477006" y="5418709"/>
                  </a:lnTo>
                  <a:close/>
                </a:path>
              </a:pathLst>
            </a:custGeom>
            <a:solidFill>
              <a:srgbClr val="D3583A">
                <a:alpha val="51765"/>
              </a:srgbClr>
            </a:solidFill>
          </p:spPr>
        </p:sp>
      </p:grpSp>
      <p:grpSp>
        <p:nvGrpSpPr>
          <p:cNvPr id="32" name="Group 32"/>
          <p:cNvGrpSpPr/>
          <p:nvPr/>
        </p:nvGrpSpPr>
        <p:grpSpPr>
          <a:xfrm>
            <a:off x="7467600" y="-9030"/>
            <a:ext cx="2283457" cy="7324230"/>
            <a:chOff x="0" y="0"/>
            <a:chExt cx="3044609" cy="9765640"/>
          </a:xfrm>
        </p:grpSpPr>
        <p:sp>
          <p:nvSpPr>
            <p:cNvPr id="33" name="Freeform 33"/>
            <p:cNvSpPr/>
            <p:nvPr/>
          </p:nvSpPr>
          <p:spPr>
            <a:xfrm>
              <a:off x="0" y="0"/>
              <a:ext cx="3044571" cy="9765665"/>
            </a:xfrm>
            <a:custGeom>
              <a:avLst/>
              <a:gdLst/>
              <a:ahLst/>
              <a:cxnLst/>
              <a:rect l="l" t="t" r="r" b="b"/>
              <a:pathLst>
                <a:path w="3044571" h="9765665">
                  <a:moveTo>
                    <a:pt x="0" y="0"/>
                  </a:moveTo>
                  <a:lnTo>
                    <a:pt x="3044571" y="0"/>
                  </a:lnTo>
                  <a:lnTo>
                    <a:pt x="3044571" y="9765665"/>
                  </a:lnTo>
                  <a:lnTo>
                    <a:pt x="2635504" y="9765665"/>
                  </a:lnTo>
                  <a:lnTo>
                    <a:pt x="0" y="0"/>
                  </a:lnTo>
                  <a:close/>
                </a:path>
              </a:pathLst>
            </a:custGeom>
            <a:solidFill>
              <a:srgbClr val="D3583A">
                <a:alpha val="21961"/>
              </a:srgbClr>
            </a:solidFill>
          </p:spPr>
        </p:sp>
      </p:grpSp>
      <p:grpSp>
        <p:nvGrpSpPr>
          <p:cNvPr id="34" name="Group 34"/>
          <p:cNvGrpSpPr/>
          <p:nvPr/>
        </p:nvGrpSpPr>
        <p:grpSpPr>
          <a:xfrm>
            <a:off x="8718985" y="-9030"/>
            <a:ext cx="1032072" cy="7324230"/>
            <a:chOff x="0" y="0"/>
            <a:chExt cx="1376096" cy="9765640"/>
          </a:xfrm>
        </p:grpSpPr>
        <p:sp>
          <p:nvSpPr>
            <p:cNvPr id="35" name="Freeform 35"/>
            <p:cNvSpPr/>
            <p:nvPr/>
          </p:nvSpPr>
          <p:spPr>
            <a:xfrm>
              <a:off x="0" y="0"/>
              <a:ext cx="1376172" cy="9765665"/>
            </a:xfrm>
            <a:custGeom>
              <a:avLst/>
              <a:gdLst/>
              <a:ahLst/>
              <a:cxnLst/>
              <a:rect l="l" t="t" r="r" b="b"/>
              <a:pathLst>
                <a:path w="1376172" h="9765665">
                  <a:moveTo>
                    <a:pt x="1087755" y="0"/>
                  </a:moveTo>
                  <a:lnTo>
                    <a:pt x="1376172" y="0"/>
                  </a:lnTo>
                  <a:lnTo>
                    <a:pt x="1376172" y="9765665"/>
                  </a:lnTo>
                  <a:lnTo>
                    <a:pt x="0" y="9765665"/>
                  </a:lnTo>
                  <a:lnTo>
                    <a:pt x="1087755" y="0"/>
                  </a:lnTo>
                  <a:close/>
                </a:path>
              </a:pathLst>
            </a:custGeom>
            <a:solidFill>
              <a:srgbClr val="A9A569">
                <a:alpha val="48627"/>
              </a:srgbClr>
            </a:solidFill>
          </p:spPr>
        </p:sp>
      </p:grpSp>
      <p:grpSp>
        <p:nvGrpSpPr>
          <p:cNvPr id="36" name="Group 36"/>
          <p:cNvGrpSpPr/>
          <p:nvPr/>
        </p:nvGrpSpPr>
        <p:grpSpPr>
          <a:xfrm>
            <a:off x="8751199" y="-9030"/>
            <a:ext cx="999858" cy="7324230"/>
            <a:chOff x="0" y="0"/>
            <a:chExt cx="1333144" cy="9765640"/>
          </a:xfrm>
        </p:grpSpPr>
        <p:sp>
          <p:nvSpPr>
            <p:cNvPr id="37" name="Freeform 37"/>
            <p:cNvSpPr/>
            <p:nvPr/>
          </p:nvSpPr>
          <p:spPr>
            <a:xfrm>
              <a:off x="0" y="0"/>
              <a:ext cx="1333119" cy="9765665"/>
            </a:xfrm>
            <a:custGeom>
              <a:avLst/>
              <a:gdLst/>
              <a:ahLst/>
              <a:cxnLst/>
              <a:rect l="l" t="t" r="r" b="b"/>
              <a:pathLst>
                <a:path w="1333119" h="9765665">
                  <a:moveTo>
                    <a:pt x="0" y="0"/>
                  </a:moveTo>
                  <a:lnTo>
                    <a:pt x="1333119" y="0"/>
                  </a:lnTo>
                  <a:lnTo>
                    <a:pt x="1333119" y="9765665"/>
                  </a:lnTo>
                  <a:lnTo>
                    <a:pt x="1183386" y="9765665"/>
                  </a:lnTo>
                  <a:lnTo>
                    <a:pt x="0" y="0"/>
                  </a:lnTo>
                  <a:close/>
                </a:path>
              </a:pathLst>
            </a:custGeom>
            <a:solidFill>
              <a:srgbClr val="D3583A">
                <a:alpha val="41961"/>
              </a:srgbClr>
            </a:solidFill>
          </p:spPr>
        </p:sp>
      </p:grpSp>
      <p:grpSp>
        <p:nvGrpSpPr>
          <p:cNvPr id="38" name="Group 38"/>
          <p:cNvGrpSpPr/>
          <p:nvPr/>
        </p:nvGrpSpPr>
        <p:grpSpPr>
          <a:xfrm>
            <a:off x="8297332" y="3829193"/>
            <a:ext cx="1453725" cy="3486007"/>
            <a:chOff x="0" y="0"/>
            <a:chExt cx="1938299" cy="4648010"/>
          </a:xfrm>
        </p:grpSpPr>
        <p:sp>
          <p:nvSpPr>
            <p:cNvPr id="39" name="Freeform 39"/>
            <p:cNvSpPr/>
            <p:nvPr/>
          </p:nvSpPr>
          <p:spPr>
            <a:xfrm>
              <a:off x="0" y="0"/>
              <a:ext cx="1938274" cy="4648073"/>
            </a:xfrm>
            <a:custGeom>
              <a:avLst/>
              <a:gdLst/>
              <a:ahLst/>
              <a:cxnLst/>
              <a:rect l="l" t="t" r="r" b="b"/>
              <a:pathLst>
                <a:path w="1938274" h="4648073">
                  <a:moveTo>
                    <a:pt x="0" y="4648073"/>
                  </a:moveTo>
                  <a:lnTo>
                    <a:pt x="1938274" y="0"/>
                  </a:lnTo>
                  <a:lnTo>
                    <a:pt x="1938274" y="4648073"/>
                  </a:lnTo>
                  <a:close/>
                </a:path>
              </a:pathLst>
            </a:custGeom>
            <a:solidFill>
              <a:srgbClr val="A9A569">
                <a:alpha val="63922"/>
              </a:srgbClr>
            </a:solidFill>
          </p:spPr>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0" y="4280745"/>
            <a:ext cx="487680" cy="3043485"/>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D3583A">
                <a:alpha val="72157"/>
              </a:srgbClr>
            </a:solidFill>
          </p:spPr>
        </p:sp>
      </p:grpSp>
      <p:sp>
        <p:nvSpPr>
          <p:cNvPr id="4" name="AutoShape 4"/>
          <p:cNvSpPr/>
          <p:nvPr/>
        </p:nvSpPr>
        <p:spPr>
          <a:xfrm rot="-2023740">
            <a:off x="5032581" y="5879830"/>
            <a:ext cx="5171237" cy="0"/>
          </a:xfrm>
          <a:prstGeom prst="line">
            <a:avLst/>
          </a:prstGeom>
          <a:ln w="9525" cap="rnd">
            <a:solidFill>
              <a:srgbClr val="FFFFFF"/>
            </a:solidFill>
            <a:prstDash val="solid"/>
            <a:headEnd type="none" w="sm" len="sm"/>
            <a:tailEnd type="none" w="sm" len="sm"/>
          </a:ln>
        </p:spPr>
      </p:sp>
      <p:sp>
        <p:nvSpPr>
          <p:cNvPr id="5" name="AutoShape 5"/>
          <p:cNvSpPr/>
          <p:nvPr/>
        </p:nvSpPr>
        <p:spPr>
          <a:xfrm rot="4791360">
            <a:off x="4441622" y="3652838"/>
            <a:ext cx="7441682" cy="0"/>
          </a:xfrm>
          <a:prstGeom prst="line">
            <a:avLst/>
          </a:prstGeom>
          <a:ln w="9525" cap="rnd">
            <a:solidFill>
              <a:srgbClr val="FFFFFF"/>
            </a:solidFill>
            <a:prstDash val="solid"/>
            <a:headEnd type="none" w="sm" len="sm"/>
            <a:tailEnd type="none" w="sm" len="sm"/>
          </a:ln>
        </p:spPr>
      </p:sp>
      <p:grpSp>
        <p:nvGrpSpPr>
          <p:cNvPr id="6" name="Group 6"/>
          <p:cNvGrpSpPr/>
          <p:nvPr/>
        </p:nvGrpSpPr>
        <p:grpSpPr>
          <a:xfrm>
            <a:off x="7351357" y="1"/>
            <a:ext cx="2420741" cy="7324230"/>
            <a:chOff x="0" y="0"/>
            <a:chExt cx="3227654" cy="9765640"/>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A9A569">
                <a:alpha val="8627"/>
              </a:srgbClr>
            </a:solidFill>
          </p:spPr>
        </p:sp>
      </p:grpSp>
      <p:grpSp>
        <p:nvGrpSpPr>
          <p:cNvPr id="8" name="Group 8"/>
          <p:cNvGrpSpPr/>
          <p:nvPr/>
        </p:nvGrpSpPr>
        <p:grpSpPr>
          <a:xfrm>
            <a:off x="7685503" y="-9030"/>
            <a:ext cx="2078022" cy="7324230"/>
            <a:chOff x="0" y="0"/>
            <a:chExt cx="2770696" cy="9765640"/>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A9A569">
                <a:alpha val="3922"/>
              </a:srgbClr>
            </a:solidFill>
          </p:spPr>
        </p:sp>
      </p:grpSp>
      <p:grpSp>
        <p:nvGrpSpPr>
          <p:cNvPr id="10" name="Group 10"/>
          <p:cNvGrpSpPr/>
          <p:nvPr/>
        </p:nvGrpSpPr>
        <p:grpSpPr>
          <a:xfrm>
            <a:off x="7080418" y="4181408"/>
            <a:ext cx="2681135" cy="3133792"/>
            <a:chOff x="0" y="0"/>
            <a:chExt cx="3574847" cy="4178389"/>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D3583A">
                <a:alpha val="51765"/>
              </a:srgbClr>
            </a:solidFill>
          </p:spPr>
        </p:sp>
      </p:grpSp>
      <p:grpSp>
        <p:nvGrpSpPr>
          <p:cNvPr id="12" name="Group 12"/>
          <p:cNvGrpSpPr/>
          <p:nvPr/>
        </p:nvGrpSpPr>
        <p:grpSpPr>
          <a:xfrm>
            <a:off x="7477792" y="-9030"/>
            <a:ext cx="2285733" cy="7324230"/>
            <a:chOff x="0" y="0"/>
            <a:chExt cx="3047644" cy="9765640"/>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727F4B">
                <a:alpha val="48627"/>
              </a:srgbClr>
            </a:solidFill>
          </p:spPr>
        </p:sp>
      </p:grpSp>
      <p:grpSp>
        <p:nvGrpSpPr>
          <p:cNvPr id="14" name="Group 14"/>
          <p:cNvGrpSpPr/>
          <p:nvPr/>
        </p:nvGrpSpPr>
        <p:grpSpPr>
          <a:xfrm>
            <a:off x="8848830" y="-9030"/>
            <a:ext cx="914695" cy="7324230"/>
            <a:chOff x="0" y="0"/>
            <a:chExt cx="1219594" cy="9765640"/>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E9C468">
                <a:alpha val="48627"/>
              </a:srgbClr>
            </a:solidFill>
          </p:spPr>
        </p:sp>
      </p:grpSp>
      <p:grpSp>
        <p:nvGrpSpPr>
          <p:cNvPr id="16" name="Group 16"/>
          <p:cNvGrpSpPr/>
          <p:nvPr/>
        </p:nvGrpSpPr>
        <p:grpSpPr>
          <a:xfrm>
            <a:off x="8615715" y="-9030"/>
            <a:ext cx="1137885" cy="7324230"/>
            <a:chOff x="0" y="0"/>
            <a:chExt cx="1517180" cy="9765640"/>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A9A569">
                <a:alpha val="41961"/>
              </a:srgbClr>
            </a:solidFill>
          </p:spPr>
        </p:sp>
      </p:grpSp>
      <p:grpSp>
        <p:nvGrpSpPr>
          <p:cNvPr id="18" name="Group 18"/>
          <p:cNvGrpSpPr/>
          <p:nvPr/>
        </p:nvGrpSpPr>
        <p:grpSpPr>
          <a:xfrm>
            <a:off x="8597646" y="5219986"/>
            <a:ext cx="1167022" cy="2095214"/>
            <a:chOff x="0" y="0"/>
            <a:chExt cx="1556029" cy="2793619"/>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E9C468">
                <a:alpha val="63922"/>
              </a:srgbClr>
            </a:solidFill>
          </p:spPr>
        </p:sp>
      </p:grpSp>
      <p:sp>
        <p:nvSpPr>
          <p:cNvPr id="20" name="TextBox 20"/>
          <p:cNvSpPr txBox="1"/>
          <p:nvPr/>
        </p:nvSpPr>
        <p:spPr>
          <a:xfrm>
            <a:off x="741683" y="676913"/>
            <a:ext cx="6588014" cy="600075"/>
          </a:xfrm>
          <a:prstGeom prst="rect">
            <a:avLst/>
          </a:prstGeom>
        </p:spPr>
        <p:txBody>
          <a:bodyPr lIns="0" tIns="0" rIns="0" bIns="0" rtlCol="0" anchor="t">
            <a:spAutoFit/>
          </a:bodyPr>
          <a:lstStyle/>
          <a:p>
            <a:pPr algn="l">
              <a:lnSpc>
                <a:spcPts val="4608"/>
              </a:lnSpc>
            </a:pPr>
            <a:r>
              <a:rPr lang="en-US" sz="3840">
                <a:solidFill>
                  <a:srgbClr val="2C301F"/>
                </a:solidFill>
                <a:latin typeface="Marykate"/>
                <a:ea typeface="Marykate"/>
                <a:cs typeface="Marykate"/>
                <a:sym typeface="Marykate"/>
              </a:rPr>
              <a:t>Credits and Honor/AP Points</a:t>
            </a:r>
          </a:p>
        </p:txBody>
      </p:sp>
      <p:sp>
        <p:nvSpPr>
          <p:cNvPr id="21" name="TextBox 21"/>
          <p:cNvSpPr txBox="1"/>
          <p:nvPr/>
        </p:nvSpPr>
        <p:spPr>
          <a:xfrm>
            <a:off x="741683" y="1733550"/>
            <a:ext cx="6588014" cy="3952875"/>
          </a:xfrm>
          <a:prstGeom prst="rect">
            <a:avLst/>
          </a:prstGeom>
        </p:spPr>
        <p:txBody>
          <a:bodyPr lIns="0" tIns="0" rIns="0" bIns="0" rtlCol="0" anchor="t">
            <a:spAutoFit/>
          </a:bodyPr>
          <a:lstStyle/>
          <a:p>
            <a:pPr marL="261675" lvl="1" indent="-130838" algn="l">
              <a:lnSpc>
                <a:spcPts val="2439"/>
              </a:lnSpc>
              <a:buFont typeface="Arial"/>
              <a:buChar char="•"/>
            </a:pPr>
            <a:r>
              <a:rPr lang="en-US" sz="2033">
                <a:solidFill>
                  <a:srgbClr val="2C301F"/>
                </a:solidFill>
                <a:latin typeface="Poppins"/>
                <a:ea typeface="Poppins"/>
                <a:cs typeface="Poppins"/>
                <a:sym typeface="Poppins"/>
              </a:rPr>
              <a:t>How many credits are needed to be considered a 12ᵗʰ grader?</a:t>
            </a:r>
          </a:p>
          <a:p>
            <a:pPr marL="681282" lvl="2" indent="-227094" algn="l">
              <a:lnSpc>
                <a:spcPts val="2056"/>
              </a:lnSpc>
              <a:buFont typeface="Arial"/>
              <a:buChar char="⚬"/>
            </a:pPr>
            <a:r>
              <a:rPr lang="en-US" sz="1713">
                <a:solidFill>
                  <a:srgbClr val="2C301F"/>
                </a:solidFill>
                <a:latin typeface="Poppins"/>
                <a:ea typeface="Poppins"/>
                <a:cs typeface="Poppins"/>
                <a:sym typeface="Poppins"/>
              </a:rPr>
              <a:t>17 credits are needed at start of the 2026/2027 school year.</a:t>
            </a:r>
          </a:p>
          <a:p>
            <a:pPr marL="681282" lvl="2" indent="-227094" algn="l">
              <a:lnSpc>
                <a:spcPts val="2056"/>
              </a:lnSpc>
              <a:buFont typeface="Arial"/>
              <a:buChar char="⚬"/>
            </a:pPr>
            <a:r>
              <a:rPr lang="en-US" sz="1713">
                <a:solidFill>
                  <a:srgbClr val="2C301F"/>
                </a:solidFill>
                <a:latin typeface="Poppins"/>
                <a:ea typeface="Poppins"/>
                <a:cs typeface="Poppins"/>
                <a:sym typeface="Poppins"/>
              </a:rPr>
              <a:t>You will remain in an 11ᵗʰ grade homeroom if 17 credits are not attained.</a:t>
            </a:r>
          </a:p>
          <a:p>
            <a:pPr marL="808523" lvl="2" indent="-269508" algn="l">
              <a:lnSpc>
                <a:spcPts val="2439"/>
              </a:lnSpc>
            </a:pPr>
            <a:endParaRPr lang="en-US" sz="1713">
              <a:solidFill>
                <a:srgbClr val="2C301F"/>
              </a:solidFill>
              <a:latin typeface="Poppins"/>
              <a:ea typeface="Poppins"/>
              <a:cs typeface="Poppins"/>
              <a:sym typeface="Poppins"/>
            </a:endParaRPr>
          </a:p>
          <a:p>
            <a:pPr marL="261675" lvl="1" indent="-130838" algn="l">
              <a:lnSpc>
                <a:spcPts val="2439"/>
              </a:lnSpc>
              <a:buFont typeface="Arial"/>
              <a:buChar char="•"/>
            </a:pPr>
            <a:r>
              <a:rPr lang="en-US" sz="2033">
                <a:solidFill>
                  <a:srgbClr val="2C301F"/>
                </a:solidFill>
                <a:latin typeface="Poppins"/>
                <a:ea typeface="Poppins"/>
                <a:cs typeface="Poppins"/>
                <a:sym typeface="Poppins"/>
              </a:rPr>
              <a:t>Students can be promoted to 12ᵗʰ grade when proper credit is earned.</a:t>
            </a:r>
          </a:p>
          <a:p>
            <a:pPr marL="261675" lvl="1" indent="-130838" algn="l">
              <a:lnSpc>
                <a:spcPts val="2439"/>
              </a:lnSpc>
            </a:pPr>
            <a:endParaRPr lang="en-US" sz="2033">
              <a:solidFill>
                <a:srgbClr val="2C301F"/>
              </a:solidFill>
              <a:latin typeface="Poppins"/>
              <a:ea typeface="Poppins"/>
              <a:cs typeface="Poppins"/>
              <a:sym typeface="Poppins"/>
            </a:endParaRPr>
          </a:p>
          <a:p>
            <a:pPr marL="261675" lvl="1" indent="-130838" algn="l">
              <a:lnSpc>
                <a:spcPts val="2439"/>
              </a:lnSpc>
              <a:buFont typeface="Arial"/>
              <a:buChar char="•"/>
            </a:pPr>
            <a:r>
              <a:rPr lang="en-US" sz="2033">
                <a:solidFill>
                  <a:srgbClr val="2C301F"/>
                </a:solidFill>
                <a:latin typeface="Poppins"/>
                <a:ea typeface="Poppins"/>
                <a:cs typeface="Poppins"/>
                <a:sym typeface="Poppins"/>
              </a:rPr>
              <a:t>Honors/AP/Dual Enrollment points?</a:t>
            </a:r>
          </a:p>
          <a:p>
            <a:pPr marL="681282" lvl="2" indent="-227094" algn="l">
              <a:lnSpc>
                <a:spcPts val="2056"/>
              </a:lnSpc>
              <a:buFont typeface="Arial"/>
              <a:buChar char="⚬"/>
            </a:pPr>
            <a:r>
              <a:rPr lang="en-US" sz="1713">
                <a:solidFill>
                  <a:srgbClr val="2C301F"/>
                </a:solidFill>
                <a:latin typeface="Poppins"/>
                <a:ea typeface="Poppins"/>
                <a:cs typeface="Poppins"/>
                <a:sym typeface="Poppins"/>
              </a:rPr>
              <a:t>7 additional points are awarded to a passing grade in honors, AP, and Dual Enrollment courses. </a:t>
            </a:r>
          </a:p>
          <a:p>
            <a:pPr marL="681282" lvl="2" indent="-227094" algn="l">
              <a:lnSpc>
                <a:spcPts val="2056"/>
              </a:lnSpc>
            </a:pPr>
            <a:endParaRPr lang="en-US" sz="1713">
              <a:solidFill>
                <a:srgbClr val="2C301F"/>
              </a:solidFill>
              <a:latin typeface="Poppins"/>
              <a:ea typeface="Poppins"/>
              <a:cs typeface="Poppins"/>
              <a:sym typeface="Poppi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0" y="4280745"/>
            <a:ext cx="487680" cy="3043485"/>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A9A569">
                <a:alpha val="72157"/>
              </a:srgbClr>
            </a:solidFill>
          </p:spPr>
        </p:sp>
      </p:grpSp>
      <p:sp>
        <p:nvSpPr>
          <p:cNvPr id="4" name="AutoShape 4"/>
          <p:cNvSpPr/>
          <p:nvPr/>
        </p:nvSpPr>
        <p:spPr>
          <a:xfrm rot="-2023740">
            <a:off x="5032581" y="5879830"/>
            <a:ext cx="5171237" cy="0"/>
          </a:xfrm>
          <a:prstGeom prst="line">
            <a:avLst/>
          </a:prstGeom>
          <a:ln w="9525" cap="rnd">
            <a:solidFill>
              <a:srgbClr val="FFFFFF"/>
            </a:solidFill>
            <a:prstDash val="solid"/>
            <a:headEnd type="none" w="sm" len="sm"/>
            <a:tailEnd type="none" w="sm" len="sm"/>
          </a:ln>
        </p:spPr>
      </p:sp>
      <p:sp>
        <p:nvSpPr>
          <p:cNvPr id="5" name="AutoShape 5"/>
          <p:cNvSpPr/>
          <p:nvPr/>
        </p:nvSpPr>
        <p:spPr>
          <a:xfrm rot="4791360">
            <a:off x="4441622" y="3652838"/>
            <a:ext cx="7441682" cy="0"/>
          </a:xfrm>
          <a:prstGeom prst="line">
            <a:avLst/>
          </a:prstGeom>
          <a:ln w="9525" cap="rnd">
            <a:solidFill>
              <a:srgbClr val="FFFFFF"/>
            </a:solidFill>
            <a:prstDash val="solid"/>
            <a:headEnd type="none" w="sm" len="sm"/>
            <a:tailEnd type="none" w="sm" len="sm"/>
          </a:ln>
        </p:spPr>
      </p:sp>
      <p:grpSp>
        <p:nvGrpSpPr>
          <p:cNvPr id="6" name="Group 6"/>
          <p:cNvGrpSpPr/>
          <p:nvPr/>
        </p:nvGrpSpPr>
        <p:grpSpPr>
          <a:xfrm>
            <a:off x="7351357" y="1"/>
            <a:ext cx="2420741" cy="7324230"/>
            <a:chOff x="0" y="0"/>
            <a:chExt cx="3227654" cy="9765640"/>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A9A569">
                <a:alpha val="8627"/>
              </a:srgbClr>
            </a:solidFill>
          </p:spPr>
        </p:sp>
      </p:grpSp>
      <p:grpSp>
        <p:nvGrpSpPr>
          <p:cNvPr id="8" name="Group 8"/>
          <p:cNvGrpSpPr/>
          <p:nvPr/>
        </p:nvGrpSpPr>
        <p:grpSpPr>
          <a:xfrm>
            <a:off x="7685503" y="-9030"/>
            <a:ext cx="2078022" cy="7324230"/>
            <a:chOff x="0" y="0"/>
            <a:chExt cx="2770696" cy="9765640"/>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A9A569">
                <a:alpha val="3922"/>
              </a:srgbClr>
            </a:solidFill>
          </p:spPr>
        </p:sp>
      </p:grpSp>
      <p:grpSp>
        <p:nvGrpSpPr>
          <p:cNvPr id="10" name="Group 10"/>
          <p:cNvGrpSpPr/>
          <p:nvPr/>
        </p:nvGrpSpPr>
        <p:grpSpPr>
          <a:xfrm>
            <a:off x="7080418" y="4181408"/>
            <a:ext cx="2681135" cy="3133792"/>
            <a:chOff x="0" y="0"/>
            <a:chExt cx="3574847" cy="4178389"/>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D3583A">
                <a:alpha val="51765"/>
              </a:srgbClr>
            </a:solidFill>
          </p:spPr>
        </p:sp>
      </p:grpSp>
      <p:grpSp>
        <p:nvGrpSpPr>
          <p:cNvPr id="12" name="Group 12"/>
          <p:cNvGrpSpPr/>
          <p:nvPr/>
        </p:nvGrpSpPr>
        <p:grpSpPr>
          <a:xfrm>
            <a:off x="7477792" y="-9030"/>
            <a:ext cx="2285733" cy="7324230"/>
            <a:chOff x="0" y="0"/>
            <a:chExt cx="3047644" cy="9765640"/>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727F4B">
                <a:alpha val="48627"/>
              </a:srgbClr>
            </a:solidFill>
          </p:spPr>
        </p:sp>
      </p:grpSp>
      <p:grpSp>
        <p:nvGrpSpPr>
          <p:cNvPr id="14" name="Group 14"/>
          <p:cNvGrpSpPr/>
          <p:nvPr/>
        </p:nvGrpSpPr>
        <p:grpSpPr>
          <a:xfrm>
            <a:off x="8848830" y="-9030"/>
            <a:ext cx="914695" cy="7324230"/>
            <a:chOff x="0" y="0"/>
            <a:chExt cx="1219594" cy="9765640"/>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E9C468">
                <a:alpha val="48627"/>
              </a:srgbClr>
            </a:solidFill>
          </p:spPr>
        </p:sp>
      </p:grpSp>
      <p:grpSp>
        <p:nvGrpSpPr>
          <p:cNvPr id="16" name="Group 16"/>
          <p:cNvGrpSpPr/>
          <p:nvPr/>
        </p:nvGrpSpPr>
        <p:grpSpPr>
          <a:xfrm>
            <a:off x="8615715" y="-9030"/>
            <a:ext cx="1137885" cy="7324230"/>
            <a:chOff x="0" y="0"/>
            <a:chExt cx="1517180" cy="9765640"/>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A9A569">
                <a:alpha val="41961"/>
              </a:srgbClr>
            </a:solidFill>
          </p:spPr>
        </p:sp>
      </p:grpSp>
      <p:grpSp>
        <p:nvGrpSpPr>
          <p:cNvPr id="18" name="Group 18"/>
          <p:cNvGrpSpPr/>
          <p:nvPr/>
        </p:nvGrpSpPr>
        <p:grpSpPr>
          <a:xfrm>
            <a:off x="8597646" y="5219986"/>
            <a:ext cx="1167022" cy="2095214"/>
            <a:chOff x="0" y="0"/>
            <a:chExt cx="1556029" cy="2793619"/>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E9C468">
                <a:alpha val="63922"/>
              </a:srgbClr>
            </a:solidFill>
          </p:spPr>
        </p:sp>
      </p:grpSp>
      <p:sp>
        <p:nvSpPr>
          <p:cNvPr id="20" name="TextBox 20"/>
          <p:cNvSpPr txBox="1"/>
          <p:nvPr/>
        </p:nvSpPr>
        <p:spPr>
          <a:xfrm>
            <a:off x="741683" y="676913"/>
            <a:ext cx="6588014" cy="600075"/>
          </a:xfrm>
          <a:prstGeom prst="rect">
            <a:avLst/>
          </a:prstGeom>
        </p:spPr>
        <p:txBody>
          <a:bodyPr lIns="0" tIns="0" rIns="0" bIns="0" rtlCol="0" anchor="t">
            <a:spAutoFit/>
          </a:bodyPr>
          <a:lstStyle/>
          <a:p>
            <a:pPr algn="l">
              <a:lnSpc>
                <a:spcPts val="4608"/>
              </a:lnSpc>
            </a:pPr>
            <a:r>
              <a:rPr lang="en-US" sz="3840">
                <a:solidFill>
                  <a:srgbClr val="2C301F"/>
                </a:solidFill>
                <a:latin typeface="Marykate"/>
                <a:ea typeface="Marykate"/>
                <a:cs typeface="Marykate"/>
                <a:sym typeface="Marykate"/>
              </a:rPr>
              <a:t>GPA or Numeric Average?</a:t>
            </a:r>
          </a:p>
        </p:txBody>
      </p:sp>
      <p:sp>
        <p:nvSpPr>
          <p:cNvPr id="21" name="TextBox 21"/>
          <p:cNvSpPr txBox="1"/>
          <p:nvPr/>
        </p:nvSpPr>
        <p:spPr>
          <a:xfrm>
            <a:off x="741683" y="1733550"/>
            <a:ext cx="6588014" cy="2752725"/>
          </a:xfrm>
          <a:prstGeom prst="rect">
            <a:avLst/>
          </a:prstGeom>
        </p:spPr>
        <p:txBody>
          <a:bodyPr lIns="0" tIns="0" rIns="0" bIns="0" rtlCol="0" anchor="t">
            <a:spAutoFit/>
          </a:bodyPr>
          <a:lstStyle/>
          <a:p>
            <a:pPr marL="287413" lvl="1" indent="-143707" algn="l">
              <a:lnSpc>
                <a:spcPts val="2679"/>
              </a:lnSpc>
              <a:buFont typeface="Arial"/>
              <a:buChar char="•"/>
            </a:pPr>
            <a:r>
              <a:rPr lang="en-US" sz="2233">
                <a:solidFill>
                  <a:srgbClr val="2C301F"/>
                </a:solidFill>
                <a:latin typeface="Poppins"/>
                <a:ea typeface="Poppins"/>
                <a:cs typeface="Poppins"/>
                <a:sym typeface="Poppins"/>
              </a:rPr>
              <a:t>FCS utilizes a Numeric Average:</a:t>
            </a:r>
          </a:p>
          <a:p>
            <a:pPr marL="748761" lvl="2" indent="-249587" algn="l">
              <a:lnSpc>
                <a:spcPts val="2168"/>
              </a:lnSpc>
              <a:buFont typeface="Arial"/>
              <a:buChar char="⚬"/>
            </a:pPr>
            <a:r>
              <a:rPr lang="en-US" sz="1806">
                <a:solidFill>
                  <a:srgbClr val="2C301F"/>
                </a:solidFill>
                <a:latin typeface="Poppins"/>
                <a:ea typeface="Poppins"/>
                <a:cs typeface="Poppins"/>
                <a:sym typeface="Poppins"/>
              </a:rPr>
              <a:t>Based on a 100-point scale.</a:t>
            </a:r>
          </a:p>
          <a:p>
            <a:pPr marL="748761" lvl="2" indent="-249587" algn="l">
              <a:lnSpc>
                <a:spcPts val="2168"/>
              </a:lnSpc>
              <a:buFont typeface="Arial"/>
              <a:buChar char="⚬"/>
            </a:pPr>
            <a:r>
              <a:rPr lang="en-US" sz="1806">
                <a:solidFill>
                  <a:srgbClr val="2C301F"/>
                </a:solidFill>
                <a:latin typeface="Poppins"/>
                <a:ea typeface="Poppins"/>
                <a:cs typeface="Poppins"/>
                <a:sym typeface="Poppins"/>
              </a:rPr>
              <a:t>All grades included on transcript, including failing grades.</a:t>
            </a:r>
          </a:p>
          <a:p>
            <a:pPr marL="748761" lvl="2" indent="-249587" algn="l">
              <a:lnSpc>
                <a:spcPts val="2168"/>
              </a:lnSpc>
              <a:buFont typeface="Arial"/>
              <a:buChar char="⚬"/>
            </a:pPr>
            <a:r>
              <a:rPr lang="en-US" sz="1806">
                <a:solidFill>
                  <a:srgbClr val="2C301F"/>
                </a:solidFill>
                <a:latin typeface="Poppins"/>
                <a:ea typeface="Poppins"/>
                <a:cs typeface="Poppins"/>
                <a:sym typeface="Poppins"/>
              </a:rPr>
              <a:t>Failed courses remain on transcript even if credit is made up. </a:t>
            </a:r>
          </a:p>
          <a:p>
            <a:pPr marL="748761" lvl="2" indent="-249587" algn="l">
              <a:lnSpc>
                <a:spcPts val="2168"/>
              </a:lnSpc>
              <a:buFont typeface="Arial"/>
              <a:buChar char="⚬"/>
            </a:pPr>
            <a:r>
              <a:rPr lang="en-US" sz="1806">
                <a:solidFill>
                  <a:srgbClr val="2C301F"/>
                </a:solidFill>
                <a:latin typeface="Poppins"/>
                <a:ea typeface="Poppins"/>
                <a:cs typeface="Poppins"/>
                <a:sym typeface="Poppins"/>
              </a:rPr>
              <a:t>Additional 7 points for passing grades in honors/AP/Dual Enrollment courses.</a:t>
            </a:r>
          </a:p>
          <a:p>
            <a:pPr marL="1265016" lvl="3" indent="-316254" algn="l">
              <a:lnSpc>
                <a:spcPts val="2168"/>
              </a:lnSpc>
              <a:buFont typeface="Arial"/>
              <a:buChar char="￭"/>
            </a:pPr>
            <a:r>
              <a:rPr lang="en-US" sz="1806">
                <a:solidFill>
                  <a:srgbClr val="2C301F"/>
                </a:solidFill>
                <a:latin typeface="Poppins"/>
                <a:ea typeface="Poppins"/>
                <a:cs typeface="Poppins"/>
                <a:sym typeface="Poppins"/>
              </a:rPr>
              <a:t>7 points are included on transcript.  </a:t>
            </a:r>
          </a:p>
          <a:p>
            <a:pPr marL="1265016" lvl="3" indent="-316254" algn="l">
              <a:lnSpc>
                <a:spcPts val="2168"/>
              </a:lnSpc>
            </a:pPr>
            <a:endParaRPr lang="en-US" sz="1806">
              <a:solidFill>
                <a:srgbClr val="2C301F"/>
              </a:solidFill>
              <a:latin typeface="Poppins"/>
              <a:ea typeface="Poppins"/>
              <a:cs typeface="Poppins"/>
              <a:sym typeface="Poppi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0" y="4280745"/>
            <a:ext cx="487680" cy="3043485"/>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D3583A">
                <a:alpha val="72157"/>
              </a:srgbClr>
            </a:solidFill>
          </p:spPr>
        </p:sp>
      </p:grpSp>
      <p:sp>
        <p:nvSpPr>
          <p:cNvPr id="4" name="AutoShape 4"/>
          <p:cNvSpPr/>
          <p:nvPr/>
        </p:nvSpPr>
        <p:spPr>
          <a:xfrm rot="-2023740">
            <a:off x="5032581" y="5879830"/>
            <a:ext cx="5171237" cy="0"/>
          </a:xfrm>
          <a:prstGeom prst="line">
            <a:avLst/>
          </a:prstGeom>
          <a:ln w="9525" cap="rnd">
            <a:solidFill>
              <a:srgbClr val="FFFFFF"/>
            </a:solidFill>
            <a:prstDash val="solid"/>
            <a:headEnd type="none" w="sm" len="sm"/>
            <a:tailEnd type="none" w="sm" len="sm"/>
          </a:ln>
        </p:spPr>
      </p:sp>
      <p:sp>
        <p:nvSpPr>
          <p:cNvPr id="5" name="AutoShape 5"/>
          <p:cNvSpPr/>
          <p:nvPr/>
        </p:nvSpPr>
        <p:spPr>
          <a:xfrm rot="4791360">
            <a:off x="4441622" y="3652838"/>
            <a:ext cx="7441682" cy="0"/>
          </a:xfrm>
          <a:prstGeom prst="line">
            <a:avLst/>
          </a:prstGeom>
          <a:ln w="9525" cap="rnd">
            <a:solidFill>
              <a:srgbClr val="FFFFFF"/>
            </a:solidFill>
            <a:prstDash val="solid"/>
            <a:headEnd type="none" w="sm" len="sm"/>
            <a:tailEnd type="none" w="sm" len="sm"/>
          </a:ln>
        </p:spPr>
      </p:sp>
      <p:grpSp>
        <p:nvGrpSpPr>
          <p:cNvPr id="6" name="Group 6"/>
          <p:cNvGrpSpPr/>
          <p:nvPr/>
        </p:nvGrpSpPr>
        <p:grpSpPr>
          <a:xfrm>
            <a:off x="7351357" y="1"/>
            <a:ext cx="2420741" cy="7324230"/>
            <a:chOff x="0" y="0"/>
            <a:chExt cx="3227654" cy="9765640"/>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E9C468">
                <a:alpha val="8627"/>
              </a:srgbClr>
            </a:solidFill>
          </p:spPr>
        </p:sp>
      </p:grpSp>
      <p:grpSp>
        <p:nvGrpSpPr>
          <p:cNvPr id="8" name="Group 8"/>
          <p:cNvGrpSpPr/>
          <p:nvPr/>
        </p:nvGrpSpPr>
        <p:grpSpPr>
          <a:xfrm>
            <a:off x="7685503" y="-9030"/>
            <a:ext cx="2078022" cy="7324230"/>
            <a:chOff x="0" y="0"/>
            <a:chExt cx="2770696" cy="9765640"/>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A9A569">
                <a:alpha val="3922"/>
              </a:srgbClr>
            </a:solidFill>
          </p:spPr>
        </p:sp>
      </p:grpSp>
      <p:grpSp>
        <p:nvGrpSpPr>
          <p:cNvPr id="10" name="Group 10"/>
          <p:cNvGrpSpPr/>
          <p:nvPr/>
        </p:nvGrpSpPr>
        <p:grpSpPr>
          <a:xfrm>
            <a:off x="7080418" y="4181408"/>
            <a:ext cx="2681135" cy="3133792"/>
            <a:chOff x="0" y="0"/>
            <a:chExt cx="3574847" cy="4178389"/>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D3583A">
                <a:alpha val="51765"/>
              </a:srgbClr>
            </a:solidFill>
          </p:spPr>
        </p:sp>
      </p:grpSp>
      <p:grpSp>
        <p:nvGrpSpPr>
          <p:cNvPr id="12" name="Group 12"/>
          <p:cNvGrpSpPr/>
          <p:nvPr/>
        </p:nvGrpSpPr>
        <p:grpSpPr>
          <a:xfrm>
            <a:off x="7477792" y="-9030"/>
            <a:ext cx="2285733" cy="7324230"/>
            <a:chOff x="0" y="0"/>
            <a:chExt cx="3047644" cy="9765640"/>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727F4B">
                <a:alpha val="48627"/>
              </a:srgbClr>
            </a:solidFill>
          </p:spPr>
        </p:sp>
      </p:grpSp>
      <p:grpSp>
        <p:nvGrpSpPr>
          <p:cNvPr id="14" name="Group 14"/>
          <p:cNvGrpSpPr/>
          <p:nvPr/>
        </p:nvGrpSpPr>
        <p:grpSpPr>
          <a:xfrm>
            <a:off x="8848830" y="-9030"/>
            <a:ext cx="914695" cy="7324230"/>
            <a:chOff x="0" y="0"/>
            <a:chExt cx="1219594" cy="9765640"/>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A9A569">
                <a:alpha val="48627"/>
              </a:srgbClr>
            </a:solidFill>
          </p:spPr>
        </p:sp>
      </p:grpSp>
      <p:grpSp>
        <p:nvGrpSpPr>
          <p:cNvPr id="16" name="Group 16"/>
          <p:cNvGrpSpPr/>
          <p:nvPr/>
        </p:nvGrpSpPr>
        <p:grpSpPr>
          <a:xfrm>
            <a:off x="8615715" y="-9030"/>
            <a:ext cx="1137885" cy="7324230"/>
            <a:chOff x="0" y="0"/>
            <a:chExt cx="1517180" cy="9765640"/>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A9A569">
                <a:alpha val="41961"/>
              </a:srgbClr>
            </a:solidFill>
          </p:spPr>
        </p:sp>
      </p:grpSp>
      <p:grpSp>
        <p:nvGrpSpPr>
          <p:cNvPr id="18" name="Group 18"/>
          <p:cNvGrpSpPr/>
          <p:nvPr/>
        </p:nvGrpSpPr>
        <p:grpSpPr>
          <a:xfrm>
            <a:off x="8597646" y="5219986"/>
            <a:ext cx="1167022" cy="2095214"/>
            <a:chOff x="0" y="0"/>
            <a:chExt cx="1556029" cy="2793619"/>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A9A569">
                <a:alpha val="63922"/>
              </a:srgbClr>
            </a:solidFill>
          </p:spPr>
        </p:sp>
      </p:grpSp>
      <p:sp>
        <p:nvSpPr>
          <p:cNvPr id="20" name="TextBox 20"/>
          <p:cNvSpPr txBox="1"/>
          <p:nvPr/>
        </p:nvSpPr>
        <p:spPr>
          <a:xfrm>
            <a:off x="4520822" y="676913"/>
            <a:ext cx="2806932" cy="600075"/>
          </a:xfrm>
          <a:prstGeom prst="rect">
            <a:avLst/>
          </a:prstGeom>
        </p:spPr>
        <p:txBody>
          <a:bodyPr lIns="0" tIns="0" rIns="0" bIns="0" rtlCol="0" anchor="t">
            <a:spAutoFit/>
          </a:bodyPr>
          <a:lstStyle/>
          <a:p>
            <a:pPr algn="l">
              <a:lnSpc>
                <a:spcPts val="4608"/>
              </a:lnSpc>
            </a:pPr>
            <a:r>
              <a:rPr lang="en-US" sz="3840">
                <a:solidFill>
                  <a:srgbClr val="2C301F"/>
                </a:solidFill>
                <a:latin typeface="Marykate"/>
                <a:ea typeface="Marykate"/>
                <a:cs typeface="Marykate"/>
                <a:sym typeface="Marykate"/>
              </a:rPr>
              <a:t>Testing</a:t>
            </a:r>
          </a:p>
        </p:txBody>
      </p:sp>
      <p:sp>
        <p:nvSpPr>
          <p:cNvPr id="21" name="TextBox 21"/>
          <p:cNvSpPr txBox="1"/>
          <p:nvPr/>
        </p:nvSpPr>
        <p:spPr>
          <a:xfrm>
            <a:off x="4520822" y="2336740"/>
            <a:ext cx="5159581" cy="2416378"/>
          </a:xfrm>
          <a:prstGeom prst="rect">
            <a:avLst/>
          </a:prstGeom>
        </p:spPr>
        <p:txBody>
          <a:bodyPr lIns="0" tIns="0" rIns="0" bIns="0" rtlCol="0" anchor="t">
            <a:spAutoFit/>
          </a:bodyPr>
          <a:lstStyle/>
          <a:p>
            <a:pPr marL="188748" lvl="1" indent="-94374" algn="l">
              <a:lnSpc>
                <a:spcPts val="1583"/>
              </a:lnSpc>
              <a:buFont typeface="Arial"/>
              <a:buChar char="•"/>
            </a:pPr>
            <a:r>
              <a:rPr lang="en-US" sz="1466">
                <a:solidFill>
                  <a:srgbClr val="2C301F"/>
                </a:solidFill>
                <a:latin typeface="Poppins"/>
                <a:ea typeface="Poppins"/>
                <a:cs typeface="Poppins"/>
                <a:sym typeface="Poppins"/>
              </a:rPr>
              <a:t>Georgia Milestones (20% of final grade)</a:t>
            </a:r>
          </a:p>
          <a:p>
            <a:pPr marL="637371" lvl="2" indent="-212457" algn="l">
              <a:lnSpc>
                <a:spcPts val="1512"/>
              </a:lnSpc>
              <a:buFont typeface="Arial"/>
              <a:buChar char="⚬"/>
            </a:pPr>
            <a:r>
              <a:rPr lang="en-US" sz="1400">
                <a:solidFill>
                  <a:srgbClr val="2C301F"/>
                </a:solidFill>
                <a:latin typeface="Poppins"/>
                <a:ea typeface="Poppins"/>
                <a:cs typeface="Poppins"/>
                <a:sym typeface="Poppins"/>
              </a:rPr>
              <a:t>Students taking one of these classes through DE are required to take the corresponding milestone. </a:t>
            </a:r>
          </a:p>
          <a:p>
            <a:pPr marL="667716" lvl="2" indent="-222572" algn="l">
              <a:lnSpc>
                <a:spcPts val="1583"/>
              </a:lnSpc>
            </a:pPr>
            <a:endParaRPr lang="en-US" sz="1400">
              <a:solidFill>
                <a:srgbClr val="2C301F"/>
              </a:solidFill>
              <a:latin typeface="Poppins"/>
              <a:ea typeface="Poppins"/>
              <a:cs typeface="Poppins"/>
              <a:sym typeface="Poppins"/>
            </a:endParaRPr>
          </a:p>
          <a:p>
            <a:pPr algn="l">
              <a:lnSpc>
                <a:spcPts val="1475"/>
              </a:lnSpc>
            </a:pPr>
            <a:r>
              <a:rPr lang="en-US" sz="1366">
                <a:solidFill>
                  <a:srgbClr val="2C301F"/>
                </a:solidFill>
                <a:latin typeface="Poppins"/>
                <a:ea typeface="Poppins"/>
                <a:cs typeface="Poppins"/>
                <a:sym typeface="Poppins"/>
              </a:rPr>
              <a:t>     </a:t>
            </a:r>
            <a:r>
              <a:rPr lang="en-US" sz="1366" b="1" u="sng">
                <a:solidFill>
                  <a:srgbClr val="2C301F"/>
                </a:solidFill>
                <a:latin typeface="Poppins Bold"/>
                <a:ea typeface="Poppins Bold"/>
                <a:cs typeface="Poppins Bold"/>
                <a:sym typeface="Poppins Bold"/>
              </a:rPr>
              <a:t>MATH</a:t>
            </a:r>
            <a:r>
              <a:rPr lang="en-US" sz="1366" b="1">
                <a:solidFill>
                  <a:srgbClr val="2C301F"/>
                </a:solidFill>
                <a:latin typeface="Poppins Bold"/>
                <a:ea typeface="Poppins Bold"/>
                <a:cs typeface="Poppins Bold"/>
                <a:sym typeface="Poppins Bold"/>
              </a:rPr>
              <a:t>           </a:t>
            </a:r>
            <a:r>
              <a:rPr lang="en-US" sz="1366" b="1" u="sng">
                <a:solidFill>
                  <a:srgbClr val="2C301F"/>
                </a:solidFill>
                <a:latin typeface="Poppins Bold"/>
                <a:ea typeface="Poppins Bold"/>
                <a:cs typeface="Poppins Bold"/>
                <a:sym typeface="Poppins Bold"/>
              </a:rPr>
              <a:t>SOC STUD</a:t>
            </a:r>
            <a:r>
              <a:rPr lang="en-US" sz="1366" b="1">
                <a:solidFill>
                  <a:srgbClr val="2C301F"/>
                </a:solidFill>
                <a:latin typeface="Poppins Bold"/>
                <a:ea typeface="Poppins Bold"/>
                <a:cs typeface="Poppins Bold"/>
                <a:sym typeface="Poppins Bold"/>
              </a:rPr>
              <a:t>         </a:t>
            </a:r>
            <a:r>
              <a:rPr lang="en-US" sz="1366" b="1" u="sng">
                <a:solidFill>
                  <a:srgbClr val="2C301F"/>
                </a:solidFill>
                <a:latin typeface="Poppins Bold"/>
                <a:ea typeface="Poppins Bold"/>
                <a:cs typeface="Poppins Bold"/>
                <a:sym typeface="Poppins Bold"/>
              </a:rPr>
              <a:t>ENG/LANG ARTS</a:t>
            </a:r>
            <a:r>
              <a:rPr lang="en-US" sz="1366" b="1">
                <a:solidFill>
                  <a:srgbClr val="2C301F"/>
                </a:solidFill>
                <a:latin typeface="Poppins Bold"/>
                <a:ea typeface="Poppins Bold"/>
                <a:cs typeface="Poppins Bold"/>
                <a:sym typeface="Poppins Bold"/>
              </a:rPr>
              <a:t>         </a:t>
            </a:r>
            <a:r>
              <a:rPr lang="en-US" sz="1366" b="1" u="sng">
                <a:solidFill>
                  <a:srgbClr val="2C301F"/>
                </a:solidFill>
                <a:latin typeface="Poppins Bold"/>
                <a:ea typeface="Poppins Bold"/>
                <a:cs typeface="Poppins Bold"/>
                <a:sym typeface="Poppins Bold"/>
              </a:rPr>
              <a:t>SCIENCE</a:t>
            </a:r>
          </a:p>
          <a:p>
            <a:pPr algn="l">
              <a:lnSpc>
                <a:spcPts val="1475"/>
              </a:lnSpc>
            </a:pPr>
            <a:r>
              <a:rPr lang="en-US" sz="1366" b="1">
                <a:solidFill>
                  <a:srgbClr val="2C301F"/>
                </a:solidFill>
                <a:latin typeface="Poppins Bold"/>
                <a:ea typeface="Poppins Bold"/>
                <a:cs typeface="Poppins Bold"/>
                <a:sym typeface="Poppins Bold"/>
              </a:rPr>
              <a:t>   Algebra         US History           Lit/comp II                    Biology </a:t>
            </a:r>
            <a:r>
              <a:rPr lang="en-US" sz="1366">
                <a:solidFill>
                  <a:srgbClr val="2C301F"/>
                </a:solidFill>
                <a:latin typeface="Poppins"/>
                <a:ea typeface="Poppins"/>
                <a:cs typeface="Poppins"/>
                <a:sym typeface="Poppins"/>
              </a:rPr>
              <a:t>   </a:t>
            </a:r>
          </a:p>
          <a:p>
            <a:pPr marL="188748" lvl="1" indent="-94374" algn="l">
              <a:lnSpc>
                <a:spcPts val="1583"/>
              </a:lnSpc>
            </a:pPr>
            <a:r>
              <a:rPr lang="en-US" sz="1466">
                <a:solidFill>
                  <a:srgbClr val="2C301F"/>
                </a:solidFill>
                <a:latin typeface="Poppins"/>
                <a:ea typeface="Poppins"/>
                <a:cs typeface="Poppins"/>
                <a:sym typeface="Poppins"/>
              </a:rPr>
              <a:t>                   </a:t>
            </a:r>
          </a:p>
          <a:p>
            <a:pPr marL="188748" lvl="1" indent="-94374" algn="l">
              <a:lnSpc>
                <a:spcPts val="1583"/>
              </a:lnSpc>
              <a:buFont typeface="Arial"/>
              <a:buChar char="•"/>
            </a:pPr>
            <a:r>
              <a:rPr lang="en-US" sz="1466">
                <a:solidFill>
                  <a:srgbClr val="2C301F"/>
                </a:solidFill>
                <a:latin typeface="Poppins"/>
                <a:ea typeface="Poppins"/>
                <a:cs typeface="Poppins"/>
                <a:sym typeface="Poppins"/>
              </a:rPr>
              <a:t>PSAT</a:t>
            </a:r>
          </a:p>
          <a:p>
            <a:pPr marL="679861" lvl="2" indent="-226620" algn="l">
              <a:lnSpc>
                <a:spcPts val="1612"/>
              </a:lnSpc>
              <a:buFont typeface="Arial"/>
              <a:buChar char="⚬"/>
            </a:pPr>
            <a:r>
              <a:rPr lang="en-US" sz="1493">
                <a:solidFill>
                  <a:srgbClr val="2C301F"/>
                </a:solidFill>
                <a:latin typeface="Poppins"/>
                <a:ea typeface="Poppins"/>
                <a:cs typeface="Poppins"/>
                <a:sym typeface="Poppins"/>
              </a:rPr>
              <a:t>TBD: 9th – 11th Grade Students</a:t>
            </a:r>
          </a:p>
          <a:p>
            <a:pPr marL="679861" lvl="2" indent="-226620" algn="l">
              <a:lnSpc>
                <a:spcPts val="1612"/>
              </a:lnSpc>
              <a:buFont typeface="Arial"/>
              <a:buChar char="⚬"/>
            </a:pPr>
            <a:r>
              <a:rPr lang="en-US" sz="1493">
                <a:solidFill>
                  <a:srgbClr val="2C301F"/>
                </a:solidFill>
                <a:latin typeface="Poppins"/>
                <a:ea typeface="Poppins"/>
                <a:cs typeface="Poppins"/>
                <a:sym typeface="Poppins"/>
              </a:rPr>
              <a:t>For Juniors, this is the score that may qualify you for the National Merit Scholarship</a:t>
            </a:r>
          </a:p>
          <a:p>
            <a:pPr marL="861963" lvl="2" indent="-287321" algn="l">
              <a:lnSpc>
                <a:spcPts val="2044"/>
              </a:lnSpc>
            </a:pPr>
            <a:endParaRPr lang="en-US" sz="1493">
              <a:solidFill>
                <a:srgbClr val="2C301F"/>
              </a:solidFill>
              <a:latin typeface="Poppins"/>
              <a:ea typeface="Poppins"/>
              <a:cs typeface="Poppins"/>
              <a:sym typeface="Poppins"/>
            </a:endParaRPr>
          </a:p>
        </p:txBody>
      </p:sp>
      <p:grpSp>
        <p:nvGrpSpPr>
          <p:cNvPr id="22" name="Group 22"/>
          <p:cNvGrpSpPr/>
          <p:nvPr/>
        </p:nvGrpSpPr>
        <p:grpSpPr>
          <a:xfrm>
            <a:off x="19" y="-13545"/>
            <a:ext cx="4315949" cy="7315200"/>
            <a:chOff x="0" y="0"/>
            <a:chExt cx="5754599" cy="9753600"/>
          </a:xfrm>
        </p:grpSpPr>
        <p:sp>
          <p:nvSpPr>
            <p:cNvPr id="23" name="Freeform 23" descr="Classroom sticker progress chart"/>
            <p:cNvSpPr/>
            <p:nvPr/>
          </p:nvSpPr>
          <p:spPr>
            <a:xfrm>
              <a:off x="0" y="0"/>
              <a:ext cx="5754624" cy="9753600"/>
            </a:xfrm>
            <a:custGeom>
              <a:avLst/>
              <a:gdLst/>
              <a:ahLst/>
              <a:cxnLst/>
              <a:rect l="l" t="t" r="r" b="b"/>
              <a:pathLst>
                <a:path w="5754624" h="9753600">
                  <a:moveTo>
                    <a:pt x="0" y="0"/>
                  </a:moveTo>
                  <a:lnTo>
                    <a:pt x="5754624" y="0"/>
                  </a:lnTo>
                  <a:lnTo>
                    <a:pt x="5754624" y="9753600"/>
                  </a:lnTo>
                  <a:lnTo>
                    <a:pt x="0" y="9753600"/>
                  </a:lnTo>
                  <a:lnTo>
                    <a:pt x="0" y="0"/>
                  </a:lnTo>
                  <a:close/>
                </a:path>
              </a:pathLst>
            </a:custGeom>
            <a:blipFill>
              <a:blip r:embed="rId2"/>
              <a:stretch>
                <a:fillRect l="-105398" r="-20589"/>
              </a:stretch>
            </a:blipFill>
          </p:spPr>
        </p:sp>
      </p:grpSp>
      <p:grpSp>
        <p:nvGrpSpPr>
          <p:cNvPr id="24" name="Group 24"/>
          <p:cNvGrpSpPr/>
          <p:nvPr/>
        </p:nvGrpSpPr>
        <p:grpSpPr>
          <a:xfrm rot="-10800000">
            <a:off x="0" y="0"/>
            <a:ext cx="674075" cy="6043898"/>
            <a:chOff x="0" y="0"/>
            <a:chExt cx="898766" cy="8058531"/>
          </a:xfrm>
        </p:grpSpPr>
        <p:sp>
          <p:nvSpPr>
            <p:cNvPr id="25" name="Freeform 25"/>
            <p:cNvSpPr/>
            <p:nvPr/>
          </p:nvSpPr>
          <p:spPr>
            <a:xfrm>
              <a:off x="0" y="0"/>
              <a:ext cx="898779" cy="8058531"/>
            </a:xfrm>
            <a:custGeom>
              <a:avLst/>
              <a:gdLst/>
              <a:ahLst/>
              <a:cxnLst/>
              <a:rect l="l" t="t" r="r" b="b"/>
              <a:pathLst>
                <a:path w="898779" h="8058531">
                  <a:moveTo>
                    <a:pt x="0" y="8058531"/>
                  </a:moveTo>
                  <a:lnTo>
                    <a:pt x="898779" y="0"/>
                  </a:lnTo>
                  <a:lnTo>
                    <a:pt x="898779" y="8058531"/>
                  </a:lnTo>
                  <a:close/>
                </a:path>
              </a:pathLst>
            </a:custGeom>
            <a:solidFill>
              <a:srgbClr val="D3583A"/>
            </a:solidFill>
          </p:spPr>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0" y="4280745"/>
            <a:ext cx="487680" cy="3043485"/>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A9A569">
                <a:alpha val="72157"/>
              </a:srgbClr>
            </a:solidFill>
          </p:spPr>
        </p:sp>
      </p:grpSp>
      <p:sp>
        <p:nvSpPr>
          <p:cNvPr id="4" name="AutoShape 4"/>
          <p:cNvSpPr/>
          <p:nvPr/>
        </p:nvSpPr>
        <p:spPr>
          <a:xfrm rot="-2023740">
            <a:off x="5032581" y="5879830"/>
            <a:ext cx="5171237" cy="0"/>
          </a:xfrm>
          <a:prstGeom prst="line">
            <a:avLst/>
          </a:prstGeom>
          <a:ln w="9525" cap="rnd">
            <a:solidFill>
              <a:srgbClr val="FFFFFF"/>
            </a:solidFill>
            <a:prstDash val="solid"/>
            <a:headEnd type="none" w="sm" len="sm"/>
            <a:tailEnd type="none" w="sm" len="sm"/>
          </a:ln>
        </p:spPr>
      </p:sp>
      <p:sp>
        <p:nvSpPr>
          <p:cNvPr id="5" name="AutoShape 5"/>
          <p:cNvSpPr/>
          <p:nvPr/>
        </p:nvSpPr>
        <p:spPr>
          <a:xfrm rot="4791360">
            <a:off x="4441622" y="3652838"/>
            <a:ext cx="7441682" cy="0"/>
          </a:xfrm>
          <a:prstGeom prst="line">
            <a:avLst/>
          </a:prstGeom>
          <a:ln w="9525" cap="rnd">
            <a:solidFill>
              <a:srgbClr val="FFFFFF"/>
            </a:solidFill>
            <a:prstDash val="solid"/>
            <a:headEnd type="none" w="sm" len="sm"/>
            <a:tailEnd type="none" w="sm" len="sm"/>
          </a:ln>
        </p:spPr>
      </p:sp>
      <p:grpSp>
        <p:nvGrpSpPr>
          <p:cNvPr id="6" name="Group 6"/>
          <p:cNvGrpSpPr/>
          <p:nvPr/>
        </p:nvGrpSpPr>
        <p:grpSpPr>
          <a:xfrm>
            <a:off x="7351357" y="1"/>
            <a:ext cx="2420741" cy="7324230"/>
            <a:chOff x="0" y="0"/>
            <a:chExt cx="3227654" cy="9765640"/>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E9C468">
                <a:alpha val="8627"/>
              </a:srgbClr>
            </a:solidFill>
          </p:spPr>
        </p:sp>
      </p:grpSp>
      <p:grpSp>
        <p:nvGrpSpPr>
          <p:cNvPr id="8" name="Group 8"/>
          <p:cNvGrpSpPr/>
          <p:nvPr/>
        </p:nvGrpSpPr>
        <p:grpSpPr>
          <a:xfrm>
            <a:off x="7685503" y="-9030"/>
            <a:ext cx="2078022" cy="7324230"/>
            <a:chOff x="0" y="0"/>
            <a:chExt cx="2770696" cy="9765640"/>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E9C468">
                <a:alpha val="3922"/>
              </a:srgbClr>
            </a:solidFill>
          </p:spPr>
        </p:sp>
      </p:grpSp>
      <p:grpSp>
        <p:nvGrpSpPr>
          <p:cNvPr id="10" name="Group 10"/>
          <p:cNvGrpSpPr/>
          <p:nvPr/>
        </p:nvGrpSpPr>
        <p:grpSpPr>
          <a:xfrm>
            <a:off x="7080418" y="4181408"/>
            <a:ext cx="2681135" cy="3133792"/>
            <a:chOff x="0" y="0"/>
            <a:chExt cx="3574847" cy="4178389"/>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D3583A">
                <a:alpha val="51765"/>
              </a:srgbClr>
            </a:solidFill>
          </p:spPr>
        </p:sp>
      </p:grpSp>
      <p:grpSp>
        <p:nvGrpSpPr>
          <p:cNvPr id="12" name="Group 12"/>
          <p:cNvGrpSpPr/>
          <p:nvPr/>
        </p:nvGrpSpPr>
        <p:grpSpPr>
          <a:xfrm>
            <a:off x="7477792" y="-9030"/>
            <a:ext cx="2285733" cy="7324230"/>
            <a:chOff x="0" y="0"/>
            <a:chExt cx="3047644" cy="9765640"/>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D3583A">
                <a:alpha val="48627"/>
              </a:srgbClr>
            </a:solidFill>
          </p:spPr>
        </p:sp>
      </p:grpSp>
      <p:grpSp>
        <p:nvGrpSpPr>
          <p:cNvPr id="14" name="Group 14"/>
          <p:cNvGrpSpPr/>
          <p:nvPr/>
        </p:nvGrpSpPr>
        <p:grpSpPr>
          <a:xfrm>
            <a:off x="8848830" y="-9030"/>
            <a:ext cx="914695" cy="7324230"/>
            <a:chOff x="0" y="0"/>
            <a:chExt cx="1219594" cy="9765640"/>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E9C468">
                <a:alpha val="48627"/>
              </a:srgbClr>
            </a:solidFill>
          </p:spPr>
        </p:sp>
      </p:grpSp>
      <p:grpSp>
        <p:nvGrpSpPr>
          <p:cNvPr id="16" name="Group 16"/>
          <p:cNvGrpSpPr/>
          <p:nvPr/>
        </p:nvGrpSpPr>
        <p:grpSpPr>
          <a:xfrm>
            <a:off x="8615715" y="-9030"/>
            <a:ext cx="1137885" cy="7324230"/>
            <a:chOff x="0" y="0"/>
            <a:chExt cx="1517180" cy="9765640"/>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A9A569">
                <a:alpha val="41961"/>
              </a:srgbClr>
            </a:solidFill>
          </p:spPr>
        </p:sp>
      </p:grpSp>
      <p:grpSp>
        <p:nvGrpSpPr>
          <p:cNvPr id="18" name="Group 18"/>
          <p:cNvGrpSpPr/>
          <p:nvPr/>
        </p:nvGrpSpPr>
        <p:grpSpPr>
          <a:xfrm>
            <a:off x="8597646" y="5219986"/>
            <a:ext cx="1167022" cy="2095214"/>
            <a:chOff x="0" y="0"/>
            <a:chExt cx="1556029" cy="2793619"/>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A9A569">
                <a:alpha val="63922"/>
              </a:srgbClr>
            </a:solidFill>
          </p:spPr>
        </p:sp>
      </p:grpSp>
      <p:sp>
        <p:nvSpPr>
          <p:cNvPr id="20" name="TextBox 20"/>
          <p:cNvSpPr txBox="1"/>
          <p:nvPr/>
        </p:nvSpPr>
        <p:spPr>
          <a:xfrm>
            <a:off x="671760" y="248660"/>
            <a:ext cx="6588014" cy="600075"/>
          </a:xfrm>
          <a:prstGeom prst="rect">
            <a:avLst/>
          </a:prstGeom>
        </p:spPr>
        <p:txBody>
          <a:bodyPr lIns="0" tIns="0" rIns="0" bIns="0" rtlCol="0" anchor="t">
            <a:spAutoFit/>
          </a:bodyPr>
          <a:lstStyle/>
          <a:p>
            <a:pPr algn="l">
              <a:lnSpc>
                <a:spcPts val="4608"/>
              </a:lnSpc>
            </a:pPr>
            <a:r>
              <a:rPr lang="en-US" sz="3840">
                <a:solidFill>
                  <a:srgbClr val="2C301F"/>
                </a:solidFill>
                <a:latin typeface="Marykate"/>
                <a:ea typeface="Marykate"/>
                <a:cs typeface="Marykate"/>
                <a:sym typeface="Marykate"/>
              </a:rPr>
              <a:t>SAT vs. ACT</a:t>
            </a:r>
          </a:p>
        </p:txBody>
      </p:sp>
      <p:grpSp>
        <p:nvGrpSpPr>
          <p:cNvPr id="21" name="Group 21"/>
          <p:cNvGrpSpPr/>
          <p:nvPr/>
        </p:nvGrpSpPr>
        <p:grpSpPr>
          <a:xfrm>
            <a:off x="215475" y="1066714"/>
            <a:ext cx="8536800" cy="5006150"/>
            <a:chOff x="0" y="0"/>
            <a:chExt cx="11382400" cy="6674866"/>
          </a:xfrm>
        </p:grpSpPr>
        <p:sp>
          <p:nvSpPr>
            <p:cNvPr id="22" name="Freeform 22"/>
            <p:cNvSpPr/>
            <p:nvPr/>
          </p:nvSpPr>
          <p:spPr>
            <a:xfrm>
              <a:off x="0" y="0"/>
              <a:ext cx="11382375" cy="6674866"/>
            </a:xfrm>
            <a:custGeom>
              <a:avLst/>
              <a:gdLst/>
              <a:ahLst/>
              <a:cxnLst/>
              <a:rect l="l" t="t" r="r" b="b"/>
              <a:pathLst>
                <a:path w="11382375" h="6674866">
                  <a:moveTo>
                    <a:pt x="0" y="0"/>
                  </a:moveTo>
                  <a:lnTo>
                    <a:pt x="11382375" y="0"/>
                  </a:lnTo>
                  <a:lnTo>
                    <a:pt x="11382375" y="6674866"/>
                  </a:lnTo>
                  <a:lnTo>
                    <a:pt x="0" y="6674866"/>
                  </a:lnTo>
                  <a:lnTo>
                    <a:pt x="0" y="0"/>
                  </a:lnTo>
                  <a:close/>
                </a:path>
              </a:pathLst>
            </a:custGeom>
            <a:blipFill>
              <a:blip r:embed="rId2"/>
              <a:stretch>
                <a:fillRect l="-1902" r="-1903"/>
              </a:stretch>
            </a:blipFill>
          </p:spPr>
        </p:sp>
      </p:grpSp>
      <p:grpSp>
        <p:nvGrpSpPr>
          <p:cNvPr id="23" name="Group 23"/>
          <p:cNvGrpSpPr/>
          <p:nvPr/>
        </p:nvGrpSpPr>
        <p:grpSpPr>
          <a:xfrm>
            <a:off x="743321" y="6169543"/>
            <a:ext cx="7574918" cy="886397"/>
            <a:chOff x="0" y="0"/>
            <a:chExt cx="10099891" cy="1181862"/>
          </a:xfrm>
        </p:grpSpPr>
        <p:sp>
          <p:nvSpPr>
            <p:cNvPr id="24" name="Freeform 24"/>
            <p:cNvSpPr/>
            <p:nvPr/>
          </p:nvSpPr>
          <p:spPr>
            <a:xfrm>
              <a:off x="0" y="0"/>
              <a:ext cx="10099929" cy="1181862"/>
            </a:xfrm>
            <a:custGeom>
              <a:avLst/>
              <a:gdLst/>
              <a:ahLst/>
              <a:cxnLst/>
              <a:rect l="l" t="t" r="r" b="b"/>
              <a:pathLst>
                <a:path w="10099929" h="1181862">
                  <a:moveTo>
                    <a:pt x="0" y="0"/>
                  </a:moveTo>
                  <a:lnTo>
                    <a:pt x="10099929" y="0"/>
                  </a:lnTo>
                  <a:lnTo>
                    <a:pt x="10099929" y="1181862"/>
                  </a:lnTo>
                  <a:lnTo>
                    <a:pt x="0" y="1181862"/>
                  </a:lnTo>
                  <a:close/>
                </a:path>
              </a:pathLst>
            </a:custGeom>
            <a:solidFill>
              <a:srgbClr val="727F4B"/>
            </a:solidFill>
          </p:spPr>
        </p:sp>
        <p:sp>
          <p:nvSpPr>
            <p:cNvPr id="25" name="TextBox 25"/>
            <p:cNvSpPr txBox="1"/>
            <p:nvPr/>
          </p:nvSpPr>
          <p:spPr>
            <a:xfrm>
              <a:off x="0" y="-28575"/>
              <a:ext cx="10099891" cy="1210437"/>
            </a:xfrm>
            <a:prstGeom prst="rect">
              <a:avLst/>
            </a:prstGeom>
          </p:spPr>
          <p:txBody>
            <a:bodyPr lIns="50800" tIns="50800" rIns="50800" bIns="50800" rtlCol="0" anchor="t"/>
            <a:lstStyle/>
            <a:p>
              <a:pPr algn="ctr">
                <a:lnSpc>
                  <a:spcPts val="2048"/>
                </a:lnSpc>
              </a:pPr>
              <a:r>
                <a:rPr lang="en-US" sz="1706">
                  <a:solidFill>
                    <a:srgbClr val="FFFFFF"/>
                  </a:solidFill>
                  <a:latin typeface="Poppins"/>
                  <a:ea typeface="Poppins"/>
                  <a:cs typeface="Poppins"/>
                  <a:sym typeface="Poppins"/>
                </a:rPr>
                <a:t>SAT and ACT scores are NOT automatically sent with your transcript.  </a:t>
              </a:r>
            </a:p>
            <a:p>
              <a:pPr algn="ctr">
                <a:lnSpc>
                  <a:spcPts val="2048"/>
                </a:lnSpc>
              </a:pPr>
              <a:r>
                <a:rPr lang="en-US" sz="1706">
                  <a:solidFill>
                    <a:srgbClr val="FFFFFF"/>
                  </a:solidFill>
                  <a:latin typeface="Marykate"/>
                  <a:ea typeface="Marykate"/>
                  <a:cs typeface="Marykate"/>
                  <a:sym typeface="Marykate"/>
                </a:rPr>
                <a:t>You must send your scores directly to the college/university through College Board or ACT.</a:t>
              </a:r>
            </a:p>
          </p:txBody>
        </p:sp>
      </p:grpSp>
      <p:grpSp>
        <p:nvGrpSpPr>
          <p:cNvPr id="26" name="Group 26"/>
          <p:cNvGrpSpPr/>
          <p:nvPr/>
        </p:nvGrpSpPr>
        <p:grpSpPr>
          <a:xfrm>
            <a:off x="1834544" y="2205599"/>
            <a:ext cx="2752306" cy="1683972"/>
            <a:chOff x="0" y="0"/>
            <a:chExt cx="3669741" cy="2245296"/>
          </a:xfrm>
        </p:grpSpPr>
        <p:sp>
          <p:nvSpPr>
            <p:cNvPr id="27" name="Freeform 27"/>
            <p:cNvSpPr/>
            <p:nvPr/>
          </p:nvSpPr>
          <p:spPr>
            <a:xfrm>
              <a:off x="0" y="0"/>
              <a:ext cx="3669792" cy="2245360"/>
            </a:xfrm>
            <a:custGeom>
              <a:avLst/>
              <a:gdLst/>
              <a:ahLst/>
              <a:cxnLst/>
              <a:rect l="l" t="t" r="r" b="b"/>
              <a:pathLst>
                <a:path w="3669792" h="2245360">
                  <a:moveTo>
                    <a:pt x="0" y="0"/>
                  </a:moveTo>
                  <a:lnTo>
                    <a:pt x="3669792" y="0"/>
                  </a:lnTo>
                  <a:lnTo>
                    <a:pt x="3669792" y="2245360"/>
                  </a:lnTo>
                  <a:lnTo>
                    <a:pt x="0" y="2245360"/>
                  </a:lnTo>
                  <a:close/>
                </a:path>
              </a:pathLst>
            </a:custGeom>
            <a:solidFill>
              <a:srgbClr val="FFFFFF"/>
            </a:solidFill>
            <a:ln w="20320" cap="sq">
              <a:solidFill>
                <a:srgbClr val="FFFFFF"/>
              </a:solidFill>
              <a:prstDash val="solid"/>
              <a:miter/>
            </a:ln>
          </p:spPr>
        </p:sp>
      </p:grpSp>
      <p:graphicFrame>
        <p:nvGraphicFramePr>
          <p:cNvPr id="28" name="Table 28"/>
          <p:cNvGraphicFramePr>
            <a:graphicFrameLocks noGrp="1"/>
          </p:cNvGraphicFramePr>
          <p:nvPr>
            <p:extLst>
              <p:ext uri="{D42A27DB-BD31-4B8C-83A1-F6EECF244321}">
                <p14:modId xmlns:p14="http://schemas.microsoft.com/office/powerpoint/2010/main" val="1865755477"/>
              </p:ext>
            </p:extLst>
          </p:nvPr>
        </p:nvGraphicFramePr>
        <p:xfrm>
          <a:off x="1831662" y="2289577"/>
          <a:ext cx="2571664" cy="1493520"/>
        </p:xfrm>
        <a:graphic>
          <a:graphicData uri="http://schemas.openxmlformats.org/drawingml/2006/table">
            <a:tbl>
              <a:tblPr/>
              <a:tblGrid>
                <a:gridCol w="2571664">
                  <a:extLst>
                    <a:ext uri="{9D8B030D-6E8A-4147-A177-3AD203B41FA5}">
                      <a16:colId xmlns:a16="http://schemas.microsoft.com/office/drawing/2014/main" val="20000"/>
                    </a:ext>
                  </a:extLst>
                </a:gridCol>
              </a:tblGrid>
              <a:tr h="299605">
                <a:tc>
                  <a:txBody>
                    <a:bodyPr/>
                    <a:lstStyle/>
                    <a:p>
                      <a:pPr algn="ctr">
                        <a:lnSpc>
                          <a:spcPts val="1536"/>
                        </a:lnSpc>
                        <a:defRPr/>
                      </a:pPr>
                      <a:r>
                        <a:rPr lang="en-US" sz="1280">
                          <a:solidFill>
                            <a:srgbClr val="2C301F"/>
                          </a:solidFill>
                          <a:latin typeface="Poppins"/>
                          <a:ea typeface="Poppins"/>
                          <a:cs typeface="Poppins"/>
                          <a:sym typeface="Poppins"/>
                        </a:rPr>
                        <a:t>October 3, 2026</a:t>
                      </a:r>
                      <a:endParaRPr lang="en-US" sz="1100"/>
                    </a:p>
                  </a:txBody>
                  <a:tcPr marT="91440" marB="91440" anchor="ct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299605">
                <a:tc>
                  <a:txBody>
                    <a:bodyPr/>
                    <a:lstStyle/>
                    <a:p>
                      <a:pPr algn="ctr">
                        <a:lnSpc>
                          <a:spcPts val="1536"/>
                        </a:lnSpc>
                        <a:defRPr/>
                      </a:pPr>
                      <a:r>
                        <a:rPr lang="en-US" sz="1280">
                          <a:solidFill>
                            <a:srgbClr val="2C301F"/>
                          </a:solidFill>
                          <a:latin typeface="Poppins"/>
                          <a:ea typeface="Poppins"/>
                          <a:cs typeface="Poppins"/>
                          <a:sym typeface="Poppins"/>
                        </a:rPr>
                        <a:t>November 7, 2026</a:t>
                      </a:r>
                      <a:endParaRPr lang="en-US" sz="1100"/>
                    </a:p>
                  </a:txBody>
                  <a:tcPr marT="91440" marB="91440" anchor="ct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99605">
                <a:tc>
                  <a:txBody>
                    <a:bodyPr/>
                    <a:lstStyle/>
                    <a:p>
                      <a:pPr algn="ctr">
                        <a:lnSpc>
                          <a:spcPts val="1536"/>
                        </a:lnSpc>
                        <a:defRPr/>
                      </a:pPr>
                      <a:r>
                        <a:rPr lang="en-US" sz="1280">
                          <a:solidFill>
                            <a:srgbClr val="2C301F"/>
                          </a:solidFill>
                          <a:latin typeface="Poppins"/>
                          <a:ea typeface="Poppins"/>
                          <a:cs typeface="Poppins"/>
                          <a:sym typeface="Poppins"/>
                        </a:rPr>
                        <a:t>December 5, 2026</a:t>
                      </a:r>
                      <a:endParaRPr lang="en-US" sz="1100"/>
                    </a:p>
                  </a:txBody>
                  <a:tcPr marT="91440" marB="91440" anchor="ct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99605">
                <a:tc>
                  <a:txBody>
                    <a:bodyPr/>
                    <a:lstStyle/>
                    <a:p>
                      <a:pPr algn="ctr">
                        <a:lnSpc>
                          <a:spcPts val="1536"/>
                        </a:lnSpc>
                        <a:defRPr/>
                      </a:pPr>
                      <a:r>
                        <a:rPr lang="en-US" sz="1280">
                          <a:solidFill>
                            <a:srgbClr val="2C301F"/>
                          </a:solidFill>
                          <a:latin typeface="Poppins"/>
                          <a:ea typeface="Poppins"/>
                          <a:cs typeface="Poppins"/>
                          <a:sym typeface="Poppins"/>
                        </a:rPr>
                        <a:t>March 6, 2027</a:t>
                      </a:r>
                      <a:endParaRPr lang="en-US" sz="1100"/>
                    </a:p>
                  </a:txBody>
                  <a:tcPr marT="91440" marB="91440" anchor="ct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graphicFrame>
        <p:nvGraphicFramePr>
          <p:cNvPr id="29" name="Table 29"/>
          <p:cNvGraphicFramePr>
            <a:graphicFrameLocks noGrp="1"/>
          </p:cNvGraphicFramePr>
          <p:nvPr>
            <p:extLst>
              <p:ext uri="{D42A27DB-BD31-4B8C-83A1-F6EECF244321}">
                <p14:modId xmlns:p14="http://schemas.microsoft.com/office/powerpoint/2010/main" val="3957463392"/>
              </p:ext>
            </p:extLst>
          </p:nvPr>
        </p:nvGraphicFramePr>
        <p:xfrm>
          <a:off x="5463923" y="2212607"/>
          <a:ext cx="2546773" cy="1652693"/>
        </p:xfrm>
        <a:graphic>
          <a:graphicData uri="http://schemas.openxmlformats.org/drawingml/2006/table">
            <a:tbl>
              <a:tblPr/>
              <a:tblGrid>
                <a:gridCol w="2546773">
                  <a:extLst>
                    <a:ext uri="{9D8B030D-6E8A-4147-A177-3AD203B41FA5}">
                      <a16:colId xmlns:a16="http://schemas.microsoft.com/office/drawing/2014/main" val="20000"/>
                    </a:ext>
                  </a:extLst>
                </a:gridCol>
              </a:tblGrid>
              <a:tr h="381390">
                <a:tc>
                  <a:txBody>
                    <a:bodyPr/>
                    <a:lstStyle/>
                    <a:p>
                      <a:pPr algn="ctr">
                        <a:lnSpc>
                          <a:spcPts val="1536"/>
                        </a:lnSpc>
                        <a:defRPr/>
                      </a:pPr>
                      <a:r>
                        <a:rPr lang="en-US" sz="1280">
                          <a:solidFill>
                            <a:srgbClr val="2C301F"/>
                          </a:solidFill>
                          <a:latin typeface="Poppins"/>
                          <a:ea typeface="Poppins"/>
                          <a:cs typeface="Poppins"/>
                          <a:sym typeface="Poppins"/>
                        </a:rPr>
                        <a:t>October 17, 2026</a:t>
                      </a:r>
                      <a:endParaRPr lang="en-US" sz="1100"/>
                    </a:p>
                  </a:txBody>
                  <a:tcPr marT="91440" marB="91440" anchor="ct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381390">
                <a:tc>
                  <a:txBody>
                    <a:bodyPr/>
                    <a:lstStyle/>
                    <a:p>
                      <a:pPr algn="ctr">
                        <a:lnSpc>
                          <a:spcPts val="1536"/>
                        </a:lnSpc>
                        <a:defRPr/>
                      </a:pPr>
                      <a:r>
                        <a:rPr lang="en-US" sz="1280">
                          <a:solidFill>
                            <a:srgbClr val="2C301F"/>
                          </a:solidFill>
                          <a:latin typeface="Poppins"/>
                          <a:ea typeface="Poppins"/>
                          <a:cs typeface="Poppins"/>
                          <a:sym typeface="Poppins"/>
                        </a:rPr>
                        <a:t>December 12, 2026</a:t>
                      </a:r>
                      <a:endParaRPr lang="en-US" sz="1100"/>
                    </a:p>
                  </a:txBody>
                  <a:tcPr marT="91440" marB="91440" anchor="ct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889913">
                <a:tc>
                  <a:txBody>
                    <a:bodyPr/>
                    <a:lstStyle/>
                    <a:p>
                      <a:pPr algn="ctr">
                        <a:lnSpc>
                          <a:spcPts val="1536"/>
                        </a:lnSpc>
                        <a:defRPr/>
                      </a:pPr>
                      <a:r>
                        <a:rPr lang="en-US" sz="1280">
                          <a:solidFill>
                            <a:srgbClr val="2C301F"/>
                          </a:solidFill>
                          <a:latin typeface="Poppins"/>
                          <a:ea typeface="Poppins"/>
                          <a:cs typeface="Poppins"/>
                          <a:sym typeface="Poppins"/>
                        </a:rPr>
                        <a:t>February 27, 2027</a:t>
                      </a:r>
                      <a:endParaRPr lang="en-US" sz="1100"/>
                    </a:p>
                    <a:p>
                      <a:pPr algn="ctr">
                        <a:lnSpc>
                          <a:spcPts val="1536"/>
                        </a:lnSpc>
                      </a:pPr>
                      <a:r>
                        <a:rPr lang="en-US" sz="1250">
                          <a:solidFill>
                            <a:srgbClr val="2C301F"/>
                          </a:solidFill>
                          <a:latin typeface="Poppins"/>
                          <a:ea typeface="Poppins"/>
                          <a:cs typeface="Poppins"/>
                          <a:sym typeface="Poppins"/>
                        </a:rPr>
                        <a:t>                </a:t>
                      </a:r>
                    </a:p>
                    <a:p>
                      <a:pPr algn="ctr">
                        <a:lnSpc>
                          <a:spcPts val="1536"/>
                        </a:lnSpc>
                      </a:pPr>
                      <a:r>
                        <a:rPr lang="en-US" sz="1280">
                          <a:solidFill>
                            <a:srgbClr val="2C301F"/>
                          </a:solidFill>
                          <a:latin typeface="Poppins"/>
                          <a:ea typeface="Poppins"/>
                          <a:cs typeface="Poppins"/>
                          <a:sym typeface="Poppins"/>
                        </a:rPr>
                        <a:t>April 10, 2027</a:t>
                      </a:r>
                    </a:p>
                  </a:txBody>
                  <a:tcPr marT="91440" marB="91440" anchor="ct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0" y="4280745"/>
            <a:ext cx="487680" cy="3043485"/>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A9A569">
                <a:alpha val="72157"/>
              </a:srgbClr>
            </a:solidFill>
          </p:spPr>
        </p:sp>
      </p:grpSp>
      <p:sp>
        <p:nvSpPr>
          <p:cNvPr id="4" name="AutoShape 4"/>
          <p:cNvSpPr/>
          <p:nvPr/>
        </p:nvSpPr>
        <p:spPr>
          <a:xfrm rot="-2023740">
            <a:off x="5032581" y="5879830"/>
            <a:ext cx="5171237" cy="0"/>
          </a:xfrm>
          <a:prstGeom prst="line">
            <a:avLst/>
          </a:prstGeom>
          <a:ln w="9525" cap="rnd">
            <a:solidFill>
              <a:srgbClr val="FFFFFF"/>
            </a:solidFill>
            <a:prstDash val="solid"/>
            <a:headEnd type="none" w="sm" len="sm"/>
            <a:tailEnd type="none" w="sm" len="sm"/>
          </a:ln>
        </p:spPr>
      </p:sp>
      <p:sp>
        <p:nvSpPr>
          <p:cNvPr id="5" name="AutoShape 5"/>
          <p:cNvSpPr/>
          <p:nvPr/>
        </p:nvSpPr>
        <p:spPr>
          <a:xfrm rot="4791360">
            <a:off x="4441622" y="3652838"/>
            <a:ext cx="7441682" cy="0"/>
          </a:xfrm>
          <a:prstGeom prst="line">
            <a:avLst/>
          </a:prstGeom>
          <a:ln w="9525" cap="rnd">
            <a:solidFill>
              <a:srgbClr val="FFFFFF"/>
            </a:solidFill>
            <a:prstDash val="solid"/>
            <a:headEnd type="none" w="sm" len="sm"/>
            <a:tailEnd type="none" w="sm" len="sm"/>
          </a:ln>
        </p:spPr>
      </p:sp>
      <p:grpSp>
        <p:nvGrpSpPr>
          <p:cNvPr id="6" name="Group 6"/>
          <p:cNvGrpSpPr/>
          <p:nvPr/>
        </p:nvGrpSpPr>
        <p:grpSpPr>
          <a:xfrm>
            <a:off x="7351357" y="1"/>
            <a:ext cx="2420741" cy="7324230"/>
            <a:chOff x="0" y="0"/>
            <a:chExt cx="3227654" cy="9765640"/>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A9A569">
                <a:alpha val="8627"/>
              </a:srgbClr>
            </a:solidFill>
          </p:spPr>
        </p:sp>
      </p:grpSp>
      <p:grpSp>
        <p:nvGrpSpPr>
          <p:cNvPr id="8" name="Group 8"/>
          <p:cNvGrpSpPr/>
          <p:nvPr/>
        </p:nvGrpSpPr>
        <p:grpSpPr>
          <a:xfrm>
            <a:off x="7685503" y="-9030"/>
            <a:ext cx="2078022" cy="7324230"/>
            <a:chOff x="0" y="0"/>
            <a:chExt cx="2770696" cy="9765640"/>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A9A569">
                <a:alpha val="3922"/>
              </a:srgbClr>
            </a:solidFill>
          </p:spPr>
        </p:sp>
      </p:grpSp>
      <p:grpSp>
        <p:nvGrpSpPr>
          <p:cNvPr id="10" name="Group 10"/>
          <p:cNvGrpSpPr/>
          <p:nvPr/>
        </p:nvGrpSpPr>
        <p:grpSpPr>
          <a:xfrm>
            <a:off x="7080418" y="4181408"/>
            <a:ext cx="2681135" cy="3133792"/>
            <a:chOff x="0" y="0"/>
            <a:chExt cx="3574847" cy="4178389"/>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D3583A">
                <a:alpha val="51765"/>
              </a:srgbClr>
            </a:solidFill>
          </p:spPr>
        </p:sp>
      </p:grpSp>
      <p:grpSp>
        <p:nvGrpSpPr>
          <p:cNvPr id="12" name="Group 12"/>
          <p:cNvGrpSpPr/>
          <p:nvPr/>
        </p:nvGrpSpPr>
        <p:grpSpPr>
          <a:xfrm>
            <a:off x="7477792" y="-9030"/>
            <a:ext cx="2285733" cy="7324230"/>
            <a:chOff x="0" y="0"/>
            <a:chExt cx="3047644" cy="9765640"/>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D3583A">
                <a:alpha val="48627"/>
              </a:srgbClr>
            </a:solidFill>
          </p:spPr>
        </p:sp>
      </p:grpSp>
      <p:grpSp>
        <p:nvGrpSpPr>
          <p:cNvPr id="14" name="Group 14"/>
          <p:cNvGrpSpPr/>
          <p:nvPr/>
        </p:nvGrpSpPr>
        <p:grpSpPr>
          <a:xfrm>
            <a:off x="8848830" y="-9030"/>
            <a:ext cx="914695" cy="7324230"/>
            <a:chOff x="0" y="0"/>
            <a:chExt cx="1219594" cy="9765640"/>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A9A569">
                <a:alpha val="48627"/>
              </a:srgbClr>
            </a:solidFill>
          </p:spPr>
        </p:sp>
      </p:grpSp>
      <p:grpSp>
        <p:nvGrpSpPr>
          <p:cNvPr id="16" name="Group 16"/>
          <p:cNvGrpSpPr/>
          <p:nvPr/>
        </p:nvGrpSpPr>
        <p:grpSpPr>
          <a:xfrm>
            <a:off x="8615715" y="-9030"/>
            <a:ext cx="1137885" cy="7324230"/>
            <a:chOff x="0" y="0"/>
            <a:chExt cx="1517180" cy="9765640"/>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A9A569">
                <a:alpha val="41961"/>
              </a:srgbClr>
            </a:solidFill>
          </p:spPr>
        </p:sp>
      </p:grpSp>
      <p:grpSp>
        <p:nvGrpSpPr>
          <p:cNvPr id="18" name="Group 18"/>
          <p:cNvGrpSpPr/>
          <p:nvPr/>
        </p:nvGrpSpPr>
        <p:grpSpPr>
          <a:xfrm>
            <a:off x="8597646" y="5219986"/>
            <a:ext cx="1167022" cy="2095214"/>
            <a:chOff x="0" y="0"/>
            <a:chExt cx="1556029" cy="2793619"/>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A9A569">
                <a:alpha val="63922"/>
              </a:srgbClr>
            </a:solidFill>
          </p:spPr>
        </p:sp>
      </p:grpSp>
      <p:sp>
        <p:nvSpPr>
          <p:cNvPr id="20" name="TextBox 20"/>
          <p:cNvSpPr txBox="1"/>
          <p:nvPr/>
        </p:nvSpPr>
        <p:spPr>
          <a:xfrm>
            <a:off x="1120988" y="676913"/>
            <a:ext cx="7975111" cy="600075"/>
          </a:xfrm>
          <a:prstGeom prst="rect">
            <a:avLst/>
          </a:prstGeom>
        </p:spPr>
        <p:txBody>
          <a:bodyPr lIns="0" tIns="0" rIns="0" bIns="0" rtlCol="0" anchor="t">
            <a:spAutoFit/>
          </a:bodyPr>
          <a:lstStyle/>
          <a:p>
            <a:pPr algn="l">
              <a:lnSpc>
                <a:spcPts val="4608"/>
              </a:lnSpc>
            </a:pPr>
            <a:r>
              <a:rPr lang="en-US" sz="3840">
                <a:solidFill>
                  <a:srgbClr val="2C301F"/>
                </a:solidFill>
                <a:latin typeface="Marykate"/>
                <a:ea typeface="Marykate"/>
                <a:cs typeface="Marykate"/>
                <a:sym typeface="Marykate"/>
              </a:rPr>
              <a:t>Post-Secondary Options</a:t>
            </a:r>
          </a:p>
        </p:txBody>
      </p:sp>
      <p:grpSp>
        <p:nvGrpSpPr>
          <p:cNvPr id="21" name="Group 21"/>
          <p:cNvGrpSpPr/>
          <p:nvPr/>
        </p:nvGrpSpPr>
        <p:grpSpPr>
          <a:xfrm rot="-10800000">
            <a:off x="0" y="0"/>
            <a:ext cx="674075" cy="6043898"/>
            <a:chOff x="0" y="0"/>
            <a:chExt cx="898766" cy="8058531"/>
          </a:xfrm>
        </p:grpSpPr>
        <p:sp>
          <p:nvSpPr>
            <p:cNvPr id="22" name="Freeform 22"/>
            <p:cNvSpPr/>
            <p:nvPr/>
          </p:nvSpPr>
          <p:spPr>
            <a:xfrm>
              <a:off x="0" y="0"/>
              <a:ext cx="898779" cy="8058531"/>
            </a:xfrm>
            <a:custGeom>
              <a:avLst/>
              <a:gdLst/>
              <a:ahLst/>
              <a:cxnLst/>
              <a:rect l="l" t="t" r="r" b="b"/>
              <a:pathLst>
                <a:path w="898779" h="8058531">
                  <a:moveTo>
                    <a:pt x="0" y="8058531"/>
                  </a:moveTo>
                  <a:lnTo>
                    <a:pt x="898779" y="0"/>
                  </a:lnTo>
                  <a:lnTo>
                    <a:pt x="898779" y="8058531"/>
                  </a:lnTo>
                  <a:close/>
                </a:path>
              </a:pathLst>
            </a:custGeom>
            <a:solidFill>
              <a:srgbClr val="D3583A">
                <a:alpha val="72157"/>
              </a:srgbClr>
            </a:solidFill>
          </p:spPr>
        </p:sp>
      </p:grpSp>
      <p:grpSp>
        <p:nvGrpSpPr>
          <p:cNvPr id="23" name="Group 23"/>
          <p:cNvGrpSpPr/>
          <p:nvPr/>
        </p:nvGrpSpPr>
        <p:grpSpPr>
          <a:xfrm>
            <a:off x="9394612" y="4280745"/>
            <a:ext cx="358988" cy="3034455"/>
            <a:chOff x="0" y="0"/>
            <a:chExt cx="478650" cy="4045941"/>
          </a:xfrm>
        </p:grpSpPr>
        <p:sp>
          <p:nvSpPr>
            <p:cNvPr id="24" name="Freeform 24"/>
            <p:cNvSpPr/>
            <p:nvPr/>
          </p:nvSpPr>
          <p:spPr>
            <a:xfrm>
              <a:off x="0" y="0"/>
              <a:ext cx="478663" cy="4045966"/>
            </a:xfrm>
            <a:custGeom>
              <a:avLst/>
              <a:gdLst/>
              <a:ahLst/>
              <a:cxnLst/>
              <a:rect l="l" t="t" r="r" b="b"/>
              <a:pathLst>
                <a:path w="478663" h="4045966">
                  <a:moveTo>
                    <a:pt x="478663" y="4045966"/>
                  </a:moveTo>
                  <a:lnTo>
                    <a:pt x="478663" y="0"/>
                  </a:lnTo>
                  <a:lnTo>
                    <a:pt x="0" y="4045966"/>
                  </a:lnTo>
                  <a:close/>
                </a:path>
              </a:pathLst>
            </a:custGeom>
            <a:solidFill>
              <a:srgbClr val="A9A569">
                <a:alpha val="72157"/>
              </a:srgbClr>
            </a:solidFill>
          </p:spPr>
        </p:sp>
      </p:grpSp>
      <p:grpSp>
        <p:nvGrpSpPr>
          <p:cNvPr id="25" name="Group 25"/>
          <p:cNvGrpSpPr/>
          <p:nvPr/>
        </p:nvGrpSpPr>
        <p:grpSpPr>
          <a:xfrm>
            <a:off x="1019385" y="2688526"/>
            <a:ext cx="2424855" cy="1463040"/>
            <a:chOff x="0" y="0"/>
            <a:chExt cx="3233141" cy="1950720"/>
          </a:xfrm>
        </p:grpSpPr>
        <p:sp>
          <p:nvSpPr>
            <p:cNvPr id="26" name="Freeform 26"/>
            <p:cNvSpPr/>
            <p:nvPr/>
          </p:nvSpPr>
          <p:spPr>
            <a:xfrm>
              <a:off x="0" y="0"/>
              <a:ext cx="3233166" cy="1950720"/>
            </a:xfrm>
            <a:custGeom>
              <a:avLst/>
              <a:gdLst/>
              <a:ahLst/>
              <a:cxnLst/>
              <a:rect l="l" t="t" r="r" b="b"/>
              <a:pathLst>
                <a:path w="3233166" h="1950720">
                  <a:moveTo>
                    <a:pt x="0" y="0"/>
                  </a:moveTo>
                  <a:lnTo>
                    <a:pt x="3233166" y="0"/>
                  </a:lnTo>
                  <a:lnTo>
                    <a:pt x="3233166" y="1950720"/>
                  </a:lnTo>
                  <a:lnTo>
                    <a:pt x="0" y="1950720"/>
                  </a:lnTo>
                  <a:close/>
                </a:path>
              </a:pathLst>
            </a:custGeom>
            <a:solidFill>
              <a:srgbClr val="727F4B"/>
            </a:solidFill>
            <a:ln w="20320" cap="sq">
              <a:solidFill>
                <a:srgbClr val="FFFFFF"/>
              </a:solidFill>
              <a:prstDash val="solid"/>
              <a:miter/>
            </a:ln>
          </p:spPr>
        </p:sp>
      </p:grpSp>
      <p:grpSp>
        <p:nvGrpSpPr>
          <p:cNvPr id="27" name="Group 27"/>
          <p:cNvGrpSpPr/>
          <p:nvPr/>
        </p:nvGrpSpPr>
        <p:grpSpPr>
          <a:xfrm>
            <a:off x="1019385" y="2688526"/>
            <a:ext cx="2424855" cy="1463040"/>
            <a:chOff x="0" y="0"/>
            <a:chExt cx="3233141" cy="1950720"/>
          </a:xfrm>
        </p:grpSpPr>
        <p:sp>
          <p:nvSpPr>
            <p:cNvPr id="28" name="Freeform 28"/>
            <p:cNvSpPr/>
            <p:nvPr/>
          </p:nvSpPr>
          <p:spPr>
            <a:xfrm>
              <a:off x="0" y="0"/>
              <a:ext cx="3233138" cy="1950720"/>
            </a:xfrm>
            <a:custGeom>
              <a:avLst/>
              <a:gdLst/>
              <a:ahLst/>
              <a:cxnLst/>
              <a:rect l="l" t="t" r="r" b="b"/>
              <a:pathLst>
                <a:path w="3233138" h="1950720">
                  <a:moveTo>
                    <a:pt x="0" y="0"/>
                  </a:moveTo>
                  <a:lnTo>
                    <a:pt x="3233138" y="0"/>
                  </a:lnTo>
                  <a:lnTo>
                    <a:pt x="3233138" y="1950720"/>
                  </a:lnTo>
                  <a:lnTo>
                    <a:pt x="0" y="1950720"/>
                  </a:lnTo>
                  <a:close/>
                </a:path>
              </a:pathLst>
            </a:custGeom>
            <a:blipFill>
              <a:blip r:embed="rId2">
                <a:alphaModFix amt="0"/>
              </a:blip>
              <a:stretch>
                <a:fillRect l="-27412" r="-27412"/>
              </a:stretch>
            </a:blipFill>
          </p:spPr>
        </p:sp>
        <p:sp>
          <p:nvSpPr>
            <p:cNvPr id="29" name="TextBox 29"/>
            <p:cNvSpPr txBox="1"/>
            <p:nvPr/>
          </p:nvSpPr>
          <p:spPr>
            <a:xfrm>
              <a:off x="0" y="9525"/>
              <a:ext cx="3233141" cy="1941195"/>
            </a:xfrm>
            <a:prstGeom prst="rect">
              <a:avLst/>
            </a:prstGeom>
          </p:spPr>
          <p:txBody>
            <a:bodyPr lIns="0" tIns="0" rIns="0" bIns="0" rtlCol="0" anchor="ctr"/>
            <a:lstStyle/>
            <a:p>
              <a:pPr algn="ctr">
                <a:lnSpc>
                  <a:spcPts val="2188"/>
                </a:lnSpc>
              </a:pPr>
              <a:r>
                <a:rPr lang="en-US" sz="2026">
                  <a:solidFill>
                    <a:srgbClr val="FFFFFF"/>
                  </a:solidFill>
                  <a:latin typeface="Poppins"/>
                  <a:ea typeface="Poppins"/>
                  <a:cs typeface="Poppins"/>
                  <a:sym typeface="Poppins"/>
                </a:rPr>
                <a:t>Gap Year</a:t>
              </a:r>
            </a:p>
          </p:txBody>
        </p:sp>
      </p:grpSp>
      <p:grpSp>
        <p:nvGrpSpPr>
          <p:cNvPr id="30" name="Group 30"/>
          <p:cNvGrpSpPr/>
          <p:nvPr/>
        </p:nvGrpSpPr>
        <p:grpSpPr>
          <a:xfrm>
            <a:off x="3664372" y="2688526"/>
            <a:ext cx="2424855" cy="1463040"/>
            <a:chOff x="0" y="0"/>
            <a:chExt cx="3233141" cy="1950720"/>
          </a:xfrm>
        </p:grpSpPr>
        <p:sp>
          <p:nvSpPr>
            <p:cNvPr id="31" name="Freeform 31"/>
            <p:cNvSpPr/>
            <p:nvPr/>
          </p:nvSpPr>
          <p:spPr>
            <a:xfrm>
              <a:off x="0" y="0"/>
              <a:ext cx="3233166" cy="1950720"/>
            </a:xfrm>
            <a:custGeom>
              <a:avLst/>
              <a:gdLst/>
              <a:ahLst/>
              <a:cxnLst/>
              <a:rect l="l" t="t" r="r" b="b"/>
              <a:pathLst>
                <a:path w="3233166" h="1950720">
                  <a:moveTo>
                    <a:pt x="0" y="0"/>
                  </a:moveTo>
                  <a:lnTo>
                    <a:pt x="3233166" y="0"/>
                  </a:lnTo>
                  <a:lnTo>
                    <a:pt x="3233166" y="1950720"/>
                  </a:lnTo>
                  <a:lnTo>
                    <a:pt x="0" y="1950720"/>
                  </a:lnTo>
                  <a:close/>
                </a:path>
              </a:pathLst>
            </a:custGeom>
            <a:solidFill>
              <a:srgbClr val="727F4B"/>
            </a:solidFill>
            <a:ln w="20320" cap="sq">
              <a:solidFill>
                <a:srgbClr val="FFFFFF"/>
              </a:solidFill>
              <a:prstDash val="solid"/>
              <a:miter/>
            </a:ln>
          </p:spPr>
        </p:sp>
      </p:grpSp>
      <p:grpSp>
        <p:nvGrpSpPr>
          <p:cNvPr id="32" name="Group 32"/>
          <p:cNvGrpSpPr/>
          <p:nvPr/>
        </p:nvGrpSpPr>
        <p:grpSpPr>
          <a:xfrm>
            <a:off x="3664372" y="2688526"/>
            <a:ext cx="2424855" cy="1463040"/>
            <a:chOff x="0" y="0"/>
            <a:chExt cx="3233141" cy="1950720"/>
          </a:xfrm>
        </p:grpSpPr>
        <p:sp>
          <p:nvSpPr>
            <p:cNvPr id="33" name="Freeform 33"/>
            <p:cNvSpPr/>
            <p:nvPr/>
          </p:nvSpPr>
          <p:spPr>
            <a:xfrm>
              <a:off x="0" y="0"/>
              <a:ext cx="3233138" cy="1950720"/>
            </a:xfrm>
            <a:custGeom>
              <a:avLst/>
              <a:gdLst/>
              <a:ahLst/>
              <a:cxnLst/>
              <a:rect l="l" t="t" r="r" b="b"/>
              <a:pathLst>
                <a:path w="3233138" h="1950720">
                  <a:moveTo>
                    <a:pt x="0" y="0"/>
                  </a:moveTo>
                  <a:lnTo>
                    <a:pt x="3233138" y="0"/>
                  </a:lnTo>
                  <a:lnTo>
                    <a:pt x="3233138" y="1950720"/>
                  </a:lnTo>
                  <a:lnTo>
                    <a:pt x="0" y="1950720"/>
                  </a:lnTo>
                  <a:close/>
                </a:path>
              </a:pathLst>
            </a:custGeom>
            <a:blipFill>
              <a:blip r:embed="rId2">
                <a:alphaModFix amt="0"/>
              </a:blip>
              <a:stretch>
                <a:fillRect l="-27412" r="-27412"/>
              </a:stretch>
            </a:blipFill>
          </p:spPr>
        </p:sp>
        <p:sp>
          <p:nvSpPr>
            <p:cNvPr id="34" name="TextBox 34"/>
            <p:cNvSpPr txBox="1"/>
            <p:nvPr/>
          </p:nvSpPr>
          <p:spPr>
            <a:xfrm>
              <a:off x="0" y="9525"/>
              <a:ext cx="3233141" cy="1941195"/>
            </a:xfrm>
            <a:prstGeom prst="rect">
              <a:avLst/>
            </a:prstGeom>
          </p:spPr>
          <p:txBody>
            <a:bodyPr lIns="0" tIns="0" rIns="0" bIns="0" rtlCol="0" anchor="ctr"/>
            <a:lstStyle/>
            <a:p>
              <a:pPr algn="ctr">
                <a:lnSpc>
                  <a:spcPts val="2188"/>
                </a:lnSpc>
              </a:pPr>
              <a:r>
                <a:rPr lang="en-US" sz="2026">
                  <a:solidFill>
                    <a:srgbClr val="FFFFFF"/>
                  </a:solidFill>
                  <a:latin typeface="Poppins"/>
                  <a:ea typeface="Poppins"/>
                  <a:cs typeface="Poppins"/>
                  <a:sym typeface="Poppins"/>
                </a:rPr>
                <a:t>Military</a:t>
              </a:r>
            </a:p>
          </p:txBody>
        </p:sp>
      </p:grpSp>
      <p:grpSp>
        <p:nvGrpSpPr>
          <p:cNvPr id="35" name="Group 35"/>
          <p:cNvGrpSpPr/>
          <p:nvPr/>
        </p:nvGrpSpPr>
        <p:grpSpPr>
          <a:xfrm>
            <a:off x="6309360" y="2688526"/>
            <a:ext cx="2424855" cy="1463040"/>
            <a:chOff x="0" y="0"/>
            <a:chExt cx="3233141" cy="1950720"/>
          </a:xfrm>
        </p:grpSpPr>
        <p:sp>
          <p:nvSpPr>
            <p:cNvPr id="36" name="Freeform 36"/>
            <p:cNvSpPr/>
            <p:nvPr/>
          </p:nvSpPr>
          <p:spPr>
            <a:xfrm>
              <a:off x="0" y="0"/>
              <a:ext cx="3233166" cy="1950720"/>
            </a:xfrm>
            <a:custGeom>
              <a:avLst/>
              <a:gdLst/>
              <a:ahLst/>
              <a:cxnLst/>
              <a:rect l="l" t="t" r="r" b="b"/>
              <a:pathLst>
                <a:path w="3233166" h="1950720">
                  <a:moveTo>
                    <a:pt x="0" y="0"/>
                  </a:moveTo>
                  <a:lnTo>
                    <a:pt x="3233166" y="0"/>
                  </a:lnTo>
                  <a:lnTo>
                    <a:pt x="3233166" y="1950720"/>
                  </a:lnTo>
                  <a:lnTo>
                    <a:pt x="0" y="1950720"/>
                  </a:lnTo>
                  <a:close/>
                </a:path>
              </a:pathLst>
            </a:custGeom>
            <a:solidFill>
              <a:srgbClr val="727F4B"/>
            </a:solidFill>
            <a:ln w="20320" cap="sq">
              <a:solidFill>
                <a:srgbClr val="FFFFFF"/>
              </a:solidFill>
              <a:prstDash val="solid"/>
              <a:miter/>
            </a:ln>
          </p:spPr>
        </p:sp>
      </p:grpSp>
      <p:grpSp>
        <p:nvGrpSpPr>
          <p:cNvPr id="37" name="Group 37"/>
          <p:cNvGrpSpPr/>
          <p:nvPr/>
        </p:nvGrpSpPr>
        <p:grpSpPr>
          <a:xfrm>
            <a:off x="6309360" y="2688526"/>
            <a:ext cx="2424855" cy="1463040"/>
            <a:chOff x="0" y="0"/>
            <a:chExt cx="3233141" cy="1950720"/>
          </a:xfrm>
        </p:grpSpPr>
        <p:sp>
          <p:nvSpPr>
            <p:cNvPr id="38" name="Freeform 38"/>
            <p:cNvSpPr/>
            <p:nvPr/>
          </p:nvSpPr>
          <p:spPr>
            <a:xfrm>
              <a:off x="0" y="0"/>
              <a:ext cx="3233138" cy="1950720"/>
            </a:xfrm>
            <a:custGeom>
              <a:avLst/>
              <a:gdLst/>
              <a:ahLst/>
              <a:cxnLst/>
              <a:rect l="l" t="t" r="r" b="b"/>
              <a:pathLst>
                <a:path w="3233138" h="1950720">
                  <a:moveTo>
                    <a:pt x="0" y="0"/>
                  </a:moveTo>
                  <a:lnTo>
                    <a:pt x="3233138" y="0"/>
                  </a:lnTo>
                  <a:lnTo>
                    <a:pt x="3233138" y="1950720"/>
                  </a:lnTo>
                  <a:lnTo>
                    <a:pt x="0" y="1950720"/>
                  </a:lnTo>
                  <a:close/>
                </a:path>
              </a:pathLst>
            </a:custGeom>
            <a:blipFill>
              <a:blip r:embed="rId2">
                <a:alphaModFix amt="0"/>
              </a:blip>
              <a:stretch>
                <a:fillRect l="-27412" r="-27412"/>
              </a:stretch>
            </a:blipFill>
          </p:spPr>
        </p:sp>
        <p:sp>
          <p:nvSpPr>
            <p:cNvPr id="39" name="TextBox 39"/>
            <p:cNvSpPr txBox="1"/>
            <p:nvPr/>
          </p:nvSpPr>
          <p:spPr>
            <a:xfrm>
              <a:off x="0" y="9525"/>
              <a:ext cx="3233141" cy="1941195"/>
            </a:xfrm>
            <a:prstGeom prst="rect">
              <a:avLst/>
            </a:prstGeom>
          </p:spPr>
          <p:txBody>
            <a:bodyPr lIns="0" tIns="0" rIns="0" bIns="0" rtlCol="0" anchor="ctr"/>
            <a:lstStyle/>
            <a:p>
              <a:pPr algn="ctr">
                <a:lnSpc>
                  <a:spcPts val="2188"/>
                </a:lnSpc>
              </a:pPr>
              <a:r>
                <a:rPr lang="en-US" sz="2026">
                  <a:solidFill>
                    <a:srgbClr val="FFFFFF"/>
                  </a:solidFill>
                  <a:latin typeface="Poppins"/>
                  <a:ea typeface="Poppins"/>
                  <a:cs typeface="Poppins"/>
                  <a:sym typeface="Poppins"/>
                </a:rPr>
                <a:t>Workforce</a:t>
              </a:r>
            </a:p>
          </p:txBody>
        </p:sp>
      </p:grpSp>
      <p:grpSp>
        <p:nvGrpSpPr>
          <p:cNvPr id="40" name="Group 40"/>
          <p:cNvGrpSpPr/>
          <p:nvPr/>
        </p:nvGrpSpPr>
        <p:grpSpPr>
          <a:xfrm>
            <a:off x="1019385" y="4371699"/>
            <a:ext cx="2424855" cy="1463040"/>
            <a:chOff x="0" y="0"/>
            <a:chExt cx="3233141" cy="1950720"/>
          </a:xfrm>
        </p:grpSpPr>
        <p:sp>
          <p:nvSpPr>
            <p:cNvPr id="41" name="Freeform 41"/>
            <p:cNvSpPr/>
            <p:nvPr/>
          </p:nvSpPr>
          <p:spPr>
            <a:xfrm>
              <a:off x="0" y="0"/>
              <a:ext cx="3233166" cy="1950720"/>
            </a:xfrm>
            <a:custGeom>
              <a:avLst/>
              <a:gdLst/>
              <a:ahLst/>
              <a:cxnLst/>
              <a:rect l="l" t="t" r="r" b="b"/>
              <a:pathLst>
                <a:path w="3233166" h="1950720">
                  <a:moveTo>
                    <a:pt x="0" y="0"/>
                  </a:moveTo>
                  <a:lnTo>
                    <a:pt x="3233166" y="0"/>
                  </a:lnTo>
                  <a:lnTo>
                    <a:pt x="3233166" y="1950720"/>
                  </a:lnTo>
                  <a:lnTo>
                    <a:pt x="0" y="1950720"/>
                  </a:lnTo>
                  <a:close/>
                </a:path>
              </a:pathLst>
            </a:custGeom>
            <a:solidFill>
              <a:srgbClr val="727F4B"/>
            </a:solidFill>
            <a:ln w="20320" cap="sq">
              <a:solidFill>
                <a:srgbClr val="FFFFFF"/>
              </a:solidFill>
              <a:prstDash val="solid"/>
              <a:miter/>
            </a:ln>
          </p:spPr>
        </p:sp>
      </p:grpSp>
      <p:grpSp>
        <p:nvGrpSpPr>
          <p:cNvPr id="42" name="Group 42"/>
          <p:cNvGrpSpPr/>
          <p:nvPr/>
        </p:nvGrpSpPr>
        <p:grpSpPr>
          <a:xfrm>
            <a:off x="1019385" y="4371699"/>
            <a:ext cx="2424855" cy="1463040"/>
            <a:chOff x="0" y="0"/>
            <a:chExt cx="3233141" cy="1950720"/>
          </a:xfrm>
        </p:grpSpPr>
        <p:sp>
          <p:nvSpPr>
            <p:cNvPr id="43" name="Freeform 43"/>
            <p:cNvSpPr/>
            <p:nvPr/>
          </p:nvSpPr>
          <p:spPr>
            <a:xfrm>
              <a:off x="0" y="0"/>
              <a:ext cx="3233138" cy="1950720"/>
            </a:xfrm>
            <a:custGeom>
              <a:avLst/>
              <a:gdLst/>
              <a:ahLst/>
              <a:cxnLst/>
              <a:rect l="l" t="t" r="r" b="b"/>
              <a:pathLst>
                <a:path w="3233138" h="1950720">
                  <a:moveTo>
                    <a:pt x="0" y="0"/>
                  </a:moveTo>
                  <a:lnTo>
                    <a:pt x="3233138" y="0"/>
                  </a:lnTo>
                  <a:lnTo>
                    <a:pt x="3233138" y="1950720"/>
                  </a:lnTo>
                  <a:lnTo>
                    <a:pt x="0" y="1950720"/>
                  </a:lnTo>
                  <a:close/>
                </a:path>
              </a:pathLst>
            </a:custGeom>
            <a:blipFill>
              <a:blip r:embed="rId2">
                <a:alphaModFix amt="0"/>
              </a:blip>
              <a:stretch>
                <a:fillRect l="-27412" r="-27412"/>
              </a:stretch>
            </a:blipFill>
          </p:spPr>
        </p:sp>
        <p:sp>
          <p:nvSpPr>
            <p:cNvPr id="44" name="TextBox 44"/>
            <p:cNvSpPr txBox="1"/>
            <p:nvPr/>
          </p:nvSpPr>
          <p:spPr>
            <a:xfrm>
              <a:off x="0" y="9525"/>
              <a:ext cx="3233141" cy="1941195"/>
            </a:xfrm>
            <a:prstGeom prst="rect">
              <a:avLst/>
            </a:prstGeom>
          </p:spPr>
          <p:txBody>
            <a:bodyPr lIns="0" tIns="0" rIns="0" bIns="0" rtlCol="0" anchor="ctr"/>
            <a:lstStyle/>
            <a:p>
              <a:pPr algn="ctr">
                <a:lnSpc>
                  <a:spcPts val="2188"/>
                </a:lnSpc>
              </a:pPr>
              <a:r>
                <a:rPr lang="en-US" sz="2026">
                  <a:solidFill>
                    <a:srgbClr val="FFFFFF"/>
                  </a:solidFill>
                  <a:latin typeface="Poppins"/>
                  <a:ea typeface="Poppins"/>
                  <a:cs typeface="Poppins"/>
                  <a:sym typeface="Poppins"/>
                </a:rPr>
                <a:t>Travel, missions work, etc.</a:t>
              </a:r>
            </a:p>
          </p:txBody>
        </p:sp>
      </p:grpSp>
      <p:grpSp>
        <p:nvGrpSpPr>
          <p:cNvPr id="45" name="Group 45"/>
          <p:cNvGrpSpPr/>
          <p:nvPr/>
        </p:nvGrpSpPr>
        <p:grpSpPr>
          <a:xfrm>
            <a:off x="3664372" y="4371699"/>
            <a:ext cx="2424855" cy="1463040"/>
            <a:chOff x="0" y="0"/>
            <a:chExt cx="3233141" cy="1950720"/>
          </a:xfrm>
        </p:grpSpPr>
        <p:sp>
          <p:nvSpPr>
            <p:cNvPr id="46" name="Freeform 46"/>
            <p:cNvSpPr/>
            <p:nvPr/>
          </p:nvSpPr>
          <p:spPr>
            <a:xfrm>
              <a:off x="0" y="0"/>
              <a:ext cx="3233166" cy="1950720"/>
            </a:xfrm>
            <a:custGeom>
              <a:avLst/>
              <a:gdLst/>
              <a:ahLst/>
              <a:cxnLst/>
              <a:rect l="l" t="t" r="r" b="b"/>
              <a:pathLst>
                <a:path w="3233166" h="1950720">
                  <a:moveTo>
                    <a:pt x="0" y="0"/>
                  </a:moveTo>
                  <a:lnTo>
                    <a:pt x="3233166" y="0"/>
                  </a:lnTo>
                  <a:lnTo>
                    <a:pt x="3233166" y="1950720"/>
                  </a:lnTo>
                  <a:lnTo>
                    <a:pt x="0" y="1950720"/>
                  </a:lnTo>
                  <a:close/>
                </a:path>
              </a:pathLst>
            </a:custGeom>
            <a:solidFill>
              <a:srgbClr val="727F4B"/>
            </a:solidFill>
            <a:ln w="20320" cap="sq">
              <a:solidFill>
                <a:srgbClr val="FFFFFF"/>
              </a:solidFill>
              <a:prstDash val="solid"/>
              <a:miter/>
            </a:ln>
          </p:spPr>
        </p:sp>
      </p:grpSp>
      <p:grpSp>
        <p:nvGrpSpPr>
          <p:cNvPr id="47" name="Group 47"/>
          <p:cNvGrpSpPr/>
          <p:nvPr/>
        </p:nvGrpSpPr>
        <p:grpSpPr>
          <a:xfrm>
            <a:off x="3664372" y="4371699"/>
            <a:ext cx="2424855" cy="1463040"/>
            <a:chOff x="0" y="0"/>
            <a:chExt cx="3233141" cy="1950720"/>
          </a:xfrm>
        </p:grpSpPr>
        <p:sp>
          <p:nvSpPr>
            <p:cNvPr id="48" name="Freeform 48"/>
            <p:cNvSpPr/>
            <p:nvPr/>
          </p:nvSpPr>
          <p:spPr>
            <a:xfrm>
              <a:off x="0" y="0"/>
              <a:ext cx="3233138" cy="1950720"/>
            </a:xfrm>
            <a:custGeom>
              <a:avLst/>
              <a:gdLst/>
              <a:ahLst/>
              <a:cxnLst/>
              <a:rect l="l" t="t" r="r" b="b"/>
              <a:pathLst>
                <a:path w="3233138" h="1950720">
                  <a:moveTo>
                    <a:pt x="0" y="0"/>
                  </a:moveTo>
                  <a:lnTo>
                    <a:pt x="3233138" y="0"/>
                  </a:lnTo>
                  <a:lnTo>
                    <a:pt x="3233138" y="1950720"/>
                  </a:lnTo>
                  <a:lnTo>
                    <a:pt x="0" y="1950720"/>
                  </a:lnTo>
                  <a:close/>
                </a:path>
              </a:pathLst>
            </a:custGeom>
            <a:blipFill>
              <a:blip r:embed="rId2">
                <a:alphaModFix amt="0"/>
              </a:blip>
              <a:stretch>
                <a:fillRect l="-27412" r="-27412"/>
              </a:stretch>
            </a:blipFill>
          </p:spPr>
        </p:sp>
        <p:sp>
          <p:nvSpPr>
            <p:cNvPr id="49" name="TextBox 49"/>
            <p:cNvSpPr txBox="1"/>
            <p:nvPr/>
          </p:nvSpPr>
          <p:spPr>
            <a:xfrm>
              <a:off x="0" y="9525"/>
              <a:ext cx="3233141" cy="1941195"/>
            </a:xfrm>
            <a:prstGeom prst="rect">
              <a:avLst/>
            </a:prstGeom>
          </p:spPr>
          <p:txBody>
            <a:bodyPr lIns="0" tIns="0" rIns="0" bIns="0" rtlCol="0" anchor="ctr"/>
            <a:lstStyle/>
            <a:p>
              <a:pPr algn="ctr">
                <a:lnSpc>
                  <a:spcPts val="2188"/>
                </a:lnSpc>
              </a:pPr>
              <a:r>
                <a:rPr lang="en-US" sz="2026">
                  <a:solidFill>
                    <a:srgbClr val="FFFFFF"/>
                  </a:solidFill>
                  <a:latin typeface="Poppins"/>
                  <a:ea typeface="Poppins"/>
                  <a:cs typeface="Poppins"/>
                  <a:sym typeface="Poppins"/>
                </a:rPr>
                <a:t>Technical/Trade School</a:t>
              </a:r>
            </a:p>
          </p:txBody>
        </p:sp>
      </p:grpSp>
      <p:grpSp>
        <p:nvGrpSpPr>
          <p:cNvPr id="50" name="Group 50"/>
          <p:cNvGrpSpPr/>
          <p:nvPr/>
        </p:nvGrpSpPr>
        <p:grpSpPr>
          <a:xfrm>
            <a:off x="6309360" y="4371699"/>
            <a:ext cx="2424855" cy="1463040"/>
            <a:chOff x="0" y="0"/>
            <a:chExt cx="3233141" cy="1950720"/>
          </a:xfrm>
        </p:grpSpPr>
        <p:sp>
          <p:nvSpPr>
            <p:cNvPr id="51" name="Freeform 51"/>
            <p:cNvSpPr/>
            <p:nvPr/>
          </p:nvSpPr>
          <p:spPr>
            <a:xfrm>
              <a:off x="0" y="0"/>
              <a:ext cx="3233166" cy="1950720"/>
            </a:xfrm>
            <a:custGeom>
              <a:avLst/>
              <a:gdLst/>
              <a:ahLst/>
              <a:cxnLst/>
              <a:rect l="l" t="t" r="r" b="b"/>
              <a:pathLst>
                <a:path w="3233166" h="1950720">
                  <a:moveTo>
                    <a:pt x="0" y="0"/>
                  </a:moveTo>
                  <a:lnTo>
                    <a:pt x="3233166" y="0"/>
                  </a:lnTo>
                  <a:lnTo>
                    <a:pt x="3233166" y="1950720"/>
                  </a:lnTo>
                  <a:lnTo>
                    <a:pt x="0" y="1950720"/>
                  </a:lnTo>
                  <a:close/>
                </a:path>
              </a:pathLst>
            </a:custGeom>
            <a:solidFill>
              <a:srgbClr val="727F4B"/>
            </a:solidFill>
            <a:ln w="20320" cap="sq">
              <a:solidFill>
                <a:srgbClr val="FFFFFF"/>
              </a:solidFill>
              <a:prstDash val="solid"/>
              <a:miter/>
            </a:ln>
          </p:spPr>
        </p:sp>
      </p:grpSp>
      <p:grpSp>
        <p:nvGrpSpPr>
          <p:cNvPr id="52" name="Group 52"/>
          <p:cNvGrpSpPr/>
          <p:nvPr/>
        </p:nvGrpSpPr>
        <p:grpSpPr>
          <a:xfrm>
            <a:off x="6309360" y="4371699"/>
            <a:ext cx="2424855" cy="1463040"/>
            <a:chOff x="0" y="0"/>
            <a:chExt cx="3233141" cy="1950720"/>
          </a:xfrm>
        </p:grpSpPr>
        <p:sp>
          <p:nvSpPr>
            <p:cNvPr id="53" name="Freeform 53"/>
            <p:cNvSpPr/>
            <p:nvPr/>
          </p:nvSpPr>
          <p:spPr>
            <a:xfrm>
              <a:off x="0" y="0"/>
              <a:ext cx="3233138" cy="1950720"/>
            </a:xfrm>
            <a:custGeom>
              <a:avLst/>
              <a:gdLst/>
              <a:ahLst/>
              <a:cxnLst/>
              <a:rect l="l" t="t" r="r" b="b"/>
              <a:pathLst>
                <a:path w="3233138" h="1950720">
                  <a:moveTo>
                    <a:pt x="0" y="0"/>
                  </a:moveTo>
                  <a:lnTo>
                    <a:pt x="3233138" y="0"/>
                  </a:lnTo>
                  <a:lnTo>
                    <a:pt x="3233138" y="1950720"/>
                  </a:lnTo>
                  <a:lnTo>
                    <a:pt x="0" y="1950720"/>
                  </a:lnTo>
                  <a:close/>
                </a:path>
              </a:pathLst>
            </a:custGeom>
            <a:blipFill>
              <a:blip r:embed="rId2">
                <a:alphaModFix amt="0"/>
              </a:blip>
              <a:stretch>
                <a:fillRect l="-27412" r="-27412"/>
              </a:stretch>
            </a:blipFill>
          </p:spPr>
        </p:sp>
        <p:sp>
          <p:nvSpPr>
            <p:cNvPr id="54" name="TextBox 54"/>
            <p:cNvSpPr txBox="1"/>
            <p:nvPr/>
          </p:nvSpPr>
          <p:spPr>
            <a:xfrm>
              <a:off x="0" y="9525"/>
              <a:ext cx="3233141" cy="1941195"/>
            </a:xfrm>
            <a:prstGeom prst="rect">
              <a:avLst/>
            </a:prstGeom>
          </p:spPr>
          <p:txBody>
            <a:bodyPr lIns="0" tIns="0" rIns="0" bIns="0" rtlCol="0" anchor="ctr"/>
            <a:lstStyle/>
            <a:p>
              <a:pPr algn="ctr">
                <a:lnSpc>
                  <a:spcPts val="2188"/>
                </a:lnSpc>
              </a:pPr>
              <a:r>
                <a:rPr lang="en-US" sz="2026">
                  <a:solidFill>
                    <a:srgbClr val="FFFFFF"/>
                  </a:solidFill>
                  <a:latin typeface="Poppins"/>
                  <a:ea typeface="Poppins"/>
                  <a:cs typeface="Poppins"/>
                  <a:sym typeface="Poppins"/>
                </a:rPr>
                <a:t>Two-Year and Four-Year College/University</a:t>
              </a: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0" y="4280745"/>
            <a:ext cx="487680" cy="3043485"/>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A9A569">
                <a:alpha val="72157"/>
              </a:srgbClr>
            </a:solidFill>
          </p:spPr>
        </p:sp>
      </p:grpSp>
      <p:sp>
        <p:nvSpPr>
          <p:cNvPr id="4" name="AutoShape 4"/>
          <p:cNvSpPr/>
          <p:nvPr/>
        </p:nvSpPr>
        <p:spPr>
          <a:xfrm rot="-2023740">
            <a:off x="5032581" y="5879830"/>
            <a:ext cx="5171237" cy="0"/>
          </a:xfrm>
          <a:prstGeom prst="line">
            <a:avLst/>
          </a:prstGeom>
          <a:ln w="9525" cap="rnd">
            <a:solidFill>
              <a:srgbClr val="FFFFFF"/>
            </a:solidFill>
            <a:prstDash val="solid"/>
            <a:headEnd type="none" w="sm" len="sm"/>
            <a:tailEnd type="none" w="sm" len="sm"/>
          </a:ln>
        </p:spPr>
      </p:sp>
      <p:sp>
        <p:nvSpPr>
          <p:cNvPr id="5" name="AutoShape 5"/>
          <p:cNvSpPr/>
          <p:nvPr/>
        </p:nvSpPr>
        <p:spPr>
          <a:xfrm rot="4791360">
            <a:off x="4441622" y="3652838"/>
            <a:ext cx="7441682" cy="0"/>
          </a:xfrm>
          <a:prstGeom prst="line">
            <a:avLst/>
          </a:prstGeom>
          <a:ln w="9525" cap="rnd">
            <a:solidFill>
              <a:srgbClr val="FFFFFF"/>
            </a:solidFill>
            <a:prstDash val="solid"/>
            <a:headEnd type="none" w="sm" len="sm"/>
            <a:tailEnd type="none" w="sm" len="sm"/>
          </a:ln>
        </p:spPr>
      </p:sp>
      <p:grpSp>
        <p:nvGrpSpPr>
          <p:cNvPr id="6" name="Group 6"/>
          <p:cNvGrpSpPr/>
          <p:nvPr/>
        </p:nvGrpSpPr>
        <p:grpSpPr>
          <a:xfrm>
            <a:off x="7351357" y="1"/>
            <a:ext cx="2420741" cy="7324230"/>
            <a:chOff x="0" y="0"/>
            <a:chExt cx="3227654" cy="9765640"/>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A9A569">
                <a:alpha val="8627"/>
              </a:srgbClr>
            </a:solidFill>
          </p:spPr>
        </p:sp>
      </p:grpSp>
      <p:grpSp>
        <p:nvGrpSpPr>
          <p:cNvPr id="8" name="Group 8"/>
          <p:cNvGrpSpPr/>
          <p:nvPr/>
        </p:nvGrpSpPr>
        <p:grpSpPr>
          <a:xfrm>
            <a:off x="7685503" y="-9030"/>
            <a:ext cx="2078022" cy="7324230"/>
            <a:chOff x="0" y="0"/>
            <a:chExt cx="2770696" cy="9765640"/>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A9A569">
                <a:alpha val="3922"/>
              </a:srgbClr>
            </a:solidFill>
          </p:spPr>
        </p:sp>
      </p:grpSp>
      <p:grpSp>
        <p:nvGrpSpPr>
          <p:cNvPr id="10" name="Group 10"/>
          <p:cNvGrpSpPr/>
          <p:nvPr/>
        </p:nvGrpSpPr>
        <p:grpSpPr>
          <a:xfrm>
            <a:off x="7080418" y="4181408"/>
            <a:ext cx="2681135" cy="3133792"/>
            <a:chOff x="0" y="0"/>
            <a:chExt cx="3574847" cy="4178389"/>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D3583A">
                <a:alpha val="51765"/>
              </a:srgbClr>
            </a:solidFill>
          </p:spPr>
        </p:sp>
      </p:grpSp>
      <p:grpSp>
        <p:nvGrpSpPr>
          <p:cNvPr id="12" name="Group 12"/>
          <p:cNvGrpSpPr/>
          <p:nvPr/>
        </p:nvGrpSpPr>
        <p:grpSpPr>
          <a:xfrm>
            <a:off x="7477792" y="-9030"/>
            <a:ext cx="2285733" cy="7324230"/>
            <a:chOff x="0" y="0"/>
            <a:chExt cx="3047644" cy="9765640"/>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727F4B">
                <a:alpha val="48627"/>
              </a:srgbClr>
            </a:solidFill>
          </p:spPr>
        </p:sp>
      </p:grpSp>
      <p:grpSp>
        <p:nvGrpSpPr>
          <p:cNvPr id="14" name="Group 14"/>
          <p:cNvGrpSpPr/>
          <p:nvPr/>
        </p:nvGrpSpPr>
        <p:grpSpPr>
          <a:xfrm>
            <a:off x="8848830" y="-9030"/>
            <a:ext cx="914695" cy="7324230"/>
            <a:chOff x="0" y="0"/>
            <a:chExt cx="1219594" cy="9765640"/>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A9A569">
                <a:alpha val="48627"/>
              </a:srgbClr>
            </a:solidFill>
          </p:spPr>
        </p:sp>
      </p:grpSp>
      <p:grpSp>
        <p:nvGrpSpPr>
          <p:cNvPr id="16" name="Group 16"/>
          <p:cNvGrpSpPr/>
          <p:nvPr/>
        </p:nvGrpSpPr>
        <p:grpSpPr>
          <a:xfrm>
            <a:off x="8615715" y="-9030"/>
            <a:ext cx="1137885" cy="7324230"/>
            <a:chOff x="0" y="0"/>
            <a:chExt cx="1517180" cy="9765640"/>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A9A569">
                <a:alpha val="41961"/>
              </a:srgbClr>
            </a:solidFill>
          </p:spPr>
        </p:sp>
      </p:grpSp>
      <p:grpSp>
        <p:nvGrpSpPr>
          <p:cNvPr id="18" name="Group 18"/>
          <p:cNvGrpSpPr/>
          <p:nvPr/>
        </p:nvGrpSpPr>
        <p:grpSpPr>
          <a:xfrm>
            <a:off x="8597646" y="5219986"/>
            <a:ext cx="1167022" cy="2095214"/>
            <a:chOff x="0" y="0"/>
            <a:chExt cx="1556029" cy="2793619"/>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A9A569">
                <a:alpha val="63922"/>
              </a:srgbClr>
            </a:solidFill>
          </p:spPr>
        </p:sp>
      </p:grpSp>
      <p:grpSp>
        <p:nvGrpSpPr>
          <p:cNvPr id="20" name="Group 20"/>
          <p:cNvGrpSpPr/>
          <p:nvPr/>
        </p:nvGrpSpPr>
        <p:grpSpPr>
          <a:xfrm rot="-10800000">
            <a:off x="0" y="0"/>
            <a:ext cx="674075" cy="6043898"/>
            <a:chOff x="0" y="0"/>
            <a:chExt cx="898766" cy="8058531"/>
          </a:xfrm>
        </p:grpSpPr>
        <p:sp>
          <p:nvSpPr>
            <p:cNvPr id="21" name="Freeform 21"/>
            <p:cNvSpPr/>
            <p:nvPr/>
          </p:nvSpPr>
          <p:spPr>
            <a:xfrm>
              <a:off x="0" y="0"/>
              <a:ext cx="898779" cy="8058531"/>
            </a:xfrm>
            <a:custGeom>
              <a:avLst/>
              <a:gdLst/>
              <a:ahLst/>
              <a:cxnLst/>
              <a:rect l="l" t="t" r="r" b="b"/>
              <a:pathLst>
                <a:path w="898779" h="8058531">
                  <a:moveTo>
                    <a:pt x="0" y="8058531"/>
                  </a:moveTo>
                  <a:lnTo>
                    <a:pt x="898779" y="0"/>
                  </a:lnTo>
                  <a:lnTo>
                    <a:pt x="898779" y="8058531"/>
                  </a:lnTo>
                  <a:close/>
                </a:path>
              </a:pathLst>
            </a:custGeom>
            <a:solidFill>
              <a:srgbClr val="D3583A">
                <a:alpha val="72157"/>
              </a:srgbClr>
            </a:solidFill>
          </p:spPr>
        </p:sp>
      </p:grpSp>
      <p:grpSp>
        <p:nvGrpSpPr>
          <p:cNvPr id="22" name="Group 22"/>
          <p:cNvGrpSpPr/>
          <p:nvPr/>
        </p:nvGrpSpPr>
        <p:grpSpPr>
          <a:xfrm>
            <a:off x="9394612" y="4280745"/>
            <a:ext cx="358988" cy="3034455"/>
            <a:chOff x="0" y="0"/>
            <a:chExt cx="478650" cy="4045941"/>
          </a:xfrm>
        </p:grpSpPr>
        <p:sp>
          <p:nvSpPr>
            <p:cNvPr id="23" name="Freeform 23"/>
            <p:cNvSpPr/>
            <p:nvPr/>
          </p:nvSpPr>
          <p:spPr>
            <a:xfrm>
              <a:off x="0" y="0"/>
              <a:ext cx="478663" cy="4045966"/>
            </a:xfrm>
            <a:custGeom>
              <a:avLst/>
              <a:gdLst/>
              <a:ahLst/>
              <a:cxnLst/>
              <a:rect l="l" t="t" r="r" b="b"/>
              <a:pathLst>
                <a:path w="478663" h="4045966">
                  <a:moveTo>
                    <a:pt x="478663" y="4045966"/>
                  </a:moveTo>
                  <a:lnTo>
                    <a:pt x="478663" y="0"/>
                  </a:lnTo>
                  <a:lnTo>
                    <a:pt x="0" y="4045966"/>
                  </a:lnTo>
                  <a:close/>
                </a:path>
              </a:pathLst>
            </a:custGeom>
            <a:solidFill>
              <a:srgbClr val="D3583A">
                <a:alpha val="72157"/>
              </a:srgbClr>
            </a:solidFill>
          </p:spPr>
        </p:sp>
      </p:grpSp>
      <p:grpSp>
        <p:nvGrpSpPr>
          <p:cNvPr id="24" name="Group 24"/>
          <p:cNvGrpSpPr/>
          <p:nvPr/>
        </p:nvGrpSpPr>
        <p:grpSpPr>
          <a:xfrm>
            <a:off x="1027290" y="2078450"/>
            <a:ext cx="1236736" cy="1216504"/>
            <a:chOff x="0" y="0"/>
            <a:chExt cx="1648981" cy="1622006"/>
          </a:xfrm>
        </p:grpSpPr>
        <p:sp>
          <p:nvSpPr>
            <p:cNvPr id="25" name="Freeform 25"/>
            <p:cNvSpPr/>
            <p:nvPr/>
          </p:nvSpPr>
          <p:spPr>
            <a:xfrm>
              <a:off x="0" y="0"/>
              <a:ext cx="1648968" cy="1622044"/>
            </a:xfrm>
            <a:custGeom>
              <a:avLst/>
              <a:gdLst/>
              <a:ahLst/>
              <a:cxnLst/>
              <a:rect l="l" t="t" r="r" b="b"/>
              <a:pathLst>
                <a:path w="1648968" h="1622044">
                  <a:moveTo>
                    <a:pt x="0" y="0"/>
                  </a:moveTo>
                  <a:lnTo>
                    <a:pt x="1648968" y="0"/>
                  </a:lnTo>
                  <a:lnTo>
                    <a:pt x="1648968" y="1622044"/>
                  </a:lnTo>
                  <a:lnTo>
                    <a:pt x="0" y="1622044"/>
                  </a:lnTo>
                  <a:close/>
                </a:path>
              </a:pathLst>
            </a:custGeom>
            <a:solidFill>
              <a:srgbClr val="A9A569">
                <a:alpha val="43922"/>
              </a:srgbClr>
            </a:solidFill>
          </p:spPr>
        </p:sp>
      </p:grpSp>
      <p:grpSp>
        <p:nvGrpSpPr>
          <p:cNvPr id="26" name="Group 26"/>
          <p:cNvGrpSpPr/>
          <p:nvPr/>
        </p:nvGrpSpPr>
        <p:grpSpPr>
          <a:xfrm>
            <a:off x="5185982" y="2078450"/>
            <a:ext cx="1236736" cy="1216504"/>
            <a:chOff x="0" y="0"/>
            <a:chExt cx="1648981" cy="1622006"/>
          </a:xfrm>
        </p:grpSpPr>
        <p:sp>
          <p:nvSpPr>
            <p:cNvPr id="27" name="Freeform 27"/>
            <p:cNvSpPr/>
            <p:nvPr/>
          </p:nvSpPr>
          <p:spPr>
            <a:xfrm>
              <a:off x="0" y="0"/>
              <a:ext cx="1648968" cy="1622044"/>
            </a:xfrm>
            <a:custGeom>
              <a:avLst/>
              <a:gdLst/>
              <a:ahLst/>
              <a:cxnLst/>
              <a:rect l="l" t="t" r="r" b="b"/>
              <a:pathLst>
                <a:path w="1648968" h="1622044">
                  <a:moveTo>
                    <a:pt x="0" y="0"/>
                  </a:moveTo>
                  <a:lnTo>
                    <a:pt x="1648968" y="0"/>
                  </a:lnTo>
                  <a:lnTo>
                    <a:pt x="1648968" y="1622044"/>
                  </a:lnTo>
                  <a:lnTo>
                    <a:pt x="0" y="1622044"/>
                  </a:lnTo>
                  <a:close/>
                </a:path>
              </a:pathLst>
            </a:custGeom>
            <a:solidFill>
              <a:srgbClr val="D3583A">
                <a:alpha val="41961"/>
              </a:srgbClr>
            </a:solidFill>
          </p:spPr>
        </p:sp>
      </p:grpSp>
      <p:sp>
        <p:nvSpPr>
          <p:cNvPr id="28" name="Freeform 28"/>
          <p:cNvSpPr/>
          <p:nvPr/>
        </p:nvSpPr>
        <p:spPr>
          <a:xfrm>
            <a:off x="1032413" y="2081816"/>
            <a:ext cx="1231612" cy="1213138"/>
          </a:xfrm>
          <a:custGeom>
            <a:avLst/>
            <a:gdLst/>
            <a:ahLst/>
            <a:cxnLst/>
            <a:rect l="l" t="t" r="r" b="b"/>
            <a:pathLst>
              <a:path w="1231612" h="1213138">
                <a:moveTo>
                  <a:pt x="0" y="0"/>
                </a:moveTo>
                <a:lnTo>
                  <a:pt x="1231613" y="0"/>
                </a:lnTo>
                <a:lnTo>
                  <a:pt x="1231613" y="1213139"/>
                </a:lnTo>
                <a:lnTo>
                  <a:pt x="0" y="121313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29" name="Freeform 29"/>
          <p:cNvSpPr/>
          <p:nvPr/>
        </p:nvSpPr>
        <p:spPr>
          <a:xfrm>
            <a:off x="5211993" y="2077172"/>
            <a:ext cx="1184714" cy="1202755"/>
          </a:xfrm>
          <a:custGeom>
            <a:avLst/>
            <a:gdLst/>
            <a:ahLst/>
            <a:cxnLst/>
            <a:rect l="l" t="t" r="r" b="b"/>
            <a:pathLst>
              <a:path w="1184714" h="1202755">
                <a:moveTo>
                  <a:pt x="0" y="0"/>
                </a:moveTo>
                <a:lnTo>
                  <a:pt x="1184713" y="0"/>
                </a:lnTo>
                <a:lnTo>
                  <a:pt x="1184713" y="1202754"/>
                </a:lnTo>
                <a:lnTo>
                  <a:pt x="0" y="1202754"/>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30" name="TextBox 30"/>
          <p:cNvSpPr txBox="1"/>
          <p:nvPr/>
        </p:nvSpPr>
        <p:spPr>
          <a:xfrm>
            <a:off x="1120988" y="676913"/>
            <a:ext cx="7975111" cy="600075"/>
          </a:xfrm>
          <a:prstGeom prst="rect">
            <a:avLst/>
          </a:prstGeom>
        </p:spPr>
        <p:txBody>
          <a:bodyPr lIns="0" tIns="0" rIns="0" bIns="0" rtlCol="0" anchor="t">
            <a:spAutoFit/>
          </a:bodyPr>
          <a:lstStyle/>
          <a:p>
            <a:pPr algn="l">
              <a:lnSpc>
                <a:spcPts val="4608"/>
              </a:lnSpc>
            </a:pPr>
            <a:r>
              <a:rPr lang="en-US" sz="3840">
                <a:solidFill>
                  <a:srgbClr val="2C301F"/>
                </a:solidFill>
                <a:latin typeface="Marykate"/>
                <a:ea typeface="Marykate"/>
                <a:cs typeface="Marykate"/>
                <a:sym typeface="Marykate"/>
              </a:rPr>
              <a:t>Researching Options</a:t>
            </a:r>
          </a:p>
        </p:txBody>
      </p:sp>
      <p:sp>
        <p:nvSpPr>
          <p:cNvPr id="31" name="TextBox 31"/>
          <p:cNvSpPr txBox="1"/>
          <p:nvPr/>
        </p:nvSpPr>
        <p:spPr>
          <a:xfrm>
            <a:off x="1027290" y="3501428"/>
            <a:ext cx="3547091" cy="289484"/>
          </a:xfrm>
          <a:prstGeom prst="rect">
            <a:avLst/>
          </a:prstGeom>
        </p:spPr>
        <p:txBody>
          <a:bodyPr lIns="0" tIns="0" rIns="0" bIns="0" rtlCol="0" anchor="t">
            <a:spAutoFit/>
          </a:bodyPr>
          <a:lstStyle/>
          <a:p>
            <a:pPr algn="l">
              <a:lnSpc>
                <a:spcPts val="2289"/>
              </a:lnSpc>
            </a:pPr>
            <a:r>
              <a:rPr lang="en-US" sz="2119">
                <a:solidFill>
                  <a:srgbClr val="2C301F"/>
                </a:solidFill>
                <a:latin typeface="Marykate"/>
                <a:ea typeface="Marykate"/>
                <a:cs typeface="Marykate"/>
                <a:sym typeface="Marykate"/>
              </a:rPr>
              <a:t>GAP Year </a:t>
            </a:r>
          </a:p>
        </p:txBody>
      </p:sp>
      <p:sp>
        <p:nvSpPr>
          <p:cNvPr id="32" name="TextBox 32"/>
          <p:cNvSpPr txBox="1"/>
          <p:nvPr/>
        </p:nvSpPr>
        <p:spPr>
          <a:xfrm>
            <a:off x="868756" y="4080110"/>
            <a:ext cx="3705626" cy="2420112"/>
          </a:xfrm>
          <a:prstGeom prst="rect">
            <a:avLst/>
          </a:prstGeom>
        </p:spPr>
        <p:txBody>
          <a:bodyPr lIns="0" tIns="0" rIns="0" bIns="0" rtlCol="0" anchor="t">
            <a:spAutoFit/>
          </a:bodyPr>
          <a:lstStyle/>
          <a:p>
            <a:pPr algn="l">
              <a:lnSpc>
                <a:spcPts val="1403"/>
              </a:lnSpc>
            </a:pPr>
            <a:r>
              <a:rPr lang="en-US" sz="1299">
                <a:solidFill>
                  <a:srgbClr val="2C301F"/>
                </a:solidFill>
                <a:latin typeface="Poppins"/>
                <a:ea typeface="Poppins"/>
                <a:cs typeface="Poppins"/>
                <a:sym typeface="Poppins"/>
              </a:rPr>
              <a:t>Work</a:t>
            </a:r>
          </a:p>
          <a:p>
            <a:pPr algn="l">
              <a:lnSpc>
                <a:spcPts val="1403"/>
              </a:lnSpc>
            </a:pPr>
            <a:endParaRPr lang="en-US" sz="1299">
              <a:solidFill>
                <a:srgbClr val="2C301F"/>
              </a:solidFill>
              <a:latin typeface="Poppins"/>
              <a:ea typeface="Poppins"/>
              <a:cs typeface="Poppins"/>
              <a:sym typeface="Poppins"/>
            </a:endParaRPr>
          </a:p>
          <a:p>
            <a:pPr algn="l">
              <a:lnSpc>
                <a:spcPts val="1403"/>
              </a:lnSpc>
            </a:pPr>
            <a:r>
              <a:rPr lang="en-US" sz="1299">
                <a:solidFill>
                  <a:srgbClr val="2C301F"/>
                </a:solidFill>
                <a:latin typeface="Poppins"/>
                <a:ea typeface="Poppins"/>
                <a:cs typeface="Poppins"/>
                <a:sym typeface="Poppins"/>
              </a:rPr>
              <a:t>Travel/Missions</a:t>
            </a:r>
          </a:p>
          <a:p>
            <a:pPr marL="167300" lvl="2" indent="-55767" algn="l">
              <a:lnSpc>
                <a:spcPts val="1403"/>
              </a:lnSpc>
              <a:buFont typeface="Arial"/>
              <a:buChar char="⚬"/>
            </a:pPr>
            <a:r>
              <a:rPr lang="en-US" sz="1299" u="sng">
                <a:solidFill>
                  <a:srgbClr val="2C301F"/>
                </a:solidFill>
                <a:latin typeface="Poppins"/>
                <a:ea typeface="Poppins"/>
                <a:cs typeface="Poppins"/>
                <a:sym typeface="Poppins"/>
              </a:rPr>
              <a:t>https://www.goaheadtours.com/</a:t>
            </a:r>
            <a:r>
              <a:rPr lang="en-US" sz="1299">
                <a:solidFill>
                  <a:srgbClr val="2C301F"/>
                </a:solidFill>
                <a:latin typeface="Poppins"/>
                <a:ea typeface="Poppins"/>
                <a:cs typeface="Poppins"/>
                <a:sym typeface="Poppins"/>
              </a:rPr>
              <a:t> </a:t>
            </a:r>
          </a:p>
          <a:p>
            <a:pPr marL="167246" lvl="2" indent="-55749" algn="l">
              <a:lnSpc>
                <a:spcPts val="1403"/>
              </a:lnSpc>
              <a:buFont typeface="Arial"/>
              <a:buChar char="⚬"/>
            </a:pPr>
            <a:r>
              <a:rPr lang="en-US" sz="1299" u="sng">
                <a:solidFill>
                  <a:srgbClr val="2C301F"/>
                </a:solidFill>
                <a:latin typeface="Poppins"/>
                <a:ea typeface="Poppins"/>
                <a:cs typeface="Poppins"/>
                <a:sym typeface="Poppins"/>
              </a:rPr>
              <a:t>https://www.adventures.org/mission-trips/</a:t>
            </a:r>
            <a:r>
              <a:rPr lang="en-US" sz="1299">
                <a:solidFill>
                  <a:srgbClr val="2C301F"/>
                </a:solidFill>
                <a:latin typeface="Poppins"/>
                <a:ea typeface="Poppins"/>
                <a:cs typeface="Poppins"/>
                <a:sym typeface="Poppins"/>
              </a:rPr>
              <a:t> </a:t>
            </a:r>
          </a:p>
          <a:p>
            <a:pPr algn="l">
              <a:lnSpc>
                <a:spcPts val="1403"/>
              </a:lnSpc>
            </a:pPr>
            <a:endParaRPr lang="en-US" sz="1299">
              <a:solidFill>
                <a:srgbClr val="2C301F"/>
              </a:solidFill>
              <a:latin typeface="Poppins"/>
              <a:ea typeface="Poppins"/>
              <a:cs typeface="Poppins"/>
              <a:sym typeface="Poppins"/>
            </a:endParaRPr>
          </a:p>
          <a:p>
            <a:pPr algn="l">
              <a:lnSpc>
                <a:spcPts val="1403"/>
              </a:lnSpc>
            </a:pPr>
            <a:r>
              <a:rPr lang="en-US" sz="1299">
                <a:solidFill>
                  <a:srgbClr val="2C301F"/>
                </a:solidFill>
                <a:latin typeface="Poppins"/>
                <a:ea typeface="Poppins"/>
                <a:cs typeface="Poppins"/>
                <a:sym typeface="Poppins"/>
              </a:rPr>
              <a:t>Volunteer</a:t>
            </a:r>
          </a:p>
          <a:p>
            <a:pPr marL="167300" lvl="2" indent="-55767" algn="l">
              <a:lnSpc>
                <a:spcPts val="1403"/>
              </a:lnSpc>
              <a:buFont typeface="Arial"/>
              <a:buChar char="⚬"/>
            </a:pPr>
            <a:r>
              <a:rPr lang="en-US" sz="1299" u="sng">
                <a:solidFill>
                  <a:srgbClr val="2C301F"/>
                </a:solidFill>
                <a:latin typeface="Poppins"/>
                <a:ea typeface="Poppins"/>
                <a:cs typeface="Poppins"/>
                <a:sym typeface="Poppins"/>
              </a:rPr>
              <a:t>www.peacecorps.gov</a:t>
            </a:r>
          </a:p>
          <a:p>
            <a:pPr marL="167300" lvl="2" indent="-55767" algn="l">
              <a:lnSpc>
                <a:spcPts val="1403"/>
              </a:lnSpc>
              <a:buFont typeface="Arial"/>
              <a:buChar char="⚬"/>
            </a:pPr>
            <a:r>
              <a:rPr lang="en-US" sz="1299" u="sng">
                <a:solidFill>
                  <a:srgbClr val="2C301F"/>
                </a:solidFill>
                <a:latin typeface="Poppins"/>
                <a:ea typeface="Poppins"/>
                <a:cs typeface="Poppins"/>
                <a:sym typeface="Poppins"/>
              </a:rPr>
              <a:t>https://www.volunteer.gov/</a:t>
            </a:r>
          </a:p>
          <a:p>
            <a:pPr marL="167246" lvl="2" indent="-55749" algn="l">
              <a:lnSpc>
                <a:spcPts val="1403"/>
              </a:lnSpc>
              <a:buFont typeface="Arial"/>
              <a:buChar char="⚬"/>
            </a:pPr>
            <a:r>
              <a:rPr lang="en-US" sz="1299" u="sng">
                <a:solidFill>
                  <a:srgbClr val="2C301F"/>
                </a:solidFill>
                <a:latin typeface="Poppins"/>
                <a:ea typeface="Poppins"/>
                <a:cs typeface="Poppins"/>
                <a:sym typeface="Poppins"/>
              </a:rPr>
              <a:t>https://www.volunteermatch.org/</a:t>
            </a:r>
            <a:r>
              <a:rPr lang="en-US" sz="1299">
                <a:solidFill>
                  <a:srgbClr val="2C301F"/>
                </a:solidFill>
                <a:latin typeface="Poppins"/>
                <a:ea typeface="Poppins"/>
                <a:cs typeface="Poppins"/>
                <a:sym typeface="Poppins"/>
              </a:rPr>
              <a:t> </a:t>
            </a:r>
          </a:p>
          <a:p>
            <a:pPr algn="l">
              <a:lnSpc>
                <a:spcPts val="1403"/>
              </a:lnSpc>
            </a:pPr>
            <a:endParaRPr lang="en-US" sz="1299">
              <a:solidFill>
                <a:srgbClr val="2C301F"/>
              </a:solidFill>
              <a:latin typeface="Poppins"/>
              <a:ea typeface="Poppins"/>
              <a:cs typeface="Poppins"/>
              <a:sym typeface="Poppins"/>
            </a:endParaRPr>
          </a:p>
          <a:p>
            <a:pPr algn="l">
              <a:lnSpc>
                <a:spcPts val="1403"/>
              </a:lnSpc>
            </a:pPr>
            <a:r>
              <a:rPr lang="en-US" sz="1299">
                <a:solidFill>
                  <a:srgbClr val="2C301F"/>
                </a:solidFill>
                <a:latin typeface="Poppins"/>
                <a:ea typeface="Poppins"/>
                <a:cs typeface="Poppins"/>
                <a:sym typeface="Poppins"/>
              </a:rPr>
              <a:t>Attend Workshops (Cooking classes, Managing finances, etc.)</a:t>
            </a:r>
          </a:p>
        </p:txBody>
      </p:sp>
      <p:sp>
        <p:nvSpPr>
          <p:cNvPr id="33" name="TextBox 33"/>
          <p:cNvSpPr txBox="1"/>
          <p:nvPr/>
        </p:nvSpPr>
        <p:spPr>
          <a:xfrm>
            <a:off x="5179209" y="3491903"/>
            <a:ext cx="3547091" cy="584210"/>
          </a:xfrm>
          <a:prstGeom prst="rect">
            <a:avLst/>
          </a:prstGeom>
        </p:spPr>
        <p:txBody>
          <a:bodyPr lIns="0" tIns="0" rIns="0" bIns="0" rtlCol="0" anchor="t">
            <a:spAutoFit/>
          </a:bodyPr>
          <a:lstStyle/>
          <a:p>
            <a:pPr algn="l">
              <a:lnSpc>
                <a:spcPts val="2250"/>
              </a:lnSpc>
            </a:pPr>
            <a:r>
              <a:rPr lang="en-US" sz="2083">
                <a:solidFill>
                  <a:srgbClr val="2C301F"/>
                </a:solidFill>
                <a:latin typeface="Marykate"/>
                <a:ea typeface="Marykate"/>
                <a:cs typeface="Marykate"/>
                <a:sym typeface="Marykate"/>
              </a:rPr>
              <a:t>Employment Opportunities and Apprenticeship Programs</a:t>
            </a:r>
          </a:p>
        </p:txBody>
      </p:sp>
      <p:sp>
        <p:nvSpPr>
          <p:cNvPr id="34" name="TextBox 34"/>
          <p:cNvSpPr txBox="1"/>
          <p:nvPr/>
        </p:nvSpPr>
        <p:spPr>
          <a:xfrm>
            <a:off x="5211993" y="4257088"/>
            <a:ext cx="3547091" cy="564058"/>
          </a:xfrm>
          <a:prstGeom prst="rect">
            <a:avLst/>
          </a:prstGeom>
        </p:spPr>
        <p:txBody>
          <a:bodyPr lIns="0" tIns="0" rIns="0" bIns="0" rtlCol="0" anchor="t">
            <a:spAutoFit/>
          </a:bodyPr>
          <a:lstStyle/>
          <a:p>
            <a:pPr algn="l">
              <a:lnSpc>
                <a:spcPts val="1497"/>
              </a:lnSpc>
            </a:pPr>
            <a:r>
              <a:rPr lang="en-US" sz="1386" u="sng">
                <a:solidFill>
                  <a:srgbClr val="2C301F"/>
                </a:solidFill>
                <a:latin typeface="Poppins"/>
                <a:ea typeface="Poppins"/>
                <a:cs typeface="Poppins"/>
                <a:sym typeface="Poppins"/>
              </a:rPr>
              <a:t>www.indeed.com</a:t>
            </a:r>
            <a:r>
              <a:rPr lang="en-US" sz="1386">
                <a:solidFill>
                  <a:srgbClr val="2C301F"/>
                </a:solidFill>
                <a:latin typeface="Poppins"/>
                <a:ea typeface="Poppins"/>
                <a:cs typeface="Poppins"/>
                <a:sym typeface="Poppins"/>
              </a:rPr>
              <a:t> </a:t>
            </a:r>
          </a:p>
          <a:p>
            <a:pPr algn="l">
              <a:lnSpc>
                <a:spcPts val="1497"/>
              </a:lnSpc>
            </a:pPr>
            <a:r>
              <a:rPr lang="en-US" sz="1386" u="sng">
                <a:solidFill>
                  <a:srgbClr val="2C301F"/>
                </a:solidFill>
                <a:latin typeface="Poppins"/>
                <a:ea typeface="Poppins"/>
                <a:cs typeface="Poppins"/>
                <a:sym typeface="Poppins"/>
              </a:rPr>
              <a:t>www.dol.gov/apprenticeship</a:t>
            </a:r>
            <a:r>
              <a:rPr lang="en-US" sz="1386">
                <a:solidFill>
                  <a:srgbClr val="2C301F"/>
                </a:solidFill>
                <a:latin typeface="Poppins"/>
                <a:ea typeface="Poppins"/>
                <a:cs typeface="Poppins"/>
                <a:sym typeface="Poppins"/>
              </a:rPr>
              <a:t> </a:t>
            </a:r>
          </a:p>
          <a:p>
            <a:pPr algn="l">
              <a:lnSpc>
                <a:spcPts val="1497"/>
              </a:lnSpc>
            </a:pPr>
            <a:r>
              <a:rPr lang="en-US" sz="1386" u="sng">
                <a:solidFill>
                  <a:srgbClr val="2C301F"/>
                </a:solidFill>
                <a:latin typeface="Poppins"/>
                <a:ea typeface="Poppins"/>
                <a:cs typeface="Poppins"/>
                <a:sym typeface="Poppins"/>
              </a:rPr>
              <a:t>https://www.ziprecruiter.com/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0" y="4280745"/>
            <a:ext cx="487680" cy="3043485"/>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A9A569">
                <a:alpha val="72157"/>
              </a:srgbClr>
            </a:solidFill>
          </p:spPr>
        </p:sp>
      </p:grpSp>
      <p:sp>
        <p:nvSpPr>
          <p:cNvPr id="4" name="AutoShape 4"/>
          <p:cNvSpPr/>
          <p:nvPr/>
        </p:nvSpPr>
        <p:spPr>
          <a:xfrm rot="-2023740">
            <a:off x="5032581" y="5879830"/>
            <a:ext cx="5171237" cy="0"/>
          </a:xfrm>
          <a:prstGeom prst="line">
            <a:avLst/>
          </a:prstGeom>
          <a:ln w="9525" cap="rnd">
            <a:solidFill>
              <a:srgbClr val="FFFFFF"/>
            </a:solidFill>
            <a:prstDash val="solid"/>
            <a:headEnd type="none" w="sm" len="sm"/>
            <a:tailEnd type="none" w="sm" len="sm"/>
          </a:ln>
        </p:spPr>
      </p:sp>
      <p:sp>
        <p:nvSpPr>
          <p:cNvPr id="5" name="AutoShape 5"/>
          <p:cNvSpPr/>
          <p:nvPr/>
        </p:nvSpPr>
        <p:spPr>
          <a:xfrm rot="4791360">
            <a:off x="4441622" y="3652838"/>
            <a:ext cx="7441682" cy="0"/>
          </a:xfrm>
          <a:prstGeom prst="line">
            <a:avLst/>
          </a:prstGeom>
          <a:ln w="9525" cap="rnd">
            <a:solidFill>
              <a:srgbClr val="FFFFFF"/>
            </a:solidFill>
            <a:prstDash val="solid"/>
            <a:headEnd type="none" w="sm" len="sm"/>
            <a:tailEnd type="none" w="sm" len="sm"/>
          </a:ln>
        </p:spPr>
      </p:sp>
      <p:grpSp>
        <p:nvGrpSpPr>
          <p:cNvPr id="6" name="Group 6"/>
          <p:cNvGrpSpPr/>
          <p:nvPr/>
        </p:nvGrpSpPr>
        <p:grpSpPr>
          <a:xfrm>
            <a:off x="7351357" y="1"/>
            <a:ext cx="2420741" cy="7324230"/>
            <a:chOff x="0" y="0"/>
            <a:chExt cx="3227654" cy="9765640"/>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A9A569">
                <a:alpha val="8627"/>
              </a:srgbClr>
            </a:solidFill>
          </p:spPr>
        </p:sp>
      </p:grpSp>
      <p:grpSp>
        <p:nvGrpSpPr>
          <p:cNvPr id="8" name="Group 8"/>
          <p:cNvGrpSpPr/>
          <p:nvPr/>
        </p:nvGrpSpPr>
        <p:grpSpPr>
          <a:xfrm>
            <a:off x="7685503" y="-9030"/>
            <a:ext cx="2078022" cy="7324230"/>
            <a:chOff x="0" y="0"/>
            <a:chExt cx="2770696" cy="9765640"/>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A9A569">
                <a:alpha val="3922"/>
              </a:srgbClr>
            </a:solidFill>
          </p:spPr>
        </p:sp>
      </p:grpSp>
      <p:grpSp>
        <p:nvGrpSpPr>
          <p:cNvPr id="10" name="Group 10"/>
          <p:cNvGrpSpPr/>
          <p:nvPr/>
        </p:nvGrpSpPr>
        <p:grpSpPr>
          <a:xfrm>
            <a:off x="7080418" y="4181408"/>
            <a:ext cx="2681135" cy="3133792"/>
            <a:chOff x="0" y="0"/>
            <a:chExt cx="3574847" cy="4178389"/>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D3583A">
                <a:alpha val="51765"/>
              </a:srgbClr>
            </a:solidFill>
          </p:spPr>
        </p:sp>
      </p:grpSp>
      <p:grpSp>
        <p:nvGrpSpPr>
          <p:cNvPr id="12" name="Group 12"/>
          <p:cNvGrpSpPr/>
          <p:nvPr/>
        </p:nvGrpSpPr>
        <p:grpSpPr>
          <a:xfrm>
            <a:off x="7477792" y="-9030"/>
            <a:ext cx="2285733" cy="7324230"/>
            <a:chOff x="0" y="0"/>
            <a:chExt cx="3047644" cy="9765640"/>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727F4B">
                <a:alpha val="48627"/>
              </a:srgbClr>
            </a:solidFill>
          </p:spPr>
        </p:sp>
      </p:grpSp>
      <p:grpSp>
        <p:nvGrpSpPr>
          <p:cNvPr id="14" name="Group 14"/>
          <p:cNvGrpSpPr/>
          <p:nvPr/>
        </p:nvGrpSpPr>
        <p:grpSpPr>
          <a:xfrm>
            <a:off x="8848830" y="-9030"/>
            <a:ext cx="914695" cy="7324230"/>
            <a:chOff x="0" y="0"/>
            <a:chExt cx="1219594" cy="9765640"/>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E9C468">
                <a:alpha val="48627"/>
              </a:srgbClr>
            </a:solidFill>
          </p:spPr>
        </p:sp>
      </p:grpSp>
      <p:grpSp>
        <p:nvGrpSpPr>
          <p:cNvPr id="16" name="Group 16"/>
          <p:cNvGrpSpPr/>
          <p:nvPr/>
        </p:nvGrpSpPr>
        <p:grpSpPr>
          <a:xfrm>
            <a:off x="8615715" y="-9030"/>
            <a:ext cx="1137885" cy="7324230"/>
            <a:chOff x="0" y="0"/>
            <a:chExt cx="1517180" cy="9765640"/>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A9A569">
                <a:alpha val="41961"/>
              </a:srgbClr>
            </a:solidFill>
          </p:spPr>
        </p:sp>
      </p:grpSp>
      <p:grpSp>
        <p:nvGrpSpPr>
          <p:cNvPr id="18" name="Group 18"/>
          <p:cNvGrpSpPr/>
          <p:nvPr/>
        </p:nvGrpSpPr>
        <p:grpSpPr>
          <a:xfrm>
            <a:off x="8597646" y="5219986"/>
            <a:ext cx="1167022" cy="2095214"/>
            <a:chOff x="0" y="0"/>
            <a:chExt cx="1556029" cy="2793619"/>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A9A569">
                <a:alpha val="63922"/>
              </a:srgbClr>
            </a:solidFill>
          </p:spPr>
        </p:sp>
      </p:grpSp>
      <p:grpSp>
        <p:nvGrpSpPr>
          <p:cNvPr id="20" name="Group 20"/>
          <p:cNvGrpSpPr/>
          <p:nvPr/>
        </p:nvGrpSpPr>
        <p:grpSpPr>
          <a:xfrm>
            <a:off x="-9030" y="-30297"/>
            <a:ext cx="2196274" cy="7355870"/>
            <a:chOff x="0" y="0"/>
            <a:chExt cx="2916301" cy="9767418"/>
          </a:xfrm>
        </p:grpSpPr>
        <p:sp>
          <p:nvSpPr>
            <p:cNvPr id="21" name="Freeform 21"/>
            <p:cNvSpPr/>
            <p:nvPr/>
          </p:nvSpPr>
          <p:spPr>
            <a:xfrm>
              <a:off x="0" y="0"/>
              <a:ext cx="2916301" cy="9767443"/>
            </a:xfrm>
            <a:custGeom>
              <a:avLst/>
              <a:gdLst/>
              <a:ahLst/>
              <a:cxnLst/>
              <a:rect l="l" t="t" r="r" b="b"/>
              <a:pathLst>
                <a:path w="2916301" h="9767443">
                  <a:moveTo>
                    <a:pt x="0" y="0"/>
                  </a:moveTo>
                  <a:lnTo>
                    <a:pt x="2916301" y="0"/>
                  </a:lnTo>
                  <a:lnTo>
                    <a:pt x="2916301" y="9767443"/>
                  </a:lnTo>
                  <a:lnTo>
                    <a:pt x="0" y="9767443"/>
                  </a:lnTo>
                  <a:lnTo>
                    <a:pt x="0" y="0"/>
                  </a:lnTo>
                  <a:close/>
                </a:path>
              </a:pathLst>
            </a:custGeom>
            <a:blipFill>
              <a:blip r:embed="rId2"/>
              <a:stretch>
                <a:fillRect l="-201823" r="-201823"/>
              </a:stretch>
            </a:blipFill>
          </p:spPr>
        </p:sp>
      </p:grpSp>
      <p:grpSp>
        <p:nvGrpSpPr>
          <p:cNvPr id="22" name="Group 22"/>
          <p:cNvGrpSpPr/>
          <p:nvPr/>
        </p:nvGrpSpPr>
        <p:grpSpPr>
          <a:xfrm>
            <a:off x="0" y="4280745"/>
            <a:ext cx="381324" cy="3034455"/>
            <a:chOff x="0" y="0"/>
            <a:chExt cx="508432" cy="4045941"/>
          </a:xfrm>
        </p:grpSpPr>
        <p:sp>
          <p:nvSpPr>
            <p:cNvPr id="23" name="Freeform 23"/>
            <p:cNvSpPr/>
            <p:nvPr/>
          </p:nvSpPr>
          <p:spPr>
            <a:xfrm>
              <a:off x="0" y="0"/>
              <a:ext cx="508381" cy="4045966"/>
            </a:xfrm>
            <a:custGeom>
              <a:avLst/>
              <a:gdLst/>
              <a:ahLst/>
              <a:cxnLst/>
              <a:rect l="l" t="t" r="r" b="b"/>
              <a:pathLst>
                <a:path w="508381" h="4045966">
                  <a:moveTo>
                    <a:pt x="0" y="4045966"/>
                  </a:moveTo>
                  <a:lnTo>
                    <a:pt x="0" y="0"/>
                  </a:lnTo>
                  <a:lnTo>
                    <a:pt x="508381" y="4045966"/>
                  </a:lnTo>
                  <a:close/>
                </a:path>
              </a:pathLst>
            </a:custGeom>
            <a:solidFill>
              <a:srgbClr val="A9A569"/>
            </a:solidFill>
          </p:spPr>
        </p:sp>
      </p:grpSp>
      <p:sp>
        <p:nvSpPr>
          <p:cNvPr id="24" name="TextBox 24"/>
          <p:cNvSpPr txBox="1"/>
          <p:nvPr/>
        </p:nvSpPr>
        <p:spPr>
          <a:xfrm>
            <a:off x="2380612" y="2369401"/>
            <a:ext cx="5700560" cy="3178112"/>
          </a:xfrm>
          <a:prstGeom prst="rect">
            <a:avLst/>
          </a:prstGeom>
        </p:spPr>
        <p:txBody>
          <a:bodyPr lIns="0" tIns="0" rIns="0" bIns="0" rtlCol="0" anchor="t">
            <a:spAutoFit/>
          </a:bodyPr>
          <a:lstStyle/>
          <a:p>
            <a:pPr marL="187869" lvl="1" indent="-93935" algn="l">
              <a:lnSpc>
                <a:spcPts val="1418"/>
              </a:lnSpc>
              <a:buFont typeface="Arial"/>
              <a:buChar char="•"/>
            </a:pPr>
            <a:r>
              <a:rPr lang="en-US" sz="1459">
                <a:solidFill>
                  <a:srgbClr val="2C301F"/>
                </a:solidFill>
                <a:latin typeface="Poppins"/>
                <a:ea typeface="Poppins"/>
                <a:cs typeface="Poppins"/>
                <a:sym typeface="Poppins"/>
              </a:rPr>
              <a:t>Military </a:t>
            </a:r>
          </a:p>
          <a:p>
            <a:pPr marL="748737" lvl="2" indent="-249579" algn="l">
              <a:lnSpc>
                <a:spcPts val="1418"/>
              </a:lnSpc>
              <a:buFont typeface="Arial"/>
              <a:buChar char="⚬"/>
            </a:pPr>
            <a:r>
              <a:rPr lang="en-US" sz="1459">
                <a:solidFill>
                  <a:srgbClr val="2C301F"/>
                </a:solidFill>
                <a:latin typeface="Poppins"/>
                <a:ea typeface="Poppins"/>
                <a:cs typeface="Poppins"/>
                <a:sym typeface="Poppins"/>
              </a:rPr>
              <a:t>Local Recruiting </a:t>
            </a:r>
          </a:p>
          <a:p>
            <a:pPr marL="1309606" lvl="3" indent="-327401" algn="l">
              <a:lnSpc>
                <a:spcPts val="1418"/>
              </a:lnSpc>
              <a:buFont typeface="Arial"/>
              <a:buChar char="￭"/>
            </a:pPr>
            <a:r>
              <a:rPr lang="en-US" sz="1459">
                <a:solidFill>
                  <a:srgbClr val="2C301F"/>
                </a:solidFill>
                <a:latin typeface="Poppins"/>
                <a:ea typeface="Poppins"/>
                <a:cs typeface="Poppins"/>
                <a:sym typeface="Poppins"/>
              </a:rPr>
              <a:t>Air Force - </a:t>
            </a:r>
            <a:r>
              <a:rPr lang="en-US" sz="1459" u="sng">
                <a:solidFill>
                  <a:srgbClr val="2C301F"/>
                </a:solidFill>
                <a:latin typeface="Poppins"/>
                <a:ea typeface="Poppins"/>
                <a:cs typeface="Poppins"/>
                <a:sym typeface="Poppins"/>
                <a:hlinkClick r:id="rId3" tooltip="https://www.airforce.com/find-a-recruiter"/>
              </a:rPr>
              <a:t>https://www.airforce.com/find-a-recruiter</a:t>
            </a:r>
            <a:r>
              <a:rPr lang="en-US" sz="1459">
                <a:solidFill>
                  <a:srgbClr val="2C301F"/>
                </a:solidFill>
                <a:latin typeface="Poppins"/>
                <a:ea typeface="Poppins"/>
                <a:cs typeface="Poppins"/>
                <a:sym typeface="Poppins"/>
              </a:rPr>
              <a:t> </a:t>
            </a:r>
          </a:p>
          <a:p>
            <a:pPr marL="1309606" lvl="3" indent="-327401" algn="l">
              <a:lnSpc>
                <a:spcPts val="1418"/>
              </a:lnSpc>
              <a:buFont typeface="Arial"/>
              <a:buChar char="￭"/>
            </a:pPr>
            <a:r>
              <a:rPr lang="en-US" sz="1459">
                <a:solidFill>
                  <a:srgbClr val="2C301F"/>
                </a:solidFill>
                <a:latin typeface="Poppins"/>
                <a:ea typeface="Poppins"/>
                <a:cs typeface="Poppins"/>
                <a:sym typeface="Poppins"/>
              </a:rPr>
              <a:t>Army - </a:t>
            </a:r>
            <a:r>
              <a:rPr lang="en-US" sz="1459" u="sng">
                <a:solidFill>
                  <a:srgbClr val="2C301F"/>
                </a:solidFill>
                <a:latin typeface="Poppins"/>
                <a:ea typeface="Poppins"/>
                <a:cs typeface="Poppins"/>
                <a:sym typeface="Poppins"/>
                <a:hlinkClick r:id="rId4" tooltip="https://www.goarmy.com/locate-a-recruiter.html"/>
              </a:rPr>
              <a:t>https://www.goarmy.com/locate-a-recruiter.html</a:t>
            </a:r>
          </a:p>
          <a:p>
            <a:pPr marL="1309606" lvl="3" indent="-327401" algn="l">
              <a:lnSpc>
                <a:spcPts val="1418"/>
              </a:lnSpc>
              <a:buFont typeface="Arial"/>
              <a:buChar char="￭"/>
            </a:pPr>
            <a:r>
              <a:rPr lang="en-US" sz="1459">
                <a:solidFill>
                  <a:srgbClr val="2C301F"/>
                </a:solidFill>
                <a:latin typeface="Poppins"/>
                <a:ea typeface="Poppins"/>
                <a:cs typeface="Poppins"/>
                <a:sym typeface="Poppins"/>
              </a:rPr>
              <a:t>Coast Guard - </a:t>
            </a:r>
            <a:r>
              <a:rPr lang="en-US" sz="1459" u="sng">
                <a:solidFill>
                  <a:srgbClr val="2C301F"/>
                </a:solidFill>
                <a:latin typeface="Poppins"/>
                <a:ea typeface="Poppins"/>
                <a:cs typeface="Poppins"/>
                <a:sym typeface="Poppins"/>
                <a:hlinkClick r:id="rId5" tooltip="https://www.gocoastguard.com/about-us/find-recruiter"/>
              </a:rPr>
              <a:t>https://www.gocoastguard.com/about-us/find-recruiter</a:t>
            </a:r>
            <a:r>
              <a:rPr lang="en-US" sz="1459">
                <a:solidFill>
                  <a:srgbClr val="2C301F"/>
                </a:solidFill>
                <a:latin typeface="Poppins"/>
                <a:ea typeface="Poppins"/>
                <a:cs typeface="Poppins"/>
                <a:sym typeface="Poppins"/>
              </a:rPr>
              <a:t> </a:t>
            </a:r>
          </a:p>
          <a:p>
            <a:pPr marL="1309606" lvl="3" indent="-327401" algn="l">
              <a:lnSpc>
                <a:spcPts val="1418"/>
              </a:lnSpc>
              <a:buFont typeface="Arial"/>
              <a:buChar char="￭"/>
            </a:pPr>
            <a:r>
              <a:rPr lang="en-US" sz="1459">
                <a:solidFill>
                  <a:srgbClr val="2C301F"/>
                </a:solidFill>
                <a:latin typeface="Poppins"/>
                <a:ea typeface="Poppins"/>
                <a:cs typeface="Poppins"/>
                <a:sym typeface="Poppins"/>
              </a:rPr>
              <a:t>Marine Corps - </a:t>
            </a:r>
            <a:r>
              <a:rPr lang="en-US" sz="1459" u="sng">
                <a:solidFill>
                  <a:srgbClr val="2C301F"/>
                </a:solidFill>
                <a:latin typeface="Poppins"/>
                <a:ea typeface="Poppins"/>
                <a:cs typeface="Poppins"/>
                <a:sym typeface="Poppins"/>
                <a:hlinkClick r:id="rId6" tooltip="https://rmi.marines.com/request-information"/>
              </a:rPr>
              <a:t>https://rmi.marines.com/request-information</a:t>
            </a:r>
            <a:r>
              <a:rPr lang="en-US" sz="1459">
                <a:solidFill>
                  <a:srgbClr val="2C301F"/>
                </a:solidFill>
                <a:latin typeface="Poppins"/>
                <a:ea typeface="Poppins"/>
                <a:cs typeface="Poppins"/>
                <a:sym typeface="Poppins"/>
              </a:rPr>
              <a:t> </a:t>
            </a:r>
          </a:p>
          <a:p>
            <a:pPr marL="1309606" lvl="3" indent="-327401" algn="l">
              <a:lnSpc>
                <a:spcPts val="1418"/>
              </a:lnSpc>
              <a:buFont typeface="Arial"/>
              <a:buChar char="￭"/>
            </a:pPr>
            <a:r>
              <a:rPr lang="en-US" sz="1459">
                <a:solidFill>
                  <a:srgbClr val="2C301F"/>
                </a:solidFill>
                <a:latin typeface="Poppins"/>
                <a:ea typeface="Poppins"/>
                <a:cs typeface="Poppins"/>
                <a:sym typeface="Poppins"/>
              </a:rPr>
              <a:t>Navy - </a:t>
            </a:r>
            <a:r>
              <a:rPr lang="en-US" sz="1459" u="sng">
                <a:solidFill>
                  <a:srgbClr val="2C301F"/>
                </a:solidFill>
                <a:latin typeface="Poppins"/>
                <a:ea typeface="Poppins"/>
                <a:cs typeface="Poppins"/>
                <a:sym typeface="Poppins"/>
                <a:hlinkClick r:id="rId7" tooltip="https://www.navy.com/local"/>
              </a:rPr>
              <a:t>https://www.navy.com/local</a:t>
            </a:r>
          </a:p>
          <a:p>
            <a:pPr marL="748737" lvl="2" indent="-249579" algn="l">
              <a:lnSpc>
                <a:spcPts val="1418"/>
              </a:lnSpc>
              <a:buFont typeface="Arial"/>
              <a:buChar char="⚬"/>
            </a:pPr>
            <a:r>
              <a:rPr lang="en-US" sz="1459">
                <a:solidFill>
                  <a:srgbClr val="2C301F"/>
                </a:solidFill>
                <a:latin typeface="Poppins"/>
                <a:ea typeface="Poppins"/>
                <a:cs typeface="Poppins"/>
                <a:sym typeface="Poppins"/>
              </a:rPr>
              <a:t>ASVAB</a:t>
            </a:r>
          </a:p>
          <a:p>
            <a:pPr marL="1309606" lvl="3" indent="-327401" algn="l">
              <a:lnSpc>
                <a:spcPts val="1418"/>
              </a:lnSpc>
              <a:buFont typeface="Arial"/>
              <a:buChar char="￭"/>
            </a:pPr>
            <a:r>
              <a:rPr lang="en-US" sz="1459">
                <a:solidFill>
                  <a:srgbClr val="2C301F"/>
                </a:solidFill>
                <a:latin typeface="Poppins"/>
                <a:ea typeface="Poppins"/>
                <a:cs typeface="Poppins"/>
                <a:sym typeface="Poppins"/>
              </a:rPr>
              <a:t>Career exploration tools offered to 10ᵗʰ – 12ᵗʰ grade students</a:t>
            </a:r>
          </a:p>
          <a:p>
            <a:pPr marL="1309606" lvl="3" indent="-327401" algn="l">
              <a:lnSpc>
                <a:spcPts val="1418"/>
              </a:lnSpc>
              <a:buFont typeface="Arial"/>
              <a:buChar char="￭"/>
            </a:pPr>
            <a:r>
              <a:rPr lang="en-US" sz="1459">
                <a:solidFill>
                  <a:srgbClr val="2C301F"/>
                </a:solidFill>
                <a:latin typeface="Poppins"/>
                <a:ea typeface="Poppins"/>
                <a:cs typeface="Poppins"/>
                <a:sym typeface="Poppins"/>
              </a:rPr>
              <a:t>Required for entry into all military branches</a:t>
            </a:r>
          </a:p>
          <a:p>
            <a:pPr marL="1309606" lvl="3" indent="-327401" algn="l">
              <a:lnSpc>
                <a:spcPts val="1418"/>
              </a:lnSpc>
              <a:buFont typeface="Arial"/>
              <a:buChar char="￭"/>
            </a:pPr>
            <a:r>
              <a:rPr lang="en-US" sz="1459">
                <a:solidFill>
                  <a:srgbClr val="2C301F"/>
                </a:solidFill>
                <a:latin typeface="Poppins"/>
                <a:ea typeface="Poppins"/>
                <a:cs typeface="Poppins"/>
                <a:sym typeface="Poppins"/>
              </a:rPr>
              <a:t>More information to come regarding our test date</a:t>
            </a:r>
          </a:p>
        </p:txBody>
      </p:sp>
      <p:sp>
        <p:nvSpPr>
          <p:cNvPr id="25" name="TextBox 25"/>
          <p:cNvSpPr txBox="1"/>
          <p:nvPr/>
        </p:nvSpPr>
        <p:spPr>
          <a:xfrm>
            <a:off x="2371087" y="676913"/>
            <a:ext cx="4956677" cy="600075"/>
          </a:xfrm>
          <a:prstGeom prst="rect">
            <a:avLst/>
          </a:prstGeom>
        </p:spPr>
        <p:txBody>
          <a:bodyPr lIns="0" tIns="0" rIns="0" bIns="0" rtlCol="0" anchor="t">
            <a:spAutoFit/>
          </a:bodyPr>
          <a:lstStyle/>
          <a:p>
            <a:pPr algn="l">
              <a:lnSpc>
                <a:spcPts val="4608"/>
              </a:lnSpc>
            </a:pPr>
            <a:r>
              <a:rPr lang="en-US" sz="3840">
                <a:solidFill>
                  <a:srgbClr val="727F4B"/>
                </a:solidFill>
                <a:latin typeface="Marykate"/>
                <a:ea typeface="Marykate"/>
                <a:cs typeface="Marykate"/>
                <a:sym typeface="Marykate"/>
              </a:rPr>
              <a:t>Researching Options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0" y="4280745"/>
            <a:ext cx="487680" cy="3043485"/>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D3583A">
                <a:alpha val="72157"/>
              </a:srgbClr>
            </a:solidFill>
          </p:spPr>
        </p:sp>
      </p:grpSp>
      <p:sp>
        <p:nvSpPr>
          <p:cNvPr id="4" name="AutoShape 4"/>
          <p:cNvSpPr/>
          <p:nvPr/>
        </p:nvSpPr>
        <p:spPr>
          <a:xfrm rot="-2023740">
            <a:off x="5032581" y="5879830"/>
            <a:ext cx="5171237" cy="0"/>
          </a:xfrm>
          <a:prstGeom prst="line">
            <a:avLst/>
          </a:prstGeom>
          <a:ln w="9525" cap="rnd">
            <a:solidFill>
              <a:srgbClr val="FFFFFF"/>
            </a:solidFill>
            <a:prstDash val="solid"/>
            <a:headEnd type="none" w="sm" len="sm"/>
            <a:tailEnd type="none" w="sm" len="sm"/>
          </a:ln>
        </p:spPr>
      </p:sp>
      <p:sp>
        <p:nvSpPr>
          <p:cNvPr id="5" name="AutoShape 5"/>
          <p:cNvSpPr/>
          <p:nvPr/>
        </p:nvSpPr>
        <p:spPr>
          <a:xfrm rot="4791360">
            <a:off x="4441622" y="3652838"/>
            <a:ext cx="7441682" cy="0"/>
          </a:xfrm>
          <a:prstGeom prst="line">
            <a:avLst/>
          </a:prstGeom>
          <a:ln w="9525" cap="rnd">
            <a:solidFill>
              <a:srgbClr val="FFFFFF"/>
            </a:solidFill>
            <a:prstDash val="solid"/>
            <a:headEnd type="none" w="sm" len="sm"/>
            <a:tailEnd type="none" w="sm" len="sm"/>
          </a:ln>
        </p:spPr>
      </p:sp>
      <p:grpSp>
        <p:nvGrpSpPr>
          <p:cNvPr id="6" name="Group 6"/>
          <p:cNvGrpSpPr/>
          <p:nvPr/>
        </p:nvGrpSpPr>
        <p:grpSpPr>
          <a:xfrm>
            <a:off x="7351357" y="1"/>
            <a:ext cx="2420741" cy="7324230"/>
            <a:chOff x="0" y="0"/>
            <a:chExt cx="3227654" cy="9765640"/>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A9A569">
                <a:alpha val="8627"/>
              </a:srgbClr>
            </a:solidFill>
          </p:spPr>
        </p:sp>
      </p:grpSp>
      <p:grpSp>
        <p:nvGrpSpPr>
          <p:cNvPr id="8" name="Group 8"/>
          <p:cNvGrpSpPr/>
          <p:nvPr/>
        </p:nvGrpSpPr>
        <p:grpSpPr>
          <a:xfrm>
            <a:off x="7685503" y="-9030"/>
            <a:ext cx="2078022" cy="7324230"/>
            <a:chOff x="0" y="0"/>
            <a:chExt cx="2770696" cy="9765640"/>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A9A569">
                <a:alpha val="3922"/>
              </a:srgbClr>
            </a:solidFill>
          </p:spPr>
        </p:sp>
      </p:grpSp>
      <p:grpSp>
        <p:nvGrpSpPr>
          <p:cNvPr id="10" name="Group 10"/>
          <p:cNvGrpSpPr/>
          <p:nvPr/>
        </p:nvGrpSpPr>
        <p:grpSpPr>
          <a:xfrm>
            <a:off x="7080418" y="4181408"/>
            <a:ext cx="2681135" cy="3133792"/>
            <a:chOff x="0" y="0"/>
            <a:chExt cx="3574847" cy="4178389"/>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D3583A">
                <a:alpha val="51765"/>
              </a:srgbClr>
            </a:solidFill>
          </p:spPr>
        </p:sp>
      </p:grpSp>
      <p:grpSp>
        <p:nvGrpSpPr>
          <p:cNvPr id="12" name="Group 12"/>
          <p:cNvGrpSpPr/>
          <p:nvPr/>
        </p:nvGrpSpPr>
        <p:grpSpPr>
          <a:xfrm>
            <a:off x="7477792" y="-9030"/>
            <a:ext cx="2285733" cy="7324230"/>
            <a:chOff x="0" y="0"/>
            <a:chExt cx="3047644" cy="9765640"/>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727F4B">
                <a:alpha val="48627"/>
              </a:srgbClr>
            </a:solidFill>
          </p:spPr>
        </p:sp>
      </p:grpSp>
      <p:grpSp>
        <p:nvGrpSpPr>
          <p:cNvPr id="14" name="Group 14"/>
          <p:cNvGrpSpPr/>
          <p:nvPr/>
        </p:nvGrpSpPr>
        <p:grpSpPr>
          <a:xfrm>
            <a:off x="8848830" y="-9030"/>
            <a:ext cx="914695" cy="7324230"/>
            <a:chOff x="0" y="0"/>
            <a:chExt cx="1219594" cy="9765640"/>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A9A569">
                <a:alpha val="48627"/>
              </a:srgbClr>
            </a:solidFill>
          </p:spPr>
        </p:sp>
      </p:grpSp>
      <p:grpSp>
        <p:nvGrpSpPr>
          <p:cNvPr id="16" name="Group 16"/>
          <p:cNvGrpSpPr/>
          <p:nvPr/>
        </p:nvGrpSpPr>
        <p:grpSpPr>
          <a:xfrm>
            <a:off x="8615715" y="-9030"/>
            <a:ext cx="1137885" cy="7324230"/>
            <a:chOff x="0" y="0"/>
            <a:chExt cx="1517180" cy="9765640"/>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A9A569">
                <a:alpha val="41961"/>
              </a:srgbClr>
            </a:solidFill>
          </p:spPr>
        </p:sp>
      </p:grpSp>
      <p:grpSp>
        <p:nvGrpSpPr>
          <p:cNvPr id="18" name="Group 18"/>
          <p:cNvGrpSpPr/>
          <p:nvPr/>
        </p:nvGrpSpPr>
        <p:grpSpPr>
          <a:xfrm>
            <a:off x="8597646" y="5219986"/>
            <a:ext cx="1167022" cy="2095214"/>
            <a:chOff x="0" y="0"/>
            <a:chExt cx="1556029" cy="2793619"/>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A9A569">
                <a:alpha val="63922"/>
              </a:srgbClr>
            </a:solidFill>
          </p:spPr>
        </p:sp>
      </p:grpSp>
      <p:sp>
        <p:nvSpPr>
          <p:cNvPr id="20" name="TextBox 20"/>
          <p:cNvSpPr txBox="1"/>
          <p:nvPr/>
        </p:nvSpPr>
        <p:spPr>
          <a:xfrm>
            <a:off x="2371087" y="676913"/>
            <a:ext cx="4956677" cy="600075"/>
          </a:xfrm>
          <a:prstGeom prst="rect">
            <a:avLst/>
          </a:prstGeom>
        </p:spPr>
        <p:txBody>
          <a:bodyPr lIns="0" tIns="0" rIns="0" bIns="0" rtlCol="0" anchor="t">
            <a:spAutoFit/>
          </a:bodyPr>
          <a:lstStyle/>
          <a:p>
            <a:pPr algn="l">
              <a:lnSpc>
                <a:spcPts val="4608"/>
              </a:lnSpc>
            </a:pPr>
            <a:r>
              <a:rPr lang="en-US" sz="3840">
                <a:solidFill>
                  <a:srgbClr val="2C301F"/>
                </a:solidFill>
                <a:latin typeface="Marykate"/>
                <a:ea typeface="Marykate"/>
                <a:cs typeface="Marykate"/>
                <a:sym typeface="Marykate"/>
              </a:rPr>
              <a:t>Researching Colleges </a:t>
            </a:r>
          </a:p>
        </p:txBody>
      </p:sp>
      <p:grpSp>
        <p:nvGrpSpPr>
          <p:cNvPr id="21" name="Group 21"/>
          <p:cNvGrpSpPr/>
          <p:nvPr/>
        </p:nvGrpSpPr>
        <p:grpSpPr>
          <a:xfrm>
            <a:off x="19" y="10"/>
            <a:ext cx="2187226" cy="7325563"/>
            <a:chOff x="0" y="0"/>
            <a:chExt cx="2916301" cy="9767418"/>
          </a:xfrm>
        </p:grpSpPr>
        <p:sp>
          <p:nvSpPr>
            <p:cNvPr id="22" name="Freeform 22" descr="Working space background"/>
            <p:cNvSpPr/>
            <p:nvPr/>
          </p:nvSpPr>
          <p:spPr>
            <a:xfrm>
              <a:off x="0" y="0"/>
              <a:ext cx="2916301" cy="9767443"/>
            </a:xfrm>
            <a:custGeom>
              <a:avLst/>
              <a:gdLst/>
              <a:ahLst/>
              <a:cxnLst/>
              <a:rect l="l" t="t" r="r" b="b"/>
              <a:pathLst>
                <a:path w="2916301" h="9767443">
                  <a:moveTo>
                    <a:pt x="0" y="0"/>
                  </a:moveTo>
                  <a:lnTo>
                    <a:pt x="2916301" y="0"/>
                  </a:lnTo>
                  <a:lnTo>
                    <a:pt x="2916301" y="9767443"/>
                  </a:lnTo>
                  <a:lnTo>
                    <a:pt x="0" y="9767443"/>
                  </a:lnTo>
                  <a:lnTo>
                    <a:pt x="0" y="0"/>
                  </a:lnTo>
                  <a:close/>
                </a:path>
              </a:pathLst>
            </a:custGeom>
            <a:blipFill>
              <a:blip r:embed="rId2"/>
              <a:stretch>
                <a:fillRect l="-370208" r="-32307"/>
              </a:stretch>
            </a:blipFill>
          </p:spPr>
        </p:sp>
      </p:grpSp>
      <p:grpSp>
        <p:nvGrpSpPr>
          <p:cNvPr id="23" name="Group 23"/>
          <p:cNvGrpSpPr/>
          <p:nvPr/>
        </p:nvGrpSpPr>
        <p:grpSpPr>
          <a:xfrm>
            <a:off x="0" y="4280745"/>
            <a:ext cx="381324" cy="3034455"/>
            <a:chOff x="0" y="0"/>
            <a:chExt cx="508432" cy="4045941"/>
          </a:xfrm>
        </p:grpSpPr>
        <p:sp>
          <p:nvSpPr>
            <p:cNvPr id="24" name="Freeform 24"/>
            <p:cNvSpPr/>
            <p:nvPr/>
          </p:nvSpPr>
          <p:spPr>
            <a:xfrm>
              <a:off x="0" y="0"/>
              <a:ext cx="508381" cy="4045966"/>
            </a:xfrm>
            <a:custGeom>
              <a:avLst/>
              <a:gdLst/>
              <a:ahLst/>
              <a:cxnLst/>
              <a:rect l="l" t="t" r="r" b="b"/>
              <a:pathLst>
                <a:path w="508381" h="4045966">
                  <a:moveTo>
                    <a:pt x="0" y="4045966"/>
                  </a:moveTo>
                  <a:lnTo>
                    <a:pt x="0" y="0"/>
                  </a:lnTo>
                  <a:lnTo>
                    <a:pt x="508381" y="4045966"/>
                  </a:lnTo>
                  <a:close/>
                </a:path>
              </a:pathLst>
            </a:custGeom>
            <a:solidFill>
              <a:srgbClr val="D3583A"/>
            </a:solidFill>
          </p:spPr>
        </p:sp>
      </p:grpSp>
      <p:sp>
        <p:nvSpPr>
          <p:cNvPr id="25" name="TextBox 25"/>
          <p:cNvSpPr txBox="1"/>
          <p:nvPr/>
        </p:nvSpPr>
        <p:spPr>
          <a:xfrm>
            <a:off x="2371087" y="2350351"/>
            <a:ext cx="4956677" cy="2373808"/>
          </a:xfrm>
          <a:prstGeom prst="rect">
            <a:avLst/>
          </a:prstGeom>
        </p:spPr>
        <p:txBody>
          <a:bodyPr lIns="0" tIns="0" rIns="0" bIns="0" rtlCol="0" anchor="t">
            <a:spAutoFit/>
          </a:bodyPr>
          <a:lstStyle/>
          <a:p>
            <a:pPr marL="178435" lvl="1" indent="-88900">
              <a:lnSpc>
                <a:spcPts val="1497"/>
              </a:lnSpc>
              <a:buFont typeface="Arial"/>
              <a:buChar char="•"/>
            </a:pPr>
            <a:r>
              <a:rPr lang="en-US" sz="1350">
                <a:solidFill>
                  <a:srgbClr val="2C301F"/>
                </a:solidFill>
                <a:latin typeface="Poppins"/>
                <a:ea typeface="Poppins"/>
                <a:cs typeface="Poppins"/>
                <a:sym typeface="Poppins"/>
              </a:rPr>
              <a:t>Sign-ups are located in </a:t>
            </a:r>
            <a:r>
              <a:rPr lang="en-US" sz="1350" err="1">
                <a:solidFill>
                  <a:srgbClr val="2C301F"/>
                </a:solidFill>
                <a:latin typeface="Poppins"/>
                <a:ea typeface="Poppins"/>
                <a:cs typeface="Poppins"/>
                <a:sym typeface="Poppins"/>
              </a:rPr>
              <a:t>SchooLinks</a:t>
            </a:r>
            <a:endParaRPr lang="en-US" sz="1350" err="1">
              <a:solidFill>
                <a:srgbClr val="2C301F"/>
              </a:solidFill>
              <a:latin typeface="Poppins"/>
              <a:ea typeface="Poppins"/>
              <a:cs typeface="Poppins"/>
            </a:endParaRPr>
          </a:p>
          <a:p>
            <a:pPr marL="178454" lvl="1" indent="-89227" algn="l">
              <a:lnSpc>
                <a:spcPts val="1497"/>
              </a:lnSpc>
            </a:pPr>
            <a:endParaRPr lang="en-US" sz="1386">
              <a:solidFill>
                <a:srgbClr val="2C301F"/>
              </a:solidFill>
              <a:latin typeface="Poppins"/>
              <a:ea typeface="Poppins"/>
              <a:cs typeface="Poppins"/>
              <a:sym typeface="Poppins"/>
            </a:endParaRPr>
          </a:p>
          <a:p>
            <a:pPr marL="178435" lvl="1" indent="-88900" algn="l">
              <a:lnSpc>
                <a:spcPts val="1497"/>
              </a:lnSpc>
              <a:buFont typeface="Arial"/>
              <a:buChar char="•"/>
            </a:pPr>
            <a:r>
              <a:rPr lang="en-US" sz="1386">
                <a:solidFill>
                  <a:srgbClr val="2C301F"/>
                </a:solidFill>
                <a:latin typeface="Poppins"/>
                <a:ea typeface="Poppins"/>
                <a:cs typeface="Poppins"/>
                <a:sym typeface="Poppins"/>
              </a:rPr>
              <a:t>Did you know….You are allotted 6 pre-approved absences for college visits both junior and senior years!?</a:t>
            </a:r>
            <a:endParaRPr lang="en-US" sz="1386">
              <a:solidFill>
                <a:srgbClr val="2C301F"/>
              </a:solidFill>
              <a:latin typeface="Poppins"/>
              <a:ea typeface="Poppins"/>
              <a:cs typeface="Poppins"/>
            </a:endParaRPr>
          </a:p>
          <a:p>
            <a:pPr marL="178454" lvl="1" indent="-89227" algn="l">
              <a:lnSpc>
                <a:spcPts val="1497"/>
              </a:lnSpc>
            </a:pPr>
            <a:endParaRPr lang="en-US" sz="1386">
              <a:solidFill>
                <a:srgbClr val="2C301F"/>
              </a:solidFill>
              <a:latin typeface="Poppins"/>
              <a:ea typeface="Poppins"/>
              <a:cs typeface="Poppins"/>
              <a:sym typeface="Poppins"/>
            </a:endParaRPr>
          </a:p>
          <a:p>
            <a:pPr marL="178435" lvl="1" indent="-88900" algn="l">
              <a:lnSpc>
                <a:spcPts val="1497"/>
              </a:lnSpc>
              <a:buFont typeface="Arial"/>
              <a:buChar char="•"/>
            </a:pPr>
            <a:r>
              <a:rPr lang="en-US" sz="1386">
                <a:solidFill>
                  <a:srgbClr val="2C301F"/>
                </a:solidFill>
                <a:latin typeface="Poppins"/>
                <a:ea typeface="Poppins"/>
                <a:cs typeface="Poppins"/>
                <a:sym typeface="Poppins"/>
              </a:rPr>
              <a:t>Please visit attendance office prior to college visit</a:t>
            </a:r>
            <a:endParaRPr lang="en-US" sz="1386">
              <a:solidFill>
                <a:srgbClr val="2C301F"/>
              </a:solidFill>
              <a:latin typeface="Poppins"/>
              <a:ea typeface="Poppins"/>
              <a:cs typeface="Poppins"/>
            </a:endParaRPr>
          </a:p>
          <a:p>
            <a:pPr marL="178454" lvl="1" indent="-89227" algn="l">
              <a:lnSpc>
                <a:spcPts val="1497"/>
              </a:lnSpc>
            </a:pPr>
            <a:endParaRPr lang="en-US" sz="1386">
              <a:solidFill>
                <a:srgbClr val="2C301F"/>
              </a:solidFill>
              <a:latin typeface="Poppins"/>
              <a:ea typeface="Poppins"/>
              <a:cs typeface="Poppins"/>
              <a:sym typeface="Poppins"/>
            </a:endParaRPr>
          </a:p>
          <a:p>
            <a:pPr marL="178435" lvl="1" indent="-88900" algn="l">
              <a:lnSpc>
                <a:spcPts val="1497"/>
              </a:lnSpc>
              <a:buFont typeface="Arial"/>
              <a:buChar char="•"/>
            </a:pPr>
            <a:r>
              <a:rPr lang="en-US" sz="1386">
                <a:solidFill>
                  <a:srgbClr val="2C301F"/>
                </a:solidFill>
                <a:latin typeface="Poppins"/>
                <a:ea typeface="Poppins"/>
                <a:cs typeface="Poppins"/>
                <a:sym typeface="Poppins"/>
              </a:rPr>
              <a:t>Meet with representatives from admissions, financial aid and from your area of interest.</a:t>
            </a:r>
            <a:endParaRPr lang="en-US" sz="1386">
              <a:solidFill>
                <a:srgbClr val="2C301F"/>
              </a:solidFill>
              <a:latin typeface="Poppins"/>
              <a:ea typeface="Poppins"/>
              <a:cs typeface="Poppins"/>
            </a:endParaRPr>
          </a:p>
          <a:p>
            <a:pPr marL="178454" lvl="1" indent="-89227" algn="l">
              <a:lnSpc>
                <a:spcPts val="1497"/>
              </a:lnSpc>
            </a:pPr>
            <a:endParaRPr lang="en-US" sz="1386">
              <a:solidFill>
                <a:srgbClr val="2C301F"/>
              </a:solidFill>
              <a:latin typeface="Poppins"/>
              <a:ea typeface="Poppins"/>
              <a:cs typeface="Poppins"/>
              <a:sym typeface="Poppins"/>
            </a:endParaRPr>
          </a:p>
          <a:p>
            <a:pPr marL="178435" lvl="1" indent="-88900" algn="l">
              <a:lnSpc>
                <a:spcPts val="1497"/>
              </a:lnSpc>
              <a:buFont typeface="Arial"/>
              <a:buChar char="•"/>
            </a:pPr>
            <a:r>
              <a:rPr lang="en-US" sz="1350">
                <a:solidFill>
                  <a:srgbClr val="2C301F"/>
                </a:solidFill>
                <a:latin typeface="Poppins"/>
                <a:ea typeface="Poppins"/>
                <a:cs typeface="Poppins"/>
                <a:sym typeface="Poppins"/>
              </a:rPr>
              <a:t>Utilize </a:t>
            </a:r>
            <a:r>
              <a:rPr lang="en-US" sz="1350" u="sng">
                <a:solidFill>
                  <a:srgbClr val="2C301F"/>
                </a:solidFill>
                <a:latin typeface="Poppins"/>
                <a:ea typeface="Poppins"/>
                <a:cs typeface="Poppins"/>
                <a:sym typeface="Poppins"/>
                <a:hlinkClick r:id="rId3" tooltip="http://www.gafutures.org/"/>
              </a:rPr>
              <a:t>www.gafutures.org</a:t>
            </a:r>
            <a:r>
              <a:rPr lang="en-US" sz="1350">
                <a:solidFill>
                  <a:srgbClr val="2C301F"/>
                </a:solidFill>
                <a:latin typeface="Poppins"/>
                <a:ea typeface="Poppins"/>
                <a:cs typeface="Poppins"/>
                <a:sym typeface="Poppins"/>
              </a:rPr>
              <a:t> </a:t>
            </a:r>
            <a:endParaRPr lang="en-US" sz="1350">
              <a:solidFill>
                <a:srgbClr val="2C301F"/>
              </a:solidFill>
              <a:latin typeface="Poppins"/>
              <a:ea typeface="Poppins"/>
              <a:cs typeface="Poppin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0" y="4280745"/>
            <a:ext cx="487680" cy="3043485"/>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A9A569">
                <a:alpha val="72157"/>
              </a:srgbClr>
            </a:solidFill>
          </p:spPr>
        </p:sp>
      </p:grpSp>
      <p:sp>
        <p:nvSpPr>
          <p:cNvPr id="4" name="AutoShape 4"/>
          <p:cNvSpPr/>
          <p:nvPr/>
        </p:nvSpPr>
        <p:spPr>
          <a:xfrm rot="-2023740">
            <a:off x="5032581" y="5879830"/>
            <a:ext cx="5171237" cy="0"/>
          </a:xfrm>
          <a:prstGeom prst="line">
            <a:avLst/>
          </a:prstGeom>
          <a:ln w="9525" cap="rnd">
            <a:solidFill>
              <a:srgbClr val="FFFFFF"/>
            </a:solidFill>
            <a:prstDash val="solid"/>
            <a:headEnd type="none" w="sm" len="sm"/>
            <a:tailEnd type="none" w="sm" len="sm"/>
          </a:ln>
        </p:spPr>
      </p:sp>
      <p:sp>
        <p:nvSpPr>
          <p:cNvPr id="5" name="AutoShape 5"/>
          <p:cNvSpPr/>
          <p:nvPr/>
        </p:nvSpPr>
        <p:spPr>
          <a:xfrm rot="4791360">
            <a:off x="4441622" y="3652838"/>
            <a:ext cx="7441682" cy="0"/>
          </a:xfrm>
          <a:prstGeom prst="line">
            <a:avLst/>
          </a:prstGeom>
          <a:ln w="9525" cap="rnd">
            <a:solidFill>
              <a:srgbClr val="FFFFFF"/>
            </a:solidFill>
            <a:prstDash val="solid"/>
            <a:headEnd type="none" w="sm" len="sm"/>
            <a:tailEnd type="none" w="sm" len="sm"/>
          </a:ln>
        </p:spPr>
      </p:sp>
      <p:grpSp>
        <p:nvGrpSpPr>
          <p:cNvPr id="6" name="Group 6"/>
          <p:cNvGrpSpPr/>
          <p:nvPr/>
        </p:nvGrpSpPr>
        <p:grpSpPr>
          <a:xfrm>
            <a:off x="7351357" y="1"/>
            <a:ext cx="2420741" cy="7324230"/>
            <a:chOff x="0" y="0"/>
            <a:chExt cx="3227654" cy="9765640"/>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A9A569">
                <a:alpha val="8627"/>
              </a:srgbClr>
            </a:solidFill>
          </p:spPr>
        </p:sp>
      </p:grpSp>
      <p:grpSp>
        <p:nvGrpSpPr>
          <p:cNvPr id="8" name="Group 8"/>
          <p:cNvGrpSpPr/>
          <p:nvPr/>
        </p:nvGrpSpPr>
        <p:grpSpPr>
          <a:xfrm>
            <a:off x="7685503" y="-9030"/>
            <a:ext cx="2078022" cy="7324230"/>
            <a:chOff x="0" y="0"/>
            <a:chExt cx="2770696" cy="9765640"/>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A9A569">
                <a:alpha val="3922"/>
              </a:srgbClr>
            </a:solidFill>
          </p:spPr>
        </p:sp>
      </p:grpSp>
      <p:grpSp>
        <p:nvGrpSpPr>
          <p:cNvPr id="10" name="Group 10"/>
          <p:cNvGrpSpPr/>
          <p:nvPr/>
        </p:nvGrpSpPr>
        <p:grpSpPr>
          <a:xfrm>
            <a:off x="7080418" y="4181408"/>
            <a:ext cx="2681135" cy="3133792"/>
            <a:chOff x="0" y="0"/>
            <a:chExt cx="3574847" cy="4178389"/>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D3583A">
                <a:alpha val="51765"/>
              </a:srgbClr>
            </a:solidFill>
          </p:spPr>
        </p:sp>
      </p:grpSp>
      <p:grpSp>
        <p:nvGrpSpPr>
          <p:cNvPr id="12" name="Group 12"/>
          <p:cNvGrpSpPr/>
          <p:nvPr/>
        </p:nvGrpSpPr>
        <p:grpSpPr>
          <a:xfrm>
            <a:off x="7477792" y="-9030"/>
            <a:ext cx="2285733" cy="7324230"/>
            <a:chOff x="0" y="0"/>
            <a:chExt cx="3047644" cy="9765640"/>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727F4B">
                <a:alpha val="48627"/>
              </a:srgbClr>
            </a:solidFill>
          </p:spPr>
        </p:sp>
      </p:grpSp>
      <p:grpSp>
        <p:nvGrpSpPr>
          <p:cNvPr id="14" name="Group 14"/>
          <p:cNvGrpSpPr/>
          <p:nvPr/>
        </p:nvGrpSpPr>
        <p:grpSpPr>
          <a:xfrm>
            <a:off x="8848830" y="-9030"/>
            <a:ext cx="914695" cy="7324230"/>
            <a:chOff x="0" y="0"/>
            <a:chExt cx="1219594" cy="9765640"/>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A9A569">
                <a:alpha val="48627"/>
              </a:srgbClr>
            </a:solidFill>
          </p:spPr>
        </p:sp>
      </p:grpSp>
      <p:grpSp>
        <p:nvGrpSpPr>
          <p:cNvPr id="16" name="Group 16"/>
          <p:cNvGrpSpPr/>
          <p:nvPr/>
        </p:nvGrpSpPr>
        <p:grpSpPr>
          <a:xfrm>
            <a:off x="8615715" y="-9030"/>
            <a:ext cx="1137885" cy="7324230"/>
            <a:chOff x="0" y="0"/>
            <a:chExt cx="1517180" cy="9765640"/>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A9A569">
                <a:alpha val="41961"/>
              </a:srgbClr>
            </a:solidFill>
          </p:spPr>
        </p:sp>
      </p:grpSp>
      <p:grpSp>
        <p:nvGrpSpPr>
          <p:cNvPr id="18" name="Group 18"/>
          <p:cNvGrpSpPr/>
          <p:nvPr/>
        </p:nvGrpSpPr>
        <p:grpSpPr>
          <a:xfrm>
            <a:off x="8597646" y="5219986"/>
            <a:ext cx="1167022" cy="2095214"/>
            <a:chOff x="0" y="0"/>
            <a:chExt cx="1556029" cy="2793619"/>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A9A569">
                <a:alpha val="63922"/>
              </a:srgbClr>
            </a:solidFill>
          </p:spPr>
        </p:sp>
      </p:grpSp>
      <p:sp>
        <p:nvSpPr>
          <p:cNvPr id="20" name="TextBox 20"/>
          <p:cNvSpPr txBox="1"/>
          <p:nvPr/>
        </p:nvSpPr>
        <p:spPr>
          <a:xfrm>
            <a:off x="633308" y="676913"/>
            <a:ext cx="6694456" cy="600075"/>
          </a:xfrm>
          <a:prstGeom prst="rect">
            <a:avLst/>
          </a:prstGeom>
        </p:spPr>
        <p:txBody>
          <a:bodyPr lIns="0" tIns="0" rIns="0" bIns="0" rtlCol="0" anchor="t">
            <a:spAutoFit/>
          </a:bodyPr>
          <a:lstStyle/>
          <a:p>
            <a:pPr algn="l">
              <a:lnSpc>
                <a:spcPts val="4608"/>
              </a:lnSpc>
            </a:pPr>
            <a:r>
              <a:rPr lang="en-US" sz="3840">
                <a:solidFill>
                  <a:srgbClr val="2C301F"/>
                </a:solidFill>
                <a:latin typeface="Marykate"/>
                <a:ea typeface="Marykate"/>
                <a:cs typeface="Marykate"/>
                <a:sym typeface="Marykate"/>
              </a:rPr>
              <a:t>Where Should I Apply?</a:t>
            </a:r>
          </a:p>
        </p:txBody>
      </p:sp>
      <p:grpSp>
        <p:nvGrpSpPr>
          <p:cNvPr id="21" name="Group 21"/>
          <p:cNvGrpSpPr/>
          <p:nvPr/>
        </p:nvGrpSpPr>
        <p:grpSpPr>
          <a:xfrm>
            <a:off x="534943" y="2538012"/>
            <a:ext cx="2307041" cy="3365049"/>
            <a:chOff x="0" y="0"/>
            <a:chExt cx="3076054" cy="4486732"/>
          </a:xfrm>
        </p:grpSpPr>
        <p:sp>
          <p:nvSpPr>
            <p:cNvPr id="22" name="Freeform 22"/>
            <p:cNvSpPr/>
            <p:nvPr/>
          </p:nvSpPr>
          <p:spPr>
            <a:xfrm>
              <a:off x="0" y="0"/>
              <a:ext cx="3076067" cy="4486783"/>
            </a:xfrm>
            <a:custGeom>
              <a:avLst/>
              <a:gdLst/>
              <a:ahLst/>
              <a:cxnLst/>
              <a:rect l="l" t="t" r="r" b="b"/>
              <a:pathLst>
                <a:path w="3076067" h="4486783">
                  <a:moveTo>
                    <a:pt x="0" y="512699"/>
                  </a:moveTo>
                  <a:cubicBezTo>
                    <a:pt x="0" y="229489"/>
                    <a:pt x="229489" y="0"/>
                    <a:pt x="512699" y="0"/>
                  </a:cubicBezTo>
                  <a:lnTo>
                    <a:pt x="2563368" y="0"/>
                  </a:lnTo>
                  <a:cubicBezTo>
                    <a:pt x="2846578" y="0"/>
                    <a:pt x="3076067" y="229489"/>
                    <a:pt x="3076067" y="512699"/>
                  </a:cubicBezTo>
                  <a:lnTo>
                    <a:pt x="3076067" y="3974084"/>
                  </a:lnTo>
                  <a:cubicBezTo>
                    <a:pt x="3076067" y="4257294"/>
                    <a:pt x="2846578" y="4486783"/>
                    <a:pt x="2563368" y="4486783"/>
                  </a:cubicBezTo>
                  <a:lnTo>
                    <a:pt x="512699" y="4486783"/>
                  </a:lnTo>
                  <a:cubicBezTo>
                    <a:pt x="229489" y="4486783"/>
                    <a:pt x="0" y="4257167"/>
                    <a:pt x="0" y="3974084"/>
                  </a:cubicBezTo>
                  <a:close/>
                </a:path>
              </a:pathLst>
            </a:custGeom>
            <a:solidFill>
              <a:srgbClr val="727F4B"/>
            </a:solidFill>
            <a:ln w="20320" cap="sq">
              <a:solidFill>
                <a:srgbClr val="000000"/>
              </a:solidFill>
              <a:prstDash val="solid"/>
              <a:miter/>
            </a:ln>
          </p:spPr>
        </p:sp>
      </p:grpSp>
      <p:grpSp>
        <p:nvGrpSpPr>
          <p:cNvPr id="23" name="Group 23"/>
          <p:cNvGrpSpPr/>
          <p:nvPr/>
        </p:nvGrpSpPr>
        <p:grpSpPr>
          <a:xfrm>
            <a:off x="5119640" y="2578608"/>
            <a:ext cx="2307041" cy="3357467"/>
            <a:chOff x="0" y="0"/>
            <a:chExt cx="3076054" cy="4476623"/>
          </a:xfrm>
        </p:grpSpPr>
        <p:sp>
          <p:nvSpPr>
            <p:cNvPr id="24" name="Freeform 24"/>
            <p:cNvSpPr/>
            <p:nvPr/>
          </p:nvSpPr>
          <p:spPr>
            <a:xfrm>
              <a:off x="0" y="0"/>
              <a:ext cx="3076067" cy="4476623"/>
            </a:xfrm>
            <a:custGeom>
              <a:avLst/>
              <a:gdLst/>
              <a:ahLst/>
              <a:cxnLst/>
              <a:rect l="l" t="t" r="r" b="b"/>
              <a:pathLst>
                <a:path w="3076067" h="4476623">
                  <a:moveTo>
                    <a:pt x="0" y="512699"/>
                  </a:moveTo>
                  <a:cubicBezTo>
                    <a:pt x="0" y="229489"/>
                    <a:pt x="229489" y="0"/>
                    <a:pt x="512699" y="0"/>
                  </a:cubicBezTo>
                  <a:lnTo>
                    <a:pt x="2563368" y="0"/>
                  </a:lnTo>
                  <a:cubicBezTo>
                    <a:pt x="2846578" y="0"/>
                    <a:pt x="3076067" y="229489"/>
                    <a:pt x="3076067" y="512699"/>
                  </a:cubicBezTo>
                  <a:lnTo>
                    <a:pt x="3076067" y="3963924"/>
                  </a:lnTo>
                  <a:cubicBezTo>
                    <a:pt x="3076067" y="4247134"/>
                    <a:pt x="2846578" y="4476623"/>
                    <a:pt x="2563368" y="4476623"/>
                  </a:cubicBezTo>
                  <a:lnTo>
                    <a:pt x="512699" y="4476623"/>
                  </a:lnTo>
                  <a:cubicBezTo>
                    <a:pt x="229489" y="4476623"/>
                    <a:pt x="0" y="4247134"/>
                    <a:pt x="0" y="3963924"/>
                  </a:cubicBezTo>
                  <a:close/>
                </a:path>
              </a:pathLst>
            </a:custGeom>
            <a:solidFill>
              <a:srgbClr val="A9A569"/>
            </a:solidFill>
            <a:ln w="20320" cap="sq">
              <a:solidFill>
                <a:srgbClr val="000000"/>
              </a:solidFill>
              <a:prstDash val="solid"/>
              <a:miter/>
            </a:ln>
          </p:spPr>
        </p:sp>
      </p:grpSp>
      <p:grpSp>
        <p:nvGrpSpPr>
          <p:cNvPr id="25" name="Group 25"/>
          <p:cNvGrpSpPr/>
          <p:nvPr/>
        </p:nvGrpSpPr>
        <p:grpSpPr>
          <a:xfrm>
            <a:off x="2827296" y="2545594"/>
            <a:ext cx="2307041" cy="3357467"/>
            <a:chOff x="0" y="0"/>
            <a:chExt cx="3076054" cy="4476623"/>
          </a:xfrm>
        </p:grpSpPr>
        <p:sp>
          <p:nvSpPr>
            <p:cNvPr id="26" name="Freeform 26"/>
            <p:cNvSpPr/>
            <p:nvPr/>
          </p:nvSpPr>
          <p:spPr>
            <a:xfrm>
              <a:off x="0" y="0"/>
              <a:ext cx="3076067" cy="4476623"/>
            </a:xfrm>
            <a:custGeom>
              <a:avLst/>
              <a:gdLst/>
              <a:ahLst/>
              <a:cxnLst/>
              <a:rect l="l" t="t" r="r" b="b"/>
              <a:pathLst>
                <a:path w="3076067" h="4476623">
                  <a:moveTo>
                    <a:pt x="0" y="512699"/>
                  </a:moveTo>
                  <a:cubicBezTo>
                    <a:pt x="0" y="229489"/>
                    <a:pt x="229489" y="0"/>
                    <a:pt x="512699" y="0"/>
                  </a:cubicBezTo>
                  <a:lnTo>
                    <a:pt x="2563368" y="0"/>
                  </a:lnTo>
                  <a:cubicBezTo>
                    <a:pt x="2846578" y="0"/>
                    <a:pt x="3076067" y="229489"/>
                    <a:pt x="3076067" y="512699"/>
                  </a:cubicBezTo>
                  <a:lnTo>
                    <a:pt x="3076067" y="3963924"/>
                  </a:lnTo>
                  <a:cubicBezTo>
                    <a:pt x="3076067" y="4247134"/>
                    <a:pt x="2846578" y="4476623"/>
                    <a:pt x="2563368" y="4476623"/>
                  </a:cubicBezTo>
                  <a:lnTo>
                    <a:pt x="512699" y="4476623"/>
                  </a:lnTo>
                  <a:cubicBezTo>
                    <a:pt x="229489" y="4476623"/>
                    <a:pt x="0" y="4247134"/>
                    <a:pt x="0" y="3963924"/>
                  </a:cubicBezTo>
                  <a:close/>
                </a:path>
              </a:pathLst>
            </a:custGeom>
            <a:solidFill>
              <a:srgbClr val="E9C468"/>
            </a:solidFill>
            <a:ln w="20320" cap="sq">
              <a:solidFill>
                <a:srgbClr val="000000"/>
              </a:solidFill>
              <a:prstDash val="solid"/>
              <a:miter/>
            </a:ln>
          </p:spPr>
        </p:sp>
      </p:grpSp>
      <p:sp>
        <p:nvSpPr>
          <p:cNvPr id="27" name="TextBox 27"/>
          <p:cNvSpPr txBox="1"/>
          <p:nvPr/>
        </p:nvSpPr>
        <p:spPr>
          <a:xfrm>
            <a:off x="715118" y="2702900"/>
            <a:ext cx="2050694" cy="3686175"/>
          </a:xfrm>
          <a:prstGeom prst="rect">
            <a:avLst/>
          </a:prstGeom>
        </p:spPr>
        <p:txBody>
          <a:bodyPr lIns="0" tIns="0" rIns="0" bIns="0" rtlCol="0" anchor="t">
            <a:spAutoFit/>
          </a:bodyPr>
          <a:lstStyle/>
          <a:p>
            <a:pPr algn="ctr">
              <a:lnSpc>
                <a:spcPts val="2949"/>
              </a:lnSpc>
            </a:pPr>
            <a:r>
              <a:rPr lang="en-US" sz="2457">
                <a:solidFill>
                  <a:srgbClr val="FFFFFF"/>
                </a:solidFill>
                <a:latin typeface="Marykate"/>
                <a:ea typeface="Marykate"/>
                <a:cs typeface="Marykate"/>
                <a:sym typeface="Marykate"/>
              </a:rPr>
              <a:t>Dream/Reach School </a:t>
            </a:r>
          </a:p>
          <a:p>
            <a:pPr algn="ctr">
              <a:lnSpc>
                <a:spcPts val="1658"/>
              </a:lnSpc>
            </a:pPr>
            <a:r>
              <a:rPr lang="en-US" sz="1382">
                <a:solidFill>
                  <a:srgbClr val="FFFFFF"/>
                </a:solidFill>
                <a:latin typeface="Poppins"/>
                <a:ea typeface="Poppins"/>
                <a:cs typeface="Poppins"/>
                <a:sym typeface="Poppins"/>
              </a:rPr>
              <a:t>	</a:t>
            </a:r>
          </a:p>
          <a:p>
            <a:pPr marL="177905" lvl="1" indent="-88953" algn="l">
              <a:lnSpc>
                <a:spcPts val="1658"/>
              </a:lnSpc>
              <a:buFont typeface="Arial"/>
              <a:buChar char="•"/>
            </a:pPr>
            <a:r>
              <a:rPr lang="en-US" sz="1382">
                <a:solidFill>
                  <a:srgbClr val="FFFFFF"/>
                </a:solidFill>
                <a:latin typeface="Poppins"/>
                <a:ea typeface="Poppins"/>
                <a:cs typeface="Poppins"/>
                <a:sym typeface="Poppins"/>
              </a:rPr>
              <a:t>Less than 30% chance of admission </a:t>
            </a:r>
          </a:p>
          <a:p>
            <a:pPr marL="177905" lvl="1" indent="-88953" algn="l">
              <a:lnSpc>
                <a:spcPts val="1658"/>
              </a:lnSpc>
            </a:pPr>
            <a:endParaRPr lang="en-US" sz="1382">
              <a:solidFill>
                <a:srgbClr val="FFFFFF"/>
              </a:solidFill>
              <a:latin typeface="Poppins"/>
              <a:ea typeface="Poppins"/>
              <a:cs typeface="Poppins"/>
              <a:sym typeface="Poppins"/>
            </a:endParaRPr>
          </a:p>
          <a:p>
            <a:pPr marL="177905" lvl="1" indent="-88953" algn="l">
              <a:lnSpc>
                <a:spcPts val="1658"/>
              </a:lnSpc>
              <a:buFont typeface="Arial"/>
              <a:buChar char="•"/>
            </a:pPr>
            <a:r>
              <a:rPr lang="en-US" sz="1382">
                <a:solidFill>
                  <a:srgbClr val="FFFFFF"/>
                </a:solidFill>
                <a:latin typeface="Poppins"/>
                <a:ea typeface="Poppins"/>
                <a:cs typeface="Poppins"/>
                <a:sym typeface="Poppins"/>
              </a:rPr>
              <a:t>Your academic record and test scores are at or below average</a:t>
            </a:r>
          </a:p>
          <a:p>
            <a:pPr marL="177905" lvl="1" indent="-88953" algn="l">
              <a:lnSpc>
                <a:spcPts val="1658"/>
              </a:lnSpc>
            </a:pPr>
            <a:endParaRPr lang="en-US" sz="1382">
              <a:solidFill>
                <a:srgbClr val="FFFFFF"/>
              </a:solidFill>
              <a:latin typeface="Poppins"/>
              <a:ea typeface="Poppins"/>
              <a:cs typeface="Poppins"/>
              <a:sym typeface="Poppins"/>
            </a:endParaRPr>
          </a:p>
          <a:p>
            <a:pPr marL="177905" lvl="1" indent="-88953" algn="l">
              <a:lnSpc>
                <a:spcPts val="1658"/>
              </a:lnSpc>
            </a:pPr>
            <a:endParaRPr lang="en-US" sz="1382">
              <a:solidFill>
                <a:srgbClr val="FFFFFF"/>
              </a:solidFill>
              <a:latin typeface="Poppins"/>
              <a:ea typeface="Poppins"/>
              <a:cs typeface="Poppins"/>
              <a:sym typeface="Poppins"/>
            </a:endParaRPr>
          </a:p>
          <a:p>
            <a:pPr marL="177905" lvl="1" indent="-88953" algn="l">
              <a:lnSpc>
                <a:spcPts val="1658"/>
              </a:lnSpc>
            </a:pPr>
            <a:endParaRPr lang="en-US" sz="1382">
              <a:solidFill>
                <a:srgbClr val="FFFFFF"/>
              </a:solidFill>
              <a:latin typeface="Poppins"/>
              <a:ea typeface="Poppins"/>
              <a:cs typeface="Poppins"/>
              <a:sym typeface="Poppins"/>
            </a:endParaRPr>
          </a:p>
          <a:p>
            <a:pPr marL="177905" lvl="1" indent="-88953" algn="l">
              <a:lnSpc>
                <a:spcPts val="1658"/>
              </a:lnSpc>
            </a:pPr>
            <a:endParaRPr lang="en-US" sz="1382">
              <a:solidFill>
                <a:srgbClr val="FFFFFF"/>
              </a:solidFill>
              <a:latin typeface="Poppins"/>
              <a:ea typeface="Poppins"/>
              <a:cs typeface="Poppins"/>
              <a:sym typeface="Poppins"/>
            </a:endParaRPr>
          </a:p>
          <a:p>
            <a:pPr marL="177905" lvl="1" indent="-88953" algn="l">
              <a:lnSpc>
                <a:spcPts val="1658"/>
              </a:lnSpc>
            </a:pPr>
            <a:endParaRPr lang="en-US" sz="1382">
              <a:solidFill>
                <a:srgbClr val="FFFFFF"/>
              </a:solidFill>
              <a:latin typeface="Poppins"/>
              <a:ea typeface="Poppins"/>
              <a:cs typeface="Poppins"/>
              <a:sym typeface="Poppins"/>
            </a:endParaRPr>
          </a:p>
        </p:txBody>
      </p:sp>
      <p:sp>
        <p:nvSpPr>
          <p:cNvPr id="28" name="TextBox 28"/>
          <p:cNvSpPr txBox="1"/>
          <p:nvPr/>
        </p:nvSpPr>
        <p:spPr>
          <a:xfrm>
            <a:off x="3051553" y="2702900"/>
            <a:ext cx="1800882" cy="3057525"/>
          </a:xfrm>
          <a:prstGeom prst="rect">
            <a:avLst/>
          </a:prstGeom>
        </p:spPr>
        <p:txBody>
          <a:bodyPr lIns="0" tIns="0" rIns="0" bIns="0" rtlCol="0" anchor="t">
            <a:spAutoFit/>
          </a:bodyPr>
          <a:lstStyle/>
          <a:p>
            <a:pPr algn="ctr">
              <a:lnSpc>
                <a:spcPts val="2949"/>
              </a:lnSpc>
            </a:pPr>
            <a:r>
              <a:rPr lang="en-US" sz="2457">
                <a:solidFill>
                  <a:srgbClr val="2C301F"/>
                </a:solidFill>
                <a:latin typeface="Marykate"/>
                <a:ea typeface="Marykate"/>
                <a:cs typeface="Marykate"/>
                <a:sym typeface="Marykate"/>
              </a:rPr>
              <a:t>Target/Good Fit School</a:t>
            </a:r>
          </a:p>
          <a:p>
            <a:pPr algn="ctr">
              <a:lnSpc>
                <a:spcPts val="1658"/>
              </a:lnSpc>
            </a:pPr>
            <a:endParaRPr lang="en-US" sz="2457">
              <a:solidFill>
                <a:srgbClr val="2C301F"/>
              </a:solidFill>
              <a:latin typeface="Marykate"/>
              <a:ea typeface="Marykate"/>
              <a:cs typeface="Marykate"/>
              <a:sym typeface="Marykate"/>
            </a:endParaRPr>
          </a:p>
          <a:p>
            <a:pPr marL="177905" lvl="1" indent="-88953" algn="l">
              <a:lnSpc>
                <a:spcPts val="1658"/>
              </a:lnSpc>
              <a:buFont typeface="Arial"/>
              <a:buChar char="•"/>
            </a:pPr>
            <a:r>
              <a:rPr lang="en-US" sz="1382">
                <a:solidFill>
                  <a:srgbClr val="2C301F"/>
                </a:solidFill>
                <a:latin typeface="Poppins"/>
                <a:ea typeface="Poppins"/>
                <a:cs typeface="Poppins"/>
                <a:sym typeface="Poppins"/>
              </a:rPr>
              <a:t>30%-60% chance of admission</a:t>
            </a:r>
          </a:p>
          <a:p>
            <a:pPr marL="177905" lvl="1" indent="-88953" algn="l">
              <a:lnSpc>
                <a:spcPts val="1658"/>
              </a:lnSpc>
            </a:pPr>
            <a:endParaRPr lang="en-US" sz="1382">
              <a:solidFill>
                <a:srgbClr val="2C301F"/>
              </a:solidFill>
              <a:latin typeface="Poppins"/>
              <a:ea typeface="Poppins"/>
              <a:cs typeface="Poppins"/>
              <a:sym typeface="Poppins"/>
            </a:endParaRPr>
          </a:p>
          <a:p>
            <a:pPr marL="177905" lvl="1" indent="-88953" algn="l">
              <a:lnSpc>
                <a:spcPts val="1658"/>
              </a:lnSpc>
            </a:pPr>
            <a:endParaRPr lang="en-US" sz="1382">
              <a:solidFill>
                <a:srgbClr val="2C301F"/>
              </a:solidFill>
              <a:latin typeface="Poppins"/>
              <a:ea typeface="Poppins"/>
              <a:cs typeface="Poppins"/>
              <a:sym typeface="Poppins"/>
            </a:endParaRPr>
          </a:p>
          <a:p>
            <a:pPr marL="177905" lvl="1" indent="-88953" algn="l">
              <a:lnSpc>
                <a:spcPts val="1658"/>
              </a:lnSpc>
              <a:buFont typeface="Arial"/>
              <a:buChar char="•"/>
            </a:pPr>
            <a:r>
              <a:rPr lang="en-US" sz="1382">
                <a:solidFill>
                  <a:srgbClr val="2C301F"/>
                </a:solidFill>
                <a:latin typeface="Poppins"/>
                <a:ea typeface="Poppins"/>
                <a:cs typeface="Poppins"/>
                <a:sym typeface="Poppins"/>
              </a:rPr>
              <a:t>Your Academic Record/Test Scores are in line with average</a:t>
            </a:r>
          </a:p>
          <a:p>
            <a:pPr marL="177905" lvl="1" indent="-88953" algn="ctr">
              <a:lnSpc>
                <a:spcPts val="1658"/>
              </a:lnSpc>
            </a:pPr>
            <a:r>
              <a:rPr lang="en-US" sz="1382">
                <a:solidFill>
                  <a:srgbClr val="2C301F"/>
                </a:solidFill>
                <a:latin typeface="Poppins"/>
                <a:ea typeface="Poppins"/>
                <a:cs typeface="Poppins"/>
                <a:sym typeface="Poppins"/>
              </a:rPr>
              <a:t>	</a:t>
            </a:r>
          </a:p>
          <a:p>
            <a:pPr marL="177905" lvl="1" indent="-88953" algn="ctr">
              <a:lnSpc>
                <a:spcPts val="1658"/>
              </a:lnSpc>
            </a:pPr>
            <a:r>
              <a:rPr lang="en-US" sz="1382">
                <a:solidFill>
                  <a:srgbClr val="2C301F"/>
                </a:solidFill>
                <a:latin typeface="Poppins"/>
                <a:ea typeface="Poppins"/>
                <a:cs typeface="Poppins"/>
                <a:sym typeface="Poppins"/>
              </a:rPr>
              <a:t>	</a:t>
            </a:r>
          </a:p>
        </p:txBody>
      </p:sp>
      <p:sp>
        <p:nvSpPr>
          <p:cNvPr id="29" name="TextBox 29"/>
          <p:cNvSpPr txBox="1"/>
          <p:nvPr/>
        </p:nvSpPr>
        <p:spPr>
          <a:xfrm>
            <a:off x="5372462" y="2695766"/>
            <a:ext cx="1836587" cy="3207296"/>
          </a:xfrm>
          <a:prstGeom prst="rect">
            <a:avLst/>
          </a:prstGeom>
        </p:spPr>
        <p:txBody>
          <a:bodyPr lIns="0" tIns="0" rIns="0" bIns="0" rtlCol="0" anchor="t">
            <a:spAutoFit/>
          </a:bodyPr>
          <a:lstStyle/>
          <a:p>
            <a:pPr algn="ctr">
              <a:lnSpc>
                <a:spcPts val="2756"/>
              </a:lnSpc>
            </a:pPr>
            <a:r>
              <a:rPr lang="en-US" sz="2296">
                <a:solidFill>
                  <a:srgbClr val="2C301F"/>
                </a:solidFill>
                <a:latin typeface="Marykate"/>
                <a:ea typeface="Marykate"/>
                <a:cs typeface="Marykate"/>
                <a:sym typeface="Marykate"/>
              </a:rPr>
              <a:t>Safety School	</a:t>
            </a:r>
          </a:p>
          <a:p>
            <a:pPr marL="171629" lvl="1" indent="-85815" algn="l">
              <a:lnSpc>
                <a:spcPts val="1600"/>
              </a:lnSpc>
              <a:buFont typeface="Arial"/>
              <a:buChar char="•"/>
            </a:pPr>
            <a:r>
              <a:rPr lang="en-US" sz="1333">
                <a:solidFill>
                  <a:srgbClr val="2C301F"/>
                </a:solidFill>
                <a:latin typeface="Poppins"/>
                <a:ea typeface="Poppins"/>
                <a:cs typeface="Poppins"/>
                <a:sym typeface="Poppins"/>
              </a:rPr>
              <a:t>Greater than 60% chance of admission </a:t>
            </a:r>
          </a:p>
          <a:p>
            <a:pPr marL="171629" lvl="1" indent="-85815" algn="l">
              <a:lnSpc>
                <a:spcPts val="1600"/>
              </a:lnSpc>
            </a:pPr>
            <a:endParaRPr lang="en-US" sz="1333">
              <a:solidFill>
                <a:srgbClr val="2C301F"/>
              </a:solidFill>
              <a:latin typeface="Poppins"/>
              <a:ea typeface="Poppins"/>
              <a:cs typeface="Poppins"/>
              <a:sym typeface="Poppins"/>
            </a:endParaRPr>
          </a:p>
          <a:p>
            <a:pPr marL="171629" lvl="1" indent="-85815" algn="l">
              <a:lnSpc>
                <a:spcPts val="1600"/>
              </a:lnSpc>
              <a:buFont typeface="Arial"/>
              <a:buChar char="•"/>
            </a:pPr>
            <a:r>
              <a:rPr lang="en-US" sz="1333">
                <a:solidFill>
                  <a:srgbClr val="2C301F"/>
                </a:solidFill>
                <a:latin typeface="Poppins"/>
                <a:ea typeface="Poppins"/>
                <a:cs typeface="Poppins"/>
                <a:sym typeface="Poppins"/>
              </a:rPr>
              <a:t>Your Academic Record/Test Scores exceed requirements</a:t>
            </a:r>
          </a:p>
          <a:p>
            <a:pPr marL="171629" lvl="1" indent="-85815" algn="l">
              <a:lnSpc>
                <a:spcPts val="1600"/>
              </a:lnSpc>
            </a:pPr>
            <a:endParaRPr lang="en-US" sz="1333">
              <a:solidFill>
                <a:srgbClr val="2C301F"/>
              </a:solidFill>
              <a:latin typeface="Poppins"/>
              <a:ea typeface="Poppins"/>
              <a:cs typeface="Poppins"/>
              <a:sym typeface="Poppins"/>
            </a:endParaRPr>
          </a:p>
          <a:p>
            <a:pPr marL="171629" lvl="1" indent="-85815" algn="l">
              <a:lnSpc>
                <a:spcPts val="1600"/>
              </a:lnSpc>
              <a:buFont typeface="Arial"/>
              <a:buChar char="•"/>
            </a:pPr>
            <a:r>
              <a:rPr lang="en-US" sz="1333">
                <a:solidFill>
                  <a:srgbClr val="2C301F"/>
                </a:solidFill>
                <a:latin typeface="Poppins"/>
                <a:ea typeface="Poppins"/>
                <a:cs typeface="Poppins"/>
                <a:sym typeface="Poppins"/>
              </a:rPr>
              <a:t> You need at least </a:t>
            </a:r>
            <a:r>
              <a:rPr lang="en-US" sz="1333" u="sng">
                <a:solidFill>
                  <a:srgbClr val="2C301F"/>
                </a:solidFill>
                <a:latin typeface="Poppins"/>
                <a:ea typeface="Poppins"/>
                <a:cs typeface="Poppins"/>
                <a:sym typeface="Poppins"/>
              </a:rPr>
              <a:t>one</a:t>
            </a:r>
            <a:r>
              <a:rPr lang="en-US" sz="1333">
                <a:solidFill>
                  <a:srgbClr val="2C301F"/>
                </a:solidFill>
                <a:latin typeface="Poppins"/>
                <a:ea typeface="Poppins"/>
                <a:cs typeface="Poppins"/>
                <a:sym typeface="Poppins"/>
              </a:rPr>
              <a:t> safety school </a:t>
            </a:r>
          </a:p>
          <a:p>
            <a:pPr marL="133489" lvl="1" indent="-66745" algn="l">
              <a:lnSpc>
                <a:spcPts val="1244"/>
              </a:lnSpc>
            </a:pPr>
            <a:endParaRPr lang="en-US" sz="1333">
              <a:solidFill>
                <a:srgbClr val="2C301F"/>
              </a:solidFill>
              <a:latin typeface="Poppins"/>
              <a:ea typeface="Poppins"/>
              <a:cs typeface="Poppins"/>
              <a:sym typeface="Poppins"/>
            </a:endParaRPr>
          </a:p>
          <a:p>
            <a:pPr marL="133489" lvl="1" indent="-66745" algn="l">
              <a:lnSpc>
                <a:spcPts val="1244"/>
              </a:lnSpc>
            </a:pPr>
            <a:r>
              <a:rPr lang="en-US" sz="1037">
                <a:solidFill>
                  <a:srgbClr val="2C301F"/>
                </a:solidFill>
                <a:latin typeface="Poppins"/>
                <a:ea typeface="Poppins"/>
                <a:cs typeface="Poppins"/>
                <a:sym typeface="Poppins"/>
              </a:rPr>
              <a:t>A highly selective school should not be considered a safety school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0" y="4280745"/>
            <a:ext cx="487680" cy="3043485"/>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A9A569">
                <a:alpha val="72157"/>
              </a:srgbClr>
            </a:solidFill>
          </p:spPr>
        </p:sp>
      </p:grpSp>
      <p:sp>
        <p:nvSpPr>
          <p:cNvPr id="4" name="AutoShape 4"/>
          <p:cNvSpPr/>
          <p:nvPr/>
        </p:nvSpPr>
        <p:spPr>
          <a:xfrm rot="-2023740">
            <a:off x="5032581" y="5879830"/>
            <a:ext cx="5171237" cy="0"/>
          </a:xfrm>
          <a:prstGeom prst="line">
            <a:avLst/>
          </a:prstGeom>
          <a:ln w="9525" cap="rnd">
            <a:solidFill>
              <a:srgbClr val="FFFFFF"/>
            </a:solidFill>
            <a:prstDash val="solid"/>
            <a:headEnd type="none" w="sm" len="sm"/>
            <a:tailEnd type="none" w="sm" len="sm"/>
          </a:ln>
        </p:spPr>
      </p:sp>
      <p:sp>
        <p:nvSpPr>
          <p:cNvPr id="5" name="AutoShape 5"/>
          <p:cNvSpPr/>
          <p:nvPr/>
        </p:nvSpPr>
        <p:spPr>
          <a:xfrm rot="4791360">
            <a:off x="4441622" y="3652838"/>
            <a:ext cx="7441682" cy="0"/>
          </a:xfrm>
          <a:prstGeom prst="line">
            <a:avLst/>
          </a:prstGeom>
          <a:ln w="9525" cap="rnd">
            <a:solidFill>
              <a:srgbClr val="FFFFFF"/>
            </a:solidFill>
            <a:prstDash val="solid"/>
            <a:headEnd type="none" w="sm" len="sm"/>
            <a:tailEnd type="none" w="sm" len="sm"/>
          </a:ln>
        </p:spPr>
      </p:sp>
      <p:grpSp>
        <p:nvGrpSpPr>
          <p:cNvPr id="6" name="Group 6"/>
          <p:cNvGrpSpPr/>
          <p:nvPr/>
        </p:nvGrpSpPr>
        <p:grpSpPr>
          <a:xfrm>
            <a:off x="7351357" y="1"/>
            <a:ext cx="2420741" cy="7324230"/>
            <a:chOff x="0" y="0"/>
            <a:chExt cx="3227654" cy="9765640"/>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A9A569">
                <a:alpha val="8627"/>
              </a:srgbClr>
            </a:solidFill>
          </p:spPr>
        </p:sp>
      </p:grpSp>
      <p:grpSp>
        <p:nvGrpSpPr>
          <p:cNvPr id="8" name="Group 8"/>
          <p:cNvGrpSpPr/>
          <p:nvPr/>
        </p:nvGrpSpPr>
        <p:grpSpPr>
          <a:xfrm>
            <a:off x="7685503" y="-9030"/>
            <a:ext cx="2078022" cy="7324230"/>
            <a:chOff x="0" y="0"/>
            <a:chExt cx="2770696" cy="9765640"/>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A9A569">
                <a:alpha val="3922"/>
              </a:srgbClr>
            </a:solidFill>
          </p:spPr>
        </p:sp>
      </p:grpSp>
      <p:grpSp>
        <p:nvGrpSpPr>
          <p:cNvPr id="10" name="Group 10"/>
          <p:cNvGrpSpPr/>
          <p:nvPr/>
        </p:nvGrpSpPr>
        <p:grpSpPr>
          <a:xfrm>
            <a:off x="7080418" y="4181408"/>
            <a:ext cx="2681135" cy="3133792"/>
            <a:chOff x="0" y="0"/>
            <a:chExt cx="3574847" cy="4178389"/>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D3583A">
                <a:alpha val="51765"/>
              </a:srgbClr>
            </a:solidFill>
          </p:spPr>
        </p:sp>
      </p:grpSp>
      <p:grpSp>
        <p:nvGrpSpPr>
          <p:cNvPr id="12" name="Group 12"/>
          <p:cNvGrpSpPr/>
          <p:nvPr/>
        </p:nvGrpSpPr>
        <p:grpSpPr>
          <a:xfrm>
            <a:off x="7477792" y="-9030"/>
            <a:ext cx="2285733" cy="7324230"/>
            <a:chOff x="0" y="0"/>
            <a:chExt cx="3047644" cy="9765640"/>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727F4B">
                <a:alpha val="48627"/>
              </a:srgbClr>
            </a:solidFill>
          </p:spPr>
        </p:sp>
      </p:grpSp>
      <p:grpSp>
        <p:nvGrpSpPr>
          <p:cNvPr id="14" name="Group 14"/>
          <p:cNvGrpSpPr/>
          <p:nvPr/>
        </p:nvGrpSpPr>
        <p:grpSpPr>
          <a:xfrm>
            <a:off x="8848830" y="-9030"/>
            <a:ext cx="914695" cy="7324230"/>
            <a:chOff x="0" y="0"/>
            <a:chExt cx="1219594" cy="9765640"/>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E9C468">
                <a:alpha val="48627"/>
              </a:srgbClr>
            </a:solidFill>
          </p:spPr>
        </p:sp>
      </p:grpSp>
      <p:grpSp>
        <p:nvGrpSpPr>
          <p:cNvPr id="16" name="Group 16"/>
          <p:cNvGrpSpPr/>
          <p:nvPr/>
        </p:nvGrpSpPr>
        <p:grpSpPr>
          <a:xfrm>
            <a:off x="8615715" y="-9030"/>
            <a:ext cx="1137885" cy="7324230"/>
            <a:chOff x="0" y="0"/>
            <a:chExt cx="1517180" cy="9765640"/>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A9A569">
                <a:alpha val="41961"/>
              </a:srgbClr>
            </a:solidFill>
          </p:spPr>
        </p:sp>
      </p:grpSp>
      <p:grpSp>
        <p:nvGrpSpPr>
          <p:cNvPr id="18" name="Group 18"/>
          <p:cNvGrpSpPr/>
          <p:nvPr/>
        </p:nvGrpSpPr>
        <p:grpSpPr>
          <a:xfrm>
            <a:off x="8597646" y="5219986"/>
            <a:ext cx="1167022" cy="2095214"/>
            <a:chOff x="0" y="0"/>
            <a:chExt cx="1556029" cy="2793619"/>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A9A569">
                <a:alpha val="63922"/>
              </a:srgbClr>
            </a:solidFill>
          </p:spPr>
        </p:sp>
      </p:grpSp>
      <p:sp>
        <p:nvSpPr>
          <p:cNvPr id="20" name="TextBox 20"/>
          <p:cNvSpPr txBox="1"/>
          <p:nvPr/>
        </p:nvSpPr>
        <p:spPr>
          <a:xfrm>
            <a:off x="4259094" y="2350351"/>
            <a:ext cx="4589736" cy="4298208"/>
          </a:xfrm>
          <a:prstGeom prst="rect">
            <a:avLst/>
          </a:prstGeom>
        </p:spPr>
        <p:txBody>
          <a:bodyPr lIns="0" tIns="0" rIns="0" bIns="0" rtlCol="0" anchor="t">
            <a:spAutoFit/>
          </a:bodyPr>
          <a:lstStyle/>
          <a:p>
            <a:pPr marL="205315" lvl="1" indent="-102657" algn="l">
              <a:lnSpc>
                <a:spcPts val="1723"/>
              </a:lnSpc>
              <a:buFont typeface="Arial"/>
              <a:buChar char="•"/>
            </a:pPr>
            <a:r>
              <a:rPr lang="en-US" sz="1595">
                <a:solidFill>
                  <a:srgbClr val="2C301F"/>
                </a:solidFill>
                <a:latin typeface="Poppins"/>
                <a:ea typeface="Poppins"/>
                <a:cs typeface="Poppins"/>
                <a:sym typeface="Poppins"/>
              </a:rPr>
              <a:t>How Am I Being Evaluated? </a:t>
            </a:r>
          </a:p>
          <a:p>
            <a:pPr marL="205315" lvl="1" indent="-102657" algn="l">
              <a:lnSpc>
                <a:spcPts val="1723"/>
              </a:lnSpc>
            </a:pPr>
            <a:endParaRPr lang="en-US" sz="1595">
              <a:solidFill>
                <a:srgbClr val="2C301F"/>
              </a:solidFill>
              <a:latin typeface="Poppins"/>
              <a:ea typeface="Poppins"/>
              <a:cs typeface="Poppins"/>
              <a:sym typeface="Poppins"/>
            </a:endParaRPr>
          </a:p>
          <a:p>
            <a:pPr marL="205315" lvl="1" indent="-102657" algn="l">
              <a:lnSpc>
                <a:spcPts val="1723"/>
              </a:lnSpc>
              <a:buFont typeface="Arial"/>
              <a:buChar char="•"/>
            </a:pPr>
            <a:r>
              <a:rPr lang="en-US" sz="1595" u="sng">
                <a:solidFill>
                  <a:srgbClr val="2C301F"/>
                </a:solidFill>
                <a:latin typeface="Poppins"/>
                <a:ea typeface="Poppins"/>
                <a:cs typeface="Poppins"/>
                <a:sym typeface="Poppins"/>
              </a:rPr>
              <a:t>Numeric Average</a:t>
            </a:r>
            <a:r>
              <a:rPr lang="en-US" sz="1595">
                <a:solidFill>
                  <a:srgbClr val="2C301F"/>
                </a:solidFill>
                <a:latin typeface="Poppins"/>
                <a:ea typeface="Poppins"/>
                <a:cs typeface="Poppins"/>
                <a:sym typeface="Poppins"/>
              </a:rPr>
              <a:t> – Average of your academic core classes</a:t>
            </a:r>
          </a:p>
          <a:p>
            <a:pPr marL="205315" lvl="1" indent="-102657" algn="l">
              <a:lnSpc>
                <a:spcPts val="1723"/>
              </a:lnSpc>
            </a:pPr>
            <a:endParaRPr lang="en-US" sz="1595">
              <a:solidFill>
                <a:srgbClr val="2C301F"/>
              </a:solidFill>
              <a:latin typeface="Poppins"/>
              <a:ea typeface="Poppins"/>
              <a:cs typeface="Poppins"/>
              <a:sym typeface="Poppins"/>
            </a:endParaRPr>
          </a:p>
          <a:p>
            <a:pPr marL="205315" lvl="1" indent="-102657" algn="l">
              <a:lnSpc>
                <a:spcPts val="1723"/>
              </a:lnSpc>
              <a:buFont typeface="Arial"/>
              <a:buChar char="•"/>
            </a:pPr>
            <a:r>
              <a:rPr lang="en-US" sz="1595" u="sng">
                <a:solidFill>
                  <a:srgbClr val="2C301F"/>
                </a:solidFill>
                <a:latin typeface="Poppins"/>
                <a:ea typeface="Poppins"/>
                <a:cs typeface="Poppins"/>
                <a:sym typeface="Poppins"/>
              </a:rPr>
              <a:t>Course Selection (rigor; difficulty level) </a:t>
            </a:r>
            <a:r>
              <a:rPr lang="en-US" sz="1595">
                <a:solidFill>
                  <a:srgbClr val="2C301F"/>
                </a:solidFill>
                <a:latin typeface="Poppins"/>
                <a:ea typeface="Poppins"/>
                <a:cs typeface="Poppins"/>
                <a:sym typeface="Poppins"/>
              </a:rPr>
              <a:t>– Selective colleges are looking at the strength or rigor of your courses throughout high school, </a:t>
            </a:r>
            <a:r>
              <a:rPr lang="en-US" sz="1595" u="sng">
                <a:solidFill>
                  <a:srgbClr val="2C301F"/>
                </a:solidFill>
                <a:latin typeface="Poppins"/>
                <a:ea typeface="Poppins"/>
                <a:cs typeface="Poppins"/>
                <a:sym typeface="Poppins"/>
              </a:rPr>
              <a:t>including your senior year</a:t>
            </a:r>
            <a:r>
              <a:rPr lang="en-US" sz="1595">
                <a:solidFill>
                  <a:srgbClr val="2C301F"/>
                </a:solidFill>
                <a:latin typeface="Poppins"/>
                <a:ea typeface="Poppins"/>
                <a:cs typeface="Poppins"/>
                <a:sym typeface="Poppins"/>
              </a:rPr>
              <a:t>. We highly recommend seniors take a minimum of 4 academics each semester. (For highly selective colleges, a minimum of 5 each semester)</a:t>
            </a:r>
          </a:p>
          <a:p>
            <a:pPr marL="205315" lvl="1" indent="-102657" algn="l">
              <a:lnSpc>
                <a:spcPts val="1723"/>
              </a:lnSpc>
            </a:pPr>
            <a:endParaRPr lang="en-US" sz="1595">
              <a:solidFill>
                <a:srgbClr val="2C301F"/>
              </a:solidFill>
              <a:latin typeface="Poppins"/>
              <a:ea typeface="Poppins"/>
              <a:cs typeface="Poppins"/>
              <a:sym typeface="Poppins"/>
            </a:endParaRPr>
          </a:p>
          <a:p>
            <a:pPr marL="205315" lvl="1" indent="-102657" algn="l">
              <a:lnSpc>
                <a:spcPts val="1723"/>
              </a:lnSpc>
              <a:buFont typeface="Arial"/>
              <a:buChar char="•"/>
            </a:pPr>
            <a:r>
              <a:rPr lang="en-US" sz="1595" u="sng">
                <a:solidFill>
                  <a:srgbClr val="2C301F"/>
                </a:solidFill>
                <a:latin typeface="Poppins"/>
                <a:ea typeface="Poppins"/>
                <a:cs typeface="Poppins"/>
                <a:sym typeface="Poppins"/>
              </a:rPr>
              <a:t>Test Scores (SAT and/or ACT)</a:t>
            </a:r>
          </a:p>
          <a:p>
            <a:pPr marL="205315" lvl="1" indent="-102657" algn="l">
              <a:lnSpc>
                <a:spcPts val="1723"/>
              </a:lnSpc>
            </a:pPr>
            <a:endParaRPr lang="en-US" sz="1595" u="sng">
              <a:solidFill>
                <a:srgbClr val="2C301F"/>
              </a:solidFill>
              <a:latin typeface="Poppins"/>
              <a:ea typeface="Poppins"/>
              <a:cs typeface="Poppins"/>
              <a:sym typeface="Poppins"/>
            </a:endParaRPr>
          </a:p>
          <a:p>
            <a:pPr marL="205315" lvl="1" indent="-102657" algn="l">
              <a:lnSpc>
                <a:spcPts val="1723"/>
              </a:lnSpc>
              <a:buFont typeface="Arial"/>
              <a:buChar char="•"/>
            </a:pPr>
            <a:r>
              <a:rPr lang="en-US" sz="1595" u="sng">
                <a:solidFill>
                  <a:srgbClr val="2C301F"/>
                </a:solidFill>
                <a:latin typeface="Poppins"/>
                <a:ea typeface="Poppins"/>
                <a:cs typeface="Poppins"/>
                <a:sym typeface="Poppins"/>
              </a:rPr>
              <a:t>Extracurricular Activities</a:t>
            </a:r>
            <a:r>
              <a:rPr lang="en-US" sz="1595">
                <a:solidFill>
                  <a:srgbClr val="2C301F"/>
                </a:solidFill>
                <a:latin typeface="Poppins"/>
                <a:ea typeface="Poppins"/>
                <a:cs typeface="Poppins"/>
                <a:sym typeface="Poppins"/>
              </a:rPr>
              <a:t> – Leadership and participation in clubs, service and sports can be particularly important to competitive colleges</a:t>
            </a:r>
          </a:p>
        </p:txBody>
      </p:sp>
      <p:grpSp>
        <p:nvGrpSpPr>
          <p:cNvPr id="21" name="Group 21"/>
          <p:cNvGrpSpPr/>
          <p:nvPr/>
        </p:nvGrpSpPr>
        <p:grpSpPr>
          <a:xfrm>
            <a:off x="19" y="-13545"/>
            <a:ext cx="4315949" cy="7315200"/>
            <a:chOff x="0" y="0"/>
            <a:chExt cx="5754599" cy="9753600"/>
          </a:xfrm>
        </p:grpSpPr>
        <p:sp>
          <p:nvSpPr>
            <p:cNvPr id="22" name="Freeform 22"/>
            <p:cNvSpPr/>
            <p:nvPr/>
          </p:nvSpPr>
          <p:spPr>
            <a:xfrm>
              <a:off x="0" y="0"/>
              <a:ext cx="5754624" cy="9753600"/>
            </a:xfrm>
            <a:custGeom>
              <a:avLst/>
              <a:gdLst/>
              <a:ahLst/>
              <a:cxnLst/>
              <a:rect l="l" t="t" r="r" b="b"/>
              <a:pathLst>
                <a:path w="5754624" h="9753600">
                  <a:moveTo>
                    <a:pt x="0" y="0"/>
                  </a:moveTo>
                  <a:lnTo>
                    <a:pt x="5754624" y="0"/>
                  </a:lnTo>
                  <a:lnTo>
                    <a:pt x="5754624" y="9753600"/>
                  </a:lnTo>
                  <a:lnTo>
                    <a:pt x="0" y="9753600"/>
                  </a:lnTo>
                  <a:lnTo>
                    <a:pt x="0" y="0"/>
                  </a:lnTo>
                  <a:close/>
                </a:path>
              </a:pathLst>
            </a:custGeom>
            <a:blipFill>
              <a:blip r:embed="rId2"/>
              <a:stretch>
                <a:fillRect l="-77437" r="-77437"/>
              </a:stretch>
            </a:blipFill>
          </p:spPr>
        </p:sp>
      </p:grpSp>
      <p:grpSp>
        <p:nvGrpSpPr>
          <p:cNvPr id="23" name="Group 23"/>
          <p:cNvGrpSpPr/>
          <p:nvPr/>
        </p:nvGrpSpPr>
        <p:grpSpPr>
          <a:xfrm rot="-10800000">
            <a:off x="0" y="0"/>
            <a:ext cx="674075" cy="6043898"/>
            <a:chOff x="0" y="0"/>
            <a:chExt cx="898766" cy="8058531"/>
          </a:xfrm>
        </p:grpSpPr>
        <p:sp>
          <p:nvSpPr>
            <p:cNvPr id="24" name="Freeform 24"/>
            <p:cNvSpPr/>
            <p:nvPr/>
          </p:nvSpPr>
          <p:spPr>
            <a:xfrm>
              <a:off x="0" y="0"/>
              <a:ext cx="898779" cy="8058531"/>
            </a:xfrm>
            <a:custGeom>
              <a:avLst/>
              <a:gdLst/>
              <a:ahLst/>
              <a:cxnLst/>
              <a:rect l="l" t="t" r="r" b="b"/>
              <a:pathLst>
                <a:path w="898779" h="8058531">
                  <a:moveTo>
                    <a:pt x="0" y="8058531"/>
                  </a:moveTo>
                  <a:lnTo>
                    <a:pt x="898779" y="0"/>
                  </a:lnTo>
                  <a:lnTo>
                    <a:pt x="898779" y="8058531"/>
                  </a:lnTo>
                  <a:close/>
                </a:path>
              </a:pathLst>
            </a:custGeom>
            <a:solidFill>
              <a:srgbClr val="D3583A"/>
            </a:solidFill>
          </p:spPr>
        </p:sp>
      </p:grpSp>
      <p:sp>
        <p:nvSpPr>
          <p:cNvPr id="25" name="TextBox 25"/>
          <p:cNvSpPr txBox="1"/>
          <p:nvPr/>
        </p:nvSpPr>
        <p:spPr>
          <a:xfrm>
            <a:off x="4520822" y="715013"/>
            <a:ext cx="3655991" cy="1107167"/>
          </a:xfrm>
          <a:prstGeom prst="rect">
            <a:avLst/>
          </a:prstGeom>
        </p:spPr>
        <p:txBody>
          <a:bodyPr lIns="0" tIns="0" rIns="0" bIns="0" rtlCol="0" anchor="t">
            <a:spAutoFit/>
          </a:bodyPr>
          <a:lstStyle/>
          <a:p>
            <a:pPr algn="l">
              <a:lnSpc>
                <a:spcPts val="4201"/>
              </a:lnSpc>
            </a:pPr>
            <a:r>
              <a:rPr lang="en-US" sz="3890">
                <a:solidFill>
                  <a:srgbClr val="2C301F"/>
                </a:solidFill>
                <a:latin typeface="Marykate"/>
                <a:ea typeface="Marykate"/>
                <a:cs typeface="Marykate"/>
                <a:sym typeface="Marykate"/>
              </a:rPr>
              <a:t>College Admission Standards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0" y="4280745"/>
            <a:ext cx="487680" cy="3043485"/>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A9A569">
                <a:alpha val="72157"/>
              </a:srgbClr>
            </a:solidFill>
          </p:spPr>
        </p:sp>
      </p:grpSp>
      <p:sp>
        <p:nvSpPr>
          <p:cNvPr id="4" name="AutoShape 4"/>
          <p:cNvSpPr/>
          <p:nvPr/>
        </p:nvSpPr>
        <p:spPr>
          <a:xfrm rot="-2023740">
            <a:off x="5032581" y="5879830"/>
            <a:ext cx="5171237" cy="0"/>
          </a:xfrm>
          <a:prstGeom prst="line">
            <a:avLst/>
          </a:prstGeom>
          <a:ln w="9525" cap="rnd">
            <a:solidFill>
              <a:srgbClr val="FFFFFF"/>
            </a:solidFill>
            <a:prstDash val="solid"/>
            <a:headEnd type="none" w="sm" len="sm"/>
            <a:tailEnd type="none" w="sm" len="sm"/>
          </a:ln>
        </p:spPr>
      </p:sp>
      <p:sp>
        <p:nvSpPr>
          <p:cNvPr id="5" name="AutoShape 5"/>
          <p:cNvSpPr/>
          <p:nvPr/>
        </p:nvSpPr>
        <p:spPr>
          <a:xfrm rot="4791360">
            <a:off x="4441622" y="3652838"/>
            <a:ext cx="7441682" cy="0"/>
          </a:xfrm>
          <a:prstGeom prst="line">
            <a:avLst/>
          </a:prstGeom>
          <a:ln w="9525" cap="rnd">
            <a:solidFill>
              <a:srgbClr val="FFFFFF"/>
            </a:solidFill>
            <a:prstDash val="solid"/>
            <a:headEnd type="none" w="sm" len="sm"/>
            <a:tailEnd type="none" w="sm" len="sm"/>
          </a:ln>
        </p:spPr>
      </p:sp>
      <p:grpSp>
        <p:nvGrpSpPr>
          <p:cNvPr id="6" name="Group 6"/>
          <p:cNvGrpSpPr/>
          <p:nvPr/>
        </p:nvGrpSpPr>
        <p:grpSpPr>
          <a:xfrm>
            <a:off x="7351357" y="1"/>
            <a:ext cx="2420741" cy="7324230"/>
            <a:chOff x="0" y="0"/>
            <a:chExt cx="3227654" cy="9765640"/>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A9A569">
                <a:alpha val="8627"/>
              </a:srgbClr>
            </a:solidFill>
          </p:spPr>
        </p:sp>
      </p:grpSp>
      <p:grpSp>
        <p:nvGrpSpPr>
          <p:cNvPr id="8" name="Group 8"/>
          <p:cNvGrpSpPr/>
          <p:nvPr/>
        </p:nvGrpSpPr>
        <p:grpSpPr>
          <a:xfrm>
            <a:off x="7685503" y="-9030"/>
            <a:ext cx="2078022" cy="7324230"/>
            <a:chOff x="0" y="0"/>
            <a:chExt cx="2770696" cy="9765640"/>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A9A569">
                <a:alpha val="3922"/>
              </a:srgbClr>
            </a:solidFill>
          </p:spPr>
        </p:sp>
      </p:grpSp>
      <p:grpSp>
        <p:nvGrpSpPr>
          <p:cNvPr id="10" name="Group 10"/>
          <p:cNvGrpSpPr/>
          <p:nvPr/>
        </p:nvGrpSpPr>
        <p:grpSpPr>
          <a:xfrm>
            <a:off x="7080418" y="4181408"/>
            <a:ext cx="2681135" cy="3133792"/>
            <a:chOff x="0" y="0"/>
            <a:chExt cx="3574847" cy="4178389"/>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D3583A">
                <a:alpha val="51765"/>
              </a:srgbClr>
            </a:solidFill>
          </p:spPr>
        </p:sp>
      </p:grpSp>
      <p:grpSp>
        <p:nvGrpSpPr>
          <p:cNvPr id="12" name="Group 12"/>
          <p:cNvGrpSpPr/>
          <p:nvPr/>
        </p:nvGrpSpPr>
        <p:grpSpPr>
          <a:xfrm>
            <a:off x="7477792" y="-9030"/>
            <a:ext cx="2285733" cy="7324230"/>
            <a:chOff x="0" y="0"/>
            <a:chExt cx="3047644" cy="9765640"/>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727F4B">
                <a:alpha val="48627"/>
              </a:srgbClr>
            </a:solidFill>
          </p:spPr>
        </p:sp>
      </p:grpSp>
      <p:grpSp>
        <p:nvGrpSpPr>
          <p:cNvPr id="14" name="Group 14"/>
          <p:cNvGrpSpPr/>
          <p:nvPr/>
        </p:nvGrpSpPr>
        <p:grpSpPr>
          <a:xfrm>
            <a:off x="8848830" y="-9030"/>
            <a:ext cx="914695" cy="7324230"/>
            <a:chOff x="0" y="0"/>
            <a:chExt cx="1219594" cy="9765640"/>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A9A569">
                <a:alpha val="48627"/>
              </a:srgbClr>
            </a:solidFill>
          </p:spPr>
        </p:sp>
      </p:grpSp>
      <p:grpSp>
        <p:nvGrpSpPr>
          <p:cNvPr id="16" name="Group 16"/>
          <p:cNvGrpSpPr/>
          <p:nvPr/>
        </p:nvGrpSpPr>
        <p:grpSpPr>
          <a:xfrm>
            <a:off x="8615715" y="-9030"/>
            <a:ext cx="1137885" cy="7324230"/>
            <a:chOff x="0" y="0"/>
            <a:chExt cx="1517180" cy="9765640"/>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A9A569">
                <a:alpha val="41961"/>
              </a:srgbClr>
            </a:solidFill>
          </p:spPr>
        </p:sp>
      </p:grpSp>
      <p:grpSp>
        <p:nvGrpSpPr>
          <p:cNvPr id="18" name="Group 18"/>
          <p:cNvGrpSpPr/>
          <p:nvPr/>
        </p:nvGrpSpPr>
        <p:grpSpPr>
          <a:xfrm>
            <a:off x="8597646" y="5219986"/>
            <a:ext cx="1167022" cy="2095214"/>
            <a:chOff x="0" y="0"/>
            <a:chExt cx="1556029" cy="2793619"/>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A9A569">
                <a:alpha val="63922"/>
              </a:srgbClr>
            </a:solidFill>
          </p:spPr>
        </p:sp>
      </p:grpSp>
      <p:sp>
        <p:nvSpPr>
          <p:cNvPr id="20" name="TextBox 20"/>
          <p:cNvSpPr txBox="1"/>
          <p:nvPr/>
        </p:nvSpPr>
        <p:spPr>
          <a:xfrm>
            <a:off x="2371087" y="676913"/>
            <a:ext cx="4956677" cy="600075"/>
          </a:xfrm>
          <a:prstGeom prst="rect">
            <a:avLst/>
          </a:prstGeom>
        </p:spPr>
        <p:txBody>
          <a:bodyPr lIns="0" tIns="0" rIns="0" bIns="0" rtlCol="0" anchor="t">
            <a:spAutoFit/>
          </a:bodyPr>
          <a:lstStyle/>
          <a:p>
            <a:pPr algn="l">
              <a:lnSpc>
                <a:spcPts val="4608"/>
              </a:lnSpc>
            </a:pPr>
            <a:r>
              <a:rPr lang="en-US" sz="3840">
                <a:solidFill>
                  <a:srgbClr val="2C301F"/>
                </a:solidFill>
                <a:latin typeface="Marykate"/>
                <a:ea typeface="Marykate"/>
                <a:cs typeface="Marykate"/>
                <a:sym typeface="Marykate"/>
              </a:rPr>
              <a:t>Application Components </a:t>
            </a:r>
          </a:p>
        </p:txBody>
      </p:sp>
      <p:grpSp>
        <p:nvGrpSpPr>
          <p:cNvPr id="21" name="Group 21"/>
          <p:cNvGrpSpPr/>
          <p:nvPr/>
        </p:nvGrpSpPr>
        <p:grpSpPr>
          <a:xfrm>
            <a:off x="19" y="10"/>
            <a:ext cx="2187226" cy="7325563"/>
            <a:chOff x="0" y="0"/>
            <a:chExt cx="2916301" cy="9767418"/>
          </a:xfrm>
        </p:grpSpPr>
        <p:sp>
          <p:nvSpPr>
            <p:cNvPr id="22" name="Freeform 22" descr="Person writing on a notepad"/>
            <p:cNvSpPr/>
            <p:nvPr/>
          </p:nvSpPr>
          <p:spPr>
            <a:xfrm>
              <a:off x="0" y="0"/>
              <a:ext cx="2916301" cy="9767443"/>
            </a:xfrm>
            <a:custGeom>
              <a:avLst/>
              <a:gdLst/>
              <a:ahLst/>
              <a:cxnLst/>
              <a:rect l="l" t="t" r="r" b="b"/>
              <a:pathLst>
                <a:path w="2916301" h="9767443">
                  <a:moveTo>
                    <a:pt x="0" y="0"/>
                  </a:moveTo>
                  <a:lnTo>
                    <a:pt x="2916301" y="0"/>
                  </a:lnTo>
                  <a:lnTo>
                    <a:pt x="2916301" y="9767443"/>
                  </a:lnTo>
                  <a:lnTo>
                    <a:pt x="0" y="9767443"/>
                  </a:lnTo>
                  <a:lnTo>
                    <a:pt x="0" y="0"/>
                  </a:lnTo>
                  <a:close/>
                </a:path>
              </a:pathLst>
            </a:custGeom>
            <a:blipFill>
              <a:blip r:embed="rId2"/>
              <a:stretch>
                <a:fillRect l="-189864" t="-142" r="-133344" b="-117"/>
              </a:stretch>
            </a:blipFill>
          </p:spPr>
        </p:sp>
      </p:grpSp>
      <p:grpSp>
        <p:nvGrpSpPr>
          <p:cNvPr id="23" name="Group 23"/>
          <p:cNvGrpSpPr/>
          <p:nvPr/>
        </p:nvGrpSpPr>
        <p:grpSpPr>
          <a:xfrm>
            <a:off x="0" y="4280745"/>
            <a:ext cx="381324" cy="3034455"/>
            <a:chOff x="0" y="0"/>
            <a:chExt cx="508432" cy="4045941"/>
          </a:xfrm>
        </p:grpSpPr>
        <p:sp>
          <p:nvSpPr>
            <p:cNvPr id="24" name="Freeform 24"/>
            <p:cNvSpPr/>
            <p:nvPr/>
          </p:nvSpPr>
          <p:spPr>
            <a:xfrm>
              <a:off x="0" y="0"/>
              <a:ext cx="508381" cy="4045966"/>
            </a:xfrm>
            <a:custGeom>
              <a:avLst/>
              <a:gdLst/>
              <a:ahLst/>
              <a:cxnLst/>
              <a:rect l="l" t="t" r="r" b="b"/>
              <a:pathLst>
                <a:path w="508381" h="4045966">
                  <a:moveTo>
                    <a:pt x="0" y="4045966"/>
                  </a:moveTo>
                  <a:lnTo>
                    <a:pt x="0" y="0"/>
                  </a:lnTo>
                  <a:lnTo>
                    <a:pt x="508381" y="4045966"/>
                  </a:lnTo>
                  <a:close/>
                </a:path>
              </a:pathLst>
            </a:custGeom>
            <a:solidFill>
              <a:srgbClr val="D3583A"/>
            </a:solidFill>
          </p:spPr>
        </p:sp>
      </p:grpSp>
      <p:sp>
        <p:nvSpPr>
          <p:cNvPr id="25" name="TextBox 25"/>
          <p:cNvSpPr txBox="1"/>
          <p:nvPr/>
        </p:nvSpPr>
        <p:spPr>
          <a:xfrm>
            <a:off x="2278685" y="2350351"/>
            <a:ext cx="4956677" cy="3823233"/>
          </a:xfrm>
          <a:prstGeom prst="rect">
            <a:avLst/>
          </a:prstGeom>
        </p:spPr>
        <p:txBody>
          <a:bodyPr lIns="0" tIns="0" rIns="0" bIns="0" rtlCol="0" anchor="t">
            <a:spAutoFit/>
          </a:bodyPr>
          <a:lstStyle/>
          <a:p>
            <a:pPr marL="192181" lvl="1" indent="-96091" algn="l">
              <a:lnSpc>
                <a:spcPts val="1612"/>
              </a:lnSpc>
              <a:buFont typeface="Arial"/>
              <a:buChar char="•"/>
            </a:pPr>
            <a:r>
              <a:rPr lang="en-US" sz="1493" u="sng">
                <a:solidFill>
                  <a:srgbClr val="2C301F"/>
                </a:solidFill>
                <a:latin typeface="Poppins"/>
                <a:ea typeface="Poppins"/>
                <a:cs typeface="Poppins"/>
                <a:sym typeface="Poppins"/>
              </a:rPr>
              <a:t>Essays</a:t>
            </a:r>
            <a:r>
              <a:rPr lang="en-US" sz="1493">
                <a:solidFill>
                  <a:srgbClr val="2C301F"/>
                </a:solidFill>
                <a:latin typeface="Poppins"/>
                <a:ea typeface="Poppins"/>
                <a:cs typeface="Poppins"/>
                <a:sym typeface="Poppins"/>
              </a:rPr>
              <a:t> – Required essays on the college application are important because they demonstrate your writing ability and give the college more information about you. Please seek advice when writing an essay and be sure to proofread for errors.</a:t>
            </a:r>
          </a:p>
          <a:p>
            <a:pPr marL="192181" lvl="1" indent="-96091" algn="l">
              <a:lnSpc>
                <a:spcPts val="1612"/>
              </a:lnSpc>
            </a:pPr>
            <a:endParaRPr lang="en-US" sz="1493">
              <a:solidFill>
                <a:srgbClr val="2C301F"/>
              </a:solidFill>
              <a:latin typeface="Poppins"/>
              <a:ea typeface="Poppins"/>
              <a:cs typeface="Poppins"/>
              <a:sym typeface="Poppins"/>
            </a:endParaRPr>
          </a:p>
          <a:p>
            <a:pPr marL="192181" lvl="1" indent="-96091" algn="l">
              <a:lnSpc>
                <a:spcPts val="1612"/>
              </a:lnSpc>
              <a:buFont typeface="Arial"/>
              <a:buChar char="•"/>
            </a:pPr>
            <a:r>
              <a:rPr lang="en-US" sz="1493" u="sng">
                <a:solidFill>
                  <a:srgbClr val="2C301F"/>
                </a:solidFill>
                <a:latin typeface="Poppins"/>
                <a:ea typeface="Poppins"/>
                <a:cs typeface="Poppins"/>
                <a:sym typeface="Poppins"/>
              </a:rPr>
              <a:t>Letters of Recommendation</a:t>
            </a:r>
            <a:r>
              <a:rPr lang="en-US" sz="1493">
                <a:solidFill>
                  <a:srgbClr val="2C301F"/>
                </a:solidFill>
                <a:latin typeface="Poppins"/>
                <a:ea typeface="Poppins"/>
                <a:cs typeface="Poppins"/>
                <a:sym typeface="Poppins"/>
              </a:rPr>
              <a:t> - Often preferred from core academic teachers </a:t>
            </a:r>
          </a:p>
          <a:p>
            <a:pPr marL="192181" lvl="1" indent="-96091" algn="l">
              <a:lnSpc>
                <a:spcPts val="1612"/>
              </a:lnSpc>
            </a:pPr>
            <a:endParaRPr lang="en-US" sz="1493">
              <a:solidFill>
                <a:srgbClr val="2C301F"/>
              </a:solidFill>
              <a:latin typeface="Poppins"/>
              <a:ea typeface="Poppins"/>
              <a:cs typeface="Poppins"/>
              <a:sym typeface="Poppins"/>
            </a:endParaRPr>
          </a:p>
          <a:p>
            <a:pPr marL="192181" lvl="1" indent="-96091" algn="l">
              <a:lnSpc>
                <a:spcPts val="1612"/>
              </a:lnSpc>
              <a:buFont typeface="Arial"/>
              <a:buChar char="•"/>
            </a:pPr>
            <a:r>
              <a:rPr lang="en-US" sz="1493" u="sng">
                <a:solidFill>
                  <a:srgbClr val="2C301F"/>
                </a:solidFill>
                <a:latin typeface="Poppins"/>
                <a:ea typeface="Poppins"/>
                <a:cs typeface="Poppins"/>
                <a:sym typeface="Poppins"/>
              </a:rPr>
              <a:t>Resume</a:t>
            </a:r>
            <a:r>
              <a:rPr lang="en-US" sz="1493">
                <a:solidFill>
                  <a:srgbClr val="2C301F"/>
                </a:solidFill>
                <a:latin typeface="Poppins"/>
                <a:ea typeface="Poppins"/>
                <a:cs typeface="Poppins"/>
                <a:sym typeface="Poppins"/>
              </a:rPr>
              <a:t> – Contains academic info, honors &amp; awards, extracurricular activities, work/volunteer experience, etc.</a:t>
            </a:r>
          </a:p>
          <a:p>
            <a:pPr marL="192181" lvl="1" indent="-96091" algn="l">
              <a:lnSpc>
                <a:spcPts val="1612"/>
              </a:lnSpc>
            </a:pPr>
            <a:endParaRPr lang="en-US" sz="1493">
              <a:solidFill>
                <a:srgbClr val="2C301F"/>
              </a:solidFill>
              <a:latin typeface="Poppins"/>
              <a:ea typeface="Poppins"/>
              <a:cs typeface="Poppins"/>
              <a:sym typeface="Poppins"/>
            </a:endParaRPr>
          </a:p>
          <a:p>
            <a:pPr marL="192181" lvl="1" indent="-96091" algn="l">
              <a:lnSpc>
                <a:spcPts val="1612"/>
              </a:lnSpc>
              <a:buFont typeface="Arial"/>
              <a:buChar char="•"/>
            </a:pPr>
            <a:r>
              <a:rPr lang="en-US" sz="1493" u="sng">
                <a:solidFill>
                  <a:srgbClr val="2C301F"/>
                </a:solidFill>
                <a:latin typeface="Poppins"/>
                <a:ea typeface="Poppins"/>
                <a:cs typeface="Poppins"/>
                <a:sym typeface="Poppins"/>
              </a:rPr>
              <a:t>Interviews</a:t>
            </a:r>
            <a:r>
              <a:rPr lang="en-US" sz="1493">
                <a:solidFill>
                  <a:srgbClr val="2C301F"/>
                </a:solidFill>
                <a:latin typeface="Poppins"/>
                <a:ea typeface="Poppins"/>
                <a:cs typeface="Poppins"/>
                <a:sym typeface="Poppins"/>
              </a:rPr>
              <a:t> - Colleges will notify students if an interview is desired.</a:t>
            </a:r>
          </a:p>
          <a:p>
            <a:pPr marL="192181" lvl="1" indent="-96091" algn="l">
              <a:lnSpc>
                <a:spcPts val="1612"/>
              </a:lnSpc>
              <a:buFont typeface="Arial"/>
              <a:buChar char="•"/>
            </a:pPr>
            <a:r>
              <a:rPr lang="en-US" sz="1493">
                <a:solidFill>
                  <a:srgbClr val="2C301F"/>
                </a:solidFill>
                <a:latin typeface="Poppins"/>
                <a:ea typeface="Poppins"/>
                <a:cs typeface="Poppins"/>
                <a:sym typeface="Poppins"/>
              </a:rPr>
              <a:t>**NHS does not have class rank**</a:t>
            </a:r>
          </a:p>
          <a:p>
            <a:pPr marL="192181" lvl="1" indent="-96091" algn="l">
              <a:lnSpc>
                <a:spcPts val="1612"/>
              </a:lnSpc>
            </a:pPr>
            <a:endParaRPr lang="en-US" sz="1493">
              <a:solidFill>
                <a:srgbClr val="2C301F"/>
              </a:solidFill>
              <a:latin typeface="Poppins"/>
              <a:ea typeface="Poppins"/>
              <a:cs typeface="Poppins"/>
              <a:sym typeface="Poppins"/>
            </a:endParaRPr>
          </a:p>
          <a:p>
            <a:pPr marL="192181" lvl="1" indent="-96091" algn="l">
              <a:lnSpc>
                <a:spcPts val="1612"/>
              </a:lnSpc>
            </a:pPr>
            <a:endParaRPr lang="en-US" sz="1493">
              <a:solidFill>
                <a:srgbClr val="2C301F"/>
              </a:solidFill>
              <a:latin typeface="Poppins"/>
              <a:ea typeface="Poppins"/>
              <a:cs typeface="Poppins"/>
              <a:sym typeface="Poppin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0" y="4280745"/>
            <a:ext cx="487680" cy="3043485"/>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A9A569">
                <a:alpha val="72157"/>
              </a:srgbClr>
            </a:solidFill>
          </p:spPr>
        </p:sp>
      </p:grpSp>
      <p:sp>
        <p:nvSpPr>
          <p:cNvPr id="4" name="AutoShape 4"/>
          <p:cNvSpPr/>
          <p:nvPr/>
        </p:nvSpPr>
        <p:spPr>
          <a:xfrm rot="-2023740">
            <a:off x="5032581" y="5879830"/>
            <a:ext cx="5171237" cy="0"/>
          </a:xfrm>
          <a:prstGeom prst="line">
            <a:avLst/>
          </a:prstGeom>
          <a:ln w="9525" cap="rnd">
            <a:solidFill>
              <a:srgbClr val="FFFFFF"/>
            </a:solidFill>
            <a:prstDash val="solid"/>
            <a:headEnd type="none" w="sm" len="sm"/>
            <a:tailEnd type="none" w="sm" len="sm"/>
          </a:ln>
        </p:spPr>
      </p:sp>
      <p:sp>
        <p:nvSpPr>
          <p:cNvPr id="5" name="AutoShape 5"/>
          <p:cNvSpPr/>
          <p:nvPr/>
        </p:nvSpPr>
        <p:spPr>
          <a:xfrm rot="4791360">
            <a:off x="4441622" y="3652838"/>
            <a:ext cx="7441682" cy="0"/>
          </a:xfrm>
          <a:prstGeom prst="line">
            <a:avLst/>
          </a:prstGeom>
          <a:ln w="9525" cap="rnd">
            <a:solidFill>
              <a:srgbClr val="FFFFFF"/>
            </a:solidFill>
            <a:prstDash val="solid"/>
            <a:headEnd type="none" w="sm" len="sm"/>
            <a:tailEnd type="none" w="sm" len="sm"/>
          </a:ln>
        </p:spPr>
      </p:sp>
      <p:grpSp>
        <p:nvGrpSpPr>
          <p:cNvPr id="6" name="Group 6"/>
          <p:cNvGrpSpPr/>
          <p:nvPr/>
        </p:nvGrpSpPr>
        <p:grpSpPr>
          <a:xfrm>
            <a:off x="7351357" y="1"/>
            <a:ext cx="2420741" cy="7324230"/>
            <a:chOff x="0" y="0"/>
            <a:chExt cx="3227654" cy="9765640"/>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A9A569">
                <a:alpha val="8627"/>
              </a:srgbClr>
            </a:solidFill>
          </p:spPr>
        </p:sp>
      </p:grpSp>
      <p:grpSp>
        <p:nvGrpSpPr>
          <p:cNvPr id="8" name="Group 8"/>
          <p:cNvGrpSpPr/>
          <p:nvPr/>
        </p:nvGrpSpPr>
        <p:grpSpPr>
          <a:xfrm>
            <a:off x="7685503" y="-9030"/>
            <a:ext cx="2078022" cy="7324230"/>
            <a:chOff x="0" y="0"/>
            <a:chExt cx="2770696" cy="9765640"/>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A9A569">
                <a:alpha val="3922"/>
              </a:srgbClr>
            </a:solidFill>
          </p:spPr>
        </p:sp>
      </p:grpSp>
      <p:grpSp>
        <p:nvGrpSpPr>
          <p:cNvPr id="10" name="Group 10"/>
          <p:cNvGrpSpPr/>
          <p:nvPr/>
        </p:nvGrpSpPr>
        <p:grpSpPr>
          <a:xfrm>
            <a:off x="7080418" y="4181408"/>
            <a:ext cx="2681135" cy="3133792"/>
            <a:chOff x="0" y="0"/>
            <a:chExt cx="3574847" cy="4178389"/>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D3583A">
                <a:alpha val="51765"/>
              </a:srgbClr>
            </a:solidFill>
          </p:spPr>
        </p:sp>
      </p:grpSp>
      <p:grpSp>
        <p:nvGrpSpPr>
          <p:cNvPr id="12" name="Group 12"/>
          <p:cNvGrpSpPr/>
          <p:nvPr/>
        </p:nvGrpSpPr>
        <p:grpSpPr>
          <a:xfrm>
            <a:off x="7477792" y="-9030"/>
            <a:ext cx="2285733" cy="7324230"/>
            <a:chOff x="0" y="0"/>
            <a:chExt cx="3047644" cy="9765640"/>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727F4B">
                <a:alpha val="48627"/>
              </a:srgbClr>
            </a:solidFill>
          </p:spPr>
        </p:sp>
      </p:grpSp>
      <p:grpSp>
        <p:nvGrpSpPr>
          <p:cNvPr id="14" name="Group 14"/>
          <p:cNvGrpSpPr/>
          <p:nvPr/>
        </p:nvGrpSpPr>
        <p:grpSpPr>
          <a:xfrm>
            <a:off x="8848830" y="-9030"/>
            <a:ext cx="914695" cy="7324230"/>
            <a:chOff x="0" y="0"/>
            <a:chExt cx="1219594" cy="9765640"/>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A9A569">
                <a:alpha val="48627"/>
              </a:srgbClr>
            </a:solidFill>
          </p:spPr>
        </p:sp>
      </p:grpSp>
      <p:grpSp>
        <p:nvGrpSpPr>
          <p:cNvPr id="16" name="Group 16"/>
          <p:cNvGrpSpPr/>
          <p:nvPr/>
        </p:nvGrpSpPr>
        <p:grpSpPr>
          <a:xfrm>
            <a:off x="8615715" y="-9030"/>
            <a:ext cx="1137885" cy="7324230"/>
            <a:chOff x="0" y="0"/>
            <a:chExt cx="1517180" cy="9765640"/>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A9A569">
                <a:alpha val="41961"/>
              </a:srgbClr>
            </a:solidFill>
          </p:spPr>
        </p:sp>
      </p:grpSp>
      <p:grpSp>
        <p:nvGrpSpPr>
          <p:cNvPr id="18" name="Group 18"/>
          <p:cNvGrpSpPr/>
          <p:nvPr/>
        </p:nvGrpSpPr>
        <p:grpSpPr>
          <a:xfrm>
            <a:off x="8597646" y="5219986"/>
            <a:ext cx="1167022" cy="2095214"/>
            <a:chOff x="0" y="0"/>
            <a:chExt cx="1556029" cy="2793619"/>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A9A569">
                <a:alpha val="63922"/>
              </a:srgbClr>
            </a:solidFill>
          </p:spPr>
        </p:sp>
      </p:grpSp>
      <p:grpSp>
        <p:nvGrpSpPr>
          <p:cNvPr id="20" name="Group 20"/>
          <p:cNvGrpSpPr/>
          <p:nvPr/>
        </p:nvGrpSpPr>
        <p:grpSpPr>
          <a:xfrm>
            <a:off x="-228939" y="22906"/>
            <a:ext cx="9753581" cy="7315190"/>
            <a:chOff x="0" y="0"/>
            <a:chExt cx="13004775" cy="9753587"/>
          </a:xfrm>
        </p:grpSpPr>
        <p:sp>
          <p:nvSpPr>
            <p:cNvPr id="21" name="Freeform 21"/>
            <p:cNvSpPr/>
            <p:nvPr/>
          </p:nvSpPr>
          <p:spPr>
            <a:xfrm>
              <a:off x="0" y="0"/>
              <a:ext cx="13004800" cy="9753600"/>
            </a:xfrm>
            <a:custGeom>
              <a:avLst/>
              <a:gdLst/>
              <a:ahLst/>
              <a:cxnLst/>
              <a:rect l="l" t="t" r="r" b="b"/>
              <a:pathLst>
                <a:path w="13004800" h="9753600">
                  <a:moveTo>
                    <a:pt x="0" y="0"/>
                  </a:moveTo>
                  <a:lnTo>
                    <a:pt x="13004800" y="0"/>
                  </a:lnTo>
                  <a:lnTo>
                    <a:pt x="13004800" y="9753600"/>
                  </a:lnTo>
                  <a:lnTo>
                    <a:pt x="0" y="9753600"/>
                  </a:lnTo>
                  <a:lnTo>
                    <a:pt x="0" y="0"/>
                  </a:lnTo>
                  <a:close/>
                </a:path>
              </a:pathLst>
            </a:custGeom>
            <a:blipFill>
              <a:blip r:embed="rId2">
                <a:alphaModFix amt="54000"/>
              </a:blip>
              <a:stretch>
                <a:fillRect t="-14000" b="-14000"/>
              </a:stretch>
            </a:blipFill>
          </p:spPr>
        </p:sp>
      </p:grpSp>
      <p:grpSp>
        <p:nvGrpSpPr>
          <p:cNvPr id="22" name="Group 22"/>
          <p:cNvGrpSpPr/>
          <p:nvPr/>
        </p:nvGrpSpPr>
        <p:grpSpPr>
          <a:xfrm rot="-10800000">
            <a:off x="0" y="0"/>
            <a:ext cx="674075" cy="6043898"/>
            <a:chOff x="0" y="0"/>
            <a:chExt cx="898766" cy="8058531"/>
          </a:xfrm>
        </p:grpSpPr>
        <p:sp>
          <p:nvSpPr>
            <p:cNvPr id="23" name="Freeform 23"/>
            <p:cNvSpPr/>
            <p:nvPr/>
          </p:nvSpPr>
          <p:spPr>
            <a:xfrm>
              <a:off x="0" y="0"/>
              <a:ext cx="898779" cy="8058531"/>
            </a:xfrm>
            <a:custGeom>
              <a:avLst/>
              <a:gdLst/>
              <a:ahLst/>
              <a:cxnLst/>
              <a:rect l="l" t="t" r="r" b="b"/>
              <a:pathLst>
                <a:path w="898779" h="8058531">
                  <a:moveTo>
                    <a:pt x="0" y="8058531"/>
                  </a:moveTo>
                  <a:lnTo>
                    <a:pt x="898779" y="0"/>
                  </a:lnTo>
                  <a:lnTo>
                    <a:pt x="898779" y="8058531"/>
                  </a:lnTo>
                  <a:close/>
                </a:path>
              </a:pathLst>
            </a:custGeom>
            <a:solidFill>
              <a:srgbClr val="D3583A">
                <a:alpha val="72157"/>
              </a:srgbClr>
            </a:solidFill>
          </p:spPr>
        </p:sp>
      </p:grpSp>
      <p:grpSp>
        <p:nvGrpSpPr>
          <p:cNvPr id="24" name="Group 24"/>
          <p:cNvGrpSpPr/>
          <p:nvPr/>
        </p:nvGrpSpPr>
        <p:grpSpPr>
          <a:xfrm>
            <a:off x="1299353" y="0"/>
            <a:ext cx="7498080" cy="7315200"/>
            <a:chOff x="0" y="0"/>
            <a:chExt cx="9997440" cy="9753600"/>
          </a:xfrm>
        </p:grpSpPr>
        <p:sp>
          <p:nvSpPr>
            <p:cNvPr id="25" name="Freeform 25"/>
            <p:cNvSpPr/>
            <p:nvPr/>
          </p:nvSpPr>
          <p:spPr>
            <a:xfrm>
              <a:off x="0" y="0"/>
              <a:ext cx="9997440" cy="9753600"/>
            </a:xfrm>
            <a:custGeom>
              <a:avLst/>
              <a:gdLst/>
              <a:ahLst/>
              <a:cxnLst/>
              <a:rect l="l" t="t" r="r" b="b"/>
              <a:pathLst>
                <a:path w="9997440" h="9753600">
                  <a:moveTo>
                    <a:pt x="0" y="9753600"/>
                  </a:moveTo>
                  <a:lnTo>
                    <a:pt x="1456944" y="0"/>
                  </a:lnTo>
                  <a:lnTo>
                    <a:pt x="9997440" y="0"/>
                  </a:lnTo>
                  <a:lnTo>
                    <a:pt x="8540496" y="9753600"/>
                  </a:lnTo>
                  <a:close/>
                </a:path>
              </a:pathLst>
            </a:custGeom>
            <a:solidFill>
              <a:srgbClr val="FFFFFF">
                <a:alpha val="88235"/>
              </a:srgbClr>
            </a:solidFill>
          </p:spPr>
        </p:sp>
      </p:grpSp>
      <p:sp>
        <p:nvSpPr>
          <p:cNvPr id="26" name="AutoShape 26"/>
          <p:cNvSpPr/>
          <p:nvPr/>
        </p:nvSpPr>
        <p:spPr>
          <a:xfrm rot="4940280">
            <a:off x="4288812" y="3652838"/>
            <a:ext cx="7391352" cy="0"/>
          </a:xfrm>
          <a:prstGeom prst="line">
            <a:avLst/>
          </a:prstGeom>
          <a:ln w="9525" cap="rnd">
            <a:solidFill>
              <a:srgbClr val="FFFFFF"/>
            </a:solidFill>
            <a:prstDash val="solid"/>
            <a:headEnd type="none" w="sm" len="sm"/>
            <a:tailEnd type="none" w="sm" len="sm"/>
          </a:ln>
        </p:spPr>
      </p:sp>
      <p:sp>
        <p:nvSpPr>
          <p:cNvPr id="27" name="AutoShape 27"/>
          <p:cNvSpPr/>
          <p:nvPr/>
        </p:nvSpPr>
        <p:spPr>
          <a:xfrm rot="8300939">
            <a:off x="5288785" y="5616254"/>
            <a:ext cx="5113706" cy="0"/>
          </a:xfrm>
          <a:prstGeom prst="line">
            <a:avLst/>
          </a:prstGeom>
          <a:ln w="9525" cap="rnd">
            <a:solidFill>
              <a:srgbClr val="FFFFFF"/>
            </a:solidFill>
            <a:prstDash val="solid"/>
            <a:headEnd type="none" w="sm" len="sm"/>
            <a:tailEnd type="none" w="sm" len="sm"/>
          </a:ln>
        </p:spPr>
      </p:sp>
      <p:grpSp>
        <p:nvGrpSpPr>
          <p:cNvPr id="28" name="Group 28"/>
          <p:cNvGrpSpPr/>
          <p:nvPr/>
        </p:nvGrpSpPr>
        <p:grpSpPr>
          <a:xfrm>
            <a:off x="7345185" y="-9030"/>
            <a:ext cx="2405882" cy="7324230"/>
            <a:chOff x="0" y="0"/>
            <a:chExt cx="3207842" cy="9765640"/>
          </a:xfrm>
        </p:grpSpPr>
        <p:sp>
          <p:nvSpPr>
            <p:cNvPr id="29" name="Freeform 29"/>
            <p:cNvSpPr/>
            <p:nvPr/>
          </p:nvSpPr>
          <p:spPr>
            <a:xfrm>
              <a:off x="0" y="0"/>
              <a:ext cx="3207766" cy="9765665"/>
            </a:xfrm>
            <a:custGeom>
              <a:avLst/>
              <a:gdLst/>
              <a:ahLst/>
              <a:cxnLst/>
              <a:rect l="l" t="t" r="r" b="b"/>
              <a:pathLst>
                <a:path w="3207766" h="9765665">
                  <a:moveTo>
                    <a:pt x="2181860" y="0"/>
                  </a:moveTo>
                  <a:lnTo>
                    <a:pt x="3207766" y="0"/>
                  </a:lnTo>
                  <a:lnTo>
                    <a:pt x="3207766" y="9765665"/>
                  </a:lnTo>
                  <a:lnTo>
                    <a:pt x="0" y="9765665"/>
                  </a:lnTo>
                  <a:lnTo>
                    <a:pt x="2181860" y="0"/>
                  </a:lnTo>
                  <a:close/>
                </a:path>
              </a:pathLst>
            </a:custGeom>
            <a:solidFill>
              <a:srgbClr val="A9A569">
                <a:alpha val="8627"/>
              </a:srgbClr>
            </a:solidFill>
          </p:spPr>
        </p:sp>
      </p:grpSp>
      <p:grpSp>
        <p:nvGrpSpPr>
          <p:cNvPr id="30" name="Group 30"/>
          <p:cNvGrpSpPr/>
          <p:nvPr/>
        </p:nvGrpSpPr>
        <p:grpSpPr>
          <a:xfrm>
            <a:off x="7682751" y="-9030"/>
            <a:ext cx="2070849" cy="7324230"/>
            <a:chOff x="0" y="0"/>
            <a:chExt cx="2761132" cy="9765640"/>
          </a:xfrm>
        </p:grpSpPr>
        <p:sp>
          <p:nvSpPr>
            <p:cNvPr id="31" name="Freeform 31"/>
            <p:cNvSpPr/>
            <p:nvPr/>
          </p:nvSpPr>
          <p:spPr>
            <a:xfrm>
              <a:off x="0" y="0"/>
              <a:ext cx="2761107" cy="9765665"/>
            </a:xfrm>
            <a:custGeom>
              <a:avLst/>
              <a:gdLst/>
              <a:ahLst/>
              <a:cxnLst/>
              <a:rect l="l" t="t" r="r" b="b"/>
              <a:pathLst>
                <a:path w="2761107" h="9765665">
                  <a:moveTo>
                    <a:pt x="0" y="0"/>
                  </a:moveTo>
                  <a:lnTo>
                    <a:pt x="2761107" y="0"/>
                  </a:lnTo>
                  <a:lnTo>
                    <a:pt x="2761107" y="9765665"/>
                  </a:lnTo>
                  <a:lnTo>
                    <a:pt x="1290066" y="9765665"/>
                  </a:lnTo>
                  <a:lnTo>
                    <a:pt x="0" y="0"/>
                  </a:lnTo>
                  <a:close/>
                </a:path>
              </a:pathLst>
            </a:custGeom>
            <a:solidFill>
              <a:srgbClr val="A9A569">
                <a:alpha val="3922"/>
              </a:srgbClr>
            </a:solidFill>
          </p:spPr>
        </p:sp>
      </p:grpSp>
      <p:grpSp>
        <p:nvGrpSpPr>
          <p:cNvPr id="32" name="Group 32"/>
          <p:cNvGrpSpPr/>
          <p:nvPr/>
        </p:nvGrpSpPr>
        <p:grpSpPr>
          <a:xfrm>
            <a:off x="7145865" y="3251197"/>
            <a:ext cx="2607735" cy="4064003"/>
            <a:chOff x="0" y="0"/>
            <a:chExt cx="3476981" cy="5418671"/>
          </a:xfrm>
        </p:grpSpPr>
        <p:sp>
          <p:nvSpPr>
            <p:cNvPr id="33" name="Freeform 33"/>
            <p:cNvSpPr/>
            <p:nvPr/>
          </p:nvSpPr>
          <p:spPr>
            <a:xfrm>
              <a:off x="0" y="0"/>
              <a:ext cx="3477006" cy="5418709"/>
            </a:xfrm>
            <a:custGeom>
              <a:avLst/>
              <a:gdLst/>
              <a:ahLst/>
              <a:cxnLst/>
              <a:rect l="l" t="t" r="r" b="b"/>
              <a:pathLst>
                <a:path w="3477006" h="5418709">
                  <a:moveTo>
                    <a:pt x="0" y="5418709"/>
                  </a:moveTo>
                  <a:lnTo>
                    <a:pt x="3477006" y="0"/>
                  </a:lnTo>
                  <a:lnTo>
                    <a:pt x="3477006" y="5418709"/>
                  </a:lnTo>
                  <a:close/>
                </a:path>
              </a:pathLst>
            </a:custGeom>
            <a:solidFill>
              <a:srgbClr val="D3583A">
                <a:alpha val="51765"/>
              </a:srgbClr>
            </a:solidFill>
          </p:spPr>
        </p:sp>
      </p:grpSp>
      <p:grpSp>
        <p:nvGrpSpPr>
          <p:cNvPr id="34" name="Group 34"/>
          <p:cNvGrpSpPr/>
          <p:nvPr/>
        </p:nvGrpSpPr>
        <p:grpSpPr>
          <a:xfrm>
            <a:off x="7467600" y="-9030"/>
            <a:ext cx="2283457" cy="7324230"/>
            <a:chOff x="0" y="0"/>
            <a:chExt cx="3044609" cy="9765640"/>
          </a:xfrm>
        </p:grpSpPr>
        <p:sp>
          <p:nvSpPr>
            <p:cNvPr id="35" name="Freeform 35"/>
            <p:cNvSpPr/>
            <p:nvPr/>
          </p:nvSpPr>
          <p:spPr>
            <a:xfrm>
              <a:off x="0" y="0"/>
              <a:ext cx="3044571" cy="9765665"/>
            </a:xfrm>
            <a:custGeom>
              <a:avLst/>
              <a:gdLst/>
              <a:ahLst/>
              <a:cxnLst/>
              <a:rect l="l" t="t" r="r" b="b"/>
              <a:pathLst>
                <a:path w="3044571" h="9765665">
                  <a:moveTo>
                    <a:pt x="0" y="0"/>
                  </a:moveTo>
                  <a:lnTo>
                    <a:pt x="3044571" y="0"/>
                  </a:lnTo>
                  <a:lnTo>
                    <a:pt x="3044571" y="9765665"/>
                  </a:lnTo>
                  <a:lnTo>
                    <a:pt x="2635504" y="9765665"/>
                  </a:lnTo>
                  <a:lnTo>
                    <a:pt x="0" y="0"/>
                  </a:lnTo>
                  <a:close/>
                </a:path>
              </a:pathLst>
            </a:custGeom>
            <a:solidFill>
              <a:srgbClr val="D3583A">
                <a:alpha val="21961"/>
              </a:srgbClr>
            </a:solidFill>
          </p:spPr>
        </p:sp>
      </p:grpSp>
      <p:grpSp>
        <p:nvGrpSpPr>
          <p:cNvPr id="36" name="Group 36"/>
          <p:cNvGrpSpPr/>
          <p:nvPr/>
        </p:nvGrpSpPr>
        <p:grpSpPr>
          <a:xfrm>
            <a:off x="8718985" y="-9030"/>
            <a:ext cx="1032072" cy="7324230"/>
            <a:chOff x="0" y="0"/>
            <a:chExt cx="1376096" cy="9765640"/>
          </a:xfrm>
        </p:grpSpPr>
        <p:sp>
          <p:nvSpPr>
            <p:cNvPr id="37" name="Freeform 37"/>
            <p:cNvSpPr/>
            <p:nvPr/>
          </p:nvSpPr>
          <p:spPr>
            <a:xfrm>
              <a:off x="0" y="0"/>
              <a:ext cx="1376172" cy="9765665"/>
            </a:xfrm>
            <a:custGeom>
              <a:avLst/>
              <a:gdLst/>
              <a:ahLst/>
              <a:cxnLst/>
              <a:rect l="l" t="t" r="r" b="b"/>
              <a:pathLst>
                <a:path w="1376172" h="9765665">
                  <a:moveTo>
                    <a:pt x="1087755" y="0"/>
                  </a:moveTo>
                  <a:lnTo>
                    <a:pt x="1376172" y="0"/>
                  </a:lnTo>
                  <a:lnTo>
                    <a:pt x="1376172" y="9765665"/>
                  </a:lnTo>
                  <a:lnTo>
                    <a:pt x="0" y="9765665"/>
                  </a:lnTo>
                  <a:lnTo>
                    <a:pt x="1087755" y="0"/>
                  </a:lnTo>
                  <a:close/>
                </a:path>
              </a:pathLst>
            </a:custGeom>
            <a:solidFill>
              <a:srgbClr val="A9A569">
                <a:alpha val="48627"/>
              </a:srgbClr>
            </a:solidFill>
          </p:spPr>
        </p:sp>
      </p:grpSp>
      <p:grpSp>
        <p:nvGrpSpPr>
          <p:cNvPr id="38" name="Group 38"/>
          <p:cNvGrpSpPr/>
          <p:nvPr/>
        </p:nvGrpSpPr>
        <p:grpSpPr>
          <a:xfrm>
            <a:off x="8751199" y="-9030"/>
            <a:ext cx="999858" cy="7324230"/>
            <a:chOff x="0" y="0"/>
            <a:chExt cx="1333144" cy="9765640"/>
          </a:xfrm>
        </p:grpSpPr>
        <p:sp>
          <p:nvSpPr>
            <p:cNvPr id="39" name="Freeform 39"/>
            <p:cNvSpPr/>
            <p:nvPr/>
          </p:nvSpPr>
          <p:spPr>
            <a:xfrm>
              <a:off x="0" y="0"/>
              <a:ext cx="1333119" cy="9765665"/>
            </a:xfrm>
            <a:custGeom>
              <a:avLst/>
              <a:gdLst/>
              <a:ahLst/>
              <a:cxnLst/>
              <a:rect l="l" t="t" r="r" b="b"/>
              <a:pathLst>
                <a:path w="1333119" h="9765665">
                  <a:moveTo>
                    <a:pt x="0" y="0"/>
                  </a:moveTo>
                  <a:lnTo>
                    <a:pt x="1333119" y="0"/>
                  </a:lnTo>
                  <a:lnTo>
                    <a:pt x="1333119" y="9765665"/>
                  </a:lnTo>
                  <a:lnTo>
                    <a:pt x="1183386" y="9765665"/>
                  </a:lnTo>
                  <a:lnTo>
                    <a:pt x="0" y="0"/>
                  </a:lnTo>
                  <a:close/>
                </a:path>
              </a:pathLst>
            </a:custGeom>
            <a:solidFill>
              <a:srgbClr val="D3583A">
                <a:alpha val="41961"/>
              </a:srgbClr>
            </a:solidFill>
          </p:spPr>
        </p:sp>
      </p:grpSp>
      <p:grpSp>
        <p:nvGrpSpPr>
          <p:cNvPr id="40" name="Group 40"/>
          <p:cNvGrpSpPr/>
          <p:nvPr/>
        </p:nvGrpSpPr>
        <p:grpSpPr>
          <a:xfrm>
            <a:off x="8297332" y="3829193"/>
            <a:ext cx="1453725" cy="3486007"/>
            <a:chOff x="0" y="0"/>
            <a:chExt cx="1938299" cy="4648010"/>
          </a:xfrm>
        </p:grpSpPr>
        <p:sp>
          <p:nvSpPr>
            <p:cNvPr id="41" name="Freeform 41"/>
            <p:cNvSpPr/>
            <p:nvPr/>
          </p:nvSpPr>
          <p:spPr>
            <a:xfrm>
              <a:off x="0" y="0"/>
              <a:ext cx="1938274" cy="4648073"/>
            </a:xfrm>
            <a:custGeom>
              <a:avLst/>
              <a:gdLst/>
              <a:ahLst/>
              <a:cxnLst/>
              <a:rect l="l" t="t" r="r" b="b"/>
              <a:pathLst>
                <a:path w="1938274" h="4648073">
                  <a:moveTo>
                    <a:pt x="0" y="4648073"/>
                  </a:moveTo>
                  <a:lnTo>
                    <a:pt x="1938274" y="0"/>
                  </a:lnTo>
                  <a:lnTo>
                    <a:pt x="1938274" y="4648073"/>
                  </a:lnTo>
                  <a:close/>
                </a:path>
              </a:pathLst>
            </a:custGeom>
            <a:solidFill>
              <a:srgbClr val="A9A569">
                <a:alpha val="63922"/>
              </a:srgbClr>
            </a:solidFill>
          </p:spPr>
        </p:sp>
      </p:grpSp>
      <p:sp>
        <p:nvSpPr>
          <p:cNvPr id="42" name="TextBox 42"/>
          <p:cNvSpPr txBox="1"/>
          <p:nvPr/>
        </p:nvSpPr>
        <p:spPr>
          <a:xfrm>
            <a:off x="2320280" y="676913"/>
            <a:ext cx="5007483" cy="600075"/>
          </a:xfrm>
          <a:prstGeom prst="rect">
            <a:avLst/>
          </a:prstGeom>
        </p:spPr>
        <p:txBody>
          <a:bodyPr lIns="0" tIns="0" rIns="0" bIns="0" rtlCol="0" anchor="t">
            <a:spAutoFit/>
          </a:bodyPr>
          <a:lstStyle/>
          <a:p>
            <a:pPr algn="l">
              <a:lnSpc>
                <a:spcPts val="4608"/>
              </a:lnSpc>
            </a:pPr>
            <a:r>
              <a:rPr lang="en-US" sz="3840">
                <a:solidFill>
                  <a:srgbClr val="2C301F"/>
                </a:solidFill>
                <a:latin typeface="Marykate"/>
                <a:ea typeface="Marykate"/>
                <a:cs typeface="Marykate"/>
                <a:sym typeface="Marykate"/>
              </a:rPr>
              <a:t>Types of Admission</a:t>
            </a:r>
          </a:p>
        </p:txBody>
      </p:sp>
      <p:sp>
        <p:nvSpPr>
          <p:cNvPr id="43" name="TextBox 43"/>
          <p:cNvSpPr txBox="1"/>
          <p:nvPr/>
        </p:nvSpPr>
        <p:spPr>
          <a:xfrm>
            <a:off x="2320280" y="2348655"/>
            <a:ext cx="5007483" cy="3091434"/>
          </a:xfrm>
          <a:prstGeom prst="rect">
            <a:avLst/>
          </a:prstGeom>
        </p:spPr>
        <p:txBody>
          <a:bodyPr lIns="0" tIns="0" rIns="0" bIns="0" rtlCol="0" anchor="t">
            <a:spAutoFit/>
          </a:bodyPr>
          <a:lstStyle/>
          <a:p>
            <a:pPr marL="205908" lvl="1" indent="-102954" algn="l">
              <a:lnSpc>
                <a:spcPts val="1727"/>
              </a:lnSpc>
              <a:buFont typeface="Arial"/>
              <a:buChar char="•"/>
            </a:pPr>
            <a:r>
              <a:rPr lang="en-US" sz="1599">
                <a:solidFill>
                  <a:srgbClr val="2C301F"/>
                </a:solidFill>
                <a:latin typeface="Poppins"/>
                <a:ea typeface="Poppins"/>
                <a:cs typeface="Poppins"/>
                <a:sym typeface="Poppins"/>
              </a:rPr>
              <a:t>Rolling Admissions</a:t>
            </a:r>
          </a:p>
          <a:p>
            <a:pPr marL="205908" lvl="1" indent="-102954" algn="l">
              <a:lnSpc>
                <a:spcPts val="1727"/>
              </a:lnSpc>
            </a:pPr>
            <a:endParaRPr lang="en-US" sz="1599">
              <a:solidFill>
                <a:srgbClr val="2C301F"/>
              </a:solidFill>
              <a:latin typeface="Poppins"/>
              <a:ea typeface="Poppins"/>
              <a:cs typeface="Poppins"/>
              <a:sym typeface="Poppins"/>
            </a:endParaRPr>
          </a:p>
          <a:p>
            <a:pPr marL="205908" lvl="1" indent="-102954" algn="l">
              <a:lnSpc>
                <a:spcPts val="1727"/>
              </a:lnSpc>
              <a:buFont typeface="Arial"/>
              <a:buChar char="•"/>
            </a:pPr>
            <a:r>
              <a:rPr lang="en-US" sz="1599">
                <a:solidFill>
                  <a:srgbClr val="2C301F"/>
                </a:solidFill>
                <a:latin typeface="Poppins"/>
                <a:ea typeface="Poppins"/>
                <a:cs typeface="Poppins"/>
                <a:sym typeface="Poppins"/>
              </a:rPr>
              <a:t>Regular Decision</a:t>
            </a:r>
          </a:p>
          <a:p>
            <a:pPr marL="205908" lvl="1" indent="-102954" algn="l">
              <a:lnSpc>
                <a:spcPts val="1727"/>
              </a:lnSpc>
            </a:pPr>
            <a:endParaRPr lang="en-US" sz="1599">
              <a:solidFill>
                <a:srgbClr val="2C301F"/>
              </a:solidFill>
              <a:latin typeface="Poppins"/>
              <a:ea typeface="Poppins"/>
              <a:cs typeface="Poppins"/>
              <a:sym typeface="Poppins"/>
            </a:endParaRPr>
          </a:p>
          <a:p>
            <a:pPr marL="205908" lvl="1" indent="-102954" algn="l">
              <a:lnSpc>
                <a:spcPts val="1727"/>
              </a:lnSpc>
              <a:buFont typeface="Arial"/>
              <a:buChar char="•"/>
            </a:pPr>
            <a:r>
              <a:rPr lang="en-US" sz="1599">
                <a:solidFill>
                  <a:srgbClr val="2C301F"/>
                </a:solidFill>
                <a:latin typeface="Poppins"/>
                <a:ea typeface="Poppins"/>
                <a:cs typeface="Poppins"/>
                <a:sym typeface="Poppins"/>
              </a:rPr>
              <a:t>Early Action – Invites early applications and receives early notice of decision. If accepted, student is not obligated to attend.</a:t>
            </a:r>
          </a:p>
          <a:p>
            <a:pPr marL="205908" lvl="1" indent="-102954" algn="l">
              <a:lnSpc>
                <a:spcPts val="1727"/>
              </a:lnSpc>
            </a:pPr>
            <a:endParaRPr lang="en-US" sz="1599">
              <a:solidFill>
                <a:srgbClr val="2C301F"/>
              </a:solidFill>
              <a:latin typeface="Poppins"/>
              <a:ea typeface="Poppins"/>
              <a:cs typeface="Poppins"/>
              <a:sym typeface="Poppins"/>
            </a:endParaRPr>
          </a:p>
          <a:p>
            <a:pPr marL="205908" lvl="1" indent="-102954" algn="l">
              <a:lnSpc>
                <a:spcPts val="1727"/>
              </a:lnSpc>
              <a:buFont typeface="Arial"/>
              <a:buChar char="•"/>
            </a:pPr>
            <a:r>
              <a:rPr lang="en-US" sz="1599">
                <a:solidFill>
                  <a:srgbClr val="2C301F"/>
                </a:solidFill>
                <a:latin typeface="Poppins"/>
                <a:ea typeface="Poppins"/>
                <a:cs typeface="Poppins"/>
                <a:sym typeface="Poppins"/>
              </a:rPr>
              <a:t>Early Decision – Invites early applications and receives early notice of decision. If accepted, student is obligated to attend and withdraw all other applications. Students can only apply to ONE Early Decision school.</a:t>
            </a:r>
          </a:p>
          <a:p>
            <a:pPr marL="205908" lvl="1" indent="-102954" algn="l">
              <a:lnSpc>
                <a:spcPts val="1727"/>
              </a:lnSpc>
            </a:pPr>
            <a:endParaRPr lang="en-US" sz="1599">
              <a:solidFill>
                <a:srgbClr val="2C301F"/>
              </a:solidFill>
              <a:latin typeface="Poppins"/>
              <a:ea typeface="Poppins"/>
              <a:cs typeface="Poppins"/>
              <a:sym typeface="Poppin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0" y="4280745"/>
            <a:ext cx="487680" cy="3043485"/>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A9A569">
                <a:alpha val="72157"/>
              </a:srgbClr>
            </a:solidFill>
          </p:spPr>
        </p:sp>
      </p:grpSp>
      <p:sp>
        <p:nvSpPr>
          <p:cNvPr id="4" name="AutoShape 4"/>
          <p:cNvSpPr/>
          <p:nvPr/>
        </p:nvSpPr>
        <p:spPr>
          <a:xfrm rot="-2023740">
            <a:off x="5032581" y="5879830"/>
            <a:ext cx="5171237" cy="0"/>
          </a:xfrm>
          <a:prstGeom prst="line">
            <a:avLst/>
          </a:prstGeom>
          <a:ln w="9525" cap="rnd">
            <a:solidFill>
              <a:srgbClr val="FFFFFF"/>
            </a:solidFill>
            <a:prstDash val="solid"/>
            <a:headEnd type="none" w="sm" len="sm"/>
            <a:tailEnd type="none" w="sm" len="sm"/>
          </a:ln>
        </p:spPr>
      </p:sp>
      <p:sp>
        <p:nvSpPr>
          <p:cNvPr id="5" name="AutoShape 5"/>
          <p:cNvSpPr/>
          <p:nvPr/>
        </p:nvSpPr>
        <p:spPr>
          <a:xfrm rot="4791360">
            <a:off x="4441622" y="3652838"/>
            <a:ext cx="7441682" cy="0"/>
          </a:xfrm>
          <a:prstGeom prst="line">
            <a:avLst/>
          </a:prstGeom>
          <a:ln w="9525" cap="rnd">
            <a:solidFill>
              <a:srgbClr val="FFFFFF"/>
            </a:solidFill>
            <a:prstDash val="solid"/>
            <a:headEnd type="none" w="sm" len="sm"/>
            <a:tailEnd type="none" w="sm" len="sm"/>
          </a:ln>
        </p:spPr>
      </p:sp>
      <p:grpSp>
        <p:nvGrpSpPr>
          <p:cNvPr id="6" name="Group 6"/>
          <p:cNvGrpSpPr/>
          <p:nvPr/>
        </p:nvGrpSpPr>
        <p:grpSpPr>
          <a:xfrm>
            <a:off x="7351357" y="1"/>
            <a:ext cx="2420741" cy="7324230"/>
            <a:chOff x="0" y="0"/>
            <a:chExt cx="3227654" cy="9765640"/>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A9A569">
                <a:alpha val="8627"/>
              </a:srgbClr>
            </a:solidFill>
          </p:spPr>
        </p:sp>
      </p:grpSp>
      <p:grpSp>
        <p:nvGrpSpPr>
          <p:cNvPr id="8" name="Group 8"/>
          <p:cNvGrpSpPr/>
          <p:nvPr/>
        </p:nvGrpSpPr>
        <p:grpSpPr>
          <a:xfrm>
            <a:off x="7685503" y="-9030"/>
            <a:ext cx="2078022" cy="7324230"/>
            <a:chOff x="0" y="0"/>
            <a:chExt cx="2770696" cy="9765640"/>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A9A569">
                <a:alpha val="3922"/>
              </a:srgbClr>
            </a:solidFill>
          </p:spPr>
        </p:sp>
      </p:grpSp>
      <p:grpSp>
        <p:nvGrpSpPr>
          <p:cNvPr id="10" name="Group 10"/>
          <p:cNvGrpSpPr/>
          <p:nvPr/>
        </p:nvGrpSpPr>
        <p:grpSpPr>
          <a:xfrm>
            <a:off x="7080418" y="4181408"/>
            <a:ext cx="2681135" cy="3133792"/>
            <a:chOff x="0" y="0"/>
            <a:chExt cx="3574847" cy="4178389"/>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D3583A">
                <a:alpha val="51765"/>
              </a:srgbClr>
            </a:solidFill>
          </p:spPr>
        </p:sp>
      </p:grpSp>
      <p:grpSp>
        <p:nvGrpSpPr>
          <p:cNvPr id="12" name="Group 12"/>
          <p:cNvGrpSpPr/>
          <p:nvPr/>
        </p:nvGrpSpPr>
        <p:grpSpPr>
          <a:xfrm>
            <a:off x="7477792" y="-9030"/>
            <a:ext cx="2285733" cy="7324230"/>
            <a:chOff x="0" y="0"/>
            <a:chExt cx="3047644" cy="9765640"/>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727F4B">
                <a:alpha val="48627"/>
              </a:srgbClr>
            </a:solidFill>
          </p:spPr>
        </p:sp>
      </p:grpSp>
      <p:grpSp>
        <p:nvGrpSpPr>
          <p:cNvPr id="14" name="Group 14"/>
          <p:cNvGrpSpPr/>
          <p:nvPr/>
        </p:nvGrpSpPr>
        <p:grpSpPr>
          <a:xfrm>
            <a:off x="8848830" y="-9030"/>
            <a:ext cx="914695" cy="7324230"/>
            <a:chOff x="0" y="0"/>
            <a:chExt cx="1219594" cy="9765640"/>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A9A569">
                <a:alpha val="48627"/>
              </a:srgbClr>
            </a:solidFill>
          </p:spPr>
        </p:sp>
      </p:grpSp>
      <p:grpSp>
        <p:nvGrpSpPr>
          <p:cNvPr id="16" name="Group 16"/>
          <p:cNvGrpSpPr/>
          <p:nvPr/>
        </p:nvGrpSpPr>
        <p:grpSpPr>
          <a:xfrm>
            <a:off x="8615715" y="-9030"/>
            <a:ext cx="1137885" cy="7324230"/>
            <a:chOff x="0" y="0"/>
            <a:chExt cx="1517180" cy="9765640"/>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A9A569">
                <a:alpha val="41961"/>
              </a:srgbClr>
            </a:solidFill>
          </p:spPr>
        </p:sp>
      </p:grpSp>
      <p:grpSp>
        <p:nvGrpSpPr>
          <p:cNvPr id="18" name="Group 18"/>
          <p:cNvGrpSpPr/>
          <p:nvPr/>
        </p:nvGrpSpPr>
        <p:grpSpPr>
          <a:xfrm>
            <a:off x="8597646" y="5219986"/>
            <a:ext cx="1167022" cy="2095214"/>
            <a:chOff x="0" y="0"/>
            <a:chExt cx="1556029" cy="2793619"/>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A9A569">
                <a:alpha val="63922"/>
              </a:srgbClr>
            </a:solidFill>
          </p:spPr>
        </p:sp>
      </p:grpSp>
      <p:grpSp>
        <p:nvGrpSpPr>
          <p:cNvPr id="20" name="Group 20"/>
          <p:cNvGrpSpPr/>
          <p:nvPr/>
        </p:nvGrpSpPr>
        <p:grpSpPr>
          <a:xfrm>
            <a:off x="0" y="10"/>
            <a:ext cx="9753600" cy="7315190"/>
            <a:chOff x="0" y="0"/>
            <a:chExt cx="13004800" cy="9753587"/>
          </a:xfrm>
        </p:grpSpPr>
        <p:sp>
          <p:nvSpPr>
            <p:cNvPr id="21" name="Freeform 21" descr="High angle view of a rolled paper, brown notebook, and black notepad on a wooden table"/>
            <p:cNvSpPr/>
            <p:nvPr/>
          </p:nvSpPr>
          <p:spPr>
            <a:xfrm>
              <a:off x="0" y="0"/>
              <a:ext cx="13004825" cy="9753600"/>
            </a:xfrm>
            <a:custGeom>
              <a:avLst/>
              <a:gdLst/>
              <a:ahLst/>
              <a:cxnLst/>
              <a:rect l="l" t="t" r="r" b="b"/>
              <a:pathLst>
                <a:path w="13004825" h="9753600">
                  <a:moveTo>
                    <a:pt x="0" y="0"/>
                  </a:moveTo>
                  <a:lnTo>
                    <a:pt x="13004825" y="0"/>
                  </a:lnTo>
                  <a:lnTo>
                    <a:pt x="13004825" y="9753600"/>
                  </a:lnTo>
                  <a:lnTo>
                    <a:pt x="0" y="9753600"/>
                  </a:lnTo>
                  <a:lnTo>
                    <a:pt x="0" y="0"/>
                  </a:lnTo>
                  <a:close/>
                </a:path>
              </a:pathLst>
            </a:custGeom>
            <a:blipFill>
              <a:blip r:embed="rId2">
                <a:alphaModFix amt="25000"/>
              </a:blip>
              <a:stretch>
                <a:fillRect l="-1" t="-1" r="-12527"/>
              </a:stretch>
            </a:blipFill>
          </p:spPr>
        </p:sp>
      </p:grpSp>
      <p:sp>
        <p:nvSpPr>
          <p:cNvPr id="22" name="AutoShape 22"/>
          <p:cNvSpPr/>
          <p:nvPr/>
        </p:nvSpPr>
        <p:spPr>
          <a:xfrm rot="4941420">
            <a:off x="4288984" y="3652838"/>
            <a:ext cx="7391019" cy="0"/>
          </a:xfrm>
          <a:prstGeom prst="line">
            <a:avLst/>
          </a:prstGeom>
          <a:ln w="9525" cap="rnd">
            <a:solidFill>
              <a:srgbClr val="FFFFFF"/>
            </a:solidFill>
            <a:prstDash val="solid"/>
            <a:headEnd type="none" w="sm" len="sm"/>
            <a:tailEnd type="none" w="sm" len="sm"/>
          </a:ln>
        </p:spPr>
      </p:sp>
      <p:sp>
        <p:nvSpPr>
          <p:cNvPr id="23" name="AutoShape 23"/>
          <p:cNvSpPr/>
          <p:nvPr/>
        </p:nvSpPr>
        <p:spPr>
          <a:xfrm rot="8299800">
            <a:off x="5289728" y="5616254"/>
            <a:ext cx="5111810" cy="0"/>
          </a:xfrm>
          <a:prstGeom prst="line">
            <a:avLst/>
          </a:prstGeom>
          <a:ln w="9525" cap="rnd">
            <a:solidFill>
              <a:srgbClr val="FFFFFF"/>
            </a:solidFill>
            <a:prstDash val="solid"/>
            <a:headEnd type="none" w="sm" len="sm"/>
            <a:tailEnd type="none" w="sm" len="sm"/>
          </a:ln>
        </p:spPr>
      </p:sp>
      <p:grpSp>
        <p:nvGrpSpPr>
          <p:cNvPr id="24" name="Group 24"/>
          <p:cNvGrpSpPr/>
          <p:nvPr/>
        </p:nvGrpSpPr>
        <p:grpSpPr>
          <a:xfrm>
            <a:off x="7345185" y="-9030"/>
            <a:ext cx="2405882" cy="7324230"/>
            <a:chOff x="0" y="0"/>
            <a:chExt cx="3207842" cy="9765640"/>
          </a:xfrm>
        </p:grpSpPr>
        <p:sp>
          <p:nvSpPr>
            <p:cNvPr id="25" name="Freeform 25"/>
            <p:cNvSpPr/>
            <p:nvPr/>
          </p:nvSpPr>
          <p:spPr>
            <a:xfrm>
              <a:off x="0" y="0"/>
              <a:ext cx="3207766" cy="9765665"/>
            </a:xfrm>
            <a:custGeom>
              <a:avLst/>
              <a:gdLst/>
              <a:ahLst/>
              <a:cxnLst/>
              <a:rect l="l" t="t" r="r" b="b"/>
              <a:pathLst>
                <a:path w="3207766" h="9765665">
                  <a:moveTo>
                    <a:pt x="2181860" y="0"/>
                  </a:moveTo>
                  <a:lnTo>
                    <a:pt x="3207766" y="0"/>
                  </a:lnTo>
                  <a:lnTo>
                    <a:pt x="3207766" y="9765665"/>
                  </a:lnTo>
                  <a:lnTo>
                    <a:pt x="0" y="9765665"/>
                  </a:lnTo>
                  <a:lnTo>
                    <a:pt x="2181860" y="0"/>
                  </a:lnTo>
                  <a:close/>
                </a:path>
              </a:pathLst>
            </a:custGeom>
            <a:solidFill>
              <a:srgbClr val="A9A569">
                <a:alpha val="8627"/>
              </a:srgbClr>
            </a:solidFill>
          </p:spPr>
        </p:sp>
      </p:grpSp>
      <p:grpSp>
        <p:nvGrpSpPr>
          <p:cNvPr id="26" name="Group 26"/>
          <p:cNvGrpSpPr/>
          <p:nvPr/>
        </p:nvGrpSpPr>
        <p:grpSpPr>
          <a:xfrm>
            <a:off x="7682751" y="-9030"/>
            <a:ext cx="2070849" cy="7324230"/>
            <a:chOff x="0" y="0"/>
            <a:chExt cx="2761132" cy="9765640"/>
          </a:xfrm>
        </p:grpSpPr>
        <p:sp>
          <p:nvSpPr>
            <p:cNvPr id="27" name="Freeform 27"/>
            <p:cNvSpPr/>
            <p:nvPr/>
          </p:nvSpPr>
          <p:spPr>
            <a:xfrm>
              <a:off x="0" y="0"/>
              <a:ext cx="2761107" cy="9765665"/>
            </a:xfrm>
            <a:custGeom>
              <a:avLst/>
              <a:gdLst/>
              <a:ahLst/>
              <a:cxnLst/>
              <a:rect l="l" t="t" r="r" b="b"/>
              <a:pathLst>
                <a:path w="2761107" h="9765665">
                  <a:moveTo>
                    <a:pt x="0" y="0"/>
                  </a:moveTo>
                  <a:lnTo>
                    <a:pt x="2761107" y="0"/>
                  </a:lnTo>
                  <a:lnTo>
                    <a:pt x="2761107" y="9765665"/>
                  </a:lnTo>
                  <a:lnTo>
                    <a:pt x="1290066" y="9765665"/>
                  </a:lnTo>
                  <a:lnTo>
                    <a:pt x="0" y="0"/>
                  </a:lnTo>
                  <a:close/>
                </a:path>
              </a:pathLst>
            </a:custGeom>
            <a:solidFill>
              <a:srgbClr val="D3583A">
                <a:alpha val="3922"/>
              </a:srgbClr>
            </a:solidFill>
          </p:spPr>
        </p:sp>
      </p:grpSp>
      <p:grpSp>
        <p:nvGrpSpPr>
          <p:cNvPr id="28" name="Group 28"/>
          <p:cNvGrpSpPr/>
          <p:nvPr/>
        </p:nvGrpSpPr>
        <p:grpSpPr>
          <a:xfrm>
            <a:off x="7145865" y="3251197"/>
            <a:ext cx="2607735" cy="4064003"/>
            <a:chOff x="0" y="0"/>
            <a:chExt cx="3476981" cy="5418671"/>
          </a:xfrm>
        </p:grpSpPr>
        <p:sp>
          <p:nvSpPr>
            <p:cNvPr id="29" name="Freeform 29"/>
            <p:cNvSpPr/>
            <p:nvPr/>
          </p:nvSpPr>
          <p:spPr>
            <a:xfrm>
              <a:off x="0" y="0"/>
              <a:ext cx="3477006" cy="5418709"/>
            </a:xfrm>
            <a:custGeom>
              <a:avLst/>
              <a:gdLst/>
              <a:ahLst/>
              <a:cxnLst/>
              <a:rect l="l" t="t" r="r" b="b"/>
              <a:pathLst>
                <a:path w="3477006" h="5418709">
                  <a:moveTo>
                    <a:pt x="0" y="5418709"/>
                  </a:moveTo>
                  <a:lnTo>
                    <a:pt x="3477006" y="0"/>
                  </a:lnTo>
                  <a:lnTo>
                    <a:pt x="3477006" y="5418709"/>
                  </a:lnTo>
                  <a:close/>
                </a:path>
              </a:pathLst>
            </a:custGeom>
            <a:solidFill>
              <a:srgbClr val="D3583A">
                <a:alpha val="51765"/>
              </a:srgbClr>
            </a:solidFill>
          </p:spPr>
        </p:sp>
      </p:grpSp>
      <p:grpSp>
        <p:nvGrpSpPr>
          <p:cNvPr id="30" name="Group 30"/>
          <p:cNvGrpSpPr/>
          <p:nvPr/>
        </p:nvGrpSpPr>
        <p:grpSpPr>
          <a:xfrm>
            <a:off x="7467600" y="-9030"/>
            <a:ext cx="2283457" cy="7324230"/>
            <a:chOff x="0" y="0"/>
            <a:chExt cx="3044609" cy="9765640"/>
          </a:xfrm>
        </p:grpSpPr>
        <p:sp>
          <p:nvSpPr>
            <p:cNvPr id="31" name="Freeform 31"/>
            <p:cNvSpPr/>
            <p:nvPr/>
          </p:nvSpPr>
          <p:spPr>
            <a:xfrm>
              <a:off x="0" y="0"/>
              <a:ext cx="3044571" cy="9765665"/>
            </a:xfrm>
            <a:custGeom>
              <a:avLst/>
              <a:gdLst/>
              <a:ahLst/>
              <a:cxnLst/>
              <a:rect l="l" t="t" r="r" b="b"/>
              <a:pathLst>
                <a:path w="3044571" h="9765665">
                  <a:moveTo>
                    <a:pt x="0" y="0"/>
                  </a:moveTo>
                  <a:lnTo>
                    <a:pt x="3044571" y="0"/>
                  </a:lnTo>
                  <a:lnTo>
                    <a:pt x="3044571" y="9765665"/>
                  </a:lnTo>
                  <a:lnTo>
                    <a:pt x="2635504" y="9765665"/>
                  </a:lnTo>
                  <a:lnTo>
                    <a:pt x="0" y="0"/>
                  </a:lnTo>
                  <a:close/>
                </a:path>
              </a:pathLst>
            </a:custGeom>
            <a:solidFill>
              <a:srgbClr val="D3583A">
                <a:alpha val="48627"/>
              </a:srgbClr>
            </a:solidFill>
          </p:spPr>
        </p:sp>
      </p:grpSp>
      <p:grpSp>
        <p:nvGrpSpPr>
          <p:cNvPr id="32" name="Group 32"/>
          <p:cNvGrpSpPr/>
          <p:nvPr/>
        </p:nvGrpSpPr>
        <p:grpSpPr>
          <a:xfrm>
            <a:off x="8718985" y="-9030"/>
            <a:ext cx="1032072" cy="7324230"/>
            <a:chOff x="0" y="0"/>
            <a:chExt cx="1376096" cy="9765640"/>
          </a:xfrm>
        </p:grpSpPr>
        <p:sp>
          <p:nvSpPr>
            <p:cNvPr id="33" name="Freeform 33"/>
            <p:cNvSpPr/>
            <p:nvPr/>
          </p:nvSpPr>
          <p:spPr>
            <a:xfrm>
              <a:off x="0" y="0"/>
              <a:ext cx="1376172" cy="9765665"/>
            </a:xfrm>
            <a:custGeom>
              <a:avLst/>
              <a:gdLst/>
              <a:ahLst/>
              <a:cxnLst/>
              <a:rect l="l" t="t" r="r" b="b"/>
              <a:pathLst>
                <a:path w="1376172" h="9765665">
                  <a:moveTo>
                    <a:pt x="1087755" y="0"/>
                  </a:moveTo>
                  <a:lnTo>
                    <a:pt x="1376172" y="0"/>
                  </a:lnTo>
                  <a:lnTo>
                    <a:pt x="1376172" y="9765665"/>
                  </a:lnTo>
                  <a:lnTo>
                    <a:pt x="0" y="9765665"/>
                  </a:lnTo>
                  <a:lnTo>
                    <a:pt x="1087755" y="0"/>
                  </a:lnTo>
                  <a:close/>
                </a:path>
              </a:pathLst>
            </a:custGeom>
            <a:solidFill>
              <a:srgbClr val="A9A569">
                <a:alpha val="48627"/>
              </a:srgbClr>
            </a:solidFill>
          </p:spPr>
        </p:sp>
      </p:grpSp>
      <p:grpSp>
        <p:nvGrpSpPr>
          <p:cNvPr id="34" name="Group 34"/>
          <p:cNvGrpSpPr/>
          <p:nvPr/>
        </p:nvGrpSpPr>
        <p:grpSpPr>
          <a:xfrm>
            <a:off x="8751199" y="-9030"/>
            <a:ext cx="999858" cy="7324230"/>
            <a:chOff x="0" y="0"/>
            <a:chExt cx="1333144" cy="9765640"/>
          </a:xfrm>
        </p:grpSpPr>
        <p:sp>
          <p:nvSpPr>
            <p:cNvPr id="35" name="Freeform 35"/>
            <p:cNvSpPr/>
            <p:nvPr/>
          </p:nvSpPr>
          <p:spPr>
            <a:xfrm>
              <a:off x="0" y="0"/>
              <a:ext cx="1333119" cy="9765665"/>
            </a:xfrm>
            <a:custGeom>
              <a:avLst/>
              <a:gdLst/>
              <a:ahLst/>
              <a:cxnLst/>
              <a:rect l="l" t="t" r="r" b="b"/>
              <a:pathLst>
                <a:path w="1333119" h="9765665">
                  <a:moveTo>
                    <a:pt x="0" y="0"/>
                  </a:moveTo>
                  <a:lnTo>
                    <a:pt x="1333119" y="0"/>
                  </a:lnTo>
                  <a:lnTo>
                    <a:pt x="1333119" y="9765665"/>
                  </a:lnTo>
                  <a:lnTo>
                    <a:pt x="1183386" y="9765665"/>
                  </a:lnTo>
                  <a:lnTo>
                    <a:pt x="0" y="0"/>
                  </a:lnTo>
                  <a:close/>
                </a:path>
              </a:pathLst>
            </a:custGeom>
            <a:solidFill>
              <a:srgbClr val="D3583A">
                <a:alpha val="41961"/>
              </a:srgbClr>
            </a:solidFill>
          </p:spPr>
        </p:sp>
      </p:grpSp>
      <p:grpSp>
        <p:nvGrpSpPr>
          <p:cNvPr id="36" name="Group 36"/>
          <p:cNvGrpSpPr/>
          <p:nvPr/>
        </p:nvGrpSpPr>
        <p:grpSpPr>
          <a:xfrm>
            <a:off x="8297332" y="3829193"/>
            <a:ext cx="1453725" cy="3486007"/>
            <a:chOff x="0" y="0"/>
            <a:chExt cx="1938299" cy="4648010"/>
          </a:xfrm>
        </p:grpSpPr>
        <p:sp>
          <p:nvSpPr>
            <p:cNvPr id="37" name="Freeform 37"/>
            <p:cNvSpPr/>
            <p:nvPr/>
          </p:nvSpPr>
          <p:spPr>
            <a:xfrm>
              <a:off x="0" y="0"/>
              <a:ext cx="1938274" cy="4648073"/>
            </a:xfrm>
            <a:custGeom>
              <a:avLst/>
              <a:gdLst/>
              <a:ahLst/>
              <a:cxnLst/>
              <a:rect l="l" t="t" r="r" b="b"/>
              <a:pathLst>
                <a:path w="1938274" h="4648073">
                  <a:moveTo>
                    <a:pt x="0" y="4648073"/>
                  </a:moveTo>
                  <a:lnTo>
                    <a:pt x="1938274" y="0"/>
                  </a:lnTo>
                  <a:lnTo>
                    <a:pt x="1938274" y="4648073"/>
                  </a:lnTo>
                  <a:close/>
                </a:path>
              </a:pathLst>
            </a:custGeom>
            <a:solidFill>
              <a:srgbClr val="A9A569">
                <a:alpha val="63922"/>
              </a:srgbClr>
            </a:solidFill>
          </p:spPr>
        </p:sp>
      </p:grpSp>
      <p:grpSp>
        <p:nvGrpSpPr>
          <p:cNvPr id="38" name="Group 38"/>
          <p:cNvGrpSpPr/>
          <p:nvPr/>
        </p:nvGrpSpPr>
        <p:grpSpPr>
          <a:xfrm>
            <a:off x="0" y="4280745"/>
            <a:ext cx="358988" cy="3034455"/>
            <a:chOff x="0" y="0"/>
            <a:chExt cx="478650" cy="4045941"/>
          </a:xfrm>
        </p:grpSpPr>
        <p:sp>
          <p:nvSpPr>
            <p:cNvPr id="39" name="Freeform 39"/>
            <p:cNvSpPr/>
            <p:nvPr/>
          </p:nvSpPr>
          <p:spPr>
            <a:xfrm>
              <a:off x="0" y="0"/>
              <a:ext cx="478663" cy="4045966"/>
            </a:xfrm>
            <a:custGeom>
              <a:avLst/>
              <a:gdLst/>
              <a:ahLst/>
              <a:cxnLst/>
              <a:rect l="l" t="t" r="r" b="b"/>
              <a:pathLst>
                <a:path w="478663" h="4045966">
                  <a:moveTo>
                    <a:pt x="0" y="4045966"/>
                  </a:moveTo>
                  <a:lnTo>
                    <a:pt x="0" y="0"/>
                  </a:lnTo>
                  <a:lnTo>
                    <a:pt x="478663" y="4045966"/>
                  </a:lnTo>
                  <a:close/>
                </a:path>
              </a:pathLst>
            </a:custGeom>
            <a:solidFill>
              <a:srgbClr val="A9A569">
                <a:alpha val="72157"/>
              </a:srgbClr>
            </a:solidFill>
          </p:spPr>
        </p:sp>
      </p:grpSp>
      <p:sp>
        <p:nvSpPr>
          <p:cNvPr id="40" name="TextBox 40"/>
          <p:cNvSpPr txBox="1"/>
          <p:nvPr/>
        </p:nvSpPr>
        <p:spPr>
          <a:xfrm>
            <a:off x="633308" y="676913"/>
            <a:ext cx="6694456" cy="600075"/>
          </a:xfrm>
          <a:prstGeom prst="rect">
            <a:avLst/>
          </a:prstGeom>
        </p:spPr>
        <p:txBody>
          <a:bodyPr lIns="0" tIns="0" rIns="0" bIns="0" rtlCol="0" anchor="t">
            <a:spAutoFit/>
          </a:bodyPr>
          <a:lstStyle/>
          <a:p>
            <a:pPr algn="l">
              <a:lnSpc>
                <a:spcPts val="4608"/>
              </a:lnSpc>
            </a:pPr>
            <a:r>
              <a:rPr lang="en-US" sz="3840">
                <a:solidFill>
                  <a:srgbClr val="2C301F"/>
                </a:solidFill>
                <a:latin typeface="Marykate"/>
                <a:ea typeface="Marykate"/>
                <a:cs typeface="Marykate"/>
                <a:sym typeface="Marykate"/>
              </a:rPr>
              <a:t>Scholarships and Financial Aid </a:t>
            </a:r>
          </a:p>
        </p:txBody>
      </p:sp>
      <p:sp>
        <p:nvSpPr>
          <p:cNvPr id="41" name="TextBox 41"/>
          <p:cNvSpPr txBox="1"/>
          <p:nvPr/>
        </p:nvSpPr>
        <p:spPr>
          <a:xfrm>
            <a:off x="633308" y="2397976"/>
            <a:ext cx="8390887" cy="3831819"/>
          </a:xfrm>
          <a:prstGeom prst="rect">
            <a:avLst/>
          </a:prstGeom>
        </p:spPr>
        <p:txBody>
          <a:bodyPr lIns="0" tIns="0" rIns="0" bIns="0" rtlCol="0" anchor="t">
            <a:spAutoFit/>
          </a:bodyPr>
          <a:lstStyle/>
          <a:p>
            <a:pPr marL="238159" lvl="1" indent="-119080" algn="l">
              <a:lnSpc>
                <a:spcPts val="1598"/>
              </a:lnSpc>
              <a:buFont typeface="Arial"/>
              <a:buChar char="•"/>
            </a:pPr>
            <a:r>
              <a:rPr lang="en-US" sz="1850">
                <a:solidFill>
                  <a:srgbClr val="000000"/>
                </a:solidFill>
                <a:latin typeface="Poppins"/>
                <a:ea typeface="Poppins"/>
                <a:cs typeface="Poppins"/>
                <a:sym typeface="Poppins"/>
              </a:rPr>
              <a:t>Scholarships will be posted to the NHS Counseling website. Check often! </a:t>
            </a:r>
          </a:p>
          <a:p>
            <a:pPr marL="238159" lvl="1" indent="-119080" algn="l">
              <a:lnSpc>
                <a:spcPts val="1598"/>
              </a:lnSpc>
            </a:pPr>
            <a:endParaRPr lang="en-US" sz="1850">
              <a:solidFill>
                <a:srgbClr val="000000"/>
              </a:solidFill>
              <a:latin typeface="Poppins"/>
              <a:ea typeface="Poppins"/>
              <a:cs typeface="Poppins"/>
              <a:sym typeface="Poppins"/>
            </a:endParaRPr>
          </a:p>
          <a:p>
            <a:pPr marL="238159" lvl="1" indent="-119080" algn="l">
              <a:lnSpc>
                <a:spcPts val="1598"/>
              </a:lnSpc>
              <a:buFont typeface="Arial"/>
              <a:buChar char="•"/>
            </a:pPr>
            <a:r>
              <a:rPr lang="en-US" sz="1850" u="sng">
                <a:solidFill>
                  <a:srgbClr val="000000"/>
                </a:solidFill>
                <a:latin typeface="Poppins"/>
                <a:ea typeface="Poppins"/>
                <a:cs typeface="Poppins"/>
                <a:sym typeface="Poppins"/>
              </a:rPr>
              <a:t>Research scholarships on the internet:</a:t>
            </a:r>
          </a:p>
          <a:p>
            <a:pPr marL="1017973" lvl="2" indent="-339324" algn="l">
              <a:lnSpc>
                <a:spcPts val="1598"/>
              </a:lnSpc>
              <a:buFont typeface="Arial"/>
              <a:buChar char="⚬"/>
            </a:pPr>
            <a:r>
              <a:rPr lang="en-US" sz="1850" u="sng">
                <a:solidFill>
                  <a:srgbClr val="000000"/>
                </a:solidFill>
                <a:latin typeface="Poppins"/>
                <a:ea typeface="Poppins"/>
                <a:cs typeface="Poppins"/>
                <a:sym typeface="Poppins"/>
                <a:hlinkClick r:id="rId3" tooltip="http://www.scholarships.com/"/>
              </a:rPr>
              <a:t>www.scholarships.com</a:t>
            </a:r>
          </a:p>
          <a:p>
            <a:pPr marL="1017973" lvl="2" indent="-339324" algn="l">
              <a:lnSpc>
                <a:spcPts val="1598"/>
              </a:lnSpc>
              <a:buFont typeface="Arial"/>
              <a:buChar char="⚬"/>
            </a:pPr>
            <a:r>
              <a:rPr lang="en-US" sz="1850" u="sng">
                <a:solidFill>
                  <a:srgbClr val="000000"/>
                </a:solidFill>
                <a:latin typeface="Poppins"/>
                <a:ea typeface="Poppins"/>
                <a:cs typeface="Poppins"/>
                <a:sym typeface="Poppins"/>
                <a:hlinkClick r:id="rId4" tooltip="http://www.fastweb.com/"/>
              </a:rPr>
              <a:t>www.fastweb.com</a:t>
            </a:r>
          </a:p>
          <a:p>
            <a:pPr marL="1017973" lvl="2" indent="-339324" algn="l">
              <a:lnSpc>
                <a:spcPts val="1598"/>
              </a:lnSpc>
              <a:buFont typeface="Arial"/>
              <a:buChar char="⚬"/>
            </a:pPr>
            <a:r>
              <a:rPr lang="en-US" sz="1850" u="sng">
                <a:solidFill>
                  <a:srgbClr val="000000"/>
                </a:solidFill>
                <a:latin typeface="Poppins"/>
                <a:ea typeface="Poppins"/>
                <a:cs typeface="Poppins"/>
                <a:sym typeface="Poppins"/>
                <a:hlinkClick r:id="rId5" tooltip="http://www.gsfc.georgia.gov/"/>
              </a:rPr>
              <a:t>www.gsfc.georgia.gov</a:t>
            </a:r>
            <a:r>
              <a:rPr lang="en-US" sz="1850">
                <a:solidFill>
                  <a:srgbClr val="000000"/>
                </a:solidFill>
                <a:latin typeface="Poppins"/>
                <a:ea typeface="Poppins"/>
                <a:cs typeface="Poppins"/>
                <a:sym typeface="Poppins"/>
              </a:rPr>
              <a:t> </a:t>
            </a:r>
          </a:p>
          <a:p>
            <a:pPr marL="1017973" lvl="2" indent="-339324" algn="l">
              <a:lnSpc>
                <a:spcPts val="1598"/>
              </a:lnSpc>
              <a:buFont typeface="Arial"/>
              <a:buChar char="⚬"/>
            </a:pPr>
            <a:r>
              <a:rPr lang="en-US" sz="1850" u="sng">
                <a:solidFill>
                  <a:srgbClr val="000000"/>
                </a:solidFill>
                <a:latin typeface="Poppins"/>
                <a:ea typeface="Poppins"/>
                <a:cs typeface="Poppins"/>
                <a:sym typeface="Poppins"/>
                <a:hlinkClick r:id="rId6" tooltip="http://www.gafutures.org/"/>
              </a:rPr>
              <a:t>www.gafutures.org</a:t>
            </a:r>
            <a:r>
              <a:rPr lang="en-US" sz="1850">
                <a:solidFill>
                  <a:srgbClr val="000000"/>
                </a:solidFill>
                <a:latin typeface="Poppins"/>
                <a:ea typeface="Poppins"/>
                <a:cs typeface="Poppins"/>
                <a:sym typeface="Poppins"/>
              </a:rPr>
              <a:t>  </a:t>
            </a:r>
          </a:p>
          <a:p>
            <a:pPr marL="1017973" lvl="2" indent="-339324" algn="l">
              <a:lnSpc>
                <a:spcPts val="1598"/>
              </a:lnSpc>
            </a:pPr>
            <a:endParaRPr lang="en-US" sz="1850">
              <a:solidFill>
                <a:srgbClr val="000000"/>
              </a:solidFill>
              <a:latin typeface="Poppins"/>
              <a:ea typeface="Poppins"/>
              <a:cs typeface="Poppins"/>
              <a:sym typeface="Poppins"/>
            </a:endParaRPr>
          </a:p>
          <a:p>
            <a:pPr marL="238159" lvl="1" indent="-119080" algn="l">
              <a:lnSpc>
                <a:spcPts val="1598"/>
              </a:lnSpc>
              <a:buFont typeface="Arial"/>
              <a:buChar char="•"/>
            </a:pPr>
            <a:r>
              <a:rPr lang="en-US" sz="1850">
                <a:solidFill>
                  <a:srgbClr val="000000"/>
                </a:solidFill>
                <a:latin typeface="Poppins"/>
                <a:ea typeface="Poppins"/>
                <a:cs typeface="Poppins"/>
                <a:sym typeface="Poppins"/>
              </a:rPr>
              <a:t>Visit college websites directly about financial aid and scholarship opportunities. Colleges award many renewable scholarships. Ask about criteria, procedures and deadlines.</a:t>
            </a:r>
          </a:p>
          <a:p>
            <a:pPr marL="238159" lvl="1" indent="-119080" algn="l">
              <a:lnSpc>
                <a:spcPts val="1598"/>
              </a:lnSpc>
            </a:pPr>
            <a:endParaRPr lang="en-US" sz="1850">
              <a:solidFill>
                <a:srgbClr val="000000"/>
              </a:solidFill>
              <a:latin typeface="Poppins"/>
              <a:ea typeface="Poppins"/>
              <a:cs typeface="Poppins"/>
              <a:sym typeface="Poppins"/>
            </a:endParaRPr>
          </a:p>
          <a:p>
            <a:pPr marL="238159" lvl="1" indent="-119080" algn="l">
              <a:lnSpc>
                <a:spcPts val="1598"/>
              </a:lnSpc>
              <a:buFont typeface="Arial"/>
              <a:buChar char="•"/>
            </a:pPr>
            <a:r>
              <a:rPr lang="en-US" sz="1850">
                <a:solidFill>
                  <a:srgbClr val="000000"/>
                </a:solidFill>
                <a:latin typeface="Poppins"/>
                <a:ea typeface="Poppins"/>
                <a:cs typeface="Poppins"/>
                <a:sym typeface="Poppins"/>
              </a:rPr>
              <a:t>A great site to learn about types of Financial Aid, who is eligible, FAFSA and more is: </a:t>
            </a:r>
            <a:r>
              <a:rPr lang="en-US" sz="1850" u="sng">
                <a:solidFill>
                  <a:srgbClr val="000000"/>
                </a:solidFill>
                <a:latin typeface="Poppins"/>
                <a:ea typeface="Poppins"/>
                <a:cs typeface="Poppins"/>
                <a:sym typeface="Poppins"/>
                <a:hlinkClick r:id="rId7" tooltip="http://studentaid.ed.gov/"/>
              </a:rPr>
              <a:t>http://studentaid.ed.gov/</a:t>
            </a:r>
            <a:r>
              <a:rPr lang="en-US" sz="1850">
                <a:solidFill>
                  <a:srgbClr val="000000"/>
                </a:solidFill>
                <a:latin typeface="Poppins"/>
                <a:ea typeface="Poppins"/>
                <a:cs typeface="Poppins"/>
                <a:sym typeface="Poppins"/>
              </a:rPr>
              <a:t> </a:t>
            </a:r>
          </a:p>
          <a:p>
            <a:pPr marL="238159" lvl="1" indent="-119080" algn="l">
              <a:lnSpc>
                <a:spcPts val="1598"/>
              </a:lnSpc>
            </a:pPr>
            <a:endParaRPr lang="en-US" sz="1850">
              <a:solidFill>
                <a:srgbClr val="000000"/>
              </a:solidFill>
              <a:latin typeface="Poppins"/>
              <a:ea typeface="Poppins"/>
              <a:cs typeface="Poppins"/>
              <a:sym typeface="Poppins"/>
            </a:endParaRPr>
          </a:p>
          <a:p>
            <a:pPr marL="238159" lvl="1" indent="-119080" algn="l">
              <a:lnSpc>
                <a:spcPts val="1598"/>
              </a:lnSpc>
              <a:buFont typeface="Arial"/>
              <a:buChar char="•"/>
            </a:pPr>
            <a:r>
              <a:rPr lang="en-US" sz="1850" u="sng">
                <a:solidFill>
                  <a:srgbClr val="000000"/>
                </a:solidFill>
                <a:latin typeface="Poppins"/>
                <a:ea typeface="Poppins"/>
                <a:cs typeface="Poppins"/>
                <a:sym typeface="Poppins"/>
              </a:rPr>
              <a:t>Financial Aid Night: Tuesday, October 20th @ 6:00 PM</a:t>
            </a:r>
          </a:p>
          <a:p>
            <a:pPr algn="l">
              <a:lnSpc>
                <a:spcPts val="1598"/>
              </a:lnSpc>
            </a:pPr>
            <a:endParaRPr lang="en-US" sz="1850" u="sng">
              <a:solidFill>
                <a:srgbClr val="000000"/>
              </a:solidFill>
              <a:latin typeface="Poppins"/>
              <a:ea typeface="Poppins"/>
              <a:cs typeface="Poppins"/>
              <a:sym typeface="Poppins"/>
            </a:endParaRPr>
          </a:p>
          <a:p>
            <a:pPr marL="1017973" lvl="2" indent="-339324" algn="l">
              <a:lnSpc>
                <a:spcPts val="1598"/>
              </a:lnSpc>
            </a:pPr>
            <a:endParaRPr lang="en-US" sz="1850" u="sng">
              <a:solidFill>
                <a:srgbClr val="000000"/>
              </a:solidFill>
              <a:latin typeface="Poppins"/>
              <a:ea typeface="Poppins"/>
              <a:cs typeface="Poppins"/>
              <a:sym typeface="Poppin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0" y="4280745"/>
            <a:ext cx="487680" cy="3043485"/>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D3583A">
                <a:alpha val="72157"/>
              </a:srgbClr>
            </a:solidFill>
          </p:spPr>
        </p:sp>
      </p:grpSp>
      <p:sp>
        <p:nvSpPr>
          <p:cNvPr id="4" name="AutoShape 4"/>
          <p:cNvSpPr/>
          <p:nvPr/>
        </p:nvSpPr>
        <p:spPr>
          <a:xfrm rot="-2023740">
            <a:off x="5032581" y="5879830"/>
            <a:ext cx="5171237" cy="0"/>
          </a:xfrm>
          <a:prstGeom prst="line">
            <a:avLst/>
          </a:prstGeom>
          <a:ln w="9525" cap="rnd">
            <a:solidFill>
              <a:srgbClr val="FFFFFF"/>
            </a:solidFill>
            <a:prstDash val="solid"/>
            <a:headEnd type="none" w="sm" len="sm"/>
            <a:tailEnd type="none" w="sm" len="sm"/>
          </a:ln>
        </p:spPr>
      </p:sp>
      <p:sp>
        <p:nvSpPr>
          <p:cNvPr id="5" name="AutoShape 5"/>
          <p:cNvSpPr/>
          <p:nvPr/>
        </p:nvSpPr>
        <p:spPr>
          <a:xfrm rot="4791360">
            <a:off x="4441622" y="3652838"/>
            <a:ext cx="7441682" cy="0"/>
          </a:xfrm>
          <a:prstGeom prst="line">
            <a:avLst/>
          </a:prstGeom>
          <a:ln w="9525" cap="rnd">
            <a:solidFill>
              <a:srgbClr val="FFFFFF"/>
            </a:solidFill>
            <a:prstDash val="solid"/>
            <a:headEnd type="none" w="sm" len="sm"/>
            <a:tailEnd type="none" w="sm" len="sm"/>
          </a:ln>
        </p:spPr>
      </p:sp>
      <p:grpSp>
        <p:nvGrpSpPr>
          <p:cNvPr id="6" name="Group 6"/>
          <p:cNvGrpSpPr/>
          <p:nvPr/>
        </p:nvGrpSpPr>
        <p:grpSpPr>
          <a:xfrm>
            <a:off x="7351357" y="1"/>
            <a:ext cx="2420741" cy="7324230"/>
            <a:chOff x="0" y="0"/>
            <a:chExt cx="3227654" cy="9765640"/>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A9A569">
                <a:alpha val="8627"/>
              </a:srgbClr>
            </a:solidFill>
          </p:spPr>
        </p:sp>
      </p:grpSp>
      <p:grpSp>
        <p:nvGrpSpPr>
          <p:cNvPr id="8" name="Group 8"/>
          <p:cNvGrpSpPr/>
          <p:nvPr/>
        </p:nvGrpSpPr>
        <p:grpSpPr>
          <a:xfrm>
            <a:off x="7685503" y="-9030"/>
            <a:ext cx="2078022" cy="7324230"/>
            <a:chOff x="0" y="0"/>
            <a:chExt cx="2770696" cy="9765640"/>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A9A569">
                <a:alpha val="3922"/>
              </a:srgbClr>
            </a:solidFill>
          </p:spPr>
        </p:sp>
      </p:grpSp>
      <p:grpSp>
        <p:nvGrpSpPr>
          <p:cNvPr id="10" name="Group 10"/>
          <p:cNvGrpSpPr/>
          <p:nvPr/>
        </p:nvGrpSpPr>
        <p:grpSpPr>
          <a:xfrm>
            <a:off x="7080418" y="4181408"/>
            <a:ext cx="2681135" cy="3133792"/>
            <a:chOff x="0" y="0"/>
            <a:chExt cx="3574847" cy="4178389"/>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D3583A">
                <a:alpha val="51765"/>
              </a:srgbClr>
            </a:solidFill>
          </p:spPr>
        </p:sp>
      </p:grpSp>
      <p:grpSp>
        <p:nvGrpSpPr>
          <p:cNvPr id="12" name="Group 12"/>
          <p:cNvGrpSpPr/>
          <p:nvPr/>
        </p:nvGrpSpPr>
        <p:grpSpPr>
          <a:xfrm>
            <a:off x="7477792" y="-9030"/>
            <a:ext cx="2285733" cy="7324230"/>
            <a:chOff x="0" y="0"/>
            <a:chExt cx="3047644" cy="9765640"/>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727F4B">
                <a:alpha val="48627"/>
              </a:srgbClr>
            </a:solidFill>
          </p:spPr>
        </p:sp>
      </p:grpSp>
      <p:grpSp>
        <p:nvGrpSpPr>
          <p:cNvPr id="14" name="Group 14"/>
          <p:cNvGrpSpPr/>
          <p:nvPr/>
        </p:nvGrpSpPr>
        <p:grpSpPr>
          <a:xfrm>
            <a:off x="8848830" y="-9030"/>
            <a:ext cx="914695" cy="7324230"/>
            <a:chOff x="0" y="0"/>
            <a:chExt cx="1219594" cy="9765640"/>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A9A569">
                <a:alpha val="48627"/>
              </a:srgbClr>
            </a:solidFill>
          </p:spPr>
        </p:sp>
      </p:grpSp>
      <p:grpSp>
        <p:nvGrpSpPr>
          <p:cNvPr id="16" name="Group 16"/>
          <p:cNvGrpSpPr/>
          <p:nvPr/>
        </p:nvGrpSpPr>
        <p:grpSpPr>
          <a:xfrm>
            <a:off x="8615715" y="-9030"/>
            <a:ext cx="1137885" cy="7324230"/>
            <a:chOff x="0" y="0"/>
            <a:chExt cx="1517180" cy="9765640"/>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D3583A">
                <a:alpha val="41961"/>
              </a:srgbClr>
            </a:solidFill>
          </p:spPr>
        </p:sp>
      </p:grpSp>
      <p:grpSp>
        <p:nvGrpSpPr>
          <p:cNvPr id="18" name="Group 18"/>
          <p:cNvGrpSpPr/>
          <p:nvPr/>
        </p:nvGrpSpPr>
        <p:grpSpPr>
          <a:xfrm>
            <a:off x="8597646" y="5219986"/>
            <a:ext cx="1167022" cy="2095214"/>
            <a:chOff x="0" y="0"/>
            <a:chExt cx="1556029" cy="2793619"/>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A9A569">
                <a:alpha val="63922"/>
              </a:srgbClr>
            </a:solidFill>
          </p:spPr>
        </p:sp>
      </p:grpSp>
      <p:grpSp>
        <p:nvGrpSpPr>
          <p:cNvPr id="20" name="Group 20"/>
          <p:cNvGrpSpPr/>
          <p:nvPr/>
        </p:nvGrpSpPr>
        <p:grpSpPr>
          <a:xfrm>
            <a:off x="19" y="10"/>
            <a:ext cx="9753581" cy="7315190"/>
            <a:chOff x="0" y="0"/>
            <a:chExt cx="13004775" cy="9753587"/>
          </a:xfrm>
        </p:grpSpPr>
        <p:sp>
          <p:nvSpPr>
            <p:cNvPr id="21" name="Freeform 21" descr="A hand holding a pen and shading circles on a sheet"/>
            <p:cNvSpPr/>
            <p:nvPr/>
          </p:nvSpPr>
          <p:spPr>
            <a:xfrm>
              <a:off x="0" y="0"/>
              <a:ext cx="13004800" cy="9753600"/>
            </a:xfrm>
            <a:custGeom>
              <a:avLst/>
              <a:gdLst/>
              <a:ahLst/>
              <a:cxnLst/>
              <a:rect l="l" t="t" r="r" b="b"/>
              <a:pathLst>
                <a:path w="13004800" h="9753600">
                  <a:moveTo>
                    <a:pt x="0" y="0"/>
                  </a:moveTo>
                  <a:lnTo>
                    <a:pt x="13004800" y="0"/>
                  </a:lnTo>
                  <a:lnTo>
                    <a:pt x="13004800" y="9753600"/>
                  </a:lnTo>
                  <a:lnTo>
                    <a:pt x="0" y="9753600"/>
                  </a:lnTo>
                  <a:lnTo>
                    <a:pt x="0" y="0"/>
                  </a:lnTo>
                  <a:close/>
                </a:path>
              </a:pathLst>
            </a:custGeom>
            <a:blipFill>
              <a:blip r:embed="rId2">
                <a:alphaModFix amt="13500"/>
              </a:blip>
              <a:stretch>
                <a:fillRect l="-28756" r="1" b="-170"/>
              </a:stretch>
            </a:blipFill>
          </p:spPr>
        </p:sp>
      </p:grpSp>
      <p:sp>
        <p:nvSpPr>
          <p:cNvPr id="22" name="AutoShape 22"/>
          <p:cNvSpPr/>
          <p:nvPr/>
        </p:nvSpPr>
        <p:spPr>
          <a:xfrm rot="4941420">
            <a:off x="4288984" y="3652838"/>
            <a:ext cx="7391019" cy="0"/>
          </a:xfrm>
          <a:prstGeom prst="line">
            <a:avLst/>
          </a:prstGeom>
          <a:ln w="9525" cap="rnd">
            <a:solidFill>
              <a:srgbClr val="FFFFFF"/>
            </a:solidFill>
            <a:prstDash val="solid"/>
            <a:headEnd type="none" w="sm" len="sm"/>
            <a:tailEnd type="none" w="sm" len="sm"/>
          </a:ln>
        </p:spPr>
      </p:sp>
      <p:sp>
        <p:nvSpPr>
          <p:cNvPr id="23" name="AutoShape 23"/>
          <p:cNvSpPr/>
          <p:nvPr/>
        </p:nvSpPr>
        <p:spPr>
          <a:xfrm rot="8299800">
            <a:off x="5289728" y="5616254"/>
            <a:ext cx="5111810" cy="0"/>
          </a:xfrm>
          <a:prstGeom prst="line">
            <a:avLst/>
          </a:prstGeom>
          <a:ln w="9525" cap="rnd">
            <a:solidFill>
              <a:srgbClr val="FFFFFF"/>
            </a:solidFill>
            <a:prstDash val="solid"/>
            <a:headEnd type="none" w="sm" len="sm"/>
            <a:tailEnd type="none" w="sm" len="sm"/>
          </a:ln>
        </p:spPr>
      </p:sp>
      <p:grpSp>
        <p:nvGrpSpPr>
          <p:cNvPr id="24" name="Group 24"/>
          <p:cNvGrpSpPr/>
          <p:nvPr/>
        </p:nvGrpSpPr>
        <p:grpSpPr>
          <a:xfrm>
            <a:off x="7345185" y="-9030"/>
            <a:ext cx="2405882" cy="7324230"/>
            <a:chOff x="0" y="0"/>
            <a:chExt cx="3207842" cy="9765640"/>
          </a:xfrm>
        </p:grpSpPr>
        <p:sp>
          <p:nvSpPr>
            <p:cNvPr id="25" name="Freeform 25"/>
            <p:cNvSpPr/>
            <p:nvPr/>
          </p:nvSpPr>
          <p:spPr>
            <a:xfrm>
              <a:off x="0" y="0"/>
              <a:ext cx="3207766" cy="9765665"/>
            </a:xfrm>
            <a:custGeom>
              <a:avLst/>
              <a:gdLst/>
              <a:ahLst/>
              <a:cxnLst/>
              <a:rect l="l" t="t" r="r" b="b"/>
              <a:pathLst>
                <a:path w="3207766" h="9765665">
                  <a:moveTo>
                    <a:pt x="2181860" y="0"/>
                  </a:moveTo>
                  <a:lnTo>
                    <a:pt x="3207766" y="0"/>
                  </a:lnTo>
                  <a:lnTo>
                    <a:pt x="3207766" y="9765665"/>
                  </a:lnTo>
                  <a:lnTo>
                    <a:pt x="0" y="9765665"/>
                  </a:lnTo>
                  <a:lnTo>
                    <a:pt x="2181860" y="0"/>
                  </a:lnTo>
                  <a:close/>
                </a:path>
              </a:pathLst>
            </a:custGeom>
            <a:solidFill>
              <a:srgbClr val="A9A569">
                <a:alpha val="8627"/>
              </a:srgbClr>
            </a:solidFill>
          </p:spPr>
        </p:sp>
      </p:grpSp>
      <p:grpSp>
        <p:nvGrpSpPr>
          <p:cNvPr id="26" name="Group 26"/>
          <p:cNvGrpSpPr/>
          <p:nvPr/>
        </p:nvGrpSpPr>
        <p:grpSpPr>
          <a:xfrm>
            <a:off x="7682751" y="-9030"/>
            <a:ext cx="2070849" cy="7324230"/>
            <a:chOff x="0" y="0"/>
            <a:chExt cx="2761132" cy="9765640"/>
          </a:xfrm>
        </p:grpSpPr>
        <p:sp>
          <p:nvSpPr>
            <p:cNvPr id="27" name="Freeform 27"/>
            <p:cNvSpPr/>
            <p:nvPr/>
          </p:nvSpPr>
          <p:spPr>
            <a:xfrm>
              <a:off x="0" y="0"/>
              <a:ext cx="2761107" cy="9765665"/>
            </a:xfrm>
            <a:custGeom>
              <a:avLst/>
              <a:gdLst/>
              <a:ahLst/>
              <a:cxnLst/>
              <a:rect l="l" t="t" r="r" b="b"/>
              <a:pathLst>
                <a:path w="2761107" h="9765665">
                  <a:moveTo>
                    <a:pt x="0" y="0"/>
                  </a:moveTo>
                  <a:lnTo>
                    <a:pt x="2761107" y="0"/>
                  </a:lnTo>
                  <a:lnTo>
                    <a:pt x="2761107" y="9765665"/>
                  </a:lnTo>
                  <a:lnTo>
                    <a:pt x="1290066" y="9765665"/>
                  </a:lnTo>
                  <a:lnTo>
                    <a:pt x="0" y="0"/>
                  </a:lnTo>
                  <a:close/>
                </a:path>
              </a:pathLst>
            </a:custGeom>
            <a:solidFill>
              <a:srgbClr val="D3583A">
                <a:alpha val="3922"/>
              </a:srgbClr>
            </a:solidFill>
          </p:spPr>
        </p:sp>
      </p:grpSp>
      <p:grpSp>
        <p:nvGrpSpPr>
          <p:cNvPr id="28" name="Group 28"/>
          <p:cNvGrpSpPr/>
          <p:nvPr/>
        </p:nvGrpSpPr>
        <p:grpSpPr>
          <a:xfrm>
            <a:off x="7145865" y="3251197"/>
            <a:ext cx="2607735" cy="4064003"/>
            <a:chOff x="0" y="0"/>
            <a:chExt cx="3476981" cy="5418671"/>
          </a:xfrm>
        </p:grpSpPr>
        <p:sp>
          <p:nvSpPr>
            <p:cNvPr id="29" name="Freeform 29"/>
            <p:cNvSpPr/>
            <p:nvPr/>
          </p:nvSpPr>
          <p:spPr>
            <a:xfrm>
              <a:off x="0" y="0"/>
              <a:ext cx="3477006" cy="5418709"/>
            </a:xfrm>
            <a:custGeom>
              <a:avLst/>
              <a:gdLst/>
              <a:ahLst/>
              <a:cxnLst/>
              <a:rect l="l" t="t" r="r" b="b"/>
              <a:pathLst>
                <a:path w="3477006" h="5418709">
                  <a:moveTo>
                    <a:pt x="0" y="5418709"/>
                  </a:moveTo>
                  <a:lnTo>
                    <a:pt x="3477006" y="0"/>
                  </a:lnTo>
                  <a:lnTo>
                    <a:pt x="3477006" y="5418709"/>
                  </a:lnTo>
                  <a:close/>
                </a:path>
              </a:pathLst>
            </a:custGeom>
            <a:solidFill>
              <a:srgbClr val="D3583A">
                <a:alpha val="51765"/>
              </a:srgbClr>
            </a:solidFill>
          </p:spPr>
        </p:sp>
      </p:grpSp>
      <p:grpSp>
        <p:nvGrpSpPr>
          <p:cNvPr id="30" name="Group 30"/>
          <p:cNvGrpSpPr/>
          <p:nvPr/>
        </p:nvGrpSpPr>
        <p:grpSpPr>
          <a:xfrm>
            <a:off x="7467600" y="-9030"/>
            <a:ext cx="2283457" cy="7324230"/>
            <a:chOff x="0" y="0"/>
            <a:chExt cx="3044609" cy="9765640"/>
          </a:xfrm>
        </p:grpSpPr>
        <p:sp>
          <p:nvSpPr>
            <p:cNvPr id="31" name="Freeform 31"/>
            <p:cNvSpPr/>
            <p:nvPr/>
          </p:nvSpPr>
          <p:spPr>
            <a:xfrm>
              <a:off x="0" y="0"/>
              <a:ext cx="3044571" cy="9765665"/>
            </a:xfrm>
            <a:custGeom>
              <a:avLst/>
              <a:gdLst/>
              <a:ahLst/>
              <a:cxnLst/>
              <a:rect l="l" t="t" r="r" b="b"/>
              <a:pathLst>
                <a:path w="3044571" h="9765665">
                  <a:moveTo>
                    <a:pt x="0" y="0"/>
                  </a:moveTo>
                  <a:lnTo>
                    <a:pt x="3044571" y="0"/>
                  </a:lnTo>
                  <a:lnTo>
                    <a:pt x="3044571" y="9765665"/>
                  </a:lnTo>
                  <a:lnTo>
                    <a:pt x="2635504" y="9765665"/>
                  </a:lnTo>
                  <a:lnTo>
                    <a:pt x="0" y="0"/>
                  </a:lnTo>
                  <a:close/>
                </a:path>
              </a:pathLst>
            </a:custGeom>
            <a:solidFill>
              <a:srgbClr val="D3583A">
                <a:alpha val="48627"/>
              </a:srgbClr>
            </a:solidFill>
          </p:spPr>
        </p:sp>
      </p:grpSp>
      <p:grpSp>
        <p:nvGrpSpPr>
          <p:cNvPr id="32" name="Group 32"/>
          <p:cNvGrpSpPr/>
          <p:nvPr/>
        </p:nvGrpSpPr>
        <p:grpSpPr>
          <a:xfrm>
            <a:off x="8718985" y="-9030"/>
            <a:ext cx="1032072" cy="7324230"/>
            <a:chOff x="0" y="0"/>
            <a:chExt cx="1376096" cy="9765640"/>
          </a:xfrm>
        </p:grpSpPr>
        <p:sp>
          <p:nvSpPr>
            <p:cNvPr id="33" name="Freeform 33"/>
            <p:cNvSpPr/>
            <p:nvPr/>
          </p:nvSpPr>
          <p:spPr>
            <a:xfrm>
              <a:off x="0" y="0"/>
              <a:ext cx="1376172" cy="9765665"/>
            </a:xfrm>
            <a:custGeom>
              <a:avLst/>
              <a:gdLst/>
              <a:ahLst/>
              <a:cxnLst/>
              <a:rect l="l" t="t" r="r" b="b"/>
              <a:pathLst>
                <a:path w="1376172" h="9765665">
                  <a:moveTo>
                    <a:pt x="1087755" y="0"/>
                  </a:moveTo>
                  <a:lnTo>
                    <a:pt x="1376172" y="0"/>
                  </a:lnTo>
                  <a:lnTo>
                    <a:pt x="1376172" y="9765665"/>
                  </a:lnTo>
                  <a:lnTo>
                    <a:pt x="0" y="9765665"/>
                  </a:lnTo>
                  <a:lnTo>
                    <a:pt x="1087755" y="0"/>
                  </a:lnTo>
                  <a:close/>
                </a:path>
              </a:pathLst>
            </a:custGeom>
            <a:solidFill>
              <a:srgbClr val="A9A569">
                <a:alpha val="48627"/>
              </a:srgbClr>
            </a:solidFill>
          </p:spPr>
        </p:sp>
      </p:grpSp>
      <p:grpSp>
        <p:nvGrpSpPr>
          <p:cNvPr id="34" name="Group 34"/>
          <p:cNvGrpSpPr/>
          <p:nvPr/>
        </p:nvGrpSpPr>
        <p:grpSpPr>
          <a:xfrm>
            <a:off x="8751199" y="-9030"/>
            <a:ext cx="999858" cy="7324230"/>
            <a:chOff x="0" y="0"/>
            <a:chExt cx="1333144" cy="9765640"/>
          </a:xfrm>
        </p:grpSpPr>
        <p:sp>
          <p:nvSpPr>
            <p:cNvPr id="35" name="Freeform 35"/>
            <p:cNvSpPr/>
            <p:nvPr/>
          </p:nvSpPr>
          <p:spPr>
            <a:xfrm>
              <a:off x="0" y="0"/>
              <a:ext cx="1333119" cy="9765665"/>
            </a:xfrm>
            <a:custGeom>
              <a:avLst/>
              <a:gdLst/>
              <a:ahLst/>
              <a:cxnLst/>
              <a:rect l="l" t="t" r="r" b="b"/>
              <a:pathLst>
                <a:path w="1333119" h="9765665">
                  <a:moveTo>
                    <a:pt x="0" y="0"/>
                  </a:moveTo>
                  <a:lnTo>
                    <a:pt x="1333119" y="0"/>
                  </a:lnTo>
                  <a:lnTo>
                    <a:pt x="1333119" y="9765665"/>
                  </a:lnTo>
                  <a:lnTo>
                    <a:pt x="1183386" y="9765665"/>
                  </a:lnTo>
                  <a:lnTo>
                    <a:pt x="0" y="0"/>
                  </a:lnTo>
                  <a:close/>
                </a:path>
              </a:pathLst>
            </a:custGeom>
            <a:solidFill>
              <a:srgbClr val="D3583A">
                <a:alpha val="41961"/>
              </a:srgbClr>
            </a:solidFill>
          </p:spPr>
        </p:sp>
      </p:grpSp>
      <p:grpSp>
        <p:nvGrpSpPr>
          <p:cNvPr id="36" name="Group 36"/>
          <p:cNvGrpSpPr/>
          <p:nvPr/>
        </p:nvGrpSpPr>
        <p:grpSpPr>
          <a:xfrm>
            <a:off x="8297332" y="3829193"/>
            <a:ext cx="1453725" cy="3486007"/>
            <a:chOff x="0" y="0"/>
            <a:chExt cx="1938299" cy="4648010"/>
          </a:xfrm>
        </p:grpSpPr>
        <p:sp>
          <p:nvSpPr>
            <p:cNvPr id="37" name="Freeform 37"/>
            <p:cNvSpPr/>
            <p:nvPr/>
          </p:nvSpPr>
          <p:spPr>
            <a:xfrm>
              <a:off x="0" y="0"/>
              <a:ext cx="1938274" cy="4648073"/>
            </a:xfrm>
            <a:custGeom>
              <a:avLst/>
              <a:gdLst/>
              <a:ahLst/>
              <a:cxnLst/>
              <a:rect l="l" t="t" r="r" b="b"/>
              <a:pathLst>
                <a:path w="1938274" h="4648073">
                  <a:moveTo>
                    <a:pt x="0" y="4648073"/>
                  </a:moveTo>
                  <a:lnTo>
                    <a:pt x="1938274" y="0"/>
                  </a:lnTo>
                  <a:lnTo>
                    <a:pt x="1938274" y="4648073"/>
                  </a:lnTo>
                  <a:close/>
                </a:path>
              </a:pathLst>
            </a:custGeom>
            <a:solidFill>
              <a:srgbClr val="A9A569">
                <a:alpha val="63922"/>
              </a:srgbClr>
            </a:solidFill>
          </p:spPr>
        </p:sp>
      </p:grpSp>
      <p:grpSp>
        <p:nvGrpSpPr>
          <p:cNvPr id="38" name="Group 38"/>
          <p:cNvGrpSpPr/>
          <p:nvPr/>
        </p:nvGrpSpPr>
        <p:grpSpPr>
          <a:xfrm>
            <a:off x="0" y="4280745"/>
            <a:ext cx="358988" cy="3034455"/>
            <a:chOff x="0" y="0"/>
            <a:chExt cx="478650" cy="4045941"/>
          </a:xfrm>
        </p:grpSpPr>
        <p:sp>
          <p:nvSpPr>
            <p:cNvPr id="39" name="Freeform 39"/>
            <p:cNvSpPr/>
            <p:nvPr/>
          </p:nvSpPr>
          <p:spPr>
            <a:xfrm>
              <a:off x="0" y="0"/>
              <a:ext cx="478663" cy="4045966"/>
            </a:xfrm>
            <a:custGeom>
              <a:avLst/>
              <a:gdLst/>
              <a:ahLst/>
              <a:cxnLst/>
              <a:rect l="l" t="t" r="r" b="b"/>
              <a:pathLst>
                <a:path w="478663" h="4045966">
                  <a:moveTo>
                    <a:pt x="0" y="4045966"/>
                  </a:moveTo>
                  <a:lnTo>
                    <a:pt x="0" y="0"/>
                  </a:lnTo>
                  <a:lnTo>
                    <a:pt x="478663" y="4045966"/>
                  </a:lnTo>
                  <a:close/>
                </a:path>
              </a:pathLst>
            </a:custGeom>
            <a:solidFill>
              <a:srgbClr val="D3583A">
                <a:alpha val="72157"/>
              </a:srgbClr>
            </a:solidFill>
          </p:spPr>
        </p:sp>
      </p:grpSp>
      <p:sp>
        <p:nvSpPr>
          <p:cNvPr id="40" name="TextBox 40"/>
          <p:cNvSpPr txBox="1"/>
          <p:nvPr/>
        </p:nvSpPr>
        <p:spPr>
          <a:xfrm>
            <a:off x="633308" y="676913"/>
            <a:ext cx="6694456" cy="600075"/>
          </a:xfrm>
          <a:prstGeom prst="rect">
            <a:avLst/>
          </a:prstGeom>
        </p:spPr>
        <p:txBody>
          <a:bodyPr lIns="0" tIns="0" rIns="0" bIns="0" rtlCol="0" anchor="t">
            <a:spAutoFit/>
          </a:bodyPr>
          <a:lstStyle/>
          <a:p>
            <a:pPr algn="l">
              <a:lnSpc>
                <a:spcPts val="4608"/>
              </a:lnSpc>
            </a:pPr>
            <a:r>
              <a:rPr lang="en-US" sz="3840">
                <a:solidFill>
                  <a:srgbClr val="727F4B"/>
                </a:solidFill>
                <a:latin typeface="Marykate"/>
                <a:ea typeface="Marykate"/>
                <a:cs typeface="Marykate"/>
                <a:sym typeface="Marykate"/>
              </a:rPr>
              <a:t>H.O.P.E. Scholarship </a:t>
            </a:r>
          </a:p>
        </p:txBody>
      </p:sp>
      <p:sp>
        <p:nvSpPr>
          <p:cNvPr id="41" name="TextBox 41"/>
          <p:cNvSpPr txBox="1"/>
          <p:nvPr/>
        </p:nvSpPr>
        <p:spPr>
          <a:xfrm>
            <a:off x="633308" y="2350351"/>
            <a:ext cx="6694456" cy="3566058"/>
          </a:xfrm>
          <a:prstGeom prst="rect">
            <a:avLst/>
          </a:prstGeom>
        </p:spPr>
        <p:txBody>
          <a:bodyPr lIns="0" tIns="0" rIns="0" bIns="0" rtlCol="0" anchor="t">
            <a:spAutoFit/>
          </a:bodyPr>
          <a:lstStyle/>
          <a:p>
            <a:pPr marL="192181" lvl="1" indent="-96091" algn="l">
              <a:lnSpc>
                <a:spcPts val="1612"/>
              </a:lnSpc>
              <a:buFont typeface="Arial"/>
              <a:buChar char="•"/>
            </a:pPr>
            <a:r>
              <a:rPr lang="en-US" sz="1493">
                <a:solidFill>
                  <a:srgbClr val="2C301F"/>
                </a:solidFill>
                <a:latin typeface="Poppins"/>
                <a:ea typeface="Poppins"/>
                <a:cs typeface="Poppins"/>
                <a:sym typeface="Poppins"/>
              </a:rPr>
              <a:t>Partial tuition covered – varies by year </a:t>
            </a:r>
          </a:p>
          <a:p>
            <a:pPr marL="679861" lvl="2" indent="-226620" algn="l">
              <a:lnSpc>
                <a:spcPts val="1612"/>
              </a:lnSpc>
              <a:buFont typeface="Arial"/>
              <a:buChar char="⚬"/>
            </a:pPr>
            <a:r>
              <a:rPr lang="en-US" sz="1493">
                <a:solidFill>
                  <a:srgbClr val="2C301F"/>
                </a:solidFill>
                <a:latin typeface="Poppins"/>
                <a:ea typeface="Poppins"/>
                <a:cs typeface="Poppins"/>
                <a:sym typeface="Poppins"/>
              </a:rPr>
              <a:t>Payment amount for private &amp; public colleges and universities can be located on </a:t>
            </a:r>
            <a:r>
              <a:rPr lang="en-US" sz="1493" u="sng">
                <a:solidFill>
                  <a:srgbClr val="2C301F"/>
                </a:solidFill>
                <a:latin typeface="Poppins"/>
                <a:ea typeface="Poppins"/>
                <a:cs typeface="Poppins"/>
                <a:sym typeface="Poppins"/>
                <a:hlinkClick r:id="rId3" tooltip="http://www.gafutures.org/"/>
              </a:rPr>
              <a:t>www.gafutures.org</a:t>
            </a:r>
          </a:p>
          <a:p>
            <a:pPr marL="192181" lvl="1" indent="-96091" algn="l">
              <a:lnSpc>
                <a:spcPts val="1612"/>
              </a:lnSpc>
              <a:buFont typeface="Arial"/>
              <a:buChar char="•"/>
            </a:pPr>
            <a:r>
              <a:rPr lang="en-US" sz="1493">
                <a:solidFill>
                  <a:srgbClr val="2C301F"/>
                </a:solidFill>
                <a:latin typeface="Poppins"/>
                <a:ea typeface="Poppins"/>
                <a:cs typeface="Poppins"/>
                <a:sym typeface="Poppins"/>
              </a:rPr>
              <a:t>Requirements:</a:t>
            </a:r>
          </a:p>
          <a:p>
            <a:pPr marL="679861" lvl="2" indent="-226620" algn="l">
              <a:lnSpc>
                <a:spcPts val="1612"/>
              </a:lnSpc>
              <a:buFont typeface="Arial"/>
              <a:buChar char="⚬"/>
            </a:pPr>
            <a:r>
              <a:rPr lang="en-US" sz="1493">
                <a:solidFill>
                  <a:srgbClr val="2C301F"/>
                </a:solidFill>
                <a:latin typeface="Poppins"/>
                <a:ea typeface="Poppins"/>
                <a:cs typeface="Poppins"/>
                <a:sym typeface="Poppins"/>
              </a:rPr>
              <a:t>Graduate from an eligible high school </a:t>
            </a:r>
          </a:p>
          <a:p>
            <a:pPr marL="679861" lvl="2" indent="-226620" algn="l">
              <a:lnSpc>
                <a:spcPts val="1612"/>
              </a:lnSpc>
              <a:buFont typeface="Arial"/>
              <a:buChar char="⚬"/>
            </a:pPr>
            <a:r>
              <a:rPr lang="en-US" sz="1493">
                <a:solidFill>
                  <a:srgbClr val="2C301F"/>
                </a:solidFill>
                <a:latin typeface="Poppins"/>
                <a:ea typeface="Poppins"/>
                <a:cs typeface="Poppins"/>
                <a:sym typeface="Poppins"/>
              </a:rPr>
              <a:t>GPA of at least a 3.0 (calculated by GSFC)</a:t>
            </a:r>
          </a:p>
          <a:p>
            <a:pPr marL="679861" lvl="2" indent="-226620" algn="l">
              <a:lnSpc>
                <a:spcPts val="1612"/>
              </a:lnSpc>
              <a:buFont typeface="Arial"/>
              <a:buChar char="⚬"/>
            </a:pPr>
            <a:r>
              <a:rPr lang="en-US" sz="1493">
                <a:solidFill>
                  <a:srgbClr val="2C301F"/>
                </a:solidFill>
                <a:latin typeface="Poppins"/>
                <a:ea typeface="Poppins"/>
                <a:cs typeface="Poppins"/>
                <a:sym typeface="Poppins"/>
              </a:rPr>
              <a:t>Academic Rigor: 4 classes that are academically rigorous.</a:t>
            </a:r>
          </a:p>
          <a:p>
            <a:pPr marL="1140089" lvl="3" indent="-285022" algn="l">
              <a:lnSpc>
                <a:spcPts val="1382"/>
              </a:lnSpc>
              <a:buFont typeface="Arial"/>
              <a:buChar char="￭"/>
            </a:pPr>
            <a:r>
              <a:rPr lang="en-US" sz="1280" u="sng">
                <a:solidFill>
                  <a:srgbClr val="2C301F"/>
                </a:solidFill>
                <a:latin typeface="Poppins"/>
                <a:ea typeface="Poppins"/>
                <a:cs typeface="Poppins"/>
                <a:sym typeface="Poppins"/>
                <a:hlinkClick r:id="rId4" tooltip="https://www.gafutures.org/media/ks5f5zw5/rigor-course-list-09252024.pdf"/>
              </a:rPr>
              <a:t>https://www.gafutures.org/media/ks5f5zw5/rigor-course-list-09252024.pdf</a:t>
            </a:r>
          </a:p>
          <a:p>
            <a:pPr marL="192181" lvl="1" indent="-96091" algn="l">
              <a:lnSpc>
                <a:spcPts val="1612"/>
              </a:lnSpc>
              <a:buFont typeface="Arial"/>
              <a:buChar char="•"/>
            </a:pPr>
            <a:r>
              <a:rPr lang="en-US" sz="1493">
                <a:solidFill>
                  <a:srgbClr val="2C301F"/>
                </a:solidFill>
                <a:latin typeface="Poppins"/>
                <a:ea typeface="Poppins"/>
                <a:cs typeface="Poppins"/>
                <a:sym typeface="Poppins"/>
              </a:rPr>
              <a:t>In college, must maintain 3.0 GPA.</a:t>
            </a:r>
          </a:p>
          <a:p>
            <a:pPr marL="679861" lvl="2" indent="-226620" algn="l">
              <a:lnSpc>
                <a:spcPts val="1612"/>
              </a:lnSpc>
              <a:buFont typeface="Arial"/>
              <a:buChar char="⚬"/>
            </a:pPr>
            <a:r>
              <a:rPr lang="en-US" sz="1493">
                <a:solidFill>
                  <a:srgbClr val="2C301F"/>
                </a:solidFill>
                <a:latin typeface="Poppins"/>
                <a:ea typeface="Poppins"/>
                <a:cs typeface="Poppins"/>
                <a:sym typeface="Poppins"/>
              </a:rPr>
              <a:t>If a student falls below a 3.0 GPA in college, he/she may only regain the HOPE Scholarship one time.</a:t>
            </a:r>
          </a:p>
          <a:p>
            <a:pPr marL="192181" lvl="1" indent="-96091" algn="l">
              <a:lnSpc>
                <a:spcPts val="1612"/>
              </a:lnSpc>
              <a:buFont typeface="Arial"/>
              <a:buChar char="•"/>
            </a:pPr>
            <a:r>
              <a:rPr lang="en-US" sz="1493">
                <a:solidFill>
                  <a:srgbClr val="2C301F"/>
                </a:solidFill>
                <a:latin typeface="Poppins"/>
                <a:ea typeface="Poppins"/>
                <a:cs typeface="Poppins"/>
                <a:sym typeface="Poppins"/>
              </a:rPr>
              <a:t>A student that does not graduate from high school as a HOPE Scholar can earn a 3.0 GPA in college.</a:t>
            </a:r>
          </a:p>
          <a:p>
            <a:pPr marL="192181" lvl="1" indent="-96091" algn="l">
              <a:lnSpc>
                <a:spcPts val="1612"/>
              </a:lnSpc>
            </a:pPr>
            <a:endParaRPr lang="en-US" sz="1493">
              <a:solidFill>
                <a:srgbClr val="2C301F"/>
              </a:solidFill>
              <a:latin typeface="Poppins"/>
              <a:ea typeface="Poppins"/>
              <a:cs typeface="Poppins"/>
              <a:sym typeface="Poppins"/>
            </a:endParaRPr>
          </a:p>
          <a:p>
            <a:pPr marL="192181" lvl="1" indent="-96091" algn="l">
              <a:lnSpc>
                <a:spcPts val="1612"/>
              </a:lnSpc>
            </a:pPr>
            <a:endParaRPr lang="en-US" sz="1493">
              <a:solidFill>
                <a:srgbClr val="2C301F"/>
              </a:solidFill>
              <a:latin typeface="Poppins"/>
              <a:ea typeface="Poppins"/>
              <a:cs typeface="Poppins"/>
              <a:sym typeface="Poppins"/>
            </a:endParaRPr>
          </a:p>
          <a:p>
            <a:pPr marL="192181" lvl="1" indent="-96091" algn="l">
              <a:lnSpc>
                <a:spcPts val="1612"/>
              </a:lnSpc>
            </a:pPr>
            <a:endParaRPr lang="en-US" sz="1493">
              <a:solidFill>
                <a:srgbClr val="2C301F"/>
              </a:solidFill>
              <a:latin typeface="Poppins"/>
              <a:ea typeface="Poppins"/>
              <a:cs typeface="Poppins"/>
              <a:sym typeface="Poppins"/>
            </a:endParaRPr>
          </a:p>
          <a:p>
            <a:pPr marL="192181" lvl="1" indent="-96091" algn="l">
              <a:lnSpc>
                <a:spcPts val="1612"/>
              </a:lnSpc>
            </a:pPr>
            <a:endParaRPr lang="en-US" sz="1493">
              <a:solidFill>
                <a:srgbClr val="2C301F"/>
              </a:solidFill>
              <a:latin typeface="Poppins"/>
              <a:ea typeface="Poppins"/>
              <a:cs typeface="Poppins"/>
              <a:sym typeface="Poppin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0" y="4280745"/>
            <a:ext cx="487680" cy="3043485"/>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D3583A">
                <a:alpha val="72157"/>
              </a:srgbClr>
            </a:solidFill>
          </p:spPr>
        </p:sp>
      </p:grpSp>
      <p:sp>
        <p:nvSpPr>
          <p:cNvPr id="4" name="AutoShape 4"/>
          <p:cNvSpPr/>
          <p:nvPr/>
        </p:nvSpPr>
        <p:spPr>
          <a:xfrm rot="-2023740">
            <a:off x="5032581" y="5879830"/>
            <a:ext cx="5171237" cy="0"/>
          </a:xfrm>
          <a:prstGeom prst="line">
            <a:avLst/>
          </a:prstGeom>
          <a:ln w="9525" cap="rnd">
            <a:solidFill>
              <a:srgbClr val="FFFFFF"/>
            </a:solidFill>
            <a:prstDash val="solid"/>
            <a:headEnd type="none" w="sm" len="sm"/>
            <a:tailEnd type="none" w="sm" len="sm"/>
          </a:ln>
        </p:spPr>
      </p:sp>
      <p:sp>
        <p:nvSpPr>
          <p:cNvPr id="5" name="AutoShape 5"/>
          <p:cNvSpPr/>
          <p:nvPr/>
        </p:nvSpPr>
        <p:spPr>
          <a:xfrm rot="4791360">
            <a:off x="4441622" y="3652838"/>
            <a:ext cx="7441682" cy="0"/>
          </a:xfrm>
          <a:prstGeom prst="line">
            <a:avLst/>
          </a:prstGeom>
          <a:ln w="9525" cap="rnd">
            <a:solidFill>
              <a:srgbClr val="FFFFFF"/>
            </a:solidFill>
            <a:prstDash val="solid"/>
            <a:headEnd type="none" w="sm" len="sm"/>
            <a:tailEnd type="none" w="sm" len="sm"/>
          </a:ln>
        </p:spPr>
      </p:sp>
      <p:grpSp>
        <p:nvGrpSpPr>
          <p:cNvPr id="6" name="Group 6"/>
          <p:cNvGrpSpPr/>
          <p:nvPr/>
        </p:nvGrpSpPr>
        <p:grpSpPr>
          <a:xfrm>
            <a:off x="7351357" y="1"/>
            <a:ext cx="2420741" cy="7324230"/>
            <a:chOff x="0" y="0"/>
            <a:chExt cx="3227654" cy="9765640"/>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A9A569">
                <a:alpha val="8627"/>
              </a:srgbClr>
            </a:solidFill>
          </p:spPr>
        </p:sp>
      </p:grpSp>
      <p:grpSp>
        <p:nvGrpSpPr>
          <p:cNvPr id="8" name="Group 8"/>
          <p:cNvGrpSpPr/>
          <p:nvPr/>
        </p:nvGrpSpPr>
        <p:grpSpPr>
          <a:xfrm>
            <a:off x="7685503" y="-9030"/>
            <a:ext cx="2078022" cy="7324230"/>
            <a:chOff x="0" y="0"/>
            <a:chExt cx="2770696" cy="9765640"/>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A9A569">
                <a:alpha val="3922"/>
              </a:srgbClr>
            </a:solidFill>
          </p:spPr>
        </p:sp>
      </p:grpSp>
      <p:grpSp>
        <p:nvGrpSpPr>
          <p:cNvPr id="10" name="Group 10"/>
          <p:cNvGrpSpPr/>
          <p:nvPr/>
        </p:nvGrpSpPr>
        <p:grpSpPr>
          <a:xfrm>
            <a:off x="7080418" y="4181408"/>
            <a:ext cx="2681135" cy="3133792"/>
            <a:chOff x="0" y="0"/>
            <a:chExt cx="3574847" cy="4178389"/>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D3583A">
                <a:alpha val="51765"/>
              </a:srgbClr>
            </a:solidFill>
          </p:spPr>
        </p:sp>
      </p:grpSp>
      <p:grpSp>
        <p:nvGrpSpPr>
          <p:cNvPr id="12" name="Group 12"/>
          <p:cNvGrpSpPr/>
          <p:nvPr/>
        </p:nvGrpSpPr>
        <p:grpSpPr>
          <a:xfrm>
            <a:off x="7477792" y="-9030"/>
            <a:ext cx="2285733" cy="7324230"/>
            <a:chOff x="0" y="0"/>
            <a:chExt cx="3047644" cy="9765640"/>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727F4B">
                <a:alpha val="48627"/>
              </a:srgbClr>
            </a:solidFill>
          </p:spPr>
        </p:sp>
      </p:grpSp>
      <p:grpSp>
        <p:nvGrpSpPr>
          <p:cNvPr id="14" name="Group 14"/>
          <p:cNvGrpSpPr/>
          <p:nvPr/>
        </p:nvGrpSpPr>
        <p:grpSpPr>
          <a:xfrm>
            <a:off x="8848830" y="-9030"/>
            <a:ext cx="914695" cy="7324230"/>
            <a:chOff x="0" y="0"/>
            <a:chExt cx="1219594" cy="9765640"/>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A9A569">
                <a:alpha val="48627"/>
              </a:srgbClr>
            </a:solidFill>
          </p:spPr>
        </p:sp>
      </p:grpSp>
      <p:grpSp>
        <p:nvGrpSpPr>
          <p:cNvPr id="16" name="Group 16"/>
          <p:cNvGrpSpPr/>
          <p:nvPr/>
        </p:nvGrpSpPr>
        <p:grpSpPr>
          <a:xfrm>
            <a:off x="8615715" y="-9030"/>
            <a:ext cx="1137885" cy="7324230"/>
            <a:chOff x="0" y="0"/>
            <a:chExt cx="1517180" cy="9765640"/>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A9A569">
                <a:alpha val="41961"/>
              </a:srgbClr>
            </a:solidFill>
          </p:spPr>
        </p:sp>
      </p:grpSp>
      <p:grpSp>
        <p:nvGrpSpPr>
          <p:cNvPr id="18" name="Group 18"/>
          <p:cNvGrpSpPr/>
          <p:nvPr/>
        </p:nvGrpSpPr>
        <p:grpSpPr>
          <a:xfrm>
            <a:off x="8597646" y="5219986"/>
            <a:ext cx="1167022" cy="2095214"/>
            <a:chOff x="0" y="0"/>
            <a:chExt cx="1556029" cy="2793619"/>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A9A569">
                <a:alpha val="63922"/>
              </a:srgbClr>
            </a:solidFill>
          </p:spPr>
        </p:sp>
      </p:grpSp>
      <p:grpSp>
        <p:nvGrpSpPr>
          <p:cNvPr id="20" name="Group 20"/>
          <p:cNvGrpSpPr/>
          <p:nvPr/>
        </p:nvGrpSpPr>
        <p:grpSpPr>
          <a:xfrm>
            <a:off x="-2515" y="-68570"/>
            <a:ext cx="9753581" cy="7315190"/>
            <a:chOff x="0" y="0"/>
            <a:chExt cx="13004775" cy="9753587"/>
          </a:xfrm>
        </p:grpSpPr>
        <p:sp>
          <p:nvSpPr>
            <p:cNvPr id="21" name="Freeform 21" descr="Dog with graduation cap"/>
            <p:cNvSpPr/>
            <p:nvPr/>
          </p:nvSpPr>
          <p:spPr>
            <a:xfrm>
              <a:off x="0" y="0"/>
              <a:ext cx="13004800" cy="9753600"/>
            </a:xfrm>
            <a:custGeom>
              <a:avLst/>
              <a:gdLst/>
              <a:ahLst/>
              <a:cxnLst/>
              <a:rect l="l" t="t" r="r" b="b"/>
              <a:pathLst>
                <a:path w="13004800" h="9753600">
                  <a:moveTo>
                    <a:pt x="0" y="0"/>
                  </a:moveTo>
                  <a:lnTo>
                    <a:pt x="13004800" y="0"/>
                  </a:lnTo>
                  <a:lnTo>
                    <a:pt x="13004800" y="9753600"/>
                  </a:lnTo>
                  <a:lnTo>
                    <a:pt x="0" y="9753600"/>
                  </a:lnTo>
                  <a:lnTo>
                    <a:pt x="0" y="0"/>
                  </a:lnTo>
                  <a:close/>
                </a:path>
              </a:pathLst>
            </a:custGeom>
            <a:blipFill>
              <a:blip r:embed="rId2">
                <a:alphaModFix amt="0"/>
              </a:blip>
              <a:stretch>
                <a:fillRect t="-5762" b="-27570"/>
              </a:stretch>
            </a:blipFill>
          </p:spPr>
        </p:sp>
      </p:grpSp>
      <p:sp>
        <p:nvSpPr>
          <p:cNvPr id="22" name="AutoShape 22"/>
          <p:cNvSpPr/>
          <p:nvPr/>
        </p:nvSpPr>
        <p:spPr>
          <a:xfrm rot="4941420">
            <a:off x="4288984" y="3652838"/>
            <a:ext cx="7391019" cy="0"/>
          </a:xfrm>
          <a:prstGeom prst="line">
            <a:avLst/>
          </a:prstGeom>
          <a:ln w="9525" cap="rnd">
            <a:solidFill>
              <a:srgbClr val="FFFFFF"/>
            </a:solidFill>
            <a:prstDash val="solid"/>
            <a:headEnd type="none" w="sm" len="sm"/>
            <a:tailEnd type="none" w="sm" len="sm"/>
          </a:ln>
        </p:spPr>
      </p:sp>
      <p:sp>
        <p:nvSpPr>
          <p:cNvPr id="23" name="AutoShape 23"/>
          <p:cNvSpPr/>
          <p:nvPr/>
        </p:nvSpPr>
        <p:spPr>
          <a:xfrm rot="8299800">
            <a:off x="5289728" y="5616254"/>
            <a:ext cx="5111810" cy="0"/>
          </a:xfrm>
          <a:prstGeom prst="line">
            <a:avLst/>
          </a:prstGeom>
          <a:ln w="9525" cap="rnd">
            <a:solidFill>
              <a:srgbClr val="FFFFFF"/>
            </a:solidFill>
            <a:prstDash val="solid"/>
            <a:headEnd type="none" w="sm" len="sm"/>
            <a:tailEnd type="none" w="sm" len="sm"/>
          </a:ln>
        </p:spPr>
      </p:sp>
      <p:grpSp>
        <p:nvGrpSpPr>
          <p:cNvPr id="24" name="Group 24"/>
          <p:cNvGrpSpPr/>
          <p:nvPr/>
        </p:nvGrpSpPr>
        <p:grpSpPr>
          <a:xfrm>
            <a:off x="7345185" y="-9030"/>
            <a:ext cx="2405882" cy="7324230"/>
            <a:chOff x="0" y="0"/>
            <a:chExt cx="3207842" cy="9765640"/>
          </a:xfrm>
        </p:grpSpPr>
        <p:sp>
          <p:nvSpPr>
            <p:cNvPr id="25" name="Freeform 25"/>
            <p:cNvSpPr/>
            <p:nvPr/>
          </p:nvSpPr>
          <p:spPr>
            <a:xfrm>
              <a:off x="0" y="0"/>
              <a:ext cx="3207766" cy="9765665"/>
            </a:xfrm>
            <a:custGeom>
              <a:avLst/>
              <a:gdLst/>
              <a:ahLst/>
              <a:cxnLst/>
              <a:rect l="l" t="t" r="r" b="b"/>
              <a:pathLst>
                <a:path w="3207766" h="9765665">
                  <a:moveTo>
                    <a:pt x="2181860" y="0"/>
                  </a:moveTo>
                  <a:lnTo>
                    <a:pt x="3207766" y="0"/>
                  </a:lnTo>
                  <a:lnTo>
                    <a:pt x="3207766" y="9765665"/>
                  </a:lnTo>
                  <a:lnTo>
                    <a:pt x="0" y="9765665"/>
                  </a:lnTo>
                  <a:lnTo>
                    <a:pt x="2181860" y="0"/>
                  </a:lnTo>
                  <a:close/>
                </a:path>
              </a:pathLst>
            </a:custGeom>
            <a:solidFill>
              <a:srgbClr val="A9A569">
                <a:alpha val="8627"/>
              </a:srgbClr>
            </a:solidFill>
          </p:spPr>
        </p:sp>
      </p:grpSp>
      <p:grpSp>
        <p:nvGrpSpPr>
          <p:cNvPr id="26" name="Group 26"/>
          <p:cNvGrpSpPr/>
          <p:nvPr/>
        </p:nvGrpSpPr>
        <p:grpSpPr>
          <a:xfrm>
            <a:off x="7682751" y="-9030"/>
            <a:ext cx="2070849" cy="7324230"/>
            <a:chOff x="0" y="0"/>
            <a:chExt cx="2761132" cy="9765640"/>
          </a:xfrm>
        </p:grpSpPr>
        <p:sp>
          <p:nvSpPr>
            <p:cNvPr id="27" name="Freeform 27"/>
            <p:cNvSpPr/>
            <p:nvPr/>
          </p:nvSpPr>
          <p:spPr>
            <a:xfrm>
              <a:off x="0" y="0"/>
              <a:ext cx="2761107" cy="9765665"/>
            </a:xfrm>
            <a:custGeom>
              <a:avLst/>
              <a:gdLst/>
              <a:ahLst/>
              <a:cxnLst/>
              <a:rect l="l" t="t" r="r" b="b"/>
              <a:pathLst>
                <a:path w="2761107" h="9765665">
                  <a:moveTo>
                    <a:pt x="0" y="0"/>
                  </a:moveTo>
                  <a:lnTo>
                    <a:pt x="2761107" y="0"/>
                  </a:lnTo>
                  <a:lnTo>
                    <a:pt x="2761107" y="9765665"/>
                  </a:lnTo>
                  <a:lnTo>
                    <a:pt x="1290066" y="9765665"/>
                  </a:lnTo>
                  <a:lnTo>
                    <a:pt x="0" y="0"/>
                  </a:lnTo>
                  <a:close/>
                </a:path>
              </a:pathLst>
            </a:custGeom>
            <a:solidFill>
              <a:srgbClr val="D3583A">
                <a:alpha val="3922"/>
              </a:srgbClr>
            </a:solidFill>
          </p:spPr>
        </p:sp>
      </p:grpSp>
      <p:grpSp>
        <p:nvGrpSpPr>
          <p:cNvPr id="28" name="Group 28"/>
          <p:cNvGrpSpPr/>
          <p:nvPr/>
        </p:nvGrpSpPr>
        <p:grpSpPr>
          <a:xfrm>
            <a:off x="7145865" y="3251197"/>
            <a:ext cx="2607735" cy="4064003"/>
            <a:chOff x="0" y="0"/>
            <a:chExt cx="3476981" cy="5418671"/>
          </a:xfrm>
        </p:grpSpPr>
        <p:sp>
          <p:nvSpPr>
            <p:cNvPr id="29" name="Freeform 29"/>
            <p:cNvSpPr/>
            <p:nvPr/>
          </p:nvSpPr>
          <p:spPr>
            <a:xfrm>
              <a:off x="0" y="0"/>
              <a:ext cx="3477006" cy="5418709"/>
            </a:xfrm>
            <a:custGeom>
              <a:avLst/>
              <a:gdLst/>
              <a:ahLst/>
              <a:cxnLst/>
              <a:rect l="l" t="t" r="r" b="b"/>
              <a:pathLst>
                <a:path w="3477006" h="5418709">
                  <a:moveTo>
                    <a:pt x="0" y="5418709"/>
                  </a:moveTo>
                  <a:lnTo>
                    <a:pt x="3477006" y="0"/>
                  </a:lnTo>
                  <a:lnTo>
                    <a:pt x="3477006" y="5418709"/>
                  </a:lnTo>
                  <a:close/>
                </a:path>
              </a:pathLst>
            </a:custGeom>
            <a:solidFill>
              <a:srgbClr val="D3583A">
                <a:alpha val="51765"/>
              </a:srgbClr>
            </a:solidFill>
          </p:spPr>
        </p:sp>
      </p:grpSp>
      <p:grpSp>
        <p:nvGrpSpPr>
          <p:cNvPr id="30" name="Group 30"/>
          <p:cNvGrpSpPr/>
          <p:nvPr/>
        </p:nvGrpSpPr>
        <p:grpSpPr>
          <a:xfrm>
            <a:off x="7467600" y="-9030"/>
            <a:ext cx="2283457" cy="7324230"/>
            <a:chOff x="0" y="0"/>
            <a:chExt cx="3044609" cy="9765640"/>
          </a:xfrm>
        </p:grpSpPr>
        <p:sp>
          <p:nvSpPr>
            <p:cNvPr id="31" name="Freeform 31"/>
            <p:cNvSpPr/>
            <p:nvPr/>
          </p:nvSpPr>
          <p:spPr>
            <a:xfrm>
              <a:off x="0" y="0"/>
              <a:ext cx="3044571" cy="9765665"/>
            </a:xfrm>
            <a:custGeom>
              <a:avLst/>
              <a:gdLst/>
              <a:ahLst/>
              <a:cxnLst/>
              <a:rect l="l" t="t" r="r" b="b"/>
              <a:pathLst>
                <a:path w="3044571" h="9765665">
                  <a:moveTo>
                    <a:pt x="0" y="0"/>
                  </a:moveTo>
                  <a:lnTo>
                    <a:pt x="3044571" y="0"/>
                  </a:lnTo>
                  <a:lnTo>
                    <a:pt x="3044571" y="9765665"/>
                  </a:lnTo>
                  <a:lnTo>
                    <a:pt x="2635504" y="9765665"/>
                  </a:lnTo>
                  <a:lnTo>
                    <a:pt x="0" y="0"/>
                  </a:lnTo>
                  <a:close/>
                </a:path>
              </a:pathLst>
            </a:custGeom>
            <a:solidFill>
              <a:srgbClr val="D3583A">
                <a:alpha val="48627"/>
              </a:srgbClr>
            </a:solidFill>
          </p:spPr>
        </p:sp>
      </p:grpSp>
      <p:grpSp>
        <p:nvGrpSpPr>
          <p:cNvPr id="32" name="Group 32"/>
          <p:cNvGrpSpPr/>
          <p:nvPr/>
        </p:nvGrpSpPr>
        <p:grpSpPr>
          <a:xfrm>
            <a:off x="8718985" y="-9030"/>
            <a:ext cx="1032072" cy="7324230"/>
            <a:chOff x="0" y="0"/>
            <a:chExt cx="1376096" cy="9765640"/>
          </a:xfrm>
        </p:grpSpPr>
        <p:sp>
          <p:nvSpPr>
            <p:cNvPr id="33" name="Freeform 33"/>
            <p:cNvSpPr/>
            <p:nvPr/>
          </p:nvSpPr>
          <p:spPr>
            <a:xfrm>
              <a:off x="0" y="0"/>
              <a:ext cx="1376172" cy="9765665"/>
            </a:xfrm>
            <a:custGeom>
              <a:avLst/>
              <a:gdLst/>
              <a:ahLst/>
              <a:cxnLst/>
              <a:rect l="l" t="t" r="r" b="b"/>
              <a:pathLst>
                <a:path w="1376172" h="9765665">
                  <a:moveTo>
                    <a:pt x="1087755" y="0"/>
                  </a:moveTo>
                  <a:lnTo>
                    <a:pt x="1376172" y="0"/>
                  </a:lnTo>
                  <a:lnTo>
                    <a:pt x="1376172" y="9765665"/>
                  </a:lnTo>
                  <a:lnTo>
                    <a:pt x="0" y="9765665"/>
                  </a:lnTo>
                  <a:lnTo>
                    <a:pt x="1087755" y="0"/>
                  </a:lnTo>
                  <a:close/>
                </a:path>
              </a:pathLst>
            </a:custGeom>
            <a:solidFill>
              <a:srgbClr val="A9A569">
                <a:alpha val="48627"/>
              </a:srgbClr>
            </a:solidFill>
          </p:spPr>
        </p:sp>
      </p:grpSp>
      <p:grpSp>
        <p:nvGrpSpPr>
          <p:cNvPr id="34" name="Group 34"/>
          <p:cNvGrpSpPr/>
          <p:nvPr/>
        </p:nvGrpSpPr>
        <p:grpSpPr>
          <a:xfrm>
            <a:off x="8751199" y="-9030"/>
            <a:ext cx="999858" cy="7324230"/>
            <a:chOff x="0" y="0"/>
            <a:chExt cx="1333144" cy="9765640"/>
          </a:xfrm>
        </p:grpSpPr>
        <p:sp>
          <p:nvSpPr>
            <p:cNvPr id="35" name="Freeform 35"/>
            <p:cNvSpPr/>
            <p:nvPr/>
          </p:nvSpPr>
          <p:spPr>
            <a:xfrm>
              <a:off x="0" y="0"/>
              <a:ext cx="1333119" cy="9765665"/>
            </a:xfrm>
            <a:custGeom>
              <a:avLst/>
              <a:gdLst/>
              <a:ahLst/>
              <a:cxnLst/>
              <a:rect l="l" t="t" r="r" b="b"/>
              <a:pathLst>
                <a:path w="1333119" h="9765665">
                  <a:moveTo>
                    <a:pt x="0" y="0"/>
                  </a:moveTo>
                  <a:lnTo>
                    <a:pt x="1333119" y="0"/>
                  </a:lnTo>
                  <a:lnTo>
                    <a:pt x="1333119" y="9765665"/>
                  </a:lnTo>
                  <a:lnTo>
                    <a:pt x="1183386" y="9765665"/>
                  </a:lnTo>
                  <a:lnTo>
                    <a:pt x="0" y="0"/>
                  </a:lnTo>
                  <a:close/>
                </a:path>
              </a:pathLst>
            </a:custGeom>
            <a:solidFill>
              <a:srgbClr val="D3583A">
                <a:alpha val="41961"/>
              </a:srgbClr>
            </a:solidFill>
          </p:spPr>
        </p:sp>
      </p:grpSp>
      <p:grpSp>
        <p:nvGrpSpPr>
          <p:cNvPr id="36" name="Group 36"/>
          <p:cNvGrpSpPr/>
          <p:nvPr/>
        </p:nvGrpSpPr>
        <p:grpSpPr>
          <a:xfrm>
            <a:off x="8297332" y="3829193"/>
            <a:ext cx="1453725" cy="3486007"/>
            <a:chOff x="0" y="0"/>
            <a:chExt cx="1938299" cy="4648010"/>
          </a:xfrm>
        </p:grpSpPr>
        <p:sp>
          <p:nvSpPr>
            <p:cNvPr id="37" name="Freeform 37"/>
            <p:cNvSpPr/>
            <p:nvPr/>
          </p:nvSpPr>
          <p:spPr>
            <a:xfrm>
              <a:off x="0" y="0"/>
              <a:ext cx="1938274" cy="4648073"/>
            </a:xfrm>
            <a:custGeom>
              <a:avLst/>
              <a:gdLst/>
              <a:ahLst/>
              <a:cxnLst/>
              <a:rect l="l" t="t" r="r" b="b"/>
              <a:pathLst>
                <a:path w="1938274" h="4648073">
                  <a:moveTo>
                    <a:pt x="0" y="4648073"/>
                  </a:moveTo>
                  <a:lnTo>
                    <a:pt x="1938274" y="0"/>
                  </a:lnTo>
                  <a:lnTo>
                    <a:pt x="1938274" y="4648073"/>
                  </a:lnTo>
                  <a:close/>
                </a:path>
              </a:pathLst>
            </a:custGeom>
            <a:solidFill>
              <a:srgbClr val="A9A569">
                <a:alpha val="63922"/>
              </a:srgbClr>
            </a:solidFill>
          </p:spPr>
        </p:sp>
      </p:grpSp>
      <p:grpSp>
        <p:nvGrpSpPr>
          <p:cNvPr id="38" name="Group 38"/>
          <p:cNvGrpSpPr/>
          <p:nvPr/>
        </p:nvGrpSpPr>
        <p:grpSpPr>
          <a:xfrm>
            <a:off x="0" y="4280745"/>
            <a:ext cx="358988" cy="3034455"/>
            <a:chOff x="0" y="0"/>
            <a:chExt cx="478650" cy="4045941"/>
          </a:xfrm>
        </p:grpSpPr>
        <p:sp>
          <p:nvSpPr>
            <p:cNvPr id="39" name="Freeform 39"/>
            <p:cNvSpPr/>
            <p:nvPr/>
          </p:nvSpPr>
          <p:spPr>
            <a:xfrm>
              <a:off x="0" y="0"/>
              <a:ext cx="478663" cy="4045966"/>
            </a:xfrm>
            <a:custGeom>
              <a:avLst/>
              <a:gdLst/>
              <a:ahLst/>
              <a:cxnLst/>
              <a:rect l="l" t="t" r="r" b="b"/>
              <a:pathLst>
                <a:path w="478663" h="4045966">
                  <a:moveTo>
                    <a:pt x="0" y="4045966"/>
                  </a:moveTo>
                  <a:lnTo>
                    <a:pt x="0" y="0"/>
                  </a:lnTo>
                  <a:lnTo>
                    <a:pt x="478663" y="4045966"/>
                  </a:lnTo>
                  <a:close/>
                </a:path>
              </a:pathLst>
            </a:custGeom>
            <a:solidFill>
              <a:srgbClr val="D3583A">
                <a:alpha val="72157"/>
              </a:srgbClr>
            </a:solidFill>
          </p:spPr>
        </p:sp>
      </p:grpSp>
      <p:sp>
        <p:nvSpPr>
          <p:cNvPr id="40" name="TextBox 40"/>
          <p:cNvSpPr txBox="1"/>
          <p:nvPr/>
        </p:nvSpPr>
        <p:spPr>
          <a:xfrm>
            <a:off x="633308" y="676913"/>
            <a:ext cx="6694456" cy="600075"/>
          </a:xfrm>
          <a:prstGeom prst="rect">
            <a:avLst/>
          </a:prstGeom>
        </p:spPr>
        <p:txBody>
          <a:bodyPr lIns="0" tIns="0" rIns="0" bIns="0" rtlCol="0" anchor="t">
            <a:spAutoFit/>
          </a:bodyPr>
          <a:lstStyle/>
          <a:p>
            <a:pPr algn="l">
              <a:lnSpc>
                <a:spcPts val="4608"/>
              </a:lnSpc>
            </a:pPr>
            <a:r>
              <a:rPr lang="en-US" sz="3840">
                <a:solidFill>
                  <a:srgbClr val="2C301F"/>
                </a:solidFill>
                <a:latin typeface="Marykate"/>
                <a:ea typeface="Marykate"/>
                <a:cs typeface="Marykate"/>
                <a:sym typeface="Marykate"/>
              </a:rPr>
              <a:t>Zell Miller Scholarship </a:t>
            </a:r>
          </a:p>
        </p:txBody>
      </p:sp>
      <p:sp>
        <p:nvSpPr>
          <p:cNvPr id="41" name="TextBox 41"/>
          <p:cNvSpPr txBox="1"/>
          <p:nvPr/>
        </p:nvSpPr>
        <p:spPr>
          <a:xfrm>
            <a:off x="559289" y="1814693"/>
            <a:ext cx="6694456" cy="4144020"/>
          </a:xfrm>
          <a:prstGeom prst="rect">
            <a:avLst/>
          </a:prstGeom>
        </p:spPr>
        <p:txBody>
          <a:bodyPr lIns="0" tIns="0" rIns="0" bIns="0" rtlCol="0" anchor="t">
            <a:spAutoFit/>
          </a:bodyPr>
          <a:lstStyle/>
          <a:p>
            <a:pPr marL="224790" lvl="1" indent="-112395" algn="l">
              <a:lnSpc>
                <a:spcPts val="1889"/>
              </a:lnSpc>
              <a:buFont typeface="Arial"/>
              <a:buChar char="•"/>
            </a:pPr>
            <a:r>
              <a:rPr lang="en-US" sz="1749">
                <a:solidFill>
                  <a:srgbClr val="2C301F"/>
                </a:solidFill>
                <a:latin typeface="Poppins"/>
                <a:ea typeface="Poppins"/>
                <a:cs typeface="Poppins"/>
                <a:sym typeface="Poppins"/>
              </a:rPr>
              <a:t>100% of tuition covered</a:t>
            </a:r>
            <a:endParaRPr lang="en-US"/>
          </a:p>
          <a:p>
            <a:pPr marL="224790" lvl="1" indent="-112395" algn="l">
              <a:lnSpc>
                <a:spcPts val="1889"/>
              </a:lnSpc>
              <a:buFont typeface="Arial"/>
              <a:buChar char="•"/>
            </a:pPr>
            <a:r>
              <a:rPr lang="en-US" sz="1749">
                <a:solidFill>
                  <a:srgbClr val="2C301F"/>
                </a:solidFill>
                <a:latin typeface="Poppins"/>
                <a:ea typeface="Poppins"/>
                <a:cs typeface="Poppins"/>
                <a:sym typeface="Poppins"/>
              </a:rPr>
              <a:t>Must meet all the requirements to be eligible for the HOPE Scholarship, plus:</a:t>
            </a:r>
            <a:endParaRPr lang="en-US" sz="1749">
              <a:solidFill>
                <a:srgbClr val="2C301F"/>
              </a:solidFill>
              <a:latin typeface="Poppins"/>
              <a:ea typeface="Poppins"/>
              <a:cs typeface="Poppins"/>
            </a:endParaRPr>
          </a:p>
          <a:p>
            <a:pPr marL="1367790" lvl="3" indent="-341630" algn="l">
              <a:lnSpc>
                <a:spcPts val="1889"/>
              </a:lnSpc>
              <a:buFont typeface="Arial"/>
              <a:buChar char="￭"/>
            </a:pPr>
            <a:r>
              <a:rPr lang="en-US" sz="1749">
                <a:solidFill>
                  <a:srgbClr val="2C301F"/>
                </a:solidFill>
                <a:latin typeface="Poppins"/>
                <a:ea typeface="Poppins"/>
                <a:cs typeface="Poppins"/>
                <a:sym typeface="Poppins"/>
              </a:rPr>
              <a:t>Graduate from an eligible high school </a:t>
            </a:r>
            <a:endParaRPr lang="en-US" sz="1749">
              <a:solidFill>
                <a:srgbClr val="2C301F"/>
              </a:solidFill>
              <a:latin typeface="Poppins"/>
              <a:ea typeface="Poppins"/>
              <a:cs typeface="Poppins"/>
            </a:endParaRPr>
          </a:p>
          <a:p>
            <a:pPr marL="1367790" lvl="3" indent="-341630" algn="l">
              <a:lnSpc>
                <a:spcPts val="1889"/>
              </a:lnSpc>
              <a:buFont typeface="Arial"/>
              <a:buChar char="￭"/>
            </a:pPr>
            <a:r>
              <a:rPr lang="en-US" sz="1749">
                <a:solidFill>
                  <a:srgbClr val="2C301F"/>
                </a:solidFill>
                <a:latin typeface="Poppins"/>
                <a:ea typeface="Poppins"/>
                <a:cs typeface="Poppins"/>
                <a:sym typeface="Poppins"/>
              </a:rPr>
              <a:t>GPA of at least a 3.7 (calculated by GSFC)</a:t>
            </a:r>
            <a:endParaRPr lang="en-US" sz="1749">
              <a:solidFill>
                <a:srgbClr val="2C301F"/>
              </a:solidFill>
              <a:latin typeface="Poppins"/>
              <a:ea typeface="Poppins"/>
              <a:cs typeface="Poppins"/>
            </a:endParaRPr>
          </a:p>
          <a:p>
            <a:pPr marL="1367790" lvl="3" indent="-341630" algn="l">
              <a:lnSpc>
                <a:spcPts val="1889"/>
              </a:lnSpc>
              <a:buFont typeface="Arial"/>
              <a:buChar char="￭"/>
            </a:pPr>
            <a:r>
              <a:rPr lang="en-US" sz="1749">
                <a:solidFill>
                  <a:srgbClr val="2C301F"/>
                </a:solidFill>
                <a:latin typeface="Poppins"/>
                <a:ea typeface="Poppins"/>
                <a:cs typeface="Poppins"/>
                <a:sym typeface="Poppins"/>
              </a:rPr>
              <a:t>Academic Rigor: 4 classes that are academically rigorous.</a:t>
            </a:r>
            <a:endParaRPr lang="en-US" sz="1749">
              <a:solidFill>
                <a:srgbClr val="2C301F"/>
              </a:solidFill>
              <a:latin typeface="Poppins"/>
              <a:ea typeface="Poppins"/>
              <a:cs typeface="Poppins"/>
            </a:endParaRPr>
          </a:p>
          <a:p>
            <a:pPr marL="1939290" lvl="4" indent="-387350" algn="l">
              <a:lnSpc>
                <a:spcPts val="1889"/>
              </a:lnSpc>
              <a:buFont typeface="Arial"/>
              <a:buChar char="•"/>
            </a:pPr>
            <a:r>
              <a:rPr lang="en-US" sz="1700" u="sng">
                <a:solidFill>
                  <a:srgbClr val="2C301F"/>
                </a:solidFill>
                <a:latin typeface="Poppins"/>
                <a:ea typeface="Poppins"/>
                <a:cs typeface="Poppins"/>
                <a:sym typeface="Poppins"/>
                <a:hlinkClick r:id="rId3" tooltip="https://www.gafutures.org/media/188054/rigor-list-august-2019-print-ready-rv10232019.pdf"/>
              </a:rPr>
              <a:t>https://www.gafutures.org/media/188054/rigor-list-august-2019-print-ready-rv10232019.pdf</a:t>
            </a:r>
            <a:endParaRPr lang="en-US" sz="1700" u="sng">
              <a:solidFill>
                <a:srgbClr val="2C301F"/>
              </a:solidFill>
              <a:latin typeface="Poppins"/>
              <a:ea typeface="Poppins"/>
              <a:cs typeface="Poppins"/>
              <a:hlinkClick r:id="rId3"/>
            </a:endParaRPr>
          </a:p>
          <a:p>
            <a:pPr marL="1367790" lvl="3" indent="-341630" algn="l">
              <a:lnSpc>
                <a:spcPts val="1889"/>
              </a:lnSpc>
              <a:buFont typeface="Arial"/>
              <a:buChar char="￭"/>
            </a:pPr>
            <a:r>
              <a:rPr lang="en-US" sz="1749">
                <a:solidFill>
                  <a:srgbClr val="2C301F"/>
                </a:solidFill>
                <a:latin typeface="Poppins"/>
                <a:ea typeface="Poppins"/>
                <a:cs typeface="Poppins"/>
                <a:sym typeface="Poppins"/>
              </a:rPr>
              <a:t>SAT: min. 1200 combined critical reading score and math score (single administration) </a:t>
            </a:r>
            <a:endParaRPr lang="en-US" sz="1749">
              <a:solidFill>
                <a:srgbClr val="2C301F"/>
              </a:solidFill>
              <a:latin typeface="Poppins"/>
              <a:ea typeface="Poppins"/>
              <a:cs typeface="Poppins"/>
            </a:endParaRPr>
          </a:p>
          <a:p>
            <a:pPr marL="1367790" lvl="3" indent="-341630" algn="l">
              <a:lnSpc>
                <a:spcPts val="1889"/>
              </a:lnSpc>
              <a:buFont typeface="Arial"/>
              <a:buChar char="￭"/>
            </a:pPr>
            <a:r>
              <a:rPr lang="en-US" sz="1749">
                <a:solidFill>
                  <a:srgbClr val="2C301F"/>
                </a:solidFill>
                <a:latin typeface="Poppins"/>
                <a:ea typeface="Poppins"/>
                <a:cs typeface="Poppins"/>
                <a:sym typeface="Poppins"/>
              </a:rPr>
              <a:t>ACT: min. composite score of 25</a:t>
            </a:r>
            <a:endParaRPr lang="en-US" sz="1749">
              <a:solidFill>
                <a:srgbClr val="2C301F"/>
              </a:solidFill>
              <a:latin typeface="Poppins"/>
              <a:ea typeface="Poppins"/>
              <a:cs typeface="Poppins"/>
            </a:endParaRPr>
          </a:p>
          <a:p>
            <a:pPr marL="1939290" lvl="4" indent="-387350" algn="l">
              <a:lnSpc>
                <a:spcPts val="1889"/>
              </a:lnSpc>
              <a:buFont typeface="Arial"/>
              <a:buChar char="•"/>
            </a:pPr>
            <a:r>
              <a:rPr lang="en-US" sz="1749">
                <a:solidFill>
                  <a:srgbClr val="2C301F"/>
                </a:solidFill>
                <a:latin typeface="Poppins"/>
                <a:ea typeface="Poppins"/>
                <a:cs typeface="Poppins"/>
                <a:sym typeface="Poppins"/>
              </a:rPr>
              <a:t>SAT/ACT scores MUST be submitted to GSFC to be considered</a:t>
            </a:r>
            <a:endParaRPr lang="en-US" sz="1749">
              <a:solidFill>
                <a:srgbClr val="2C301F"/>
              </a:solidFill>
              <a:latin typeface="Poppins"/>
              <a:ea typeface="Poppins"/>
              <a:cs typeface="Poppins"/>
            </a:endParaRPr>
          </a:p>
          <a:p>
            <a:pPr marL="1367790" lvl="3" indent="-341630" algn="l">
              <a:lnSpc>
                <a:spcPts val="1889"/>
              </a:lnSpc>
              <a:buFont typeface="Arial"/>
              <a:buChar char="￭"/>
            </a:pPr>
            <a:r>
              <a:rPr lang="en-US" sz="1749">
                <a:solidFill>
                  <a:srgbClr val="2C301F"/>
                </a:solidFill>
                <a:latin typeface="Poppins"/>
                <a:ea typeface="Poppins"/>
                <a:cs typeface="Poppins"/>
                <a:sym typeface="Poppins"/>
              </a:rPr>
              <a:t>Valedictorian or Salutatorian</a:t>
            </a:r>
            <a:endParaRPr lang="en-US" sz="1749">
              <a:solidFill>
                <a:srgbClr val="2C301F"/>
              </a:solidFill>
              <a:latin typeface="Poppins"/>
              <a:ea typeface="Poppins"/>
              <a:cs typeface="Poppins"/>
            </a:endParaRPr>
          </a:p>
          <a:p>
            <a:pPr marL="224790" lvl="1" indent="-112395" algn="l">
              <a:lnSpc>
                <a:spcPts val="1889"/>
              </a:lnSpc>
              <a:buFont typeface="Arial"/>
              <a:buChar char="•"/>
            </a:pPr>
            <a:r>
              <a:rPr lang="en-US" sz="1749">
                <a:solidFill>
                  <a:srgbClr val="2C301F"/>
                </a:solidFill>
                <a:latin typeface="Poppins"/>
                <a:ea typeface="Poppins"/>
                <a:cs typeface="Poppins"/>
                <a:sym typeface="Poppins"/>
              </a:rPr>
              <a:t>In college must maintain 3.3 GPA</a:t>
            </a:r>
            <a:endParaRPr lang="en-US" sz="1749">
              <a:solidFill>
                <a:srgbClr val="2C301F"/>
              </a:solidFill>
              <a:latin typeface="Poppins"/>
              <a:ea typeface="Poppins"/>
              <a:cs typeface="Poppin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0" y="4280745"/>
            <a:ext cx="487680" cy="3043485"/>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A9A569">
                <a:alpha val="72157"/>
              </a:srgbClr>
            </a:solidFill>
          </p:spPr>
        </p:sp>
      </p:grpSp>
      <p:sp>
        <p:nvSpPr>
          <p:cNvPr id="4" name="AutoShape 4"/>
          <p:cNvSpPr/>
          <p:nvPr/>
        </p:nvSpPr>
        <p:spPr>
          <a:xfrm rot="-2023740">
            <a:off x="5032581" y="5879830"/>
            <a:ext cx="5171237" cy="0"/>
          </a:xfrm>
          <a:prstGeom prst="line">
            <a:avLst/>
          </a:prstGeom>
          <a:ln w="9525" cap="rnd">
            <a:solidFill>
              <a:srgbClr val="FFFFFF"/>
            </a:solidFill>
            <a:prstDash val="solid"/>
            <a:headEnd type="none" w="sm" len="sm"/>
            <a:tailEnd type="none" w="sm" len="sm"/>
          </a:ln>
        </p:spPr>
      </p:sp>
      <p:sp>
        <p:nvSpPr>
          <p:cNvPr id="5" name="AutoShape 5"/>
          <p:cNvSpPr/>
          <p:nvPr/>
        </p:nvSpPr>
        <p:spPr>
          <a:xfrm rot="4791360">
            <a:off x="4441622" y="3652838"/>
            <a:ext cx="7441682" cy="0"/>
          </a:xfrm>
          <a:prstGeom prst="line">
            <a:avLst/>
          </a:prstGeom>
          <a:ln w="9525" cap="rnd">
            <a:solidFill>
              <a:srgbClr val="FFFFFF"/>
            </a:solidFill>
            <a:prstDash val="solid"/>
            <a:headEnd type="none" w="sm" len="sm"/>
            <a:tailEnd type="none" w="sm" len="sm"/>
          </a:ln>
        </p:spPr>
      </p:sp>
      <p:grpSp>
        <p:nvGrpSpPr>
          <p:cNvPr id="6" name="Group 6"/>
          <p:cNvGrpSpPr/>
          <p:nvPr/>
        </p:nvGrpSpPr>
        <p:grpSpPr>
          <a:xfrm>
            <a:off x="7351357" y="1"/>
            <a:ext cx="2420741" cy="7324230"/>
            <a:chOff x="0" y="0"/>
            <a:chExt cx="3227654" cy="9765640"/>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E9C468">
                <a:alpha val="8627"/>
              </a:srgbClr>
            </a:solidFill>
          </p:spPr>
        </p:sp>
      </p:grpSp>
      <p:grpSp>
        <p:nvGrpSpPr>
          <p:cNvPr id="8" name="Group 8"/>
          <p:cNvGrpSpPr/>
          <p:nvPr/>
        </p:nvGrpSpPr>
        <p:grpSpPr>
          <a:xfrm>
            <a:off x="7685503" y="-9030"/>
            <a:ext cx="2078022" cy="7324230"/>
            <a:chOff x="0" y="0"/>
            <a:chExt cx="2770696" cy="9765640"/>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E9C468">
                <a:alpha val="3922"/>
              </a:srgbClr>
            </a:solidFill>
          </p:spPr>
        </p:sp>
      </p:grpSp>
      <p:grpSp>
        <p:nvGrpSpPr>
          <p:cNvPr id="10" name="Group 10"/>
          <p:cNvGrpSpPr/>
          <p:nvPr/>
        </p:nvGrpSpPr>
        <p:grpSpPr>
          <a:xfrm>
            <a:off x="7080418" y="4181408"/>
            <a:ext cx="2681135" cy="3133792"/>
            <a:chOff x="0" y="0"/>
            <a:chExt cx="3574847" cy="4178389"/>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A9A569">
                <a:alpha val="51765"/>
              </a:srgbClr>
            </a:solidFill>
          </p:spPr>
        </p:sp>
      </p:grpSp>
      <p:grpSp>
        <p:nvGrpSpPr>
          <p:cNvPr id="12" name="Group 12"/>
          <p:cNvGrpSpPr/>
          <p:nvPr/>
        </p:nvGrpSpPr>
        <p:grpSpPr>
          <a:xfrm>
            <a:off x="7477792" y="-9030"/>
            <a:ext cx="2285733" cy="7324230"/>
            <a:chOff x="0" y="0"/>
            <a:chExt cx="3047644" cy="9765640"/>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D3583A">
                <a:alpha val="48627"/>
              </a:srgbClr>
            </a:solidFill>
          </p:spPr>
        </p:sp>
      </p:grpSp>
      <p:grpSp>
        <p:nvGrpSpPr>
          <p:cNvPr id="14" name="Group 14"/>
          <p:cNvGrpSpPr/>
          <p:nvPr/>
        </p:nvGrpSpPr>
        <p:grpSpPr>
          <a:xfrm>
            <a:off x="8848830" y="-9030"/>
            <a:ext cx="914695" cy="7324230"/>
            <a:chOff x="0" y="0"/>
            <a:chExt cx="1219594" cy="9765640"/>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E9C468">
                <a:alpha val="48627"/>
              </a:srgbClr>
            </a:solidFill>
          </p:spPr>
        </p:sp>
      </p:grpSp>
      <p:grpSp>
        <p:nvGrpSpPr>
          <p:cNvPr id="16" name="Group 16"/>
          <p:cNvGrpSpPr/>
          <p:nvPr/>
        </p:nvGrpSpPr>
        <p:grpSpPr>
          <a:xfrm>
            <a:off x="8615715" y="-9030"/>
            <a:ext cx="1137885" cy="7324230"/>
            <a:chOff x="0" y="0"/>
            <a:chExt cx="1517180" cy="9765640"/>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A9A569">
                <a:alpha val="41961"/>
              </a:srgbClr>
            </a:solidFill>
          </p:spPr>
        </p:sp>
      </p:grpSp>
      <p:grpSp>
        <p:nvGrpSpPr>
          <p:cNvPr id="18" name="Group 18"/>
          <p:cNvGrpSpPr/>
          <p:nvPr/>
        </p:nvGrpSpPr>
        <p:grpSpPr>
          <a:xfrm>
            <a:off x="8597646" y="5219986"/>
            <a:ext cx="1167022" cy="2095214"/>
            <a:chOff x="0" y="0"/>
            <a:chExt cx="1556029" cy="2793619"/>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E9C468">
                <a:alpha val="63922"/>
              </a:srgbClr>
            </a:solidFill>
          </p:spPr>
        </p:sp>
      </p:grpSp>
      <p:sp>
        <p:nvSpPr>
          <p:cNvPr id="20" name="TextBox 20"/>
          <p:cNvSpPr txBox="1"/>
          <p:nvPr/>
        </p:nvSpPr>
        <p:spPr>
          <a:xfrm>
            <a:off x="741683" y="676913"/>
            <a:ext cx="6588014" cy="600075"/>
          </a:xfrm>
          <a:prstGeom prst="rect">
            <a:avLst/>
          </a:prstGeom>
        </p:spPr>
        <p:txBody>
          <a:bodyPr lIns="0" tIns="0" rIns="0" bIns="0" rtlCol="0" anchor="t">
            <a:spAutoFit/>
          </a:bodyPr>
          <a:lstStyle/>
          <a:p>
            <a:pPr algn="l">
              <a:lnSpc>
                <a:spcPts val="4608"/>
              </a:lnSpc>
            </a:pPr>
            <a:r>
              <a:rPr lang="en-US" sz="3840">
                <a:solidFill>
                  <a:srgbClr val="2C301F"/>
                </a:solidFill>
                <a:latin typeface="Marykate"/>
                <a:ea typeface="Marykate"/>
                <a:cs typeface="Marykate"/>
                <a:sym typeface="Marykate"/>
              </a:rPr>
              <a:t>H.O.P.E. GPA </a:t>
            </a:r>
          </a:p>
        </p:txBody>
      </p:sp>
      <p:graphicFrame>
        <p:nvGraphicFramePr>
          <p:cNvPr id="21" name="Table 21"/>
          <p:cNvGraphicFramePr>
            <a:graphicFrameLocks noGrp="1"/>
          </p:cNvGraphicFramePr>
          <p:nvPr/>
        </p:nvGraphicFramePr>
        <p:xfrm>
          <a:off x="3454400" y="2784144"/>
          <a:ext cx="3088640" cy="1626872"/>
        </p:xfrm>
        <a:graphic>
          <a:graphicData uri="http://schemas.openxmlformats.org/drawingml/2006/table">
            <a:tbl>
              <a:tblPr/>
              <a:tblGrid>
                <a:gridCol w="747673">
                  <a:extLst>
                    <a:ext uri="{9D8B030D-6E8A-4147-A177-3AD203B41FA5}">
                      <a16:colId xmlns:a16="http://schemas.microsoft.com/office/drawing/2014/main" val="20000"/>
                    </a:ext>
                  </a:extLst>
                </a:gridCol>
                <a:gridCol w="1123142">
                  <a:extLst>
                    <a:ext uri="{9D8B030D-6E8A-4147-A177-3AD203B41FA5}">
                      <a16:colId xmlns:a16="http://schemas.microsoft.com/office/drawing/2014/main" val="20001"/>
                    </a:ext>
                  </a:extLst>
                </a:gridCol>
                <a:gridCol w="1217825">
                  <a:extLst>
                    <a:ext uri="{9D8B030D-6E8A-4147-A177-3AD203B41FA5}">
                      <a16:colId xmlns:a16="http://schemas.microsoft.com/office/drawing/2014/main" val="20002"/>
                    </a:ext>
                  </a:extLst>
                </a:gridCol>
              </a:tblGrid>
              <a:tr h="406714">
                <a:tc>
                  <a:txBody>
                    <a:bodyPr/>
                    <a:lstStyle/>
                    <a:p>
                      <a:pPr algn="ctr">
                        <a:lnSpc>
                          <a:spcPts val="1791"/>
                        </a:lnSpc>
                        <a:defRPr/>
                      </a:pPr>
                      <a:r>
                        <a:rPr lang="en-US" sz="1493">
                          <a:solidFill>
                            <a:srgbClr val="2C301F"/>
                          </a:solidFill>
                          <a:latin typeface="Poppins"/>
                          <a:ea typeface="Poppins"/>
                          <a:cs typeface="Poppins"/>
                          <a:sym typeface="Poppins"/>
                        </a:rPr>
                        <a:t>A</a:t>
                      </a:r>
                      <a:endParaRPr lang="en-US" sz="1100"/>
                    </a:p>
                  </a:txBody>
                  <a:tcPr marT="91440" marB="9144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D3583A"/>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ts val="1791"/>
                        </a:lnSpc>
                        <a:defRPr/>
                      </a:pPr>
                      <a:r>
                        <a:rPr lang="en-US" sz="1493">
                          <a:solidFill>
                            <a:srgbClr val="2C301F"/>
                          </a:solidFill>
                          <a:latin typeface="Poppins"/>
                          <a:ea typeface="Poppins"/>
                          <a:cs typeface="Poppins"/>
                          <a:sym typeface="Poppins"/>
                        </a:rPr>
                        <a:t>90 to 100</a:t>
                      </a:r>
                      <a:endParaRPr lang="en-US" sz="1100"/>
                    </a:p>
                  </a:txBody>
                  <a:tcPr marT="91440" marB="9144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ts val="1791"/>
                        </a:lnSpc>
                        <a:defRPr/>
                      </a:pPr>
                      <a:r>
                        <a:rPr lang="en-US" sz="1493">
                          <a:solidFill>
                            <a:srgbClr val="2C301F"/>
                          </a:solidFill>
                          <a:latin typeface="Poppins"/>
                          <a:ea typeface="Poppins"/>
                          <a:cs typeface="Poppins"/>
                          <a:sym typeface="Poppins"/>
                        </a:rPr>
                        <a:t>4.0 Points</a:t>
                      </a:r>
                      <a:endParaRPr lang="en-US" sz="1100"/>
                    </a:p>
                  </a:txBody>
                  <a:tcPr marT="91440" marB="9144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62374">
                <a:tc>
                  <a:txBody>
                    <a:bodyPr/>
                    <a:lstStyle/>
                    <a:p>
                      <a:pPr algn="ctr">
                        <a:lnSpc>
                          <a:spcPts val="1791"/>
                        </a:lnSpc>
                        <a:defRPr/>
                      </a:pPr>
                      <a:r>
                        <a:rPr lang="en-US" sz="1493">
                          <a:solidFill>
                            <a:srgbClr val="2C301F"/>
                          </a:solidFill>
                          <a:latin typeface="Poppins"/>
                          <a:ea typeface="Poppins"/>
                          <a:cs typeface="Poppins"/>
                          <a:sym typeface="Poppins"/>
                        </a:rPr>
                        <a:t>B</a:t>
                      </a:r>
                      <a:endParaRPr lang="en-US" sz="1100"/>
                    </a:p>
                  </a:txBody>
                  <a:tcPr marT="91440" marB="9144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ts val="1791"/>
                        </a:lnSpc>
                        <a:defRPr/>
                      </a:pPr>
                      <a:r>
                        <a:rPr lang="en-US" sz="1493">
                          <a:solidFill>
                            <a:srgbClr val="2C301F"/>
                          </a:solidFill>
                          <a:latin typeface="Poppins"/>
                          <a:ea typeface="Poppins"/>
                          <a:cs typeface="Poppins"/>
                          <a:sym typeface="Poppins"/>
                        </a:rPr>
                        <a:t>80 to 89</a:t>
                      </a:r>
                      <a:endParaRPr lang="en-US" sz="1100"/>
                    </a:p>
                  </a:txBody>
                  <a:tcPr marT="91440" marB="9144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ts val="1791"/>
                        </a:lnSpc>
                        <a:defRPr/>
                      </a:pPr>
                      <a:r>
                        <a:rPr lang="en-US" sz="1493">
                          <a:solidFill>
                            <a:srgbClr val="2C301F"/>
                          </a:solidFill>
                          <a:latin typeface="Poppins"/>
                          <a:ea typeface="Poppins"/>
                          <a:cs typeface="Poppins"/>
                          <a:sym typeface="Poppins"/>
                        </a:rPr>
                        <a:t>3.0 Points</a:t>
                      </a:r>
                      <a:endParaRPr lang="en-US" sz="1100"/>
                    </a:p>
                  </a:txBody>
                  <a:tcPr marT="91440" marB="9144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47084">
                <a:tc>
                  <a:txBody>
                    <a:bodyPr/>
                    <a:lstStyle/>
                    <a:p>
                      <a:pPr algn="ctr">
                        <a:lnSpc>
                          <a:spcPts val="1791"/>
                        </a:lnSpc>
                        <a:defRPr/>
                      </a:pPr>
                      <a:r>
                        <a:rPr lang="en-US" sz="1493">
                          <a:solidFill>
                            <a:srgbClr val="2C301F"/>
                          </a:solidFill>
                          <a:latin typeface="Poppins"/>
                          <a:ea typeface="Poppins"/>
                          <a:cs typeface="Poppins"/>
                          <a:sym typeface="Poppins"/>
                        </a:rPr>
                        <a:t>C</a:t>
                      </a:r>
                      <a:endParaRPr lang="en-US" sz="1100"/>
                    </a:p>
                  </a:txBody>
                  <a:tcPr marT="91440" marB="9144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ts val="1791"/>
                        </a:lnSpc>
                        <a:defRPr/>
                      </a:pPr>
                      <a:r>
                        <a:rPr lang="en-US" sz="1493">
                          <a:solidFill>
                            <a:srgbClr val="2C301F"/>
                          </a:solidFill>
                          <a:latin typeface="Poppins"/>
                          <a:ea typeface="Poppins"/>
                          <a:cs typeface="Poppins"/>
                          <a:sym typeface="Poppins"/>
                        </a:rPr>
                        <a:t>70 to 79</a:t>
                      </a:r>
                      <a:endParaRPr lang="en-US" sz="1100"/>
                    </a:p>
                  </a:txBody>
                  <a:tcPr marT="91440" marB="9144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ts val="1791"/>
                        </a:lnSpc>
                        <a:defRPr/>
                      </a:pPr>
                      <a:r>
                        <a:rPr lang="en-US" sz="1493">
                          <a:solidFill>
                            <a:srgbClr val="2C301F"/>
                          </a:solidFill>
                          <a:latin typeface="Poppins"/>
                          <a:ea typeface="Poppins"/>
                          <a:cs typeface="Poppins"/>
                          <a:sym typeface="Poppins"/>
                        </a:rPr>
                        <a:t>2.0 Points</a:t>
                      </a:r>
                      <a:endParaRPr lang="en-US" sz="1100"/>
                    </a:p>
                  </a:txBody>
                  <a:tcPr marT="91440" marB="9144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33322">
                <a:tc>
                  <a:txBody>
                    <a:bodyPr/>
                    <a:lstStyle/>
                    <a:p>
                      <a:pPr algn="ctr">
                        <a:lnSpc>
                          <a:spcPts val="1791"/>
                        </a:lnSpc>
                        <a:defRPr/>
                      </a:pPr>
                      <a:r>
                        <a:rPr lang="en-US" sz="1493">
                          <a:solidFill>
                            <a:srgbClr val="2C301F"/>
                          </a:solidFill>
                          <a:latin typeface="Poppins"/>
                          <a:ea typeface="Poppins"/>
                          <a:cs typeface="Poppins"/>
                          <a:sym typeface="Poppins"/>
                        </a:rPr>
                        <a:t>F</a:t>
                      </a:r>
                      <a:endParaRPr lang="en-US" sz="1100"/>
                    </a:p>
                  </a:txBody>
                  <a:tcPr marT="91440" marB="9144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791"/>
                        </a:lnSpc>
                        <a:defRPr/>
                      </a:pPr>
                      <a:r>
                        <a:rPr lang="en-US" sz="1493">
                          <a:solidFill>
                            <a:srgbClr val="2C301F"/>
                          </a:solidFill>
                          <a:latin typeface="Poppins"/>
                          <a:ea typeface="Poppins"/>
                          <a:cs typeface="Poppins"/>
                          <a:sym typeface="Poppins"/>
                        </a:rPr>
                        <a:t>0 to 69</a:t>
                      </a:r>
                      <a:endParaRPr lang="en-US" sz="1100"/>
                    </a:p>
                  </a:txBody>
                  <a:tcPr marT="91440" marB="9144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1791"/>
                        </a:lnSpc>
                        <a:defRPr/>
                      </a:pPr>
                      <a:r>
                        <a:rPr lang="en-US" sz="1493">
                          <a:solidFill>
                            <a:srgbClr val="2C301F"/>
                          </a:solidFill>
                          <a:latin typeface="Poppins"/>
                          <a:ea typeface="Poppins"/>
                          <a:cs typeface="Poppins"/>
                          <a:sym typeface="Poppins"/>
                        </a:rPr>
                        <a:t>0 Points</a:t>
                      </a:r>
                      <a:endParaRPr lang="en-US" sz="1100"/>
                    </a:p>
                  </a:txBody>
                  <a:tcPr marT="91440" marB="9144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22" name="TextBox 22"/>
          <p:cNvSpPr txBox="1"/>
          <p:nvPr/>
        </p:nvSpPr>
        <p:spPr>
          <a:xfrm>
            <a:off x="484103" y="1545807"/>
            <a:ext cx="9201180" cy="4719241"/>
          </a:xfrm>
          <a:prstGeom prst="rect">
            <a:avLst/>
          </a:prstGeom>
        </p:spPr>
        <p:txBody>
          <a:bodyPr wrap="square" lIns="0" tIns="0" rIns="0" bIns="0" rtlCol="0" anchor="t">
            <a:spAutoFit/>
          </a:bodyPr>
          <a:lstStyle/>
          <a:p>
            <a:pPr algn="l">
              <a:lnSpc>
                <a:spcPts val="2304"/>
              </a:lnSpc>
            </a:pPr>
            <a:r>
              <a:rPr lang="en-US" sz="1920">
                <a:solidFill>
                  <a:srgbClr val="2C301F"/>
                </a:solidFill>
                <a:latin typeface="Poppins"/>
                <a:ea typeface="Poppins"/>
                <a:cs typeface="Poppins"/>
                <a:sym typeface="Poppins"/>
              </a:rPr>
              <a:t>A 3.0 GPA is calculated by averaging core coursework, including failing grades, on a 4.0 scale</a:t>
            </a:r>
          </a:p>
          <a:p>
            <a:pPr algn="l">
              <a:lnSpc>
                <a:spcPts val="2304"/>
              </a:lnSpc>
            </a:pPr>
            <a:endParaRPr lang="en-US" sz="1920">
              <a:solidFill>
                <a:srgbClr val="2C301F"/>
              </a:solidFill>
              <a:latin typeface="Poppins"/>
              <a:ea typeface="Poppins"/>
              <a:cs typeface="Poppins"/>
              <a:sym typeface="Poppins"/>
            </a:endParaRPr>
          </a:p>
          <a:p>
            <a:pPr algn="l">
              <a:lnSpc>
                <a:spcPts val="2304"/>
              </a:lnSpc>
            </a:pPr>
            <a:r>
              <a:rPr lang="en-US" sz="1920" u="sng">
                <a:solidFill>
                  <a:srgbClr val="2C301F"/>
                </a:solidFill>
                <a:latin typeface="Poppins"/>
                <a:ea typeface="Poppins"/>
                <a:cs typeface="Poppins"/>
                <a:sym typeface="Poppins"/>
              </a:rPr>
              <a:t>Core Courses</a:t>
            </a:r>
            <a:r>
              <a:rPr lang="en-US" sz="1920">
                <a:solidFill>
                  <a:srgbClr val="2C301F"/>
                </a:solidFill>
                <a:latin typeface="Poppins"/>
                <a:ea typeface="Poppins"/>
                <a:cs typeface="Poppins"/>
                <a:sym typeface="Poppins"/>
              </a:rPr>
              <a:t>			</a:t>
            </a:r>
            <a:r>
              <a:rPr lang="en-US" sz="1920" u="sng">
                <a:solidFill>
                  <a:srgbClr val="2C301F"/>
                </a:solidFill>
                <a:latin typeface="Poppins"/>
                <a:ea typeface="Poppins"/>
                <a:cs typeface="Poppins"/>
                <a:sym typeface="Poppins"/>
              </a:rPr>
              <a:t>Conversion</a:t>
            </a:r>
          </a:p>
          <a:p>
            <a:pPr algn="l">
              <a:lnSpc>
                <a:spcPts val="2304"/>
              </a:lnSpc>
            </a:pPr>
            <a:r>
              <a:rPr lang="en-US" sz="1920">
                <a:solidFill>
                  <a:srgbClr val="2C301F"/>
                </a:solidFill>
                <a:latin typeface="Poppins"/>
                <a:ea typeface="Poppins"/>
                <a:cs typeface="Poppins"/>
                <a:sym typeface="Poppins"/>
              </a:rPr>
              <a:t>English				</a:t>
            </a:r>
          </a:p>
          <a:p>
            <a:pPr algn="l">
              <a:lnSpc>
                <a:spcPts val="2304"/>
              </a:lnSpc>
            </a:pPr>
            <a:r>
              <a:rPr lang="en-US" sz="1920">
                <a:solidFill>
                  <a:srgbClr val="2C301F"/>
                </a:solidFill>
                <a:latin typeface="Poppins"/>
                <a:ea typeface="Poppins"/>
                <a:cs typeface="Poppins"/>
                <a:sym typeface="Poppins"/>
              </a:rPr>
              <a:t>Math				</a:t>
            </a:r>
          </a:p>
          <a:p>
            <a:pPr algn="l">
              <a:lnSpc>
                <a:spcPts val="2304"/>
              </a:lnSpc>
            </a:pPr>
            <a:r>
              <a:rPr lang="en-US" sz="1920">
                <a:solidFill>
                  <a:srgbClr val="2C301F"/>
                </a:solidFill>
                <a:latin typeface="Poppins"/>
                <a:ea typeface="Poppins"/>
                <a:cs typeface="Poppins"/>
                <a:sym typeface="Poppins"/>
              </a:rPr>
              <a:t>Science				 </a:t>
            </a:r>
          </a:p>
          <a:p>
            <a:pPr algn="l">
              <a:lnSpc>
                <a:spcPts val="2304"/>
              </a:lnSpc>
            </a:pPr>
            <a:r>
              <a:rPr lang="en-US" sz="1920">
                <a:solidFill>
                  <a:srgbClr val="2C301F"/>
                </a:solidFill>
                <a:latin typeface="Poppins"/>
                <a:ea typeface="Poppins"/>
                <a:cs typeface="Poppins"/>
                <a:sym typeface="Poppins"/>
              </a:rPr>
              <a:t>Social Science			</a:t>
            </a:r>
          </a:p>
          <a:p>
            <a:pPr algn="l">
              <a:lnSpc>
                <a:spcPts val="2304"/>
              </a:lnSpc>
            </a:pPr>
            <a:r>
              <a:rPr lang="en-US" sz="1920">
                <a:solidFill>
                  <a:srgbClr val="2C301F"/>
                </a:solidFill>
                <a:latin typeface="Poppins"/>
                <a:ea typeface="Poppins"/>
                <a:cs typeface="Poppins"/>
                <a:sym typeface="Poppins"/>
              </a:rPr>
              <a:t>World Language			</a:t>
            </a:r>
          </a:p>
          <a:p>
            <a:pPr algn="l">
              <a:lnSpc>
                <a:spcPts val="2304"/>
              </a:lnSpc>
            </a:pPr>
            <a:endParaRPr lang="en-US" sz="1920">
              <a:solidFill>
                <a:srgbClr val="2C301F"/>
              </a:solidFill>
              <a:latin typeface="Poppins"/>
              <a:ea typeface="Poppins"/>
              <a:cs typeface="Poppins"/>
              <a:sym typeface="Poppins"/>
            </a:endParaRPr>
          </a:p>
          <a:p>
            <a:pPr algn="l">
              <a:lnSpc>
                <a:spcPts val="2304"/>
              </a:lnSpc>
            </a:pPr>
            <a:r>
              <a:rPr lang="en-US" sz="1920">
                <a:solidFill>
                  <a:srgbClr val="2C301F"/>
                </a:solidFill>
                <a:latin typeface="Poppins"/>
                <a:ea typeface="Poppins"/>
                <a:cs typeface="Poppins"/>
                <a:sym typeface="Poppins"/>
              </a:rPr>
              <a:t>Honors points are removed and a 0.50 weighting is added back in for AP courses/Dual Enrollment/IB courses only, not to exceed 4.0</a:t>
            </a:r>
          </a:p>
          <a:p>
            <a:pPr algn="l">
              <a:lnSpc>
                <a:spcPts val="2304"/>
              </a:lnSpc>
            </a:pPr>
            <a:endParaRPr lang="en-US" sz="1920">
              <a:solidFill>
                <a:srgbClr val="2C301F"/>
              </a:solidFill>
              <a:latin typeface="Poppins"/>
              <a:ea typeface="Poppins"/>
              <a:cs typeface="Poppins"/>
              <a:sym typeface="Poppins"/>
            </a:endParaRPr>
          </a:p>
          <a:p>
            <a:pPr algn="l">
              <a:lnSpc>
                <a:spcPts val="2304"/>
              </a:lnSpc>
            </a:pPr>
            <a:r>
              <a:rPr lang="en-US" sz="1920">
                <a:solidFill>
                  <a:srgbClr val="2C301F"/>
                </a:solidFill>
                <a:latin typeface="Poppins"/>
                <a:ea typeface="Poppins"/>
                <a:cs typeface="Poppins"/>
                <a:sym typeface="Poppins"/>
              </a:rPr>
              <a:t>Middle school credit is</a:t>
            </a:r>
            <a:r>
              <a:rPr lang="en-US" sz="1920" u="sng">
                <a:solidFill>
                  <a:srgbClr val="2C301F"/>
                </a:solidFill>
                <a:latin typeface="Poppins"/>
                <a:ea typeface="Poppins"/>
                <a:cs typeface="Poppins"/>
                <a:sym typeface="Poppins"/>
              </a:rPr>
              <a:t> not </a:t>
            </a:r>
            <a:r>
              <a:rPr lang="en-US" sz="1920">
                <a:solidFill>
                  <a:srgbClr val="2C301F"/>
                </a:solidFill>
                <a:latin typeface="Poppins"/>
                <a:ea typeface="Poppins"/>
                <a:cs typeface="Poppins"/>
                <a:sym typeface="Poppins"/>
              </a:rPr>
              <a:t>calculated in the HOPE GPA</a:t>
            </a:r>
          </a:p>
          <a:p>
            <a:pPr algn="l">
              <a:lnSpc>
                <a:spcPts val="2304"/>
              </a:lnSpc>
            </a:pPr>
            <a:endParaRPr lang="en-US" sz="1920">
              <a:solidFill>
                <a:srgbClr val="2C301F"/>
              </a:solidFill>
              <a:latin typeface="Poppins"/>
              <a:ea typeface="Poppins"/>
              <a:cs typeface="Poppins"/>
              <a:sym typeface="Poppins"/>
            </a:endParaRPr>
          </a:p>
          <a:p>
            <a:pPr algn="l">
              <a:lnSpc>
                <a:spcPts val="2304"/>
              </a:lnSpc>
            </a:pPr>
            <a:r>
              <a:rPr lang="en-US" sz="1920">
                <a:solidFill>
                  <a:srgbClr val="2C301F"/>
                </a:solidFill>
                <a:latin typeface="Poppins"/>
                <a:ea typeface="Poppins"/>
                <a:cs typeface="Poppins"/>
                <a:sym typeface="Poppins"/>
              </a:rPr>
              <a:t>All calculations are done by the Georgia Student Finance Commission </a:t>
            </a:r>
          </a:p>
        </p:txBody>
      </p:sp>
      <p:grpSp>
        <p:nvGrpSpPr>
          <p:cNvPr id="23" name="Group 23"/>
          <p:cNvGrpSpPr/>
          <p:nvPr/>
        </p:nvGrpSpPr>
        <p:grpSpPr>
          <a:xfrm>
            <a:off x="1292750" y="6264228"/>
            <a:ext cx="7274557" cy="836991"/>
            <a:chOff x="0" y="0"/>
            <a:chExt cx="9699409" cy="1115988"/>
          </a:xfrm>
        </p:grpSpPr>
        <p:sp>
          <p:nvSpPr>
            <p:cNvPr id="24" name="Freeform 24"/>
            <p:cNvSpPr/>
            <p:nvPr/>
          </p:nvSpPr>
          <p:spPr>
            <a:xfrm>
              <a:off x="0" y="0"/>
              <a:ext cx="9699371" cy="1115940"/>
            </a:xfrm>
            <a:custGeom>
              <a:avLst/>
              <a:gdLst/>
              <a:ahLst/>
              <a:cxnLst/>
              <a:rect l="l" t="t" r="r" b="b"/>
              <a:pathLst>
                <a:path w="9699371" h="1115940">
                  <a:moveTo>
                    <a:pt x="0" y="0"/>
                  </a:moveTo>
                  <a:lnTo>
                    <a:pt x="9699371" y="0"/>
                  </a:lnTo>
                  <a:lnTo>
                    <a:pt x="9699371" y="1115940"/>
                  </a:lnTo>
                  <a:lnTo>
                    <a:pt x="0" y="1115940"/>
                  </a:lnTo>
                  <a:close/>
                </a:path>
              </a:pathLst>
            </a:custGeom>
            <a:solidFill>
              <a:srgbClr val="727F4B"/>
            </a:solidFill>
            <a:ln w="40640" cap="sq">
              <a:solidFill>
                <a:srgbClr val="1B1B51"/>
              </a:solidFill>
              <a:prstDash val="solid"/>
              <a:miter/>
            </a:ln>
          </p:spPr>
        </p:sp>
        <p:sp>
          <p:nvSpPr>
            <p:cNvPr id="25" name="TextBox 25"/>
            <p:cNvSpPr txBox="1"/>
            <p:nvPr/>
          </p:nvSpPr>
          <p:spPr>
            <a:xfrm>
              <a:off x="0" y="-28575"/>
              <a:ext cx="9699409" cy="1144563"/>
            </a:xfrm>
            <a:prstGeom prst="rect">
              <a:avLst/>
            </a:prstGeom>
          </p:spPr>
          <p:txBody>
            <a:bodyPr lIns="50800" tIns="50800" rIns="50800" bIns="50800" rtlCol="0" anchor="t"/>
            <a:lstStyle/>
            <a:p>
              <a:pPr algn="ctr">
                <a:lnSpc>
                  <a:spcPts val="2048"/>
                </a:lnSpc>
              </a:pPr>
              <a:r>
                <a:rPr lang="en-US" sz="1706">
                  <a:solidFill>
                    <a:srgbClr val="FFFFFF"/>
                  </a:solidFill>
                  <a:latin typeface="Poppins"/>
                  <a:ea typeface="Poppins"/>
                  <a:cs typeface="Poppins"/>
                  <a:sym typeface="Poppins"/>
                </a:rPr>
                <a:t>Counselors are not responsible for calculating the HOPE GPA</a:t>
              </a:r>
            </a:p>
            <a:p>
              <a:pPr algn="ctr">
                <a:lnSpc>
                  <a:spcPts val="2048"/>
                </a:lnSpc>
              </a:pPr>
              <a:r>
                <a:rPr lang="en-US" sz="1706">
                  <a:solidFill>
                    <a:srgbClr val="FFFFFF"/>
                  </a:solidFill>
                  <a:latin typeface="Poppins"/>
                  <a:ea typeface="Poppins"/>
                  <a:cs typeface="Poppins"/>
                  <a:sym typeface="Poppins"/>
                </a:rPr>
                <a:t>A 2.99 GPA does NOT qualify you for HOPE</a:t>
              </a: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0" y="4280745"/>
            <a:ext cx="487680" cy="3043485"/>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A9A569">
                <a:alpha val="72157"/>
              </a:srgbClr>
            </a:solidFill>
          </p:spPr>
        </p:sp>
      </p:grpSp>
      <p:sp>
        <p:nvSpPr>
          <p:cNvPr id="4" name="AutoShape 4"/>
          <p:cNvSpPr/>
          <p:nvPr/>
        </p:nvSpPr>
        <p:spPr>
          <a:xfrm rot="-2023740">
            <a:off x="5032581" y="5879830"/>
            <a:ext cx="5171237" cy="0"/>
          </a:xfrm>
          <a:prstGeom prst="line">
            <a:avLst/>
          </a:prstGeom>
          <a:ln w="9525" cap="rnd">
            <a:solidFill>
              <a:srgbClr val="FFFFFF"/>
            </a:solidFill>
            <a:prstDash val="solid"/>
            <a:headEnd type="none" w="sm" len="sm"/>
            <a:tailEnd type="none" w="sm" len="sm"/>
          </a:ln>
        </p:spPr>
      </p:sp>
      <p:sp>
        <p:nvSpPr>
          <p:cNvPr id="5" name="AutoShape 5"/>
          <p:cNvSpPr/>
          <p:nvPr/>
        </p:nvSpPr>
        <p:spPr>
          <a:xfrm rot="4791360">
            <a:off x="4441622" y="3652838"/>
            <a:ext cx="7441682" cy="0"/>
          </a:xfrm>
          <a:prstGeom prst="line">
            <a:avLst/>
          </a:prstGeom>
          <a:ln w="9525" cap="rnd">
            <a:solidFill>
              <a:srgbClr val="FFFFFF"/>
            </a:solidFill>
            <a:prstDash val="solid"/>
            <a:headEnd type="none" w="sm" len="sm"/>
            <a:tailEnd type="none" w="sm" len="sm"/>
          </a:ln>
        </p:spPr>
      </p:sp>
      <p:grpSp>
        <p:nvGrpSpPr>
          <p:cNvPr id="6" name="Group 6"/>
          <p:cNvGrpSpPr/>
          <p:nvPr/>
        </p:nvGrpSpPr>
        <p:grpSpPr>
          <a:xfrm>
            <a:off x="7351357" y="1"/>
            <a:ext cx="2420741" cy="7324230"/>
            <a:chOff x="0" y="0"/>
            <a:chExt cx="3227654" cy="9765640"/>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A9A569">
                <a:alpha val="8627"/>
              </a:srgbClr>
            </a:solidFill>
          </p:spPr>
        </p:sp>
      </p:grpSp>
      <p:grpSp>
        <p:nvGrpSpPr>
          <p:cNvPr id="8" name="Group 8"/>
          <p:cNvGrpSpPr/>
          <p:nvPr/>
        </p:nvGrpSpPr>
        <p:grpSpPr>
          <a:xfrm>
            <a:off x="7685503" y="-9030"/>
            <a:ext cx="2078022" cy="7324230"/>
            <a:chOff x="0" y="0"/>
            <a:chExt cx="2770696" cy="9765640"/>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A9A569">
                <a:alpha val="3922"/>
              </a:srgbClr>
            </a:solidFill>
          </p:spPr>
        </p:sp>
      </p:grpSp>
      <p:grpSp>
        <p:nvGrpSpPr>
          <p:cNvPr id="10" name="Group 10"/>
          <p:cNvGrpSpPr/>
          <p:nvPr/>
        </p:nvGrpSpPr>
        <p:grpSpPr>
          <a:xfrm>
            <a:off x="7080418" y="4181408"/>
            <a:ext cx="2681135" cy="3133792"/>
            <a:chOff x="0" y="0"/>
            <a:chExt cx="3574847" cy="4178389"/>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D3583A">
                <a:alpha val="51765"/>
              </a:srgbClr>
            </a:solidFill>
          </p:spPr>
        </p:sp>
      </p:grpSp>
      <p:grpSp>
        <p:nvGrpSpPr>
          <p:cNvPr id="12" name="Group 12"/>
          <p:cNvGrpSpPr/>
          <p:nvPr/>
        </p:nvGrpSpPr>
        <p:grpSpPr>
          <a:xfrm>
            <a:off x="7477792" y="-9030"/>
            <a:ext cx="2285733" cy="7324230"/>
            <a:chOff x="0" y="0"/>
            <a:chExt cx="3047644" cy="9765640"/>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727F4B">
                <a:alpha val="48627"/>
              </a:srgbClr>
            </a:solidFill>
          </p:spPr>
        </p:sp>
      </p:grpSp>
      <p:grpSp>
        <p:nvGrpSpPr>
          <p:cNvPr id="14" name="Group 14"/>
          <p:cNvGrpSpPr/>
          <p:nvPr/>
        </p:nvGrpSpPr>
        <p:grpSpPr>
          <a:xfrm>
            <a:off x="8848830" y="-9030"/>
            <a:ext cx="914695" cy="7324230"/>
            <a:chOff x="0" y="0"/>
            <a:chExt cx="1219594" cy="9765640"/>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E9C468">
                <a:alpha val="48627"/>
              </a:srgbClr>
            </a:solidFill>
          </p:spPr>
        </p:sp>
      </p:grpSp>
      <p:grpSp>
        <p:nvGrpSpPr>
          <p:cNvPr id="16" name="Group 16"/>
          <p:cNvGrpSpPr/>
          <p:nvPr/>
        </p:nvGrpSpPr>
        <p:grpSpPr>
          <a:xfrm>
            <a:off x="8615715" y="-9030"/>
            <a:ext cx="1137885" cy="7324230"/>
            <a:chOff x="0" y="0"/>
            <a:chExt cx="1517180" cy="9765640"/>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A9A569">
                <a:alpha val="41961"/>
              </a:srgbClr>
            </a:solidFill>
          </p:spPr>
        </p:sp>
      </p:grpSp>
      <p:grpSp>
        <p:nvGrpSpPr>
          <p:cNvPr id="18" name="Group 18"/>
          <p:cNvGrpSpPr/>
          <p:nvPr/>
        </p:nvGrpSpPr>
        <p:grpSpPr>
          <a:xfrm>
            <a:off x="8597646" y="5219986"/>
            <a:ext cx="1167022" cy="2095214"/>
            <a:chOff x="0" y="0"/>
            <a:chExt cx="1556029" cy="2793619"/>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A9A569">
                <a:alpha val="63922"/>
              </a:srgbClr>
            </a:solidFill>
          </p:spPr>
        </p:sp>
      </p:grpSp>
      <p:grpSp>
        <p:nvGrpSpPr>
          <p:cNvPr id="20" name="Group 20"/>
          <p:cNvGrpSpPr/>
          <p:nvPr/>
        </p:nvGrpSpPr>
        <p:grpSpPr>
          <a:xfrm>
            <a:off x="31461" y="1"/>
            <a:ext cx="2339626" cy="7325563"/>
            <a:chOff x="0" y="0"/>
            <a:chExt cx="3119501" cy="9767418"/>
          </a:xfrm>
        </p:grpSpPr>
        <p:sp>
          <p:nvSpPr>
            <p:cNvPr id="21" name="Freeform 21"/>
            <p:cNvSpPr/>
            <p:nvPr/>
          </p:nvSpPr>
          <p:spPr>
            <a:xfrm>
              <a:off x="0" y="0"/>
              <a:ext cx="3119501" cy="9767443"/>
            </a:xfrm>
            <a:custGeom>
              <a:avLst/>
              <a:gdLst/>
              <a:ahLst/>
              <a:cxnLst/>
              <a:rect l="l" t="t" r="r" b="b"/>
              <a:pathLst>
                <a:path w="3119501" h="9767443">
                  <a:moveTo>
                    <a:pt x="0" y="0"/>
                  </a:moveTo>
                  <a:lnTo>
                    <a:pt x="3119501" y="0"/>
                  </a:lnTo>
                  <a:lnTo>
                    <a:pt x="3119501" y="9767443"/>
                  </a:lnTo>
                  <a:lnTo>
                    <a:pt x="0" y="9767443"/>
                  </a:lnTo>
                  <a:lnTo>
                    <a:pt x="0" y="0"/>
                  </a:lnTo>
                  <a:close/>
                </a:path>
              </a:pathLst>
            </a:custGeom>
            <a:blipFill>
              <a:blip r:embed="rId2"/>
              <a:stretch>
                <a:fillRect l="-229561" r="-229561"/>
              </a:stretch>
            </a:blipFill>
          </p:spPr>
        </p:sp>
      </p:grpSp>
      <p:grpSp>
        <p:nvGrpSpPr>
          <p:cNvPr id="22" name="Group 22"/>
          <p:cNvGrpSpPr/>
          <p:nvPr/>
        </p:nvGrpSpPr>
        <p:grpSpPr>
          <a:xfrm>
            <a:off x="0" y="4280745"/>
            <a:ext cx="381324" cy="3034455"/>
            <a:chOff x="0" y="0"/>
            <a:chExt cx="508432" cy="4045941"/>
          </a:xfrm>
        </p:grpSpPr>
        <p:sp>
          <p:nvSpPr>
            <p:cNvPr id="23" name="Freeform 23"/>
            <p:cNvSpPr/>
            <p:nvPr/>
          </p:nvSpPr>
          <p:spPr>
            <a:xfrm>
              <a:off x="0" y="0"/>
              <a:ext cx="508381" cy="4045966"/>
            </a:xfrm>
            <a:custGeom>
              <a:avLst/>
              <a:gdLst/>
              <a:ahLst/>
              <a:cxnLst/>
              <a:rect l="l" t="t" r="r" b="b"/>
              <a:pathLst>
                <a:path w="508381" h="4045966">
                  <a:moveTo>
                    <a:pt x="0" y="4045966"/>
                  </a:moveTo>
                  <a:lnTo>
                    <a:pt x="0" y="0"/>
                  </a:lnTo>
                  <a:lnTo>
                    <a:pt x="508381" y="4045966"/>
                  </a:lnTo>
                  <a:close/>
                </a:path>
              </a:pathLst>
            </a:custGeom>
            <a:solidFill>
              <a:srgbClr val="A9A569"/>
            </a:solidFill>
          </p:spPr>
        </p:sp>
      </p:grpSp>
      <p:sp>
        <p:nvSpPr>
          <p:cNvPr id="24" name="TextBox 24"/>
          <p:cNvSpPr txBox="1"/>
          <p:nvPr/>
        </p:nvSpPr>
        <p:spPr>
          <a:xfrm>
            <a:off x="2492540" y="1218298"/>
            <a:ext cx="4956677" cy="600075"/>
          </a:xfrm>
          <a:prstGeom prst="rect">
            <a:avLst/>
          </a:prstGeom>
        </p:spPr>
        <p:txBody>
          <a:bodyPr lIns="0" tIns="0" rIns="0" bIns="0" rtlCol="0" anchor="t">
            <a:spAutoFit/>
          </a:bodyPr>
          <a:lstStyle/>
          <a:p>
            <a:pPr algn="l">
              <a:lnSpc>
                <a:spcPts val="4608"/>
              </a:lnSpc>
            </a:pPr>
            <a:r>
              <a:rPr lang="en-US" sz="3840">
                <a:solidFill>
                  <a:srgbClr val="2C301F"/>
                </a:solidFill>
                <a:latin typeface="Marykate"/>
                <a:ea typeface="Marykate"/>
                <a:cs typeface="Marykate"/>
                <a:sym typeface="Marykate"/>
              </a:rPr>
              <a:t>H.O.P.E. Scholarship </a:t>
            </a:r>
          </a:p>
        </p:txBody>
      </p:sp>
      <p:sp>
        <p:nvSpPr>
          <p:cNvPr id="25" name="TextBox 25"/>
          <p:cNvSpPr txBox="1"/>
          <p:nvPr/>
        </p:nvSpPr>
        <p:spPr>
          <a:xfrm>
            <a:off x="2371087" y="2350351"/>
            <a:ext cx="6051338" cy="4400823"/>
          </a:xfrm>
          <a:prstGeom prst="rect">
            <a:avLst/>
          </a:prstGeom>
        </p:spPr>
        <p:txBody>
          <a:bodyPr lIns="0" tIns="0" rIns="0" bIns="0" rtlCol="0" anchor="t">
            <a:spAutoFit/>
          </a:bodyPr>
          <a:lstStyle/>
          <a:p>
            <a:pPr marL="243603" lvl="1" indent="-121802" algn="l">
              <a:lnSpc>
                <a:spcPts val="2044"/>
              </a:lnSpc>
              <a:buFont typeface="Arial"/>
              <a:buChar char="•"/>
            </a:pPr>
            <a:r>
              <a:rPr lang="en-US" sz="1892">
                <a:solidFill>
                  <a:srgbClr val="2C301F"/>
                </a:solidFill>
                <a:latin typeface="Marykate"/>
                <a:ea typeface="Marykate"/>
                <a:cs typeface="Marykate"/>
                <a:sym typeface="Marykate"/>
              </a:rPr>
              <a:t>Apply for the HOPE </a:t>
            </a:r>
          </a:p>
          <a:p>
            <a:pPr marL="1575041" lvl="3" indent="-393760" algn="l">
              <a:lnSpc>
                <a:spcPts val="2044"/>
              </a:lnSpc>
              <a:buFont typeface="Arial"/>
              <a:buChar char="￭"/>
            </a:pPr>
            <a:r>
              <a:rPr lang="en-US" sz="1892">
                <a:solidFill>
                  <a:srgbClr val="2C301F"/>
                </a:solidFill>
                <a:latin typeface="Poppins"/>
                <a:ea typeface="Poppins"/>
                <a:cs typeface="Poppins"/>
                <a:sym typeface="Poppins"/>
              </a:rPr>
              <a:t>Apply for the HOPE or complete FAFSA starting October senior year:  </a:t>
            </a:r>
          </a:p>
          <a:p>
            <a:pPr marL="1575041" lvl="3" indent="-393760" algn="l">
              <a:lnSpc>
                <a:spcPts val="2044"/>
              </a:lnSpc>
              <a:buFont typeface="Arial"/>
              <a:buChar char="￭"/>
            </a:pPr>
            <a:r>
              <a:rPr lang="en-US" sz="1892">
                <a:solidFill>
                  <a:srgbClr val="2C301F"/>
                </a:solidFill>
                <a:latin typeface="Poppins"/>
                <a:ea typeface="Poppins"/>
                <a:cs typeface="Poppins"/>
                <a:sym typeface="Poppins"/>
              </a:rPr>
              <a:t>Free Application for Federal Student Aid (FAFSA) - </a:t>
            </a:r>
            <a:r>
              <a:rPr lang="en-US" sz="1892" u="sng">
                <a:solidFill>
                  <a:srgbClr val="2C301F"/>
                </a:solidFill>
                <a:latin typeface="Poppins"/>
                <a:ea typeface="Poppins"/>
                <a:cs typeface="Poppins"/>
                <a:sym typeface="Poppins"/>
                <a:hlinkClick r:id="rId3" tooltip="http://www.fafsa.ed.gov/"/>
              </a:rPr>
              <a:t>www.fafsa.ed.gov</a:t>
            </a:r>
          </a:p>
          <a:p>
            <a:pPr marL="1575041" lvl="3" indent="-393760" algn="l">
              <a:lnSpc>
                <a:spcPts val="2044"/>
              </a:lnSpc>
              <a:buFont typeface="Arial"/>
              <a:buChar char="￭"/>
            </a:pPr>
            <a:r>
              <a:rPr lang="en-US" sz="1892">
                <a:solidFill>
                  <a:srgbClr val="2C301F"/>
                </a:solidFill>
                <a:latin typeface="Poppins"/>
                <a:ea typeface="Poppins"/>
                <a:cs typeface="Poppins"/>
                <a:sym typeface="Poppins"/>
              </a:rPr>
              <a:t>Georgia Student Financial Aid Application System (GSFAPPS) -  </a:t>
            </a:r>
            <a:r>
              <a:rPr lang="en-US" sz="1892" u="sng">
                <a:solidFill>
                  <a:srgbClr val="2C301F"/>
                </a:solidFill>
                <a:latin typeface="Poppins"/>
                <a:ea typeface="Poppins"/>
                <a:cs typeface="Poppins"/>
                <a:sym typeface="Poppins"/>
                <a:hlinkClick r:id="rId4" tooltip="http://www.gafutures.org/"/>
              </a:rPr>
              <a:t>www.gafutures.org</a:t>
            </a:r>
          </a:p>
          <a:p>
            <a:pPr marL="243603" lvl="1" indent="-121802" algn="l">
              <a:lnSpc>
                <a:spcPts val="2044"/>
              </a:lnSpc>
              <a:buFont typeface="Arial"/>
              <a:buChar char="•"/>
            </a:pPr>
            <a:r>
              <a:rPr lang="en-US" sz="1892">
                <a:solidFill>
                  <a:srgbClr val="2C301F"/>
                </a:solidFill>
                <a:latin typeface="Marykate"/>
                <a:ea typeface="Marykate"/>
                <a:cs typeface="Marykate"/>
                <a:sym typeface="Marykate"/>
              </a:rPr>
              <a:t>View your preliminary HOPE average</a:t>
            </a:r>
          </a:p>
          <a:p>
            <a:pPr marL="1575041" lvl="3" indent="-393760" algn="l">
              <a:lnSpc>
                <a:spcPts val="2044"/>
              </a:lnSpc>
              <a:buFont typeface="Arial"/>
              <a:buChar char="￭"/>
            </a:pPr>
            <a:r>
              <a:rPr lang="en-US" sz="1892">
                <a:solidFill>
                  <a:srgbClr val="2C301F"/>
                </a:solidFill>
                <a:latin typeface="Poppins"/>
                <a:ea typeface="Poppins"/>
                <a:cs typeface="Poppins"/>
                <a:sym typeface="Poppins"/>
              </a:rPr>
              <a:t>Go to </a:t>
            </a:r>
            <a:r>
              <a:rPr lang="en-US" sz="1892" u="sng">
                <a:solidFill>
                  <a:srgbClr val="2C301F"/>
                </a:solidFill>
                <a:latin typeface="Poppins"/>
                <a:ea typeface="Poppins"/>
                <a:cs typeface="Poppins"/>
                <a:sym typeface="Poppins"/>
                <a:hlinkClick r:id="rId4" tooltip="http://www.gafutures.org/"/>
              </a:rPr>
              <a:t>www.gafutures.org</a:t>
            </a:r>
            <a:r>
              <a:rPr lang="en-US" sz="1892">
                <a:solidFill>
                  <a:srgbClr val="2C301F"/>
                </a:solidFill>
                <a:latin typeface="Poppins"/>
                <a:ea typeface="Poppins"/>
                <a:cs typeface="Poppins"/>
                <a:sym typeface="Poppins"/>
              </a:rPr>
              <a:t> and login to your account.  </a:t>
            </a:r>
          </a:p>
          <a:p>
            <a:pPr marL="1575041" lvl="3" indent="-393760" algn="l">
              <a:lnSpc>
                <a:spcPts val="2044"/>
              </a:lnSpc>
            </a:pPr>
            <a:endParaRPr lang="en-US" sz="1892">
              <a:solidFill>
                <a:srgbClr val="2C301F"/>
              </a:solidFill>
              <a:latin typeface="Poppins"/>
              <a:ea typeface="Poppins"/>
              <a:cs typeface="Poppins"/>
              <a:sym typeface="Poppins"/>
            </a:endParaRPr>
          </a:p>
          <a:p>
            <a:pPr marL="243603" lvl="1" indent="-121802" algn="l">
              <a:lnSpc>
                <a:spcPts val="2044"/>
              </a:lnSpc>
              <a:buFont typeface="Arial"/>
              <a:buChar char="•"/>
            </a:pPr>
            <a:r>
              <a:rPr lang="en-US" sz="1892">
                <a:solidFill>
                  <a:srgbClr val="2C301F"/>
                </a:solidFill>
                <a:latin typeface="Marykate"/>
                <a:ea typeface="Marykate"/>
                <a:cs typeface="Marykate"/>
                <a:sym typeface="Marykate"/>
              </a:rPr>
              <a:t>For Additional Information on HOPE</a:t>
            </a:r>
          </a:p>
          <a:p>
            <a:pPr marL="1575041" lvl="3" indent="-393760" algn="l">
              <a:lnSpc>
                <a:spcPts val="2044"/>
              </a:lnSpc>
              <a:buFont typeface="Arial"/>
              <a:buChar char="￭"/>
            </a:pPr>
            <a:r>
              <a:rPr lang="en-US" sz="1892">
                <a:solidFill>
                  <a:srgbClr val="2C301F"/>
                </a:solidFill>
                <a:latin typeface="Poppins"/>
                <a:ea typeface="Poppins"/>
                <a:cs typeface="Poppins"/>
                <a:sym typeface="Poppins"/>
              </a:rPr>
              <a:t>Contact Georgia Student Finance Commission (GSFC) </a:t>
            </a:r>
            <a:r>
              <a:rPr lang="en-US" sz="1892" u="sng">
                <a:solidFill>
                  <a:srgbClr val="2C301F"/>
                </a:solidFill>
                <a:latin typeface="Poppins"/>
                <a:ea typeface="Poppins"/>
                <a:cs typeface="Poppins"/>
                <a:sym typeface="Poppins"/>
                <a:hlinkClick r:id="rId5" tooltip="http://www.gsfc.georgia.gov/"/>
              </a:rPr>
              <a:t>www.gsfc.georgia.gov</a:t>
            </a:r>
            <a:r>
              <a:rPr lang="en-US" sz="1892">
                <a:solidFill>
                  <a:srgbClr val="2C301F"/>
                </a:solidFill>
                <a:latin typeface="Poppins"/>
                <a:ea typeface="Poppins"/>
                <a:cs typeface="Poppins"/>
                <a:sym typeface="Poppins"/>
              </a:rPr>
              <a:t> </a:t>
            </a:r>
          </a:p>
          <a:p>
            <a:pPr marL="1575041" lvl="3" indent="-393760" algn="l">
              <a:lnSpc>
                <a:spcPts val="2044"/>
              </a:lnSpc>
            </a:pPr>
            <a:endParaRPr lang="en-US" sz="1892">
              <a:solidFill>
                <a:srgbClr val="2C301F"/>
              </a:solidFill>
              <a:latin typeface="Poppins"/>
              <a:ea typeface="Poppins"/>
              <a:cs typeface="Poppins"/>
              <a:sym typeface="Poppin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0" y="4280745"/>
            <a:ext cx="487680" cy="3043485"/>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A9A569">
                <a:alpha val="72157"/>
              </a:srgbClr>
            </a:solidFill>
          </p:spPr>
        </p:sp>
      </p:grpSp>
      <p:sp>
        <p:nvSpPr>
          <p:cNvPr id="4" name="AutoShape 4"/>
          <p:cNvSpPr/>
          <p:nvPr/>
        </p:nvSpPr>
        <p:spPr>
          <a:xfrm rot="-2023740">
            <a:off x="5032581" y="5879830"/>
            <a:ext cx="5171237" cy="0"/>
          </a:xfrm>
          <a:prstGeom prst="line">
            <a:avLst/>
          </a:prstGeom>
          <a:ln w="9525" cap="rnd">
            <a:solidFill>
              <a:srgbClr val="FFFFFF"/>
            </a:solidFill>
            <a:prstDash val="solid"/>
            <a:headEnd type="none" w="sm" len="sm"/>
            <a:tailEnd type="none" w="sm" len="sm"/>
          </a:ln>
        </p:spPr>
      </p:sp>
      <p:sp>
        <p:nvSpPr>
          <p:cNvPr id="5" name="AutoShape 5"/>
          <p:cNvSpPr/>
          <p:nvPr/>
        </p:nvSpPr>
        <p:spPr>
          <a:xfrm rot="4791360">
            <a:off x="4441622" y="3652838"/>
            <a:ext cx="7441682" cy="0"/>
          </a:xfrm>
          <a:prstGeom prst="line">
            <a:avLst/>
          </a:prstGeom>
          <a:ln w="9525" cap="rnd">
            <a:solidFill>
              <a:srgbClr val="FFFFFF"/>
            </a:solidFill>
            <a:prstDash val="solid"/>
            <a:headEnd type="none" w="sm" len="sm"/>
            <a:tailEnd type="none" w="sm" len="sm"/>
          </a:ln>
        </p:spPr>
      </p:sp>
      <p:grpSp>
        <p:nvGrpSpPr>
          <p:cNvPr id="6" name="Group 6"/>
          <p:cNvGrpSpPr/>
          <p:nvPr/>
        </p:nvGrpSpPr>
        <p:grpSpPr>
          <a:xfrm>
            <a:off x="7351357" y="1"/>
            <a:ext cx="2420741" cy="7324230"/>
            <a:chOff x="0" y="0"/>
            <a:chExt cx="3227654" cy="9765640"/>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E9C468">
                <a:alpha val="8627"/>
              </a:srgbClr>
            </a:solidFill>
          </p:spPr>
        </p:sp>
      </p:grpSp>
      <p:grpSp>
        <p:nvGrpSpPr>
          <p:cNvPr id="8" name="Group 8"/>
          <p:cNvGrpSpPr/>
          <p:nvPr/>
        </p:nvGrpSpPr>
        <p:grpSpPr>
          <a:xfrm>
            <a:off x="7685503" y="-9030"/>
            <a:ext cx="2078022" cy="7324230"/>
            <a:chOff x="0" y="0"/>
            <a:chExt cx="2770696" cy="9765640"/>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A9A569">
                <a:alpha val="3922"/>
              </a:srgbClr>
            </a:solidFill>
          </p:spPr>
        </p:sp>
      </p:grpSp>
      <p:grpSp>
        <p:nvGrpSpPr>
          <p:cNvPr id="10" name="Group 10"/>
          <p:cNvGrpSpPr/>
          <p:nvPr/>
        </p:nvGrpSpPr>
        <p:grpSpPr>
          <a:xfrm>
            <a:off x="7080418" y="4181408"/>
            <a:ext cx="2681135" cy="3133792"/>
            <a:chOff x="0" y="0"/>
            <a:chExt cx="3574847" cy="4178389"/>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D3583A">
                <a:alpha val="51765"/>
              </a:srgbClr>
            </a:solidFill>
          </p:spPr>
        </p:sp>
      </p:grpSp>
      <p:grpSp>
        <p:nvGrpSpPr>
          <p:cNvPr id="12" name="Group 12"/>
          <p:cNvGrpSpPr/>
          <p:nvPr/>
        </p:nvGrpSpPr>
        <p:grpSpPr>
          <a:xfrm>
            <a:off x="7477792" y="-9030"/>
            <a:ext cx="2285733" cy="7324230"/>
            <a:chOff x="0" y="0"/>
            <a:chExt cx="3047644" cy="9765640"/>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D3583A">
                <a:alpha val="48627"/>
              </a:srgbClr>
            </a:solidFill>
          </p:spPr>
        </p:sp>
      </p:grpSp>
      <p:grpSp>
        <p:nvGrpSpPr>
          <p:cNvPr id="14" name="Group 14"/>
          <p:cNvGrpSpPr/>
          <p:nvPr/>
        </p:nvGrpSpPr>
        <p:grpSpPr>
          <a:xfrm>
            <a:off x="8848830" y="-9030"/>
            <a:ext cx="914695" cy="7324230"/>
            <a:chOff x="0" y="0"/>
            <a:chExt cx="1219594" cy="9765640"/>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A9A569">
                <a:alpha val="48627"/>
              </a:srgbClr>
            </a:solidFill>
          </p:spPr>
        </p:sp>
      </p:grpSp>
      <p:grpSp>
        <p:nvGrpSpPr>
          <p:cNvPr id="16" name="Group 16"/>
          <p:cNvGrpSpPr/>
          <p:nvPr/>
        </p:nvGrpSpPr>
        <p:grpSpPr>
          <a:xfrm>
            <a:off x="8615715" y="-9030"/>
            <a:ext cx="1137885" cy="7324230"/>
            <a:chOff x="0" y="0"/>
            <a:chExt cx="1517180" cy="9765640"/>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A9A569">
                <a:alpha val="41961"/>
              </a:srgbClr>
            </a:solidFill>
          </p:spPr>
        </p:sp>
      </p:grpSp>
      <p:grpSp>
        <p:nvGrpSpPr>
          <p:cNvPr id="18" name="Group 18"/>
          <p:cNvGrpSpPr/>
          <p:nvPr/>
        </p:nvGrpSpPr>
        <p:grpSpPr>
          <a:xfrm>
            <a:off x="8597646" y="5219986"/>
            <a:ext cx="1167022" cy="2095214"/>
            <a:chOff x="0" y="0"/>
            <a:chExt cx="1556029" cy="2793619"/>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E9C468">
                <a:alpha val="63922"/>
              </a:srgbClr>
            </a:solidFill>
          </p:spPr>
        </p:sp>
      </p:grpSp>
      <p:sp>
        <p:nvSpPr>
          <p:cNvPr id="20" name="TextBox 20"/>
          <p:cNvSpPr txBox="1"/>
          <p:nvPr/>
        </p:nvSpPr>
        <p:spPr>
          <a:xfrm>
            <a:off x="741683" y="676913"/>
            <a:ext cx="6588014" cy="600075"/>
          </a:xfrm>
          <a:prstGeom prst="rect">
            <a:avLst/>
          </a:prstGeom>
        </p:spPr>
        <p:txBody>
          <a:bodyPr lIns="0" tIns="0" rIns="0" bIns="0" rtlCol="0" anchor="t">
            <a:spAutoFit/>
          </a:bodyPr>
          <a:lstStyle/>
          <a:p>
            <a:pPr algn="l">
              <a:lnSpc>
                <a:spcPts val="4608"/>
              </a:lnSpc>
            </a:pPr>
            <a:r>
              <a:rPr lang="en-US" sz="3840">
                <a:solidFill>
                  <a:srgbClr val="2C301F"/>
                </a:solidFill>
                <a:latin typeface="Marykate"/>
                <a:ea typeface="Marykate"/>
                <a:cs typeface="Marykate"/>
                <a:sym typeface="Marykate"/>
              </a:rPr>
              <a:t>Grade Point Average (GPA)</a:t>
            </a:r>
          </a:p>
        </p:txBody>
      </p:sp>
      <p:sp>
        <p:nvSpPr>
          <p:cNvPr id="21" name="TextBox 21"/>
          <p:cNvSpPr txBox="1"/>
          <p:nvPr/>
        </p:nvSpPr>
        <p:spPr>
          <a:xfrm>
            <a:off x="479488" y="1291314"/>
            <a:ext cx="7200490" cy="3790950"/>
          </a:xfrm>
          <a:prstGeom prst="rect">
            <a:avLst/>
          </a:prstGeom>
        </p:spPr>
        <p:txBody>
          <a:bodyPr lIns="0" tIns="0" rIns="0" bIns="0" rtlCol="0" anchor="t">
            <a:spAutoFit/>
          </a:bodyPr>
          <a:lstStyle/>
          <a:p>
            <a:pPr marL="274544" lvl="1" indent="-137272" algn="l">
              <a:lnSpc>
                <a:spcPts val="2559"/>
              </a:lnSpc>
              <a:buFont typeface="Arial"/>
              <a:buChar char="•"/>
            </a:pPr>
            <a:r>
              <a:rPr lang="en-US" sz="2133">
                <a:solidFill>
                  <a:srgbClr val="2C301F"/>
                </a:solidFill>
                <a:latin typeface="Poppins"/>
                <a:ea typeface="Poppins"/>
                <a:cs typeface="Poppins"/>
                <a:sym typeface="Poppins"/>
              </a:rPr>
              <a:t>Contact each college/university to determine how GPA is calculated.  </a:t>
            </a:r>
          </a:p>
          <a:p>
            <a:pPr marL="274544" lvl="1" indent="-137272" algn="l">
              <a:lnSpc>
                <a:spcPts val="2559"/>
              </a:lnSpc>
            </a:pPr>
            <a:endParaRPr lang="en-US" sz="2133">
              <a:solidFill>
                <a:srgbClr val="2C301F"/>
              </a:solidFill>
              <a:latin typeface="Poppins"/>
              <a:ea typeface="Poppins"/>
              <a:cs typeface="Poppins"/>
              <a:sym typeface="Poppins"/>
            </a:endParaRPr>
          </a:p>
          <a:p>
            <a:pPr marL="274544" lvl="1" indent="-137272" algn="l">
              <a:lnSpc>
                <a:spcPts val="2559"/>
              </a:lnSpc>
              <a:buFont typeface="Arial"/>
              <a:buChar char="•"/>
            </a:pPr>
            <a:r>
              <a:rPr lang="en-US" sz="2133">
                <a:solidFill>
                  <a:srgbClr val="2C301F"/>
                </a:solidFill>
                <a:latin typeface="Poppins"/>
                <a:ea typeface="Poppins"/>
                <a:cs typeface="Poppins"/>
                <a:sym typeface="Poppins"/>
              </a:rPr>
              <a:t>Most colleges only consider academic courses (Language Arts, Math, Science, Social Studies and Foreign Language)</a:t>
            </a:r>
          </a:p>
          <a:p>
            <a:pPr marL="274544" lvl="1" indent="-137272" algn="l">
              <a:lnSpc>
                <a:spcPts val="2559"/>
              </a:lnSpc>
            </a:pPr>
            <a:endParaRPr lang="en-US" sz="2133">
              <a:solidFill>
                <a:srgbClr val="2C301F"/>
              </a:solidFill>
              <a:latin typeface="Poppins"/>
              <a:ea typeface="Poppins"/>
              <a:cs typeface="Poppins"/>
              <a:sym typeface="Poppins"/>
            </a:endParaRPr>
          </a:p>
          <a:p>
            <a:pPr marL="274544" lvl="1" indent="-137272" algn="l">
              <a:lnSpc>
                <a:spcPts val="2559"/>
              </a:lnSpc>
              <a:buFont typeface="Arial"/>
              <a:buChar char="•"/>
            </a:pPr>
            <a:r>
              <a:rPr lang="en-US" sz="2133">
                <a:solidFill>
                  <a:srgbClr val="2C301F"/>
                </a:solidFill>
                <a:latin typeface="Poppins"/>
                <a:ea typeface="Poppins"/>
                <a:cs typeface="Poppins"/>
                <a:sym typeface="Poppins"/>
              </a:rPr>
              <a:t>Some colleges may take off the additional 7 points added for Honors, AP and college courses. </a:t>
            </a:r>
          </a:p>
          <a:p>
            <a:pPr marL="247090" lvl="1" indent="-123545" algn="l">
              <a:lnSpc>
                <a:spcPts val="2304"/>
              </a:lnSpc>
            </a:pPr>
            <a:endParaRPr lang="en-US" sz="2133">
              <a:solidFill>
                <a:srgbClr val="2C301F"/>
              </a:solidFill>
              <a:latin typeface="Poppins"/>
              <a:ea typeface="Poppins"/>
              <a:cs typeface="Poppins"/>
              <a:sym typeface="Poppins"/>
            </a:endParaRPr>
          </a:p>
          <a:p>
            <a:pPr marL="247090" lvl="1" indent="-123545" algn="l">
              <a:lnSpc>
                <a:spcPts val="2304"/>
              </a:lnSpc>
              <a:buFont typeface="Arial"/>
              <a:buChar char="•"/>
            </a:pPr>
            <a:r>
              <a:rPr lang="en-US" sz="1920">
                <a:solidFill>
                  <a:srgbClr val="2C301F"/>
                </a:solidFill>
                <a:latin typeface="Poppins"/>
                <a:ea typeface="Poppins"/>
                <a:cs typeface="Poppins"/>
                <a:sym typeface="Poppins"/>
              </a:rPr>
              <a:t>Fulton County reports on a 100-point scale. The weighted and unweighted grades are included on the transcript.</a:t>
            </a:r>
          </a:p>
        </p:txBody>
      </p:sp>
      <p:grpSp>
        <p:nvGrpSpPr>
          <p:cNvPr id="22" name="Group 22"/>
          <p:cNvGrpSpPr/>
          <p:nvPr/>
        </p:nvGrpSpPr>
        <p:grpSpPr>
          <a:xfrm>
            <a:off x="548640" y="5344163"/>
            <a:ext cx="8656320" cy="1486286"/>
            <a:chOff x="0" y="0"/>
            <a:chExt cx="11541760" cy="1981715"/>
          </a:xfrm>
        </p:grpSpPr>
        <p:sp>
          <p:nvSpPr>
            <p:cNvPr id="23" name="Freeform 23"/>
            <p:cNvSpPr/>
            <p:nvPr/>
          </p:nvSpPr>
          <p:spPr>
            <a:xfrm>
              <a:off x="0" y="0"/>
              <a:ext cx="11541760" cy="1981753"/>
            </a:xfrm>
            <a:custGeom>
              <a:avLst/>
              <a:gdLst/>
              <a:ahLst/>
              <a:cxnLst/>
              <a:rect l="l" t="t" r="r" b="b"/>
              <a:pathLst>
                <a:path w="11541760" h="1981753">
                  <a:moveTo>
                    <a:pt x="0" y="0"/>
                  </a:moveTo>
                  <a:lnTo>
                    <a:pt x="11541760" y="0"/>
                  </a:lnTo>
                  <a:lnTo>
                    <a:pt x="11541760" y="1981753"/>
                  </a:lnTo>
                  <a:lnTo>
                    <a:pt x="0" y="1981753"/>
                  </a:lnTo>
                  <a:close/>
                </a:path>
              </a:pathLst>
            </a:custGeom>
            <a:solidFill>
              <a:srgbClr val="727F4B"/>
            </a:solidFill>
            <a:ln w="40640" cap="sq">
              <a:solidFill>
                <a:srgbClr val="1B1B51"/>
              </a:solidFill>
              <a:prstDash val="solid"/>
              <a:miter/>
            </a:ln>
          </p:spPr>
        </p:sp>
        <p:sp>
          <p:nvSpPr>
            <p:cNvPr id="24" name="TextBox 24"/>
            <p:cNvSpPr txBox="1"/>
            <p:nvPr/>
          </p:nvSpPr>
          <p:spPr>
            <a:xfrm>
              <a:off x="0" y="-19050"/>
              <a:ext cx="11541760" cy="2000765"/>
            </a:xfrm>
            <a:prstGeom prst="rect">
              <a:avLst/>
            </a:prstGeom>
          </p:spPr>
          <p:txBody>
            <a:bodyPr lIns="50800" tIns="50800" rIns="50800" bIns="50800" rtlCol="0" anchor="t"/>
            <a:lstStyle/>
            <a:p>
              <a:pPr algn="l">
                <a:lnSpc>
                  <a:spcPts val="2304"/>
                </a:lnSpc>
              </a:pPr>
              <a:r>
                <a:rPr lang="en-US" sz="1920">
                  <a:solidFill>
                    <a:srgbClr val="FFFFFF"/>
                  </a:solidFill>
                  <a:latin typeface="Poppins"/>
                  <a:ea typeface="Poppins"/>
                  <a:cs typeface="Poppins"/>
                  <a:sym typeface="Poppins"/>
                </a:rPr>
                <a:t>High School GPA is calculated by the postsecondary institution not the high school (Fulton County does not calculate)</a:t>
              </a:r>
            </a:p>
            <a:p>
              <a:pPr algn="l">
                <a:lnSpc>
                  <a:spcPts val="2304"/>
                </a:lnSpc>
              </a:pPr>
              <a:endParaRPr lang="en-US" sz="1920">
                <a:solidFill>
                  <a:srgbClr val="FFFFFF"/>
                </a:solidFill>
                <a:latin typeface="Poppins"/>
                <a:ea typeface="Poppins"/>
                <a:cs typeface="Poppins"/>
                <a:sym typeface="Poppins"/>
              </a:endParaRPr>
            </a:p>
            <a:p>
              <a:pPr algn="l">
                <a:lnSpc>
                  <a:spcPts val="2304"/>
                </a:lnSpc>
              </a:pPr>
              <a:r>
                <a:rPr lang="en-US" sz="1920">
                  <a:solidFill>
                    <a:srgbClr val="FFFFFF"/>
                  </a:solidFill>
                  <a:latin typeface="Poppins"/>
                  <a:ea typeface="Poppins"/>
                  <a:cs typeface="Poppins"/>
                  <a:sym typeface="Poppins"/>
                </a:rPr>
                <a:t>College GPA is different than the Fulton County Numeric Average</a:t>
              </a: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0" y="4280745"/>
            <a:ext cx="487680" cy="3043485"/>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A9A569">
                <a:alpha val="72157"/>
              </a:srgbClr>
            </a:solidFill>
          </p:spPr>
        </p:sp>
      </p:grpSp>
      <p:sp>
        <p:nvSpPr>
          <p:cNvPr id="4" name="AutoShape 4"/>
          <p:cNvSpPr/>
          <p:nvPr/>
        </p:nvSpPr>
        <p:spPr>
          <a:xfrm rot="-2023740">
            <a:off x="5032581" y="5879830"/>
            <a:ext cx="5171237" cy="0"/>
          </a:xfrm>
          <a:prstGeom prst="line">
            <a:avLst/>
          </a:prstGeom>
          <a:ln w="9525" cap="rnd">
            <a:solidFill>
              <a:srgbClr val="FFFFFF"/>
            </a:solidFill>
            <a:prstDash val="solid"/>
            <a:headEnd type="none" w="sm" len="sm"/>
            <a:tailEnd type="none" w="sm" len="sm"/>
          </a:ln>
        </p:spPr>
      </p:sp>
      <p:sp>
        <p:nvSpPr>
          <p:cNvPr id="5" name="AutoShape 5"/>
          <p:cNvSpPr/>
          <p:nvPr/>
        </p:nvSpPr>
        <p:spPr>
          <a:xfrm rot="4791360">
            <a:off x="4441622" y="3652838"/>
            <a:ext cx="7441682" cy="0"/>
          </a:xfrm>
          <a:prstGeom prst="line">
            <a:avLst/>
          </a:prstGeom>
          <a:ln w="9525" cap="rnd">
            <a:solidFill>
              <a:srgbClr val="FFFFFF"/>
            </a:solidFill>
            <a:prstDash val="solid"/>
            <a:headEnd type="none" w="sm" len="sm"/>
            <a:tailEnd type="none" w="sm" len="sm"/>
          </a:ln>
        </p:spPr>
      </p:sp>
      <p:grpSp>
        <p:nvGrpSpPr>
          <p:cNvPr id="6" name="Group 6"/>
          <p:cNvGrpSpPr/>
          <p:nvPr/>
        </p:nvGrpSpPr>
        <p:grpSpPr>
          <a:xfrm>
            <a:off x="7351357" y="1"/>
            <a:ext cx="2420741" cy="7324230"/>
            <a:chOff x="0" y="0"/>
            <a:chExt cx="3227654" cy="9765640"/>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E9C468">
                <a:alpha val="8627"/>
              </a:srgbClr>
            </a:solidFill>
          </p:spPr>
        </p:sp>
      </p:grpSp>
      <p:grpSp>
        <p:nvGrpSpPr>
          <p:cNvPr id="8" name="Group 8"/>
          <p:cNvGrpSpPr/>
          <p:nvPr/>
        </p:nvGrpSpPr>
        <p:grpSpPr>
          <a:xfrm>
            <a:off x="7685503" y="-9030"/>
            <a:ext cx="2078022" cy="7324230"/>
            <a:chOff x="0" y="0"/>
            <a:chExt cx="2770696" cy="9765640"/>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E9C468">
                <a:alpha val="3922"/>
              </a:srgbClr>
            </a:solidFill>
          </p:spPr>
        </p:sp>
      </p:grpSp>
      <p:grpSp>
        <p:nvGrpSpPr>
          <p:cNvPr id="10" name="Group 10"/>
          <p:cNvGrpSpPr/>
          <p:nvPr/>
        </p:nvGrpSpPr>
        <p:grpSpPr>
          <a:xfrm>
            <a:off x="7080418" y="4181408"/>
            <a:ext cx="2681135" cy="3133792"/>
            <a:chOff x="0" y="0"/>
            <a:chExt cx="3574847" cy="4178389"/>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D3583A">
                <a:alpha val="51765"/>
              </a:srgbClr>
            </a:solidFill>
          </p:spPr>
        </p:sp>
      </p:grpSp>
      <p:grpSp>
        <p:nvGrpSpPr>
          <p:cNvPr id="12" name="Group 12"/>
          <p:cNvGrpSpPr/>
          <p:nvPr/>
        </p:nvGrpSpPr>
        <p:grpSpPr>
          <a:xfrm>
            <a:off x="7477792" y="-9030"/>
            <a:ext cx="2285733" cy="7324230"/>
            <a:chOff x="0" y="0"/>
            <a:chExt cx="3047644" cy="9765640"/>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D3583A">
                <a:alpha val="48627"/>
              </a:srgbClr>
            </a:solidFill>
          </p:spPr>
        </p:sp>
      </p:grpSp>
      <p:grpSp>
        <p:nvGrpSpPr>
          <p:cNvPr id="14" name="Group 14"/>
          <p:cNvGrpSpPr/>
          <p:nvPr/>
        </p:nvGrpSpPr>
        <p:grpSpPr>
          <a:xfrm>
            <a:off x="8848830" y="-9030"/>
            <a:ext cx="914695" cy="7324230"/>
            <a:chOff x="0" y="0"/>
            <a:chExt cx="1219594" cy="9765640"/>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E9C468">
                <a:alpha val="48627"/>
              </a:srgbClr>
            </a:solidFill>
          </p:spPr>
        </p:sp>
      </p:grpSp>
      <p:grpSp>
        <p:nvGrpSpPr>
          <p:cNvPr id="16" name="Group 16"/>
          <p:cNvGrpSpPr/>
          <p:nvPr/>
        </p:nvGrpSpPr>
        <p:grpSpPr>
          <a:xfrm>
            <a:off x="8615715" y="-9030"/>
            <a:ext cx="1137885" cy="7324230"/>
            <a:chOff x="0" y="0"/>
            <a:chExt cx="1517180" cy="9765640"/>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A9A569">
                <a:alpha val="41961"/>
              </a:srgbClr>
            </a:solidFill>
          </p:spPr>
        </p:sp>
      </p:grpSp>
      <p:grpSp>
        <p:nvGrpSpPr>
          <p:cNvPr id="18" name="Group 18"/>
          <p:cNvGrpSpPr/>
          <p:nvPr/>
        </p:nvGrpSpPr>
        <p:grpSpPr>
          <a:xfrm>
            <a:off x="8597646" y="5219986"/>
            <a:ext cx="1167022" cy="2095214"/>
            <a:chOff x="0" y="0"/>
            <a:chExt cx="1556029" cy="2793619"/>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E9C468">
                <a:alpha val="63922"/>
              </a:srgbClr>
            </a:solidFill>
          </p:spPr>
        </p:sp>
      </p:grpSp>
      <p:sp>
        <p:nvSpPr>
          <p:cNvPr id="20" name="TextBox 20"/>
          <p:cNvSpPr txBox="1"/>
          <p:nvPr/>
        </p:nvSpPr>
        <p:spPr>
          <a:xfrm>
            <a:off x="739254" y="584397"/>
            <a:ext cx="6890909" cy="600075"/>
          </a:xfrm>
          <a:prstGeom prst="rect">
            <a:avLst/>
          </a:prstGeom>
        </p:spPr>
        <p:txBody>
          <a:bodyPr lIns="0" tIns="0" rIns="0" bIns="0" rtlCol="0" anchor="t">
            <a:spAutoFit/>
          </a:bodyPr>
          <a:lstStyle/>
          <a:p>
            <a:pPr algn="l">
              <a:lnSpc>
                <a:spcPts val="4608"/>
              </a:lnSpc>
            </a:pPr>
            <a:r>
              <a:rPr lang="en-US" sz="3840">
                <a:solidFill>
                  <a:srgbClr val="2C301F"/>
                </a:solidFill>
                <a:latin typeface="Marykate"/>
                <a:ea typeface="Marykate"/>
                <a:cs typeface="Marykate"/>
                <a:sym typeface="Marykate"/>
              </a:rPr>
              <a:t>NCAA Eligibility Clearinghouse</a:t>
            </a:r>
          </a:p>
        </p:txBody>
      </p:sp>
      <p:grpSp>
        <p:nvGrpSpPr>
          <p:cNvPr id="21" name="Group 21"/>
          <p:cNvGrpSpPr/>
          <p:nvPr/>
        </p:nvGrpSpPr>
        <p:grpSpPr>
          <a:xfrm>
            <a:off x="4184704" y="1262158"/>
            <a:ext cx="1117597" cy="1117597"/>
            <a:chOff x="0" y="0"/>
            <a:chExt cx="1490129" cy="1490129"/>
          </a:xfrm>
        </p:grpSpPr>
        <p:sp>
          <p:nvSpPr>
            <p:cNvPr id="22" name="Freeform 22" descr="ncaa_logo">
              <a:hlinkClick r:id="rId2" tooltip="http://www.google.com/imgres?imgurl=https://www.amherst.edu/media/view/78690/original/ncaa_logo.gif&amp;imgrefurl=https://www.amherst.edu/athletics/teams/winter/basketball-w/articles/09-10/0301_ncaa_preview&amp;usg=__w7-k4eRpURNZVrAdvJ47RKudGGo=&amp;h=240&amp;w=240&amp;sz=24&amp;hl=en&amp;start=2&amp;um=1&amp;itbs=1&amp;tbnid=IPO_Ru1y_ySM4M:&amp;tbnh=110&amp;tbnw=110&amp;prev=/images?q%3DNCAA%2BLogo%26um%3D1%26hl%3Den%26sa%3DX%26tbs%3Disch:1"/>
            </p:cNvPr>
            <p:cNvSpPr/>
            <p:nvPr/>
          </p:nvSpPr>
          <p:spPr>
            <a:xfrm>
              <a:off x="0" y="0"/>
              <a:ext cx="1490091" cy="1490091"/>
            </a:xfrm>
            <a:custGeom>
              <a:avLst/>
              <a:gdLst/>
              <a:ahLst/>
              <a:cxnLst/>
              <a:rect l="l" t="t" r="r" b="b"/>
              <a:pathLst>
                <a:path w="1490091" h="1490091">
                  <a:moveTo>
                    <a:pt x="0" y="0"/>
                  </a:moveTo>
                  <a:lnTo>
                    <a:pt x="1490091" y="0"/>
                  </a:lnTo>
                  <a:lnTo>
                    <a:pt x="1490091" y="1490091"/>
                  </a:lnTo>
                  <a:lnTo>
                    <a:pt x="0" y="1490091"/>
                  </a:lnTo>
                  <a:lnTo>
                    <a:pt x="0" y="0"/>
                  </a:lnTo>
                  <a:close/>
                </a:path>
              </a:pathLst>
            </a:custGeom>
            <a:blipFill>
              <a:blip r:embed="rId3"/>
              <a:stretch>
                <a:fillRect r="-2" b="-2"/>
              </a:stretch>
            </a:blipFill>
          </p:spPr>
        </p:sp>
      </p:grpSp>
      <p:sp>
        <p:nvSpPr>
          <p:cNvPr id="23" name="TextBox 23"/>
          <p:cNvSpPr txBox="1"/>
          <p:nvPr/>
        </p:nvSpPr>
        <p:spPr>
          <a:xfrm>
            <a:off x="407003" y="2399719"/>
            <a:ext cx="8750056" cy="2305050"/>
          </a:xfrm>
          <a:prstGeom prst="rect">
            <a:avLst/>
          </a:prstGeom>
        </p:spPr>
        <p:txBody>
          <a:bodyPr lIns="0" tIns="0" rIns="0" bIns="0" rtlCol="0" anchor="t">
            <a:spAutoFit/>
          </a:bodyPr>
          <a:lstStyle/>
          <a:p>
            <a:pPr marL="247090" lvl="1" indent="-123545" algn="l">
              <a:lnSpc>
                <a:spcPts val="2304"/>
              </a:lnSpc>
              <a:buFont typeface="Arial"/>
              <a:buChar char="•"/>
            </a:pPr>
            <a:r>
              <a:rPr lang="en-US" sz="1920">
                <a:solidFill>
                  <a:srgbClr val="2C301F"/>
                </a:solidFill>
                <a:latin typeface="Poppins"/>
                <a:ea typeface="Poppins"/>
                <a:cs typeface="Poppins"/>
                <a:sym typeface="Poppins"/>
              </a:rPr>
              <a:t>If you are planning to participate in intercollegiate athletics at an NCAA Division I or II institution, you must register with the NCAA Initial-Eligibility Clearinghouse </a:t>
            </a:r>
          </a:p>
          <a:p>
            <a:pPr marL="247090" lvl="1" indent="-123545" algn="l">
              <a:lnSpc>
                <a:spcPts val="2304"/>
              </a:lnSpc>
              <a:buFont typeface="Arial"/>
              <a:buChar char="•"/>
            </a:pPr>
            <a:r>
              <a:rPr lang="en-US" sz="1920">
                <a:solidFill>
                  <a:srgbClr val="2C301F"/>
                </a:solidFill>
                <a:latin typeface="Poppins"/>
                <a:ea typeface="Poppins"/>
                <a:cs typeface="Poppins"/>
                <a:sym typeface="Poppins"/>
              </a:rPr>
              <a:t>Access the registration materials by visiting the NCAA website </a:t>
            </a:r>
            <a:r>
              <a:rPr lang="en-US" sz="1920" u="sng">
                <a:solidFill>
                  <a:srgbClr val="2C301F"/>
                </a:solidFill>
                <a:latin typeface="Poppins"/>
                <a:ea typeface="Poppins"/>
                <a:cs typeface="Poppins"/>
                <a:sym typeface="Poppins"/>
                <a:hlinkClick r:id="rId4" tooltip="http://www.ncaaclearinghouse.net/"/>
              </a:rPr>
              <a:t>www.ncaaclearinghouse.net</a:t>
            </a:r>
          </a:p>
          <a:p>
            <a:pPr marL="247090" lvl="1" indent="-123545" algn="l">
              <a:lnSpc>
                <a:spcPts val="2304"/>
              </a:lnSpc>
              <a:buFont typeface="Arial"/>
              <a:buChar char="•"/>
            </a:pPr>
            <a:r>
              <a:rPr lang="en-US" sz="1920">
                <a:solidFill>
                  <a:srgbClr val="2C301F"/>
                </a:solidFill>
                <a:latin typeface="Poppins"/>
                <a:ea typeface="Poppins"/>
                <a:cs typeface="Poppins"/>
                <a:sym typeface="Poppins"/>
              </a:rPr>
              <a:t>When taking the SAT/ACT, enter </a:t>
            </a:r>
            <a:r>
              <a:rPr lang="en-US" sz="1920" u="sng">
                <a:solidFill>
                  <a:srgbClr val="2C301F"/>
                </a:solidFill>
                <a:latin typeface="Poppins"/>
                <a:ea typeface="Poppins"/>
                <a:cs typeface="Poppins"/>
                <a:sym typeface="Poppins"/>
              </a:rPr>
              <a:t>9999</a:t>
            </a:r>
            <a:r>
              <a:rPr lang="en-US" sz="1920">
                <a:solidFill>
                  <a:srgbClr val="2C301F"/>
                </a:solidFill>
                <a:latin typeface="Poppins"/>
                <a:ea typeface="Poppins"/>
                <a:cs typeface="Poppins"/>
                <a:sym typeface="Poppins"/>
              </a:rPr>
              <a:t> for scores to be sent to NCAA </a:t>
            </a:r>
          </a:p>
          <a:p>
            <a:pPr marL="247090" lvl="1" indent="-123545" algn="l">
              <a:lnSpc>
                <a:spcPts val="2304"/>
              </a:lnSpc>
              <a:buFont typeface="Arial"/>
              <a:buChar char="•"/>
            </a:pPr>
            <a:r>
              <a:rPr lang="en-US" sz="1920">
                <a:solidFill>
                  <a:srgbClr val="2C301F"/>
                </a:solidFill>
                <a:latin typeface="Poppins"/>
                <a:ea typeface="Poppins"/>
                <a:cs typeface="Poppins"/>
                <a:sym typeface="Poppins"/>
              </a:rPr>
              <a:t>You will need to send your official transcript directly to the NCAA clearinghouse through Naviance</a:t>
            </a:r>
          </a:p>
        </p:txBody>
      </p:sp>
      <p:grpSp>
        <p:nvGrpSpPr>
          <p:cNvPr id="24" name="Group 24"/>
          <p:cNvGrpSpPr/>
          <p:nvPr/>
        </p:nvGrpSpPr>
        <p:grpSpPr>
          <a:xfrm>
            <a:off x="688448" y="5420192"/>
            <a:ext cx="8185575" cy="1608516"/>
            <a:chOff x="0" y="0"/>
            <a:chExt cx="10914101" cy="2144688"/>
          </a:xfrm>
        </p:grpSpPr>
        <p:sp>
          <p:nvSpPr>
            <p:cNvPr id="25" name="Freeform 25"/>
            <p:cNvSpPr/>
            <p:nvPr/>
          </p:nvSpPr>
          <p:spPr>
            <a:xfrm>
              <a:off x="0" y="0"/>
              <a:ext cx="10914126" cy="2144646"/>
            </a:xfrm>
            <a:custGeom>
              <a:avLst/>
              <a:gdLst/>
              <a:ahLst/>
              <a:cxnLst/>
              <a:rect l="l" t="t" r="r" b="b"/>
              <a:pathLst>
                <a:path w="10914126" h="2144646">
                  <a:moveTo>
                    <a:pt x="0" y="0"/>
                  </a:moveTo>
                  <a:lnTo>
                    <a:pt x="10914126" y="0"/>
                  </a:lnTo>
                  <a:lnTo>
                    <a:pt x="10914126" y="2144646"/>
                  </a:lnTo>
                  <a:lnTo>
                    <a:pt x="0" y="2144646"/>
                  </a:lnTo>
                  <a:close/>
                </a:path>
              </a:pathLst>
            </a:custGeom>
            <a:solidFill>
              <a:srgbClr val="727F4B"/>
            </a:solidFill>
            <a:ln w="40640" cap="sq">
              <a:solidFill>
                <a:srgbClr val="1B1B51"/>
              </a:solidFill>
              <a:prstDash val="solid"/>
              <a:miter/>
            </a:ln>
          </p:spPr>
        </p:sp>
        <p:sp>
          <p:nvSpPr>
            <p:cNvPr id="26" name="TextBox 26"/>
            <p:cNvSpPr txBox="1"/>
            <p:nvPr/>
          </p:nvSpPr>
          <p:spPr>
            <a:xfrm>
              <a:off x="0" y="-28575"/>
              <a:ext cx="10914101" cy="2173263"/>
            </a:xfrm>
            <a:prstGeom prst="rect">
              <a:avLst/>
            </a:prstGeom>
          </p:spPr>
          <p:txBody>
            <a:bodyPr lIns="50800" tIns="50800" rIns="50800" bIns="50800" rtlCol="0" anchor="t"/>
            <a:lstStyle/>
            <a:p>
              <a:pPr algn="ctr">
                <a:lnSpc>
                  <a:spcPts val="2048"/>
                </a:lnSpc>
              </a:pPr>
              <a:r>
                <a:rPr lang="en-US" sz="1706">
                  <a:solidFill>
                    <a:srgbClr val="FFFFFF"/>
                  </a:solidFill>
                  <a:latin typeface="Poppins"/>
                  <a:ea typeface="Poppins"/>
                  <a:cs typeface="Poppins"/>
                  <a:sym typeface="Poppins"/>
                </a:rPr>
                <a:t>Students and parents are responsible for submitting documentation for </a:t>
              </a:r>
            </a:p>
            <a:p>
              <a:pPr algn="ctr">
                <a:lnSpc>
                  <a:spcPts val="2048"/>
                </a:lnSpc>
              </a:pPr>
              <a:r>
                <a:rPr lang="en-US" sz="1706">
                  <a:solidFill>
                    <a:srgbClr val="FFFFFF"/>
                  </a:solidFill>
                  <a:latin typeface="Poppins"/>
                  <a:ea typeface="Poppins"/>
                  <a:cs typeface="Poppins"/>
                  <a:sym typeface="Poppins"/>
                </a:rPr>
                <a:t> NCAA eligibility to Division I and Division II schools via the Clearinghouse</a:t>
              </a:r>
            </a:p>
            <a:p>
              <a:pPr algn="ctr">
                <a:lnSpc>
                  <a:spcPts val="2048"/>
                </a:lnSpc>
              </a:pPr>
              <a:endParaRPr lang="en-US" sz="1706">
                <a:solidFill>
                  <a:srgbClr val="FFFFFF"/>
                </a:solidFill>
                <a:latin typeface="Poppins"/>
                <a:ea typeface="Poppins"/>
                <a:cs typeface="Poppins"/>
                <a:sym typeface="Poppins"/>
              </a:endParaRPr>
            </a:p>
            <a:p>
              <a:pPr algn="ctr">
                <a:lnSpc>
                  <a:spcPts val="2048"/>
                </a:lnSpc>
              </a:pPr>
              <a:r>
                <a:rPr lang="en-US" sz="1706">
                  <a:solidFill>
                    <a:srgbClr val="FFFFFF"/>
                  </a:solidFill>
                  <a:latin typeface="Poppins"/>
                  <a:ea typeface="Poppins"/>
                  <a:cs typeface="Poppins"/>
                  <a:sym typeface="Poppins"/>
                </a:rPr>
                <a:t>Counselors are neither responsible nor allowed </a:t>
              </a:r>
            </a:p>
            <a:p>
              <a:pPr algn="ctr">
                <a:lnSpc>
                  <a:spcPts val="2048"/>
                </a:lnSpc>
              </a:pPr>
              <a:r>
                <a:rPr lang="en-US" sz="1706">
                  <a:solidFill>
                    <a:srgbClr val="FFFFFF"/>
                  </a:solidFill>
                  <a:latin typeface="Poppins"/>
                  <a:ea typeface="Poppins"/>
                  <a:cs typeface="Poppins"/>
                  <a:sym typeface="Poppins"/>
                </a:rPr>
                <a:t>to determine eligibility</a:t>
              </a: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0" y="4280745"/>
            <a:ext cx="487680" cy="3043485"/>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D3583A">
                <a:alpha val="72157"/>
              </a:srgbClr>
            </a:solidFill>
          </p:spPr>
        </p:sp>
      </p:grpSp>
      <p:sp>
        <p:nvSpPr>
          <p:cNvPr id="4" name="AutoShape 4"/>
          <p:cNvSpPr/>
          <p:nvPr/>
        </p:nvSpPr>
        <p:spPr>
          <a:xfrm rot="-2023740">
            <a:off x="5032581" y="5879830"/>
            <a:ext cx="5171237" cy="0"/>
          </a:xfrm>
          <a:prstGeom prst="line">
            <a:avLst/>
          </a:prstGeom>
          <a:ln w="9525" cap="rnd">
            <a:solidFill>
              <a:srgbClr val="FFFFFF"/>
            </a:solidFill>
            <a:prstDash val="solid"/>
            <a:headEnd type="none" w="sm" len="sm"/>
            <a:tailEnd type="none" w="sm" len="sm"/>
          </a:ln>
        </p:spPr>
      </p:sp>
      <p:sp>
        <p:nvSpPr>
          <p:cNvPr id="5" name="AutoShape 5"/>
          <p:cNvSpPr/>
          <p:nvPr/>
        </p:nvSpPr>
        <p:spPr>
          <a:xfrm rot="4791360">
            <a:off x="4441622" y="3652838"/>
            <a:ext cx="7441682" cy="0"/>
          </a:xfrm>
          <a:prstGeom prst="line">
            <a:avLst/>
          </a:prstGeom>
          <a:ln w="9525" cap="rnd">
            <a:solidFill>
              <a:srgbClr val="FFFFFF"/>
            </a:solidFill>
            <a:prstDash val="solid"/>
            <a:headEnd type="none" w="sm" len="sm"/>
            <a:tailEnd type="none" w="sm" len="sm"/>
          </a:ln>
        </p:spPr>
      </p:sp>
      <p:grpSp>
        <p:nvGrpSpPr>
          <p:cNvPr id="6" name="Group 6"/>
          <p:cNvGrpSpPr/>
          <p:nvPr/>
        </p:nvGrpSpPr>
        <p:grpSpPr>
          <a:xfrm>
            <a:off x="7351357" y="1"/>
            <a:ext cx="2420741" cy="7324230"/>
            <a:chOff x="0" y="0"/>
            <a:chExt cx="3227654" cy="9765640"/>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A9A569">
                <a:alpha val="8627"/>
              </a:srgbClr>
            </a:solidFill>
          </p:spPr>
        </p:sp>
      </p:grpSp>
      <p:grpSp>
        <p:nvGrpSpPr>
          <p:cNvPr id="8" name="Group 8"/>
          <p:cNvGrpSpPr/>
          <p:nvPr/>
        </p:nvGrpSpPr>
        <p:grpSpPr>
          <a:xfrm>
            <a:off x="7685503" y="-9030"/>
            <a:ext cx="2078022" cy="7324230"/>
            <a:chOff x="0" y="0"/>
            <a:chExt cx="2770696" cy="9765640"/>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A9A569">
                <a:alpha val="3922"/>
              </a:srgbClr>
            </a:solidFill>
          </p:spPr>
        </p:sp>
      </p:grpSp>
      <p:grpSp>
        <p:nvGrpSpPr>
          <p:cNvPr id="10" name="Group 10"/>
          <p:cNvGrpSpPr/>
          <p:nvPr/>
        </p:nvGrpSpPr>
        <p:grpSpPr>
          <a:xfrm>
            <a:off x="7080418" y="4181408"/>
            <a:ext cx="2681135" cy="3133792"/>
            <a:chOff x="0" y="0"/>
            <a:chExt cx="3574847" cy="4178389"/>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D3583A">
                <a:alpha val="51765"/>
              </a:srgbClr>
            </a:solidFill>
          </p:spPr>
        </p:sp>
      </p:grpSp>
      <p:grpSp>
        <p:nvGrpSpPr>
          <p:cNvPr id="12" name="Group 12"/>
          <p:cNvGrpSpPr/>
          <p:nvPr/>
        </p:nvGrpSpPr>
        <p:grpSpPr>
          <a:xfrm>
            <a:off x="7477792" y="-9030"/>
            <a:ext cx="2285733" cy="7324230"/>
            <a:chOff x="0" y="0"/>
            <a:chExt cx="3047644" cy="9765640"/>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727F4B">
                <a:alpha val="48627"/>
              </a:srgbClr>
            </a:solidFill>
          </p:spPr>
        </p:sp>
      </p:grpSp>
      <p:grpSp>
        <p:nvGrpSpPr>
          <p:cNvPr id="14" name="Group 14"/>
          <p:cNvGrpSpPr/>
          <p:nvPr/>
        </p:nvGrpSpPr>
        <p:grpSpPr>
          <a:xfrm>
            <a:off x="8848830" y="-9030"/>
            <a:ext cx="914695" cy="7324230"/>
            <a:chOff x="0" y="0"/>
            <a:chExt cx="1219594" cy="9765640"/>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A9A569">
                <a:alpha val="48627"/>
              </a:srgbClr>
            </a:solidFill>
          </p:spPr>
        </p:sp>
      </p:grpSp>
      <p:grpSp>
        <p:nvGrpSpPr>
          <p:cNvPr id="16" name="Group 16"/>
          <p:cNvGrpSpPr/>
          <p:nvPr/>
        </p:nvGrpSpPr>
        <p:grpSpPr>
          <a:xfrm>
            <a:off x="8615715" y="-9030"/>
            <a:ext cx="1137885" cy="7324230"/>
            <a:chOff x="0" y="0"/>
            <a:chExt cx="1517180" cy="9765640"/>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A9A569">
                <a:alpha val="41961"/>
              </a:srgbClr>
            </a:solidFill>
          </p:spPr>
        </p:sp>
      </p:grpSp>
      <p:grpSp>
        <p:nvGrpSpPr>
          <p:cNvPr id="18" name="Group 18"/>
          <p:cNvGrpSpPr/>
          <p:nvPr/>
        </p:nvGrpSpPr>
        <p:grpSpPr>
          <a:xfrm>
            <a:off x="8597646" y="5219986"/>
            <a:ext cx="1167022" cy="2095214"/>
            <a:chOff x="0" y="0"/>
            <a:chExt cx="1556029" cy="2793619"/>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A9A569">
                <a:alpha val="63922"/>
              </a:srgbClr>
            </a:solidFill>
          </p:spPr>
        </p:sp>
      </p:grpSp>
      <p:sp>
        <p:nvSpPr>
          <p:cNvPr id="20" name="TextBox 20"/>
          <p:cNvSpPr txBox="1"/>
          <p:nvPr/>
        </p:nvSpPr>
        <p:spPr>
          <a:xfrm>
            <a:off x="741683" y="676913"/>
            <a:ext cx="6588014" cy="600075"/>
          </a:xfrm>
          <a:prstGeom prst="rect">
            <a:avLst/>
          </a:prstGeom>
        </p:spPr>
        <p:txBody>
          <a:bodyPr lIns="0" tIns="0" rIns="0" bIns="0" rtlCol="0" anchor="t">
            <a:spAutoFit/>
          </a:bodyPr>
          <a:lstStyle/>
          <a:p>
            <a:pPr algn="l">
              <a:lnSpc>
                <a:spcPts val="4608"/>
              </a:lnSpc>
            </a:pPr>
            <a:r>
              <a:rPr lang="en-US" sz="3840">
                <a:solidFill>
                  <a:srgbClr val="2C301F"/>
                </a:solidFill>
                <a:latin typeface="Marykate"/>
                <a:ea typeface="Marykate"/>
                <a:cs typeface="Marykate"/>
                <a:sym typeface="Marykate"/>
              </a:rPr>
              <a:t>Junior Status Meetings</a:t>
            </a:r>
          </a:p>
        </p:txBody>
      </p:sp>
      <p:grpSp>
        <p:nvGrpSpPr>
          <p:cNvPr id="21" name="Group 21"/>
          <p:cNvGrpSpPr/>
          <p:nvPr/>
        </p:nvGrpSpPr>
        <p:grpSpPr>
          <a:xfrm>
            <a:off x="243840" y="1625603"/>
            <a:ext cx="8862993" cy="3901440"/>
            <a:chOff x="0" y="0"/>
            <a:chExt cx="11817325" cy="5201920"/>
          </a:xfrm>
        </p:grpSpPr>
        <p:sp>
          <p:nvSpPr>
            <p:cNvPr id="22" name="Freeform 22"/>
            <p:cNvSpPr/>
            <p:nvPr/>
          </p:nvSpPr>
          <p:spPr>
            <a:xfrm>
              <a:off x="0" y="0"/>
              <a:ext cx="11817350" cy="5201920"/>
            </a:xfrm>
            <a:custGeom>
              <a:avLst/>
              <a:gdLst/>
              <a:ahLst/>
              <a:cxnLst/>
              <a:rect l="l" t="t" r="r" b="b"/>
              <a:pathLst>
                <a:path w="11817350" h="5201920">
                  <a:moveTo>
                    <a:pt x="0" y="0"/>
                  </a:moveTo>
                  <a:lnTo>
                    <a:pt x="11817350" y="0"/>
                  </a:lnTo>
                  <a:lnTo>
                    <a:pt x="11817350" y="5201920"/>
                  </a:lnTo>
                  <a:lnTo>
                    <a:pt x="0" y="5201920"/>
                  </a:lnTo>
                  <a:lnTo>
                    <a:pt x="0" y="0"/>
                  </a:lnTo>
                  <a:close/>
                </a:path>
              </a:pathLst>
            </a:custGeom>
            <a:blipFill>
              <a:blip r:embed="rId2"/>
              <a:stretch>
                <a:fillRect r="426" b="-31249"/>
              </a:stretch>
            </a:blipFill>
          </p:spPr>
        </p:sp>
      </p:grpSp>
      <p:sp>
        <p:nvSpPr>
          <p:cNvPr id="23" name="TextBox 23"/>
          <p:cNvSpPr txBox="1"/>
          <p:nvPr/>
        </p:nvSpPr>
        <p:spPr>
          <a:xfrm>
            <a:off x="592179" y="5542617"/>
            <a:ext cx="7403287" cy="876300"/>
          </a:xfrm>
          <a:prstGeom prst="rect">
            <a:avLst/>
          </a:prstGeom>
        </p:spPr>
        <p:txBody>
          <a:bodyPr lIns="0" tIns="0" rIns="0" bIns="0" rtlCol="0" anchor="t">
            <a:spAutoFit/>
          </a:bodyPr>
          <a:lstStyle/>
          <a:p>
            <a:pPr marL="247090" lvl="1" indent="-123545" algn="l">
              <a:lnSpc>
                <a:spcPts val="2304"/>
              </a:lnSpc>
              <a:buFont typeface="Arial"/>
              <a:buChar char="•"/>
            </a:pPr>
            <a:r>
              <a:rPr lang="en-US" sz="1920">
                <a:solidFill>
                  <a:srgbClr val="2C301F"/>
                </a:solidFill>
                <a:latin typeface="Poppins"/>
                <a:ea typeface="Poppins"/>
                <a:cs typeface="Poppins"/>
                <a:sym typeface="Poppins"/>
              </a:rPr>
              <a:t>NHS Counselors will send meeting invites via email </a:t>
            </a:r>
          </a:p>
          <a:p>
            <a:pPr marL="247090" lvl="1" indent="-123545" algn="l">
              <a:lnSpc>
                <a:spcPts val="2304"/>
              </a:lnSpc>
              <a:buFont typeface="Arial"/>
              <a:buChar char="•"/>
            </a:pPr>
            <a:r>
              <a:rPr lang="en-US" sz="1920">
                <a:solidFill>
                  <a:srgbClr val="2C301F"/>
                </a:solidFill>
                <a:latin typeface="Poppins"/>
                <a:ea typeface="Poppins"/>
                <a:cs typeface="Poppins"/>
                <a:sym typeface="Poppins"/>
              </a:rPr>
              <a:t>Students will meet in person with their counselor and parents will join virtually through Teams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0" y="4280745"/>
            <a:ext cx="487680" cy="3043485"/>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D3583A">
                <a:alpha val="72157"/>
              </a:srgbClr>
            </a:solidFill>
          </p:spPr>
        </p:sp>
      </p:grpSp>
      <p:sp>
        <p:nvSpPr>
          <p:cNvPr id="4" name="AutoShape 4"/>
          <p:cNvSpPr/>
          <p:nvPr/>
        </p:nvSpPr>
        <p:spPr>
          <a:xfrm rot="-2023740">
            <a:off x="5032581" y="5879830"/>
            <a:ext cx="5171237" cy="0"/>
          </a:xfrm>
          <a:prstGeom prst="line">
            <a:avLst/>
          </a:prstGeom>
          <a:ln w="9525" cap="rnd">
            <a:solidFill>
              <a:srgbClr val="FFFFFF"/>
            </a:solidFill>
            <a:prstDash val="solid"/>
            <a:headEnd type="none" w="sm" len="sm"/>
            <a:tailEnd type="none" w="sm" len="sm"/>
          </a:ln>
        </p:spPr>
      </p:sp>
      <p:sp>
        <p:nvSpPr>
          <p:cNvPr id="5" name="AutoShape 5"/>
          <p:cNvSpPr/>
          <p:nvPr/>
        </p:nvSpPr>
        <p:spPr>
          <a:xfrm rot="4791360">
            <a:off x="4441622" y="3652838"/>
            <a:ext cx="7441682" cy="0"/>
          </a:xfrm>
          <a:prstGeom prst="line">
            <a:avLst/>
          </a:prstGeom>
          <a:ln w="9525" cap="rnd">
            <a:solidFill>
              <a:srgbClr val="FFFFFF"/>
            </a:solidFill>
            <a:prstDash val="solid"/>
            <a:headEnd type="none" w="sm" len="sm"/>
            <a:tailEnd type="none" w="sm" len="sm"/>
          </a:ln>
        </p:spPr>
      </p:sp>
      <p:grpSp>
        <p:nvGrpSpPr>
          <p:cNvPr id="6" name="Group 6"/>
          <p:cNvGrpSpPr/>
          <p:nvPr/>
        </p:nvGrpSpPr>
        <p:grpSpPr>
          <a:xfrm>
            <a:off x="7351357" y="1"/>
            <a:ext cx="2420741" cy="7324230"/>
            <a:chOff x="0" y="0"/>
            <a:chExt cx="3227654" cy="9765640"/>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A9A569">
                <a:alpha val="8627"/>
              </a:srgbClr>
            </a:solidFill>
          </p:spPr>
        </p:sp>
      </p:grpSp>
      <p:grpSp>
        <p:nvGrpSpPr>
          <p:cNvPr id="8" name="Group 8"/>
          <p:cNvGrpSpPr/>
          <p:nvPr/>
        </p:nvGrpSpPr>
        <p:grpSpPr>
          <a:xfrm>
            <a:off x="7685503" y="-9030"/>
            <a:ext cx="2078022" cy="7324230"/>
            <a:chOff x="0" y="0"/>
            <a:chExt cx="2770696" cy="9765640"/>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A9A569">
                <a:alpha val="3922"/>
              </a:srgbClr>
            </a:solidFill>
          </p:spPr>
        </p:sp>
      </p:grpSp>
      <p:grpSp>
        <p:nvGrpSpPr>
          <p:cNvPr id="10" name="Group 10"/>
          <p:cNvGrpSpPr/>
          <p:nvPr/>
        </p:nvGrpSpPr>
        <p:grpSpPr>
          <a:xfrm>
            <a:off x="7080418" y="4181408"/>
            <a:ext cx="2681135" cy="3133792"/>
            <a:chOff x="0" y="0"/>
            <a:chExt cx="3574847" cy="4178389"/>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D3583A">
                <a:alpha val="51765"/>
              </a:srgbClr>
            </a:solidFill>
          </p:spPr>
        </p:sp>
      </p:grpSp>
      <p:grpSp>
        <p:nvGrpSpPr>
          <p:cNvPr id="12" name="Group 12"/>
          <p:cNvGrpSpPr/>
          <p:nvPr/>
        </p:nvGrpSpPr>
        <p:grpSpPr>
          <a:xfrm>
            <a:off x="7477792" y="-9030"/>
            <a:ext cx="2285733" cy="7324230"/>
            <a:chOff x="0" y="0"/>
            <a:chExt cx="3047644" cy="9765640"/>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727F4B">
                <a:alpha val="48627"/>
              </a:srgbClr>
            </a:solidFill>
          </p:spPr>
        </p:sp>
      </p:grpSp>
      <p:grpSp>
        <p:nvGrpSpPr>
          <p:cNvPr id="14" name="Group 14"/>
          <p:cNvGrpSpPr/>
          <p:nvPr/>
        </p:nvGrpSpPr>
        <p:grpSpPr>
          <a:xfrm>
            <a:off x="8848830" y="-9030"/>
            <a:ext cx="914695" cy="7324230"/>
            <a:chOff x="0" y="0"/>
            <a:chExt cx="1219594" cy="9765640"/>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A9A569">
                <a:alpha val="48627"/>
              </a:srgbClr>
            </a:solidFill>
          </p:spPr>
        </p:sp>
      </p:grpSp>
      <p:grpSp>
        <p:nvGrpSpPr>
          <p:cNvPr id="16" name="Group 16"/>
          <p:cNvGrpSpPr/>
          <p:nvPr/>
        </p:nvGrpSpPr>
        <p:grpSpPr>
          <a:xfrm>
            <a:off x="8615715" y="-9030"/>
            <a:ext cx="1137885" cy="7324230"/>
            <a:chOff x="0" y="0"/>
            <a:chExt cx="1517180" cy="9765640"/>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A9A569">
                <a:alpha val="41961"/>
              </a:srgbClr>
            </a:solidFill>
          </p:spPr>
        </p:sp>
      </p:grpSp>
      <p:grpSp>
        <p:nvGrpSpPr>
          <p:cNvPr id="18" name="Group 18"/>
          <p:cNvGrpSpPr/>
          <p:nvPr/>
        </p:nvGrpSpPr>
        <p:grpSpPr>
          <a:xfrm>
            <a:off x="8597646" y="5219986"/>
            <a:ext cx="1167022" cy="2095214"/>
            <a:chOff x="0" y="0"/>
            <a:chExt cx="1556029" cy="2793619"/>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E9C468">
                <a:alpha val="63922"/>
              </a:srgbClr>
            </a:solidFill>
          </p:spPr>
        </p:sp>
      </p:grpSp>
      <p:sp>
        <p:nvSpPr>
          <p:cNvPr id="20" name="TextBox 20"/>
          <p:cNvSpPr txBox="1"/>
          <p:nvPr/>
        </p:nvSpPr>
        <p:spPr>
          <a:xfrm>
            <a:off x="2320280" y="676913"/>
            <a:ext cx="5007483" cy="600075"/>
          </a:xfrm>
          <a:prstGeom prst="rect">
            <a:avLst/>
          </a:prstGeom>
        </p:spPr>
        <p:txBody>
          <a:bodyPr lIns="0" tIns="0" rIns="0" bIns="0" rtlCol="0" anchor="t">
            <a:spAutoFit/>
          </a:bodyPr>
          <a:lstStyle/>
          <a:p>
            <a:pPr algn="l">
              <a:lnSpc>
                <a:spcPts val="4608"/>
              </a:lnSpc>
            </a:pPr>
            <a:r>
              <a:rPr lang="en-US" sz="3840">
                <a:solidFill>
                  <a:srgbClr val="2C301F"/>
                </a:solidFill>
                <a:latin typeface="Marykate"/>
                <a:ea typeface="Marykate"/>
                <a:cs typeface="Marykate"/>
                <a:sym typeface="Marykate"/>
              </a:rPr>
              <a:t>Communication </a:t>
            </a:r>
          </a:p>
        </p:txBody>
      </p:sp>
      <p:grpSp>
        <p:nvGrpSpPr>
          <p:cNvPr id="21" name="Group 21"/>
          <p:cNvGrpSpPr/>
          <p:nvPr/>
        </p:nvGrpSpPr>
        <p:grpSpPr>
          <a:xfrm>
            <a:off x="19" y="10"/>
            <a:ext cx="2187226" cy="7334698"/>
            <a:chOff x="0" y="0"/>
            <a:chExt cx="2916301" cy="9779597"/>
          </a:xfrm>
        </p:grpSpPr>
        <p:sp>
          <p:nvSpPr>
            <p:cNvPr id="22" name="Freeform 22" descr="Glasses on top of a book"/>
            <p:cNvSpPr/>
            <p:nvPr/>
          </p:nvSpPr>
          <p:spPr>
            <a:xfrm>
              <a:off x="0" y="0"/>
              <a:ext cx="2916301" cy="9779635"/>
            </a:xfrm>
            <a:custGeom>
              <a:avLst/>
              <a:gdLst/>
              <a:ahLst/>
              <a:cxnLst/>
              <a:rect l="l" t="t" r="r" b="b"/>
              <a:pathLst>
                <a:path w="2916301" h="9779635">
                  <a:moveTo>
                    <a:pt x="0" y="0"/>
                  </a:moveTo>
                  <a:lnTo>
                    <a:pt x="2916301" y="0"/>
                  </a:lnTo>
                  <a:lnTo>
                    <a:pt x="2916301" y="9779635"/>
                  </a:lnTo>
                  <a:lnTo>
                    <a:pt x="0" y="9779635"/>
                  </a:lnTo>
                  <a:lnTo>
                    <a:pt x="0" y="0"/>
                  </a:lnTo>
                  <a:close/>
                </a:path>
              </a:pathLst>
            </a:custGeom>
            <a:blipFill>
              <a:blip r:embed="rId2"/>
              <a:stretch>
                <a:fillRect l="-139056" r="-267414" b="1"/>
              </a:stretch>
            </a:blipFill>
          </p:spPr>
        </p:sp>
      </p:grpSp>
      <p:grpSp>
        <p:nvGrpSpPr>
          <p:cNvPr id="23" name="Group 23"/>
          <p:cNvGrpSpPr/>
          <p:nvPr/>
        </p:nvGrpSpPr>
        <p:grpSpPr>
          <a:xfrm>
            <a:off x="0" y="1271302"/>
            <a:ext cx="674075" cy="6043898"/>
            <a:chOff x="0" y="0"/>
            <a:chExt cx="898766" cy="8058531"/>
          </a:xfrm>
        </p:grpSpPr>
        <p:sp>
          <p:nvSpPr>
            <p:cNvPr id="24" name="Freeform 24"/>
            <p:cNvSpPr/>
            <p:nvPr/>
          </p:nvSpPr>
          <p:spPr>
            <a:xfrm>
              <a:off x="0" y="0"/>
              <a:ext cx="898779" cy="8058531"/>
            </a:xfrm>
            <a:custGeom>
              <a:avLst/>
              <a:gdLst/>
              <a:ahLst/>
              <a:cxnLst/>
              <a:rect l="l" t="t" r="r" b="b"/>
              <a:pathLst>
                <a:path w="898779" h="8058531">
                  <a:moveTo>
                    <a:pt x="898779" y="8058531"/>
                  </a:moveTo>
                  <a:lnTo>
                    <a:pt x="0" y="0"/>
                  </a:lnTo>
                  <a:lnTo>
                    <a:pt x="0" y="8058531"/>
                  </a:lnTo>
                  <a:close/>
                </a:path>
              </a:pathLst>
            </a:custGeom>
            <a:solidFill>
              <a:srgbClr val="A9A569"/>
            </a:solidFill>
          </p:spPr>
        </p:sp>
      </p:grpSp>
      <p:sp>
        <p:nvSpPr>
          <p:cNvPr id="25" name="TextBox 25"/>
          <p:cNvSpPr txBox="1"/>
          <p:nvPr/>
        </p:nvSpPr>
        <p:spPr>
          <a:xfrm>
            <a:off x="2320280" y="2331301"/>
            <a:ext cx="6100705" cy="3848100"/>
          </a:xfrm>
          <a:prstGeom prst="rect">
            <a:avLst/>
          </a:prstGeom>
        </p:spPr>
        <p:txBody>
          <a:bodyPr lIns="0" tIns="0" rIns="0" bIns="0" rtlCol="0" anchor="t">
            <a:spAutoFit/>
          </a:bodyPr>
          <a:lstStyle/>
          <a:p>
            <a:pPr algn="l">
              <a:lnSpc>
                <a:spcPts val="2304"/>
              </a:lnSpc>
            </a:pPr>
            <a:endParaRPr/>
          </a:p>
          <a:p>
            <a:pPr marL="221352" lvl="1" indent="-110676" algn="l">
              <a:lnSpc>
                <a:spcPts val="2064"/>
              </a:lnSpc>
              <a:buFont typeface="Arial"/>
              <a:buChar char="•"/>
            </a:pPr>
            <a:r>
              <a:rPr lang="en-US" sz="1720" u="sng">
                <a:solidFill>
                  <a:srgbClr val="2C301F"/>
                </a:solidFill>
                <a:latin typeface="Poppins"/>
                <a:ea typeface="Poppins"/>
                <a:cs typeface="Poppins"/>
                <a:sym typeface="Poppins"/>
              </a:rPr>
              <a:t>https://northview.fultonschools.org/our-school/counseling</a:t>
            </a:r>
          </a:p>
          <a:p>
            <a:pPr marL="707317" lvl="2" indent="-235772" algn="l">
              <a:lnSpc>
                <a:spcPts val="2048"/>
              </a:lnSpc>
              <a:buFont typeface="Arial"/>
              <a:buChar char="⚬"/>
            </a:pPr>
            <a:r>
              <a:rPr lang="en-US" sz="1706">
                <a:solidFill>
                  <a:srgbClr val="2C301F"/>
                </a:solidFill>
                <a:latin typeface="Poppins"/>
                <a:ea typeface="Poppins"/>
                <a:cs typeface="Poppins"/>
                <a:sym typeface="Poppins"/>
              </a:rPr>
              <a:t>Check the counseling website frequently for scholarship opportunities, tutoring resources, summer opportunities, course catalog, registration information, and much more! </a:t>
            </a:r>
          </a:p>
          <a:p>
            <a:pPr marL="795730" lvl="2" indent="-265243" algn="l">
              <a:lnSpc>
                <a:spcPts val="2304"/>
              </a:lnSpc>
            </a:pPr>
            <a:endParaRPr lang="en-US" sz="1706">
              <a:solidFill>
                <a:srgbClr val="2C301F"/>
              </a:solidFill>
              <a:latin typeface="Poppins"/>
              <a:ea typeface="Poppins"/>
              <a:cs typeface="Poppins"/>
              <a:sym typeface="Poppins"/>
            </a:endParaRPr>
          </a:p>
          <a:p>
            <a:pPr marL="247090" lvl="1" indent="-123545" algn="l">
              <a:lnSpc>
                <a:spcPts val="2304"/>
              </a:lnSpc>
              <a:buFont typeface="Arial"/>
              <a:buChar char="•"/>
            </a:pPr>
            <a:r>
              <a:rPr lang="en-US" sz="1920">
                <a:solidFill>
                  <a:srgbClr val="2C301F"/>
                </a:solidFill>
                <a:latin typeface="Poppins"/>
                <a:ea typeface="Poppins"/>
                <a:cs typeface="Poppins"/>
                <a:sym typeface="Poppins"/>
              </a:rPr>
              <a:t>This entire presentation will be added to the counseling website to review as needed.</a:t>
            </a:r>
          </a:p>
          <a:p>
            <a:pPr marL="247090" lvl="1" indent="-123545" algn="l">
              <a:lnSpc>
                <a:spcPts val="2304"/>
              </a:lnSpc>
              <a:buFont typeface="Arial"/>
              <a:buChar char="•"/>
            </a:pPr>
            <a:r>
              <a:rPr lang="en-US" sz="1920">
                <a:solidFill>
                  <a:srgbClr val="2C301F"/>
                </a:solidFill>
                <a:latin typeface="Poppins"/>
                <a:ea typeface="Poppins"/>
                <a:cs typeface="Poppins"/>
                <a:sym typeface="Poppins"/>
              </a:rPr>
              <a:t>NHS Counselors will provide a FAQ document after the presentation </a:t>
            </a:r>
          </a:p>
          <a:p>
            <a:pPr marL="247090" lvl="1" indent="-123545" algn="l">
              <a:lnSpc>
                <a:spcPts val="2304"/>
              </a:lnSpc>
            </a:pPr>
            <a:endParaRPr lang="en-US" sz="1920">
              <a:solidFill>
                <a:srgbClr val="2C301F"/>
              </a:solidFill>
              <a:latin typeface="Poppins"/>
              <a:ea typeface="Poppins"/>
              <a:cs typeface="Poppins"/>
              <a:sym typeface="Poppins"/>
            </a:endParaRPr>
          </a:p>
          <a:p>
            <a:pPr marL="247090" lvl="1" indent="-123545" algn="l">
              <a:lnSpc>
                <a:spcPts val="2304"/>
              </a:lnSpc>
            </a:pPr>
            <a:endParaRPr lang="en-US" sz="1920">
              <a:solidFill>
                <a:srgbClr val="2C301F"/>
              </a:solidFill>
              <a:latin typeface="Poppins"/>
              <a:ea typeface="Poppins"/>
              <a:cs typeface="Poppins"/>
              <a:sym typeface="Poppin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0" y="4280745"/>
            <a:ext cx="487680" cy="3043485"/>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A9A569">
                <a:alpha val="72157"/>
              </a:srgbClr>
            </a:solidFill>
          </p:spPr>
        </p:sp>
      </p:grpSp>
      <p:sp>
        <p:nvSpPr>
          <p:cNvPr id="4" name="AutoShape 4"/>
          <p:cNvSpPr/>
          <p:nvPr/>
        </p:nvSpPr>
        <p:spPr>
          <a:xfrm rot="-2023740">
            <a:off x="5032581" y="5879830"/>
            <a:ext cx="5171237" cy="0"/>
          </a:xfrm>
          <a:prstGeom prst="line">
            <a:avLst/>
          </a:prstGeom>
          <a:ln w="9525" cap="rnd">
            <a:solidFill>
              <a:srgbClr val="FFFFFF"/>
            </a:solidFill>
            <a:prstDash val="solid"/>
            <a:headEnd type="none" w="sm" len="sm"/>
            <a:tailEnd type="none" w="sm" len="sm"/>
          </a:ln>
        </p:spPr>
      </p:sp>
      <p:sp>
        <p:nvSpPr>
          <p:cNvPr id="5" name="AutoShape 5"/>
          <p:cNvSpPr/>
          <p:nvPr/>
        </p:nvSpPr>
        <p:spPr>
          <a:xfrm rot="4791360">
            <a:off x="4441622" y="3652838"/>
            <a:ext cx="7441682" cy="0"/>
          </a:xfrm>
          <a:prstGeom prst="line">
            <a:avLst/>
          </a:prstGeom>
          <a:ln w="9525" cap="rnd">
            <a:solidFill>
              <a:srgbClr val="FFFFFF"/>
            </a:solidFill>
            <a:prstDash val="solid"/>
            <a:headEnd type="none" w="sm" len="sm"/>
            <a:tailEnd type="none" w="sm" len="sm"/>
          </a:ln>
        </p:spPr>
      </p:sp>
      <p:grpSp>
        <p:nvGrpSpPr>
          <p:cNvPr id="6" name="Group 6"/>
          <p:cNvGrpSpPr/>
          <p:nvPr/>
        </p:nvGrpSpPr>
        <p:grpSpPr>
          <a:xfrm>
            <a:off x="7351357" y="1"/>
            <a:ext cx="2420741" cy="7324230"/>
            <a:chOff x="0" y="0"/>
            <a:chExt cx="3227654" cy="9765640"/>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E9C468">
                <a:alpha val="8627"/>
              </a:srgbClr>
            </a:solidFill>
          </p:spPr>
        </p:sp>
      </p:grpSp>
      <p:grpSp>
        <p:nvGrpSpPr>
          <p:cNvPr id="8" name="Group 8"/>
          <p:cNvGrpSpPr/>
          <p:nvPr/>
        </p:nvGrpSpPr>
        <p:grpSpPr>
          <a:xfrm>
            <a:off x="7685503" y="-9030"/>
            <a:ext cx="2078022" cy="7324230"/>
            <a:chOff x="0" y="0"/>
            <a:chExt cx="2770696" cy="9765640"/>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E9C468">
                <a:alpha val="3922"/>
              </a:srgbClr>
            </a:solidFill>
          </p:spPr>
        </p:sp>
      </p:grpSp>
      <p:grpSp>
        <p:nvGrpSpPr>
          <p:cNvPr id="10" name="Group 10"/>
          <p:cNvGrpSpPr/>
          <p:nvPr/>
        </p:nvGrpSpPr>
        <p:grpSpPr>
          <a:xfrm>
            <a:off x="7080418" y="4181408"/>
            <a:ext cx="2681135" cy="3133792"/>
            <a:chOff x="0" y="0"/>
            <a:chExt cx="3574847" cy="4178389"/>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A9A569">
                <a:alpha val="51765"/>
              </a:srgbClr>
            </a:solidFill>
          </p:spPr>
        </p:sp>
      </p:grpSp>
      <p:grpSp>
        <p:nvGrpSpPr>
          <p:cNvPr id="12" name="Group 12"/>
          <p:cNvGrpSpPr/>
          <p:nvPr/>
        </p:nvGrpSpPr>
        <p:grpSpPr>
          <a:xfrm>
            <a:off x="7477792" y="-9030"/>
            <a:ext cx="2285733" cy="7324230"/>
            <a:chOff x="0" y="0"/>
            <a:chExt cx="3047644" cy="9765640"/>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D3583A">
                <a:alpha val="48627"/>
              </a:srgbClr>
            </a:solidFill>
          </p:spPr>
        </p:sp>
      </p:grpSp>
      <p:grpSp>
        <p:nvGrpSpPr>
          <p:cNvPr id="14" name="Group 14"/>
          <p:cNvGrpSpPr/>
          <p:nvPr/>
        </p:nvGrpSpPr>
        <p:grpSpPr>
          <a:xfrm>
            <a:off x="8848830" y="-9030"/>
            <a:ext cx="914695" cy="7324230"/>
            <a:chOff x="0" y="0"/>
            <a:chExt cx="1219594" cy="9765640"/>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A9A569">
                <a:alpha val="48627"/>
              </a:srgbClr>
            </a:solidFill>
          </p:spPr>
        </p:sp>
      </p:grpSp>
      <p:grpSp>
        <p:nvGrpSpPr>
          <p:cNvPr id="16" name="Group 16"/>
          <p:cNvGrpSpPr/>
          <p:nvPr/>
        </p:nvGrpSpPr>
        <p:grpSpPr>
          <a:xfrm>
            <a:off x="8615715" y="-9030"/>
            <a:ext cx="1137885" cy="7324230"/>
            <a:chOff x="0" y="0"/>
            <a:chExt cx="1517180" cy="9765640"/>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A9A569">
                <a:alpha val="41961"/>
              </a:srgbClr>
            </a:solidFill>
          </p:spPr>
        </p:sp>
      </p:grpSp>
      <p:grpSp>
        <p:nvGrpSpPr>
          <p:cNvPr id="18" name="Group 18"/>
          <p:cNvGrpSpPr/>
          <p:nvPr/>
        </p:nvGrpSpPr>
        <p:grpSpPr>
          <a:xfrm>
            <a:off x="8597646" y="5219986"/>
            <a:ext cx="1167022" cy="2095214"/>
            <a:chOff x="0" y="0"/>
            <a:chExt cx="1556029" cy="2793619"/>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A9A569">
                <a:alpha val="63922"/>
              </a:srgbClr>
            </a:solidFill>
          </p:spPr>
        </p:sp>
      </p:grpSp>
      <p:sp>
        <p:nvSpPr>
          <p:cNvPr id="20" name="TextBox 20"/>
          <p:cNvSpPr txBox="1"/>
          <p:nvPr/>
        </p:nvSpPr>
        <p:spPr>
          <a:xfrm>
            <a:off x="1120988" y="695963"/>
            <a:ext cx="7975111" cy="638175"/>
          </a:xfrm>
          <a:prstGeom prst="rect">
            <a:avLst/>
          </a:prstGeom>
        </p:spPr>
        <p:txBody>
          <a:bodyPr lIns="0" tIns="0" rIns="0" bIns="0" rtlCol="0" anchor="t">
            <a:spAutoFit/>
          </a:bodyPr>
          <a:lstStyle/>
          <a:p>
            <a:pPr algn="l">
              <a:lnSpc>
                <a:spcPts val="5087"/>
              </a:lnSpc>
            </a:pPr>
            <a:r>
              <a:rPr lang="en-US" sz="4239">
                <a:solidFill>
                  <a:srgbClr val="2C301F"/>
                </a:solidFill>
                <a:latin typeface="Marykate"/>
                <a:ea typeface="Marykate"/>
                <a:cs typeface="Marykate"/>
                <a:sym typeface="Marykate"/>
              </a:rPr>
              <a:t>Communication</a:t>
            </a:r>
          </a:p>
        </p:txBody>
      </p:sp>
      <p:grpSp>
        <p:nvGrpSpPr>
          <p:cNvPr id="21" name="Group 21"/>
          <p:cNvGrpSpPr/>
          <p:nvPr/>
        </p:nvGrpSpPr>
        <p:grpSpPr>
          <a:xfrm rot="-10800000">
            <a:off x="0" y="0"/>
            <a:ext cx="674075" cy="6043898"/>
            <a:chOff x="0" y="0"/>
            <a:chExt cx="898766" cy="8058531"/>
          </a:xfrm>
        </p:grpSpPr>
        <p:sp>
          <p:nvSpPr>
            <p:cNvPr id="22" name="Freeform 22"/>
            <p:cNvSpPr/>
            <p:nvPr/>
          </p:nvSpPr>
          <p:spPr>
            <a:xfrm>
              <a:off x="0" y="0"/>
              <a:ext cx="898779" cy="8058531"/>
            </a:xfrm>
            <a:custGeom>
              <a:avLst/>
              <a:gdLst/>
              <a:ahLst/>
              <a:cxnLst/>
              <a:rect l="l" t="t" r="r" b="b"/>
              <a:pathLst>
                <a:path w="898779" h="8058531">
                  <a:moveTo>
                    <a:pt x="0" y="8058531"/>
                  </a:moveTo>
                  <a:lnTo>
                    <a:pt x="898779" y="0"/>
                  </a:lnTo>
                  <a:lnTo>
                    <a:pt x="898779" y="8058531"/>
                  </a:lnTo>
                  <a:close/>
                </a:path>
              </a:pathLst>
            </a:custGeom>
            <a:solidFill>
              <a:srgbClr val="D3583A">
                <a:alpha val="72157"/>
              </a:srgbClr>
            </a:solidFill>
          </p:spPr>
        </p:sp>
      </p:grpSp>
      <p:grpSp>
        <p:nvGrpSpPr>
          <p:cNvPr id="23" name="Group 23"/>
          <p:cNvGrpSpPr/>
          <p:nvPr/>
        </p:nvGrpSpPr>
        <p:grpSpPr>
          <a:xfrm>
            <a:off x="9394612" y="4280745"/>
            <a:ext cx="358988" cy="3034455"/>
            <a:chOff x="0" y="0"/>
            <a:chExt cx="478650" cy="4045941"/>
          </a:xfrm>
        </p:grpSpPr>
        <p:sp>
          <p:nvSpPr>
            <p:cNvPr id="24" name="Freeform 24"/>
            <p:cNvSpPr/>
            <p:nvPr/>
          </p:nvSpPr>
          <p:spPr>
            <a:xfrm>
              <a:off x="0" y="0"/>
              <a:ext cx="478663" cy="4045966"/>
            </a:xfrm>
            <a:custGeom>
              <a:avLst/>
              <a:gdLst/>
              <a:ahLst/>
              <a:cxnLst/>
              <a:rect l="l" t="t" r="r" b="b"/>
              <a:pathLst>
                <a:path w="478663" h="4045966">
                  <a:moveTo>
                    <a:pt x="478663" y="4045966"/>
                  </a:moveTo>
                  <a:lnTo>
                    <a:pt x="478663" y="0"/>
                  </a:lnTo>
                  <a:lnTo>
                    <a:pt x="0" y="4045966"/>
                  </a:lnTo>
                  <a:close/>
                </a:path>
              </a:pathLst>
            </a:custGeom>
            <a:solidFill>
              <a:srgbClr val="D3583A">
                <a:alpha val="72157"/>
              </a:srgbClr>
            </a:solidFill>
          </p:spPr>
        </p:sp>
      </p:grpSp>
      <p:grpSp>
        <p:nvGrpSpPr>
          <p:cNvPr id="25" name="Group 25"/>
          <p:cNvGrpSpPr/>
          <p:nvPr/>
        </p:nvGrpSpPr>
        <p:grpSpPr>
          <a:xfrm>
            <a:off x="1029548" y="2078974"/>
            <a:ext cx="7694505" cy="1247232"/>
            <a:chOff x="0" y="0"/>
            <a:chExt cx="10259339" cy="1662976"/>
          </a:xfrm>
        </p:grpSpPr>
        <p:sp>
          <p:nvSpPr>
            <p:cNvPr id="26" name="Freeform 26"/>
            <p:cNvSpPr/>
            <p:nvPr/>
          </p:nvSpPr>
          <p:spPr>
            <a:xfrm>
              <a:off x="0" y="0"/>
              <a:ext cx="10259314" cy="1662938"/>
            </a:xfrm>
            <a:custGeom>
              <a:avLst/>
              <a:gdLst/>
              <a:ahLst/>
              <a:cxnLst/>
              <a:rect l="l" t="t" r="r" b="b"/>
              <a:pathLst>
                <a:path w="10259314" h="1662938">
                  <a:moveTo>
                    <a:pt x="0" y="166243"/>
                  </a:moveTo>
                  <a:cubicBezTo>
                    <a:pt x="0" y="74422"/>
                    <a:pt x="74422" y="0"/>
                    <a:pt x="166243" y="0"/>
                  </a:cubicBezTo>
                  <a:lnTo>
                    <a:pt x="10093071" y="0"/>
                  </a:lnTo>
                  <a:cubicBezTo>
                    <a:pt x="10184892" y="0"/>
                    <a:pt x="10259314" y="74422"/>
                    <a:pt x="10259314" y="166243"/>
                  </a:cubicBezTo>
                  <a:lnTo>
                    <a:pt x="10259314" y="1496695"/>
                  </a:lnTo>
                  <a:cubicBezTo>
                    <a:pt x="10259314" y="1588516"/>
                    <a:pt x="10184892" y="1662938"/>
                    <a:pt x="10093071" y="1662938"/>
                  </a:cubicBezTo>
                  <a:lnTo>
                    <a:pt x="166243" y="1662938"/>
                  </a:lnTo>
                  <a:cubicBezTo>
                    <a:pt x="74422" y="1662938"/>
                    <a:pt x="0" y="1588516"/>
                    <a:pt x="0" y="1496695"/>
                  </a:cubicBezTo>
                  <a:close/>
                </a:path>
              </a:pathLst>
            </a:custGeom>
            <a:solidFill>
              <a:srgbClr val="A9A569"/>
            </a:solidFill>
          </p:spPr>
        </p:sp>
      </p:grpSp>
      <p:grpSp>
        <p:nvGrpSpPr>
          <p:cNvPr id="27" name="Group 27"/>
          <p:cNvGrpSpPr/>
          <p:nvPr/>
        </p:nvGrpSpPr>
        <p:grpSpPr>
          <a:xfrm>
            <a:off x="1406833" y="2359609"/>
            <a:ext cx="685981" cy="685981"/>
            <a:chOff x="0" y="0"/>
            <a:chExt cx="914641" cy="914641"/>
          </a:xfrm>
        </p:grpSpPr>
        <p:sp>
          <p:nvSpPr>
            <p:cNvPr id="28" name="Freeform 28"/>
            <p:cNvSpPr/>
            <p:nvPr/>
          </p:nvSpPr>
          <p:spPr>
            <a:xfrm>
              <a:off x="0" y="0"/>
              <a:ext cx="914654" cy="914654"/>
            </a:xfrm>
            <a:custGeom>
              <a:avLst/>
              <a:gdLst/>
              <a:ahLst/>
              <a:cxnLst/>
              <a:rect l="l" t="t" r="r" b="b"/>
              <a:pathLst>
                <a:path w="914654" h="914654">
                  <a:moveTo>
                    <a:pt x="0" y="0"/>
                  </a:moveTo>
                  <a:lnTo>
                    <a:pt x="914654" y="0"/>
                  </a:lnTo>
                  <a:lnTo>
                    <a:pt x="914654" y="914654"/>
                  </a:lnTo>
                  <a:lnTo>
                    <a:pt x="0" y="914654"/>
                  </a:lnTo>
                  <a:close/>
                </a:path>
              </a:pathLst>
            </a:custGeom>
            <a:solidFill>
              <a:srgbClr val="D3583A"/>
            </a:solidFill>
          </p:spPr>
        </p:sp>
      </p:grpSp>
      <p:grpSp>
        <p:nvGrpSpPr>
          <p:cNvPr id="29" name="Group 29"/>
          <p:cNvGrpSpPr/>
          <p:nvPr/>
        </p:nvGrpSpPr>
        <p:grpSpPr>
          <a:xfrm>
            <a:off x="2463327" y="2072202"/>
            <a:ext cx="6267498" cy="1260779"/>
            <a:chOff x="0" y="0"/>
            <a:chExt cx="8356664" cy="1681038"/>
          </a:xfrm>
        </p:grpSpPr>
        <p:sp>
          <p:nvSpPr>
            <p:cNvPr id="30" name="Freeform 30"/>
            <p:cNvSpPr/>
            <p:nvPr/>
          </p:nvSpPr>
          <p:spPr>
            <a:xfrm>
              <a:off x="0" y="0"/>
              <a:ext cx="8356665" cy="1681041"/>
            </a:xfrm>
            <a:custGeom>
              <a:avLst/>
              <a:gdLst/>
              <a:ahLst/>
              <a:cxnLst/>
              <a:rect l="l" t="t" r="r" b="b"/>
              <a:pathLst>
                <a:path w="8356665" h="1681041">
                  <a:moveTo>
                    <a:pt x="0" y="0"/>
                  </a:moveTo>
                  <a:lnTo>
                    <a:pt x="8356665" y="0"/>
                  </a:lnTo>
                  <a:lnTo>
                    <a:pt x="8356665" y="1681041"/>
                  </a:lnTo>
                  <a:lnTo>
                    <a:pt x="0" y="1681041"/>
                  </a:lnTo>
                  <a:close/>
                </a:path>
              </a:pathLst>
            </a:custGeom>
            <a:blipFill>
              <a:blip r:embed="rId2">
                <a:alphaModFix amt="0"/>
              </a:blip>
              <a:stretch>
                <a:fillRect t="-46862" b="-46862"/>
              </a:stretch>
            </a:blipFill>
          </p:spPr>
        </p:sp>
        <p:sp>
          <p:nvSpPr>
            <p:cNvPr id="31" name="TextBox 31"/>
            <p:cNvSpPr txBox="1"/>
            <p:nvPr/>
          </p:nvSpPr>
          <p:spPr>
            <a:xfrm>
              <a:off x="0" y="9525"/>
              <a:ext cx="8356664" cy="1671513"/>
            </a:xfrm>
            <a:prstGeom prst="rect">
              <a:avLst/>
            </a:prstGeom>
          </p:spPr>
          <p:txBody>
            <a:bodyPr lIns="0" tIns="0" rIns="0" bIns="0" rtlCol="0" anchor="ctr"/>
            <a:lstStyle/>
            <a:p>
              <a:pPr algn="l">
                <a:lnSpc>
                  <a:spcPts val="2188"/>
                </a:lnSpc>
              </a:pPr>
              <a:r>
                <a:rPr lang="en-US" sz="2026">
                  <a:solidFill>
                    <a:srgbClr val="2C301F"/>
                  </a:solidFill>
                  <a:latin typeface="Poppins"/>
                  <a:ea typeface="Poppins"/>
                  <a:cs typeface="Poppins"/>
                  <a:sym typeface="Poppins"/>
                </a:rPr>
                <a:t>You should have received email alerts for this meeting.</a:t>
              </a:r>
            </a:p>
          </p:txBody>
        </p:sp>
      </p:grpSp>
      <p:grpSp>
        <p:nvGrpSpPr>
          <p:cNvPr id="32" name="Group 32"/>
          <p:cNvGrpSpPr/>
          <p:nvPr/>
        </p:nvGrpSpPr>
        <p:grpSpPr>
          <a:xfrm>
            <a:off x="1029548" y="3638017"/>
            <a:ext cx="7694505" cy="1247232"/>
            <a:chOff x="0" y="0"/>
            <a:chExt cx="10259339" cy="1662976"/>
          </a:xfrm>
        </p:grpSpPr>
        <p:sp>
          <p:nvSpPr>
            <p:cNvPr id="33" name="Freeform 33"/>
            <p:cNvSpPr/>
            <p:nvPr/>
          </p:nvSpPr>
          <p:spPr>
            <a:xfrm>
              <a:off x="0" y="0"/>
              <a:ext cx="10259314" cy="1662938"/>
            </a:xfrm>
            <a:custGeom>
              <a:avLst/>
              <a:gdLst/>
              <a:ahLst/>
              <a:cxnLst/>
              <a:rect l="l" t="t" r="r" b="b"/>
              <a:pathLst>
                <a:path w="10259314" h="1662938">
                  <a:moveTo>
                    <a:pt x="0" y="166243"/>
                  </a:moveTo>
                  <a:cubicBezTo>
                    <a:pt x="0" y="74422"/>
                    <a:pt x="74422" y="0"/>
                    <a:pt x="166243" y="0"/>
                  </a:cubicBezTo>
                  <a:lnTo>
                    <a:pt x="10093071" y="0"/>
                  </a:lnTo>
                  <a:cubicBezTo>
                    <a:pt x="10184892" y="0"/>
                    <a:pt x="10259314" y="74422"/>
                    <a:pt x="10259314" y="166243"/>
                  </a:cubicBezTo>
                  <a:lnTo>
                    <a:pt x="10259314" y="1496695"/>
                  </a:lnTo>
                  <a:cubicBezTo>
                    <a:pt x="10259314" y="1588516"/>
                    <a:pt x="10184892" y="1662938"/>
                    <a:pt x="10093071" y="1662938"/>
                  </a:cubicBezTo>
                  <a:lnTo>
                    <a:pt x="166243" y="1662938"/>
                  </a:lnTo>
                  <a:cubicBezTo>
                    <a:pt x="74422" y="1662938"/>
                    <a:pt x="0" y="1588516"/>
                    <a:pt x="0" y="1496695"/>
                  </a:cubicBezTo>
                  <a:close/>
                </a:path>
              </a:pathLst>
            </a:custGeom>
            <a:solidFill>
              <a:srgbClr val="D3583A"/>
            </a:solidFill>
          </p:spPr>
        </p:sp>
      </p:grpSp>
      <p:grpSp>
        <p:nvGrpSpPr>
          <p:cNvPr id="34" name="Group 34"/>
          <p:cNvGrpSpPr/>
          <p:nvPr/>
        </p:nvGrpSpPr>
        <p:grpSpPr>
          <a:xfrm>
            <a:off x="1406833" y="3918642"/>
            <a:ext cx="685981" cy="685981"/>
            <a:chOff x="0" y="0"/>
            <a:chExt cx="914641" cy="914641"/>
          </a:xfrm>
        </p:grpSpPr>
        <p:sp>
          <p:nvSpPr>
            <p:cNvPr id="35" name="Freeform 35"/>
            <p:cNvSpPr/>
            <p:nvPr/>
          </p:nvSpPr>
          <p:spPr>
            <a:xfrm>
              <a:off x="0" y="0"/>
              <a:ext cx="914654" cy="914654"/>
            </a:xfrm>
            <a:custGeom>
              <a:avLst/>
              <a:gdLst/>
              <a:ahLst/>
              <a:cxnLst/>
              <a:rect l="l" t="t" r="r" b="b"/>
              <a:pathLst>
                <a:path w="914654" h="914654">
                  <a:moveTo>
                    <a:pt x="0" y="0"/>
                  </a:moveTo>
                  <a:lnTo>
                    <a:pt x="914654" y="0"/>
                  </a:lnTo>
                  <a:lnTo>
                    <a:pt x="914654" y="914654"/>
                  </a:lnTo>
                  <a:lnTo>
                    <a:pt x="0" y="914654"/>
                  </a:lnTo>
                  <a:close/>
                </a:path>
              </a:pathLst>
            </a:custGeom>
            <a:solidFill>
              <a:srgbClr val="727F4B"/>
            </a:solidFill>
          </p:spPr>
        </p:sp>
      </p:grpSp>
      <p:grpSp>
        <p:nvGrpSpPr>
          <p:cNvPr id="36" name="Group 36"/>
          <p:cNvGrpSpPr/>
          <p:nvPr/>
        </p:nvGrpSpPr>
        <p:grpSpPr>
          <a:xfrm>
            <a:off x="2463327" y="3631244"/>
            <a:ext cx="6267498" cy="1260779"/>
            <a:chOff x="0" y="0"/>
            <a:chExt cx="8356664" cy="1681038"/>
          </a:xfrm>
        </p:grpSpPr>
        <p:sp>
          <p:nvSpPr>
            <p:cNvPr id="37" name="Freeform 37"/>
            <p:cNvSpPr/>
            <p:nvPr/>
          </p:nvSpPr>
          <p:spPr>
            <a:xfrm>
              <a:off x="0" y="0"/>
              <a:ext cx="8356665" cy="1681041"/>
            </a:xfrm>
            <a:custGeom>
              <a:avLst/>
              <a:gdLst/>
              <a:ahLst/>
              <a:cxnLst/>
              <a:rect l="l" t="t" r="r" b="b"/>
              <a:pathLst>
                <a:path w="8356665" h="1681041">
                  <a:moveTo>
                    <a:pt x="0" y="0"/>
                  </a:moveTo>
                  <a:lnTo>
                    <a:pt x="8356665" y="0"/>
                  </a:lnTo>
                  <a:lnTo>
                    <a:pt x="8356665" y="1681041"/>
                  </a:lnTo>
                  <a:lnTo>
                    <a:pt x="0" y="1681041"/>
                  </a:lnTo>
                  <a:close/>
                </a:path>
              </a:pathLst>
            </a:custGeom>
            <a:blipFill>
              <a:blip r:embed="rId2">
                <a:alphaModFix amt="0"/>
              </a:blip>
              <a:stretch>
                <a:fillRect t="-46862" b="-46862"/>
              </a:stretch>
            </a:blipFill>
          </p:spPr>
        </p:sp>
        <p:sp>
          <p:nvSpPr>
            <p:cNvPr id="38" name="TextBox 38"/>
            <p:cNvSpPr txBox="1"/>
            <p:nvPr/>
          </p:nvSpPr>
          <p:spPr>
            <a:xfrm>
              <a:off x="0" y="9525"/>
              <a:ext cx="8356664" cy="1671513"/>
            </a:xfrm>
            <a:prstGeom prst="rect">
              <a:avLst/>
            </a:prstGeom>
          </p:spPr>
          <p:txBody>
            <a:bodyPr lIns="0" tIns="0" rIns="0" bIns="0" rtlCol="0" anchor="ctr"/>
            <a:lstStyle/>
            <a:p>
              <a:pPr algn="l">
                <a:lnSpc>
                  <a:spcPts val="2188"/>
                </a:lnSpc>
              </a:pPr>
              <a:r>
                <a:rPr lang="en-US" sz="2026">
                  <a:solidFill>
                    <a:srgbClr val="2C301F"/>
                  </a:solidFill>
                  <a:latin typeface="Poppins"/>
                  <a:ea typeface="Poppins"/>
                  <a:cs typeface="Poppins"/>
                  <a:sym typeface="Poppins"/>
                </a:rPr>
                <a:t>If you do not receive any email communication from the counseling office, make certain we have your updated email address.</a:t>
              </a:r>
            </a:p>
          </p:txBody>
        </p:sp>
      </p:grpSp>
      <p:grpSp>
        <p:nvGrpSpPr>
          <p:cNvPr id="39" name="Group 39"/>
          <p:cNvGrpSpPr/>
          <p:nvPr/>
        </p:nvGrpSpPr>
        <p:grpSpPr>
          <a:xfrm>
            <a:off x="1029548" y="5197059"/>
            <a:ext cx="7694505" cy="1247232"/>
            <a:chOff x="0" y="0"/>
            <a:chExt cx="10259339" cy="1662976"/>
          </a:xfrm>
        </p:grpSpPr>
        <p:sp>
          <p:nvSpPr>
            <p:cNvPr id="40" name="Freeform 40"/>
            <p:cNvSpPr/>
            <p:nvPr/>
          </p:nvSpPr>
          <p:spPr>
            <a:xfrm>
              <a:off x="0" y="0"/>
              <a:ext cx="10259314" cy="1662938"/>
            </a:xfrm>
            <a:custGeom>
              <a:avLst/>
              <a:gdLst/>
              <a:ahLst/>
              <a:cxnLst/>
              <a:rect l="l" t="t" r="r" b="b"/>
              <a:pathLst>
                <a:path w="10259314" h="1662938">
                  <a:moveTo>
                    <a:pt x="0" y="166243"/>
                  </a:moveTo>
                  <a:cubicBezTo>
                    <a:pt x="0" y="74422"/>
                    <a:pt x="74422" y="0"/>
                    <a:pt x="166243" y="0"/>
                  </a:cubicBezTo>
                  <a:lnTo>
                    <a:pt x="10093071" y="0"/>
                  </a:lnTo>
                  <a:cubicBezTo>
                    <a:pt x="10184892" y="0"/>
                    <a:pt x="10259314" y="74422"/>
                    <a:pt x="10259314" y="166243"/>
                  </a:cubicBezTo>
                  <a:lnTo>
                    <a:pt x="10259314" y="1496695"/>
                  </a:lnTo>
                  <a:cubicBezTo>
                    <a:pt x="10259314" y="1588516"/>
                    <a:pt x="10184892" y="1662938"/>
                    <a:pt x="10093071" y="1662938"/>
                  </a:cubicBezTo>
                  <a:lnTo>
                    <a:pt x="166243" y="1662938"/>
                  </a:lnTo>
                  <a:cubicBezTo>
                    <a:pt x="74422" y="1662938"/>
                    <a:pt x="0" y="1588516"/>
                    <a:pt x="0" y="1496695"/>
                  </a:cubicBezTo>
                  <a:close/>
                </a:path>
              </a:pathLst>
            </a:custGeom>
            <a:solidFill>
              <a:srgbClr val="E9C468"/>
            </a:solidFill>
          </p:spPr>
        </p:sp>
      </p:grpSp>
      <p:grpSp>
        <p:nvGrpSpPr>
          <p:cNvPr id="41" name="Group 41"/>
          <p:cNvGrpSpPr/>
          <p:nvPr/>
        </p:nvGrpSpPr>
        <p:grpSpPr>
          <a:xfrm>
            <a:off x="1406833" y="5477685"/>
            <a:ext cx="685981" cy="685981"/>
            <a:chOff x="0" y="0"/>
            <a:chExt cx="914641" cy="914641"/>
          </a:xfrm>
        </p:grpSpPr>
        <p:sp>
          <p:nvSpPr>
            <p:cNvPr id="42" name="Freeform 42"/>
            <p:cNvSpPr/>
            <p:nvPr/>
          </p:nvSpPr>
          <p:spPr>
            <a:xfrm>
              <a:off x="0" y="0"/>
              <a:ext cx="914654" cy="914654"/>
            </a:xfrm>
            <a:custGeom>
              <a:avLst/>
              <a:gdLst/>
              <a:ahLst/>
              <a:cxnLst/>
              <a:rect l="l" t="t" r="r" b="b"/>
              <a:pathLst>
                <a:path w="914654" h="914654">
                  <a:moveTo>
                    <a:pt x="0" y="0"/>
                  </a:moveTo>
                  <a:lnTo>
                    <a:pt x="914654" y="0"/>
                  </a:lnTo>
                  <a:lnTo>
                    <a:pt x="914654" y="914654"/>
                  </a:lnTo>
                  <a:lnTo>
                    <a:pt x="0" y="914654"/>
                  </a:lnTo>
                  <a:close/>
                </a:path>
              </a:pathLst>
            </a:custGeom>
            <a:solidFill>
              <a:srgbClr val="A9A569"/>
            </a:solidFill>
          </p:spPr>
        </p:sp>
      </p:grpSp>
      <p:grpSp>
        <p:nvGrpSpPr>
          <p:cNvPr id="43" name="Group 43"/>
          <p:cNvGrpSpPr/>
          <p:nvPr/>
        </p:nvGrpSpPr>
        <p:grpSpPr>
          <a:xfrm>
            <a:off x="2463327" y="5225855"/>
            <a:ext cx="3754069" cy="1260779"/>
            <a:chOff x="0" y="0"/>
            <a:chExt cx="5005426" cy="1681038"/>
          </a:xfrm>
        </p:grpSpPr>
        <p:sp>
          <p:nvSpPr>
            <p:cNvPr id="44" name="Freeform 44"/>
            <p:cNvSpPr/>
            <p:nvPr/>
          </p:nvSpPr>
          <p:spPr>
            <a:xfrm>
              <a:off x="0" y="0"/>
              <a:ext cx="5005429" cy="1681041"/>
            </a:xfrm>
            <a:custGeom>
              <a:avLst/>
              <a:gdLst/>
              <a:ahLst/>
              <a:cxnLst/>
              <a:rect l="l" t="t" r="r" b="b"/>
              <a:pathLst>
                <a:path w="5005429" h="1681041">
                  <a:moveTo>
                    <a:pt x="0" y="0"/>
                  </a:moveTo>
                  <a:lnTo>
                    <a:pt x="5005429" y="0"/>
                  </a:lnTo>
                  <a:lnTo>
                    <a:pt x="5005429" y="1681041"/>
                  </a:lnTo>
                  <a:lnTo>
                    <a:pt x="0" y="1681041"/>
                  </a:lnTo>
                  <a:close/>
                </a:path>
              </a:pathLst>
            </a:custGeom>
            <a:blipFill>
              <a:blip r:embed="rId2">
                <a:alphaModFix amt="0"/>
              </a:blip>
              <a:stretch>
                <a:fillRect t="-3721" r="7405" b="-3721"/>
              </a:stretch>
            </a:blipFill>
          </p:spPr>
        </p:sp>
        <p:sp>
          <p:nvSpPr>
            <p:cNvPr id="45" name="TextBox 45"/>
            <p:cNvSpPr txBox="1"/>
            <p:nvPr/>
          </p:nvSpPr>
          <p:spPr>
            <a:xfrm>
              <a:off x="0" y="9525"/>
              <a:ext cx="5005426" cy="1671513"/>
            </a:xfrm>
            <a:prstGeom prst="rect">
              <a:avLst/>
            </a:prstGeom>
          </p:spPr>
          <p:txBody>
            <a:bodyPr lIns="0" tIns="0" rIns="0" bIns="0" rtlCol="0" anchor="ctr"/>
            <a:lstStyle/>
            <a:p>
              <a:pPr algn="l">
                <a:lnSpc>
                  <a:spcPts val="2188"/>
                </a:lnSpc>
              </a:pPr>
              <a:r>
                <a:rPr lang="en-US" sz="2026">
                  <a:solidFill>
                    <a:srgbClr val="2C301F"/>
                  </a:solidFill>
                  <a:latin typeface="Poppins"/>
                  <a:ea typeface="Poppins"/>
                  <a:cs typeface="Poppins"/>
                  <a:sym typeface="Poppins"/>
                </a:rPr>
                <a:t>You may send your updated email to our registrar  hsuy@fultonschools.org</a:t>
              </a:r>
            </a:p>
          </p:txBody>
        </p:sp>
      </p:grpSp>
      <p:grpSp>
        <p:nvGrpSpPr>
          <p:cNvPr id="46" name="Group 46"/>
          <p:cNvGrpSpPr/>
          <p:nvPr/>
        </p:nvGrpSpPr>
        <p:grpSpPr>
          <a:xfrm>
            <a:off x="6217396" y="5292794"/>
            <a:ext cx="2267921" cy="1019386"/>
            <a:chOff x="0" y="0"/>
            <a:chExt cx="3739960" cy="1681038"/>
          </a:xfrm>
        </p:grpSpPr>
        <p:sp>
          <p:nvSpPr>
            <p:cNvPr id="47" name="Freeform 47"/>
            <p:cNvSpPr/>
            <p:nvPr/>
          </p:nvSpPr>
          <p:spPr>
            <a:xfrm>
              <a:off x="0" y="0"/>
              <a:ext cx="3739961" cy="1681041"/>
            </a:xfrm>
            <a:custGeom>
              <a:avLst/>
              <a:gdLst/>
              <a:ahLst/>
              <a:cxnLst/>
              <a:rect l="l" t="t" r="r" b="b"/>
              <a:pathLst>
                <a:path w="3739961" h="1681041">
                  <a:moveTo>
                    <a:pt x="0" y="0"/>
                  </a:moveTo>
                  <a:lnTo>
                    <a:pt x="3739961" y="0"/>
                  </a:lnTo>
                  <a:lnTo>
                    <a:pt x="3739961" y="1681041"/>
                  </a:lnTo>
                  <a:lnTo>
                    <a:pt x="0" y="1681041"/>
                  </a:lnTo>
                  <a:close/>
                </a:path>
              </a:pathLst>
            </a:custGeom>
            <a:blipFill>
              <a:blip r:embed="rId2">
                <a:alphaModFix amt="0"/>
              </a:blip>
              <a:stretch>
                <a:fillRect l="-7669" r="-7669"/>
              </a:stretch>
            </a:blipFill>
          </p:spPr>
        </p:sp>
        <p:sp>
          <p:nvSpPr>
            <p:cNvPr id="48" name="TextBox 48"/>
            <p:cNvSpPr txBox="1"/>
            <p:nvPr/>
          </p:nvSpPr>
          <p:spPr>
            <a:xfrm>
              <a:off x="0" y="0"/>
              <a:ext cx="3739960" cy="1681038"/>
            </a:xfrm>
            <a:prstGeom prst="rect">
              <a:avLst/>
            </a:prstGeom>
          </p:spPr>
          <p:txBody>
            <a:bodyPr lIns="0" tIns="0" rIns="0" bIns="0" rtlCol="0" anchor="ctr"/>
            <a:lstStyle/>
            <a:p>
              <a:pPr algn="l">
                <a:lnSpc>
                  <a:spcPts val="1727"/>
                </a:lnSpc>
              </a:pPr>
              <a:r>
                <a:rPr lang="en-US" sz="1599">
                  <a:solidFill>
                    <a:srgbClr val="2C301F"/>
                  </a:solidFill>
                  <a:latin typeface="Poppins"/>
                  <a:ea typeface="Poppins"/>
                  <a:cs typeface="Poppins"/>
                  <a:sym typeface="Poppins"/>
                </a:rPr>
                <a:t>Be sure to include student’s legal name and grade level.</a:t>
              </a:r>
            </a:p>
          </p:txBody>
        </p:sp>
      </p:grpSp>
      <p:sp>
        <p:nvSpPr>
          <p:cNvPr id="49" name="TextBox 49"/>
          <p:cNvSpPr txBox="1"/>
          <p:nvPr/>
        </p:nvSpPr>
        <p:spPr>
          <a:xfrm>
            <a:off x="2906144" y="6564630"/>
            <a:ext cx="4779359" cy="590550"/>
          </a:xfrm>
          <a:prstGeom prst="rect">
            <a:avLst/>
          </a:prstGeom>
        </p:spPr>
        <p:txBody>
          <a:bodyPr lIns="0" tIns="0" rIns="0" bIns="0" rtlCol="0" anchor="t">
            <a:spAutoFit/>
          </a:bodyPr>
          <a:lstStyle/>
          <a:p>
            <a:pPr algn="l">
              <a:lnSpc>
                <a:spcPts val="2304"/>
              </a:lnSpc>
            </a:pPr>
            <a:r>
              <a:rPr lang="en-US" sz="1920">
                <a:solidFill>
                  <a:srgbClr val="2C301F"/>
                </a:solidFill>
                <a:latin typeface="Poppins"/>
                <a:ea typeface="Poppins"/>
                <a:cs typeface="Poppins"/>
                <a:sym typeface="Poppins"/>
              </a:rPr>
              <a:t>Don't forget to follow us on Instagram!</a:t>
            </a:r>
          </a:p>
          <a:p>
            <a:pPr algn="ctr">
              <a:lnSpc>
                <a:spcPts val="2304"/>
              </a:lnSpc>
            </a:pPr>
            <a:r>
              <a:rPr lang="en-US" sz="1920">
                <a:solidFill>
                  <a:srgbClr val="2C301F"/>
                </a:solidFill>
                <a:latin typeface="Poppins"/>
                <a:ea typeface="Poppins"/>
                <a:cs typeface="Poppins"/>
                <a:sym typeface="Poppins"/>
              </a:rPr>
              <a:t>@Northviewcounseling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0" y="4280745"/>
            <a:ext cx="487680" cy="3043485"/>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D3583A">
                <a:alpha val="72157"/>
              </a:srgbClr>
            </a:solidFill>
          </p:spPr>
        </p:sp>
      </p:grpSp>
      <p:sp>
        <p:nvSpPr>
          <p:cNvPr id="4" name="AutoShape 4"/>
          <p:cNvSpPr/>
          <p:nvPr/>
        </p:nvSpPr>
        <p:spPr>
          <a:xfrm rot="-2023740">
            <a:off x="5032581" y="5879830"/>
            <a:ext cx="5171237" cy="0"/>
          </a:xfrm>
          <a:prstGeom prst="line">
            <a:avLst/>
          </a:prstGeom>
          <a:ln w="9525" cap="rnd">
            <a:solidFill>
              <a:srgbClr val="FFFFFF"/>
            </a:solidFill>
            <a:prstDash val="solid"/>
            <a:headEnd type="none" w="sm" len="sm"/>
            <a:tailEnd type="none" w="sm" len="sm"/>
          </a:ln>
        </p:spPr>
      </p:sp>
      <p:sp>
        <p:nvSpPr>
          <p:cNvPr id="5" name="AutoShape 5"/>
          <p:cNvSpPr/>
          <p:nvPr/>
        </p:nvSpPr>
        <p:spPr>
          <a:xfrm rot="4791360">
            <a:off x="4441622" y="3652838"/>
            <a:ext cx="7441682" cy="0"/>
          </a:xfrm>
          <a:prstGeom prst="line">
            <a:avLst/>
          </a:prstGeom>
          <a:ln w="9525" cap="rnd">
            <a:solidFill>
              <a:srgbClr val="FFFFFF"/>
            </a:solidFill>
            <a:prstDash val="solid"/>
            <a:headEnd type="none" w="sm" len="sm"/>
            <a:tailEnd type="none" w="sm" len="sm"/>
          </a:ln>
        </p:spPr>
      </p:sp>
      <p:grpSp>
        <p:nvGrpSpPr>
          <p:cNvPr id="6" name="Group 6"/>
          <p:cNvGrpSpPr/>
          <p:nvPr/>
        </p:nvGrpSpPr>
        <p:grpSpPr>
          <a:xfrm>
            <a:off x="7351357" y="1"/>
            <a:ext cx="2420741" cy="7324230"/>
            <a:chOff x="0" y="0"/>
            <a:chExt cx="3227654" cy="9765640"/>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A9A569">
                <a:alpha val="8627"/>
              </a:srgbClr>
            </a:solidFill>
          </p:spPr>
        </p:sp>
      </p:grpSp>
      <p:grpSp>
        <p:nvGrpSpPr>
          <p:cNvPr id="8" name="Group 8"/>
          <p:cNvGrpSpPr/>
          <p:nvPr/>
        </p:nvGrpSpPr>
        <p:grpSpPr>
          <a:xfrm>
            <a:off x="7685503" y="-9030"/>
            <a:ext cx="2078022" cy="7324230"/>
            <a:chOff x="0" y="0"/>
            <a:chExt cx="2770696" cy="9765640"/>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A9A569">
                <a:alpha val="3922"/>
              </a:srgbClr>
            </a:solidFill>
          </p:spPr>
        </p:sp>
      </p:grpSp>
      <p:grpSp>
        <p:nvGrpSpPr>
          <p:cNvPr id="10" name="Group 10"/>
          <p:cNvGrpSpPr/>
          <p:nvPr/>
        </p:nvGrpSpPr>
        <p:grpSpPr>
          <a:xfrm>
            <a:off x="7080418" y="4181408"/>
            <a:ext cx="2681135" cy="3133792"/>
            <a:chOff x="0" y="0"/>
            <a:chExt cx="3574847" cy="4178389"/>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D3583A">
                <a:alpha val="51765"/>
              </a:srgbClr>
            </a:solidFill>
          </p:spPr>
        </p:sp>
      </p:grpSp>
      <p:grpSp>
        <p:nvGrpSpPr>
          <p:cNvPr id="12" name="Group 12"/>
          <p:cNvGrpSpPr/>
          <p:nvPr/>
        </p:nvGrpSpPr>
        <p:grpSpPr>
          <a:xfrm>
            <a:off x="7477792" y="-9030"/>
            <a:ext cx="2285733" cy="7324230"/>
            <a:chOff x="0" y="0"/>
            <a:chExt cx="3047644" cy="9765640"/>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727F4B">
                <a:alpha val="48627"/>
              </a:srgbClr>
            </a:solidFill>
          </p:spPr>
        </p:sp>
      </p:grpSp>
      <p:grpSp>
        <p:nvGrpSpPr>
          <p:cNvPr id="14" name="Group 14"/>
          <p:cNvGrpSpPr/>
          <p:nvPr/>
        </p:nvGrpSpPr>
        <p:grpSpPr>
          <a:xfrm>
            <a:off x="8848830" y="-9030"/>
            <a:ext cx="914695" cy="7324230"/>
            <a:chOff x="0" y="0"/>
            <a:chExt cx="1219594" cy="9765640"/>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A9A569">
                <a:alpha val="48627"/>
              </a:srgbClr>
            </a:solidFill>
          </p:spPr>
        </p:sp>
      </p:grpSp>
      <p:grpSp>
        <p:nvGrpSpPr>
          <p:cNvPr id="16" name="Group 16"/>
          <p:cNvGrpSpPr/>
          <p:nvPr/>
        </p:nvGrpSpPr>
        <p:grpSpPr>
          <a:xfrm>
            <a:off x="8615715" y="-9030"/>
            <a:ext cx="1137885" cy="7324230"/>
            <a:chOff x="0" y="0"/>
            <a:chExt cx="1517180" cy="9765640"/>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A9A569">
                <a:alpha val="41961"/>
              </a:srgbClr>
            </a:solidFill>
          </p:spPr>
        </p:sp>
      </p:grpSp>
      <p:grpSp>
        <p:nvGrpSpPr>
          <p:cNvPr id="18" name="Group 18"/>
          <p:cNvGrpSpPr/>
          <p:nvPr/>
        </p:nvGrpSpPr>
        <p:grpSpPr>
          <a:xfrm>
            <a:off x="8597646" y="5219986"/>
            <a:ext cx="1167022" cy="2095214"/>
            <a:chOff x="0" y="0"/>
            <a:chExt cx="1556029" cy="2793619"/>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A9A569">
                <a:alpha val="63922"/>
              </a:srgbClr>
            </a:solidFill>
          </p:spPr>
        </p:sp>
      </p:grpSp>
      <p:sp>
        <p:nvSpPr>
          <p:cNvPr id="20" name="AutoShape 20"/>
          <p:cNvSpPr/>
          <p:nvPr/>
        </p:nvSpPr>
        <p:spPr>
          <a:xfrm rot="4941420">
            <a:off x="4288984" y="3652838"/>
            <a:ext cx="7391019" cy="0"/>
          </a:xfrm>
          <a:prstGeom prst="line">
            <a:avLst/>
          </a:prstGeom>
          <a:ln w="9525" cap="rnd">
            <a:solidFill>
              <a:srgbClr val="FFFFFF"/>
            </a:solidFill>
            <a:prstDash val="solid"/>
            <a:headEnd type="none" w="sm" len="sm"/>
            <a:tailEnd type="none" w="sm" len="sm"/>
          </a:ln>
        </p:spPr>
      </p:sp>
      <p:sp>
        <p:nvSpPr>
          <p:cNvPr id="21" name="AutoShape 21"/>
          <p:cNvSpPr/>
          <p:nvPr/>
        </p:nvSpPr>
        <p:spPr>
          <a:xfrm rot="8299800">
            <a:off x="5289728" y="5616254"/>
            <a:ext cx="5111810" cy="0"/>
          </a:xfrm>
          <a:prstGeom prst="line">
            <a:avLst/>
          </a:prstGeom>
          <a:ln w="9525" cap="rnd">
            <a:solidFill>
              <a:srgbClr val="FFFFFF"/>
            </a:solidFill>
            <a:prstDash val="solid"/>
            <a:headEnd type="none" w="sm" len="sm"/>
            <a:tailEnd type="none" w="sm" len="sm"/>
          </a:ln>
        </p:spPr>
      </p:sp>
      <p:grpSp>
        <p:nvGrpSpPr>
          <p:cNvPr id="22" name="Group 22"/>
          <p:cNvGrpSpPr/>
          <p:nvPr/>
        </p:nvGrpSpPr>
        <p:grpSpPr>
          <a:xfrm>
            <a:off x="7345185" y="-9030"/>
            <a:ext cx="2405882" cy="7324230"/>
            <a:chOff x="0" y="0"/>
            <a:chExt cx="3207842" cy="9765640"/>
          </a:xfrm>
        </p:grpSpPr>
        <p:sp>
          <p:nvSpPr>
            <p:cNvPr id="23" name="Freeform 23"/>
            <p:cNvSpPr/>
            <p:nvPr/>
          </p:nvSpPr>
          <p:spPr>
            <a:xfrm>
              <a:off x="0" y="0"/>
              <a:ext cx="3207766" cy="9765665"/>
            </a:xfrm>
            <a:custGeom>
              <a:avLst/>
              <a:gdLst/>
              <a:ahLst/>
              <a:cxnLst/>
              <a:rect l="l" t="t" r="r" b="b"/>
              <a:pathLst>
                <a:path w="3207766" h="9765665">
                  <a:moveTo>
                    <a:pt x="2181860" y="0"/>
                  </a:moveTo>
                  <a:lnTo>
                    <a:pt x="3207766" y="0"/>
                  </a:lnTo>
                  <a:lnTo>
                    <a:pt x="3207766" y="9765665"/>
                  </a:lnTo>
                  <a:lnTo>
                    <a:pt x="0" y="9765665"/>
                  </a:lnTo>
                  <a:lnTo>
                    <a:pt x="2181860" y="0"/>
                  </a:lnTo>
                  <a:close/>
                </a:path>
              </a:pathLst>
            </a:custGeom>
            <a:solidFill>
              <a:srgbClr val="A9A569">
                <a:alpha val="8627"/>
              </a:srgbClr>
            </a:solidFill>
          </p:spPr>
        </p:sp>
      </p:grpSp>
      <p:grpSp>
        <p:nvGrpSpPr>
          <p:cNvPr id="24" name="Group 24"/>
          <p:cNvGrpSpPr/>
          <p:nvPr/>
        </p:nvGrpSpPr>
        <p:grpSpPr>
          <a:xfrm>
            <a:off x="7682751" y="-9030"/>
            <a:ext cx="2070849" cy="7324230"/>
            <a:chOff x="0" y="0"/>
            <a:chExt cx="2761132" cy="9765640"/>
          </a:xfrm>
        </p:grpSpPr>
        <p:sp>
          <p:nvSpPr>
            <p:cNvPr id="25" name="Freeform 25"/>
            <p:cNvSpPr/>
            <p:nvPr/>
          </p:nvSpPr>
          <p:spPr>
            <a:xfrm>
              <a:off x="0" y="0"/>
              <a:ext cx="2761107" cy="9765665"/>
            </a:xfrm>
            <a:custGeom>
              <a:avLst/>
              <a:gdLst/>
              <a:ahLst/>
              <a:cxnLst/>
              <a:rect l="l" t="t" r="r" b="b"/>
              <a:pathLst>
                <a:path w="2761107" h="9765665">
                  <a:moveTo>
                    <a:pt x="0" y="0"/>
                  </a:moveTo>
                  <a:lnTo>
                    <a:pt x="2761107" y="0"/>
                  </a:lnTo>
                  <a:lnTo>
                    <a:pt x="2761107" y="9765665"/>
                  </a:lnTo>
                  <a:lnTo>
                    <a:pt x="1290066" y="9765665"/>
                  </a:lnTo>
                  <a:lnTo>
                    <a:pt x="0" y="0"/>
                  </a:lnTo>
                  <a:close/>
                </a:path>
              </a:pathLst>
            </a:custGeom>
            <a:solidFill>
              <a:srgbClr val="A9A569">
                <a:alpha val="3922"/>
              </a:srgbClr>
            </a:solidFill>
          </p:spPr>
        </p:sp>
      </p:grpSp>
      <p:grpSp>
        <p:nvGrpSpPr>
          <p:cNvPr id="26" name="Group 26"/>
          <p:cNvGrpSpPr/>
          <p:nvPr/>
        </p:nvGrpSpPr>
        <p:grpSpPr>
          <a:xfrm>
            <a:off x="7145865" y="3251197"/>
            <a:ext cx="2607735" cy="4064003"/>
            <a:chOff x="0" y="0"/>
            <a:chExt cx="3476981" cy="5418671"/>
          </a:xfrm>
        </p:grpSpPr>
        <p:sp>
          <p:nvSpPr>
            <p:cNvPr id="27" name="Freeform 27"/>
            <p:cNvSpPr/>
            <p:nvPr/>
          </p:nvSpPr>
          <p:spPr>
            <a:xfrm>
              <a:off x="0" y="0"/>
              <a:ext cx="3477006" cy="5418709"/>
            </a:xfrm>
            <a:custGeom>
              <a:avLst/>
              <a:gdLst/>
              <a:ahLst/>
              <a:cxnLst/>
              <a:rect l="l" t="t" r="r" b="b"/>
              <a:pathLst>
                <a:path w="3477006" h="5418709">
                  <a:moveTo>
                    <a:pt x="0" y="5418709"/>
                  </a:moveTo>
                  <a:lnTo>
                    <a:pt x="3477006" y="0"/>
                  </a:lnTo>
                  <a:lnTo>
                    <a:pt x="3477006" y="5418709"/>
                  </a:lnTo>
                  <a:close/>
                </a:path>
              </a:pathLst>
            </a:custGeom>
            <a:solidFill>
              <a:srgbClr val="D3583A">
                <a:alpha val="51765"/>
              </a:srgbClr>
            </a:solidFill>
          </p:spPr>
        </p:sp>
      </p:grpSp>
      <p:grpSp>
        <p:nvGrpSpPr>
          <p:cNvPr id="28" name="Group 28"/>
          <p:cNvGrpSpPr/>
          <p:nvPr/>
        </p:nvGrpSpPr>
        <p:grpSpPr>
          <a:xfrm>
            <a:off x="7467600" y="-9030"/>
            <a:ext cx="2283457" cy="7324230"/>
            <a:chOff x="0" y="0"/>
            <a:chExt cx="3044609" cy="9765640"/>
          </a:xfrm>
        </p:grpSpPr>
        <p:sp>
          <p:nvSpPr>
            <p:cNvPr id="29" name="Freeform 29"/>
            <p:cNvSpPr/>
            <p:nvPr/>
          </p:nvSpPr>
          <p:spPr>
            <a:xfrm>
              <a:off x="0" y="0"/>
              <a:ext cx="3044571" cy="9765665"/>
            </a:xfrm>
            <a:custGeom>
              <a:avLst/>
              <a:gdLst/>
              <a:ahLst/>
              <a:cxnLst/>
              <a:rect l="l" t="t" r="r" b="b"/>
              <a:pathLst>
                <a:path w="3044571" h="9765665">
                  <a:moveTo>
                    <a:pt x="0" y="0"/>
                  </a:moveTo>
                  <a:lnTo>
                    <a:pt x="3044571" y="0"/>
                  </a:lnTo>
                  <a:lnTo>
                    <a:pt x="3044571" y="9765665"/>
                  </a:lnTo>
                  <a:lnTo>
                    <a:pt x="2635504" y="9765665"/>
                  </a:lnTo>
                  <a:lnTo>
                    <a:pt x="0" y="0"/>
                  </a:lnTo>
                  <a:close/>
                </a:path>
              </a:pathLst>
            </a:custGeom>
            <a:solidFill>
              <a:srgbClr val="D3583A">
                <a:alpha val="48627"/>
              </a:srgbClr>
            </a:solidFill>
          </p:spPr>
        </p:sp>
      </p:grpSp>
      <p:grpSp>
        <p:nvGrpSpPr>
          <p:cNvPr id="30" name="Group 30"/>
          <p:cNvGrpSpPr/>
          <p:nvPr/>
        </p:nvGrpSpPr>
        <p:grpSpPr>
          <a:xfrm>
            <a:off x="8718985" y="-9030"/>
            <a:ext cx="1032072" cy="7324230"/>
            <a:chOff x="0" y="0"/>
            <a:chExt cx="1376096" cy="9765640"/>
          </a:xfrm>
        </p:grpSpPr>
        <p:sp>
          <p:nvSpPr>
            <p:cNvPr id="31" name="Freeform 31"/>
            <p:cNvSpPr/>
            <p:nvPr/>
          </p:nvSpPr>
          <p:spPr>
            <a:xfrm>
              <a:off x="0" y="0"/>
              <a:ext cx="1376172" cy="9765665"/>
            </a:xfrm>
            <a:custGeom>
              <a:avLst/>
              <a:gdLst/>
              <a:ahLst/>
              <a:cxnLst/>
              <a:rect l="l" t="t" r="r" b="b"/>
              <a:pathLst>
                <a:path w="1376172" h="9765665">
                  <a:moveTo>
                    <a:pt x="1087755" y="0"/>
                  </a:moveTo>
                  <a:lnTo>
                    <a:pt x="1376172" y="0"/>
                  </a:lnTo>
                  <a:lnTo>
                    <a:pt x="1376172" y="9765665"/>
                  </a:lnTo>
                  <a:lnTo>
                    <a:pt x="0" y="9765665"/>
                  </a:lnTo>
                  <a:lnTo>
                    <a:pt x="1087755" y="0"/>
                  </a:lnTo>
                  <a:close/>
                </a:path>
              </a:pathLst>
            </a:custGeom>
            <a:solidFill>
              <a:srgbClr val="A9A569">
                <a:alpha val="48627"/>
              </a:srgbClr>
            </a:solidFill>
          </p:spPr>
        </p:sp>
      </p:grpSp>
      <p:grpSp>
        <p:nvGrpSpPr>
          <p:cNvPr id="32" name="Group 32"/>
          <p:cNvGrpSpPr/>
          <p:nvPr/>
        </p:nvGrpSpPr>
        <p:grpSpPr>
          <a:xfrm>
            <a:off x="8751199" y="-9030"/>
            <a:ext cx="999858" cy="7324230"/>
            <a:chOff x="0" y="0"/>
            <a:chExt cx="1333144" cy="9765640"/>
          </a:xfrm>
        </p:grpSpPr>
        <p:sp>
          <p:nvSpPr>
            <p:cNvPr id="33" name="Freeform 33"/>
            <p:cNvSpPr/>
            <p:nvPr/>
          </p:nvSpPr>
          <p:spPr>
            <a:xfrm>
              <a:off x="0" y="0"/>
              <a:ext cx="1333119" cy="9765665"/>
            </a:xfrm>
            <a:custGeom>
              <a:avLst/>
              <a:gdLst/>
              <a:ahLst/>
              <a:cxnLst/>
              <a:rect l="l" t="t" r="r" b="b"/>
              <a:pathLst>
                <a:path w="1333119" h="9765665">
                  <a:moveTo>
                    <a:pt x="0" y="0"/>
                  </a:moveTo>
                  <a:lnTo>
                    <a:pt x="1333119" y="0"/>
                  </a:lnTo>
                  <a:lnTo>
                    <a:pt x="1333119" y="9765665"/>
                  </a:lnTo>
                  <a:lnTo>
                    <a:pt x="1183386" y="9765665"/>
                  </a:lnTo>
                  <a:lnTo>
                    <a:pt x="0" y="0"/>
                  </a:lnTo>
                  <a:close/>
                </a:path>
              </a:pathLst>
            </a:custGeom>
            <a:solidFill>
              <a:srgbClr val="D3583A">
                <a:alpha val="41961"/>
              </a:srgbClr>
            </a:solidFill>
          </p:spPr>
        </p:sp>
      </p:grpSp>
      <p:grpSp>
        <p:nvGrpSpPr>
          <p:cNvPr id="34" name="Group 34"/>
          <p:cNvGrpSpPr/>
          <p:nvPr/>
        </p:nvGrpSpPr>
        <p:grpSpPr>
          <a:xfrm>
            <a:off x="8297332" y="3829193"/>
            <a:ext cx="1453725" cy="3486007"/>
            <a:chOff x="0" y="0"/>
            <a:chExt cx="1938299" cy="4648010"/>
          </a:xfrm>
        </p:grpSpPr>
        <p:sp>
          <p:nvSpPr>
            <p:cNvPr id="35" name="Freeform 35"/>
            <p:cNvSpPr/>
            <p:nvPr/>
          </p:nvSpPr>
          <p:spPr>
            <a:xfrm>
              <a:off x="0" y="0"/>
              <a:ext cx="1938274" cy="4648073"/>
            </a:xfrm>
            <a:custGeom>
              <a:avLst/>
              <a:gdLst/>
              <a:ahLst/>
              <a:cxnLst/>
              <a:rect l="l" t="t" r="r" b="b"/>
              <a:pathLst>
                <a:path w="1938274" h="4648073">
                  <a:moveTo>
                    <a:pt x="0" y="4648073"/>
                  </a:moveTo>
                  <a:lnTo>
                    <a:pt x="1938274" y="0"/>
                  </a:lnTo>
                  <a:lnTo>
                    <a:pt x="1938274" y="4648073"/>
                  </a:lnTo>
                  <a:close/>
                </a:path>
              </a:pathLst>
            </a:custGeom>
            <a:solidFill>
              <a:srgbClr val="A9A569">
                <a:alpha val="63922"/>
              </a:srgbClr>
            </a:solidFill>
          </p:spPr>
        </p:sp>
      </p:grpSp>
      <p:grpSp>
        <p:nvGrpSpPr>
          <p:cNvPr id="36" name="Group 36"/>
          <p:cNvGrpSpPr/>
          <p:nvPr/>
        </p:nvGrpSpPr>
        <p:grpSpPr>
          <a:xfrm rot="-10800000">
            <a:off x="0" y="0"/>
            <a:ext cx="674075" cy="6043898"/>
            <a:chOff x="0" y="0"/>
            <a:chExt cx="898766" cy="8058531"/>
          </a:xfrm>
        </p:grpSpPr>
        <p:sp>
          <p:nvSpPr>
            <p:cNvPr id="37" name="Freeform 37"/>
            <p:cNvSpPr/>
            <p:nvPr/>
          </p:nvSpPr>
          <p:spPr>
            <a:xfrm>
              <a:off x="0" y="0"/>
              <a:ext cx="898779" cy="8058531"/>
            </a:xfrm>
            <a:custGeom>
              <a:avLst/>
              <a:gdLst/>
              <a:ahLst/>
              <a:cxnLst/>
              <a:rect l="l" t="t" r="r" b="b"/>
              <a:pathLst>
                <a:path w="898779" h="8058531">
                  <a:moveTo>
                    <a:pt x="0" y="8058531"/>
                  </a:moveTo>
                  <a:lnTo>
                    <a:pt x="898779" y="0"/>
                  </a:lnTo>
                  <a:lnTo>
                    <a:pt x="898779" y="8058531"/>
                  </a:lnTo>
                  <a:close/>
                </a:path>
              </a:pathLst>
            </a:custGeom>
            <a:solidFill>
              <a:srgbClr val="D3583A">
                <a:alpha val="72157"/>
              </a:srgbClr>
            </a:solidFill>
          </p:spPr>
        </p:sp>
      </p:grpSp>
      <p:grpSp>
        <p:nvGrpSpPr>
          <p:cNvPr id="38" name="Group 38"/>
          <p:cNvGrpSpPr/>
          <p:nvPr/>
        </p:nvGrpSpPr>
        <p:grpSpPr>
          <a:xfrm>
            <a:off x="750275" y="4078424"/>
            <a:ext cx="6630429" cy="1168063"/>
            <a:chOff x="0" y="0"/>
            <a:chExt cx="8840572" cy="1557417"/>
          </a:xfrm>
        </p:grpSpPr>
        <p:sp>
          <p:nvSpPr>
            <p:cNvPr id="39" name="Freeform 39"/>
            <p:cNvSpPr/>
            <p:nvPr/>
          </p:nvSpPr>
          <p:spPr>
            <a:xfrm>
              <a:off x="0" y="0"/>
              <a:ext cx="8840570" cy="1557421"/>
            </a:xfrm>
            <a:custGeom>
              <a:avLst/>
              <a:gdLst/>
              <a:ahLst/>
              <a:cxnLst/>
              <a:rect l="l" t="t" r="r" b="b"/>
              <a:pathLst>
                <a:path w="8840570" h="1557421">
                  <a:moveTo>
                    <a:pt x="0" y="0"/>
                  </a:moveTo>
                  <a:lnTo>
                    <a:pt x="8840570" y="0"/>
                  </a:lnTo>
                  <a:lnTo>
                    <a:pt x="8840570" y="1557421"/>
                  </a:lnTo>
                  <a:lnTo>
                    <a:pt x="0" y="1557421"/>
                  </a:lnTo>
                  <a:close/>
                </a:path>
              </a:pathLst>
            </a:custGeom>
            <a:blipFill>
              <a:blip r:embed="rId2">
                <a:alphaModFix amt="0"/>
              </a:blip>
              <a:stretch>
                <a:fillRect t="-60605" b="-60604"/>
              </a:stretch>
            </a:blipFill>
          </p:spPr>
        </p:sp>
        <p:sp>
          <p:nvSpPr>
            <p:cNvPr id="40" name="TextBox 40"/>
            <p:cNvSpPr txBox="1"/>
            <p:nvPr/>
          </p:nvSpPr>
          <p:spPr>
            <a:xfrm>
              <a:off x="0" y="-9525"/>
              <a:ext cx="8840572" cy="1566942"/>
            </a:xfrm>
            <a:prstGeom prst="rect">
              <a:avLst/>
            </a:prstGeom>
          </p:spPr>
          <p:txBody>
            <a:bodyPr lIns="0" tIns="0" rIns="0" bIns="0" rtlCol="0" anchor="b"/>
            <a:lstStyle/>
            <a:p>
              <a:pPr algn="l">
                <a:lnSpc>
                  <a:spcPts val="5375"/>
                </a:lnSpc>
              </a:pPr>
              <a:r>
                <a:rPr lang="en-US" sz="4479">
                  <a:solidFill>
                    <a:srgbClr val="2C301F"/>
                  </a:solidFill>
                  <a:latin typeface="Marykate"/>
                  <a:ea typeface="Marykate"/>
                  <a:cs typeface="Marykate"/>
                  <a:sym typeface="Marykate"/>
                </a:rPr>
                <a:t>Follow us on Social Media!</a:t>
              </a:r>
            </a:p>
          </p:txBody>
        </p:sp>
      </p:grpSp>
      <p:sp>
        <p:nvSpPr>
          <p:cNvPr id="41" name="TextBox 41"/>
          <p:cNvSpPr txBox="1"/>
          <p:nvPr/>
        </p:nvSpPr>
        <p:spPr>
          <a:xfrm>
            <a:off x="841715" y="5274850"/>
            <a:ext cx="6447549" cy="304800"/>
          </a:xfrm>
          <a:prstGeom prst="rect">
            <a:avLst/>
          </a:prstGeom>
        </p:spPr>
        <p:txBody>
          <a:bodyPr lIns="0" tIns="0" rIns="0" bIns="0" rtlCol="0" anchor="t">
            <a:spAutoFit/>
          </a:bodyPr>
          <a:lstStyle/>
          <a:p>
            <a:pPr algn="l">
              <a:lnSpc>
                <a:spcPts val="2304"/>
              </a:lnSpc>
            </a:pPr>
            <a:r>
              <a:rPr lang="en-US" sz="1920">
                <a:solidFill>
                  <a:srgbClr val="2C301F"/>
                </a:solidFill>
                <a:latin typeface="Poppins"/>
                <a:ea typeface="Poppins"/>
                <a:cs typeface="Poppins"/>
                <a:sym typeface="Poppins"/>
              </a:rPr>
              <a:t>@northviewcounseling</a:t>
            </a:r>
          </a:p>
        </p:txBody>
      </p:sp>
      <p:grpSp>
        <p:nvGrpSpPr>
          <p:cNvPr id="42" name="Group 42"/>
          <p:cNvGrpSpPr/>
          <p:nvPr/>
        </p:nvGrpSpPr>
        <p:grpSpPr>
          <a:xfrm>
            <a:off x="1189701" y="1112253"/>
            <a:ext cx="2912783" cy="2973991"/>
            <a:chOff x="0" y="0"/>
            <a:chExt cx="3883711" cy="3965321"/>
          </a:xfrm>
        </p:grpSpPr>
        <p:sp>
          <p:nvSpPr>
            <p:cNvPr id="43" name="Freeform 43" descr="A qr code on a white background  AI-generated content may be incorrect."/>
            <p:cNvSpPr/>
            <p:nvPr/>
          </p:nvSpPr>
          <p:spPr>
            <a:xfrm>
              <a:off x="0" y="0"/>
              <a:ext cx="3883660" cy="3965321"/>
            </a:xfrm>
            <a:custGeom>
              <a:avLst/>
              <a:gdLst/>
              <a:ahLst/>
              <a:cxnLst/>
              <a:rect l="l" t="t" r="r" b="b"/>
              <a:pathLst>
                <a:path w="3883660" h="3965321">
                  <a:moveTo>
                    <a:pt x="0" y="0"/>
                  </a:moveTo>
                  <a:lnTo>
                    <a:pt x="3883660" y="0"/>
                  </a:lnTo>
                  <a:lnTo>
                    <a:pt x="3883660" y="3965321"/>
                  </a:lnTo>
                  <a:lnTo>
                    <a:pt x="0" y="3965321"/>
                  </a:lnTo>
                  <a:lnTo>
                    <a:pt x="0" y="0"/>
                  </a:lnTo>
                  <a:close/>
                </a:path>
              </a:pathLst>
            </a:custGeom>
            <a:blipFill>
              <a:blip r:embed="rId3"/>
              <a:stretch>
                <a:fillRect l="-1258" r="-1259"/>
              </a:stretch>
            </a:blipFill>
          </p:spPr>
        </p:sp>
      </p:grpSp>
      <p:grpSp>
        <p:nvGrpSpPr>
          <p:cNvPr id="44" name="Group 44"/>
          <p:cNvGrpSpPr/>
          <p:nvPr/>
        </p:nvGrpSpPr>
        <p:grpSpPr>
          <a:xfrm>
            <a:off x="4595622" y="1346140"/>
            <a:ext cx="2541232" cy="2493378"/>
            <a:chOff x="0" y="0"/>
            <a:chExt cx="3388309" cy="3324504"/>
          </a:xfrm>
        </p:grpSpPr>
        <p:sp>
          <p:nvSpPr>
            <p:cNvPr id="45" name="Freeform 45" descr="A logo of a camera  Description automatically generated"/>
            <p:cNvSpPr/>
            <p:nvPr/>
          </p:nvSpPr>
          <p:spPr>
            <a:xfrm>
              <a:off x="0" y="0"/>
              <a:ext cx="3388360" cy="3324479"/>
            </a:xfrm>
            <a:custGeom>
              <a:avLst/>
              <a:gdLst/>
              <a:ahLst/>
              <a:cxnLst/>
              <a:rect l="l" t="t" r="r" b="b"/>
              <a:pathLst>
                <a:path w="3388360" h="3324479">
                  <a:moveTo>
                    <a:pt x="0" y="0"/>
                  </a:moveTo>
                  <a:lnTo>
                    <a:pt x="3388360" y="0"/>
                  </a:lnTo>
                  <a:lnTo>
                    <a:pt x="3388360" y="3324479"/>
                  </a:lnTo>
                  <a:lnTo>
                    <a:pt x="0" y="3324479"/>
                  </a:lnTo>
                  <a:lnTo>
                    <a:pt x="0" y="0"/>
                  </a:lnTo>
                  <a:close/>
                </a:path>
              </a:pathLst>
            </a:custGeom>
            <a:blipFill>
              <a:blip r:embed="rId4"/>
              <a:stretch>
                <a:fillRect l="-20858" t="-24904" r="-23310" b="-22034"/>
              </a:stretch>
            </a:blipFill>
          </p:spPr>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0" y="4280745"/>
            <a:ext cx="487680" cy="3043485"/>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E9C468">
                <a:alpha val="72157"/>
              </a:srgbClr>
            </a:solidFill>
          </p:spPr>
        </p:sp>
      </p:grpSp>
      <p:sp>
        <p:nvSpPr>
          <p:cNvPr id="4" name="AutoShape 4"/>
          <p:cNvSpPr/>
          <p:nvPr/>
        </p:nvSpPr>
        <p:spPr>
          <a:xfrm rot="-2023740">
            <a:off x="5032581" y="5879830"/>
            <a:ext cx="5171237" cy="0"/>
          </a:xfrm>
          <a:prstGeom prst="line">
            <a:avLst/>
          </a:prstGeom>
          <a:ln w="9525" cap="rnd">
            <a:solidFill>
              <a:srgbClr val="FFFFFF"/>
            </a:solidFill>
            <a:prstDash val="solid"/>
            <a:headEnd type="none" w="sm" len="sm"/>
            <a:tailEnd type="none" w="sm" len="sm"/>
          </a:ln>
        </p:spPr>
      </p:sp>
      <p:sp>
        <p:nvSpPr>
          <p:cNvPr id="5" name="AutoShape 5"/>
          <p:cNvSpPr/>
          <p:nvPr/>
        </p:nvSpPr>
        <p:spPr>
          <a:xfrm rot="4791360">
            <a:off x="4441622" y="3652838"/>
            <a:ext cx="7441682" cy="0"/>
          </a:xfrm>
          <a:prstGeom prst="line">
            <a:avLst/>
          </a:prstGeom>
          <a:ln w="9525" cap="rnd">
            <a:solidFill>
              <a:srgbClr val="FFFFFF"/>
            </a:solidFill>
            <a:prstDash val="solid"/>
            <a:headEnd type="none" w="sm" len="sm"/>
            <a:tailEnd type="none" w="sm" len="sm"/>
          </a:ln>
        </p:spPr>
      </p:sp>
      <p:grpSp>
        <p:nvGrpSpPr>
          <p:cNvPr id="6" name="Group 6"/>
          <p:cNvGrpSpPr/>
          <p:nvPr/>
        </p:nvGrpSpPr>
        <p:grpSpPr>
          <a:xfrm>
            <a:off x="7351357" y="1"/>
            <a:ext cx="2420741" cy="7324230"/>
            <a:chOff x="0" y="0"/>
            <a:chExt cx="3227654" cy="9765640"/>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A9A569">
                <a:alpha val="8627"/>
              </a:srgbClr>
            </a:solidFill>
          </p:spPr>
        </p:sp>
      </p:grpSp>
      <p:grpSp>
        <p:nvGrpSpPr>
          <p:cNvPr id="8" name="Group 8"/>
          <p:cNvGrpSpPr/>
          <p:nvPr/>
        </p:nvGrpSpPr>
        <p:grpSpPr>
          <a:xfrm>
            <a:off x="7685503" y="-9030"/>
            <a:ext cx="2078022" cy="7324230"/>
            <a:chOff x="0" y="0"/>
            <a:chExt cx="2770696" cy="9765640"/>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A9A569">
                <a:alpha val="3922"/>
              </a:srgbClr>
            </a:solidFill>
          </p:spPr>
        </p:sp>
      </p:grpSp>
      <p:grpSp>
        <p:nvGrpSpPr>
          <p:cNvPr id="10" name="Group 10"/>
          <p:cNvGrpSpPr/>
          <p:nvPr/>
        </p:nvGrpSpPr>
        <p:grpSpPr>
          <a:xfrm>
            <a:off x="7080418" y="4181408"/>
            <a:ext cx="2681135" cy="3133792"/>
            <a:chOff x="0" y="0"/>
            <a:chExt cx="3574847" cy="4178389"/>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D3583A">
                <a:alpha val="51765"/>
              </a:srgbClr>
            </a:solidFill>
          </p:spPr>
        </p:sp>
      </p:grpSp>
      <p:grpSp>
        <p:nvGrpSpPr>
          <p:cNvPr id="12" name="Group 12"/>
          <p:cNvGrpSpPr/>
          <p:nvPr/>
        </p:nvGrpSpPr>
        <p:grpSpPr>
          <a:xfrm>
            <a:off x="7477792" y="-9030"/>
            <a:ext cx="2285733" cy="7324230"/>
            <a:chOff x="0" y="0"/>
            <a:chExt cx="3047644" cy="9765640"/>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727F4B">
                <a:alpha val="48627"/>
              </a:srgbClr>
            </a:solidFill>
          </p:spPr>
        </p:sp>
      </p:grpSp>
      <p:grpSp>
        <p:nvGrpSpPr>
          <p:cNvPr id="14" name="Group 14"/>
          <p:cNvGrpSpPr/>
          <p:nvPr/>
        </p:nvGrpSpPr>
        <p:grpSpPr>
          <a:xfrm>
            <a:off x="8848830" y="-9030"/>
            <a:ext cx="914695" cy="7324230"/>
            <a:chOff x="0" y="0"/>
            <a:chExt cx="1219594" cy="9765640"/>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A9A569">
                <a:alpha val="48627"/>
              </a:srgbClr>
            </a:solidFill>
          </p:spPr>
        </p:sp>
      </p:grpSp>
      <p:grpSp>
        <p:nvGrpSpPr>
          <p:cNvPr id="16" name="Group 16"/>
          <p:cNvGrpSpPr/>
          <p:nvPr/>
        </p:nvGrpSpPr>
        <p:grpSpPr>
          <a:xfrm>
            <a:off x="8615715" y="-9030"/>
            <a:ext cx="1137885" cy="7324230"/>
            <a:chOff x="0" y="0"/>
            <a:chExt cx="1517180" cy="9765640"/>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A9A569">
                <a:alpha val="41961"/>
              </a:srgbClr>
            </a:solidFill>
          </p:spPr>
        </p:sp>
      </p:grpSp>
      <p:grpSp>
        <p:nvGrpSpPr>
          <p:cNvPr id="18" name="Group 18"/>
          <p:cNvGrpSpPr/>
          <p:nvPr/>
        </p:nvGrpSpPr>
        <p:grpSpPr>
          <a:xfrm>
            <a:off x="8597646" y="5219986"/>
            <a:ext cx="1167022" cy="2095214"/>
            <a:chOff x="0" y="0"/>
            <a:chExt cx="1556029" cy="2793619"/>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E9C468">
                <a:alpha val="63922"/>
              </a:srgbClr>
            </a:solidFill>
          </p:spPr>
        </p:sp>
      </p:grpSp>
      <p:sp>
        <p:nvSpPr>
          <p:cNvPr id="20" name="TextBox 20"/>
          <p:cNvSpPr txBox="1"/>
          <p:nvPr/>
        </p:nvSpPr>
        <p:spPr>
          <a:xfrm>
            <a:off x="741683" y="676913"/>
            <a:ext cx="6588014" cy="600075"/>
          </a:xfrm>
          <a:prstGeom prst="rect">
            <a:avLst/>
          </a:prstGeom>
        </p:spPr>
        <p:txBody>
          <a:bodyPr lIns="0" tIns="0" rIns="0" bIns="0" rtlCol="0" anchor="t">
            <a:spAutoFit/>
          </a:bodyPr>
          <a:lstStyle/>
          <a:p>
            <a:pPr algn="l">
              <a:lnSpc>
                <a:spcPts val="4608"/>
              </a:lnSpc>
            </a:pPr>
            <a:r>
              <a:rPr lang="en-US" sz="3840">
                <a:solidFill>
                  <a:srgbClr val="2C301F"/>
                </a:solidFill>
                <a:latin typeface="Marykate"/>
                <a:ea typeface="Marykate"/>
                <a:cs typeface="Marykate"/>
                <a:sym typeface="Marykate"/>
              </a:rPr>
              <a:t>Resources </a:t>
            </a:r>
          </a:p>
        </p:txBody>
      </p:sp>
      <p:sp>
        <p:nvSpPr>
          <p:cNvPr id="21" name="TextBox 21"/>
          <p:cNvSpPr txBox="1"/>
          <p:nvPr/>
        </p:nvSpPr>
        <p:spPr>
          <a:xfrm>
            <a:off x="91440" y="1274445"/>
            <a:ext cx="8595360" cy="7399462"/>
          </a:xfrm>
          <a:prstGeom prst="rect">
            <a:avLst/>
          </a:prstGeom>
        </p:spPr>
        <p:txBody>
          <a:bodyPr lIns="0" tIns="0" rIns="0" bIns="0" rtlCol="0" anchor="t">
            <a:spAutoFit/>
          </a:bodyPr>
          <a:lstStyle/>
          <a:p>
            <a:pPr algn="ctr">
              <a:lnSpc>
                <a:spcPts val="2073"/>
              </a:lnSpc>
            </a:pPr>
            <a:endParaRPr/>
          </a:p>
          <a:p>
            <a:pPr algn="ctr">
              <a:lnSpc>
                <a:spcPts val="2073"/>
              </a:lnSpc>
            </a:pPr>
            <a:r>
              <a:rPr lang="en-US" sz="1920">
                <a:solidFill>
                  <a:srgbClr val="2C301F"/>
                </a:solidFill>
                <a:latin typeface="Poppins"/>
                <a:ea typeface="Poppins"/>
                <a:cs typeface="Poppins"/>
                <a:sym typeface="Poppins"/>
              </a:rPr>
              <a:t> School Code: 111148</a:t>
            </a:r>
          </a:p>
          <a:p>
            <a:pPr algn="ctr">
              <a:lnSpc>
                <a:spcPts val="2073"/>
              </a:lnSpc>
            </a:pPr>
            <a:endParaRPr lang="en-US" sz="1920">
              <a:solidFill>
                <a:srgbClr val="2C301F"/>
              </a:solidFill>
              <a:latin typeface="Poppins"/>
              <a:ea typeface="Poppins"/>
              <a:cs typeface="Poppins"/>
              <a:sym typeface="Poppins"/>
            </a:endParaRPr>
          </a:p>
          <a:p>
            <a:pPr algn="ctr">
              <a:lnSpc>
                <a:spcPts val="2073"/>
              </a:lnSpc>
            </a:pPr>
            <a:r>
              <a:rPr lang="en-US" sz="1920">
                <a:solidFill>
                  <a:srgbClr val="2C301F"/>
                </a:solidFill>
                <a:latin typeface="Poppins"/>
                <a:ea typeface="Poppins"/>
                <a:cs typeface="Poppins"/>
                <a:sym typeface="Poppins"/>
              </a:rPr>
              <a:t>SAT</a:t>
            </a:r>
          </a:p>
          <a:p>
            <a:pPr algn="ctr">
              <a:lnSpc>
                <a:spcPts val="2073"/>
              </a:lnSpc>
            </a:pPr>
            <a:r>
              <a:rPr lang="en-US" sz="1900" u="sng">
                <a:solidFill>
                  <a:srgbClr val="2C301F"/>
                </a:solidFill>
                <a:latin typeface="Poppins"/>
                <a:ea typeface="Poppins"/>
                <a:cs typeface="Poppins"/>
                <a:sym typeface="Poppins"/>
                <a:hlinkClick r:id="rId2" tooltip="http://www.collegeboard.org/"/>
              </a:rPr>
              <a:t>www.collegeboard.org</a:t>
            </a:r>
            <a:r>
              <a:rPr lang="en-US" sz="1900">
                <a:solidFill>
                  <a:srgbClr val="2C301F"/>
                </a:solidFill>
                <a:latin typeface="Poppins"/>
                <a:ea typeface="Poppins"/>
                <a:cs typeface="Poppins"/>
                <a:sym typeface="Poppins"/>
              </a:rPr>
              <a:t> </a:t>
            </a:r>
            <a:endParaRPr lang="en-US" sz="1900">
              <a:solidFill>
                <a:srgbClr val="2C301F"/>
              </a:solidFill>
              <a:latin typeface="Poppins"/>
              <a:ea typeface="Poppins"/>
              <a:cs typeface="Poppins"/>
            </a:endParaRPr>
          </a:p>
          <a:p>
            <a:pPr algn="ctr">
              <a:lnSpc>
                <a:spcPts val="2073"/>
              </a:lnSpc>
            </a:pPr>
            <a:endParaRPr lang="en-US" sz="1920">
              <a:solidFill>
                <a:srgbClr val="2C301F"/>
              </a:solidFill>
              <a:latin typeface="Poppins"/>
              <a:ea typeface="Poppins"/>
              <a:cs typeface="Poppins"/>
              <a:sym typeface="Poppins"/>
            </a:endParaRPr>
          </a:p>
          <a:p>
            <a:pPr algn="ctr">
              <a:lnSpc>
                <a:spcPts val="2073"/>
              </a:lnSpc>
            </a:pPr>
            <a:r>
              <a:rPr lang="en-US" sz="1920">
                <a:solidFill>
                  <a:srgbClr val="2C301F"/>
                </a:solidFill>
                <a:latin typeface="Poppins"/>
                <a:ea typeface="Poppins"/>
                <a:cs typeface="Poppins"/>
                <a:sym typeface="Poppins"/>
              </a:rPr>
              <a:t>ACT</a:t>
            </a:r>
          </a:p>
          <a:p>
            <a:pPr algn="ctr">
              <a:lnSpc>
                <a:spcPts val="2073"/>
              </a:lnSpc>
            </a:pPr>
            <a:r>
              <a:rPr lang="en-US" sz="1900" u="sng">
                <a:solidFill>
                  <a:srgbClr val="2C301F"/>
                </a:solidFill>
                <a:latin typeface="Poppins"/>
                <a:ea typeface="Poppins"/>
                <a:cs typeface="Poppins"/>
                <a:sym typeface="Poppins"/>
                <a:hlinkClick r:id="rId3" tooltip="http://www.act.org/"/>
              </a:rPr>
              <a:t>www.act.org</a:t>
            </a:r>
            <a:endParaRPr lang="en-US" sz="1900" u="sng">
              <a:solidFill>
                <a:srgbClr val="2C301F"/>
              </a:solidFill>
              <a:latin typeface="Poppins"/>
              <a:ea typeface="Poppins"/>
              <a:cs typeface="Poppins"/>
              <a:hlinkClick r:id="rId3"/>
            </a:endParaRPr>
          </a:p>
          <a:p>
            <a:pPr algn="ctr">
              <a:lnSpc>
                <a:spcPts val="2073"/>
              </a:lnSpc>
            </a:pPr>
            <a:endParaRPr lang="en-US" sz="1920" u="sng">
              <a:solidFill>
                <a:srgbClr val="2C301F"/>
              </a:solidFill>
              <a:latin typeface="Poppins"/>
              <a:ea typeface="Poppins"/>
              <a:cs typeface="Poppins"/>
              <a:sym typeface="Poppins"/>
              <a:hlinkClick r:id="rId3" tooltip="http://www.act.org/"/>
            </a:endParaRPr>
          </a:p>
          <a:p>
            <a:pPr algn="ctr">
              <a:lnSpc>
                <a:spcPts val="2073"/>
              </a:lnSpc>
            </a:pPr>
            <a:r>
              <a:rPr lang="en-US" sz="1920">
                <a:solidFill>
                  <a:srgbClr val="2C301F"/>
                </a:solidFill>
                <a:latin typeface="Poppins"/>
                <a:ea typeface="Poppins"/>
                <a:cs typeface="Poppins"/>
                <a:sym typeface="Poppins"/>
              </a:rPr>
              <a:t>GA Futures</a:t>
            </a:r>
          </a:p>
          <a:p>
            <a:pPr algn="ctr">
              <a:lnSpc>
                <a:spcPts val="2073"/>
              </a:lnSpc>
            </a:pPr>
            <a:r>
              <a:rPr lang="en-US" sz="1920">
                <a:solidFill>
                  <a:srgbClr val="2C301F"/>
                </a:solidFill>
                <a:latin typeface="Poppins"/>
                <a:ea typeface="Poppins"/>
                <a:cs typeface="Poppins"/>
                <a:sym typeface="Poppins"/>
              </a:rPr>
              <a:t>(HOPE/Zell Miller Scholarship Info)</a:t>
            </a:r>
          </a:p>
          <a:p>
            <a:pPr algn="ctr">
              <a:lnSpc>
                <a:spcPts val="2073"/>
              </a:lnSpc>
            </a:pPr>
            <a:r>
              <a:rPr lang="en-US" sz="1900" u="sng">
                <a:solidFill>
                  <a:srgbClr val="2C301F"/>
                </a:solidFill>
                <a:latin typeface="Poppins"/>
                <a:ea typeface="Poppins"/>
                <a:cs typeface="Poppins"/>
                <a:sym typeface="Poppins"/>
                <a:hlinkClick r:id="rId4" tooltip="http://www.gafutures.org/"/>
              </a:rPr>
              <a:t>www.gafutures.org</a:t>
            </a:r>
            <a:r>
              <a:rPr lang="en-US" sz="1900" u="sng">
                <a:solidFill>
                  <a:srgbClr val="2C301F"/>
                </a:solidFill>
                <a:latin typeface="Poppins"/>
                <a:ea typeface="Poppins"/>
                <a:cs typeface="Poppins"/>
                <a:sym typeface="Poppins"/>
              </a:rPr>
              <a:t> </a:t>
            </a:r>
            <a:endParaRPr lang="en-US" sz="1900" u="sng">
              <a:solidFill>
                <a:srgbClr val="2C301F"/>
              </a:solidFill>
              <a:latin typeface="Poppins"/>
              <a:ea typeface="Poppins"/>
              <a:cs typeface="Poppins"/>
            </a:endParaRPr>
          </a:p>
          <a:p>
            <a:pPr algn="ctr">
              <a:lnSpc>
                <a:spcPts val="2073"/>
              </a:lnSpc>
            </a:pPr>
            <a:endParaRPr lang="en-US" sz="1920" u="sng">
              <a:solidFill>
                <a:srgbClr val="2C301F"/>
              </a:solidFill>
              <a:latin typeface="Poppins"/>
              <a:ea typeface="Poppins"/>
              <a:cs typeface="Poppins"/>
              <a:sym typeface="Poppins"/>
            </a:endParaRPr>
          </a:p>
          <a:p>
            <a:pPr algn="ctr">
              <a:lnSpc>
                <a:spcPts val="2073"/>
              </a:lnSpc>
            </a:pPr>
            <a:r>
              <a:rPr lang="en-US" sz="1920">
                <a:solidFill>
                  <a:srgbClr val="2C301F"/>
                </a:solidFill>
                <a:latin typeface="Poppins"/>
                <a:ea typeface="Poppins"/>
                <a:cs typeface="Poppins"/>
                <a:sym typeface="Poppins"/>
              </a:rPr>
              <a:t>Northview Counseling Department </a:t>
            </a:r>
          </a:p>
          <a:p>
            <a:pPr algn="ctr">
              <a:lnSpc>
                <a:spcPts val="2073"/>
              </a:lnSpc>
            </a:pPr>
            <a:r>
              <a:rPr lang="en-US" sz="1900">
                <a:solidFill>
                  <a:srgbClr val="2C301F"/>
                </a:solidFill>
                <a:latin typeface="Poppins"/>
                <a:ea typeface="+mn-lt"/>
                <a:cs typeface="Poppins"/>
                <a:hlinkClick r:id="rId5"/>
              </a:rPr>
              <a:t>https://northview.fultonschools.org/our-school/counseling</a:t>
            </a:r>
            <a:endParaRPr lang="en-US">
              <a:latin typeface="Poppins"/>
              <a:cs typeface="Poppins"/>
            </a:endParaRPr>
          </a:p>
          <a:p>
            <a:pPr algn="ctr">
              <a:lnSpc>
                <a:spcPts val="2073"/>
              </a:lnSpc>
            </a:pPr>
            <a:endParaRPr lang="en-US" sz="1920" u="sng">
              <a:solidFill>
                <a:srgbClr val="2C301F"/>
              </a:solidFill>
              <a:latin typeface="Poppins"/>
              <a:ea typeface="Calibri"/>
              <a:cs typeface="Poppins"/>
              <a:hlinkClick r:id="rId6"/>
            </a:endParaRPr>
          </a:p>
          <a:p>
            <a:pPr algn="ctr">
              <a:lnSpc>
                <a:spcPts val="2304"/>
              </a:lnSpc>
            </a:pPr>
            <a:r>
              <a:rPr lang="en-US" sz="1920">
                <a:solidFill>
                  <a:srgbClr val="2C301F"/>
                </a:solidFill>
                <a:latin typeface="Poppins"/>
                <a:ea typeface="Poppins"/>
                <a:cs typeface="Poppins"/>
                <a:sym typeface="Poppins"/>
              </a:rPr>
              <a:t>Naviance</a:t>
            </a:r>
          </a:p>
          <a:p>
            <a:pPr algn="ctr">
              <a:lnSpc>
                <a:spcPts val="2073"/>
              </a:lnSpc>
            </a:pPr>
            <a:r>
              <a:rPr lang="en-US" sz="1900" u="sng">
                <a:solidFill>
                  <a:srgbClr val="2C301F"/>
                </a:solidFill>
                <a:latin typeface="Poppins"/>
                <a:ea typeface="Poppins"/>
                <a:cs typeface="Poppins"/>
                <a:sym typeface="Poppins"/>
                <a:hlinkClick r:id="rId7" tooltip="https://student.naviance.com/northview"/>
              </a:rPr>
              <a:t>https://student.naviance.com/northview</a:t>
            </a:r>
            <a:r>
              <a:rPr lang="en-US" sz="1900">
                <a:solidFill>
                  <a:srgbClr val="2C301F"/>
                </a:solidFill>
                <a:latin typeface="Poppins"/>
                <a:ea typeface="Poppins"/>
                <a:cs typeface="Poppins"/>
                <a:sym typeface="Poppins"/>
              </a:rPr>
              <a:t> </a:t>
            </a:r>
            <a:endParaRPr lang="en-US" sz="1900">
              <a:solidFill>
                <a:srgbClr val="2C301F"/>
              </a:solidFill>
              <a:latin typeface="Poppins"/>
              <a:ea typeface="Poppins"/>
              <a:cs typeface="Poppins"/>
            </a:endParaRPr>
          </a:p>
          <a:p>
            <a:pPr algn="ctr">
              <a:lnSpc>
                <a:spcPts val="2073"/>
              </a:lnSpc>
            </a:pPr>
            <a:endParaRPr lang="en-US" sz="1920">
              <a:solidFill>
                <a:srgbClr val="2C301F"/>
              </a:solidFill>
              <a:latin typeface="Poppins"/>
              <a:ea typeface="Poppins"/>
              <a:cs typeface="Poppins"/>
              <a:sym typeface="Poppins"/>
            </a:endParaRPr>
          </a:p>
          <a:p>
            <a:pPr algn="ctr">
              <a:lnSpc>
                <a:spcPts val="2073"/>
              </a:lnSpc>
            </a:pPr>
            <a:r>
              <a:rPr lang="en-US" sz="1920">
                <a:solidFill>
                  <a:srgbClr val="2C301F"/>
                </a:solidFill>
                <a:latin typeface="Poppins"/>
                <a:ea typeface="Poppins"/>
                <a:cs typeface="Poppins"/>
                <a:sym typeface="Poppins"/>
              </a:rPr>
              <a:t>SOAR</a:t>
            </a:r>
          </a:p>
          <a:p>
            <a:pPr algn="ctr">
              <a:lnSpc>
                <a:spcPts val="2073"/>
              </a:lnSpc>
            </a:pPr>
            <a:r>
              <a:rPr lang="en-US" sz="1900" u="sng">
                <a:solidFill>
                  <a:srgbClr val="2C301F"/>
                </a:solidFill>
                <a:latin typeface="Poppins"/>
                <a:ea typeface="Poppins"/>
                <a:cs typeface="Poppins"/>
                <a:sym typeface="Poppins"/>
                <a:hlinkClick r:id="rId8" tooltip="https://nam11.safelinks.protection.outlook.com/?url=https%3A%2F%2Fsoarfamily.org%2F&amp;data=05%7C02%7CChoungC%40fultonschools.org%7C0c17d48873f546860e0308dde3e5084c%7C0cdcb19881694b70ba9fda7e3ba700c2%7C0%7C0%7C638917295008337100%7CUnknown%7CTWFpbGZsb3d8eyJFbXB0eU1hcGkiOnRydWUsIlYiOiIwLjAuMDAwMCIsIlAiOiJXaW4zMiIsIkFOIjoiTWFpbCIsIldUIjoyfQ%3D%3D%7C0%7C%7C%7C&amp;sdata=0L5N13dnGsgJU4zdvJcbEgbk6hfloTuUP60LSPtlsxI%3D&amp;reserved=0"/>
              </a:rPr>
              <a:t>https://soarfamily.org</a:t>
            </a:r>
            <a:endParaRPr lang="en-US" sz="1900" u="sng">
              <a:solidFill>
                <a:srgbClr val="2C301F"/>
              </a:solidFill>
              <a:latin typeface="Poppins"/>
              <a:ea typeface="Poppins"/>
              <a:cs typeface="Poppins"/>
              <a:hlinkClick r:id="rId8"/>
            </a:endParaRPr>
          </a:p>
          <a:p>
            <a:pPr algn="ctr">
              <a:lnSpc>
                <a:spcPts val="2073"/>
              </a:lnSpc>
            </a:pPr>
            <a:endParaRPr lang="en-US" sz="1920" u="sng">
              <a:solidFill>
                <a:srgbClr val="2C301F"/>
              </a:solidFill>
              <a:latin typeface="Poppins"/>
              <a:ea typeface="Poppins"/>
              <a:cs typeface="Poppins"/>
              <a:sym typeface="Poppins"/>
              <a:hlinkClick r:id="rId8" tooltip="https://nam11.safelinks.protection.outlook.com/?url=https%3A%2F%2Fsoarfamily.org%2F&amp;data=05%7C02%7CChoungC%40fultonschools.org%7C0c17d48873f546860e0308dde3e5084c%7C0cdcb19881694b70ba9fda7e3ba700c2%7C0%7C0%7C638917295008337100%7CUnknown%7CTWFpbGZsb3d8eyJFbXB0eU1hcGkiOnRydWUsIlYiOiIwLjAuMDAwMCIsIlAiOiJXaW4zMiIsIkFOIjoiTWFpbCIsIldUIjoyfQ%3D%3D%7C0%7C%7C%7C&amp;sdata=0L5N13dnGsgJU4zdvJcbEgbk6hfloTuUP60LSPtlsxI%3D&amp;reserved=0"/>
            </a:endParaRPr>
          </a:p>
          <a:p>
            <a:pPr algn="l">
              <a:lnSpc>
                <a:spcPts val="2304"/>
              </a:lnSpc>
            </a:pPr>
            <a:endParaRPr lang="en-US" sz="1920" u="sng">
              <a:solidFill>
                <a:srgbClr val="2C301F"/>
              </a:solidFill>
              <a:latin typeface="Poppins"/>
              <a:ea typeface="Poppins"/>
              <a:cs typeface="Poppins"/>
              <a:sym typeface="Poppins"/>
              <a:hlinkClick r:id="rId8" tooltip="https://nam11.safelinks.protection.outlook.com/?url=https%3A%2F%2Fsoarfamily.org%2F&amp;data=05%7C02%7CChoungC%40fultonschools.org%7C0c17d48873f546860e0308dde3e5084c%7C0cdcb19881694b70ba9fda7e3ba700c2%7C0%7C0%7C638917295008337100%7CUnknown%7CTWFpbGZsb3d8eyJFbXB0eU1hcGkiOnRydWUsIlYiOiIwLjAuMDAwMCIsIlAiOiJXaW4zMiIsIkFOIjoiTWFpbCIsIldUIjoyfQ%3D%3D%7C0%7C%7C%7C&amp;sdata=0L5N13dnGsgJU4zdvJcbEgbk6hfloTuUP60LSPtlsxI%3D&amp;reserved=0"/>
            </a:endParaRPr>
          </a:p>
          <a:p>
            <a:pPr algn="l">
              <a:lnSpc>
                <a:spcPts val="2304"/>
              </a:lnSpc>
            </a:pPr>
            <a:r>
              <a:rPr lang="en-US" sz="1900">
                <a:solidFill>
                  <a:srgbClr val="2C301F"/>
                </a:solidFill>
                <a:latin typeface="Poppins"/>
                <a:ea typeface="Poppins"/>
                <a:cs typeface="Poppins"/>
                <a:sym typeface="Poppins"/>
              </a:rPr>
              <a:t>	</a:t>
            </a:r>
            <a:endParaRPr lang="en-US" sz="1900">
              <a:solidFill>
                <a:srgbClr val="2C301F"/>
              </a:solidFill>
              <a:latin typeface="Poppins"/>
              <a:ea typeface="Poppins"/>
              <a:cs typeface="Poppins"/>
            </a:endParaRPr>
          </a:p>
          <a:p>
            <a:pPr algn="l">
              <a:lnSpc>
                <a:spcPts val="2304"/>
              </a:lnSpc>
            </a:pPr>
            <a:endParaRPr lang="en-US" sz="1920">
              <a:solidFill>
                <a:srgbClr val="2C301F"/>
              </a:solidFill>
              <a:latin typeface="Poppins"/>
              <a:ea typeface="Poppins"/>
              <a:cs typeface="Poppins"/>
              <a:sym typeface="Poppins"/>
            </a:endParaRPr>
          </a:p>
          <a:p>
            <a:pPr algn="l">
              <a:lnSpc>
                <a:spcPts val="2304"/>
              </a:lnSpc>
            </a:pPr>
            <a:endParaRPr lang="en-US" sz="1920">
              <a:solidFill>
                <a:srgbClr val="2C301F"/>
              </a:solidFill>
              <a:latin typeface="Poppins"/>
              <a:ea typeface="Poppins"/>
              <a:cs typeface="Poppins"/>
              <a:sym typeface="Poppin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0" y="4280745"/>
            <a:ext cx="487680" cy="3043485"/>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A9A569">
                <a:alpha val="72157"/>
              </a:srgbClr>
            </a:solidFill>
          </p:spPr>
        </p:sp>
      </p:grpSp>
      <p:sp>
        <p:nvSpPr>
          <p:cNvPr id="4" name="AutoShape 4"/>
          <p:cNvSpPr/>
          <p:nvPr/>
        </p:nvSpPr>
        <p:spPr>
          <a:xfrm rot="-2023740">
            <a:off x="5032581" y="5879830"/>
            <a:ext cx="5171237" cy="0"/>
          </a:xfrm>
          <a:prstGeom prst="line">
            <a:avLst/>
          </a:prstGeom>
          <a:ln w="9525" cap="rnd">
            <a:solidFill>
              <a:srgbClr val="FFFFFF"/>
            </a:solidFill>
            <a:prstDash val="solid"/>
            <a:headEnd type="none" w="sm" len="sm"/>
            <a:tailEnd type="none" w="sm" len="sm"/>
          </a:ln>
        </p:spPr>
      </p:sp>
      <p:sp>
        <p:nvSpPr>
          <p:cNvPr id="5" name="AutoShape 5"/>
          <p:cNvSpPr/>
          <p:nvPr/>
        </p:nvSpPr>
        <p:spPr>
          <a:xfrm rot="4791360">
            <a:off x="4441622" y="3652838"/>
            <a:ext cx="7441682" cy="0"/>
          </a:xfrm>
          <a:prstGeom prst="line">
            <a:avLst/>
          </a:prstGeom>
          <a:ln w="9525" cap="rnd">
            <a:solidFill>
              <a:srgbClr val="FFFFFF"/>
            </a:solidFill>
            <a:prstDash val="solid"/>
            <a:headEnd type="none" w="sm" len="sm"/>
            <a:tailEnd type="none" w="sm" len="sm"/>
          </a:ln>
        </p:spPr>
      </p:sp>
      <p:grpSp>
        <p:nvGrpSpPr>
          <p:cNvPr id="6" name="Group 6"/>
          <p:cNvGrpSpPr/>
          <p:nvPr/>
        </p:nvGrpSpPr>
        <p:grpSpPr>
          <a:xfrm>
            <a:off x="7351357" y="1"/>
            <a:ext cx="2420741" cy="7324230"/>
            <a:chOff x="0" y="0"/>
            <a:chExt cx="3227654" cy="9765640"/>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A9A569">
                <a:alpha val="8627"/>
              </a:srgbClr>
            </a:solidFill>
          </p:spPr>
        </p:sp>
      </p:grpSp>
      <p:grpSp>
        <p:nvGrpSpPr>
          <p:cNvPr id="8" name="Group 8"/>
          <p:cNvGrpSpPr/>
          <p:nvPr/>
        </p:nvGrpSpPr>
        <p:grpSpPr>
          <a:xfrm>
            <a:off x="7685503" y="-9030"/>
            <a:ext cx="2078022" cy="7324230"/>
            <a:chOff x="0" y="0"/>
            <a:chExt cx="2770696" cy="9765640"/>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A9A569">
                <a:alpha val="3922"/>
              </a:srgbClr>
            </a:solidFill>
          </p:spPr>
        </p:sp>
      </p:grpSp>
      <p:grpSp>
        <p:nvGrpSpPr>
          <p:cNvPr id="10" name="Group 10"/>
          <p:cNvGrpSpPr/>
          <p:nvPr/>
        </p:nvGrpSpPr>
        <p:grpSpPr>
          <a:xfrm>
            <a:off x="7080418" y="4181408"/>
            <a:ext cx="2681135" cy="3133792"/>
            <a:chOff x="0" y="0"/>
            <a:chExt cx="3574847" cy="4178389"/>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D3583A">
                <a:alpha val="51765"/>
              </a:srgbClr>
            </a:solidFill>
          </p:spPr>
        </p:sp>
      </p:grpSp>
      <p:grpSp>
        <p:nvGrpSpPr>
          <p:cNvPr id="12" name="Group 12"/>
          <p:cNvGrpSpPr/>
          <p:nvPr/>
        </p:nvGrpSpPr>
        <p:grpSpPr>
          <a:xfrm>
            <a:off x="7477792" y="-9030"/>
            <a:ext cx="2285733" cy="7324230"/>
            <a:chOff x="0" y="0"/>
            <a:chExt cx="3047644" cy="9765640"/>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D3583A">
                <a:alpha val="48627"/>
              </a:srgbClr>
            </a:solidFill>
          </p:spPr>
        </p:sp>
      </p:grpSp>
      <p:grpSp>
        <p:nvGrpSpPr>
          <p:cNvPr id="14" name="Group 14"/>
          <p:cNvGrpSpPr/>
          <p:nvPr/>
        </p:nvGrpSpPr>
        <p:grpSpPr>
          <a:xfrm>
            <a:off x="8848830" y="-9030"/>
            <a:ext cx="914695" cy="7324230"/>
            <a:chOff x="0" y="0"/>
            <a:chExt cx="1219594" cy="9765640"/>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A9A569">
                <a:alpha val="48627"/>
              </a:srgbClr>
            </a:solidFill>
          </p:spPr>
        </p:sp>
      </p:grpSp>
      <p:grpSp>
        <p:nvGrpSpPr>
          <p:cNvPr id="16" name="Group 16"/>
          <p:cNvGrpSpPr/>
          <p:nvPr/>
        </p:nvGrpSpPr>
        <p:grpSpPr>
          <a:xfrm>
            <a:off x="8615715" y="-9030"/>
            <a:ext cx="1137885" cy="7324230"/>
            <a:chOff x="0" y="0"/>
            <a:chExt cx="1517180" cy="9765640"/>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A9A569">
                <a:alpha val="41961"/>
              </a:srgbClr>
            </a:solidFill>
          </p:spPr>
        </p:sp>
      </p:grpSp>
      <p:grpSp>
        <p:nvGrpSpPr>
          <p:cNvPr id="18" name="Group 18"/>
          <p:cNvGrpSpPr/>
          <p:nvPr/>
        </p:nvGrpSpPr>
        <p:grpSpPr>
          <a:xfrm>
            <a:off x="8597646" y="5219986"/>
            <a:ext cx="1167022" cy="2095214"/>
            <a:chOff x="0" y="0"/>
            <a:chExt cx="1556029" cy="2793619"/>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A9A569">
                <a:alpha val="63922"/>
              </a:srgbClr>
            </a:solidFill>
          </p:spPr>
        </p:sp>
      </p:grpSp>
      <p:sp>
        <p:nvSpPr>
          <p:cNvPr id="20" name="AutoShape 20"/>
          <p:cNvSpPr/>
          <p:nvPr/>
        </p:nvSpPr>
        <p:spPr>
          <a:xfrm rot="4940280">
            <a:off x="881053" y="3652838"/>
            <a:ext cx="7391352" cy="0"/>
          </a:xfrm>
          <a:prstGeom prst="line">
            <a:avLst/>
          </a:prstGeom>
          <a:ln w="9525" cap="rnd">
            <a:solidFill>
              <a:srgbClr val="A9A569"/>
            </a:solidFill>
            <a:prstDash val="solid"/>
            <a:headEnd type="none" w="sm" len="sm"/>
            <a:tailEnd type="none" w="sm" len="sm"/>
          </a:ln>
        </p:spPr>
      </p:sp>
      <p:sp>
        <p:nvSpPr>
          <p:cNvPr id="21" name="AutoShape 21"/>
          <p:cNvSpPr/>
          <p:nvPr/>
        </p:nvSpPr>
        <p:spPr>
          <a:xfrm rot="8300939">
            <a:off x="1981352" y="5616254"/>
            <a:ext cx="5113706" cy="0"/>
          </a:xfrm>
          <a:prstGeom prst="line">
            <a:avLst/>
          </a:prstGeom>
          <a:ln w="9525" cap="rnd">
            <a:solidFill>
              <a:srgbClr val="2C301F"/>
            </a:solidFill>
            <a:prstDash val="solid"/>
            <a:headEnd type="none" w="sm" len="sm"/>
            <a:tailEnd type="none" w="sm" len="sm"/>
          </a:ln>
        </p:spPr>
      </p:sp>
      <p:grpSp>
        <p:nvGrpSpPr>
          <p:cNvPr id="22" name="Group 22"/>
          <p:cNvGrpSpPr/>
          <p:nvPr/>
        </p:nvGrpSpPr>
        <p:grpSpPr>
          <a:xfrm>
            <a:off x="3586058" y="-9030"/>
            <a:ext cx="2405882" cy="7324230"/>
            <a:chOff x="0" y="0"/>
            <a:chExt cx="3207842" cy="9765640"/>
          </a:xfrm>
        </p:grpSpPr>
        <p:sp>
          <p:nvSpPr>
            <p:cNvPr id="23" name="Freeform 23"/>
            <p:cNvSpPr/>
            <p:nvPr/>
          </p:nvSpPr>
          <p:spPr>
            <a:xfrm>
              <a:off x="0" y="0"/>
              <a:ext cx="3207766" cy="9765665"/>
            </a:xfrm>
            <a:custGeom>
              <a:avLst/>
              <a:gdLst/>
              <a:ahLst/>
              <a:cxnLst/>
              <a:rect l="l" t="t" r="r" b="b"/>
              <a:pathLst>
                <a:path w="3207766" h="9765665">
                  <a:moveTo>
                    <a:pt x="2181860" y="0"/>
                  </a:moveTo>
                  <a:lnTo>
                    <a:pt x="3207766" y="0"/>
                  </a:lnTo>
                  <a:lnTo>
                    <a:pt x="3207766" y="9765665"/>
                  </a:lnTo>
                  <a:lnTo>
                    <a:pt x="0" y="9765665"/>
                  </a:lnTo>
                  <a:lnTo>
                    <a:pt x="2181860" y="0"/>
                  </a:lnTo>
                  <a:close/>
                </a:path>
              </a:pathLst>
            </a:custGeom>
            <a:solidFill>
              <a:srgbClr val="A9A569">
                <a:alpha val="8627"/>
              </a:srgbClr>
            </a:solidFill>
          </p:spPr>
        </p:sp>
      </p:grpSp>
      <p:grpSp>
        <p:nvGrpSpPr>
          <p:cNvPr id="24" name="Group 24"/>
          <p:cNvGrpSpPr/>
          <p:nvPr/>
        </p:nvGrpSpPr>
        <p:grpSpPr>
          <a:xfrm>
            <a:off x="3923624" y="-9030"/>
            <a:ext cx="2070849" cy="7324230"/>
            <a:chOff x="0" y="0"/>
            <a:chExt cx="2761132" cy="9765640"/>
          </a:xfrm>
        </p:grpSpPr>
        <p:sp>
          <p:nvSpPr>
            <p:cNvPr id="25" name="Freeform 25"/>
            <p:cNvSpPr/>
            <p:nvPr/>
          </p:nvSpPr>
          <p:spPr>
            <a:xfrm>
              <a:off x="0" y="0"/>
              <a:ext cx="2761107" cy="9765665"/>
            </a:xfrm>
            <a:custGeom>
              <a:avLst/>
              <a:gdLst/>
              <a:ahLst/>
              <a:cxnLst/>
              <a:rect l="l" t="t" r="r" b="b"/>
              <a:pathLst>
                <a:path w="2761107" h="9765665">
                  <a:moveTo>
                    <a:pt x="0" y="0"/>
                  </a:moveTo>
                  <a:lnTo>
                    <a:pt x="2761107" y="0"/>
                  </a:lnTo>
                  <a:lnTo>
                    <a:pt x="2761107" y="9765665"/>
                  </a:lnTo>
                  <a:lnTo>
                    <a:pt x="1290066" y="9765665"/>
                  </a:lnTo>
                  <a:lnTo>
                    <a:pt x="0" y="0"/>
                  </a:lnTo>
                  <a:close/>
                </a:path>
              </a:pathLst>
            </a:custGeom>
            <a:solidFill>
              <a:srgbClr val="A9A569">
                <a:alpha val="3922"/>
              </a:srgbClr>
            </a:solidFill>
          </p:spPr>
        </p:sp>
      </p:grpSp>
      <p:grpSp>
        <p:nvGrpSpPr>
          <p:cNvPr id="26" name="Group 26"/>
          <p:cNvGrpSpPr/>
          <p:nvPr/>
        </p:nvGrpSpPr>
        <p:grpSpPr>
          <a:xfrm>
            <a:off x="3650828" y="3660537"/>
            <a:ext cx="2607735" cy="4064003"/>
            <a:chOff x="0" y="0"/>
            <a:chExt cx="3476981" cy="5418671"/>
          </a:xfrm>
        </p:grpSpPr>
        <p:sp>
          <p:nvSpPr>
            <p:cNvPr id="27" name="Freeform 27"/>
            <p:cNvSpPr/>
            <p:nvPr/>
          </p:nvSpPr>
          <p:spPr>
            <a:xfrm>
              <a:off x="0" y="0"/>
              <a:ext cx="3477006" cy="5418709"/>
            </a:xfrm>
            <a:custGeom>
              <a:avLst/>
              <a:gdLst/>
              <a:ahLst/>
              <a:cxnLst/>
              <a:rect l="l" t="t" r="r" b="b"/>
              <a:pathLst>
                <a:path w="3477006" h="5418709">
                  <a:moveTo>
                    <a:pt x="0" y="5418709"/>
                  </a:moveTo>
                  <a:lnTo>
                    <a:pt x="3477006" y="0"/>
                  </a:lnTo>
                  <a:lnTo>
                    <a:pt x="3477006" y="5418709"/>
                  </a:lnTo>
                  <a:close/>
                </a:path>
              </a:pathLst>
            </a:custGeom>
            <a:solidFill>
              <a:srgbClr val="D3583A">
                <a:alpha val="51765"/>
              </a:srgbClr>
            </a:solidFill>
          </p:spPr>
        </p:sp>
      </p:grpSp>
      <p:grpSp>
        <p:nvGrpSpPr>
          <p:cNvPr id="28" name="Group 28"/>
          <p:cNvGrpSpPr/>
          <p:nvPr/>
        </p:nvGrpSpPr>
        <p:grpSpPr>
          <a:xfrm>
            <a:off x="3708473" y="-9030"/>
            <a:ext cx="2283457" cy="7324230"/>
            <a:chOff x="0" y="0"/>
            <a:chExt cx="3044609" cy="9765640"/>
          </a:xfrm>
        </p:grpSpPr>
        <p:sp>
          <p:nvSpPr>
            <p:cNvPr id="29" name="Freeform 29"/>
            <p:cNvSpPr/>
            <p:nvPr/>
          </p:nvSpPr>
          <p:spPr>
            <a:xfrm>
              <a:off x="0" y="0"/>
              <a:ext cx="3044571" cy="9765665"/>
            </a:xfrm>
            <a:custGeom>
              <a:avLst/>
              <a:gdLst/>
              <a:ahLst/>
              <a:cxnLst/>
              <a:rect l="l" t="t" r="r" b="b"/>
              <a:pathLst>
                <a:path w="3044571" h="9765665">
                  <a:moveTo>
                    <a:pt x="0" y="0"/>
                  </a:moveTo>
                  <a:lnTo>
                    <a:pt x="3044571" y="0"/>
                  </a:lnTo>
                  <a:lnTo>
                    <a:pt x="3044571" y="9765665"/>
                  </a:lnTo>
                  <a:lnTo>
                    <a:pt x="2635504" y="9765665"/>
                  </a:lnTo>
                  <a:lnTo>
                    <a:pt x="0" y="0"/>
                  </a:lnTo>
                  <a:close/>
                </a:path>
              </a:pathLst>
            </a:custGeom>
            <a:solidFill>
              <a:srgbClr val="D3583A">
                <a:alpha val="48627"/>
              </a:srgbClr>
            </a:solidFill>
          </p:spPr>
        </p:sp>
      </p:grpSp>
      <p:grpSp>
        <p:nvGrpSpPr>
          <p:cNvPr id="30" name="Group 30"/>
          <p:cNvGrpSpPr/>
          <p:nvPr/>
        </p:nvGrpSpPr>
        <p:grpSpPr>
          <a:xfrm>
            <a:off x="4538205" y="3829193"/>
            <a:ext cx="1453725" cy="3486007"/>
            <a:chOff x="0" y="0"/>
            <a:chExt cx="1938299" cy="4648010"/>
          </a:xfrm>
        </p:grpSpPr>
        <p:sp>
          <p:nvSpPr>
            <p:cNvPr id="31" name="Freeform 31"/>
            <p:cNvSpPr/>
            <p:nvPr/>
          </p:nvSpPr>
          <p:spPr>
            <a:xfrm>
              <a:off x="0" y="0"/>
              <a:ext cx="1938274" cy="4648073"/>
            </a:xfrm>
            <a:custGeom>
              <a:avLst/>
              <a:gdLst/>
              <a:ahLst/>
              <a:cxnLst/>
              <a:rect l="l" t="t" r="r" b="b"/>
              <a:pathLst>
                <a:path w="1938274" h="4648073">
                  <a:moveTo>
                    <a:pt x="0" y="4648073"/>
                  </a:moveTo>
                  <a:lnTo>
                    <a:pt x="1938274" y="0"/>
                  </a:lnTo>
                  <a:lnTo>
                    <a:pt x="1938274" y="4648073"/>
                  </a:lnTo>
                  <a:close/>
                </a:path>
              </a:pathLst>
            </a:custGeom>
            <a:solidFill>
              <a:srgbClr val="A9A569">
                <a:alpha val="63922"/>
              </a:srgbClr>
            </a:solidFill>
          </p:spPr>
        </p:sp>
      </p:grpSp>
      <p:grpSp>
        <p:nvGrpSpPr>
          <p:cNvPr id="32" name="Group 32"/>
          <p:cNvGrpSpPr/>
          <p:nvPr/>
        </p:nvGrpSpPr>
        <p:grpSpPr>
          <a:xfrm>
            <a:off x="4958105" y="-9030"/>
            <a:ext cx="4795495" cy="7324230"/>
            <a:chOff x="0" y="0"/>
            <a:chExt cx="6393993" cy="9765640"/>
          </a:xfrm>
        </p:grpSpPr>
        <p:sp>
          <p:nvSpPr>
            <p:cNvPr id="33" name="Freeform 33"/>
            <p:cNvSpPr/>
            <p:nvPr/>
          </p:nvSpPr>
          <p:spPr>
            <a:xfrm>
              <a:off x="0" y="0"/>
              <a:ext cx="6393942" cy="9765665"/>
            </a:xfrm>
            <a:custGeom>
              <a:avLst/>
              <a:gdLst/>
              <a:ahLst/>
              <a:cxnLst/>
              <a:rect l="l" t="t" r="r" b="b"/>
              <a:pathLst>
                <a:path w="6393942" h="9765665">
                  <a:moveTo>
                    <a:pt x="0" y="0"/>
                  </a:moveTo>
                  <a:lnTo>
                    <a:pt x="1333119" y="0"/>
                  </a:lnTo>
                  <a:lnTo>
                    <a:pt x="1333119" y="12065"/>
                  </a:lnTo>
                  <a:lnTo>
                    <a:pt x="6393942" y="12065"/>
                  </a:lnTo>
                  <a:lnTo>
                    <a:pt x="6393942" y="9765665"/>
                  </a:lnTo>
                  <a:lnTo>
                    <a:pt x="1333119" y="9765665"/>
                  </a:lnTo>
                  <a:lnTo>
                    <a:pt x="1183386" y="9765665"/>
                  </a:lnTo>
                  <a:close/>
                </a:path>
              </a:pathLst>
            </a:custGeom>
            <a:solidFill>
              <a:srgbClr val="727F4B"/>
            </a:solidFill>
          </p:spPr>
        </p:sp>
      </p:grpSp>
      <p:grpSp>
        <p:nvGrpSpPr>
          <p:cNvPr id="34" name="Group 34"/>
          <p:cNvGrpSpPr/>
          <p:nvPr/>
        </p:nvGrpSpPr>
        <p:grpSpPr>
          <a:xfrm>
            <a:off x="5745375" y="650243"/>
            <a:ext cx="3610394" cy="2376245"/>
            <a:chOff x="0" y="0"/>
            <a:chExt cx="4813859" cy="3168327"/>
          </a:xfrm>
        </p:grpSpPr>
        <p:sp>
          <p:nvSpPr>
            <p:cNvPr id="35" name="Freeform 35"/>
            <p:cNvSpPr/>
            <p:nvPr/>
          </p:nvSpPr>
          <p:spPr>
            <a:xfrm>
              <a:off x="0" y="0"/>
              <a:ext cx="4813855" cy="3168322"/>
            </a:xfrm>
            <a:custGeom>
              <a:avLst/>
              <a:gdLst/>
              <a:ahLst/>
              <a:cxnLst/>
              <a:rect l="l" t="t" r="r" b="b"/>
              <a:pathLst>
                <a:path w="4813855" h="3168322">
                  <a:moveTo>
                    <a:pt x="0" y="0"/>
                  </a:moveTo>
                  <a:lnTo>
                    <a:pt x="4813855" y="0"/>
                  </a:lnTo>
                  <a:lnTo>
                    <a:pt x="4813855" y="3168322"/>
                  </a:lnTo>
                  <a:lnTo>
                    <a:pt x="0" y="3168322"/>
                  </a:lnTo>
                  <a:close/>
                </a:path>
              </a:pathLst>
            </a:custGeom>
            <a:blipFill>
              <a:blip r:embed="rId2">
                <a:alphaModFix amt="0"/>
              </a:blip>
              <a:stretch>
                <a:fillRect l="-34445" r="-34445"/>
              </a:stretch>
            </a:blipFill>
          </p:spPr>
        </p:sp>
        <p:sp>
          <p:nvSpPr>
            <p:cNvPr id="36" name="TextBox 36"/>
            <p:cNvSpPr txBox="1"/>
            <p:nvPr/>
          </p:nvSpPr>
          <p:spPr>
            <a:xfrm>
              <a:off x="0" y="-38100"/>
              <a:ext cx="4813859" cy="3206427"/>
            </a:xfrm>
            <a:prstGeom prst="rect">
              <a:avLst/>
            </a:prstGeom>
          </p:spPr>
          <p:txBody>
            <a:bodyPr lIns="0" tIns="0" rIns="0" bIns="0" rtlCol="0" anchor="ctr"/>
            <a:lstStyle/>
            <a:p>
              <a:pPr algn="l">
                <a:lnSpc>
                  <a:spcPts val="4608"/>
                </a:lnSpc>
              </a:pPr>
              <a:r>
                <a:rPr lang="en-US" sz="3840">
                  <a:solidFill>
                    <a:srgbClr val="FFFFFF"/>
                  </a:solidFill>
                  <a:latin typeface="Poppins"/>
                  <a:ea typeface="Poppins"/>
                  <a:cs typeface="Poppins"/>
                  <a:sym typeface="Poppins"/>
                </a:rPr>
                <a:t>Questions? </a:t>
              </a:r>
            </a:p>
          </p:txBody>
        </p:sp>
      </p:grpSp>
      <p:sp>
        <p:nvSpPr>
          <p:cNvPr id="37" name="Freeform 37"/>
          <p:cNvSpPr/>
          <p:nvPr/>
        </p:nvSpPr>
        <p:spPr>
          <a:xfrm>
            <a:off x="694714" y="2039801"/>
            <a:ext cx="3200335" cy="3244630"/>
          </a:xfrm>
          <a:custGeom>
            <a:avLst/>
            <a:gdLst/>
            <a:ahLst/>
            <a:cxnLst/>
            <a:rect l="l" t="t" r="r" b="b"/>
            <a:pathLst>
              <a:path w="3200335" h="3244630">
                <a:moveTo>
                  <a:pt x="0" y="0"/>
                </a:moveTo>
                <a:lnTo>
                  <a:pt x="3200335" y="0"/>
                </a:lnTo>
                <a:lnTo>
                  <a:pt x="3200335" y="3244630"/>
                </a:lnTo>
                <a:lnTo>
                  <a:pt x="0" y="3244630"/>
                </a:lnTo>
                <a:lnTo>
                  <a:pt x="0" y="0"/>
                </a:lnTo>
                <a:close/>
              </a:path>
            </a:pathLst>
          </a:custGeom>
          <a:blipFill>
            <a:blip r:embed="rId3"/>
            <a:stretch>
              <a:fillRect/>
            </a:stretch>
          </a:blipFill>
        </p:spPr>
      </p:sp>
      <p:sp>
        <p:nvSpPr>
          <p:cNvPr id="38" name="TextBox 38"/>
          <p:cNvSpPr txBox="1"/>
          <p:nvPr/>
        </p:nvSpPr>
        <p:spPr>
          <a:xfrm>
            <a:off x="5836815" y="3053153"/>
            <a:ext cx="3427514" cy="590550"/>
          </a:xfrm>
          <a:prstGeom prst="rect">
            <a:avLst/>
          </a:prstGeom>
        </p:spPr>
        <p:txBody>
          <a:bodyPr lIns="0" tIns="0" rIns="0" bIns="0" rtlCol="0" anchor="t">
            <a:spAutoFit/>
          </a:bodyPr>
          <a:lstStyle/>
          <a:p>
            <a:pPr marL="247090" lvl="1" indent="-123545" algn="l">
              <a:lnSpc>
                <a:spcPts val="2304"/>
              </a:lnSpc>
              <a:buFont typeface="Arial"/>
              <a:buChar char="•"/>
            </a:pPr>
            <a:r>
              <a:rPr lang="en-US" sz="1920">
                <a:solidFill>
                  <a:srgbClr val="FFFFFF"/>
                </a:solidFill>
                <a:latin typeface="Poppins"/>
                <a:ea typeface="Poppins"/>
                <a:cs typeface="Poppins"/>
                <a:sym typeface="Poppins"/>
              </a:rPr>
              <a:t>Please scan the QR Code to submit questions: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30" y="4280745"/>
            <a:ext cx="487680" cy="3043485"/>
            <a:chOff x="0" y="0"/>
            <a:chExt cx="650240" cy="4057980"/>
          </a:xfrm>
        </p:grpSpPr>
        <p:sp>
          <p:nvSpPr>
            <p:cNvPr id="3" name="Freeform 3"/>
            <p:cNvSpPr/>
            <p:nvPr/>
          </p:nvSpPr>
          <p:spPr>
            <a:xfrm>
              <a:off x="0" y="0"/>
              <a:ext cx="650240" cy="4058031"/>
            </a:xfrm>
            <a:custGeom>
              <a:avLst/>
              <a:gdLst/>
              <a:ahLst/>
              <a:cxnLst/>
              <a:rect l="l" t="t" r="r" b="b"/>
              <a:pathLst>
                <a:path w="650240" h="4058031">
                  <a:moveTo>
                    <a:pt x="0" y="0"/>
                  </a:moveTo>
                  <a:lnTo>
                    <a:pt x="650240" y="4058031"/>
                  </a:lnTo>
                  <a:lnTo>
                    <a:pt x="0" y="4045966"/>
                  </a:lnTo>
                  <a:cubicBezTo>
                    <a:pt x="4064" y="2709291"/>
                    <a:pt x="8001" y="1372743"/>
                    <a:pt x="0" y="0"/>
                  </a:cubicBezTo>
                  <a:close/>
                </a:path>
              </a:pathLst>
            </a:custGeom>
            <a:solidFill>
              <a:srgbClr val="A9A569">
                <a:alpha val="72157"/>
              </a:srgbClr>
            </a:solidFill>
          </p:spPr>
        </p:sp>
      </p:grpSp>
      <p:sp>
        <p:nvSpPr>
          <p:cNvPr id="4" name="AutoShape 4"/>
          <p:cNvSpPr/>
          <p:nvPr/>
        </p:nvSpPr>
        <p:spPr>
          <a:xfrm rot="-2023740">
            <a:off x="5032581" y="5879830"/>
            <a:ext cx="5171237" cy="0"/>
          </a:xfrm>
          <a:prstGeom prst="line">
            <a:avLst/>
          </a:prstGeom>
          <a:ln w="9525" cap="rnd">
            <a:solidFill>
              <a:srgbClr val="FFFFFF"/>
            </a:solidFill>
            <a:prstDash val="solid"/>
            <a:headEnd type="none" w="sm" len="sm"/>
            <a:tailEnd type="none" w="sm" len="sm"/>
          </a:ln>
        </p:spPr>
      </p:sp>
      <p:sp>
        <p:nvSpPr>
          <p:cNvPr id="5" name="AutoShape 5"/>
          <p:cNvSpPr/>
          <p:nvPr/>
        </p:nvSpPr>
        <p:spPr>
          <a:xfrm rot="4791360">
            <a:off x="4441622" y="3652838"/>
            <a:ext cx="7441682" cy="0"/>
          </a:xfrm>
          <a:prstGeom prst="line">
            <a:avLst/>
          </a:prstGeom>
          <a:ln w="9525" cap="rnd">
            <a:solidFill>
              <a:srgbClr val="FFFFFF"/>
            </a:solidFill>
            <a:prstDash val="solid"/>
            <a:headEnd type="none" w="sm" len="sm"/>
            <a:tailEnd type="none" w="sm" len="sm"/>
          </a:ln>
        </p:spPr>
      </p:sp>
      <p:grpSp>
        <p:nvGrpSpPr>
          <p:cNvPr id="6" name="Group 6"/>
          <p:cNvGrpSpPr/>
          <p:nvPr/>
        </p:nvGrpSpPr>
        <p:grpSpPr>
          <a:xfrm>
            <a:off x="7351357" y="1"/>
            <a:ext cx="2420741" cy="7324230"/>
            <a:chOff x="0" y="0"/>
            <a:chExt cx="3227654" cy="9765640"/>
          </a:xfrm>
        </p:grpSpPr>
        <p:sp>
          <p:nvSpPr>
            <p:cNvPr id="7" name="Freeform 7"/>
            <p:cNvSpPr/>
            <p:nvPr/>
          </p:nvSpPr>
          <p:spPr>
            <a:xfrm>
              <a:off x="0" y="0"/>
              <a:ext cx="3227617" cy="9765665"/>
            </a:xfrm>
            <a:custGeom>
              <a:avLst/>
              <a:gdLst/>
              <a:ahLst/>
              <a:cxnLst/>
              <a:rect l="l" t="t" r="r" b="b"/>
              <a:pathLst>
                <a:path w="3227617" h="9765665">
                  <a:moveTo>
                    <a:pt x="2877947" y="0"/>
                  </a:moveTo>
                  <a:lnTo>
                    <a:pt x="0" y="9753600"/>
                  </a:lnTo>
                  <a:lnTo>
                    <a:pt x="3227070" y="9765665"/>
                  </a:lnTo>
                  <a:cubicBezTo>
                    <a:pt x="3231134" y="6514465"/>
                    <a:pt x="3211068" y="3263265"/>
                    <a:pt x="3215005" y="12065"/>
                  </a:cubicBezTo>
                  <a:lnTo>
                    <a:pt x="2877947" y="0"/>
                  </a:lnTo>
                  <a:close/>
                </a:path>
              </a:pathLst>
            </a:custGeom>
            <a:solidFill>
              <a:srgbClr val="A9A569">
                <a:alpha val="8627"/>
              </a:srgbClr>
            </a:solidFill>
          </p:spPr>
        </p:sp>
      </p:grpSp>
      <p:grpSp>
        <p:nvGrpSpPr>
          <p:cNvPr id="8" name="Group 8"/>
          <p:cNvGrpSpPr/>
          <p:nvPr/>
        </p:nvGrpSpPr>
        <p:grpSpPr>
          <a:xfrm>
            <a:off x="7685503" y="-9030"/>
            <a:ext cx="2078022" cy="7324230"/>
            <a:chOff x="0" y="0"/>
            <a:chExt cx="2770696" cy="9765640"/>
          </a:xfrm>
        </p:grpSpPr>
        <p:sp>
          <p:nvSpPr>
            <p:cNvPr id="9" name="Freeform 9"/>
            <p:cNvSpPr/>
            <p:nvPr/>
          </p:nvSpPr>
          <p:spPr>
            <a:xfrm>
              <a:off x="0" y="0"/>
              <a:ext cx="2770789" cy="9765665"/>
            </a:xfrm>
            <a:custGeom>
              <a:avLst/>
              <a:gdLst/>
              <a:ahLst/>
              <a:cxnLst/>
              <a:rect l="l" t="t" r="r" b="b"/>
              <a:pathLst>
                <a:path w="2770789" h="9765665">
                  <a:moveTo>
                    <a:pt x="0" y="0"/>
                  </a:moveTo>
                  <a:lnTo>
                    <a:pt x="1709928" y="9765665"/>
                  </a:lnTo>
                  <a:lnTo>
                    <a:pt x="2769616" y="9765665"/>
                  </a:lnTo>
                  <a:cubicBezTo>
                    <a:pt x="2765552" y="6510401"/>
                    <a:pt x="2773680" y="3255264"/>
                    <a:pt x="2769616" y="0"/>
                  </a:cubicBezTo>
                  <a:lnTo>
                    <a:pt x="0" y="0"/>
                  </a:lnTo>
                  <a:close/>
                </a:path>
              </a:pathLst>
            </a:custGeom>
            <a:solidFill>
              <a:srgbClr val="A9A569">
                <a:alpha val="3922"/>
              </a:srgbClr>
            </a:solidFill>
          </p:spPr>
        </p:sp>
      </p:grpSp>
      <p:grpSp>
        <p:nvGrpSpPr>
          <p:cNvPr id="10" name="Group 10"/>
          <p:cNvGrpSpPr/>
          <p:nvPr/>
        </p:nvGrpSpPr>
        <p:grpSpPr>
          <a:xfrm>
            <a:off x="7080418" y="4181408"/>
            <a:ext cx="2681135" cy="3133792"/>
            <a:chOff x="0" y="0"/>
            <a:chExt cx="3574847" cy="4178389"/>
          </a:xfrm>
        </p:grpSpPr>
        <p:sp>
          <p:nvSpPr>
            <p:cNvPr id="11" name="Freeform 11"/>
            <p:cNvSpPr/>
            <p:nvPr/>
          </p:nvSpPr>
          <p:spPr>
            <a:xfrm>
              <a:off x="0" y="0"/>
              <a:ext cx="3574796" cy="4178427"/>
            </a:xfrm>
            <a:custGeom>
              <a:avLst/>
              <a:gdLst/>
              <a:ahLst/>
              <a:cxnLst/>
              <a:rect l="l" t="t" r="r" b="b"/>
              <a:pathLst>
                <a:path w="3574796" h="4178427">
                  <a:moveTo>
                    <a:pt x="0" y="4178427"/>
                  </a:moveTo>
                  <a:lnTo>
                    <a:pt x="3565525" y="0"/>
                  </a:lnTo>
                  <a:cubicBezTo>
                    <a:pt x="3568573" y="1392809"/>
                    <a:pt x="3571748" y="2785618"/>
                    <a:pt x="3574796" y="4178427"/>
                  </a:cubicBezTo>
                  <a:lnTo>
                    <a:pt x="0" y="4178427"/>
                  </a:lnTo>
                  <a:close/>
                </a:path>
              </a:pathLst>
            </a:custGeom>
            <a:solidFill>
              <a:srgbClr val="D3583A">
                <a:alpha val="51765"/>
              </a:srgbClr>
            </a:solidFill>
          </p:spPr>
        </p:sp>
      </p:grpSp>
      <p:grpSp>
        <p:nvGrpSpPr>
          <p:cNvPr id="12" name="Group 12"/>
          <p:cNvGrpSpPr/>
          <p:nvPr/>
        </p:nvGrpSpPr>
        <p:grpSpPr>
          <a:xfrm>
            <a:off x="7477792" y="-9030"/>
            <a:ext cx="2285733" cy="7324230"/>
            <a:chOff x="0" y="0"/>
            <a:chExt cx="3047644" cy="9765640"/>
          </a:xfrm>
        </p:grpSpPr>
        <p:sp>
          <p:nvSpPr>
            <p:cNvPr id="13" name="Freeform 13"/>
            <p:cNvSpPr/>
            <p:nvPr/>
          </p:nvSpPr>
          <p:spPr>
            <a:xfrm>
              <a:off x="0" y="0"/>
              <a:ext cx="3047619" cy="9765665"/>
            </a:xfrm>
            <a:custGeom>
              <a:avLst/>
              <a:gdLst/>
              <a:ahLst/>
              <a:cxnLst/>
              <a:rect l="l" t="t" r="r" b="b"/>
              <a:pathLst>
                <a:path w="3047619" h="9765665">
                  <a:moveTo>
                    <a:pt x="0" y="0"/>
                  </a:moveTo>
                  <a:lnTo>
                    <a:pt x="2640711" y="9765665"/>
                  </a:lnTo>
                  <a:lnTo>
                    <a:pt x="3047619" y="9753600"/>
                  </a:lnTo>
                  <a:lnTo>
                    <a:pt x="3047619" y="0"/>
                  </a:lnTo>
                  <a:lnTo>
                    <a:pt x="0" y="0"/>
                  </a:lnTo>
                  <a:close/>
                </a:path>
              </a:pathLst>
            </a:custGeom>
            <a:solidFill>
              <a:srgbClr val="727F4B">
                <a:alpha val="48627"/>
              </a:srgbClr>
            </a:solidFill>
          </p:spPr>
        </p:sp>
      </p:grpSp>
      <p:grpSp>
        <p:nvGrpSpPr>
          <p:cNvPr id="14" name="Group 14"/>
          <p:cNvGrpSpPr/>
          <p:nvPr/>
        </p:nvGrpSpPr>
        <p:grpSpPr>
          <a:xfrm>
            <a:off x="8848830" y="-9030"/>
            <a:ext cx="914695" cy="7324230"/>
            <a:chOff x="0" y="0"/>
            <a:chExt cx="1219594" cy="9765640"/>
          </a:xfrm>
        </p:grpSpPr>
        <p:sp>
          <p:nvSpPr>
            <p:cNvPr id="15" name="Freeform 15"/>
            <p:cNvSpPr/>
            <p:nvPr/>
          </p:nvSpPr>
          <p:spPr>
            <a:xfrm>
              <a:off x="0" y="0"/>
              <a:ext cx="1219581" cy="9765665"/>
            </a:xfrm>
            <a:custGeom>
              <a:avLst/>
              <a:gdLst/>
              <a:ahLst/>
              <a:cxnLst/>
              <a:rect l="l" t="t" r="r" b="b"/>
              <a:pathLst>
                <a:path w="1219581" h="9765665">
                  <a:moveTo>
                    <a:pt x="962787" y="0"/>
                  </a:moveTo>
                  <a:lnTo>
                    <a:pt x="0" y="9765665"/>
                  </a:lnTo>
                  <a:lnTo>
                    <a:pt x="1219581" y="9765665"/>
                  </a:lnTo>
                  <a:cubicBezTo>
                    <a:pt x="1216914" y="6510401"/>
                    <a:pt x="1214247" y="3255264"/>
                    <a:pt x="1211580" y="0"/>
                  </a:cubicBezTo>
                  <a:lnTo>
                    <a:pt x="962787" y="0"/>
                  </a:lnTo>
                  <a:close/>
                </a:path>
              </a:pathLst>
            </a:custGeom>
            <a:solidFill>
              <a:srgbClr val="E9C468">
                <a:alpha val="48627"/>
              </a:srgbClr>
            </a:solidFill>
          </p:spPr>
        </p:sp>
      </p:grpSp>
      <p:grpSp>
        <p:nvGrpSpPr>
          <p:cNvPr id="16" name="Group 16"/>
          <p:cNvGrpSpPr/>
          <p:nvPr/>
        </p:nvGrpSpPr>
        <p:grpSpPr>
          <a:xfrm>
            <a:off x="8615715" y="-9030"/>
            <a:ext cx="1137885" cy="7324230"/>
            <a:chOff x="0" y="0"/>
            <a:chExt cx="1517180" cy="9765640"/>
          </a:xfrm>
        </p:grpSpPr>
        <p:sp>
          <p:nvSpPr>
            <p:cNvPr id="17" name="Freeform 17"/>
            <p:cNvSpPr/>
            <p:nvPr/>
          </p:nvSpPr>
          <p:spPr>
            <a:xfrm>
              <a:off x="0" y="0"/>
              <a:ext cx="1517189" cy="9765665"/>
            </a:xfrm>
            <a:custGeom>
              <a:avLst/>
              <a:gdLst/>
              <a:ahLst/>
              <a:cxnLst/>
              <a:rect l="l" t="t" r="r" b="b"/>
              <a:pathLst>
                <a:path w="1517189" h="9765665">
                  <a:moveTo>
                    <a:pt x="0" y="0"/>
                  </a:moveTo>
                  <a:lnTo>
                    <a:pt x="1334897" y="9765665"/>
                  </a:lnTo>
                  <a:lnTo>
                    <a:pt x="1516888" y="9765665"/>
                  </a:lnTo>
                  <a:cubicBezTo>
                    <a:pt x="1520317" y="6506464"/>
                    <a:pt x="1493266" y="3259201"/>
                    <a:pt x="1496695" y="0"/>
                  </a:cubicBezTo>
                  <a:lnTo>
                    <a:pt x="0" y="0"/>
                  </a:lnTo>
                  <a:close/>
                </a:path>
              </a:pathLst>
            </a:custGeom>
            <a:solidFill>
              <a:srgbClr val="A9A569">
                <a:alpha val="41961"/>
              </a:srgbClr>
            </a:solidFill>
          </p:spPr>
        </p:sp>
      </p:grpSp>
      <p:grpSp>
        <p:nvGrpSpPr>
          <p:cNvPr id="18" name="Group 18"/>
          <p:cNvGrpSpPr/>
          <p:nvPr/>
        </p:nvGrpSpPr>
        <p:grpSpPr>
          <a:xfrm>
            <a:off x="8597646" y="5219986"/>
            <a:ext cx="1167022" cy="2095214"/>
            <a:chOff x="0" y="0"/>
            <a:chExt cx="1556029" cy="2793619"/>
          </a:xfrm>
        </p:grpSpPr>
        <p:sp>
          <p:nvSpPr>
            <p:cNvPr id="19" name="Freeform 19"/>
            <p:cNvSpPr/>
            <p:nvPr/>
          </p:nvSpPr>
          <p:spPr>
            <a:xfrm>
              <a:off x="0" y="0"/>
              <a:ext cx="1556004" cy="2793619"/>
            </a:xfrm>
            <a:custGeom>
              <a:avLst/>
              <a:gdLst/>
              <a:ahLst/>
              <a:cxnLst/>
              <a:rect l="l" t="t" r="r" b="b"/>
              <a:pathLst>
                <a:path w="1556004" h="2793619">
                  <a:moveTo>
                    <a:pt x="0" y="2793619"/>
                  </a:moveTo>
                  <a:lnTo>
                    <a:pt x="1548765" y="0"/>
                  </a:lnTo>
                  <a:cubicBezTo>
                    <a:pt x="1551178" y="928751"/>
                    <a:pt x="1553591" y="1857629"/>
                    <a:pt x="1556004" y="2786380"/>
                  </a:cubicBezTo>
                  <a:lnTo>
                    <a:pt x="0" y="2793619"/>
                  </a:lnTo>
                  <a:close/>
                </a:path>
              </a:pathLst>
            </a:custGeom>
            <a:solidFill>
              <a:srgbClr val="A9A569">
                <a:alpha val="63922"/>
              </a:srgbClr>
            </a:solidFill>
          </p:spPr>
        </p:sp>
      </p:grpSp>
      <p:grpSp>
        <p:nvGrpSpPr>
          <p:cNvPr id="20" name="Group 20"/>
          <p:cNvGrpSpPr/>
          <p:nvPr/>
        </p:nvGrpSpPr>
        <p:grpSpPr>
          <a:xfrm>
            <a:off x="1303668" y="1654759"/>
            <a:ext cx="7146265" cy="4015931"/>
            <a:chOff x="0" y="0"/>
            <a:chExt cx="9528353" cy="5354574"/>
          </a:xfrm>
        </p:grpSpPr>
        <p:sp>
          <p:nvSpPr>
            <p:cNvPr id="21" name="Freeform 21" descr="A qr code on a purple background  AI-generated content may be incorrect."/>
            <p:cNvSpPr/>
            <p:nvPr/>
          </p:nvSpPr>
          <p:spPr>
            <a:xfrm>
              <a:off x="0" y="0"/>
              <a:ext cx="9528302" cy="5354574"/>
            </a:xfrm>
            <a:custGeom>
              <a:avLst/>
              <a:gdLst/>
              <a:ahLst/>
              <a:cxnLst/>
              <a:rect l="l" t="t" r="r" b="b"/>
              <a:pathLst>
                <a:path w="9528302" h="5354574">
                  <a:moveTo>
                    <a:pt x="0" y="0"/>
                  </a:moveTo>
                  <a:lnTo>
                    <a:pt x="9528302" y="0"/>
                  </a:lnTo>
                  <a:lnTo>
                    <a:pt x="9528302" y="5354574"/>
                  </a:lnTo>
                  <a:lnTo>
                    <a:pt x="0" y="5354574"/>
                  </a:lnTo>
                  <a:lnTo>
                    <a:pt x="0" y="0"/>
                  </a:lnTo>
                  <a:close/>
                </a:path>
              </a:pathLst>
            </a:custGeom>
            <a:blipFill>
              <a:blip r:embed="rId2"/>
              <a:stretch>
                <a:fillRect t="-47" b="-47"/>
              </a:stretch>
            </a:blipFill>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32</Slides>
  <Notes>0</Notes>
  <HiddenSlides>1</HiddenSlide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of 2028 Junior Information Meeting</dc:title>
  <cp:revision>7</cp:revision>
  <dcterms:created xsi:type="dcterms:W3CDTF">2006-08-16T00:00:00Z</dcterms:created>
  <dcterms:modified xsi:type="dcterms:W3CDTF">2026-08-26T14:52:08Z</dcterms:modified>
  <dc:identifier>DAHTN0gra9E</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ee3c538-ec52-435f-ae58-017644bd9513_Enabled">
    <vt:lpwstr>true</vt:lpwstr>
  </property>
  <property fmtid="{D5CDD505-2E9C-101B-9397-08002B2CF9AE}" pid="3" name="MSIP_Label_0ee3c538-ec52-435f-ae58-017644bd9513_SetDate">
    <vt:lpwstr>2026-08-24T15:44:29Z</vt:lpwstr>
  </property>
  <property fmtid="{D5CDD505-2E9C-101B-9397-08002B2CF9AE}" pid="4" name="MSIP_Label_0ee3c538-ec52-435f-ae58-017644bd9513_Method">
    <vt:lpwstr>Standard</vt:lpwstr>
  </property>
  <property fmtid="{D5CDD505-2E9C-101B-9397-08002B2CF9AE}" pid="5" name="MSIP_Label_0ee3c538-ec52-435f-ae58-017644bd9513_Name">
    <vt:lpwstr>0ee3c538-ec52-435f-ae58-017644bd9513</vt:lpwstr>
  </property>
  <property fmtid="{D5CDD505-2E9C-101B-9397-08002B2CF9AE}" pid="6" name="MSIP_Label_0ee3c538-ec52-435f-ae58-017644bd9513_SiteId">
    <vt:lpwstr>0cdcb198-8169-4b70-ba9f-da7e3ba700c2</vt:lpwstr>
  </property>
  <property fmtid="{D5CDD505-2E9C-101B-9397-08002B2CF9AE}" pid="7" name="MSIP_Label_0ee3c538-ec52-435f-ae58-017644bd9513_ActionId">
    <vt:lpwstr>b97200e1-bc91-4e6d-8c63-fb9da57aabbf</vt:lpwstr>
  </property>
  <property fmtid="{D5CDD505-2E9C-101B-9397-08002B2CF9AE}" pid="8" name="MSIP_Label_0ee3c538-ec52-435f-ae58-017644bd9513_ContentBits">
    <vt:lpwstr>0</vt:lpwstr>
  </property>
  <property fmtid="{D5CDD505-2E9C-101B-9397-08002B2CF9AE}" pid="9" name="MSIP_Label_0ee3c538-ec52-435f-ae58-017644bd9513_Tag">
    <vt:lpwstr>10, 3, 0, 2</vt:lpwstr>
  </property>
</Properties>
</file>