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8288000" cy="10287000"/>
  <p:notesSz cx="6858000" cy="9144000"/>
  <p:embeddedFontLst>
    <p:embeddedFont>
      <p:font typeface="Canva Sans" panose="020B0503030501040103" pitchFamily="34" charset="0"/>
      <p:regular r:id="rId7"/>
    </p:embeddedFont>
    <p:embeddedFont>
      <p:font typeface="Mont Bold" pitchFamily="2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17" autoAdjust="0"/>
    <p:restoredTop sz="94618" autoAdjust="0"/>
  </p:normalViewPr>
  <p:slideViewPr>
    <p:cSldViewPr>
      <p:cViewPr varScale="1">
        <p:scale>
          <a:sx n="71" d="100"/>
          <a:sy n="71" d="100"/>
        </p:scale>
        <p:origin x="216" y="3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95550-3783-EE4C-B9F4-52BE2E672F8D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48A76-9C55-3F4D-A52C-35B11EB2D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00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48A76-9C55-3F4D-A52C-35B11EB2D9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7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48A76-9C55-3F4D-A52C-35B11EB2D9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03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ADCCB-8884-831A-5F77-F332F5AA2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DDD9773-7448-10B5-E787-B5D547FAB3B9}"/>
              </a:ext>
            </a:extLst>
          </p:cNvPr>
          <p:cNvGrpSpPr/>
          <p:nvPr/>
        </p:nvGrpSpPr>
        <p:grpSpPr>
          <a:xfrm>
            <a:off x="0" y="9726577"/>
            <a:ext cx="18772207" cy="946469"/>
            <a:chOff x="0" y="0"/>
            <a:chExt cx="5464094" cy="27549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8C0D2A8-32A5-7B04-56E8-F9D972E8805D}"/>
                </a:ext>
              </a:extLst>
            </p:cNvPr>
            <p:cNvSpPr/>
            <p:nvPr/>
          </p:nvSpPr>
          <p:spPr>
            <a:xfrm>
              <a:off x="0" y="0"/>
              <a:ext cx="5464094" cy="275492"/>
            </a:xfrm>
            <a:custGeom>
              <a:avLst/>
              <a:gdLst/>
              <a:ahLst/>
              <a:cxnLst/>
              <a:rect l="l" t="t" r="r" b="b"/>
              <a:pathLst>
                <a:path w="5464094" h="275492">
                  <a:moveTo>
                    <a:pt x="0" y="0"/>
                  </a:moveTo>
                  <a:lnTo>
                    <a:pt x="5464094" y="0"/>
                  </a:lnTo>
                  <a:lnTo>
                    <a:pt x="5464094" y="275492"/>
                  </a:lnTo>
                  <a:lnTo>
                    <a:pt x="0" y="275492"/>
                  </a:lnTo>
                  <a:close/>
                </a:path>
              </a:pathLst>
            </a:custGeom>
            <a:solidFill>
              <a:srgbClr val="CB212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8F89CEF-CCEF-7FC3-A05D-B368104F64B5}"/>
                </a:ext>
              </a:extLst>
            </p:cNvPr>
            <p:cNvSpPr txBox="1"/>
            <p:nvPr/>
          </p:nvSpPr>
          <p:spPr>
            <a:xfrm>
              <a:off x="0" y="-38100"/>
              <a:ext cx="5464094" cy="313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4"/>
                </a:lnSpc>
              </a:pPr>
              <a:endParaRPr/>
            </a:p>
          </p:txBody>
        </p:sp>
      </p:grpSp>
      <p:sp>
        <p:nvSpPr>
          <p:cNvPr id="5" name="AutoShape 5">
            <a:extLst>
              <a:ext uri="{FF2B5EF4-FFF2-40B4-BE49-F238E27FC236}">
                <a16:creationId xmlns:a16="http://schemas.microsoft.com/office/drawing/2014/main" id="{5CD04E20-A4C6-B1F9-B279-4B63934690A9}"/>
              </a:ext>
            </a:extLst>
          </p:cNvPr>
          <p:cNvSpPr/>
          <p:nvPr/>
        </p:nvSpPr>
        <p:spPr>
          <a:xfrm>
            <a:off x="9844010" y="1047750"/>
            <a:ext cx="8928197" cy="0"/>
          </a:xfrm>
          <a:prstGeom prst="line">
            <a:avLst/>
          </a:prstGeom>
          <a:ln w="38100" cap="flat">
            <a:solidFill>
              <a:srgbClr val="CB21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93819A1C-346A-C28A-2D52-FD5946932874}"/>
              </a:ext>
            </a:extLst>
          </p:cNvPr>
          <p:cNvSpPr/>
          <p:nvPr/>
        </p:nvSpPr>
        <p:spPr>
          <a:xfrm>
            <a:off x="-899622" y="2797775"/>
            <a:ext cx="8928197" cy="0"/>
          </a:xfrm>
          <a:prstGeom prst="line">
            <a:avLst/>
          </a:prstGeom>
          <a:ln w="38100" cap="flat">
            <a:solidFill>
              <a:srgbClr val="CB21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AABC075-1390-F779-BC04-1BC9B93AAF59}"/>
              </a:ext>
            </a:extLst>
          </p:cNvPr>
          <p:cNvSpPr txBox="1"/>
          <p:nvPr/>
        </p:nvSpPr>
        <p:spPr>
          <a:xfrm>
            <a:off x="2397183" y="1447139"/>
            <a:ext cx="7656054" cy="903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0"/>
              </a:lnSpc>
            </a:pPr>
            <a:r>
              <a:rPr lang="en-US" sz="5243" b="1" dirty="0">
                <a:solidFill>
                  <a:srgbClr val="CB2121"/>
                </a:solidFill>
                <a:latin typeface="Mont Bold"/>
                <a:ea typeface="Mont Bold"/>
                <a:cs typeface="Mont Bold"/>
                <a:sym typeface="Mont Bold"/>
              </a:rPr>
              <a:t>CONCESSIONS 25-26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957F47AB-E5D9-AD7C-96FB-DE3921EE2213}"/>
              </a:ext>
            </a:extLst>
          </p:cNvPr>
          <p:cNvGrpSpPr/>
          <p:nvPr/>
        </p:nvGrpSpPr>
        <p:grpSpPr>
          <a:xfrm>
            <a:off x="1244585" y="1659710"/>
            <a:ext cx="952026" cy="937104"/>
            <a:chOff x="0" y="0"/>
            <a:chExt cx="250739" cy="24680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D6A1371-FDFE-FA5E-F253-97566FD13B4F}"/>
                </a:ext>
              </a:extLst>
            </p:cNvPr>
            <p:cNvSpPr/>
            <p:nvPr/>
          </p:nvSpPr>
          <p:spPr>
            <a:xfrm>
              <a:off x="0" y="0"/>
              <a:ext cx="250739" cy="246809"/>
            </a:xfrm>
            <a:custGeom>
              <a:avLst/>
              <a:gdLst/>
              <a:ahLst/>
              <a:cxnLst/>
              <a:rect l="l" t="t" r="r" b="b"/>
              <a:pathLst>
                <a:path w="250739" h="246809">
                  <a:moveTo>
                    <a:pt x="0" y="0"/>
                  </a:moveTo>
                  <a:lnTo>
                    <a:pt x="250739" y="0"/>
                  </a:lnTo>
                  <a:lnTo>
                    <a:pt x="250739" y="246809"/>
                  </a:lnTo>
                  <a:lnTo>
                    <a:pt x="0" y="246809"/>
                  </a:lnTo>
                  <a:close/>
                </a:path>
              </a:pathLst>
            </a:custGeom>
            <a:solidFill>
              <a:srgbClr val="CB212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63B1A10-6602-F3D1-568E-54276B03B57D}"/>
                </a:ext>
              </a:extLst>
            </p:cNvPr>
            <p:cNvSpPr txBox="1"/>
            <p:nvPr/>
          </p:nvSpPr>
          <p:spPr>
            <a:xfrm>
              <a:off x="0" y="-38100"/>
              <a:ext cx="250739" cy="284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4"/>
                </a:lnSpc>
              </a:pPr>
              <a:endParaRPr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B2716A23-5DF2-9013-21B4-9FA14EF95ACF}"/>
              </a:ext>
            </a:extLst>
          </p:cNvPr>
          <p:cNvSpPr txBox="1"/>
          <p:nvPr/>
        </p:nvSpPr>
        <p:spPr>
          <a:xfrm>
            <a:off x="1432347" y="2940650"/>
            <a:ext cx="15826953" cy="630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Athletics-90% payout to assigned team</a:t>
            </a:r>
          </a:p>
          <a:p>
            <a:pPr marL="1381761" lvl="2" indent="-460587" algn="l">
              <a:lnSpc>
                <a:spcPts val="4480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2025-2026 Payout $23,225</a:t>
            </a:r>
          </a:p>
          <a:p>
            <a:pPr marL="1381761" lvl="2" indent="-460587" algn="l">
              <a:lnSpc>
                <a:spcPts val="4480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2025-2026 Athletic Retention $2,207</a:t>
            </a:r>
          </a:p>
          <a:p>
            <a:pPr marL="1381761" lvl="2" indent="-460587">
              <a:lnSpc>
                <a:spcPts val="4480"/>
              </a:lnSpc>
              <a:buFont typeface="Arial"/>
              <a:buChar char="⚬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Point of Sale-65% Cash, 35% Credit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 teams worked their own events except:</a:t>
            </a:r>
          </a:p>
          <a:p>
            <a:pPr marL="1148081" lvl="2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Wrestling only wanted their tournaments, not dual meets</a:t>
            </a:r>
          </a:p>
          <a:p>
            <a:pPr marL="1148081" lvl="2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Cheer worked 3 wrestling meets </a:t>
            </a:r>
          </a:p>
          <a:p>
            <a:pPr marL="690881" lvl="1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Boys' soccer gave up 1 Friday, 3:30 game followed by football</a:t>
            </a:r>
          </a:p>
          <a:p>
            <a:pPr marL="690881" lvl="1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Girls’ Soccer gave up 2 days (Wed &amp; Fri) 4:00 games against Lebanon teams</a:t>
            </a:r>
          </a:p>
          <a:p>
            <a:pPr marL="1148081" lvl="2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 other organization wanted any of those 3 dates</a:t>
            </a:r>
          </a:p>
          <a:p>
            <a:pPr marL="690881" lvl="1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Standard Menu &amp; Prices set, boosters communicate special items</a:t>
            </a:r>
          </a:p>
        </p:txBody>
      </p:sp>
    </p:spTree>
    <p:extLst>
      <p:ext uri="{BB962C8B-B14F-4D97-AF65-F5344CB8AC3E}">
        <p14:creationId xmlns:p14="http://schemas.microsoft.com/office/powerpoint/2010/main" val="2877123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4F615-DF29-B948-FEF6-EDD4772A0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7C2C679-1DB9-375A-9536-114DA6B51E40}"/>
              </a:ext>
            </a:extLst>
          </p:cNvPr>
          <p:cNvGrpSpPr/>
          <p:nvPr/>
        </p:nvGrpSpPr>
        <p:grpSpPr>
          <a:xfrm>
            <a:off x="0" y="9726577"/>
            <a:ext cx="18772207" cy="946469"/>
            <a:chOff x="0" y="0"/>
            <a:chExt cx="5464094" cy="27549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7D0EA2A-325E-63F9-1282-1BE1198D5C8B}"/>
                </a:ext>
              </a:extLst>
            </p:cNvPr>
            <p:cNvSpPr/>
            <p:nvPr/>
          </p:nvSpPr>
          <p:spPr>
            <a:xfrm>
              <a:off x="0" y="0"/>
              <a:ext cx="5464094" cy="275492"/>
            </a:xfrm>
            <a:custGeom>
              <a:avLst/>
              <a:gdLst/>
              <a:ahLst/>
              <a:cxnLst/>
              <a:rect l="l" t="t" r="r" b="b"/>
              <a:pathLst>
                <a:path w="5464094" h="275492">
                  <a:moveTo>
                    <a:pt x="0" y="0"/>
                  </a:moveTo>
                  <a:lnTo>
                    <a:pt x="5464094" y="0"/>
                  </a:lnTo>
                  <a:lnTo>
                    <a:pt x="5464094" y="275492"/>
                  </a:lnTo>
                  <a:lnTo>
                    <a:pt x="0" y="275492"/>
                  </a:lnTo>
                  <a:close/>
                </a:path>
              </a:pathLst>
            </a:custGeom>
            <a:solidFill>
              <a:srgbClr val="CB212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E0F1338-AA0E-512E-9AB8-A55547047851}"/>
                </a:ext>
              </a:extLst>
            </p:cNvPr>
            <p:cNvSpPr txBox="1"/>
            <p:nvPr/>
          </p:nvSpPr>
          <p:spPr>
            <a:xfrm>
              <a:off x="0" y="-38100"/>
              <a:ext cx="5464094" cy="313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4"/>
                </a:lnSpc>
              </a:pPr>
              <a:endParaRPr/>
            </a:p>
          </p:txBody>
        </p:sp>
      </p:grpSp>
      <p:sp>
        <p:nvSpPr>
          <p:cNvPr id="5" name="AutoShape 5">
            <a:extLst>
              <a:ext uri="{FF2B5EF4-FFF2-40B4-BE49-F238E27FC236}">
                <a16:creationId xmlns:a16="http://schemas.microsoft.com/office/drawing/2014/main" id="{B34C2954-A3BD-7289-C6AE-27EFC4527BCA}"/>
              </a:ext>
            </a:extLst>
          </p:cNvPr>
          <p:cNvSpPr/>
          <p:nvPr/>
        </p:nvSpPr>
        <p:spPr>
          <a:xfrm>
            <a:off x="9844010" y="1047750"/>
            <a:ext cx="8928197" cy="0"/>
          </a:xfrm>
          <a:prstGeom prst="line">
            <a:avLst/>
          </a:prstGeom>
          <a:ln w="38100" cap="flat">
            <a:solidFill>
              <a:srgbClr val="CB21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2E2E8758-FD9F-D457-E583-340896E0509B}"/>
              </a:ext>
            </a:extLst>
          </p:cNvPr>
          <p:cNvSpPr/>
          <p:nvPr/>
        </p:nvSpPr>
        <p:spPr>
          <a:xfrm>
            <a:off x="-899622" y="2797775"/>
            <a:ext cx="8928197" cy="0"/>
          </a:xfrm>
          <a:prstGeom prst="line">
            <a:avLst/>
          </a:prstGeom>
          <a:ln w="38100" cap="flat">
            <a:solidFill>
              <a:srgbClr val="CB21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55F50F5-492A-D983-0CBD-A56DB4E30F92}"/>
              </a:ext>
            </a:extLst>
          </p:cNvPr>
          <p:cNvSpPr txBox="1"/>
          <p:nvPr/>
        </p:nvSpPr>
        <p:spPr>
          <a:xfrm>
            <a:off x="2397182" y="1447139"/>
            <a:ext cx="10404418" cy="903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340"/>
              </a:lnSpc>
            </a:pPr>
            <a:r>
              <a:rPr lang="en-US" sz="5243" b="1" dirty="0">
                <a:solidFill>
                  <a:srgbClr val="CB2121"/>
                </a:solidFill>
                <a:latin typeface="Mont Bold"/>
                <a:ea typeface="Mont Bold"/>
                <a:cs typeface="Mont Bold"/>
                <a:sym typeface="Mont Bold"/>
              </a:rPr>
              <a:t>CONCESSIONS COMPARISON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59337888-36AC-0178-25E6-E08FE2951299}"/>
              </a:ext>
            </a:extLst>
          </p:cNvPr>
          <p:cNvGrpSpPr/>
          <p:nvPr/>
        </p:nvGrpSpPr>
        <p:grpSpPr>
          <a:xfrm>
            <a:off x="1244585" y="1659710"/>
            <a:ext cx="952026" cy="937104"/>
            <a:chOff x="0" y="0"/>
            <a:chExt cx="250739" cy="24680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0FFF172-6638-8917-6700-F42D4EFF21D1}"/>
                </a:ext>
              </a:extLst>
            </p:cNvPr>
            <p:cNvSpPr/>
            <p:nvPr/>
          </p:nvSpPr>
          <p:spPr>
            <a:xfrm>
              <a:off x="0" y="0"/>
              <a:ext cx="250739" cy="246809"/>
            </a:xfrm>
            <a:custGeom>
              <a:avLst/>
              <a:gdLst/>
              <a:ahLst/>
              <a:cxnLst/>
              <a:rect l="l" t="t" r="r" b="b"/>
              <a:pathLst>
                <a:path w="250739" h="246809">
                  <a:moveTo>
                    <a:pt x="0" y="0"/>
                  </a:moveTo>
                  <a:lnTo>
                    <a:pt x="250739" y="0"/>
                  </a:lnTo>
                  <a:lnTo>
                    <a:pt x="250739" y="246809"/>
                  </a:lnTo>
                  <a:lnTo>
                    <a:pt x="0" y="246809"/>
                  </a:lnTo>
                  <a:close/>
                </a:path>
              </a:pathLst>
            </a:custGeom>
            <a:solidFill>
              <a:srgbClr val="CB212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0517AF4-97DF-737E-0C5D-A727CE5E43EA}"/>
                </a:ext>
              </a:extLst>
            </p:cNvPr>
            <p:cNvSpPr txBox="1"/>
            <p:nvPr/>
          </p:nvSpPr>
          <p:spPr>
            <a:xfrm>
              <a:off x="0" y="-38100"/>
              <a:ext cx="250739" cy="284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4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0C004E2-0FCC-9E0B-F9EA-95B003D0DF9B}"/>
              </a:ext>
            </a:extLst>
          </p:cNvPr>
          <p:cNvSpPr txBox="1"/>
          <p:nvPr/>
        </p:nvSpPr>
        <p:spPr>
          <a:xfrm>
            <a:off x="2971800" y="2932078"/>
            <a:ext cx="295656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2024-2025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FE9092-B0F7-32AF-78E4-56FD2506C7C0}"/>
              </a:ext>
            </a:extLst>
          </p:cNvPr>
          <p:cNvSpPr txBox="1"/>
          <p:nvPr/>
        </p:nvSpPr>
        <p:spPr>
          <a:xfrm>
            <a:off x="12516366" y="2927506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2025-2026</a:t>
            </a:r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26DED40-A5BA-4381-EFDE-6597337CC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764197"/>
              </p:ext>
            </p:extLst>
          </p:nvPr>
        </p:nvGraphicFramePr>
        <p:xfrm>
          <a:off x="806438" y="3609187"/>
          <a:ext cx="643910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369">
                  <a:extLst>
                    <a:ext uri="{9D8B030D-6E8A-4147-A177-3AD203B41FA5}">
                      <a16:colId xmlns:a16="http://schemas.microsoft.com/office/drawing/2014/main" val="4217660533"/>
                    </a:ext>
                  </a:extLst>
                </a:gridCol>
                <a:gridCol w="2146369">
                  <a:extLst>
                    <a:ext uri="{9D8B030D-6E8A-4147-A177-3AD203B41FA5}">
                      <a16:colId xmlns:a16="http://schemas.microsoft.com/office/drawing/2014/main" val="1781318960"/>
                    </a:ext>
                  </a:extLst>
                </a:gridCol>
                <a:gridCol w="2146369">
                  <a:extLst>
                    <a:ext uri="{9D8B030D-6E8A-4147-A177-3AD203B41FA5}">
                      <a16:colId xmlns:a16="http://schemas.microsoft.com/office/drawing/2014/main" val="2374408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PAY 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# OF GAMES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7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Boys Soccer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$6,062.27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06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Girls Soccer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$1,805.67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1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$6,808.03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32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Girls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$2,752.11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1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Boys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$3,233.94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45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Wrestling</a:t>
                      </a:r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$3,402.07</a:t>
                      </a:r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66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Totals</a:t>
                      </a:r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$24,064.09</a:t>
                      </a:r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51</a:t>
                      </a:r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241590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55C0EE6-A75B-1575-7A03-DF1989DF26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418878"/>
              </p:ext>
            </p:extLst>
          </p:nvPr>
        </p:nvGraphicFramePr>
        <p:xfrm>
          <a:off x="10058400" y="3609187"/>
          <a:ext cx="6439107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6369">
                  <a:extLst>
                    <a:ext uri="{9D8B030D-6E8A-4147-A177-3AD203B41FA5}">
                      <a16:colId xmlns:a16="http://schemas.microsoft.com/office/drawing/2014/main" val="4217660533"/>
                    </a:ext>
                  </a:extLst>
                </a:gridCol>
                <a:gridCol w="2146369">
                  <a:extLst>
                    <a:ext uri="{9D8B030D-6E8A-4147-A177-3AD203B41FA5}">
                      <a16:colId xmlns:a16="http://schemas.microsoft.com/office/drawing/2014/main" val="1781318960"/>
                    </a:ext>
                  </a:extLst>
                </a:gridCol>
                <a:gridCol w="2146369">
                  <a:extLst>
                    <a:ext uri="{9D8B030D-6E8A-4147-A177-3AD203B41FA5}">
                      <a16:colId xmlns:a16="http://schemas.microsoft.com/office/drawing/2014/main" val="2374408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PAY 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# OF GAMES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7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Boys Soccer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$3,751.61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06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Girls Soccer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$2,138.38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1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$9,226.26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32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Girls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$2,817.88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1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Boys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$3,670.33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45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Wrestling</a:t>
                      </a:r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$1620.17</a:t>
                      </a:r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766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Totals</a:t>
                      </a:r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$23,224.99</a:t>
                      </a:r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53</a:t>
                      </a:r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2415900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2DE9A2C-EADD-4359-B4F8-BC85DF0647E4}"/>
              </a:ext>
            </a:extLst>
          </p:cNvPr>
          <p:cNvSpPr txBox="1"/>
          <p:nvPr/>
        </p:nvSpPr>
        <p:spPr>
          <a:xfrm>
            <a:off x="5186474" y="7617057"/>
            <a:ext cx="79150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Discrepancies: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Boys Soccer: Two Less Games, No Home Octorara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Wrestling: Two Less Matches, only 1 local LL school (Lancaster Catholic)</a:t>
            </a:r>
          </a:p>
        </p:txBody>
      </p:sp>
    </p:spTree>
    <p:extLst>
      <p:ext uri="{BB962C8B-B14F-4D97-AF65-F5344CB8AC3E}">
        <p14:creationId xmlns:p14="http://schemas.microsoft.com/office/powerpoint/2010/main" val="2049282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C4BB7-9C09-0728-8F91-9FC634FC3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FD1C02C-6C2A-E25F-C810-E29EB255FA2A}"/>
              </a:ext>
            </a:extLst>
          </p:cNvPr>
          <p:cNvGrpSpPr/>
          <p:nvPr/>
        </p:nvGrpSpPr>
        <p:grpSpPr>
          <a:xfrm>
            <a:off x="0" y="9726577"/>
            <a:ext cx="18772207" cy="946469"/>
            <a:chOff x="0" y="0"/>
            <a:chExt cx="5464094" cy="27549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89DC0DE-D8A2-2911-BFAC-AB02461F6B1F}"/>
                </a:ext>
              </a:extLst>
            </p:cNvPr>
            <p:cNvSpPr/>
            <p:nvPr/>
          </p:nvSpPr>
          <p:spPr>
            <a:xfrm>
              <a:off x="0" y="0"/>
              <a:ext cx="5464094" cy="275492"/>
            </a:xfrm>
            <a:custGeom>
              <a:avLst/>
              <a:gdLst/>
              <a:ahLst/>
              <a:cxnLst/>
              <a:rect l="l" t="t" r="r" b="b"/>
              <a:pathLst>
                <a:path w="5464094" h="275492">
                  <a:moveTo>
                    <a:pt x="0" y="0"/>
                  </a:moveTo>
                  <a:lnTo>
                    <a:pt x="5464094" y="0"/>
                  </a:lnTo>
                  <a:lnTo>
                    <a:pt x="5464094" y="275492"/>
                  </a:lnTo>
                  <a:lnTo>
                    <a:pt x="0" y="275492"/>
                  </a:lnTo>
                  <a:close/>
                </a:path>
              </a:pathLst>
            </a:custGeom>
            <a:solidFill>
              <a:srgbClr val="CB212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9F3FF77-CC06-CC59-0F5A-E3F3B4FF227E}"/>
                </a:ext>
              </a:extLst>
            </p:cNvPr>
            <p:cNvSpPr txBox="1"/>
            <p:nvPr/>
          </p:nvSpPr>
          <p:spPr>
            <a:xfrm>
              <a:off x="0" y="-38100"/>
              <a:ext cx="5464094" cy="313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4"/>
                </a:lnSpc>
              </a:pPr>
              <a:endParaRPr/>
            </a:p>
          </p:txBody>
        </p:sp>
      </p:grpSp>
      <p:sp>
        <p:nvSpPr>
          <p:cNvPr id="5" name="AutoShape 5">
            <a:extLst>
              <a:ext uri="{FF2B5EF4-FFF2-40B4-BE49-F238E27FC236}">
                <a16:creationId xmlns:a16="http://schemas.microsoft.com/office/drawing/2014/main" id="{73EEA647-07C4-9520-E0BF-461AB15CCAFA}"/>
              </a:ext>
            </a:extLst>
          </p:cNvPr>
          <p:cNvSpPr/>
          <p:nvPr/>
        </p:nvSpPr>
        <p:spPr>
          <a:xfrm>
            <a:off x="9844010" y="1047750"/>
            <a:ext cx="8928197" cy="0"/>
          </a:xfrm>
          <a:prstGeom prst="line">
            <a:avLst/>
          </a:prstGeom>
          <a:ln w="38100" cap="flat">
            <a:solidFill>
              <a:srgbClr val="CB21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469792DB-A9B7-ADA6-496E-68EBFC05E095}"/>
              </a:ext>
            </a:extLst>
          </p:cNvPr>
          <p:cNvSpPr/>
          <p:nvPr/>
        </p:nvSpPr>
        <p:spPr>
          <a:xfrm>
            <a:off x="-899622" y="2797775"/>
            <a:ext cx="8928197" cy="0"/>
          </a:xfrm>
          <a:prstGeom prst="line">
            <a:avLst/>
          </a:prstGeom>
          <a:ln w="38100" cap="flat">
            <a:solidFill>
              <a:srgbClr val="CB21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EF9A5F1-2165-75FA-8E02-5E66F2AB389F}"/>
              </a:ext>
            </a:extLst>
          </p:cNvPr>
          <p:cNvSpPr txBox="1"/>
          <p:nvPr/>
        </p:nvSpPr>
        <p:spPr>
          <a:xfrm>
            <a:off x="2397183" y="1447139"/>
            <a:ext cx="7656054" cy="903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0"/>
              </a:lnSpc>
            </a:pPr>
            <a:r>
              <a:rPr lang="en-US" sz="5243" b="1" dirty="0">
                <a:solidFill>
                  <a:srgbClr val="CB2121"/>
                </a:solidFill>
                <a:latin typeface="Mont Bold"/>
                <a:ea typeface="Mont Bold"/>
                <a:cs typeface="Mont Bold"/>
                <a:sym typeface="Mont Bold"/>
              </a:rPr>
              <a:t>CONCESSIONS 2019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94232DA6-8EF5-D132-1F3F-D4F9474EE79F}"/>
              </a:ext>
            </a:extLst>
          </p:cNvPr>
          <p:cNvGrpSpPr/>
          <p:nvPr/>
        </p:nvGrpSpPr>
        <p:grpSpPr>
          <a:xfrm>
            <a:off x="1244585" y="1659710"/>
            <a:ext cx="952026" cy="937104"/>
            <a:chOff x="0" y="0"/>
            <a:chExt cx="250739" cy="24680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53E0F01-BA8B-632A-7E02-1327CAF4E87E}"/>
                </a:ext>
              </a:extLst>
            </p:cNvPr>
            <p:cNvSpPr/>
            <p:nvPr/>
          </p:nvSpPr>
          <p:spPr>
            <a:xfrm>
              <a:off x="0" y="0"/>
              <a:ext cx="250739" cy="246809"/>
            </a:xfrm>
            <a:custGeom>
              <a:avLst/>
              <a:gdLst/>
              <a:ahLst/>
              <a:cxnLst/>
              <a:rect l="l" t="t" r="r" b="b"/>
              <a:pathLst>
                <a:path w="250739" h="246809">
                  <a:moveTo>
                    <a:pt x="0" y="0"/>
                  </a:moveTo>
                  <a:lnTo>
                    <a:pt x="250739" y="0"/>
                  </a:lnTo>
                  <a:lnTo>
                    <a:pt x="250739" y="246809"/>
                  </a:lnTo>
                  <a:lnTo>
                    <a:pt x="0" y="246809"/>
                  </a:lnTo>
                  <a:close/>
                </a:path>
              </a:pathLst>
            </a:custGeom>
            <a:solidFill>
              <a:srgbClr val="CB212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57422A1-3890-0894-5299-CD46E322CD27}"/>
                </a:ext>
              </a:extLst>
            </p:cNvPr>
            <p:cNvSpPr txBox="1"/>
            <p:nvPr/>
          </p:nvSpPr>
          <p:spPr>
            <a:xfrm>
              <a:off x="0" y="-38100"/>
              <a:ext cx="250739" cy="284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4"/>
                </a:lnSpc>
              </a:pPr>
              <a:endParaRPr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ADBE08EA-110E-93A8-B1D1-AD27F08D5379}"/>
              </a:ext>
            </a:extLst>
          </p:cNvPr>
          <p:cNvSpPr txBox="1"/>
          <p:nvPr/>
        </p:nvSpPr>
        <p:spPr>
          <a:xfrm>
            <a:off x="1432347" y="2940650"/>
            <a:ext cx="15826953" cy="538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Athletics Purchased All Concession Items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29777D-688A-F390-AB85-1EEE5E0C58C6}"/>
              </a:ext>
            </a:extLst>
          </p:cNvPr>
          <p:cNvSpPr txBox="1"/>
          <p:nvPr/>
        </p:nvSpPr>
        <p:spPr>
          <a:xfrm>
            <a:off x="959226" y="3885246"/>
            <a:ext cx="4343400" cy="35394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Girls Basketball – 2019</a:t>
            </a:r>
          </a:p>
          <a:p>
            <a:r>
              <a:rPr lang="en-US" sz="2800" dirty="0"/>
              <a:t>Athletics/Booster 50/50 split</a:t>
            </a:r>
          </a:p>
          <a:p>
            <a:endParaRPr lang="en-US" sz="2800" dirty="0"/>
          </a:p>
          <a:p>
            <a:r>
              <a:rPr lang="en-US" sz="2800" dirty="0"/>
              <a:t>Gross Sales- $2134.50</a:t>
            </a:r>
          </a:p>
          <a:p>
            <a:r>
              <a:rPr lang="en-US" sz="2800" u="sng" dirty="0"/>
              <a:t>Athletics		Boosters</a:t>
            </a:r>
          </a:p>
          <a:p>
            <a:r>
              <a:rPr lang="en-US" sz="2800" dirty="0"/>
              <a:t>$1067.25		$1067.25</a:t>
            </a:r>
          </a:p>
          <a:p>
            <a:r>
              <a:rPr lang="en-US" sz="2800" u="sng" dirty="0"/>
              <a:t>-$778.29 (COG)</a:t>
            </a:r>
          </a:p>
          <a:p>
            <a:r>
              <a:rPr lang="en-US" sz="2800" dirty="0"/>
              <a:t>$288.96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1A9988-E30C-C6AE-A1AA-5E79A5B0A485}"/>
              </a:ext>
            </a:extLst>
          </p:cNvPr>
          <p:cNvSpPr txBox="1"/>
          <p:nvPr/>
        </p:nvSpPr>
        <p:spPr>
          <a:xfrm>
            <a:off x="11887200" y="3885246"/>
            <a:ext cx="5213603" cy="35394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Girls Basketball – 2019</a:t>
            </a:r>
          </a:p>
          <a:p>
            <a:r>
              <a:rPr lang="en-US" sz="2800" dirty="0"/>
              <a:t>Athletics/Booster 10/90 split</a:t>
            </a:r>
          </a:p>
          <a:p>
            <a:endParaRPr lang="en-US" sz="2800" dirty="0"/>
          </a:p>
          <a:p>
            <a:r>
              <a:rPr lang="en-US" sz="2800" dirty="0"/>
              <a:t>Gross Sales- $2134.50</a:t>
            </a:r>
          </a:p>
          <a:p>
            <a:r>
              <a:rPr lang="en-US" sz="2800" u="sng" dirty="0"/>
              <a:t>Athletics		Boosters</a:t>
            </a:r>
          </a:p>
          <a:p>
            <a:r>
              <a:rPr lang="en-US" sz="2800" dirty="0"/>
              <a:t>$213.45		$1921.05</a:t>
            </a:r>
          </a:p>
          <a:p>
            <a:r>
              <a:rPr lang="en-US" sz="2800" dirty="0"/>
              <a:t>			</a:t>
            </a:r>
            <a:r>
              <a:rPr lang="en-US" sz="2800" u="sng" dirty="0"/>
              <a:t>-$778.29 (COG)</a:t>
            </a:r>
          </a:p>
          <a:p>
            <a:r>
              <a:rPr lang="en-US" sz="2800" dirty="0"/>
              <a:t>			$1142.67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F9D321-3119-60C9-42F1-389AF4B71837}"/>
              </a:ext>
            </a:extLst>
          </p:cNvPr>
          <p:cNvSpPr txBox="1"/>
          <p:nvPr/>
        </p:nvSpPr>
        <p:spPr>
          <a:xfrm>
            <a:off x="6423213" y="3885246"/>
            <a:ext cx="4343400" cy="44012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Girls Basketball – 2019</a:t>
            </a:r>
          </a:p>
          <a:p>
            <a:r>
              <a:rPr lang="en-US" sz="2800" dirty="0"/>
              <a:t>Athletics/Booster 10/90 split</a:t>
            </a:r>
          </a:p>
          <a:p>
            <a:endParaRPr lang="en-US" sz="2800" dirty="0"/>
          </a:p>
          <a:p>
            <a:r>
              <a:rPr lang="en-US" sz="2800" dirty="0"/>
              <a:t>Gross Sales- $2134.50</a:t>
            </a:r>
          </a:p>
          <a:p>
            <a:r>
              <a:rPr lang="en-US" sz="2800" u="sng" dirty="0"/>
              <a:t>Athletics		Boosters</a:t>
            </a:r>
          </a:p>
          <a:p>
            <a:r>
              <a:rPr lang="en-US" sz="2800" dirty="0"/>
              <a:t>$2134.50		$1220.59</a:t>
            </a:r>
          </a:p>
          <a:p>
            <a:r>
              <a:rPr lang="en-US" sz="2800" u="sng" dirty="0"/>
              <a:t>-$778.29 (COG)</a:t>
            </a:r>
          </a:p>
          <a:p>
            <a:r>
              <a:rPr lang="en-US" sz="2800" dirty="0"/>
              <a:t>$1356.21</a:t>
            </a:r>
          </a:p>
          <a:p>
            <a:r>
              <a:rPr lang="en-US" sz="2800" u="sng" dirty="0"/>
              <a:t>-$135.62 (10%)</a:t>
            </a:r>
            <a:r>
              <a:rPr lang="en-US" sz="28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1071628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EB033-FA4F-9BCE-0155-5B312C141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CF508E7-2445-5D41-6813-487407DEEEA6}"/>
              </a:ext>
            </a:extLst>
          </p:cNvPr>
          <p:cNvGrpSpPr/>
          <p:nvPr/>
        </p:nvGrpSpPr>
        <p:grpSpPr>
          <a:xfrm>
            <a:off x="0" y="9726577"/>
            <a:ext cx="18772207" cy="946469"/>
            <a:chOff x="0" y="0"/>
            <a:chExt cx="5464094" cy="27549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D70E232-7173-5C2D-3EF4-9D9125F7866A}"/>
                </a:ext>
              </a:extLst>
            </p:cNvPr>
            <p:cNvSpPr/>
            <p:nvPr/>
          </p:nvSpPr>
          <p:spPr>
            <a:xfrm>
              <a:off x="0" y="0"/>
              <a:ext cx="5464094" cy="275492"/>
            </a:xfrm>
            <a:custGeom>
              <a:avLst/>
              <a:gdLst/>
              <a:ahLst/>
              <a:cxnLst/>
              <a:rect l="l" t="t" r="r" b="b"/>
              <a:pathLst>
                <a:path w="5464094" h="275492">
                  <a:moveTo>
                    <a:pt x="0" y="0"/>
                  </a:moveTo>
                  <a:lnTo>
                    <a:pt x="5464094" y="0"/>
                  </a:lnTo>
                  <a:lnTo>
                    <a:pt x="5464094" y="275492"/>
                  </a:lnTo>
                  <a:lnTo>
                    <a:pt x="0" y="275492"/>
                  </a:lnTo>
                  <a:close/>
                </a:path>
              </a:pathLst>
            </a:custGeom>
            <a:solidFill>
              <a:srgbClr val="CB212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7166145-67DE-2154-4AE8-104DD1F0FD3B}"/>
                </a:ext>
              </a:extLst>
            </p:cNvPr>
            <p:cNvSpPr txBox="1"/>
            <p:nvPr/>
          </p:nvSpPr>
          <p:spPr>
            <a:xfrm>
              <a:off x="0" y="-38100"/>
              <a:ext cx="5464094" cy="313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4"/>
                </a:lnSpc>
              </a:pPr>
              <a:endParaRPr/>
            </a:p>
          </p:txBody>
        </p:sp>
      </p:grpSp>
      <p:sp>
        <p:nvSpPr>
          <p:cNvPr id="5" name="AutoShape 5">
            <a:extLst>
              <a:ext uri="{FF2B5EF4-FFF2-40B4-BE49-F238E27FC236}">
                <a16:creationId xmlns:a16="http://schemas.microsoft.com/office/drawing/2014/main" id="{0D087F50-ADA1-95D6-D944-31F3CEB1C6A4}"/>
              </a:ext>
            </a:extLst>
          </p:cNvPr>
          <p:cNvSpPr/>
          <p:nvPr/>
        </p:nvSpPr>
        <p:spPr>
          <a:xfrm>
            <a:off x="9844010" y="1047750"/>
            <a:ext cx="8928197" cy="0"/>
          </a:xfrm>
          <a:prstGeom prst="line">
            <a:avLst/>
          </a:prstGeom>
          <a:ln w="38100" cap="flat">
            <a:solidFill>
              <a:srgbClr val="CB21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A3C94070-3B45-8F15-9713-A9B7254297A7}"/>
              </a:ext>
            </a:extLst>
          </p:cNvPr>
          <p:cNvSpPr/>
          <p:nvPr/>
        </p:nvSpPr>
        <p:spPr>
          <a:xfrm>
            <a:off x="-899622" y="2797775"/>
            <a:ext cx="8928197" cy="0"/>
          </a:xfrm>
          <a:prstGeom prst="line">
            <a:avLst/>
          </a:prstGeom>
          <a:ln w="38100" cap="flat">
            <a:solidFill>
              <a:srgbClr val="CB2121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570CE92-EB0F-3DEB-DB25-8331F5A8BD61}"/>
              </a:ext>
            </a:extLst>
          </p:cNvPr>
          <p:cNvSpPr txBox="1"/>
          <p:nvPr/>
        </p:nvSpPr>
        <p:spPr>
          <a:xfrm>
            <a:off x="2397183" y="1447139"/>
            <a:ext cx="7656054" cy="903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0"/>
              </a:lnSpc>
            </a:pPr>
            <a:r>
              <a:rPr lang="en-US" sz="5243" b="1" dirty="0">
                <a:solidFill>
                  <a:srgbClr val="CB2121"/>
                </a:solidFill>
                <a:latin typeface="Mont Bold"/>
                <a:ea typeface="Mont Bold"/>
                <a:cs typeface="Mont Bold"/>
                <a:sym typeface="Mont Bold"/>
              </a:rPr>
              <a:t>Around The League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471ED8AA-2B8C-DD0E-F636-20276107C908}"/>
              </a:ext>
            </a:extLst>
          </p:cNvPr>
          <p:cNvGrpSpPr/>
          <p:nvPr/>
        </p:nvGrpSpPr>
        <p:grpSpPr>
          <a:xfrm>
            <a:off x="1244585" y="1659710"/>
            <a:ext cx="952026" cy="937104"/>
            <a:chOff x="0" y="0"/>
            <a:chExt cx="250739" cy="246809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E3D48FE-93DE-23B5-9989-4735B2266750}"/>
                </a:ext>
              </a:extLst>
            </p:cNvPr>
            <p:cNvSpPr/>
            <p:nvPr/>
          </p:nvSpPr>
          <p:spPr>
            <a:xfrm>
              <a:off x="0" y="0"/>
              <a:ext cx="250739" cy="246809"/>
            </a:xfrm>
            <a:custGeom>
              <a:avLst/>
              <a:gdLst/>
              <a:ahLst/>
              <a:cxnLst/>
              <a:rect l="l" t="t" r="r" b="b"/>
              <a:pathLst>
                <a:path w="250739" h="246809">
                  <a:moveTo>
                    <a:pt x="0" y="0"/>
                  </a:moveTo>
                  <a:lnTo>
                    <a:pt x="250739" y="0"/>
                  </a:lnTo>
                  <a:lnTo>
                    <a:pt x="250739" y="246809"/>
                  </a:lnTo>
                  <a:lnTo>
                    <a:pt x="0" y="246809"/>
                  </a:lnTo>
                  <a:close/>
                </a:path>
              </a:pathLst>
            </a:custGeom>
            <a:solidFill>
              <a:srgbClr val="CB212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A86E8B2-3643-0A0E-2A36-FF1032939916}"/>
                </a:ext>
              </a:extLst>
            </p:cNvPr>
            <p:cNvSpPr txBox="1"/>
            <p:nvPr/>
          </p:nvSpPr>
          <p:spPr>
            <a:xfrm>
              <a:off x="0" y="-38100"/>
              <a:ext cx="250739" cy="284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94"/>
                </a:lnSpc>
              </a:pPr>
              <a:endParaRPr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8E70848F-C4DE-1DF1-A4F3-EE2AC4AECB27}"/>
              </a:ext>
            </a:extLst>
          </p:cNvPr>
          <p:cNvSpPr txBox="1"/>
          <p:nvPr/>
        </p:nvSpPr>
        <p:spPr>
          <a:xfrm>
            <a:off x="1432347" y="2940650"/>
            <a:ext cx="15826953" cy="630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Surveyed 27 Schools, 15 Responded</a:t>
            </a:r>
          </a:p>
          <a:p>
            <a:pPr marL="1148081" lvl="2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/>
              <a:t>Boosters Purchase, Staff, 100% Profit – 10 Schools</a:t>
            </a:r>
          </a:p>
          <a:p>
            <a:pPr marL="1605281" lvl="3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/>
              <a:t>AC, Cocalico, Columbia, Ephrata, GS, LS, SDOL, MC, Octorara, Solanco</a:t>
            </a:r>
          </a:p>
          <a:p>
            <a:pPr marL="1148081" lvl="2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/>
              <a:t>Varsity Club Purchases, Staffs, 100% Profit – Hempfield &amp; Lancaster Catholic (this fall)</a:t>
            </a:r>
          </a:p>
          <a:p>
            <a:pPr marL="1148081" lvl="2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/>
              <a:t>Larger Booster Association Oversees (purchases, staffs)</a:t>
            </a:r>
          </a:p>
          <a:p>
            <a:pPr marL="1605281" lvl="3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/>
              <a:t>Cedar Crest, profits are split between teams that work</a:t>
            </a:r>
          </a:p>
          <a:p>
            <a:pPr marL="1605281" lvl="3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/>
              <a:t>ELCO, Athletics retains 20%, 80% split equally between seasons</a:t>
            </a:r>
          </a:p>
          <a:p>
            <a:pPr marL="1148081" lvl="2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/>
              <a:t>Business Office/Booster Clubs – Northern Lebanon</a:t>
            </a:r>
          </a:p>
          <a:p>
            <a:pPr marL="1605281" lvl="3" indent="-345440">
              <a:lnSpc>
                <a:spcPts val="4480"/>
              </a:lnSpc>
              <a:buFont typeface="Arial"/>
              <a:buChar char="•"/>
            </a:pPr>
            <a:r>
              <a:rPr lang="en-US" sz="3200" dirty="0"/>
              <a:t> Business Office Purchases supplies &amp; frozen items, retains 10%</a:t>
            </a:r>
          </a:p>
          <a:p>
            <a:pPr marL="1148081" lvl="2" indent="-345440">
              <a:lnSpc>
                <a:spcPts val="4480"/>
              </a:lnSpc>
              <a:buFont typeface="Arial"/>
              <a:buChar char="•"/>
            </a:pPr>
            <a:endParaRPr lang="en-US" sz="3200" dirty="0"/>
          </a:p>
          <a:p>
            <a:pPr marL="1148081" lvl="2" indent="-345440">
              <a:lnSpc>
                <a:spcPts val="4480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227976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426</Words>
  <Application>Microsoft Macintosh PowerPoint</Application>
  <PresentationFormat>Custom</PresentationFormat>
  <Paragraphs>106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Mont Bold</vt:lpstr>
      <vt:lpstr>Canva Sans</vt:lpstr>
      <vt:lpstr>Calibri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Concessions</dc:title>
  <cp:lastModifiedBy>Howe, Amanda</cp:lastModifiedBy>
  <cp:revision>5</cp:revision>
  <dcterms:created xsi:type="dcterms:W3CDTF">2006-08-16T00:00:00Z</dcterms:created>
  <dcterms:modified xsi:type="dcterms:W3CDTF">2026-08-24T19:35:11Z</dcterms:modified>
  <dc:identifier>DAGvIPN6xfs</dc:identifier>
</cp:coreProperties>
</file>