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Gaegu Bold" charset="1" panose="00000000000000000000"/>
      <p:regular r:id="rId21"/>
    </p:embeddedFont>
    <p:embeddedFont>
      <p:font typeface="Gamja Flower" charset="1" panose="00000000000000000000"/>
      <p:regular r:id="rId22"/>
    </p:embeddedFont>
    <p:embeddedFont>
      <p:font typeface="Gaegu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Relationship Id="rId9" Target="../media/image2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37.png" Type="http://schemas.openxmlformats.org/officeDocument/2006/relationships/image"/><Relationship Id="rId9" Target="../media/image3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47928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9"/>
                </a:lnTo>
                <a:lnTo>
                  <a:pt x="0" y="8779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389375">
            <a:off x="1717965" y="4203967"/>
            <a:ext cx="1684687" cy="3850712"/>
          </a:xfrm>
          <a:custGeom>
            <a:avLst/>
            <a:gdLst/>
            <a:ahLst/>
            <a:cxnLst/>
            <a:rect r="r" b="b" t="t" l="l"/>
            <a:pathLst>
              <a:path h="3850712" w="1684687">
                <a:moveTo>
                  <a:pt x="0" y="0"/>
                </a:moveTo>
                <a:lnTo>
                  <a:pt x="1684686" y="0"/>
                </a:lnTo>
                <a:lnTo>
                  <a:pt x="1684686" y="3850712"/>
                </a:lnTo>
                <a:lnTo>
                  <a:pt x="0" y="38507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980325">
            <a:off x="14759903" y="1989442"/>
            <a:ext cx="2466012" cy="2909749"/>
          </a:xfrm>
          <a:custGeom>
            <a:avLst/>
            <a:gdLst/>
            <a:ahLst/>
            <a:cxnLst/>
            <a:rect r="r" b="b" t="t" l="l"/>
            <a:pathLst>
              <a:path h="2909749" w="2466012">
                <a:moveTo>
                  <a:pt x="0" y="0"/>
                </a:moveTo>
                <a:lnTo>
                  <a:pt x="2466012" y="0"/>
                </a:lnTo>
                <a:lnTo>
                  <a:pt x="2466012" y="2909749"/>
                </a:lnTo>
                <a:lnTo>
                  <a:pt x="0" y="29097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36116" y="2970050"/>
            <a:ext cx="3815767" cy="100164"/>
          </a:xfrm>
          <a:custGeom>
            <a:avLst/>
            <a:gdLst/>
            <a:ahLst/>
            <a:cxnLst/>
            <a:rect r="r" b="b" t="t" l="l"/>
            <a:pathLst>
              <a:path h="100164" w="3815767">
                <a:moveTo>
                  <a:pt x="0" y="0"/>
                </a:moveTo>
                <a:lnTo>
                  <a:pt x="3815768" y="0"/>
                </a:lnTo>
                <a:lnTo>
                  <a:pt x="3815768" y="100164"/>
                </a:lnTo>
                <a:lnTo>
                  <a:pt x="0" y="1001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302621" y="3154961"/>
            <a:ext cx="13690289" cy="5677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83"/>
              </a:lnSpc>
            </a:pPr>
            <a:r>
              <a:rPr lang="en-US" b="true" sz="14210">
                <a:solidFill>
                  <a:srgbClr val="F9F9F9"/>
                </a:solidFill>
                <a:latin typeface="Gaegu Bold"/>
                <a:ea typeface="Gaegu Bold"/>
                <a:cs typeface="Gaegu Bold"/>
                <a:sym typeface="Gaegu Bold"/>
              </a:rPr>
              <a:t>FIFTH GRADE CURRICULUM NIGHT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11080" y="1510444"/>
            <a:ext cx="6234666" cy="895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23"/>
              </a:lnSpc>
            </a:pPr>
            <a:r>
              <a:rPr lang="en-US" sz="458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Wellington Elementary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281666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03554" y="1028700"/>
            <a:ext cx="2249080" cy="3295848"/>
          </a:xfrm>
          <a:custGeom>
            <a:avLst/>
            <a:gdLst/>
            <a:ahLst/>
            <a:cxnLst/>
            <a:rect r="r" b="b" t="t" l="l"/>
            <a:pathLst>
              <a:path h="3295848" w="2249080">
                <a:moveTo>
                  <a:pt x="0" y="0"/>
                </a:moveTo>
                <a:lnTo>
                  <a:pt x="2249080" y="0"/>
                </a:lnTo>
                <a:lnTo>
                  <a:pt x="2249080" y="3295848"/>
                </a:lnTo>
                <a:lnTo>
                  <a:pt x="0" y="32958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935366" y="1028700"/>
            <a:ext cx="2249080" cy="3295848"/>
          </a:xfrm>
          <a:custGeom>
            <a:avLst/>
            <a:gdLst/>
            <a:ahLst/>
            <a:cxnLst/>
            <a:rect r="r" b="b" t="t" l="l"/>
            <a:pathLst>
              <a:path h="3295848" w="2249080">
                <a:moveTo>
                  <a:pt x="2249080" y="0"/>
                </a:moveTo>
                <a:lnTo>
                  <a:pt x="0" y="0"/>
                </a:lnTo>
                <a:lnTo>
                  <a:pt x="0" y="3295848"/>
                </a:lnTo>
                <a:lnTo>
                  <a:pt x="2249080" y="3295848"/>
                </a:lnTo>
                <a:lnTo>
                  <a:pt x="224908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48392">
            <a:off x="1083748" y="7158082"/>
            <a:ext cx="2819033" cy="2135417"/>
          </a:xfrm>
          <a:custGeom>
            <a:avLst/>
            <a:gdLst/>
            <a:ahLst/>
            <a:cxnLst/>
            <a:rect r="r" b="b" t="t" l="l"/>
            <a:pathLst>
              <a:path h="2135417" w="2819033">
                <a:moveTo>
                  <a:pt x="0" y="0"/>
                </a:moveTo>
                <a:lnTo>
                  <a:pt x="2819033" y="0"/>
                </a:lnTo>
                <a:lnTo>
                  <a:pt x="2819033" y="2135417"/>
                </a:lnTo>
                <a:lnTo>
                  <a:pt x="0" y="21354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122159">
            <a:off x="15031320" y="511744"/>
            <a:ext cx="1819884" cy="2336930"/>
          </a:xfrm>
          <a:custGeom>
            <a:avLst/>
            <a:gdLst/>
            <a:ahLst/>
            <a:cxnLst/>
            <a:rect r="r" b="b" t="t" l="l"/>
            <a:pathLst>
              <a:path h="2336930" w="1819884">
                <a:moveTo>
                  <a:pt x="0" y="0"/>
                </a:moveTo>
                <a:lnTo>
                  <a:pt x="1819884" y="0"/>
                </a:lnTo>
                <a:lnTo>
                  <a:pt x="1819884" y="2336930"/>
                </a:lnTo>
                <a:lnTo>
                  <a:pt x="0" y="23369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125858" y="1009650"/>
            <a:ext cx="8036284" cy="2920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24"/>
              </a:lnSpc>
            </a:pPr>
            <a:r>
              <a:rPr lang="en-US" b="true" sz="1065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FIFTH GRADE TEAM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93528" y="3806313"/>
            <a:ext cx="12900945" cy="3902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50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Mr. Camuel</a:t>
            </a:r>
          </a:p>
          <a:p>
            <a:pPr algn="ctr">
              <a:lnSpc>
                <a:spcPts val="6026"/>
              </a:lnSpc>
            </a:pPr>
            <a:r>
              <a:rPr lang="en-US" sz="50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Ms. Hart</a:t>
            </a:r>
          </a:p>
          <a:p>
            <a:pPr algn="ctr">
              <a:lnSpc>
                <a:spcPts val="6026"/>
              </a:lnSpc>
            </a:pPr>
            <a:r>
              <a:rPr lang="en-US" sz="50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Ms. Orme</a:t>
            </a:r>
          </a:p>
          <a:p>
            <a:pPr algn="ctr">
              <a:lnSpc>
                <a:spcPts val="6026"/>
              </a:lnSpc>
            </a:pPr>
            <a:r>
              <a:rPr lang="en-US" sz="50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Ms. Pickens</a:t>
            </a:r>
          </a:p>
          <a:p>
            <a:pPr algn="ctr">
              <a:lnSpc>
                <a:spcPts val="6026"/>
              </a:lnSpc>
            </a:pPr>
            <a:r>
              <a:rPr lang="en-US" sz="50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Support Staff: Ms. Blakey, Ms. Steele, Ms. Buchanan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281666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200242" y="4671175"/>
            <a:ext cx="3788221" cy="3314694"/>
          </a:xfrm>
          <a:custGeom>
            <a:avLst/>
            <a:gdLst/>
            <a:ahLst/>
            <a:cxnLst/>
            <a:rect r="r" b="b" t="t" l="l"/>
            <a:pathLst>
              <a:path h="3314694" w="3788221">
                <a:moveTo>
                  <a:pt x="0" y="0"/>
                </a:moveTo>
                <a:lnTo>
                  <a:pt x="3788221" y="0"/>
                </a:lnTo>
                <a:lnTo>
                  <a:pt x="3788221" y="3314694"/>
                </a:lnTo>
                <a:lnTo>
                  <a:pt x="0" y="33146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49877" y="850777"/>
            <a:ext cx="11888950" cy="1900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6"/>
              </a:lnSpc>
            </a:pPr>
            <a:r>
              <a:rPr lang="en-US" b="true" sz="1235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COMMUNICATION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693528" y="2330464"/>
            <a:ext cx="12900945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6"/>
              </a:lnSpc>
            </a:pPr>
            <a:r>
              <a:rPr lang="en-US" sz="6421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Please use ParentSquare for communication with the teacher.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75399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03441">
            <a:off x="2550276" y="3943184"/>
            <a:ext cx="3649240" cy="3402916"/>
          </a:xfrm>
          <a:custGeom>
            <a:avLst/>
            <a:gdLst/>
            <a:ahLst/>
            <a:cxnLst/>
            <a:rect r="r" b="b" t="t" l="l"/>
            <a:pathLst>
              <a:path h="3402916" w="3649240">
                <a:moveTo>
                  <a:pt x="0" y="0"/>
                </a:moveTo>
                <a:lnTo>
                  <a:pt x="3649241" y="0"/>
                </a:lnTo>
                <a:lnTo>
                  <a:pt x="3649241" y="3402916"/>
                </a:lnTo>
                <a:lnTo>
                  <a:pt x="0" y="34029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250305" y="2272792"/>
            <a:ext cx="12392763" cy="6629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Morning Work/SEL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Specials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Math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Language Arts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Lunch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Recess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Social Studies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Novel Study</a:t>
            </a:r>
          </a:p>
          <a:p>
            <a:pPr algn="ctr">
              <a:lnSpc>
                <a:spcPts val="5739"/>
              </a:lnSpc>
            </a:pPr>
            <a:r>
              <a:rPr lang="en-US" sz="47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Dismissal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947619" y="1136584"/>
            <a:ext cx="12998136" cy="1366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6"/>
              </a:lnSpc>
            </a:pPr>
            <a:r>
              <a:rPr lang="en-US" b="true" sz="8965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DAILY SCHEDULE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75399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90414" y="2370016"/>
            <a:ext cx="13421481" cy="6657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54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We are all on a five day rotation. Your child will experience PE, Art, STEM, Technology, and Music.</a:t>
            </a:r>
          </a:p>
          <a:p>
            <a:pPr algn="ctr">
              <a:lnSpc>
                <a:spcPts val="6579"/>
              </a:lnSpc>
            </a:pPr>
          </a:p>
          <a:p>
            <a:pPr algn="ctr">
              <a:lnSpc>
                <a:spcPts val="6579"/>
              </a:lnSpc>
            </a:pPr>
            <a:r>
              <a:rPr lang="en-US" sz="54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REMEMBER TENNIS SHOES FOR PE!!!</a:t>
            </a:r>
          </a:p>
          <a:p>
            <a:pPr algn="ctr">
              <a:lnSpc>
                <a:spcPts val="6579"/>
              </a:lnSpc>
            </a:pPr>
          </a:p>
          <a:p>
            <a:pPr algn="ctr">
              <a:lnSpc>
                <a:spcPts val="6579"/>
              </a:lnSpc>
            </a:pPr>
            <a:r>
              <a:rPr lang="en-US" sz="5483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As the year progresses, the schedule will also include Guidance and Library check out time.</a:t>
            </a:r>
          </a:p>
          <a:p>
            <a:pPr algn="ctr">
              <a:lnSpc>
                <a:spcPts val="573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947619" y="1136584"/>
            <a:ext cx="12998136" cy="1366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6"/>
              </a:lnSpc>
            </a:pPr>
            <a:r>
              <a:rPr lang="en-US" b="true" sz="8965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SPECIALS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75399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338860" y="2280996"/>
            <a:ext cx="13849889" cy="5897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07904" indent="-653952" lvl="1">
              <a:lnSpc>
                <a:spcPts val="9208"/>
              </a:lnSpc>
              <a:buFont typeface="Arial"/>
              <a:buChar char="•"/>
            </a:pPr>
            <a:r>
              <a:rPr lang="en-US" sz="6057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Quarterly</a:t>
            </a:r>
          </a:p>
          <a:p>
            <a:pPr algn="l" marL="1307904" indent="-653952" lvl="1">
              <a:lnSpc>
                <a:spcPts val="9208"/>
              </a:lnSpc>
              <a:buFont typeface="Arial"/>
              <a:buChar char="•"/>
            </a:pPr>
            <a:r>
              <a:rPr lang="en-US" sz="6057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Fines</a:t>
            </a:r>
          </a:p>
          <a:p>
            <a:pPr algn="l" marL="1307904" indent="-653952" lvl="1">
              <a:lnSpc>
                <a:spcPts val="9208"/>
              </a:lnSpc>
              <a:buFont typeface="Arial"/>
              <a:buChar char="•"/>
            </a:pPr>
            <a:r>
              <a:rPr lang="en-US" sz="6057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Earning Money</a:t>
            </a:r>
          </a:p>
          <a:p>
            <a:pPr algn="l" marL="1307904" indent="-653952" lvl="1">
              <a:lnSpc>
                <a:spcPts val="9208"/>
              </a:lnSpc>
              <a:buFont typeface="Arial"/>
              <a:buChar char="•"/>
            </a:pPr>
            <a:r>
              <a:rPr lang="en-US" sz="6057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Store-Each nine weeks</a:t>
            </a:r>
          </a:p>
          <a:p>
            <a:pPr algn="l" marL="1307904" indent="-653952" lvl="1">
              <a:lnSpc>
                <a:spcPts val="9208"/>
              </a:lnSpc>
              <a:buFont typeface="Arial"/>
              <a:buChar char="•"/>
            </a:pPr>
            <a:r>
              <a:rPr lang="en-US" sz="6057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Auction at the end of the year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929713">
            <a:off x="11663777" y="3161679"/>
            <a:ext cx="2636466" cy="2669839"/>
          </a:xfrm>
          <a:custGeom>
            <a:avLst/>
            <a:gdLst/>
            <a:ahLst/>
            <a:cxnLst/>
            <a:rect r="r" b="b" t="t" l="l"/>
            <a:pathLst>
              <a:path h="2669839" w="2636466">
                <a:moveTo>
                  <a:pt x="0" y="0"/>
                </a:moveTo>
                <a:lnTo>
                  <a:pt x="2636466" y="0"/>
                </a:lnTo>
                <a:lnTo>
                  <a:pt x="2636466" y="2669839"/>
                </a:lnTo>
                <a:lnTo>
                  <a:pt x="0" y="26698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38860" y="1166701"/>
            <a:ext cx="13849889" cy="1224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60"/>
              </a:lnSpc>
            </a:pPr>
            <a:r>
              <a:rPr lang="en-US" b="true" sz="800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FIFTH GRADE CLASSROOM JOBS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0522" y="233315"/>
            <a:ext cx="16786956" cy="9820369"/>
          </a:xfrm>
          <a:custGeom>
            <a:avLst/>
            <a:gdLst/>
            <a:ahLst/>
            <a:cxnLst/>
            <a:rect r="r" b="b" t="t" l="l"/>
            <a:pathLst>
              <a:path h="9820369" w="16786956">
                <a:moveTo>
                  <a:pt x="0" y="0"/>
                </a:moveTo>
                <a:lnTo>
                  <a:pt x="16786956" y="0"/>
                </a:lnTo>
                <a:lnTo>
                  <a:pt x="16786956" y="9820370"/>
                </a:lnTo>
                <a:lnTo>
                  <a:pt x="0" y="9820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67857" y="1063874"/>
            <a:ext cx="14064292" cy="2145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8"/>
              </a:lnSpc>
            </a:pPr>
            <a:r>
              <a:rPr lang="en-US" b="true" sz="775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POSTITIVE BEHAVIOR SUPPORTS EOS:  SCHOOL-WIDE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75963" y="3095573"/>
            <a:ext cx="15783337" cy="620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74"/>
              </a:lnSpc>
              <a:spcBef>
                <a:spcPct val="0"/>
              </a:spcBef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Expectations:</a:t>
            </a:r>
          </a:p>
          <a:p>
            <a:pPr algn="l" marL="966997" indent="-483498" lvl="1">
              <a:lnSpc>
                <a:spcPts val="5374"/>
              </a:lnSpc>
              <a:buFont typeface="Arial"/>
              <a:buChar char="•"/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4 parts of creed (Prepared, Hard Work, Thinker/Problem Solver, and Kind/Caring/Respectful)</a:t>
            </a:r>
          </a:p>
          <a:p>
            <a:pPr algn="l" marL="966997" indent="-483498" lvl="1">
              <a:lnSpc>
                <a:spcPts val="5374"/>
              </a:lnSpc>
              <a:buFont typeface="Arial"/>
              <a:buChar char="•"/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Expectations do not give $$$ and are reflected as a percentage. </a:t>
            </a:r>
          </a:p>
          <a:p>
            <a:pPr algn="l" marL="966997" indent="-483498" lvl="1">
              <a:lnSpc>
                <a:spcPts val="5374"/>
              </a:lnSpc>
              <a:buFont typeface="Arial"/>
              <a:buChar char="•"/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Students will need to have 95% meeting expectations to be able to shop at Wel-Mart</a:t>
            </a:r>
          </a:p>
          <a:p>
            <a:pPr algn="l" marL="966997" indent="-483498" lvl="1">
              <a:lnSpc>
                <a:spcPts val="5374"/>
              </a:lnSpc>
              <a:buFont typeface="Arial"/>
              <a:buChar char="•"/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Recognition referrals for positive behavior</a:t>
            </a:r>
          </a:p>
          <a:p>
            <a:pPr algn="l" marL="966997" indent="-483498" lvl="1">
              <a:lnSpc>
                <a:spcPts val="5374"/>
              </a:lnSpc>
              <a:buFont typeface="Arial"/>
              <a:buChar char="•"/>
            </a:pPr>
            <a:r>
              <a:rPr lang="en-US" sz="4478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Focus referrals for negative behaviors (you will be contacted if your student receives one)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87353" y="488080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9"/>
                </a:lnTo>
                <a:lnTo>
                  <a:pt x="0" y="8779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87795">
            <a:off x="3202191" y="4590419"/>
            <a:ext cx="6326540" cy="2726164"/>
          </a:xfrm>
          <a:custGeom>
            <a:avLst/>
            <a:gdLst/>
            <a:ahLst/>
            <a:cxnLst/>
            <a:rect r="r" b="b" t="t" l="l"/>
            <a:pathLst>
              <a:path h="2726164" w="6326540">
                <a:moveTo>
                  <a:pt x="0" y="0"/>
                </a:moveTo>
                <a:lnTo>
                  <a:pt x="6326539" y="0"/>
                </a:lnTo>
                <a:lnTo>
                  <a:pt x="6326539" y="2726164"/>
                </a:lnTo>
                <a:lnTo>
                  <a:pt x="0" y="27261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717345" y="3378847"/>
            <a:ext cx="7078494" cy="1764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54"/>
              </a:lnSpc>
            </a:pPr>
            <a:r>
              <a:rPr lang="en-US" b="true" sz="11499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HOMEWORK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-1015149">
            <a:off x="3489346" y="1442267"/>
            <a:ext cx="6057760" cy="2610344"/>
          </a:xfrm>
          <a:custGeom>
            <a:avLst/>
            <a:gdLst/>
            <a:ahLst/>
            <a:cxnLst/>
            <a:rect r="r" b="b" t="t" l="l"/>
            <a:pathLst>
              <a:path h="2610344" w="6057760">
                <a:moveTo>
                  <a:pt x="0" y="2610343"/>
                </a:moveTo>
                <a:lnTo>
                  <a:pt x="6057760" y="2610343"/>
                </a:lnTo>
                <a:lnTo>
                  <a:pt x="6057760" y="0"/>
                </a:lnTo>
                <a:lnTo>
                  <a:pt x="0" y="0"/>
                </a:lnTo>
                <a:lnTo>
                  <a:pt x="0" y="261034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83650" y="3429776"/>
            <a:ext cx="5600953" cy="2270932"/>
          </a:xfrm>
          <a:custGeom>
            <a:avLst/>
            <a:gdLst/>
            <a:ahLst/>
            <a:cxnLst/>
            <a:rect r="r" b="b" t="t" l="l"/>
            <a:pathLst>
              <a:path h="2270932" w="5600953">
                <a:moveTo>
                  <a:pt x="0" y="0"/>
                </a:moveTo>
                <a:lnTo>
                  <a:pt x="5600954" y="0"/>
                </a:lnTo>
                <a:lnTo>
                  <a:pt x="5600954" y="2270932"/>
                </a:lnTo>
                <a:lnTo>
                  <a:pt x="0" y="22709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795839" y="930295"/>
            <a:ext cx="5788765" cy="2347081"/>
          </a:xfrm>
          <a:custGeom>
            <a:avLst/>
            <a:gdLst/>
            <a:ahLst/>
            <a:cxnLst/>
            <a:rect r="r" b="b" t="t" l="l"/>
            <a:pathLst>
              <a:path h="2347081" w="5788765">
                <a:moveTo>
                  <a:pt x="0" y="0"/>
                </a:moveTo>
                <a:lnTo>
                  <a:pt x="5788765" y="0"/>
                </a:lnTo>
                <a:lnTo>
                  <a:pt x="5788765" y="2347081"/>
                </a:lnTo>
                <a:lnTo>
                  <a:pt x="0" y="23470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659402">
            <a:off x="364666" y="4757536"/>
            <a:ext cx="2305786" cy="2998067"/>
          </a:xfrm>
          <a:custGeom>
            <a:avLst/>
            <a:gdLst/>
            <a:ahLst/>
            <a:cxnLst/>
            <a:rect r="r" b="b" t="t" l="l"/>
            <a:pathLst>
              <a:path h="2998067" w="2305786">
                <a:moveTo>
                  <a:pt x="0" y="0"/>
                </a:moveTo>
                <a:lnTo>
                  <a:pt x="2305787" y="0"/>
                </a:lnTo>
                <a:lnTo>
                  <a:pt x="2305787" y="2998067"/>
                </a:lnTo>
                <a:lnTo>
                  <a:pt x="0" y="29980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802816" y="87395"/>
            <a:ext cx="2125663" cy="2125663"/>
          </a:xfrm>
          <a:custGeom>
            <a:avLst/>
            <a:gdLst/>
            <a:ahLst/>
            <a:cxnLst/>
            <a:rect r="r" b="b" t="t" l="l"/>
            <a:pathLst>
              <a:path h="2125663" w="2125663">
                <a:moveTo>
                  <a:pt x="0" y="0"/>
                </a:moveTo>
                <a:lnTo>
                  <a:pt x="2125663" y="0"/>
                </a:lnTo>
                <a:lnTo>
                  <a:pt x="2125663" y="2125663"/>
                </a:lnTo>
                <a:lnTo>
                  <a:pt x="0" y="21256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420439" y="1692358"/>
            <a:ext cx="4325240" cy="1012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4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Math nightly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20439" y="3807120"/>
            <a:ext cx="4325240" cy="1676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59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Reading two nights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983650" y="5690060"/>
            <a:ext cx="5600953" cy="2270932"/>
          </a:xfrm>
          <a:custGeom>
            <a:avLst/>
            <a:gdLst/>
            <a:ahLst/>
            <a:cxnLst/>
            <a:rect r="r" b="b" t="t" l="l"/>
            <a:pathLst>
              <a:path h="2270932" w="5600953">
                <a:moveTo>
                  <a:pt x="0" y="0"/>
                </a:moveTo>
                <a:lnTo>
                  <a:pt x="5600954" y="0"/>
                </a:lnTo>
                <a:lnTo>
                  <a:pt x="5600954" y="2270932"/>
                </a:lnTo>
                <a:lnTo>
                  <a:pt x="0" y="22709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420439" y="6071060"/>
            <a:ext cx="4325240" cy="1676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59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Study SS notes nightly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40740"/>
            <a:ext cx="16055161" cy="9392269"/>
          </a:xfrm>
          <a:custGeom>
            <a:avLst/>
            <a:gdLst/>
            <a:ahLst/>
            <a:cxnLst/>
            <a:rect r="r" b="b" t="t" l="l"/>
            <a:pathLst>
              <a:path h="9392269" w="16055161">
                <a:moveTo>
                  <a:pt x="0" y="0"/>
                </a:moveTo>
                <a:lnTo>
                  <a:pt x="16055161" y="0"/>
                </a:lnTo>
                <a:lnTo>
                  <a:pt x="16055161" y="9392269"/>
                </a:lnTo>
                <a:lnTo>
                  <a:pt x="0" y="9392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560457" y="-35912"/>
            <a:ext cx="6991646" cy="1829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4"/>
              </a:lnSpc>
            </a:pPr>
            <a:r>
              <a:rPr lang="en-US" b="true" sz="13538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GRADING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26793" y="1034172"/>
            <a:ext cx="14858976" cy="7572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4"/>
              </a:lnSpc>
            </a:pPr>
            <a:r>
              <a:rPr lang="en-US" sz="49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In accordance with our school guidelines, your child’s grades will be based on class work, chapter tests &amp; quizzes, and unit assessments.</a:t>
            </a:r>
          </a:p>
          <a:p>
            <a:pPr algn="ctr">
              <a:lnSpc>
                <a:spcPts val="6964"/>
              </a:lnSpc>
            </a:pPr>
            <a:r>
              <a:rPr lang="en-US" sz="4974" u="sng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Areas Graded</a:t>
            </a:r>
            <a:r>
              <a:rPr lang="en-US" sz="49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:</a:t>
            </a:r>
          </a:p>
          <a:p>
            <a:pPr algn="ctr">
              <a:lnSpc>
                <a:spcPts val="6964"/>
              </a:lnSpc>
            </a:pPr>
            <a:r>
              <a:rPr lang="en-US" sz="49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Math</a:t>
            </a:r>
          </a:p>
          <a:p>
            <a:pPr algn="ctr">
              <a:lnSpc>
                <a:spcPts val="6964"/>
              </a:lnSpc>
            </a:pPr>
            <a:r>
              <a:rPr lang="en-US" sz="49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Language Arts </a:t>
            </a:r>
          </a:p>
          <a:p>
            <a:pPr algn="ctr">
              <a:lnSpc>
                <a:spcPts val="6964"/>
              </a:lnSpc>
            </a:pPr>
            <a:r>
              <a:rPr lang="en-US" sz="49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Social Studies</a:t>
            </a:r>
          </a:p>
          <a:p>
            <a:pPr algn="ctr">
              <a:lnSpc>
                <a:spcPts val="10884"/>
              </a:lnSpc>
            </a:pPr>
            <a:r>
              <a:rPr lang="en-US" sz="7774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Homework is an add on system!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988318">
            <a:off x="2305808" y="3848166"/>
            <a:ext cx="2480373" cy="3187395"/>
          </a:xfrm>
          <a:custGeom>
            <a:avLst/>
            <a:gdLst/>
            <a:ahLst/>
            <a:cxnLst/>
            <a:rect r="r" b="b" t="t" l="l"/>
            <a:pathLst>
              <a:path h="3187395" w="2480373">
                <a:moveTo>
                  <a:pt x="0" y="0"/>
                </a:moveTo>
                <a:lnTo>
                  <a:pt x="2480373" y="0"/>
                </a:lnTo>
                <a:lnTo>
                  <a:pt x="2480373" y="3187395"/>
                </a:lnTo>
                <a:lnTo>
                  <a:pt x="0" y="31873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176871">
            <a:off x="12532879" y="4144909"/>
            <a:ext cx="3486912" cy="2669073"/>
          </a:xfrm>
          <a:custGeom>
            <a:avLst/>
            <a:gdLst/>
            <a:ahLst/>
            <a:cxnLst/>
            <a:rect r="r" b="b" t="t" l="l"/>
            <a:pathLst>
              <a:path h="2669073" w="3486912">
                <a:moveTo>
                  <a:pt x="0" y="0"/>
                </a:moveTo>
                <a:lnTo>
                  <a:pt x="3486912" y="0"/>
                </a:lnTo>
                <a:lnTo>
                  <a:pt x="3486912" y="2669073"/>
                </a:lnTo>
                <a:lnTo>
                  <a:pt x="0" y="26690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2472" y="307274"/>
            <a:ext cx="16236828" cy="9498544"/>
          </a:xfrm>
          <a:custGeom>
            <a:avLst/>
            <a:gdLst/>
            <a:ahLst/>
            <a:cxnLst/>
            <a:rect r="r" b="b" t="t" l="l"/>
            <a:pathLst>
              <a:path h="9498544" w="16236828">
                <a:moveTo>
                  <a:pt x="0" y="0"/>
                </a:moveTo>
                <a:lnTo>
                  <a:pt x="16236828" y="0"/>
                </a:lnTo>
                <a:lnTo>
                  <a:pt x="16236828" y="9498544"/>
                </a:lnTo>
                <a:lnTo>
                  <a:pt x="0" y="9498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23532" y="2088610"/>
            <a:ext cx="7711268" cy="6826948"/>
          </a:xfrm>
          <a:custGeom>
            <a:avLst/>
            <a:gdLst/>
            <a:ahLst/>
            <a:cxnLst/>
            <a:rect r="r" b="b" t="t" l="l"/>
            <a:pathLst>
              <a:path h="6826948" w="7711268">
                <a:moveTo>
                  <a:pt x="0" y="0"/>
                </a:moveTo>
                <a:lnTo>
                  <a:pt x="7711268" y="0"/>
                </a:lnTo>
                <a:lnTo>
                  <a:pt x="7711268" y="6826948"/>
                </a:lnTo>
                <a:lnTo>
                  <a:pt x="0" y="6826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2567" t="-150454" r="-115606" b="-22872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61952" y="278699"/>
            <a:ext cx="11215751" cy="18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33"/>
              </a:lnSpc>
            </a:pPr>
            <a:r>
              <a:rPr lang="en-US" b="true" sz="12199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PARENT PORTAL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560068" y="2676565"/>
            <a:ext cx="6079312" cy="5118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04"/>
              </a:lnSpc>
            </a:pPr>
            <a:r>
              <a:rPr lang="en-US" sz="7074">
                <a:solidFill>
                  <a:srgbClr val="EFECE0"/>
                </a:solidFill>
                <a:latin typeface="Gamja Flower"/>
                <a:ea typeface="Gamja Flower"/>
                <a:cs typeface="Gamja Flower"/>
                <a:sym typeface="Gamja Flower"/>
              </a:rPr>
              <a:t>Use the parent portal to check your child’s grades!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5818" y="47928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9"/>
                </a:lnTo>
                <a:lnTo>
                  <a:pt x="0" y="8779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37832" y="871083"/>
            <a:ext cx="9141943" cy="2609609"/>
          </a:xfrm>
          <a:custGeom>
            <a:avLst/>
            <a:gdLst/>
            <a:ahLst/>
            <a:cxnLst/>
            <a:rect r="r" b="b" t="t" l="l"/>
            <a:pathLst>
              <a:path h="2609609" w="9141943">
                <a:moveTo>
                  <a:pt x="0" y="0"/>
                </a:moveTo>
                <a:lnTo>
                  <a:pt x="9141943" y="0"/>
                </a:lnTo>
                <a:lnTo>
                  <a:pt x="9141943" y="2609609"/>
                </a:lnTo>
                <a:lnTo>
                  <a:pt x="0" y="26096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329851">
            <a:off x="2934865" y="1144381"/>
            <a:ext cx="1881586" cy="2057400"/>
          </a:xfrm>
          <a:custGeom>
            <a:avLst/>
            <a:gdLst/>
            <a:ahLst/>
            <a:cxnLst/>
            <a:rect r="r" b="b" t="t" l="l"/>
            <a:pathLst>
              <a:path h="2057400" w="1881586">
                <a:moveTo>
                  <a:pt x="0" y="0"/>
                </a:moveTo>
                <a:lnTo>
                  <a:pt x="1881585" y="0"/>
                </a:lnTo>
                <a:lnTo>
                  <a:pt x="188158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18731" y="1624334"/>
            <a:ext cx="9061044" cy="1399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7"/>
              </a:lnSpc>
            </a:pPr>
            <a:r>
              <a:rPr lang="en-US" b="true" sz="910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ASSESSMENTS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16294" y="3533534"/>
            <a:ext cx="13993412" cy="5210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9"/>
              </a:lnSpc>
            </a:pPr>
            <a:r>
              <a:rPr lang="en-US" sz="42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I will let you know each Sunday of the content we will be learning and when we have scheduled tests.</a:t>
            </a:r>
          </a:p>
          <a:p>
            <a:pPr algn="l">
              <a:lnSpc>
                <a:spcPts val="5159"/>
              </a:lnSpc>
            </a:pPr>
          </a:p>
          <a:p>
            <a:pPr algn="l">
              <a:lnSpc>
                <a:spcPts val="5159"/>
              </a:lnSpc>
            </a:pPr>
            <a:r>
              <a:rPr lang="en-US" sz="42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Students will be participating in benchmark tests throughout the year:</a:t>
            </a:r>
          </a:p>
          <a:p>
            <a:pPr algn="l" marL="928368" indent="-464184" lvl="1">
              <a:lnSpc>
                <a:spcPts val="5159"/>
              </a:lnSpc>
              <a:buFont typeface="Arial"/>
              <a:buChar char="•"/>
            </a:pPr>
            <a:r>
              <a:rPr lang="en-US" sz="42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iReady (math and reading)</a:t>
            </a:r>
          </a:p>
          <a:p>
            <a:pPr algn="l" marL="928368" indent="-464184" lvl="1">
              <a:lnSpc>
                <a:spcPts val="5159"/>
              </a:lnSpc>
              <a:buFont typeface="Arial"/>
              <a:buChar char="•"/>
            </a:pPr>
            <a:r>
              <a:rPr lang="en-US" sz="4299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District Common Unit Assessments</a:t>
            </a:r>
          </a:p>
          <a:p>
            <a:pPr algn="ctr">
              <a:lnSpc>
                <a:spcPts val="4560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1091332">
            <a:off x="14498874" y="1340251"/>
            <a:ext cx="1523323" cy="1665661"/>
          </a:xfrm>
          <a:custGeom>
            <a:avLst/>
            <a:gdLst/>
            <a:ahLst/>
            <a:cxnLst/>
            <a:rect r="r" b="b" t="t" l="l"/>
            <a:pathLst>
              <a:path h="1665661" w="1523323">
                <a:moveTo>
                  <a:pt x="0" y="0"/>
                </a:moveTo>
                <a:lnTo>
                  <a:pt x="1523323" y="0"/>
                </a:lnTo>
                <a:lnTo>
                  <a:pt x="1523323" y="1665661"/>
                </a:lnTo>
                <a:lnTo>
                  <a:pt x="0" y="16656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2843" y="76723"/>
            <a:ext cx="17322313" cy="10133553"/>
          </a:xfrm>
          <a:custGeom>
            <a:avLst/>
            <a:gdLst/>
            <a:ahLst/>
            <a:cxnLst/>
            <a:rect r="r" b="b" t="t" l="l"/>
            <a:pathLst>
              <a:path h="10133553" w="17322313">
                <a:moveTo>
                  <a:pt x="0" y="0"/>
                </a:moveTo>
                <a:lnTo>
                  <a:pt x="17322314" y="0"/>
                </a:lnTo>
                <a:lnTo>
                  <a:pt x="17322314" y="10133554"/>
                </a:lnTo>
                <a:lnTo>
                  <a:pt x="0" y="10133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6717" y="-835516"/>
            <a:ext cx="15894565" cy="6908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6"/>
              </a:lnSpc>
            </a:pPr>
          </a:p>
          <a:p>
            <a:pPr algn="ctr">
              <a:lnSpc>
                <a:spcPts val="6436"/>
              </a:lnSpc>
            </a:pPr>
          </a:p>
          <a:p>
            <a:pPr algn="ctr">
              <a:lnSpc>
                <a:spcPts val="10916"/>
              </a:lnSpc>
            </a:pPr>
            <a:r>
              <a:rPr lang="en-US" b="true" sz="7797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PER STATE LAW</a:t>
            </a:r>
          </a:p>
          <a:p>
            <a:pPr algn="ctr">
              <a:lnSpc>
                <a:spcPts val="6436"/>
              </a:lnSpc>
            </a:pPr>
          </a:p>
          <a:p>
            <a:pPr algn="ctr">
              <a:lnSpc>
                <a:spcPts val="7976"/>
              </a:lnSpc>
              <a:spcBef>
                <a:spcPct val="0"/>
              </a:spcBef>
            </a:pPr>
            <a:r>
              <a:rPr lang="en-US" b="true" sz="5697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ALL STUDENT CELL PHONES AND SMART WATCHES WILL BE TURNED OFF AND KEPT IN BACKPACKS DURING THE DAY.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83515" y="5548629"/>
            <a:ext cx="3558745" cy="3558745"/>
          </a:xfrm>
          <a:custGeom>
            <a:avLst/>
            <a:gdLst/>
            <a:ahLst/>
            <a:cxnLst/>
            <a:rect r="r" b="b" t="t" l="l"/>
            <a:pathLst>
              <a:path h="3558745" w="3558745">
                <a:moveTo>
                  <a:pt x="0" y="0"/>
                </a:moveTo>
                <a:lnTo>
                  <a:pt x="3558745" y="0"/>
                </a:lnTo>
                <a:lnTo>
                  <a:pt x="3558745" y="3558745"/>
                </a:lnTo>
                <a:lnTo>
                  <a:pt x="0" y="3558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34636" y="6228803"/>
            <a:ext cx="1243788" cy="2276957"/>
          </a:xfrm>
          <a:custGeom>
            <a:avLst/>
            <a:gdLst/>
            <a:ahLst/>
            <a:cxnLst/>
            <a:rect r="r" b="b" t="t" l="l"/>
            <a:pathLst>
              <a:path h="2276957" w="1243788">
                <a:moveTo>
                  <a:pt x="0" y="0"/>
                </a:moveTo>
                <a:lnTo>
                  <a:pt x="1243787" y="0"/>
                </a:lnTo>
                <a:lnTo>
                  <a:pt x="1243787" y="2276957"/>
                </a:lnTo>
                <a:lnTo>
                  <a:pt x="0" y="22769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61558" y="5633030"/>
            <a:ext cx="3389943" cy="3389943"/>
          </a:xfrm>
          <a:custGeom>
            <a:avLst/>
            <a:gdLst/>
            <a:ahLst/>
            <a:cxnLst/>
            <a:rect r="r" b="b" t="t" l="l"/>
            <a:pathLst>
              <a:path h="3389943" w="3389943">
                <a:moveTo>
                  <a:pt x="0" y="0"/>
                </a:moveTo>
                <a:lnTo>
                  <a:pt x="3389943" y="0"/>
                </a:lnTo>
                <a:lnTo>
                  <a:pt x="3389943" y="3389943"/>
                </a:lnTo>
                <a:lnTo>
                  <a:pt x="0" y="33899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2843" y="76723"/>
            <a:ext cx="17322313" cy="10133553"/>
          </a:xfrm>
          <a:custGeom>
            <a:avLst/>
            <a:gdLst/>
            <a:ahLst/>
            <a:cxnLst/>
            <a:rect r="r" b="b" t="t" l="l"/>
            <a:pathLst>
              <a:path h="10133553" w="17322313">
                <a:moveTo>
                  <a:pt x="0" y="0"/>
                </a:moveTo>
                <a:lnTo>
                  <a:pt x="17322314" y="0"/>
                </a:lnTo>
                <a:lnTo>
                  <a:pt x="17322314" y="10133554"/>
                </a:lnTo>
                <a:lnTo>
                  <a:pt x="0" y="10133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32248" y="509141"/>
            <a:ext cx="11823505" cy="1829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4"/>
              </a:lnSpc>
            </a:pPr>
            <a:r>
              <a:rPr lang="en-US" b="true" sz="13538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FIELD TRIPS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42032" y="2167157"/>
            <a:ext cx="17017268" cy="564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62578" indent="-781289" lvl="1">
              <a:lnSpc>
                <a:spcPts val="8685"/>
              </a:lnSpc>
              <a:buFont typeface="Arial"/>
              <a:buChar char="•"/>
            </a:pPr>
            <a:r>
              <a:rPr lang="en-US" sz="72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Fort Boonesborough: Thursday, September 17</a:t>
            </a:r>
          </a:p>
          <a:p>
            <a:pPr algn="l" marL="1562578" indent="-781289" lvl="1">
              <a:lnSpc>
                <a:spcPts val="8685"/>
              </a:lnSpc>
              <a:buFont typeface="Arial"/>
              <a:buChar char="•"/>
            </a:pPr>
            <a:r>
              <a:rPr lang="en-US" sz="72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Toyota: December 17</a:t>
            </a:r>
          </a:p>
          <a:p>
            <a:pPr algn="l" marL="1562578" indent="-781289" lvl="1">
              <a:lnSpc>
                <a:spcPts val="8685"/>
              </a:lnSpc>
              <a:buFont typeface="Arial"/>
              <a:buChar char="•"/>
            </a:pPr>
            <a:r>
              <a:rPr lang="en-US" sz="72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Cincinnati-Freedom Center and Museum Center: April 29</a:t>
            </a:r>
          </a:p>
          <a:p>
            <a:pPr algn="l">
              <a:lnSpc>
                <a:spcPts val="8685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2843" y="76723"/>
            <a:ext cx="17322313" cy="10133553"/>
          </a:xfrm>
          <a:custGeom>
            <a:avLst/>
            <a:gdLst/>
            <a:ahLst/>
            <a:cxnLst/>
            <a:rect r="r" b="b" t="t" l="l"/>
            <a:pathLst>
              <a:path h="10133553" w="17322313">
                <a:moveTo>
                  <a:pt x="0" y="0"/>
                </a:moveTo>
                <a:lnTo>
                  <a:pt x="17322314" y="0"/>
                </a:lnTo>
                <a:lnTo>
                  <a:pt x="17322314" y="10133554"/>
                </a:lnTo>
                <a:lnTo>
                  <a:pt x="0" y="10133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96362" y="509141"/>
            <a:ext cx="16002765" cy="1829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24"/>
              </a:lnSpc>
            </a:pPr>
            <a:r>
              <a:rPr lang="en-US" b="true" sz="13538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MUMS FUNDRAISER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3913" y="2167157"/>
            <a:ext cx="16965387" cy="657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19399" indent="-759699" lvl="1">
              <a:lnSpc>
                <a:spcPts val="8445"/>
              </a:lnSpc>
              <a:buFont typeface="Arial"/>
              <a:buChar char="•"/>
            </a:pPr>
            <a:r>
              <a:rPr lang="en-US" sz="70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Order forms will go home Monday, August 31st</a:t>
            </a:r>
          </a:p>
          <a:p>
            <a:pPr algn="l" marL="1519399" indent="-759699" lvl="1">
              <a:lnSpc>
                <a:spcPts val="8445"/>
              </a:lnSpc>
              <a:buFont typeface="Arial"/>
              <a:buChar char="•"/>
            </a:pPr>
            <a:r>
              <a:rPr lang="en-US" sz="70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Orders/money will be due Friday, September 18</a:t>
            </a:r>
          </a:p>
          <a:p>
            <a:pPr algn="l" marL="1519399" indent="-759699" lvl="1">
              <a:lnSpc>
                <a:spcPts val="8445"/>
              </a:lnSpc>
              <a:buFont typeface="Arial"/>
              <a:buChar char="•"/>
            </a:pPr>
            <a:r>
              <a:rPr lang="en-US" sz="70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Mums will be delivered to school on Tuesday, September 22; pick up 4-6pm</a:t>
            </a:r>
          </a:p>
          <a:p>
            <a:pPr algn="l" marL="1519399" indent="-759699" lvl="1">
              <a:lnSpc>
                <a:spcPts val="8445"/>
              </a:lnSpc>
              <a:buFont typeface="Arial"/>
              <a:buChar char="•"/>
            </a:pPr>
            <a:r>
              <a:rPr lang="en-US" sz="7037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We will need parent volunteers to help with unloading mums from trucks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AC9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602202"/>
            <a:ext cx="18288000" cy="5861615"/>
          </a:xfrm>
          <a:custGeom>
            <a:avLst/>
            <a:gdLst/>
            <a:ahLst/>
            <a:cxnLst/>
            <a:rect r="r" b="b" t="t" l="l"/>
            <a:pathLst>
              <a:path h="5861615" w="18288000">
                <a:moveTo>
                  <a:pt x="0" y="0"/>
                </a:moveTo>
                <a:lnTo>
                  <a:pt x="18288000" y="0"/>
                </a:lnTo>
                <a:lnTo>
                  <a:pt x="18288000" y="5861615"/>
                </a:lnTo>
                <a:lnTo>
                  <a:pt x="0" y="586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7549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0565" y="753991"/>
            <a:ext cx="15006870" cy="8779019"/>
          </a:xfrm>
          <a:custGeom>
            <a:avLst/>
            <a:gdLst/>
            <a:ahLst/>
            <a:cxnLst/>
            <a:rect r="r" b="b" t="t" l="l"/>
            <a:pathLst>
              <a:path h="8779019" w="15006870">
                <a:moveTo>
                  <a:pt x="0" y="0"/>
                </a:moveTo>
                <a:lnTo>
                  <a:pt x="15006870" y="0"/>
                </a:lnTo>
                <a:lnTo>
                  <a:pt x="15006870" y="8779018"/>
                </a:lnTo>
                <a:lnTo>
                  <a:pt x="0" y="8779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02846">
            <a:off x="376771" y="323530"/>
            <a:ext cx="3615881" cy="4114800"/>
          </a:xfrm>
          <a:custGeom>
            <a:avLst/>
            <a:gdLst/>
            <a:ahLst/>
            <a:cxnLst/>
            <a:rect r="r" b="b" t="t" l="l"/>
            <a:pathLst>
              <a:path h="4114800" w="3615881">
                <a:moveTo>
                  <a:pt x="0" y="0"/>
                </a:moveTo>
                <a:lnTo>
                  <a:pt x="3615880" y="0"/>
                </a:lnTo>
                <a:lnTo>
                  <a:pt x="3615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120354">
            <a:off x="14103251" y="1069495"/>
            <a:ext cx="2544184" cy="2622870"/>
          </a:xfrm>
          <a:custGeom>
            <a:avLst/>
            <a:gdLst/>
            <a:ahLst/>
            <a:cxnLst/>
            <a:rect r="r" b="b" t="t" l="l"/>
            <a:pathLst>
              <a:path h="2622870" w="2544184">
                <a:moveTo>
                  <a:pt x="0" y="0"/>
                </a:moveTo>
                <a:lnTo>
                  <a:pt x="2544184" y="0"/>
                </a:lnTo>
                <a:lnTo>
                  <a:pt x="2544184" y="2622871"/>
                </a:lnTo>
                <a:lnTo>
                  <a:pt x="0" y="26228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21258" y="4344131"/>
            <a:ext cx="13236249" cy="4116261"/>
          </a:xfrm>
          <a:custGeom>
            <a:avLst/>
            <a:gdLst/>
            <a:ahLst/>
            <a:cxnLst/>
            <a:rect r="r" b="b" t="t" l="l"/>
            <a:pathLst>
              <a:path h="4116261" w="13236249">
                <a:moveTo>
                  <a:pt x="0" y="0"/>
                </a:moveTo>
                <a:lnTo>
                  <a:pt x="13236249" y="0"/>
                </a:lnTo>
                <a:lnTo>
                  <a:pt x="13236249" y="4116262"/>
                </a:lnTo>
                <a:lnTo>
                  <a:pt x="0" y="41162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97051" r="-2073" b="-24058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93227" y="1009650"/>
            <a:ext cx="10901545" cy="2130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58"/>
              </a:lnSpc>
            </a:pPr>
            <a:r>
              <a:rPr lang="en-US" b="true" sz="13874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THANK YOU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199205" y="2879220"/>
            <a:ext cx="10080356" cy="1151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60"/>
              </a:lnSpc>
            </a:pPr>
            <a:r>
              <a:rPr lang="en-US" sz="6605">
                <a:solidFill>
                  <a:srgbClr val="FFFFFF"/>
                </a:solidFill>
                <a:latin typeface="Gamja Flower"/>
                <a:ea typeface="Gamja Flower"/>
                <a:cs typeface="Gamja Flower"/>
                <a:sym typeface="Gamja Flower"/>
              </a:rPr>
              <a:t>Please join the PTA!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DAGwo47Axos</dc:identifier>
  <dcterms:modified xsi:type="dcterms:W3CDTF">2011-08-01T06:04:30Z</dcterms:modified>
  <cp:revision>1</cp:revision>
  <dc:title>Camuel 2025 5th Grade Curriculum night</dc:title>
</cp:coreProperties>
</file>