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handoutMasterIdLst>
    <p:handoutMasterId r:id="rId26"/>
  </p:handoutMasterIdLst>
  <p:sldIdLst>
    <p:sldId id="256" r:id="rId5"/>
    <p:sldId id="309" r:id="rId6"/>
    <p:sldId id="265" r:id="rId7"/>
    <p:sldId id="273" r:id="rId8"/>
    <p:sldId id="323" r:id="rId9"/>
    <p:sldId id="320" r:id="rId10"/>
    <p:sldId id="315" r:id="rId11"/>
    <p:sldId id="311" r:id="rId12"/>
    <p:sldId id="279" r:id="rId13"/>
    <p:sldId id="319" r:id="rId14"/>
    <p:sldId id="310" r:id="rId15"/>
    <p:sldId id="268" r:id="rId16"/>
    <p:sldId id="322" r:id="rId17"/>
    <p:sldId id="312" r:id="rId18"/>
    <p:sldId id="316" r:id="rId19"/>
    <p:sldId id="321" r:id="rId20"/>
    <p:sldId id="318" r:id="rId21"/>
    <p:sldId id="308" r:id="rId22"/>
    <p:sldId id="314" r:id="rId23"/>
    <p:sldId id="317" r:id="rId24"/>
    <p:sldId id="283" r:id="rId25"/>
  </p:sldIdLst>
  <p:sldSz cx="9144000" cy="6858000" type="screen4x3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ly R. Laubach" userId="95c96324-b83d-4d35-973b-54f0388e306f" providerId="ADAL" clId="{8AA329BC-8698-4560-A0B6-2ABE7C09DDC0}"/>
    <pc:docChg chg="undo custSel delSld modSld">
      <pc:chgData name="Molly R. Laubach" userId="95c96324-b83d-4d35-973b-54f0388e306f" providerId="ADAL" clId="{8AA329BC-8698-4560-A0B6-2ABE7C09DDC0}" dt="2026-08-21T16:27:49.611" v="95" actId="1076"/>
      <pc:docMkLst>
        <pc:docMk/>
      </pc:docMkLst>
      <pc:sldChg chg="del">
        <pc:chgData name="Molly R. Laubach" userId="95c96324-b83d-4d35-973b-54f0388e306f" providerId="ADAL" clId="{8AA329BC-8698-4560-A0B6-2ABE7C09DDC0}" dt="2026-08-21T16:26:17.293" v="0" actId="2696"/>
        <pc:sldMkLst>
          <pc:docMk/>
          <pc:sldMk cId="0" sldId="281"/>
        </pc:sldMkLst>
      </pc:sldChg>
      <pc:sldChg chg="del">
        <pc:chgData name="Molly R. Laubach" userId="95c96324-b83d-4d35-973b-54f0388e306f" providerId="ADAL" clId="{8AA329BC-8698-4560-A0B6-2ABE7C09DDC0}" dt="2026-08-21T16:26:27.680" v="2" actId="2696"/>
        <pc:sldMkLst>
          <pc:docMk/>
          <pc:sldMk cId="2925992387" sldId="292"/>
        </pc:sldMkLst>
      </pc:sldChg>
      <pc:sldChg chg="del">
        <pc:chgData name="Molly R. Laubach" userId="95c96324-b83d-4d35-973b-54f0388e306f" providerId="ADAL" clId="{8AA329BC-8698-4560-A0B6-2ABE7C09DDC0}" dt="2026-08-21T16:26:31.565" v="3" actId="2696"/>
        <pc:sldMkLst>
          <pc:docMk/>
          <pc:sldMk cId="1551602830" sldId="293"/>
        </pc:sldMkLst>
      </pc:sldChg>
      <pc:sldChg chg="del">
        <pc:chgData name="Molly R. Laubach" userId="95c96324-b83d-4d35-973b-54f0388e306f" providerId="ADAL" clId="{8AA329BC-8698-4560-A0B6-2ABE7C09DDC0}" dt="2026-08-21T16:26:35.118" v="4" actId="2696"/>
        <pc:sldMkLst>
          <pc:docMk/>
          <pc:sldMk cId="4016668651" sldId="294"/>
        </pc:sldMkLst>
      </pc:sldChg>
      <pc:sldChg chg="del">
        <pc:chgData name="Molly R. Laubach" userId="95c96324-b83d-4d35-973b-54f0388e306f" providerId="ADAL" clId="{8AA329BC-8698-4560-A0B6-2ABE7C09DDC0}" dt="2026-08-21T16:26:38.208" v="5" actId="2696"/>
        <pc:sldMkLst>
          <pc:docMk/>
          <pc:sldMk cId="3753415050" sldId="295"/>
        </pc:sldMkLst>
      </pc:sldChg>
      <pc:sldChg chg="del">
        <pc:chgData name="Molly R. Laubach" userId="95c96324-b83d-4d35-973b-54f0388e306f" providerId="ADAL" clId="{8AA329BC-8698-4560-A0B6-2ABE7C09DDC0}" dt="2026-08-21T16:26:42.185" v="6" actId="2696"/>
        <pc:sldMkLst>
          <pc:docMk/>
          <pc:sldMk cId="3168786827" sldId="296"/>
        </pc:sldMkLst>
      </pc:sldChg>
      <pc:sldChg chg="del">
        <pc:chgData name="Molly R. Laubach" userId="95c96324-b83d-4d35-973b-54f0388e306f" providerId="ADAL" clId="{8AA329BC-8698-4560-A0B6-2ABE7C09DDC0}" dt="2026-08-21T16:26:50.489" v="8" actId="2696"/>
        <pc:sldMkLst>
          <pc:docMk/>
          <pc:sldMk cId="1290045061" sldId="297"/>
        </pc:sldMkLst>
      </pc:sldChg>
      <pc:sldChg chg="del">
        <pc:chgData name="Molly R. Laubach" userId="95c96324-b83d-4d35-973b-54f0388e306f" providerId="ADAL" clId="{8AA329BC-8698-4560-A0B6-2ABE7C09DDC0}" dt="2026-08-21T16:26:45.615" v="7" actId="2696"/>
        <pc:sldMkLst>
          <pc:docMk/>
          <pc:sldMk cId="275333372" sldId="298"/>
        </pc:sldMkLst>
      </pc:sldChg>
      <pc:sldChg chg="del">
        <pc:chgData name="Molly R. Laubach" userId="95c96324-b83d-4d35-973b-54f0388e306f" providerId="ADAL" clId="{8AA329BC-8698-4560-A0B6-2ABE7C09DDC0}" dt="2026-08-21T16:26:53.704" v="9" actId="2696"/>
        <pc:sldMkLst>
          <pc:docMk/>
          <pc:sldMk cId="522509051" sldId="299"/>
        </pc:sldMkLst>
      </pc:sldChg>
      <pc:sldChg chg="del">
        <pc:chgData name="Molly R. Laubach" userId="95c96324-b83d-4d35-973b-54f0388e306f" providerId="ADAL" clId="{8AA329BC-8698-4560-A0B6-2ABE7C09DDC0}" dt="2026-08-21T16:26:56.573" v="10" actId="2696"/>
        <pc:sldMkLst>
          <pc:docMk/>
          <pc:sldMk cId="2282862826" sldId="300"/>
        </pc:sldMkLst>
      </pc:sldChg>
      <pc:sldChg chg="del">
        <pc:chgData name="Molly R. Laubach" userId="95c96324-b83d-4d35-973b-54f0388e306f" providerId="ADAL" clId="{8AA329BC-8698-4560-A0B6-2ABE7C09DDC0}" dt="2026-08-21T16:27:00.801" v="11" actId="2696"/>
        <pc:sldMkLst>
          <pc:docMk/>
          <pc:sldMk cId="1780766700" sldId="301"/>
        </pc:sldMkLst>
      </pc:sldChg>
      <pc:sldChg chg="del">
        <pc:chgData name="Molly R. Laubach" userId="95c96324-b83d-4d35-973b-54f0388e306f" providerId="ADAL" clId="{8AA329BC-8698-4560-A0B6-2ABE7C09DDC0}" dt="2026-08-21T16:27:03.203" v="12" actId="2696"/>
        <pc:sldMkLst>
          <pc:docMk/>
          <pc:sldMk cId="186720017" sldId="302"/>
        </pc:sldMkLst>
      </pc:sldChg>
      <pc:sldChg chg="del">
        <pc:chgData name="Molly R. Laubach" userId="95c96324-b83d-4d35-973b-54f0388e306f" providerId="ADAL" clId="{8AA329BC-8698-4560-A0B6-2ABE7C09DDC0}" dt="2026-08-21T16:27:05.880" v="13" actId="2696"/>
        <pc:sldMkLst>
          <pc:docMk/>
          <pc:sldMk cId="3076061813" sldId="303"/>
        </pc:sldMkLst>
      </pc:sldChg>
      <pc:sldChg chg="del">
        <pc:chgData name="Molly R. Laubach" userId="95c96324-b83d-4d35-973b-54f0388e306f" providerId="ADAL" clId="{8AA329BC-8698-4560-A0B6-2ABE7C09DDC0}" dt="2026-08-21T16:27:08.734" v="14" actId="2696"/>
        <pc:sldMkLst>
          <pc:docMk/>
          <pc:sldMk cId="1899136501" sldId="304"/>
        </pc:sldMkLst>
      </pc:sldChg>
      <pc:sldChg chg="del">
        <pc:chgData name="Molly R. Laubach" userId="95c96324-b83d-4d35-973b-54f0388e306f" providerId="ADAL" clId="{8AA329BC-8698-4560-A0B6-2ABE7C09DDC0}" dt="2026-08-21T16:27:12.916" v="15" actId="2696"/>
        <pc:sldMkLst>
          <pc:docMk/>
          <pc:sldMk cId="1259366752" sldId="305"/>
        </pc:sldMkLst>
      </pc:sldChg>
      <pc:sldChg chg="del">
        <pc:chgData name="Molly R. Laubach" userId="95c96324-b83d-4d35-973b-54f0388e306f" providerId="ADAL" clId="{8AA329BC-8698-4560-A0B6-2ABE7C09DDC0}" dt="2026-08-21T16:26:24.671" v="1" actId="2696"/>
        <pc:sldMkLst>
          <pc:docMk/>
          <pc:sldMk cId="1972635074" sldId="306"/>
        </pc:sldMkLst>
      </pc:sldChg>
      <pc:sldChg chg="modSp mod">
        <pc:chgData name="Molly R. Laubach" userId="95c96324-b83d-4d35-973b-54f0388e306f" providerId="ADAL" clId="{8AA329BC-8698-4560-A0B6-2ABE7C09DDC0}" dt="2026-08-21T16:27:49.611" v="95" actId="1076"/>
        <pc:sldMkLst>
          <pc:docMk/>
          <pc:sldMk cId="3924205708" sldId="310"/>
        </pc:sldMkLst>
        <pc:spChg chg="mod">
          <ac:chgData name="Molly R. Laubach" userId="95c96324-b83d-4d35-973b-54f0388e306f" providerId="ADAL" clId="{8AA329BC-8698-4560-A0B6-2ABE7C09DDC0}" dt="2026-08-21T16:27:49.611" v="95" actId="1076"/>
          <ac:spMkLst>
            <pc:docMk/>
            <pc:sldMk cId="3924205708" sldId="310"/>
            <ac:spMk id="4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80369-7572-47B0-B487-C67037FF3CC4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bg_accent4_2" csCatId="accent4" phldr="1"/>
      <dgm:spPr/>
      <dgm:t>
        <a:bodyPr/>
        <a:lstStyle/>
        <a:p>
          <a:endParaRPr lang="en-US"/>
        </a:p>
      </dgm:t>
    </dgm:pt>
    <dgm:pt modelId="{B82838CB-1A71-4270-943C-3C27F06A4907}">
      <dgm:prSet/>
      <dgm:spPr/>
      <dgm:t>
        <a:bodyPr/>
        <a:lstStyle/>
        <a:p>
          <a:r>
            <a:rPr lang="en-US"/>
            <a:t>Be aware of your application type (Common App, Specific College etc.) before ordering on Parchment</a:t>
          </a:r>
          <a:r>
            <a:rPr lang="en-US">
              <a:latin typeface="Gill Sans MT" panose="020B0502020104020203"/>
            </a:rPr>
            <a:t>.</a:t>
          </a:r>
          <a:endParaRPr lang="en-US"/>
        </a:p>
      </dgm:t>
    </dgm:pt>
    <dgm:pt modelId="{6D2778A1-EFCD-424C-B41D-ECBFD48F8AE3}" type="parTrans" cxnId="{D4ECA508-2DCC-45E7-ACA4-05E96E13E764}">
      <dgm:prSet/>
      <dgm:spPr/>
      <dgm:t>
        <a:bodyPr/>
        <a:lstStyle/>
        <a:p>
          <a:endParaRPr lang="en-US"/>
        </a:p>
      </dgm:t>
    </dgm:pt>
    <dgm:pt modelId="{DDDACFA5-E2DC-4D8E-9C59-28275F5D295E}" type="sibTrans" cxnId="{D4ECA508-2DCC-45E7-ACA4-05E96E13E764}">
      <dgm:prSet/>
      <dgm:spPr/>
      <dgm:t>
        <a:bodyPr/>
        <a:lstStyle/>
        <a:p>
          <a:endParaRPr lang="en-US"/>
        </a:p>
      </dgm:t>
    </dgm:pt>
    <dgm:pt modelId="{993D6790-DDE8-4121-9FD6-413A0E8603AC}">
      <dgm:prSet/>
      <dgm:spPr/>
      <dgm:t>
        <a:bodyPr/>
        <a:lstStyle/>
        <a:p>
          <a:pPr rtl="0"/>
          <a:r>
            <a:rPr lang="en-US"/>
            <a:t>Only order transcripts for schools where you are definitely applying.</a:t>
          </a:r>
          <a:r>
            <a:rPr lang="en-US">
              <a:latin typeface="Gill Sans MT" panose="020B0502020104020203"/>
            </a:rPr>
            <a:t> </a:t>
          </a:r>
          <a:endParaRPr lang="en-US"/>
        </a:p>
      </dgm:t>
    </dgm:pt>
    <dgm:pt modelId="{50A87164-64C8-4454-8866-36921B3D6FEA}" type="parTrans" cxnId="{E70FC66D-3690-4F35-B531-8B57FAD1BAD9}">
      <dgm:prSet/>
      <dgm:spPr/>
      <dgm:t>
        <a:bodyPr/>
        <a:lstStyle/>
        <a:p>
          <a:endParaRPr lang="en-US"/>
        </a:p>
      </dgm:t>
    </dgm:pt>
    <dgm:pt modelId="{E745791B-ACCF-444E-A295-5E6C087C43DE}" type="sibTrans" cxnId="{E70FC66D-3690-4F35-B531-8B57FAD1BAD9}">
      <dgm:prSet/>
      <dgm:spPr/>
      <dgm:t>
        <a:bodyPr/>
        <a:lstStyle/>
        <a:p>
          <a:endParaRPr lang="en-US"/>
        </a:p>
      </dgm:t>
    </dgm:pt>
    <dgm:pt modelId="{810AC967-B2CD-4B7C-BF33-120FDC2D1E56}">
      <dgm:prSet/>
      <dgm:spPr/>
      <dgm:t>
        <a:bodyPr/>
        <a:lstStyle/>
        <a:p>
          <a:pPr rtl="0"/>
          <a:r>
            <a:rPr lang="en-US"/>
            <a:t>Orders for self-view will not be honored. You will be able to see your unofficial transcript on Parchment and will be given a copy during senior interviews.</a:t>
          </a:r>
          <a:r>
            <a:rPr lang="en-US">
              <a:latin typeface="Gill Sans MT" panose="020B0502020104020203"/>
            </a:rPr>
            <a:t> </a:t>
          </a:r>
          <a:endParaRPr lang="en-US"/>
        </a:p>
      </dgm:t>
    </dgm:pt>
    <dgm:pt modelId="{419DB537-E341-4417-B00E-FF67044E2704}" type="parTrans" cxnId="{2760B55B-C493-4A07-AC9D-805086F171EA}">
      <dgm:prSet/>
      <dgm:spPr/>
      <dgm:t>
        <a:bodyPr/>
        <a:lstStyle/>
        <a:p>
          <a:endParaRPr lang="en-US"/>
        </a:p>
      </dgm:t>
    </dgm:pt>
    <dgm:pt modelId="{693F9916-CA37-4D35-9FB0-21CB790566CA}" type="sibTrans" cxnId="{2760B55B-C493-4A07-AC9D-805086F171EA}">
      <dgm:prSet/>
      <dgm:spPr/>
      <dgm:t>
        <a:bodyPr/>
        <a:lstStyle/>
        <a:p>
          <a:endParaRPr lang="en-US"/>
        </a:p>
      </dgm:t>
    </dgm:pt>
    <dgm:pt modelId="{36E35775-F4CD-46C5-87E8-E58C153B0B99}" type="pres">
      <dgm:prSet presAssocID="{EE380369-7572-47B0-B487-C67037FF3CC4}" presName="root" presStyleCnt="0">
        <dgm:presLayoutVars>
          <dgm:dir/>
          <dgm:resizeHandles val="exact"/>
        </dgm:presLayoutVars>
      </dgm:prSet>
      <dgm:spPr/>
    </dgm:pt>
    <dgm:pt modelId="{78068977-3F7D-4979-BB37-CAAC8493C273}" type="pres">
      <dgm:prSet presAssocID="{B82838CB-1A71-4270-943C-3C27F06A4907}" presName="compNode" presStyleCnt="0"/>
      <dgm:spPr/>
    </dgm:pt>
    <dgm:pt modelId="{BB7961A6-6B3E-4781-BDE1-0C6D13B5C553}" type="pres">
      <dgm:prSet presAssocID="{B82838CB-1A71-4270-943C-3C27F06A4907}" presName="bgRect" presStyleLbl="bgShp" presStyleIdx="0" presStyleCnt="3"/>
      <dgm:spPr/>
    </dgm:pt>
    <dgm:pt modelId="{C82A9B83-7A29-4748-9A00-D1075D00940C}" type="pres">
      <dgm:prSet presAssocID="{B82838CB-1A71-4270-943C-3C27F06A4907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sed Book"/>
        </a:ext>
      </dgm:extLst>
    </dgm:pt>
    <dgm:pt modelId="{65E2173E-20C1-4B18-B690-A18CBA5A4607}" type="pres">
      <dgm:prSet presAssocID="{B82838CB-1A71-4270-943C-3C27F06A4907}" presName="spaceRect" presStyleCnt="0"/>
      <dgm:spPr/>
    </dgm:pt>
    <dgm:pt modelId="{E9B0FDEF-80D0-49EE-91B1-FCAE5D5F2AEF}" type="pres">
      <dgm:prSet presAssocID="{B82838CB-1A71-4270-943C-3C27F06A4907}" presName="parTx" presStyleLbl="revTx" presStyleIdx="0" presStyleCnt="3">
        <dgm:presLayoutVars>
          <dgm:chMax val="0"/>
          <dgm:chPref val="0"/>
        </dgm:presLayoutVars>
      </dgm:prSet>
      <dgm:spPr/>
    </dgm:pt>
    <dgm:pt modelId="{8DBF8EA6-6DB2-40A7-817C-0F5EEFDCF9FB}" type="pres">
      <dgm:prSet presAssocID="{DDDACFA5-E2DC-4D8E-9C59-28275F5D295E}" presName="sibTrans" presStyleCnt="0"/>
      <dgm:spPr/>
    </dgm:pt>
    <dgm:pt modelId="{9EF94081-0BC0-48FF-A52E-EB230CB8C6DF}" type="pres">
      <dgm:prSet presAssocID="{993D6790-DDE8-4121-9FD6-413A0E8603AC}" presName="compNode" presStyleCnt="0"/>
      <dgm:spPr/>
    </dgm:pt>
    <dgm:pt modelId="{391DC008-8423-4491-99B0-AC4CE99A9D72}" type="pres">
      <dgm:prSet presAssocID="{993D6790-DDE8-4121-9FD6-413A0E8603AC}" presName="bgRect" presStyleLbl="bgShp" presStyleIdx="1" presStyleCnt="3"/>
      <dgm:spPr/>
    </dgm:pt>
    <dgm:pt modelId="{CEA57E93-4C53-4977-9B7D-C68676162124}" type="pres">
      <dgm:prSet presAssocID="{993D6790-DDE8-4121-9FD6-413A0E8603AC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D555BD10-C811-4755-9BD1-5607B668D739}" type="pres">
      <dgm:prSet presAssocID="{993D6790-DDE8-4121-9FD6-413A0E8603AC}" presName="spaceRect" presStyleCnt="0"/>
      <dgm:spPr/>
    </dgm:pt>
    <dgm:pt modelId="{D6B1389F-FC06-4AA5-9704-004E17C1DA47}" type="pres">
      <dgm:prSet presAssocID="{993D6790-DDE8-4121-9FD6-413A0E8603AC}" presName="parTx" presStyleLbl="revTx" presStyleIdx="1" presStyleCnt="3">
        <dgm:presLayoutVars>
          <dgm:chMax val="0"/>
          <dgm:chPref val="0"/>
        </dgm:presLayoutVars>
      </dgm:prSet>
      <dgm:spPr/>
    </dgm:pt>
    <dgm:pt modelId="{C5E7741D-8135-4E8A-BA21-F7CE071B2962}" type="pres">
      <dgm:prSet presAssocID="{E745791B-ACCF-444E-A295-5E6C087C43DE}" presName="sibTrans" presStyleCnt="0"/>
      <dgm:spPr/>
    </dgm:pt>
    <dgm:pt modelId="{965D970C-4FCD-454D-8937-AF57A4CC4FF7}" type="pres">
      <dgm:prSet presAssocID="{810AC967-B2CD-4B7C-BF33-120FDC2D1E56}" presName="compNode" presStyleCnt="0"/>
      <dgm:spPr/>
    </dgm:pt>
    <dgm:pt modelId="{BD9C6DC1-ED2E-4A67-94C2-321FB8BAD1D5}" type="pres">
      <dgm:prSet presAssocID="{810AC967-B2CD-4B7C-BF33-120FDC2D1E56}" presName="bgRect" presStyleLbl="bgShp" presStyleIdx="2" presStyleCnt="3"/>
      <dgm:spPr/>
    </dgm:pt>
    <dgm:pt modelId="{5E618EB1-D4CC-46ED-8B52-9619EEBA8FEF}" type="pres">
      <dgm:prSet presAssocID="{810AC967-B2CD-4B7C-BF33-120FDC2D1E56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7DE7FADF-2BCD-404B-8935-4D028D211E2E}" type="pres">
      <dgm:prSet presAssocID="{810AC967-B2CD-4B7C-BF33-120FDC2D1E56}" presName="spaceRect" presStyleCnt="0"/>
      <dgm:spPr/>
    </dgm:pt>
    <dgm:pt modelId="{DD2B6079-3045-48C1-9115-08697431AD9B}" type="pres">
      <dgm:prSet presAssocID="{810AC967-B2CD-4B7C-BF33-120FDC2D1E5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D4ECA508-2DCC-45E7-ACA4-05E96E13E764}" srcId="{EE380369-7572-47B0-B487-C67037FF3CC4}" destId="{B82838CB-1A71-4270-943C-3C27F06A4907}" srcOrd="0" destOrd="0" parTransId="{6D2778A1-EFCD-424C-B41D-ECBFD48F8AE3}" sibTransId="{DDDACFA5-E2DC-4D8E-9C59-28275F5D295E}"/>
    <dgm:cxn modelId="{D8EB2A1B-69AD-4311-99AC-D8DE91A797E5}" type="presOf" srcId="{810AC967-B2CD-4B7C-BF33-120FDC2D1E56}" destId="{DD2B6079-3045-48C1-9115-08697431AD9B}" srcOrd="0" destOrd="0" presId="urn:microsoft.com/office/officeart/2018/2/layout/IconVerticalSolidList"/>
    <dgm:cxn modelId="{2760B55B-C493-4A07-AC9D-805086F171EA}" srcId="{EE380369-7572-47B0-B487-C67037FF3CC4}" destId="{810AC967-B2CD-4B7C-BF33-120FDC2D1E56}" srcOrd="2" destOrd="0" parTransId="{419DB537-E341-4417-B00E-FF67044E2704}" sibTransId="{693F9916-CA37-4D35-9FB0-21CB790566CA}"/>
    <dgm:cxn modelId="{63ED8A60-DAD3-478A-AC31-85FE2B2705E2}" type="presOf" srcId="{B82838CB-1A71-4270-943C-3C27F06A4907}" destId="{E9B0FDEF-80D0-49EE-91B1-FCAE5D5F2AEF}" srcOrd="0" destOrd="0" presId="urn:microsoft.com/office/officeart/2018/2/layout/IconVerticalSolidList"/>
    <dgm:cxn modelId="{E70FC66D-3690-4F35-B531-8B57FAD1BAD9}" srcId="{EE380369-7572-47B0-B487-C67037FF3CC4}" destId="{993D6790-DDE8-4121-9FD6-413A0E8603AC}" srcOrd="1" destOrd="0" parTransId="{50A87164-64C8-4454-8866-36921B3D6FEA}" sibTransId="{E745791B-ACCF-444E-A295-5E6C087C43DE}"/>
    <dgm:cxn modelId="{F4914998-5E51-4586-9379-C6A6D9FB49E4}" type="presOf" srcId="{EE380369-7572-47B0-B487-C67037FF3CC4}" destId="{36E35775-F4CD-46C5-87E8-E58C153B0B99}" srcOrd="0" destOrd="0" presId="urn:microsoft.com/office/officeart/2018/2/layout/IconVerticalSolidList"/>
    <dgm:cxn modelId="{F4B96DF8-B987-41C9-A3DE-C37331BCBB79}" type="presOf" srcId="{993D6790-DDE8-4121-9FD6-413A0E8603AC}" destId="{D6B1389F-FC06-4AA5-9704-004E17C1DA47}" srcOrd="0" destOrd="0" presId="urn:microsoft.com/office/officeart/2018/2/layout/IconVerticalSolidList"/>
    <dgm:cxn modelId="{FD5B2E64-2591-4AFE-A5AF-A9D2B04920C1}" type="presParOf" srcId="{36E35775-F4CD-46C5-87E8-E58C153B0B99}" destId="{78068977-3F7D-4979-BB37-CAAC8493C273}" srcOrd="0" destOrd="0" presId="urn:microsoft.com/office/officeart/2018/2/layout/IconVerticalSolidList"/>
    <dgm:cxn modelId="{17556C24-670A-490D-A388-295D2681F354}" type="presParOf" srcId="{78068977-3F7D-4979-BB37-CAAC8493C273}" destId="{BB7961A6-6B3E-4781-BDE1-0C6D13B5C553}" srcOrd="0" destOrd="0" presId="urn:microsoft.com/office/officeart/2018/2/layout/IconVerticalSolidList"/>
    <dgm:cxn modelId="{919ACFC4-C557-45E7-86CF-922F4614DF2F}" type="presParOf" srcId="{78068977-3F7D-4979-BB37-CAAC8493C273}" destId="{C82A9B83-7A29-4748-9A00-D1075D00940C}" srcOrd="1" destOrd="0" presId="urn:microsoft.com/office/officeart/2018/2/layout/IconVerticalSolidList"/>
    <dgm:cxn modelId="{D6A2A485-8D52-4F27-AD38-D932E5233268}" type="presParOf" srcId="{78068977-3F7D-4979-BB37-CAAC8493C273}" destId="{65E2173E-20C1-4B18-B690-A18CBA5A4607}" srcOrd="2" destOrd="0" presId="urn:microsoft.com/office/officeart/2018/2/layout/IconVerticalSolidList"/>
    <dgm:cxn modelId="{7E6A242E-DCEF-4149-843F-88BA8678807E}" type="presParOf" srcId="{78068977-3F7D-4979-BB37-CAAC8493C273}" destId="{E9B0FDEF-80D0-49EE-91B1-FCAE5D5F2AEF}" srcOrd="3" destOrd="0" presId="urn:microsoft.com/office/officeart/2018/2/layout/IconVerticalSolidList"/>
    <dgm:cxn modelId="{F065B551-26E4-46CE-BC1A-5AAB62F8FBF9}" type="presParOf" srcId="{36E35775-F4CD-46C5-87E8-E58C153B0B99}" destId="{8DBF8EA6-6DB2-40A7-817C-0F5EEFDCF9FB}" srcOrd="1" destOrd="0" presId="urn:microsoft.com/office/officeart/2018/2/layout/IconVerticalSolidList"/>
    <dgm:cxn modelId="{5F4B9E22-0C87-4D9E-B28B-1A4E20127930}" type="presParOf" srcId="{36E35775-F4CD-46C5-87E8-E58C153B0B99}" destId="{9EF94081-0BC0-48FF-A52E-EB230CB8C6DF}" srcOrd="2" destOrd="0" presId="urn:microsoft.com/office/officeart/2018/2/layout/IconVerticalSolidList"/>
    <dgm:cxn modelId="{567F1399-29DC-4F5A-8B4C-8B6634A15C88}" type="presParOf" srcId="{9EF94081-0BC0-48FF-A52E-EB230CB8C6DF}" destId="{391DC008-8423-4491-99B0-AC4CE99A9D72}" srcOrd="0" destOrd="0" presId="urn:microsoft.com/office/officeart/2018/2/layout/IconVerticalSolidList"/>
    <dgm:cxn modelId="{9F2B8949-6ADE-473C-B662-6A7810951A15}" type="presParOf" srcId="{9EF94081-0BC0-48FF-A52E-EB230CB8C6DF}" destId="{CEA57E93-4C53-4977-9B7D-C68676162124}" srcOrd="1" destOrd="0" presId="urn:microsoft.com/office/officeart/2018/2/layout/IconVerticalSolidList"/>
    <dgm:cxn modelId="{16CAA14C-7112-4CBB-B468-278D664C1501}" type="presParOf" srcId="{9EF94081-0BC0-48FF-A52E-EB230CB8C6DF}" destId="{D555BD10-C811-4755-9BD1-5607B668D739}" srcOrd="2" destOrd="0" presId="urn:microsoft.com/office/officeart/2018/2/layout/IconVerticalSolidList"/>
    <dgm:cxn modelId="{D329EFC9-341D-4F44-941B-8FFB030BC987}" type="presParOf" srcId="{9EF94081-0BC0-48FF-A52E-EB230CB8C6DF}" destId="{D6B1389F-FC06-4AA5-9704-004E17C1DA47}" srcOrd="3" destOrd="0" presId="urn:microsoft.com/office/officeart/2018/2/layout/IconVerticalSolidList"/>
    <dgm:cxn modelId="{96013CE2-9AFD-4C20-A723-34E97151C034}" type="presParOf" srcId="{36E35775-F4CD-46C5-87E8-E58C153B0B99}" destId="{C5E7741D-8135-4E8A-BA21-F7CE071B2962}" srcOrd="3" destOrd="0" presId="urn:microsoft.com/office/officeart/2018/2/layout/IconVerticalSolidList"/>
    <dgm:cxn modelId="{3BE01F65-8236-4426-BDF2-B0AC21197003}" type="presParOf" srcId="{36E35775-F4CD-46C5-87E8-E58C153B0B99}" destId="{965D970C-4FCD-454D-8937-AF57A4CC4FF7}" srcOrd="4" destOrd="0" presId="urn:microsoft.com/office/officeart/2018/2/layout/IconVerticalSolidList"/>
    <dgm:cxn modelId="{D9E7D14E-F377-43E4-A6AA-2F2638AAF1FB}" type="presParOf" srcId="{965D970C-4FCD-454D-8937-AF57A4CC4FF7}" destId="{BD9C6DC1-ED2E-4A67-94C2-321FB8BAD1D5}" srcOrd="0" destOrd="0" presId="urn:microsoft.com/office/officeart/2018/2/layout/IconVerticalSolidList"/>
    <dgm:cxn modelId="{066D0653-40D6-4C9C-8EC0-DD97D1B0A425}" type="presParOf" srcId="{965D970C-4FCD-454D-8937-AF57A4CC4FF7}" destId="{5E618EB1-D4CC-46ED-8B52-9619EEBA8FEF}" srcOrd="1" destOrd="0" presId="urn:microsoft.com/office/officeart/2018/2/layout/IconVerticalSolidList"/>
    <dgm:cxn modelId="{C78B384C-B6F7-499B-B7FF-B188756C58F8}" type="presParOf" srcId="{965D970C-4FCD-454D-8937-AF57A4CC4FF7}" destId="{7DE7FADF-2BCD-404B-8935-4D028D211E2E}" srcOrd="2" destOrd="0" presId="urn:microsoft.com/office/officeart/2018/2/layout/IconVerticalSolidList"/>
    <dgm:cxn modelId="{710F0109-B933-4D2B-B0EC-7A036F207985}" type="presParOf" srcId="{965D970C-4FCD-454D-8937-AF57A4CC4FF7}" destId="{DD2B6079-3045-48C1-9115-08697431AD9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7961A6-6B3E-4781-BDE1-0C6D13B5C553}">
      <dsp:nvSpPr>
        <dsp:cNvPr id="0" name=""/>
        <dsp:cNvSpPr/>
      </dsp:nvSpPr>
      <dsp:spPr>
        <a:xfrm>
          <a:off x="0" y="405"/>
          <a:ext cx="7203281" cy="94962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2A9B83-7A29-4748-9A00-D1075D00940C}">
      <dsp:nvSpPr>
        <dsp:cNvPr id="0" name=""/>
        <dsp:cNvSpPr/>
      </dsp:nvSpPr>
      <dsp:spPr>
        <a:xfrm>
          <a:off x="287261" y="214071"/>
          <a:ext cx="522292" cy="5222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B0FDEF-80D0-49EE-91B1-FCAE5D5F2AEF}">
      <dsp:nvSpPr>
        <dsp:cNvPr id="0" name=""/>
        <dsp:cNvSpPr/>
      </dsp:nvSpPr>
      <dsp:spPr>
        <a:xfrm>
          <a:off x="1096815" y="405"/>
          <a:ext cx="6106465" cy="949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502" tIns="100502" rIns="100502" bIns="100502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Be aware of your application type (Common App, Specific College etc.) before ordering on Parchment</a:t>
          </a:r>
          <a:r>
            <a:rPr lang="en-US" sz="1800" kern="1200">
              <a:latin typeface="Gill Sans MT" panose="020B0502020104020203"/>
            </a:rPr>
            <a:t>.</a:t>
          </a:r>
          <a:endParaRPr lang="en-US" sz="1800" kern="1200"/>
        </a:p>
      </dsp:txBody>
      <dsp:txXfrm>
        <a:off x="1096815" y="405"/>
        <a:ext cx="6106465" cy="949623"/>
      </dsp:txXfrm>
    </dsp:sp>
    <dsp:sp modelId="{391DC008-8423-4491-99B0-AC4CE99A9D72}">
      <dsp:nvSpPr>
        <dsp:cNvPr id="0" name=""/>
        <dsp:cNvSpPr/>
      </dsp:nvSpPr>
      <dsp:spPr>
        <a:xfrm>
          <a:off x="0" y="1187435"/>
          <a:ext cx="7203281" cy="94962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57E93-4C53-4977-9B7D-C68676162124}">
      <dsp:nvSpPr>
        <dsp:cNvPr id="0" name=""/>
        <dsp:cNvSpPr/>
      </dsp:nvSpPr>
      <dsp:spPr>
        <a:xfrm>
          <a:off x="287261" y="1401100"/>
          <a:ext cx="522292" cy="5222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1389F-FC06-4AA5-9704-004E17C1DA47}">
      <dsp:nvSpPr>
        <dsp:cNvPr id="0" name=""/>
        <dsp:cNvSpPr/>
      </dsp:nvSpPr>
      <dsp:spPr>
        <a:xfrm>
          <a:off x="1096815" y="1187435"/>
          <a:ext cx="6106465" cy="949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502" tIns="100502" rIns="100502" bIns="100502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Only order transcripts for schools where you are definitely applying.</a:t>
          </a:r>
          <a:r>
            <a:rPr lang="en-US" sz="1800" kern="1200">
              <a:latin typeface="Gill Sans MT" panose="020B0502020104020203"/>
            </a:rPr>
            <a:t> </a:t>
          </a:r>
          <a:endParaRPr lang="en-US" sz="1800" kern="1200"/>
        </a:p>
      </dsp:txBody>
      <dsp:txXfrm>
        <a:off x="1096815" y="1187435"/>
        <a:ext cx="6106465" cy="949623"/>
      </dsp:txXfrm>
    </dsp:sp>
    <dsp:sp modelId="{BD9C6DC1-ED2E-4A67-94C2-321FB8BAD1D5}">
      <dsp:nvSpPr>
        <dsp:cNvPr id="0" name=""/>
        <dsp:cNvSpPr/>
      </dsp:nvSpPr>
      <dsp:spPr>
        <a:xfrm>
          <a:off x="0" y="2374464"/>
          <a:ext cx="7203281" cy="949623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618EB1-D4CC-46ED-8B52-9619EEBA8FEF}">
      <dsp:nvSpPr>
        <dsp:cNvPr id="0" name=""/>
        <dsp:cNvSpPr/>
      </dsp:nvSpPr>
      <dsp:spPr>
        <a:xfrm>
          <a:off x="287261" y="2588129"/>
          <a:ext cx="522292" cy="52229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2B6079-3045-48C1-9115-08697431AD9B}">
      <dsp:nvSpPr>
        <dsp:cNvPr id="0" name=""/>
        <dsp:cNvSpPr/>
      </dsp:nvSpPr>
      <dsp:spPr>
        <a:xfrm>
          <a:off x="1096815" y="2374464"/>
          <a:ext cx="6106465" cy="949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0502" tIns="100502" rIns="100502" bIns="100502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Orders for self-view will not be honored. You will be able to see your unofficial transcript on Parchment and will be given a copy during senior interviews.</a:t>
          </a:r>
          <a:r>
            <a:rPr lang="en-US" sz="1800" kern="1200">
              <a:latin typeface="Gill Sans MT" panose="020B0502020104020203"/>
            </a:rPr>
            <a:t> </a:t>
          </a:r>
          <a:endParaRPr lang="en-US" sz="1800" kern="1200"/>
        </a:p>
      </dsp:txBody>
      <dsp:txXfrm>
        <a:off x="1096815" y="2374464"/>
        <a:ext cx="6106465" cy="949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E305D-0C71-4287-A393-9BD0841545B5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E129D-9416-4FDC-89C0-F060D797FA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187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764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22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963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33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0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3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03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918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86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0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136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B288A-06AA-4064-9F06-1C682DEE20E2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5BE0B18-186B-4A6A-8928-BE6B83ABA1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50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Cholley@rcps.us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vetailrecruitment.co.uk/whats-difference-1st-2nd-interview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/3.0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rginiawestern.edu/ccap/" TargetMode="External"/><Relationship Id="rId2" Type="http://schemas.openxmlformats.org/officeDocument/2006/relationships/hyperlink" Target="https://www.virginiawestern.edu/get-started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apstudents.collegeboard.org/getting-credit-placement/search-policie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1066801"/>
            <a:ext cx="7772400" cy="1904999"/>
          </a:xfrm>
        </p:spPr>
        <p:txBody>
          <a:bodyPr>
            <a:normAutofit/>
          </a:bodyPr>
          <a:lstStyle/>
          <a:p>
            <a:r>
              <a:rPr lang="en-US" sz="4400"/>
              <a:t>Hidden Valley High School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/>
              <a:t>School Counseling Department Presentation 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CED9A1CA-F739-4C52-B23F-50485DE32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32" y="2124"/>
            <a:ext cx="1622077" cy="18100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Counseling Staff	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 fontScale="85000" lnSpcReduction="20000"/>
          </a:bodyPr>
          <a:lstStyle/>
          <a:p>
            <a:pPr indent="-255905"/>
            <a:r>
              <a:rPr lang="en-US" sz="3600"/>
              <a:t>School Counselors</a:t>
            </a:r>
            <a:endParaRPr lang="en-US"/>
          </a:p>
          <a:p>
            <a:pPr marL="621665" lvl="1"/>
            <a:r>
              <a:rPr lang="en-US" sz="2800"/>
              <a:t>Mrs. Williams (A-G)</a:t>
            </a:r>
            <a:endParaRPr lang="en-US" sz="2800">
              <a:cs typeface="Lucida Sans Unicode"/>
            </a:endParaRPr>
          </a:p>
          <a:p>
            <a:pPr marL="621665" lvl="1"/>
            <a:r>
              <a:rPr lang="en-US" sz="2800"/>
              <a:t>Mrs. Bamber  (H-N)</a:t>
            </a:r>
            <a:endParaRPr lang="en-US" sz="2800">
              <a:cs typeface="Lucida Sans Unicode"/>
            </a:endParaRPr>
          </a:p>
          <a:p>
            <a:pPr marL="621665" lvl="1"/>
            <a:r>
              <a:rPr lang="en-US" sz="2800"/>
              <a:t>Mrs. Laubach  (O-Z)</a:t>
            </a:r>
            <a:endParaRPr lang="en-US" sz="2800">
              <a:cs typeface="Lucida Sans Unicode"/>
            </a:endParaRPr>
          </a:p>
          <a:p>
            <a:pPr indent="-255905"/>
            <a:endParaRPr lang="en-US">
              <a:cs typeface="Lucida Sans Unicode"/>
            </a:endParaRPr>
          </a:p>
          <a:p>
            <a:pPr indent="-255905"/>
            <a:r>
              <a:rPr lang="en-US" sz="3600"/>
              <a:t>Counseling Secretary</a:t>
            </a:r>
            <a:endParaRPr lang="en-US" sz="3600">
              <a:cs typeface="Lucida Sans Unicode"/>
            </a:endParaRPr>
          </a:p>
          <a:p>
            <a:pPr marL="621665" lvl="1"/>
            <a:r>
              <a:rPr lang="en-US" sz="2800"/>
              <a:t>Mrs. Nichols</a:t>
            </a:r>
            <a:endParaRPr lang="en-US" sz="2800"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0109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Where to get information? 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indent="-255905"/>
            <a:endParaRPr lang="en-US">
              <a:cs typeface="Lucida Sans Unicode"/>
            </a:endParaRPr>
          </a:p>
          <a:p>
            <a:pPr indent="-255905"/>
            <a:r>
              <a:rPr lang="en-US" sz="3100"/>
              <a:t>Colleges (websites, college visits)</a:t>
            </a:r>
            <a:endParaRPr lang="en-US" sz="3100">
              <a:cs typeface="Lucida Sans Unicode"/>
            </a:endParaRPr>
          </a:p>
          <a:p>
            <a:pPr indent="-255905"/>
            <a:r>
              <a:rPr lang="en-US" sz="3100"/>
              <a:t>School Counselors</a:t>
            </a:r>
          </a:p>
          <a:p>
            <a:pPr indent="-255905"/>
            <a:r>
              <a:rPr lang="en-US" sz="3100">
                <a:cs typeface="Lucida Sans Unicode"/>
              </a:rPr>
              <a:t>The Career Center</a:t>
            </a:r>
          </a:p>
          <a:p>
            <a:pPr indent="-255905"/>
            <a:endParaRPr lang="en-US" sz="3100">
              <a:cs typeface="Lucida Sans Unicode"/>
            </a:endParaRPr>
          </a:p>
          <a:p>
            <a:pPr marL="621665" lvl="1"/>
            <a:endParaRPr lang="en-US">
              <a:cs typeface="Lucida Sans Unicode"/>
            </a:endParaRPr>
          </a:p>
          <a:p>
            <a:pPr marL="109220" indent="0">
              <a:buNone/>
            </a:pPr>
            <a:endParaRPr lang="en-US">
              <a:cs typeface="Lucida Sans Unicode"/>
            </a:endParaRPr>
          </a:p>
        </p:txBody>
      </p:sp>
      <p:pic>
        <p:nvPicPr>
          <p:cNvPr id="4" name="Picture 4" descr="Business woman counting">
            <a:extLst>
              <a:ext uri="{FF2B5EF4-FFF2-40B4-BE49-F238E27FC236}">
                <a16:creationId xmlns:a16="http://schemas.microsoft.com/office/drawing/2014/main" id="{6FAC03EB-C945-4311-ADA4-B85F621BB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4589" y="1929681"/>
            <a:ext cx="1591775" cy="41147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6870151-9189-4C3A-8379-EF3D95827A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Stack of colorful files">
            <a:extLst>
              <a:ext uri="{FF2B5EF4-FFF2-40B4-BE49-F238E27FC236}">
                <a16:creationId xmlns:a16="http://schemas.microsoft.com/office/drawing/2014/main" id="{24A13D4E-C30C-413F-9242-98A78DF235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l="25002"/>
          <a:stretch/>
        </p:blipFill>
        <p:spPr>
          <a:xfrm>
            <a:off x="228" y="10"/>
            <a:ext cx="9143772" cy="6857990"/>
          </a:xfrm>
          <a:prstGeom prst="rect">
            <a:avLst/>
          </a:prstGeom>
        </p:spPr>
      </p:pic>
      <p:sp>
        <p:nvSpPr>
          <p:cNvPr id="11" name="Slide Number Placeholder 7">
            <a:extLst>
              <a:ext uri="{FF2B5EF4-FFF2-40B4-BE49-F238E27FC236}">
                <a16:creationId xmlns:a16="http://schemas.microsoft.com/office/drawing/2014/main" id="{123EA69C-102A-4DD0-9547-05DCD271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34225" y="443732"/>
            <a:ext cx="608265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6A862265-5CA3-4C40-8582-7534C3B03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32477" y="540921"/>
            <a:ext cx="37304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0EF80B-0391-4082-9AF5-F15B091B4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93800"/>
            <a:ext cx="9144000" cy="5664199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87000"/>
                  <a:alpha val="4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47703" y="1193800"/>
            <a:ext cx="2394787" cy="4699000"/>
          </a:xfrm>
        </p:spPr>
        <p:txBody>
          <a:bodyPr anchor="ctr">
            <a:normAutofit/>
          </a:bodyPr>
          <a:lstStyle/>
          <a:p>
            <a:r>
              <a:rPr lang="en-US"/>
              <a:t>The Career Center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33AC32D-5F44-45F7-A0BD-7C11A86BE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948477" y="1193800"/>
            <a:ext cx="4563818" cy="4699000"/>
          </a:xfrm>
        </p:spPr>
        <p:txBody>
          <a:bodyPr vert="horz" lIns="91440" tIns="45720" rIns="91440" bIns="45720" anchor="ctr">
            <a:normAutofit fontScale="92500" lnSpcReduction="10000"/>
          </a:bodyPr>
          <a:lstStyle/>
          <a:p>
            <a:pPr indent="-255905"/>
            <a:r>
              <a:rPr lang="en-US" sz="5400"/>
              <a:t>Mrs. Holley</a:t>
            </a:r>
          </a:p>
          <a:p>
            <a:pPr lvl="1" indent="-255905"/>
            <a:r>
              <a:rPr lang="en-US" sz="2000" dirty="0">
                <a:cs typeface="Lucida Sans Unicode"/>
                <a:hlinkClick r:id="rId3"/>
              </a:rPr>
              <a:t>Cholley@rcps.us</a:t>
            </a:r>
            <a:r>
              <a:rPr lang="en-US" sz="2000" dirty="0">
                <a:cs typeface="Lucida Sans Unicode"/>
              </a:rPr>
              <a:t> </a:t>
            </a:r>
          </a:p>
          <a:p>
            <a:pPr marL="621665" lvl="1"/>
            <a:endParaRPr lang="en-US">
              <a:cs typeface="Lucida Sans Unicode"/>
            </a:endParaRPr>
          </a:p>
          <a:p>
            <a:pPr marL="621665" lvl="1"/>
            <a:endParaRPr lang="en-US">
              <a:cs typeface="Lucida Sans Unicode"/>
            </a:endParaRPr>
          </a:p>
          <a:p>
            <a:pPr marL="621665" lvl="1"/>
            <a:r>
              <a:rPr lang="en-US" sz="2000"/>
              <a:t>Volunteer Service Hours </a:t>
            </a:r>
            <a:endParaRPr lang="en-US" sz="2000">
              <a:cs typeface="Lucida Sans Unicode"/>
            </a:endParaRPr>
          </a:p>
          <a:p>
            <a:pPr marL="621665" lvl="1"/>
            <a:endParaRPr lang="en-US" sz="2000">
              <a:cs typeface="Lucida Sans Unicode"/>
            </a:endParaRPr>
          </a:p>
          <a:p>
            <a:pPr marL="621665" lvl="1"/>
            <a:r>
              <a:rPr lang="en-US" sz="2000"/>
              <a:t>Scholarships </a:t>
            </a:r>
            <a:endParaRPr lang="en-US" sz="2000">
              <a:cs typeface="Lucida Sans Unicode"/>
            </a:endParaRPr>
          </a:p>
          <a:p>
            <a:pPr marL="621665" lvl="1"/>
            <a:endParaRPr lang="en-US" sz="2000">
              <a:cs typeface="Lucida Sans Unicode"/>
            </a:endParaRPr>
          </a:p>
          <a:p>
            <a:pPr marL="621665" lvl="1"/>
            <a:r>
              <a:rPr lang="en-US" sz="2000"/>
              <a:t>College Visits</a:t>
            </a:r>
            <a:endParaRPr lang="en-US" sz="2000">
              <a:cs typeface="Lucida Sans Unicode"/>
            </a:endParaRPr>
          </a:p>
          <a:p>
            <a:pPr marL="621665" lvl="1"/>
            <a:endParaRPr lang="en-US" sz="2000">
              <a:cs typeface="Lucida Sans Unicode"/>
            </a:endParaRPr>
          </a:p>
          <a:p>
            <a:pPr marL="621665" lvl="1"/>
            <a:r>
              <a:rPr lang="en-US" sz="2000"/>
              <a:t>Financial Aid Research</a:t>
            </a:r>
            <a:endParaRPr lang="en-US" sz="2000">
              <a:cs typeface="Lucida Sans Unicode"/>
            </a:endParaRPr>
          </a:p>
        </p:txBody>
      </p:sp>
      <p:sp>
        <p:nvSpPr>
          <p:cNvPr id="19" name="Date Placeholder 1">
            <a:extLst>
              <a:ext uri="{FF2B5EF4-FFF2-40B4-BE49-F238E27FC236}">
                <a16:creationId xmlns:a16="http://schemas.microsoft.com/office/drawing/2014/main" id="{3FBF03E8-C602-4192-9C52-F84B29FDC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2421" y="6007878"/>
            <a:ext cx="2625537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54767-D20C-DAB3-D082-2D6534519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College Admissions 101: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3BDE3-DD0D-8D7F-D28A-CA537B5ABC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William Byrd High School </a:t>
            </a:r>
          </a:p>
          <a:p>
            <a:r>
              <a:rPr lang="en-US"/>
              <a:t>September 8th </a:t>
            </a:r>
            <a:endParaRPr lang="en-US" dirty="0"/>
          </a:p>
          <a:p>
            <a:r>
              <a:rPr lang="en-US"/>
              <a:t>6:00 </a:t>
            </a:r>
            <a:endParaRPr lang="en-US" dirty="0"/>
          </a:p>
          <a:p>
            <a:r>
              <a:rPr lang="en-US" dirty="0"/>
              <a:t>Hear from a Virginia Tech represen</a:t>
            </a:r>
            <a:r>
              <a:rPr lang="en-US"/>
              <a:t>tative</a:t>
            </a:r>
            <a:r>
              <a:rPr lang="en-US" dirty="0"/>
              <a:t> and other local colleges!</a:t>
            </a:r>
          </a:p>
          <a:p>
            <a:endParaRPr lang="en-US" dirty="0"/>
          </a:p>
        </p:txBody>
      </p:sp>
      <p:pic>
        <p:nvPicPr>
          <p:cNvPr id="4" name="Picture 3" descr="College admissions Vector Images &amp; Graphics for Commercial Use | VectorStock">
            <a:extLst>
              <a:ext uri="{FF2B5EF4-FFF2-40B4-BE49-F238E27FC236}">
                <a16:creationId xmlns:a16="http://schemas.microsoft.com/office/drawing/2014/main" id="{7DBA2100-2E7B-5B6C-453E-E41220A00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870" y="3528302"/>
            <a:ext cx="1807521" cy="204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97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id="{742C14A9-3617-46DD-9FC4-ED828A7D3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19AB0109-1C89-41F0-9EDF-3DE017BE3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847088"/>
            <a:ext cx="416103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9C38C28-BF6A-BF1A-DC4D-89B6FDCA3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84" y="804519"/>
            <a:ext cx="4162768" cy="1049235"/>
          </a:xfrm>
        </p:spPr>
        <p:txBody>
          <a:bodyPr>
            <a:normAutofit/>
          </a:bodyPr>
          <a:lstStyle/>
          <a:p>
            <a:r>
              <a:rPr lang="en-US"/>
              <a:t>Financial Aid presentation: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9E5CB6C-D5A1-44AB-BAD0-E76C67ED2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35ADF-4765-DF2E-5DB2-FCE384BAE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684" y="2025459"/>
            <a:ext cx="4863159" cy="344088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lvl="1"/>
            <a:r>
              <a:rPr lang="en-US" dirty="0"/>
              <a:t>Get helpful information about filling out the FAFSA!</a:t>
            </a:r>
          </a:p>
          <a:p>
            <a:pPr lvl="1"/>
            <a:r>
              <a:rPr lang="en-US" dirty="0"/>
              <a:t>Roanoke County Public Schools presentation: </a:t>
            </a:r>
            <a:r>
              <a:rPr lang="en-US" b="1" u="sng"/>
              <a:t>October 6th, Cave Spring High School- </a:t>
            </a:r>
            <a:r>
              <a:rPr lang="en-US" b="1" u="sng" dirty="0"/>
              <a:t>6:00pm</a:t>
            </a:r>
          </a:p>
          <a:p>
            <a:pPr lvl="1"/>
            <a:endParaRPr lang="en-US"/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D5A16967-5C32-4A48-9F02-4F0228AC8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42D078B-EF20-4DB1-AA1B-87F212C56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720+ Financial Aid Clip Art Stock Illustrations, Royalty-Free Vector Graphics &amp; Clip Art - iStock">
            <a:extLst>
              <a:ext uri="{FF2B5EF4-FFF2-40B4-BE49-F238E27FC236}">
                <a16:creationId xmlns:a16="http://schemas.microsoft.com/office/drawing/2014/main" id="{65CCAB1D-C6C0-A08A-4C7B-8741520F2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053" y="211171"/>
            <a:ext cx="2897019" cy="3293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2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D6F8-5FE9-4698-AFD4-477F9BCF3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5F9C22-5014-1B88-4531-EA3DCDD232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927" y="1845982"/>
            <a:ext cx="8200966" cy="36203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1600" dirty="0">
                <a:ea typeface="+mn-lt"/>
                <a:cs typeface="+mn-lt"/>
              </a:rPr>
              <a:t>Plan for the future with many representatives from two-year and four-year colleges and universities, and representatives from career, technical and business schools from all over the country! </a:t>
            </a:r>
          </a:p>
          <a:p>
            <a:pPr marL="0" indent="0" algn="ctr">
              <a:buNone/>
            </a:pPr>
            <a:r>
              <a:rPr lang="en-US" sz="1600" b="1">
                <a:ea typeface="+mn-lt"/>
                <a:cs typeface="+mn-lt"/>
              </a:rPr>
              <a:t>Patrick Henry High School </a:t>
            </a:r>
            <a:endParaRPr lang="en-US"/>
          </a:p>
          <a:p>
            <a:pPr marL="0" indent="0" algn="ctr">
              <a:buNone/>
            </a:pPr>
            <a:r>
              <a:rPr lang="en-US" b="1" u="sng">
                <a:ea typeface="+mn-lt"/>
                <a:cs typeface="+mn-lt"/>
              </a:rPr>
              <a:t>Tuesday, September 15th </a:t>
            </a:r>
            <a:endParaRPr lang="en-US" u="sng"/>
          </a:p>
          <a:p>
            <a:pPr marL="0" indent="0" algn="ctr">
              <a:buNone/>
            </a:pPr>
            <a:r>
              <a:rPr lang="en-US" sz="1600" b="1">
                <a:ea typeface="+mn-lt"/>
                <a:cs typeface="+mn-lt"/>
              </a:rPr>
              <a:t>6:00 PM – 8:00 PM</a:t>
            </a:r>
            <a:r>
              <a:rPr lang="en-US" sz="1600" dirty="0">
                <a:ea typeface="+mn-lt"/>
                <a:cs typeface="+mn-lt"/>
              </a:rPr>
              <a:t> </a:t>
            </a:r>
            <a:endParaRPr lang="en-US" dirty="0"/>
          </a:p>
        </p:txBody>
      </p:sp>
      <p:pic>
        <p:nvPicPr>
          <p:cNvPr id="6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F02736C-D718-2929-B1FB-BAD7D969D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733" y="237562"/>
            <a:ext cx="4561200" cy="1745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371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/>
              <a:t>ASVAB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</a:pPr>
            <a:endParaRPr lang="en-US">
              <a:cs typeface="Lucida Sans Unicode"/>
            </a:endParaRPr>
          </a:p>
          <a:p>
            <a:pPr indent="-255905"/>
            <a:r>
              <a:rPr lang="en-US" dirty="0"/>
              <a:t>Armed Services Vocational Aptitude Battery Test </a:t>
            </a:r>
            <a:endParaRPr lang="en-US" dirty="0">
              <a:cs typeface="Lucida Sans Unicode"/>
            </a:endParaRPr>
          </a:p>
          <a:p>
            <a:pPr indent="-255905"/>
            <a:endParaRPr lang="en-US">
              <a:cs typeface="Lucida Sans Unicode"/>
            </a:endParaRPr>
          </a:p>
          <a:p>
            <a:pPr indent="-255905"/>
            <a:r>
              <a:rPr lang="en-US" dirty="0"/>
              <a:t>Helps with interests and careers</a:t>
            </a:r>
            <a:endParaRPr lang="en-US" dirty="0">
              <a:cs typeface="Lucida Sans Unicode"/>
            </a:endParaRPr>
          </a:p>
          <a:p>
            <a:pPr marL="109220" indent="0">
              <a:buNone/>
            </a:pPr>
            <a:endParaRPr lang="en-US">
              <a:cs typeface="Lucida Sans Unicode"/>
            </a:endParaRPr>
          </a:p>
          <a:p>
            <a:pPr indent="-255905"/>
            <a:r>
              <a:rPr lang="en-US" sz="2200" b="1" dirty="0"/>
              <a:t>Testing Date: TBD</a:t>
            </a:r>
            <a:endParaRPr lang="en-US" sz="2400" b="1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3535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65513E21-21B0-48DB-8CF1-35E43B33A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A person sitting at a desk in front of a window&#10;&#10;Description automatically generated">
            <a:extLst>
              <a:ext uri="{FF2B5EF4-FFF2-40B4-BE49-F238E27FC236}">
                <a16:creationId xmlns:a16="http://schemas.microsoft.com/office/drawing/2014/main" id="{6C4D6B2F-BC56-4AB5-979D-54FF736D8B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11001" b="-1"/>
          <a:stretch/>
        </p:blipFill>
        <p:spPr>
          <a:xfrm>
            <a:off x="20" y="189010"/>
            <a:ext cx="9143751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32477" y="992221"/>
            <a:ext cx="4685481" cy="4873558"/>
          </a:xfrm>
        </p:spPr>
        <p:txBody>
          <a:bodyPr vert="horz" lIns="91440" tIns="45720" rIns="91440" bIns="4572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z="4200"/>
              <a:t>Senior Interviews:</a:t>
            </a:r>
            <a:br>
              <a:rPr lang="en-US" sz="4200"/>
            </a:br>
            <a:r>
              <a:rPr lang="en-US" sz="4200"/>
              <a:t> With your Counselor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6042" y="996610"/>
            <a:ext cx="2522925" cy="4864780"/>
          </a:xfrm>
        </p:spPr>
        <p:txBody>
          <a:bodyPr vert="horz" lIns="45720" tIns="45720" rIns="45720" bIns="45720" anchor="ctr">
            <a:normAutofit/>
          </a:bodyPr>
          <a:lstStyle/>
          <a:p>
            <a:pPr marR="63500" algn="r"/>
            <a:r>
              <a:rPr lang="en-US" sz="1700"/>
              <a:t>Starting in </a:t>
            </a:r>
          </a:p>
          <a:p>
            <a:pPr marR="63500" algn="r"/>
            <a:r>
              <a:rPr lang="en-US" sz="1700"/>
              <a:t>Late September/early </a:t>
            </a:r>
            <a:r>
              <a:rPr lang="en-US" sz="1700" err="1"/>
              <a:t>october</a:t>
            </a:r>
            <a:r>
              <a:rPr lang="en-US" sz="1700"/>
              <a:t>  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80B8A35-DEA7-4D43-9DF8-90B4681D0F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90722" y="1600200"/>
            <a:ext cx="0" cy="3657600"/>
          </a:xfrm>
          <a:prstGeom prst="line">
            <a:avLst/>
          </a:prstGeom>
          <a:ln w="31750">
            <a:solidFill>
              <a:schemeClr val="tx1"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EC45619-3FF6-4CA2-8D7D-D3D8B976DD62}"/>
              </a:ext>
            </a:extLst>
          </p:cNvPr>
          <p:cNvSpPr txBox="1"/>
          <p:nvPr/>
        </p:nvSpPr>
        <p:spPr>
          <a:xfrm>
            <a:off x="6899247" y="6657945"/>
            <a:ext cx="2244524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8B3DE-9BB0-DF75-59A5-ADBC2EB30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Seals offered by Roanoke County Public schools: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0F301-DE1B-925D-C626-4EEEA429D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8491" y="1907733"/>
            <a:ext cx="6706343" cy="392761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200" u="sng"/>
              <a:t>Governor's Seal</a:t>
            </a:r>
            <a:r>
              <a:rPr lang="en-US" sz="1200"/>
              <a:t>-  ADV Diploma and 9 transferable college credits. </a:t>
            </a:r>
          </a:p>
          <a:p>
            <a:r>
              <a:rPr lang="en-US" sz="1200" u="sng"/>
              <a:t>Board of Education Seal</a:t>
            </a:r>
            <a:r>
              <a:rPr lang="en-US" sz="1200"/>
              <a:t>- </a:t>
            </a:r>
            <a:r>
              <a:rPr lang="en-US" sz="1200">
                <a:ea typeface="+mn-lt"/>
                <a:cs typeface="+mn-lt"/>
              </a:rPr>
              <a:t>ADV or Standard Diploma 4.0 GPA</a:t>
            </a:r>
          </a:p>
          <a:p>
            <a:r>
              <a:rPr lang="en-US" sz="1200" u="sng"/>
              <a:t>CTE Sea</a:t>
            </a:r>
            <a:r>
              <a:rPr lang="en-US" sz="1200"/>
              <a:t>l- ADV or Standard Diploma, complete CTE sequence, pass exam, or obtain license.</a:t>
            </a:r>
          </a:p>
          <a:p>
            <a:r>
              <a:rPr lang="en-US" sz="1200" u="sng"/>
              <a:t>STEM Seal</a:t>
            </a:r>
            <a:r>
              <a:rPr lang="en-US" sz="1200"/>
              <a:t>- ADV or Standard Diploma, must have 50 volunteer hours in STEM related field, must complete all requirements for Math and Science for an ADV Diploma. </a:t>
            </a:r>
          </a:p>
          <a:p>
            <a:r>
              <a:rPr lang="en-US" sz="1200" u="sng"/>
              <a:t>Excellence in Science and the Environment Seal</a:t>
            </a:r>
            <a:r>
              <a:rPr lang="en-US" sz="1200"/>
              <a:t>-ADV or Standard Diploma, complete 3 first level science courses and one rigorous level course, complete 50 volunteer hours that involve the application of science. </a:t>
            </a:r>
          </a:p>
          <a:p>
            <a:r>
              <a:rPr lang="en-US" sz="1200" u="sng"/>
              <a:t>Civics Seal</a:t>
            </a:r>
            <a:r>
              <a:rPr lang="en-US" sz="1200"/>
              <a:t>- ADV or Standard Diploma, completion of VA/US History and VA/US Government with a B or higher, complete 50 hours of volunteer work in a civics field, have good attendance and no disciplinary infractions.</a:t>
            </a:r>
          </a:p>
          <a:p>
            <a:r>
              <a:rPr lang="en-US" sz="1200" u="sng"/>
              <a:t>Biliteracy Seal</a:t>
            </a:r>
            <a:r>
              <a:rPr lang="en-US" sz="1200"/>
              <a:t>- pass all end of the year assessments in English, reading and writing at a proficient level or higher, be proficient in one mid-level or higher language as demonstrated through an assessment.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10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21149" y="520327"/>
            <a:ext cx="7202456" cy="1049235"/>
          </a:xfrm>
        </p:spPr>
        <p:txBody>
          <a:bodyPr vert="horz" lIns="91440" tIns="45720" rIns="91440" bIns="45720" rtlCol="0">
            <a:normAutofit fontScale="9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dirty="0">
                <a:cs typeface="Lucida Sans Unicode"/>
              </a:rPr>
              <a:t>Ordering a transcript? Here’s how to pick your school on Parchment!</a:t>
            </a:r>
            <a:endParaRPr lang="en-US" dirty="0"/>
          </a:p>
        </p:txBody>
      </p:sp>
      <p:graphicFrame>
        <p:nvGraphicFramePr>
          <p:cNvPr id="22" name="Content Placeholder 1">
            <a:extLst>
              <a:ext uri="{FF2B5EF4-FFF2-40B4-BE49-F238E27FC236}">
                <a16:creationId xmlns:a16="http://schemas.microsoft.com/office/drawing/2014/main" id="{CEAA6205-7A5E-4BA3-8FE9-A5174E91FE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9800279"/>
              </p:ext>
            </p:extLst>
          </p:nvPr>
        </p:nvGraphicFramePr>
        <p:xfrm>
          <a:off x="1088231" y="2340435"/>
          <a:ext cx="7203281" cy="3324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24205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pPr algn="ctr"/>
            <a:r>
              <a:rPr lang="en-US"/>
              <a:t>Applying to a </a:t>
            </a:r>
            <a:br>
              <a:rPr lang="en-US"/>
            </a:br>
            <a:r>
              <a:rPr lang="en-US"/>
              <a:t>4 Year School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78397" y="804520"/>
            <a:ext cx="4576919" cy="4431359"/>
          </a:xfrm>
        </p:spPr>
        <p:txBody>
          <a:bodyPr vert="horz" lIns="91440" tIns="45720" rIns="91440" bIns="45720" anchor="ctr">
            <a:normAutofit/>
          </a:bodyPr>
          <a:lstStyle/>
          <a:p>
            <a:pPr marL="62357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1500"/>
              <a:t>Apply for college…submit application</a:t>
            </a:r>
            <a:endParaRPr lang="en-US" sz="1500">
              <a:cs typeface="Lucida Sans Unicode"/>
            </a:endParaRPr>
          </a:p>
          <a:p>
            <a:pPr marL="623570" indent="-514350">
              <a:lnSpc>
                <a:spcPct val="110000"/>
              </a:lnSpc>
              <a:buAutoNum type="arabicPeriod"/>
            </a:pPr>
            <a:r>
              <a:rPr lang="en-US" sz="1500"/>
              <a:t>Request your high school transcript through Parchment</a:t>
            </a:r>
          </a:p>
          <a:p>
            <a:pPr marL="623570" indent="-514350">
              <a:lnSpc>
                <a:spcPct val="110000"/>
              </a:lnSpc>
              <a:buAutoNum type="arabicPeriod"/>
            </a:pPr>
            <a:r>
              <a:rPr lang="en-US" sz="1500"/>
              <a:t>Request Dual Enrollment transcript from  VWCC (Only for Dual enrollment students)</a:t>
            </a:r>
            <a:endParaRPr lang="en-US" sz="1500">
              <a:cs typeface="Lucida Sans Unicode"/>
            </a:endParaRPr>
          </a:p>
          <a:p>
            <a:pPr marL="623570" indent="-514350">
              <a:lnSpc>
                <a:spcPct val="110000"/>
              </a:lnSpc>
              <a:buFont typeface="+mj-lt"/>
              <a:buAutoNum type="arabicPeriod"/>
            </a:pPr>
            <a:r>
              <a:rPr lang="en-US" sz="1500"/>
              <a:t>Send your SAT and ACT scores to schools from Collegeboard.org</a:t>
            </a:r>
            <a:endParaRPr lang="en-US" sz="1500">
              <a:cs typeface="Lucida Sans Unicode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4000"/>
                <a:satMod val="80000"/>
                <a:lumMod val="106000"/>
              </a:schemeClr>
            </a:gs>
            <a:gs pos="100000">
              <a:schemeClr val="bg1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F891EB-ED45-44C3-95D6-FFB2EC07F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A385B8-7C85-4CE0-AE3A-00EB627B3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153" y="804519"/>
            <a:ext cx="2431365" cy="4431360"/>
          </a:xfrm>
        </p:spPr>
        <p:txBody>
          <a:bodyPr anchor="ctr">
            <a:normAutofit/>
          </a:bodyPr>
          <a:lstStyle/>
          <a:p>
            <a:pPr algn="ctr"/>
            <a:r>
              <a:rPr lang="en-US"/>
              <a:t>Applying to a </a:t>
            </a:r>
            <a:br>
              <a:rPr lang="en-US"/>
            </a:br>
            <a:r>
              <a:rPr lang="en-US"/>
              <a:t>4 Year School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AF263B-E208-40DF-A182-5193478D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58867" y="890353"/>
            <a:ext cx="0" cy="457200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DCC0100C-A457-45B1-8A8B-8740F43EC1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A6FC3C-5782-7B10-F425-75327A613885}"/>
              </a:ext>
            </a:extLst>
          </p:cNvPr>
          <p:cNvSpPr txBox="1"/>
          <p:nvPr/>
        </p:nvSpPr>
        <p:spPr>
          <a:xfrm>
            <a:off x="3776870" y="1719469"/>
            <a:ext cx="4403034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If applying via the Common Application</a:t>
            </a:r>
          </a:p>
          <a:p>
            <a:endParaRPr lang="en-US"/>
          </a:p>
          <a:p>
            <a:r>
              <a:rPr lang="en-US"/>
              <a:t>1. Create an account via commonapp.org</a:t>
            </a:r>
          </a:p>
          <a:p>
            <a:endParaRPr lang="en-US"/>
          </a:p>
          <a:p>
            <a:r>
              <a:rPr lang="en-US"/>
              <a:t>2. Under FERPA Tab- Add Counselor</a:t>
            </a:r>
          </a:p>
          <a:p>
            <a:r>
              <a:rPr lang="en-US"/>
              <a:t>     (You may need to add some info prior)</a:t>
            </a:r>
          </a:p>
          <a:p>
            <a:endParaRPr lang="en-US"/>
          </a:p>
          <a:p>
            <a:r>
              <a:rPr lang="en-US"/>
              <a:t>3. Add Colleges you plan to apply for and select deadlines. Counselors  and recommenders will not know otherwise.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31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Applying to VWCC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anchor="t">
            <a:normAutofit/>
          </a:bodyPr>
          <a:lstStyle/>
          <a:p>
            <a:pPr marL="0" indent="0">
              <a:buNone/>
            </a:pPr>
            <a:r>
              <a:rPr lang="en-US"/>
              <a:t>1. Complete the Virginia Western application </a:t>
            </a:r>
            <a:endParaRPr lang="en-US" sz="1500">
              <a:ea typeface="+mn-lt"/>
              <a:cs typeface="+mn-lt"/>
            </a:endParaRPr>
          </a:p>
          <a:p>
            <a:pPr lvl="1" indent="-255905">
              <a:buAutoNum type="alphaUcPeriod"/>
            </a:pPr>
            <a:r>
              <a:rPr lang="en-US" dirty="0">
                <a:ea typeface="+mn-lt"/>
                <a:cs typeface="+mn-lt"/>
                <a:hlinkClick r:id="rId2"/>
              </a:rPr>
              <a:t>https://www.virginiawestern.edu/get-started/</a:t>
            </a:r>
            <a:r>
              <a:rPr lang="en-US" dirty="0">
                <a:ea typeface="+mn-lt"/>
                <a:cs typeface="+mn-lt"/>
              </a:rPr>
              <a:t> </a:t>
            </a:r>
          </a:p>
          <a:p>
            <a:pPr marL="0" indent="0">
              <a:buNone/>
            </a:pPr>
            <a:r>
              <a:rPr lang="en-US"/>
              <a:t>2. Request your transcript off Parchment</a:t>
            </a:r>
          </a:p>
          <a:p>
            <a:pPr marL="0" indent="0">
              <a:buNone/>
            </a:pPr>
            <a:endParaRPr lang="en-US">
              <a:cs typeface="Lucida Sans Unicode"/>
            </a:endParaRPr>
          </a:p>
          <a:p>
            <a:pPr marL="0" indent="0">
              <a:buNone/>
            </a:pPr>
            <a:r>
              <a:rPr lang="en-US">
                <a:cs typeface="Lucida Sans Unicode"/>
              </a:rPr>
              <a:t>3. </a:t>
            </a:r>
            <a:r>
              <a:rPr lang="en-US"/>
              <a:t>If interested in CCAP: </a:t>
            </a:r>
          </a:p>
          <a:p>
            <a:pPr marL="800100" lvl="1" indent="-342900">
              <a:buAutoNum type="alphaUcPeriod"/>
            </a:pPr>
            <a:r>
              <a:rPr lang="en-US"/>
              <a:t>Fill out the application: </a:t>
            </a:r>
            <a:r>
              <a:rPr lang="en-US" dirty="0">
                <a:hlinkClick r:id="rId3"/>
              </a:rPr>
              <a:t>www.virginiawestern.edu/ccap/</a:t>
            </a:r>
            <a:endParaRPr lang="en-US" dirty="0"/>
          </a:p>
          <a:p>
            <a:pPr marL="800100" lvl="1" indent="-342900">
              <a:buAutoNum type="alphaUcPeriod"/>
            </a:pPr>
            <a:r>
              <a:rPr lang="en-US">
                <a:cs typeface="Lucida Sans Unicode"/>
              </a:rPr>
              <a:t>Fill out FAFSA- VWCC offers FAFSA workshops</a:t>
            </a:r>
          </a:p>
          <a:p>
            <a:pPr marL="800100" lvl="1" indent="-342900">
              <a:buAutoNum type="alphaUcPeriod"/>
            </a:pPr>
            <a:r>
              <a:rPr lang="en-US">
                <a:cs typeface="Lucida Sans Unicode"/>
              </a:rPr>
              <a:t>Meet placement requirements</a:t>
            </a:r>
          </a:p>
          <a:p>
            <a:pPr marL="457200" lvl="1" indent="0">
              <a:buNone/>
            </a:pPr>
            <a:endParaRPr lang="en-US">
              <a:cs typeface="Lucida Sans Unicode"/>
            </a:endParaRPr>
          </a:p>
          <a:p>
            <a:pPr indent="-255905"/>
            <a:endParaRPr lang="en-US">
              <a:cs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664554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6F6AB-7968-4625-A8E2-C8CCB4A0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AD493-2501-40CF-BB4B-64A9E26B7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Early College Scholars	</a:t>
            </a:r>
          </a:p>
          <a:p>
            <a:pPr lvl="1"/>
            <a:r>
              <a:rPr lang="en-US"/>
              <a:t>Have you taken/ will take 3 AP or Dual courses? </a:t>
            </a:r>
          </a:p>
          <a:p>
            <a:r>
              <a:rPr lang="en-US"/>
              <a:t>CCAP </a:t>
            </a:r>
          </a:p>
          <a:p>
            <a:pPr lvl="1"/>
            <a:r>
              <a:rPr lang="en-US"/>
              <a:t>Community College Access Program</a:t>
            </a:r>
          </a:p>
          <a:p>
            <a:pPr lvl="1"/>
            <a:r>
              <a:rPr lang="en-US"/>
              <a:t>Apply for 2-3 years free years at Virginia Western Community College</a:t>
            </a:r>
          </a:p>
          <a:p>
            <a:pPr lvl="1"/>
            <a:r>
              <a:rPr lang="en-US"/>
              <a:t>Listen to announcements and check the HVHS Counseling Blackboard page for information on dates and VWCC visits. </a:t>
            </a:r>
          </a:p>
          <a:p>
            <a:r>
              <a:rPr lang="en-US"/>
              <a:t>AP Credit Policy</a:t>
            </a:r>
          </a:p>
          <a:p>
            <a:pPr lvl="1"/>
            <a:r>
              <a:rPr lang="en-US"/>
              <a:t>Learn what colleges will take what AP Scores</a:t>
            </a:r>
          </a:p>
          <a:p>
            <a:pPr lvl="1"/>
            <a:r>
              <a:rPr lang="en-US">
                <a:hlinkClick r:id="rId2"/>
              </a:rPr>
              <a:t>https://apstudents.collegeboard.org/getting-credit-placement/search-policies</a:t>
            </a:r>
            <a:endParaRPr lang="en-US"/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563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6F6AB-7968-4625-A8E2-C8CCB4A00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AD493-2501-40CF-BB4B-64A9E26B73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/>
              <a:t>Letters of Recommendations</a:t>
            </a:r>
          </a:p>
          <a:p>
            <a:pPr lvl="2"/>
            <a:r>
              <a:rPr lang="en-US"/>
              <a:t>Polite to ask all recommenders if they are willing even if required by college</a:t>
            </a:r>
          </a:p>
          <a:p>
            <a:pPr lvl="2"/>
            <a:r>
              <a:rPr lang="en-US"/>
              <a:t>Provide a resume or whatever is requested to assist recommender</a:t>
            </a:r>
          </a:p>
          <a:p>
            <a:pPr lvl="2"/>
            <a:r>
              <a:rPr lang="en-US"/>
              <a:t>Ask ahead of time. Even two weeks prior could be not enough time. Recommend a month prior. </a:t>
            </a:r>
          </a:p>
          <a:p>
            <a:pPr lvl="2"/>
            <a:r>
              <a:rPr lang="en-US"/>
              <a:t>Ask a person who you know will provide you with the best character reference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2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09E5-74DC-467B-B315-4369BFA46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902" y="684689"/>
            <a:ext cx="2616932" cy="1205936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TRANSCRIPT </a:t>
            </a:r>
            <a:r>
              <a:rPr lang="en-US" err="1"/>
              <a:t>rELEASE</a:t>
            </a:r>
            <a:r>
              <a:rPr lang="en-US"/>
              <a:t> </a:t>
            </a:r>
            <a:r>
              <a:rPr lang="en-US" err="1"/>
              <a:t>fORM</a:t>
            </a:r>
            <a:br>
              <a:rPr lang="en-US"/>
            </a:br>
            <a:endParaRPr 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BA62298-2092-4E03-ACBF-C9C0B6D69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032" y="177223"/>
            <a:ext cx="5272196" cy="5801137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9EEEE1-D496-F4C5-8D8A-8E6F267A494D}"/>
              </a:ext>
            </a:extLst>
          </p:cNvPr>
          <p:cNvSpPr txBox="1"/>
          <p:nvPr/>
        </p:nvSpPr>
        <p:spPr>
          <a:xfrm>
            <a:off x="5600304" y="2206899"/>
            <a:ext cx="2436290" cy="26776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/>
              <a:t>If we do not have this on file, we </a:t>
            </a:r>
            <a:r>
              <a:rPr lang="en-US" sz="2800" b="1">
                <a:solidFill>
                  <a:srgbClr val="FF0000"/>
                </a:solidFill>
              </a:rPr>
              <a:t>CANNOT</a:t>
            </a:r>
            <a:r>
              <a:rPr lang="en-US" sz="2800" b="1"/>
              <a:t> send a transcript. </a:t>
            </a:r>
          </a:p>
        </p:txBody>
      </p:sp>
    </p:spTree>
    <p:extLst>
      <p:ext uri="{BB962C8B-B14F-4D97-AF65-F5344CB8AC3E}">
        <p14:creationId xmlns:p14="http://schemas.microsoft.com/office/powerpoint/2010/main" val="14873568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6328" y="547068"/>
            <a:ext cx="6571343" cy="104923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800"/>
              <a:t>Scholarship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891"/>
          </a:xfrm>
        </p:spPr>
        <p:txBody>
          <a:bodyPr vert="horz" lIns="91440" tIns="45720" rIns="91440" bIns="45720" anchor="t">
            <a:normAutofit/>
          </a:bodyPr>
          <a:lstStyle/>
          <a:p>
            <a:pPr indent="-255905"/>
            <a:r>
              <a:rPr lang="en-US" sz="2800"/>
              <a:t>Check HVHS CANVAS page on Blackboard</a:t>
            </a:r>
          </a:p>
          <a:p>
            <a:pPr indent="-255905"/>
            <a:r>
              <a:rPr lang="en-US" sz="2800"/>
              <a:t>Find a scholarship</a:t>
            </a:r>
          </a:p>
          <a:p>
            <a:pPr indent="-255905"/>
            <a:r>
              <a:rPr lang="en-US" sz="2800">
                <a:ea typeface="+mn-lt"/>
                <a:cs typeface="+mn-lt"/>
              </a:rPr>
              <a:t>Follow Application Instructions </a:t>
            </a:r>
          </a:p>
          <a:p>
            <a:pPr lvl="1" indent="-255905">
              <a:buFont typeface="Courier New" panose="020B0604020202020204" pitchFamily="34" charset="0"/>
              <a:buChar char="o"/>
            </a:pPr>
            <a:r>
              <a:rPr lang="en-US" sz="2400">
                <a:ea typeface="+mn-lt"/>
                <a:cs typeface="+mn-lt"/>
              </a:rPr>
              <a:t>Keep in mind that some applications must be mailed. </a:t>
            </a:r>
          </a:p>
          <a:p>
            <a:pPr indent="-255905"/>
            <a:r>
              <a:rPr lang="en-US" sz="2800">
                <a:ea typeface="+mn-lt"/>
                <a:cs typeface="+mn-lt"/>
              </a:rPr>
              <a:t>Do you need a transcript? See Mrs. Laubach </a:t>
            </a:r>
          </a:p>
          <a:p>
            <a:endParaRPr lang="en-US" sz="2800"/>
          </a:p>
          <a:p>
            <a:pPr indent="-255905"/>
            <a:endParaRPr lang="en-US" sz="2800"/>
          </a:p>
          <a:p>
            <a:pPr indent="-255905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795813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3B74C8-9916-49B7-8E32-A1D48C306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>
                <a:cs typeface="Lucida Sans Unicode"/>
              </a:rPr>
              <a:t>NCAA Clearinghouse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F306D6-42F9-4A11-8C98-25F03C905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1111" y="1928723"/>
            <a:ext cx="6713723" cy="3537623"/>
          </a:xfrm>
        </p:spPr>
        <p:txBody>
          <a:bodyPr vert="horz" lIns="91440" tIns="45720" rIns="91440" bIns="45720" anchor="t">
            <a:normAutofit/>
          </a:bodyPr>
          <a:lstStyle/>
          <a:p>
            <a:pPr indent="-255905"/>
            <a:r>
              <a:rPr lang="en-US">
                <a:cs typeface="Lucida Sans Unicode"/>
              </a:rPr>
              <a:t>Register at </a:t>
            </a:r>
            <a:r>
              <a:rPr lang="en-US" u="sng">
                <a:cs typeface="Lucida Sans Unicode"/>
              </a:rPr>
              <a:t>ncaaclearinghouse.net</a:t>
            </a:r>
          </a:p>
          <a:p>
            <a:pPr indent="-255905"/>
            <a:r>
              <a:rPr lang="en-US">
                <a:cs typeface="Lucida Sans Unicode"/>
              </a:rPr>
              <a:t>See Mrs. Nichols to request a transcript. </a:t>
            </a:r>
            <a:endParaRPr lang="en-US"/>
          </a:p>
        </p:txBody>
      </p:sp>
      <p:pic>
        <p:nvPicPr>
          <p:cNvPr id="4" name="Picture 4" descr="Football players on a dirt field with a ball">
            <a:extLst>
              <a:ext uri="{FF2B5EF4-FFF2-40B4-BE49-F238E27FC236}">
                <a16:creationId xmlns:a16="http://schemas.microsoft.com/office/drawing/2014/main" id="{8972EC4C-7A1A-483A-9BD6-CD325A22F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352" y="3366942"/>
            <a:ext cx="2994506" cy="15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571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0F68-B57E-4667-8A63-AE7642097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1217" y="1942778"/>
            <a:ext cx="3336796" cy="2984272"/>
          </a:xfrm>
        </p:spPr>
        <p:txBody>
          <a:bodyPr/>
          <a:lstStyle/>
          <a:p>
            <a:pPr algn="ctr"/>
            <a:r>
              <a:rPr lang="en-US" err="1"/>
              <a:t>HOw</a:t>
            </a:r>
            <a:r>
              <a:rPr lang="en-US"/>
              <a:t> </a:t>
            </a:r>
            <a:br>
              <a:rPr lang="en-US"/>
            </a:br>
            <a:r>
              <a:rPr lang="en-US"/>
              <a:t>to </a:t>
            </a:r>
            <a:r>
              <a:rPr lang="en-US" err="1"/>
              <a:t>REad</a:t>
            </a:r>
            <a:br>
              <a:rPr lang="en-US"/>
            </a:br>
            <a:r>
              <a:rPr lang="en-US"/>
              <a:t>Your </a:t>
            </a:r>
            <a:r>
              <a:rPr lang="en-US" err="1"/>
              <a:t>TRanscript</a:t>
            </a:r>
            <a:r>
              <a:rPr lang="en-US"/>
              <a:t>!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99587DE-6012-41F7-A227-B3F5E3668A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525" y="-42413"/>
            <a:ext cx="5206535" cy="6741664"/>
          </a:xfrm>
        </p:spPr>
      </p:pic>
    </p:spTree>
    <p:extLst>
      <p:ext uri="{BB962C8B-B14F-4D97-AF65-F5344CB8AC3E}">
        <p14:creationId xmlns:p14="http://schemas.microsoft.com/office/powerpoint/2010/main" val="2723874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17D08F-2133-44A9-B28C-CB29928FA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C36881-E309-4C41-8B5B-203AADC15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4475" y="1474969"/>
            <a:ext cx="2117940" cy="1868760"/>
          </a:xfrm>
        </p:spPr>
        <p:txBody>
          <a:bodyPr>
            <a:normAutofit/>
          </a:bodyPr>
          <a:lstStyle/>
          <a:p>
            <a:r>
              <a:rPr lang="en-US" sz="3100"/>
              <a:t>Thank you!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4476" y="3531204"/>
            <a:ext cx="2117939" cy="1610643"/>
          </a:xfrm>
        </p:spPr>
        <p:txBody>
          <a:bodyPr>
            <a:normAutofit/>
          </a:bodyPr>
          <a:lstStyle/>
          <a:p>
            <a:r>
              <a:rPr lang="en-US" sz="1400"/>
              <a:t>Have a great SENIOR Year! 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F2C6A8-7D46-49EA-860B-0F0B02084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4475" y="3528543"/>
            <a:ext cx="211794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ED92372-F778-4E96-9E90-4E63BAF3CA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984541" y="482171"/>
            <a:ext cx="5670087" cy="5149101"/>
            <a:chOff x="7463258" y="583365"/>
            <a:chExt cx="7560115" cy="518192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B4EC089-8B60-43F4-9BF5-1F0B0E398E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3258" y="583365"/>
              <a:ext cx="7560115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C0BAC91-1725-4E5A-92CE-F5A2EB066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76317" y="915807"/>
              <a:ext cx="6928279" cy="4494927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4" descr="You Got This Lighted Signage · Free Stock Photo">
            <a:extLst>
              <a:ext uri="{FF2B5EF4-FFF2-40B4-BE49-F238E27FC236}">
                <a16:creationId xmlns:a16="http://schemas.microsoft.com/office/drawing/2014/main" id="{23E7C49C-8687-4785-97FF-50332F89CF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607" r="2" b="31628"/>
          <a:stretch/>
        </p:blipFill>
        <p:spPr>
          <a:xfrm>
            <a:off x="3463780" y="1116345"/>
            <a:ext cx="4712189" cy="386617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61EBEC-D0CA-456C-98A6-EDA1AC9FB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9144000" cy="742950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18A71EB-D327-4458-85FB-26336B2BA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0EF931BA33A47A9D56474BB34510F" ma:contentTypeVersion="8" ma:contentTypeDescription="Create a new document." ma:contentTypeScope="" ma:versionID="785a6f90ac65187c93be68b55bbd0d53">
  <xsd:schema xmlns:xsd="http://www.w3.org/2001/XMLSchema" xmlns:xs="http://www.w3.org/2001/XMLSchema" xmlns:p="http://schemas.microsoft.com/office/2006/metadata/properties" xmlns:ns2="55759c1e-5bcf-4ca1-97a2-ee7668f9acf3" xmlns:ns3="df6f8b42-e960-4ca9-890a-894980740e01" targetNamespace="http://schemas.microsoft.com/office/2006/metadata/properties" ma:root="true" ma:fieldsID="af9c0a73186f86f2d75cb77e5bdee8ef" ns2:_="" ns3:_="">
    <xsd:import namespace="55759c1e-5bcf-4ca1-97a2-ee7668f9acf3"/>
    <xsd:import namespace="df6f8b42-e960-4ca9-890a-894980740e0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759c1e-5bcf-4ca1-97a2-ee7668f9ac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6f8b42-e960-4ca9-890a-894980740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f6f8b42-e960-4ca9-890a-894980740e01">
      <UserInfo>
        <DisplayName>Molly K. Raber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6440FF9-5E68-41AA-B6B2-874A3D7144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759c1e-5bcf-4ca1-97a2-ee7668f9acf3"/>
    <ds:schemaRef ds:uri="df6f8b42-e960-4ca9-890a-894980740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1C3D12-314F-489B-A633-BA7639F483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3E1B50-71A0-4492-A568-27CD0B3A05C9}">
  <ds:schemaRefs>
    <ds:schemaRef ds:uri="142c94f4-453d-41d6-9078-53474dfc57a5"/>
    <ds:schemaRef ds:uri="df6f8b42-e960-4ca9-890a-894980740e01"/>
    <ds:schemaRef ds:uri="e76ae142-86ab-42c3-ac7b-ac72e2e260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854</Words>
  <Application>Microsoft Office PowerPoint</Application>
  <PresentationFormat>On-screen Show (4:3)</PresentationFormat>
  <Paragraphs>119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Courier New</vt:lpstr>
      <vt:lpstr>Gill Sans MT</vt:lpstr>
      <vt:lpstr>Lucida Sans Unicode</vt:lpstr>
      <vt:lpstr>Gallery</vt:lpstr>
      <vt:lpstr>Hidden Valley High School </vt:lpstr>
      <vt:lpstr>Counseling Staff </vt:lpstr>
      <vt:lpstr>Where to get information?  </vt:lpstr>
      <vt:lpstr>The Career Center</vt:lpstr>
      <vt:lpstr>College Admissions 101:</vt:lpstr>
      <vt:lpstr>Financial Aid presentation: </vt:lpstr>
      <vt:lpstr>PowerPoint Presentation</vt:lpstr>
      <vt:lpstr>ASVAB</vt:lpstr>
      <vt:lpstr>Senior Interviews:  With your Counselor</vt:lpstr>
      <vt:lpstr>Seals offered by Roanoke County Public schools:</vt:lpstr>
      <vt:lpstr>Ordering a transcript? Here’s how to pick your school on Parchment!</vt:lpstr>
      <vt:lpstr>Applying to a  4 Year School</vt:lpstr>
      <vt:lpstr>Applying to a  4 Year School</vt:lpstr>
      <vt:lpstr>Applying to VWCC</vt:lpstr>
      <vt:lpstr>ADDITIONAL information</vt:lpstr>
      <vt:lpstr>ADDITIONAL information</vt:lpstr>
      <vt:lpstr>TRANSCRIPT rELEASE fORM </vt:lpstr>
      <vt:lpstr>Scholarship information</vt:lpstr>
      <vt:lpstr>NCAA Clearinghouse</vt:lpstr>
      <vt:lpstr>HOw  to REad Your TRanscript!</vt:lpstr>
      <vt:lpstr>Thank you!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Hidden Valley High School </dc:title>
  <dc:creator>Christina M. Bamber</dc:creator>
  <cp:lastModifiedBy>Molly R. Laubach</cp:lastModifiedBy>
  <cp:revision>53</cp:revision>
  <dcterms:created xsi:type="dcterms:W3CDTF">2020-09-15T15:30:23Z</dcterms:created>
  <dcterms:modified xsi:type="dcterms:W3CDTF">2026-08-21T16:27:49Z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0x0101003700EF931BA33A47A9D56474BB34510F</vt:lpwstr>
  </property>
</Properties>
</file>