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4" d="100"/>
          <a:sy n="124" d="100"/>
        </p:scale>
        <p:origin x="242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855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frame. This update begins from the August 5 Board presentation and narrows to information developed since then.
[Sources]
August 5 Board presentation provided by the District; user-provided meeting notes and Kristen Pifko feedback dated August 12, 2026.</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Keep this as an update slide. Do not recite every detail from the investigation; explain that the focus has shifted from temporary relocation logistics to the repair/replacement decision framework.
[Sources]
User-provided notes from NAC meeting; NAC email re: August 7 site visit and structural review; August 5 Board presentation.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This slide addresses the apparent contradiction between previous occupancy statements and the relocation decision. The point is that there is not an identified immediate structural danger, but continued water intrusion would make ongoing occupancy operationally and financially unsound.
[Sources]
ABB draft investigation report dated July 17, 2026; Insight Environmental testing reports; user-provided notes from NAC meeting.</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This slide answers why the District is not simply pricing three openings or a few classrooms. NAC is advising that the defects are representative of similar assemblies across the affected buildings. Viola’s ROM should convert that assumption into a repair range.
[Sources]
User-provided NAC meeting notes; ABB draft investigation report dated July 17, 2026.</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Avoid overexplaining DSA in the visible slide. Talk through that 50% is important because it can move the project beyond targeted repair into rehabilitation evaluation and upgrades. The value shown is a planning reference and should be validated by NAC/DSA.
[Sources]
DSA Publications page, IR EB-4 Rehabilitation Required by Cost: 2025 CAC; DSA Valuation Threshold Update for 2026; OPSC Facility Hardship Funding guidance; user-provided Ramona square footage of 48,893 SF.</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This slide follows Kristen’s direction: remove explanatory wording under the title; frame short-term operational options separately from the long-term repair/replacement analysis.
[Sources]
Kristen Pifko feedback dated August 12, 2026; user-provided notes from NAC meeting; OSD relocation planning documents.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
Close by emphasizing that no final repair/reopening recommendation is being made until the report, ROM pricing and DSA implications are complete.
[Sources]
User-provided notes from NAC meeting; August 5 Board presentation.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06B3F"/>
          </a:solidFill>
          <a:ln w="12700">
            <a:solidFill>
              <a:srgbClr val="006B3F"/>
            </a:solidFill>
            <a:prstDash val="solid"/>
          </a:ln>
        </p:spPr>
        <p:txBody>
          <a:bodyPr/>
          <a:lstStyle/>
          <a:p>
            <a:endParaRPr lang="en-US"/>
          </a:p>
        </p:txBody>
      </p:sp>
      <p:pic>
        <p:nvPicPr>
          <p:cNvPr id="3" name="Image 0" descr="/mnt/data/ppt_extract/ppt/media/image1.png"/>
          <p:cNvPicPr>
            <a:picLocks noChangeAspect="1"/>
          </p:cNvPicPr>
          <p:nvPr/>
        </p:nvPicPr>
        <p:blipFill>
          <a:blip r:embed="rId3"/>
          <a:stretch>
            <a:fillRect/>
          </a:stretch>
        </p:blipFill>
        <p:spPr>
          <a:xfrm>
            <a:off x="10515600" y="320040"/>
            <a:ext cx="868680" cy="868680"/>
          </a:xfrm>
          <a:prstGeom prst="rect">
            <a:avLst/>
          </a:prstGeom>
        </p:spPr>
      </p:pic>
      <p:sp>
        <p:nvSpPr>
          <p:cNvPr id="4" name="Shape 1"/>
          <p:cNvSpPr/>
          <p:nvPr/>
        </p:nvSpPr>
        <p:spPr>
          <a:xfrm>
            <a:off x="530352" y="914400"/>
            <a:ext cx="73152" cy="1371600"/>
          </a:xfrm>
          <a:prstGeom prst="rect">
            <a:avLst/>
          </a:prstGeom>
          <a:solidFill>
            <a:srgbClr val="008A45"/>
          </a:solidFill>
          <a:ln w="12700">
            <a:solidFill>
              <a:srgbClr val="008A45"/>
            </a:solidFill>
            <a:prstDash val="solid"/>
          </a:ln>
        </p:spPr>
        <p:txBody>
          <a:bodyPr/>
          <a:lstStyle/>
          <a:p>
            <a:endParaRPr lang="en-US"/>
          </a:p>
        </p:txBody>
      </p:sp>
      <p:sp>
        <p:nvSpPr>
          <p:cNvPr id="5" name="Text 2"/>
          <p:cNvSpPr/>
          <p:nvPr/>
        </p:nvSpPr>
        <p:spPr>
          <a:xfrm>
            <a:off x="786384" y="960120"/>
            <a:ext cx="8412480" cy="502920"/>
          </a:xfrm>
          <a:prstGeom prst="rect">
            <a:avLst/>
          </a:prstGeom>
          <a:noFill/>
          <a:ln/>
        </p:spPr>
        <p:txBody>
          <a:bodyPr wrap="square" lIns="0" tIns="0" rIns="0" bIns="0" rtlCol="0" anchor="ctr"/>
          <a:lstStyle/>
          <a:p>
            <a:pPr marL="0" indent="0">
              <a:buNone/>
            </a:pPr>
            <a:r>
              <a:rPr lang="en-US" sz="4200" b="1" dirty="0">
                <a:solidFill>
                  <a:srgbClr val="006B3F"/>
                </a:solidFill>
                <a:latin typeface="Aptos Display" pitchFamily="34" charset="0"/>
                <a:ea typeface="Aptos Display" pitchFamily="34" charset="-122"/>
                <a:cs typeface="Aptos Display" pitchFamily="34" charset="-120"/>
              </a:rPr>
              <a:t>Ramona Elementary</a:t>
            </a:r>
            <a:endParaRPr lang="en-US" sz="4200" dirty="0"/>
          </a:p>
        </p:txBody>
      </p:sp>
      <p:sp>
        <p:nvSpPr>
          <p:cNvPr id="6" name="Text 3"/>
          <p:cNvSpPr/>
          <p:nvPr/>
        </p:nvSpPr>
        <p:spPr>
          <a:xfrm>
            <a:off x="786384" y="1554480"/>
            <a:ext cx="8412480" cy="457200"/>
          </a:xfrm>
          <a:prstGeom prst="rect">
            <a:avLst/>
          </a:prstGeom>
          <a:noFill/>
          <a:ln/>
        </p:spPr>
        <p:txBody>
          <a:bodyPr wrap="square" lIns="0" tIns="0" rIns="0" bIns="0" rtlCol="0" anchor="ctr"/>
          <a:lstStyle/>
          <a:p>
            <a:pPr marL="0" indent="0">
              <a:buNone/>
            </a:pPr>
            <a:r>
              <a:rPr lang="en-US" sz="3400" b="1" dirty="0">
                <a:solidFill>
                  <a:srgbClr val="1B1F23"/>
                </a:solidFill>
                <a:latin typeface="Aptos Display" pitchFamily="34" charset="0"/>
                <a:ea typeface="Aptos Display" pitchFamily="34" charset="-122"/>
                <a:cs typeface="Aptos Display" pitchFamily="34" charset="-120"/>
              </a:rPr>
              <a:t>Facilities Update</a:t>
            </a:r>
            <a:endParaRPr lang="en-US" sz="3400" dirty="0"/>
          </a:p>
        </p:txBody>
      </p:sp>
      <p:sp>
        <p:nvSpPr>
          <p:cNvPr id="7" name="Text 4"/>
          <p:cNvSpPr/>
          <p:nvPr/>
        </p:nvSpPr>
        <p:spPr>
          <a:xfrm>
            <a:off x="804672" y="2331720"/>
            <a:ext cx="7680960" cy="320040"/>
          </a:xfrm>
          <a:prstGeom prst="rect">
            <a:avLst/>
          </a:prstGeom>
          <a:noFill/>
          <a:ln/>
        </p:spPr>
        <p:txBody>
          <a:bodyPr wrap="square" lIns="0" tIns="0" rIns="0" bIns="0" rtlCol="0" anchor="ctr"/>
          <a:lstStyle/>
          <a:p>
            <a:pPr marL="0" indent="0">
              <a:buNone/>
            </a:pPr>
            <a:r>
              <a:rPr lang="en-US" sz="2200" dirty="0">
                <a:solidFill>
                  <a:srgbClr val="5C6670"/>
                </a:solidFill>
                <a:latin typeface="Aptos" pitchFamily="34" charset="0"/>
                <a:ea typeface="Aptos" pitchFamily="34" charset="-122"/>
                <a:cs typeface="Aptos" pitchFamily="34" charset="-120"/>
              </a:rPr>
              <a:t>August 19, 2026 Board Meeting</a:t>
            </a:r>
            <a:endParaRPr lang="en-US" sz="2200" dirty="0"/>
          </a:p>
        </p:txBody>
      </p:sp>
      <p:sp>
        <p:nvSpPr>
          <p:cNvPr id="8" name="Shape 5"/>
          <p:cNvSpPr/>
          <p:nvPr/>
        </p:nvSpPr>
        <p:spPr>
          <a:xfrm>
            <a:off x="777240" y="4526280"/>
            <a:ext cx="9966960" cy="18288"/>
          </a:xfrm>
          <a:prstGeom prst="rect">
            <a:avLst/>
          </a:prstGeom>
          <a:solidFill>
            <a:srgbClr val="D7DDE0"/>
          </a:solidFill>
          <a:ln w="12700">
            <a:solidFill>
              <a:srgbClr val="D7DDE0"/>
            </a:solidFill>
            <a:prstDash val="solid"/>
          </a:ln>
        </p:spPr>
        <p:txBody>
          <a:bodyPr/>
          <a:lstStyle/>
          <a:p>
            <a:endParaRPr lang="en-US"/>
          </a:p>
        </p:txBody>
      </p:sp>
      <p:sp>
        <p:nvSpPr>
          <p:cNvPr id="9" name="Text 6"/>
          <p:cNvSpPr/>
          <p:nvPr/>
        </p:nvSpPr>
        <p:spPr>
          <a:xfrm>
            <a:off x="804672" y="4736592"/>
            <a:ext cx="9875520" cy="548640"/>
          </a:xfrm>
          <a:prstGeom prst="rect">
            <a:avLst/>
          </a:prstGeom>
          <a:noFill/>
          <a:ln/>
        </p:spPr>
        <p:txBody>
          <a:bodyPr wrap="square" lIns="0" tIns="0" rIns="0" bIns="0" rtlCol="0" anchor="ctr"/>
          <a:lstStyle/>
          <a:p>
            <a:pPr marL="0" indent="0">
              <a:buNone/>
            </a:pP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06B3F"/>
          </a:solidFill>
          <a:ln w="12700">
            <a:solidFill>
              <a:srgbClr val="006B3F"/>
            </a:solidFill>
            <a:prstDash val="solid"/>
          </a:ln>
        </p:spPr>
        <p:txBody>
          <a:bodyPr/>
          <a:lstStyle/>
          <a:p>
            <a:endParaRPr lang="en-US"/>
          </a:p>
        </p:txBody>
      </p:sp>
      <p:sp>
        <p:nvSpPr>
          <p:cNvPr id="3" name="Shape 1"/>
          <p:cNvSpPr/>
          <p:nvPr/>
        </p:nvSpPr>
        <p:spPr>
          <a:xfrm>
            <a:off x="256032" y="228600"/>
            <a:ext cx="54864" cy="411480"/>
          </a:xfrm>
          <a:prstGeom prst="rect">
            <a:avLst/>
          </a:prstGeom>
          <a:solidFill>
            <a:srgbClr val="008A45"/>
          </a:solidFill>
          <a:ln w="12700">
            <a:solidFill>
              <a:srgbClr val="008A45"/>
            </a:solidFill>
            <a:prstDash val="solid"/>
          </a:ln>
        </p:spPr>
        <p:txBody>
          <a:bodyPr/>
          <a:lstStyle/>
          <a:p>
            <a:endParaRPr lang="en-US"/>
          </a:p>
        </p:txBody>
      </p:sp>
      <p:pic>
        <p:nvPicPr>
          <p:cNvPr id="4" name="Image 0" descr="/mnt/data/ppt_extract/ppt/media/image1.png"/>
          <p:cNvPicPr>
            <a:picLocks noChangeAspect="1"/>
          </p:cNvPicPr>
          <p:nvPr/>
        </p:nvPicPr>
        <p:blipFill>
          <a:blip r:embed="rId3"/>
          <a:stretch>
            <a:fillRect/>
          </a:stretch>
        </p:blipFill>
        <p:spPr>
          <a:xfrm>
            <a:off x="11597335" y="118872"/>
            <a:ext cx="347472" cy="347472"/>
          </a:xfrm>
          <a:prstGeom prst="rect">
            <a:avLst/>
          </a:prstGeom>
        </p:spPr>
      </p:pic>
      <p:sp>
        <p:nvSpPr>
          <p:cNvPr id="5" name="Text 2"/>
          <p:cNvSpPr/>
          <p:nvPr/>
        </p:nvSpPr>
        <p:spPr>
          <a:xfrm>
            <a:off x="320040" y="6574536"/>
            <a:ext cx="3200400" cy="118872"/>
          </a:xfrm>
          <a:prstGeom prst="rect">
            <a:avLst/>
          </a:prstGeom>
          <a:noFill/>
          <a:ln/>
        </p:spPr>
        <p:txBody>
          <a:bodyPr wrap="square" lIns="0" tIns="0" rIns="0" bIns="0" rtlCol="0" anchor="ctr"/>
          <a:lstStyle/>
          <a:p>
            <a:pPr marL="0" indent="0">
              <a:buNone/>
            </a:pPr>
            <a:r>
              <a:rPr lang="en-US" sz="550" dirty="0">
                <a:solidFill>
                  <a:srgbClr val="8A8F93"/>
                </a:solidFill>
                <a:latin typeface="Aptos" pitchFamily="34" charset="0"/>
                <a:ea typeface="Aptos" pitchFamily="34" charset="-122"/>
                <a:cs typeface="Aptos" pitchFamily="34" charset="-120"/>
              </a:rPr>
              <a:t>Ramona Elementary Facilities Update</a:t>
            </a:r>
            <a:endParaRPr lang="en-US" sz="550" dirty="0"/>
          </a:p>
        </p:txBody>
      </p:sp>
      <p:sp>
        <p:nvSpPr>
          <p:cNvPr id="6" name="Text 3"/>
          <p:cNvSpPr/>
          <p:nvPr/>
        </p:nvSpPr>
        <p:spPr>
          <a:xfrm>
            <a:off x="438912" y="201168"/>
            <a:ext cx="9875520" cy="411480"/>
          </a:xfrm>
          <a:prstGeom prst="rect">
            <a:avLst/>
          </a:prstGeom>
          <a:noFill/>
          <a:ln/>
        </p:spPr>
        <p:txBody>
          <a:bodyPr wrap="square" lIns="0" tIns="0" rIns="0" bIns="0" rtlCol="0" anchor="ctr"/>
          <a:lstStyle/>
          <a:p>
            <a:pPr marL="0" indent="0">
              <a:buNone/>
            </a:pPr>
            <a:r>
              <a:rPr lang="en-US" sz="3000" b="1" dirty="0">
                <a:solidFill>
                  <a:srgbClr val="006B3F"/>
                </a:solidFill>
                <a:latin typeface="Aptos Display" pitchFamily="34" charset="0"/>
                <a:ea typeface="Aptos Display" pitchFamily="34" charset="-122"/>
                <a:cs typeface="Aptos Display" pitchFamily="34" charset="-120"/>
              </a:rPr>
              <a:t>Update Since the August 5 Presentation</a:t>
            </a:r>
            <a:endParaRPr lang="en-US" sz="3000" dirty="0"/>
          </a:p>
        </p:txBody>
      </p:sp>
      <p:sp>
        <p:nvSpPr>
          <p:cNvPr id="7" name="Shape 4"/>
          <p:cNvSpPr/>
          <p:nvPr/>
        </p:nvSpPr>
        <p:spPr>
          <a:xfrm>
            <a:off x="685800" y="1170432"/>
            <a:ext cx="5212080" cy="4480560"/>
          </a:xfrm>
          <a:prstGeom prst="roundRect">
            <a:avLst>
              <a:gd name="adj" fmla="val 1633"/>
            </a:avLst>
          </a:prstGeom>
          <a:solidFill>
            <a:srgbClr val="F3FAF6"/>
          </a:solidFill>
          <a:ln w="10160">
            <a:solidFill>
              <a:srgbClr val="D7DDE0"/>
            </a:solidFill>
            <a:prstDash val="solid"/>
          </a:ln>
        </p:spPr>
        <p:txBody>
          <a:bodyPr/>
          <a:lstStyle/>
          <a:p>
            <a:endParaRPr lang="en-US"/>
          </a:p>
        </p:txBody>
      </p:sp>
      <p:sp>
        <p:nvSpPr>
          <p:cNvPr id="8" name="Text 5"/>
          <p:cNvSpPr/>
          <p:nvPr/>
        </p:nvSpPr>
        <p:spPr>
          <a:xfrm>
            <a:off x="886968" y="1353312"/>
            <a:ext cx="4809744" cy="301752"/>
          </a:xfrm>
          <a:prstGeom prst="rect">
            <a:avLst/>
          </a:prstGeom>
          <a:noFill/>
          <a:ln/>
        </p:spPr>
        <p:txBody>
          <a:bodyPr wrap="square" lIns="0" tIns="0" rIns="0" bIns="0" rtlCol="0" anchor="ctr"/>
          <a:lstStyle/>
          <a:p>
            <a:pPr marL="0" indent="0">
              <a:buNone/>
            </a:pPr>
            <a:r>
              <a:rPr lang="en-US" sz="2100" b="1" dirty="0">
                <a:solidFill>
                  <a:srgbClr val="006B3F"/>
                </a:solidFill>
                <a:latin typeface="Aptos Display" pitchFamily="34" charset="0"/>
                <a:ea typeface="Aptos Display" pitchFamily="34" charset="-122"/>
                <a:cs typeface="Aptos Display" pitchFamily="34" charset="-120"/>
              </a:rPr>
              <a:t>Completed / in process</a:t>
            </a:r>
            <a:endParaRPr lang="en-US" sz="2100" dirty="0"/>
          </a:p>
        </p:txBody>
      </p:sp>
      <p:sp>
        <p:nvSpPr>
          <p:cNvPr id="9" name="Text 6"/>
          <p:cNvSpPr/>
          <p:nvPr/>
        </p:nvSpPr>
        <p:spPr>
          <a:xfrm>
            <a:off x="978408" y="1828800"/>
            <a:ext cx="4709160" cy="3675888"/>
          </a:xfrm>
          <a:prstGeom prst="rect">
            <a:avLst/>
          </a:prstGeom>
          <a:noFill/>
          <a:ln/>
        </p:spPr>
        <p:txBody>
          <a:bodyPr wrap="square" lIns="635" tIns="635" rIns="635" bIns="635" rtlCol="0" anchor="t">
            <a:normAutofit/>
          </a:bodyPr>
          <a:lstStyle/>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NAC, ABB, KPFF and Viola completed follow-up site work</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Structural review focused on Buildings 400, 500 and 600</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Final ABB report is expected after structural analysis</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Viola is preparing ROM repair pricing</a:t>
            </a:r>
            <a:endParaRPr lang="en-US" sz="2000" dirty="0"/>
          </a:p>
        </p:txBody>
      </p:sp>
      <p:sp>
        <p:nvSpPr>
          <p:cNvPr id="10" name="Shape 7"/>
          <p:cNvSpPr/>
          <p:nvPr/>
        </p:nvSpPr>
        <p:spPr>
          <a:xfrm>
            <a:off x="6263640" y="1170432"/>
            <a:ext cx="5212080" cy="4480560"/>
          </a:xfrm>
          <a:prstGeom prst="roundRect">
            <a:avLst>
              <a:gd name="adj" fmla="val 1633"/>
            </a:avLst>
          </a:prstGeom>
          <a:solidFill>
            <a:srgbClr val="FFFFFF"/>
          </a:solidFill>
          <a:ln w="10160">
            <a:solidFill>
              <a:srgbClr val="D7DDE0"/>
            </a:solidFill>
            <a:prstDash val="solid"/>
          </a:ln>
        </p:spPr>
        <p:txBody>
          <a:bodyPr/>
          <a:lstStyle/>
          <a:p>
            <a:endParaRPr lang="en-US"/>
          </a:p>
        </p:txBody>
      </p:sp>
      <p:sp>
        <p:nvSpPr>
          <p:cNvPr id="11" name="Text 8"/>
          <p:cNvSpPr/>
          <p:nvPr/>
        </p:nvSpPr>
        <p:spPr>
          <a:xfrm>
            <a:off x="6464808" y="1353312"/>
            <a:ext cx="4809744" cy="301752"/>
          </a:xfrm>
          <a:prstGeom prst="rect">
            <a:avLst/>
          </a:prstGeom>
          <a:noFill/>
          <a:ln/>
        </p:spPr>
        <p:txBody>
          <a:bodyPr wrap="square" lIns="0" tIns="0" rIns="0" bIns="0" rtlCol="0" anchor="ctr"/>
          <a:lstStyle/>
          <a:p>
            <a:pPr marL="0" indent="0">
              <a:buNone/>
            </a:pPr>
            <a:r>
              <a:rPr lang="en-US" sz="2100" b="1" dirty="0">
                <a:solidFill>
                  <a:srgbClr val="006B3F"/>
                </a:solidFill>
                <a:latin typeface="Aptos Display" pitchFamily="34" charset="0"/>
                <a:ea typeface="Aptos Display" pitchFamily="34" charset="-122"/>
                <a:cs typeface="Aptos Display" pitchFamily="34" charset="-120"/>
              </a:rPr>
              <a:t>Next information needed</a:t>
            </a:r>
            <a:endParaRPr lang="en-US" sz="2100" dirty="0"/>
          </a:p>
        </p:txBody>
      </p:sp>
      <p:sp>
        <p:nvSpPr>
          <p:cNvPr id="12" name="Text 9"/>
          <p:cNvSpPr/>
          <p:nvPr/>
        </p:nvSpPr>
        <p:spPr>
          <a:xfrm>
            <a:off x="6556248" y="1828800"/>
            <a:ext cx="4709160" cy="3675888"/>
          </a:xfrm>
          <a:prstGeom prst="rect">
            <a:avLst/>
          </a:prstGeom>
          <a:noFill/>
          <a:ln/>
        </p:spPr>
        <p:txBody>
          <a:bodyPr wrap="square" lIns="635" tIns="635" rIns="635" bIns="635" rtlCol="0" anchor="t">
            <a:normAutofit/>
          </a:bodyPr>
          <a:lstStyle/>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Final ABB report and structural recommendations</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ROM pricing for the assumed campuswide repair scope</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NAC guidance on DSA and code requirements</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Operational feasibility of limited campus use</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06B3F"/>
          </a:solidFill>
          <a:ln w="12700">
            <a:solidFill>
              <a:srgbClr val="006B3F"/>
            </a:solidFill>
            <a:prstDash val="solid"/>
          </a:ln>
        </p:spPr>
        <p:txBody>
          <a:bodyPr/>
          <a:lstStyle/>
          <a:p>
            <a:endParaRPr lang="en-US"/>
          </a:p>
        </p:txBody>
      </p:sp>
      <p:sp>
        <p:nvSpPr>
          <p:cNvPr id="3" name="Shape 1"/>
          <p:cNvSpPr/>
          <p:nvPr/>
        </p:nvSpPr>
        <p:spPr>
          <a:xfrm>
            <a:off x="256032" y="228600"/>
            <a:ext cx="54864" cy="411480"/>
          </a:xfrm>
          <a:prstGeom prst="rect">
            <a:avLst/>
          </a:prstGeom>
          <a:solidFill>
            <a:srgbClr val="008A45"/>
          </a:solidFill>
          <a:ln w="12700">
            <a:solidFill>
              <a:srgbClr val="008A45"/>
            </a:solidFill>
            <a:prstDash val="solid"/>
          </a:ln>
        </p:spPr>
        <p:txBody>
          <a:bodyPr/>
          <a:lstStyle/>
          <a:p>
            <a:endParaRPr lang="en-US"/>
          </a:p>
        </p:txBody>
      </p:sp>
      <p:pic>
        <p:nvPicPr>
          <p:cNvPr id="4" name="Image 0" descr="/mnt/data/ppt_extract/ppt/media/image1.png"/>
          <p:cNvPicPr>
            <a:picLocks noChangeAspect="1"/>
          </p:cNvPicPr>
          <p:nvPr/>
        </p:nvPicPr>
        <p:blipFill>
          <a:blip r:embed="rId3"/>
          <a:stretch>
            <a:fillRect/>
          </a:stretch>
        </p:blipFill>
        <p:spPr>
          <a:xfrm>
            <a:off x="11597335" y="118872"/>
            <a:ext cx="347472" cy="347472"/>
          </a:xfrm>
          <a:prstGeom prst="rect">
            <a:avLst/>
          </a:prstGeom>
        </p:spPr>
      </p:pic>
      <p:sp>
        <p:nvSpPr>
          <p:cNvPr id="5" name="Text 2"/>
          <p:cNvSpPr/>
          <p:nvPr/>
        </p:nvSpPr>
        <p:spPr>
          <a:xfrm>
            <a:off x="320040" y="6574536"/>
            <a:ext cx="3200400" cy="118872"/>
          </a:xfrm>
          <a:prstGeom prst="rect">
            <a:avLst/>
          </a:prstGeom>
          <a:noFill/>
          <a:ln/>
        </p:spPr>
        <p:txBody>
          <a:bodyPr wrap="square" lIns="0" tIns="0" rIns="0" bIns="0" rtlCol="0" anchor="ctr"/>
          <a:lstStyle/>
          <a:p>
            <a:pPr marL="0" indent="0">
              <a:buNone/>
            </a:pPr>
            <a:r>
              <a:rPr lang="en-US" sz="550" dirty="0">
                <a:solidFill>
                  <a:srgbClr val="8A8F93"/>
                </a:solidFill>
                <a:latin typeface="Aptos" pitchFamily="34" charset="0"/>
                <a:ea typeface="Aptos" pitchFamily="34" charset="-122"/>
                <a:cs typeface="Aptos" pitchFamily="34" charset="-120"/>
              </a:rPr>
              <a:t>Ramona Elementary Facilities Update</a:t>
            </a:r>
            <a:endParaRPr lang="en-US" sz="550" dirty="0"/>
          </a:p>
        </p:txBody>
      </p:sp>
      <p:sp>
        <p:nvSpPr>
          <p:cNvPr id="6" name="Text 3"/>
          <p:cNvSpPr/>
          <p:nvPr/>
        </p:nvSpPr>
        <p:spPr>
          <a:xfrm>
            <a:off x="438912" y="201168"/>
            <a:ext cx="9875520" cy="411480"/>
          </a:xfrm>
          <a:prstGeom prst="rect">
            <a:avLst/>
          </a:prstGeom>
          <a:noFill/>
          <a:ln/>
        </p:spPr>
        <p:txBody>
          <a:bodyPr wrap="square" lIns="0" tIns="0" rIns="0" bIns="0" rtlCol="0" anchor="ctr"/>
          <a:lstStyle/>
          <a:p>
            <a:pPr marL="0" indent="0">
              <a:buNone/>
            </a:pPr>
            <a:r>
              <a:rPr lang="en-US" sz="3000" b="1" dirty="0">
                <a:solidFill>
                  <a:srgbClr val="006B3F"/>
                </a:solidFill>
                <a:latin typeface="Aptos Display" pitchFamily="34" charset="0"/>
                <a:ea typeface="Aptos Display" pitchFamily="34" charset="-122"/>
                <a:cs typeface="Aptos Display" pitchFamily="34" charset="-120"/>
              </a:rPr>
              <a:t>Current Status</a:t>
            </a:r>
            <a:endParaRPr lang="en-US" sz="3000" dirty="0"/>
          </a:p>
        </p:txBody>
      </p:sp>
      <p:sp>
        <p:nvSpPr>
          <p:cNvPr id="7" name="Text 4"/>
          <p:cNvSpPr/>
          <p:nvPr/>
        </p:nvSpPr>
        <p:spPr>
          <a:xfrm>
            <a:off x="713232" y="822960"/>
            <a:ext cx="10607040" cy="457200"/>
          </a:xfrm>
          <a:prstGeom prst="rect">
            <a:avLst/>
          </a:prstGeom>
          <a:noFill/>
          <a:ln/>
        </p:spPr>
        <p:txBody>
          <a:bodyPr wrap="square" lIns="0" tIns="0" rIns="0" bIns="0" rtlCol="0" anchor="ctr"/>
          <a:lstStyle/>
          <a:p>
            <a:pPr marL="0" indent="0">
              <a:buNone/>
            </a:pPr>
            <a:r>
              <a:rPr lang="en-US" sz="2200" dirty="0">
                <a:solidFill>
                  <a:srgbClr val="5C6670"/>
                </a:solidFill>
                <a:latin typeface="Aptos" pitchFamily="34" charset="0"/>
                <a:ea typeface="Aptos" pitchFamily="34" charset="-122"/>
                <a:cs typeface="Aptos" pitchFamily="34" charset="-120"/>
              </a:rPr>
              <a:t>The relocation decision was based on the full pattern of information, not a single isolated condition.</a:t>
            </a:r>
            <a:endParaRPr lang="en-US" sz="2200" dirty="0"/>
          </a:p>
        </p:txBody>
      </p:sp>
      <p:sp>
        <p:nvSpPr>
          <p:cNvPr id="8" name="Shape 5"/>
          <p:cNvSpPr/>
          <p:nvPr/>
        </p:nvSpPr>
        <p:spPr>
          <a:xfrm>
            <a:off x="685800" y="1600200"/>
            <a:ext cx="3566160" cy="3246120"/>
          </a:xfrm>
          <a:prstGeom prst="roundRect">
            <a:avLst>
              <a:gd name="adj" fmla="val 2254"/>
            </a:avLst>
          </a:prstGeom>
          <a:solidFill>
            <a:srgbClr val="FFFFFF"/>
          </a:solidFill>
          <a:ln w="10160">
            <a:solidFill>
              <a:srgbClr val="D7DDE0"/>
            </a:solidFill>
            <a:prstDash val="solid"/>
          </a:ln>
        </p:spPr>
        <p:txBody>
          <a:bodyPr/>
          <a:lstStyle/>
          <a:p>
            <a:endParaRPr lang="en-US"/>
          </a:p>
        </p:txBody>
      </p:sp>
      <p:sp>
        <p:nvSpPr>
          <p:cNvPr id="9" name="Text 6"/>
          <p:cNvSpPr/>
          <p:nvPr/>
        </p:nvSpPr>
        <p:spPr>
          <a:xfrm>
            <a:off x="886968" y="1783080"/>
            <a:ext cx="3163824" cy="301752"/>
          </a:xfrm>
          <a:prstGeom prst="rect">
            <a:avLst/>
          </a:prstGeom>
          <a:noFill/>
          <a:ln/>
        </p:spPr>
        <p:txBody>
          <a:bodyPr wrap="square" lIns="0" tIns="0" rIns="0" bIns="0" rtlCol="0" anchor="ctr"/>
          <a:lstStyle/>
          <a:p>
            <a:pPr marL="0" indent="0">
              <a:buNone/>
            </a:pPr>
            <a:r>
              <a:rPr lang="en-US" sz="2000" b="1" dirty="0">
                <a:solidFill>
                  <a:srgbClr val="006B3F"/>
                </a:solidFill>
                <a:latin typeface="Aptos Display" pitchFamily="34" charset="0"/>
                <a:ea typeface="Aptos Display" pitchFamily="34" charset="-122"/>
                <a:cs typeface="Aptos Display" pitchFamily="34" charset="-120"/>
              </a:rPr>
              <a:t>No immediate structural hazard has been identified</a:t>
            </a:r>
            <a:endParaRPr lang="en-US" sz="2000" dirty="0"/>
          </a:p>
        </p:txBody>
      </p:sp>
      <p:sp>
        <p:nvSpPr>
          <p:cNvPr id="10" name="Text 7"/>
          <p:cNvSpPr/>
          <p:nvPr/>
        </p:nvSpPr>
        <p:spPr>
          <a:xfrm>
            <a:off x="886968" y="2258568"/>
            <a:ext cx="3163824" cy="2423160"/>
          </a:xfrm>
          <a:prstGeom prst="rect">
            <a:avLst/>
          </a:prstGeom>
          <a:noFill/>
          <a:ln/>
        </p:spPr>
        <p:txBody>
          <a:bodyPr wrap="square" lIns="0" tIns="0" rIns="0" bIns="0" rtlCol="0" anchor="ctr">
            <a:normAutofit/>
          </a:bodyPr>
          <a:lstStyle/>
          <a:p>
            <a:pPr marL="0" indent="0">
              <a:buNone/>
            </a:pPr>
            <a:r>
              <a:rPr lang="en-US" sz="2200" dirty="0">
                <a:solidFill>
                  <a:srgbClr val="1B1F23"/>
                </a:solidFill>
                <a:latin typeface="Aptos" pitchFamily="34" charset="0"/>
                <a:ea typeface="Aptos" pitchFamily="34" charset="-122"/>
                <a:cs typeface="Aptos" pitchFamily="34" charset="-120"/>
              </a:rPr>
              <a:t>Current information does not indicate that the buildings were unsafe to enter.</a:t>
            </a:r>
            <a:endParaRPr lang="en-US" sz="2200" dirty="0"/>
          </a:p>
        </p:txBody>
      </p:sp>
      <p:sp>
        <p:nvSpPr>
          <p:cNvPr id="11" name="Shape 8"/>
          <p:cNvSpPr/>
          <p:nvPr/>
        </p:nvSpPr>
        <p:spPr>
          <a:xfrm>
            <a:off x="4434840" y="1600200"/>
            <a:ext cx="3566160" cy="3246120"/>
          </a:xfrm>
          <a:prstGeom prst="roundRect">
            <a:avLst>
              <a:gd name="adj" fmla="val 2254"/>
            </a:avLst>
          </a:prstGeom>
          <a:solidFill>
            <a:srgbClr val="F3FAF6"/>
          </a:solidFill>
          <a:ln w="10160">
            <a:solidFill>
              <a:srgbClr val="D7DDE0"/>
            </a:solidFill>
            <a:prstDash val="solid"/>
          </a:ln>
        </p:spPr>
        <p:txBody>
          <a:bodyPr/>
          <a:lstStyle/>
          <a:p>
            <a:endParaRPr lang="en-US"/>
          </a:p>
        </p:txBody>
      </p:sp>
      <p:sp>
        <p:nvSpPr>
          <p:cNvPr id="12" name="Text 9"/>
          <p:cNvSpPr/>
          <p:nvPr/>
        </p:nvSpPr>
        <p:spPr>
          <a:xfrm>
            <a:off x="4636008" y="1783080"/>
            <a:ext cx="3163824" cy="301752"/>
          </a:xfrm>
          <a:prstGeom prst="rect">
            <a:avLst/>
          </a:prstGeom>
          <a:noFill/>
          <a:ln/>
        </p:spPr>
        <p:txBody>
          <a:bodyPr wrap="square" lIns="0" tIns="0" rIns="0" bIns="0" rtlCol="0" anchor="ctr"/>
          <a:lstStyle/>
          <a:p>
            <a:pPr marL="0" indent="0">
              <a:buNone/>
            </a:pPr>
            <a:r>
              <a:rPr lang="en-US" sz="2000" b="1" dirty="0">
                <a:solidFill>
                  <a:srgbClr val="006B3F"/>
                </a:solidFill>
                <a:latin typeface="Aptos Display" pitchFamily="34" charset="0"/>
                <a:ea typeface="Aptos Display" pitchFamily="34" charset="-122"/>
                <a:cs typeface="Aptos Display" pitchFamily="34" charset="-120"/>
              </a:rPr>
              <a:t>The underlying issue is systemic</a:t>
            </a:r>
            <a:endParaRPr lang="en-US" sz="2000" dirty="0"/>
          </a:p>
        </p:txBody>
      </p:sp>
      <p:sp>
        <p:nvSpPr>
          <p:cNvPr id="13" name="Text 10"/>
          <p:cNvSpPr/>
          <p:nvPr/>
        </p:nvSpPr>
        <p:spPr>
          <a:xfrm>
            <a:off x="4636008" y="2258568"/>
            <a:ext cx="3163824" cy="2423160"/>
          </a:xfrm>
          <a:prstGeom prst="rect">
            <a:avLst/>
          </a:prstGeom>
          <a:noFill/>
          <a:ln/>
        </p:spPr>
        <p:txBody>
          <a:bodyPr wrap="square" lIns="0" tIns="0" rIns="0" bIns="0" rtlCol="0" anchor="ctr">
            <a:normAutofit/>
          </a:bodyPr>
          <a:lstStyle/>
          <a:p>
            <a:pPr marL="0" indent="0">
              <a:buNone/>
            </a:pPr>
            <a:r>
              <a:rPr lang="en-US" sz="2200" dirty="0">
                <a:solidFill>
                  <a:srgbClr val="1B1F23"/>
                </a:solidFill>
                <a:latin typeface="Aptos" pitchFamily="34" charset="0"/>
                <a:ea typeface="Aptos" pitchFamily="34" charset="-122"/>
                <a:cs typeface="Aptos" pitchFamily="34" charset="-120"/>
              </a:rPr>
              <a:t>Water intrusion has affected building components and is expected to recur without comprehensive repair.</a:t>
            </a:r>
            <a:endParaRPr lang="en-US" sz="2200" dirty="0"/>
          </a:p>
        </p:txBody>
      </p:sp>
      <p:sp>
        <p:nvSpPr>
          <p:cNvPr id="14" name="Shape 11"/>
          <p:cNvSpPr/>
          <p:nvPr/>
        </p:nvSpPr>
        <p:spPr>
          <a:xfrm>
            <a:off x="8183880" y="1600200"/>
            <a:ext cx="3291840" cy="3246120"/>
          </a:xfrm>
          <a:prstGeom prst="roundRect">
            <a:avLst>
              <a:gd name="adj" fmla="val 2254"/>
            </a:avLst>
          </a:prstGeom>
          <a:solidFill>
            <a:srgbClr val="FFFFFF"/>
          </a:solidFill>
          <a:ln w="10160">
            <a:solidFill>
              <a:srgbClr val="D7DDE0"/>
            </a:solidFill>
            <a:prstDash val="solid"/>
          </a:ln>
        </p:spPr>
        <p:txBody>
          <a:bodyPr/>
          <a:lstStyle/>
          <a:p>
            <a:endParaRPr lang="en-US"/>
          </a:p>
        </p:txBody>
      </p:sp>
      <p:sp>
        <p:nvSpPr>
          <p:cNvPr id="15" name="Text 12"/>
          <p:cNvSpPr/>
          <p:nvPr/>
        </p:nvSpPr>
        <p:spPr>
          <a:xfrm>
            <a:off x="8385048" y="1783080"/>
            <a:ext cx="2889504" cy="301752"/>
          </a:xfrm>
          <a:prstGeom prst="rect">
            <a:avLst/>
          </a:prstGeom>
          <a:noFill/>
          <a:ln/>
        </p:spPr>
        <p:txBody>
          <a:bodyPr wrap="square" lIns="0" tIns="0" rIns="0" bIns="0" rtlCol="0" anchor="ctr"/>
          <a:lstStyle/>
          <a:p>
            <a:pPr marL="0" indent="0">
              <a:buNone/>
            </a:pPr>
            <a:r>
              <a:rPr lang="en-US" sz="2000" b="1" dirty="0">
                <a:solidFill>
                  <a:srgbClr val="006B3F"/>
                </a:solidFill>
                <a:latin typeface="Aptos Display" pitchFamily="34" charset="0"/>
                <a:ea typeface="Aptos Display" pitchFamily="34" charset="-122"/>
                <a:cs typeface="Aptos Display" pitchFamily="34" charset="-120"/>
              </a:rPr>
              <a:t>Continued operation would be reactive</a:t>
            </a:r>
            <a:endParaRPr lang="en-US" sz="2000" dirty="0"/>
          </a:p>
        </p:txBody>
      </p:sp>
      <p:sp>
        <p:nvSpPr>
          <p:cNvPr id="16" name="Text 13"/>
          <p:cNvSpPr/>
          <p:nvPr/>
        </p:nvSpPr>
        <p:spPr>
          <a:xfrm>
            <a:off x="8385048" y="2258568"/>
            <a:ext cx="2889504" cy="2423160"/>
          </a:xfrm>
          <a:prstGeom prst="rect">
            <a:avLst/>
          </a:prstGeom>
          <a:noFill/>
          <a:ln/>
        </p:spPr>
        <p:txBody>
          <a:bodyPr wrap="square" lIns="0" tIns="0" rIns="0" bIns="0" rtlCol="0" anchor="ctr">
            <a:normAutofit/>
          </a:bodyPr>
          <a:lstStyle/>
          <a:p>
            <a:pPr marL="0" indent="0">
              <a:buNone/>
            </a:pPr>
            <a:r>
              <a:rPr lang="en-US" sz="2200" dirty="0">
                <a:solidFill>
                  <a:srgbClr val="1B1F23"/>
                </a:solidFill>
                <a:latin typeface="Aptos" pitchFamily="34" charset="0"/>
                <a:ea typeface="Aptos" pitchFamily="34" charset="-122"/>
                <a:cs typeface="Aptos" pitchFamily="34" charset="-120"/>
              </a:rPr>
              <a:t>Rain events could require inspections, remediation and additional testing.</a:t>
            </a:r>
            <a:endParaRPr lang="en-US" sz="2200" dirty="0"/>
          </a:p>
        </p:txBody>
      </p:sp>
      <p:sp>
        <p:nvSpPr>
          <p:cNvPr id="17" name="Text 14"/>
          <p:cNvSpPr/>
          <p:nvPr/>
        </p:nvSpPr>
        <p:spPr>
          <a:xfrm>
            <a:off x="914400" y="5623560"/>
            <a:ext cx="10332720" cy="411480"/>
          </a:xfrm>
          <a:prstGeom prst="rect">
            <a:avLst/>
          </a:prstGeom>
          <a:noFill/>
          <a:ln/>
        </p:spPr>
        <p:txBody>
          <a:bodyPr wrap="square" lIns="0" tIns="0" rIns="0" bIns="0" rtlCol="0" anchor="ctr"/>
          <a:lstStyle/>
          <a:p>
            <a:pPr marL="0" indent="0" algn="ctr">
              <a:buNone/>
            </a:pPr>
            <a:endParaRPr lang="en-US"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06B3F"/>
          </a:solidFill>
          <a:ln w="12700">
            <a:solidFill>
              <a:srgbClr val="006B3F"/>
            </a:solidFill>
            <a:prstDash val="solid"/>
          </a:ln>
        </p:spPr>
        <p:txBody>
          <a:bodyPr/>
          <a:lstStyle/>
          <a:p>
            <a:endParaRPr lang="en-US"/>
          </a:p>
        </p:txBody>
      </p:sp>
      <p:sp>
        <p:nvSpPr>
          <p:cNvPr id="3" name="Shape 1"/>
          <p:cNvSpPr/>
          <p:nvPr/>
        </p:nvSpPr>
        <p:spPr>
          <a:xfrm>
            <a:off x="256032" y="228600"/>
            <a:ext cx="54864" cy="411480"/>
          </a:xfrm>
          <a:prstGeom prst="rect">
            <a:avLst/>
          </a:prstGeom>
          <a:solidFill>
            <a:srgbClr val="008A45"/>
          </a:solidFill>
          <a:ln w="12700">
            <a:solidFill>
              <a:srgbClr val="008A45"/>
            </a:solidFill>
            <a:prstDash val="solid"/>
          </a:ln>
        </p:spPr>
        <p:txBody>
          <a:bodyPr/>
          <a:lstStyle/>
          <a:p>
            <a:endParaRPr lang="en-US"/>
          </a:p>
        </p:txBody>
      </p:sp>
      <p:pic>
        <p:nvPicPr>
          <p:cNvPr id="4" name="Image 0" descr="/mnt/data/ppt_extract/ppt/media/image1.png"/>
          <p:cNvPicPr>
            <a:picLocks noChangeAspect="1"/>
          </p:cNvPicPr>
          <p:nvPr/>
        </p:nvPicPr>
        <p:blipFill>
          <a:blip r:embed="rId3"/>
          <a:stretch>
            <a:fillRect/>
          </a:stretch>
        </p:blipFill>
        <p:spPr>
          <a:xfrm>
            <a:off x="11597335" y="118872"/>
            <a:ext cx="347472" cy="347472"/>
          </a:xfrm>
          <a:prstGeom prst="rect">
            <a:avLst/>
          </a:prstGeom>
        </p:spPr>
      </p:pic>
      <p:sp>
        <p:nvSpPr>
          <p:cNvPr id="5" name="Text 2"/>
          <p:cNvSpPr/>
          <p:nvPr/>
        </p:nvSpPr>
        <p:spPr>
          <a:xfrm>
            <a:off x="320040" y="6574536"/>
            <a:ext cx="3200400" cy="118872"/>
          </a:xfrm>
          <a:prstGeom prst="rect">
            <a:avLst/>
          </a:prstGeom>
          <a:noFill/>
          <a:ln/>
        </p:spPr>
        <p:txBody>
          <a:bodyPr wrap="square" lIns="0" tIns="0" rIns="0" bIns="0" rtlCol="0" anchor="ctr"/>
          <a:lstStyle/>
          <a:p>
            <a:pPr marL="0" indent="0">
              <a:buNone/>
            </a:pPr>
            <a:r>
              <a:rPr lang="en-US" sz="550" dirty="0">
                <a:solidFill>
                  <a:srgbClr val="8A8F93"/>
                </a:solidFill>
                <a:latin typeface="Aptos" pitchFamily="34" charset="0"/>
                <a:ea typeface="Aptos" pitchFamily="34" charset="-122"/>
                <a:cs typeface="Aptos" pitchFamily="34" charset="-120"/>
              </a:rPr>
              <a:t>Ramona Elementary Facilities Update</a:t>
            </a:r>
            <a:endParaRPr lang="en-US" sz="550" dirty="0"/>
          </a:p>
        </p:txBody>
      </p:sp>
      <p:sp>
        <p:nvSpPr>
          <p:cNvPr id="6" name="Text 3"/>
          <p:cNvSpPr/>
          <p:nvPr/>
        </p:nvSpPr>
        <p:spPr>
          <a:xfrm>
            <a:off x="438912" y="201168"/>
            <a:ext cx="9875520" cy="411480"/>
          </a:xfrm>
          <a:prstGeom prst="rect">
            <a:avLst/>
          </a:prstGeom>
          <a:noFill/>
          <a:ln/>
        </p:spPr>
        <p:txBody>
          <a:bodyPr wrap="square" lIns="0" tIns="0" rIns="0" bIns="0" rtlCol="0" anchor="ctr"/>
          <a:lstStyle/>
          <a:p>
            <a:pPr marL="0" indent="0">
              <a:buNone/>
            </a:pPr>
            <a:r>
              <a:rPr lang="en-US" sz="3000" b="1" dirty="0">
                <a:solidFill>
                  <a:srgbClr val="006B3F"/>
                </a:solidFill>
                <a:latin typeface="Aptos Display" pitchFamily="34" charset="0"/>
                <a:ea typeface="Aptos Display" pitchFamily="34" charset="-122"/>
                <a:cs typeface="Aptos Display" pitchFamily="34" charset="-120"/>
              </a:rPr>
              <a:t>Working Repair Assumptions</a:t>
            </a:r>
            <a:endParaRPr lang="en-US" sz="3000" dirty="0"/>
          </a:p>
        </p:txBody>
      </p:sp>
      <p:sp>
        <p:nvSpPr>
          <p:cNvPr id="7" name="Text 4"/>
          <p:cNvSpPr/>
          <p:nvPr/>
        </p:nvSpPr>
        <p:spPr>
          <a:xfrm>
            <a:off x="713232" y="822960"/>
            <a:ext cx="10789920" cy="365760"/>
          </a:xfrm>
          <a:prstGeom prst="rect">
            <a:avLst/>
          </a:prstGeom>
          <a:noFill/>
          <a:ln/>
        </p:spPr>
        <p:txBody>
          <a:bodyPr wrap="square" lIns="0" tIns="0" rIns="0" bIns="0" rtlCol="0" anchor="ctr"/>
          <a:lstStyle/>
          <a:p>
            <a:pPr marL="0" indent="0">
              <a:buNone/>
            </a:pPr>
            <a:r>
              <a:rPr lang="en-US" sz="2200" dirty="0">
                <a:solidFill>
                  <a:srgbClr val="5C6670"/>
                </a:solidFill>
                <a:latin typeface="Aptos" pitchFamily="34" charset="0"/>
                <a:ea typeface="Aptos" pitchFamily="34" charset="-122"/>
                <a:cs typeface="Aptos" pitchFamily="34" charset="-120"/>
              </a:rPr>
              <a:t>NAC has advised that similar repairs should be assumed for similar campus buildings.</a:t>
            </a:r>
            <a:endParaRPr lang="en-US" sz="2200" dirty="0"/>
          </a:p>
        </p:txBody>
      </p:sp>
      <p:sp>
        <p:nvSpPr>
          <p:cNvPr id="8" name="Shape 5"/>
          <p:cNvSpPr/>
          <p:nvPr/>
        </p:nvSpPr>
        <p:spPr>
          <a:xfrm>
            <a:off x="685800" y="1417320"/>
            <a:ext cx="5212080" cy="4343400"/>
          </a:xfrm>
          <a:prstGeom prst="roundRect">
            <a:avLst>
              <a:gd name="adj" fmla="val 1684"/>
            </a:avLst>
          </a:prstGeom>
          <a:solidFill>
            <a:srgbClr val="F3FAF6"/>
          </a:solidFill>
          <a:ln w="10160">
            <a:solidFill>
              <a:srgbClr val="D7DDE0"/>
            </a:solidFill>
            <a:prstDash val="solid"/>
          </a:ln>
        </p:spPr>
        <p:txBody>
          <a:bodyPr/>
          <a:lstStyle/>
          <a:p>
            <a:endParaRPr lang="en-US"/>
          </a:p>
        </p:txBody>
      </p:sp>
      <p:sp>
        <p:nvSpPr>
          <p:cNvPr id="9" name="Text 6"/>
          <p:cNvSpPr/>
          <p:nvPr/>
        </p:nvSpPr>
        <p:spPr>
          <a:xfrm>
            <a:off x="886968" y="1600200"/>
            <a:ext cx="4809744" cy="301752"/>
          </a:xfrm>
          <a:prstGeom prst="rect">
            <a:avLst/>
          </a:prstGeom>
          <a:noFill/>
          <a:ln/>
        </p:spPr>
        <p:txBody>
          <a:bodyPr wrap="square" lIns="0" tIns="0" rIns="0" bIns="0" rtlCol="0" anchor="ctr"/>
          <a:lstStyle/>
          <a:p>
            <a:pPr marL="0" indent="0">
              <a:buNone/>
            </a:pPr>
            <a:r>
              <a:rPr lang="en-US" sz="2100" b="1" dirty="0">
                <a:solidFill>
                  <a:srgbClr val="006B3F"/>
                </a:solidFill>
                <a:latin typeface="Aptos Display" pitchFamily="34" charset="0"/>
                <a:ea typeface="Aptos Display" pitchFamily="34" charset="-122"/>
                <a:cs typeface="Aptos Display" pitchFamily="34" charset="-120"/>
              </a:rPr>
              <a:t>Planning assumption</a:t>
            </a:r>
            <a:endParaRPr lang="en-US" sz="2100" dirty="0"/>
          </a:p>
        </p:txBody>
      </p:sp>
      <p:sp>
        <p:nvSpPr>
          <p:cNvPr id="10" name="Text 7"/>
          <p:cNvSpPr/>
          <p:nvPr/>
        </p:nvSpPr>
        <p:spPr>
          <a:xfrm>
            <a:off x="978408" y="2075688"/>
            <a:ext cx="4709160" cy="3538728"/>
          </a:xfrm>
          <a:prstGeom prst="rect">
            <a:avLst/>
          </a:prstGeom>
          <a:noFill/>
          <a:ln/>
        </p:spPr>
        <p:txBody>
          <a:bodyPr wrap="square" lIns="635" tIns="635" rIns="635" bIns="635" rtlCol="0" anchor="t">
            <a:normAutofit/>
          </a:bodyPr>
          <a:lstStyle/>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Conditions are systemic rather than isolated</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Representative testing supports campuswide repair planning</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Additional testing may refine scope, not change the basic assumption</a:t>
            </a:r>
            <a:endParaRPr lang="en-US" sz="2000" dirty="0"/>
          </a:p>
        </p:txBody>
      </p:sp>
      <p:sp>
        <p:nvSpPr>
          <p:cNvPr id="11" name="Shape 8"/>
          <p:cNvSpPr/>
          <p:nvPr/>
        </p:nvSpPr>
        <p:spPr>
          <a:xfrm>
            <a:off x="6263640" y="1417320"/>
            <a:ext cx="5212080" cy="4343400"/>
          </a:xfrm>
          <a:prstGeom prst="roundRect">
            <a:avLst>
              <a:gd name="adj" fmla="val 1684"/>
            </a:avLst>
          </a:prstGeom>
          <a:solidFill>
            <a:srgbClr val="FFFFFF"/>
          </a:solidFill>
          <a:ln w="10160">
            <a:solidFill>
              <a:srgbClr val="D7DDE0"/>
            </a:solidFill>
            <a:prstDash val="solid"/>
          </a:ln>
        </p:spPr>
        <p:txBody>
          <a:bodyPr/>
          <a:lstStyle/>
          <a:p>
            <a:endParaRPr lang="en-US"/>
          </a:p>
        </p:txBody>
      </p:sp>
      <p:sp>
        <p:nvSpPr>
          <p:cNvPr id="12" name="Text 9"/>
          <p:cNvSpPr/>
          <p:nvPr/>
        </p:nvSpPr>
        <p:spPr>
          <a:xfrm>
            <a:off x="6464808" y="1600200"/>
            <a:ext cx="4809744" cy="301752"/>
          </a:xfrm>
          <a:prstGeom prst="rect">
            <a:avLst/>
          </a:prstGeom>
          <a:noFill/>
          <a:ln/>
        </p:spPr>
        <p:txBody>
          <a:bodyPr wrap="square" lIns="0" tIns="0" rIns="0" bIns="0" rtlCol="0" anchor="ctr"/>
          <a:lstStyle/>
          <a:p>
            <a:pPr marL="0" indent="0">
              <a:buNone/>
            </a:pPr>
            <a:r>
              <a:rPr lang="en-US" sz="2100" b="1" dirty="0">
                <a:solidFill>
                  <a:srgbClr val="006B3F"/>
                </a:solidFill>
                <a:latin typeface="Aptos Display" pitchFamily="34" charset="0"/>
                <a:ea typeface="Aptos Display" pitchFamily="34" charset="-122"/>
                <a:cs typeface="Aptos Display" pitchFamily="34" charset="-120"/>
              </a:rPr>
              <a:t>Likely cost drivers</a:t>
            </a:r>
            <a:endParaRPr lang="en-US" sz="2100" dirty="0"/>
          </a:p>
        </p:txBody>
      </p:sp>
      <p:sp>
        <p:nvSpPr>
          <p:cNvPr id="13" name="Text 10"/>
          <p:cNvSpPr/>
          <p:nvPr/>
        </p:nvSpPr>
        <p:spPr>
          <a:xfrm>
            <a:off x="6556248" y="2075688"/>
            <a:ext cx="4709160" cy="3538728"/>
          </a:xfrm>
          <a:prstGeom prst="rect">
            <a:avLst/>
          </a:prstGeom>
          <a:noFill/>
          <a:ln/>
        </p:spPr>
        <p:txBody>
          <a:bodyPr wrap="square" lIns="635" tIns="635" rIns="635" bIns="635" rtlCol="0" anchor="t">
            <a:normAutofit/>
          </a:bodyPr>
          <a:lstStyle/>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Windows and exterior wall systems</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Flashing and base-of-wall conditions</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Interior remediation and reconstruction</a:t>
            </a:r>
            <a:endParaRPr lang="en-US" sz="2000" dirty="0"/>
          </a:p>
          <a:p>
            <a:pPr marL="342900" indent="-342900">
              <a:buFont typeface="Arial" panose="020B0604020202020204" pitchFamily="34" charset="0"/>
              <a:buChar char="•"/>
            </a:pPr>
            <a:r>
              <a:rPr lang="en-US" sz="2000" dirty="0">
                <a:solidFill>
                  <a:srgbClr val="1B1F23"/>
                </a:solidFill>
                <a:latin typeface="Aptos" pitchFamily="34" charset="0"/>
                <a:ea typeface="Aptos" pitchFamily="34" charset="-122"/>
                <a:cs typeface="Aptos" pitchFamily="34" charset="-120"/>
              </a:rPr>
              <a:t>DSA and code-related requirements</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06B3F"/>
          </a:solidFill>
          <a:ln w="12700">
            <a:solidFill>
              <a:srgbClr val="006B3F"/>
            </a:solidFill>
            <a:prstDash val="solid"/>
          </a:ln>
        </p:spPr>
        <p:txBody>
          <a:bodyPr/>
          <a:lstStyle/>
          <a:p>
            <a:endParaRPr lang="en-US"/>
          </a:p>
        </p:txBody>
      </p:sp>
      <p:sp>
        <p:nvSpPr>
          <p:cNvPr id="3" name="Shape 1"/>
          <p:cNvSpPr/>
          <p:nvPr/>
        </p:nvSpPr>
        <p:spPr>
          <a:xfrm>
            <a:off x="256032" y="228600"/>
            <a:ext cx="54864" cy="411480"/>
          </a:xfrm>
          <a:prstGeom prst="rect">
            <a:avLst/>
          </a:prstGeom>
          <a:solidFill>
            <a:srgbClr val="008A45"/>
          </a:solidFill>
          <a:ln w="12700">
            <a:solidFill>
              <a:srgbClr val="008A45"/>
            </a:solidFill>
            <a:prstDash val="solid"/>
          </a:ln>
        </p:spPr>
        <p:txBody>
          <a:bodyPr/>
          <a:lstStyle/>
          <a:p>
            <a:endParaRPr lang="en-US"/>
          </a:p>
        </p:txBody>
      </p:sp>
      <p:pic>
        <p:nvPicPr>
          <p:cNvPr id="4" name="Image 0" descr="/mnt/data/ppt_extract/ppt/media/image1.png"/>
          <p:cNvPicPr>
            <a:picLocks noChangeAspect="1"/>
          </p:cNvPicPr>
          <p:nvPr/>
        </p:nvPicPr>
        <p:blipFill>
          <a:blip r:embed="rId3"/>
          <a:stretch>
            <a:fillRect/>
          </a:stretch>
        </p:blipFill>
        <p:spPr>
          <a:xfrm>
            <a:off x="11597335" y="118872"/>
            <a:ext cx="347472" cy="347472"/>
          </a:xfrm>
          <a:prstGeom prst="rect">
            <a:avLst/>
          </a:prstGeom>
        </p:spPr>
      </p:pic>
      <p:sp>
        <p:nvSpPr>
          <p:cNvPr id="5" name="Text 2"/>
          <p:cNvSpPr/>
          <p:nvPr/>
        </p:nvSpPr>
        <p:spPr>
          <a:xfrm>
            <a:off x="320040" y="6574536"/>
            <a:ext cx="3200400" cy="118872"/>
          </a:xfrm>
          <a:prstGeom prst="rect">
            <a:avLst/>
          </a:prstGeom>
          <a:noFill/>
          <a:ln/>
        </p:spPr>
        <p:txBody>
          <a:bodyPr wrap="square" lIns="0" tIns="0" rIns="0" bIns="0" rtlCol="0" anchor="ctr"/>
          <a:lstStyle/>
          <a:p>
            <a:pPr marL="0" indent="0">
              <a:buNone/>
            </a:pPr>
            <a:r>
              <a:rPr lang="en-US" sz="550" dirty="0">
                <a:solidFill>
                  <a:srgbClr val="8A8F93"/>
                </a:solidFill>
                <a:latin typeface="Aptos" pitchFamily="34" charset="0"/>
                <a:ea typeface="Aptos" pitchFamily="34" charset="-122"/>
                <a:cs typeface="Aptos" pitchFamily="34" charset="-120"/>
              </a:rPr>
              <a:t>Ramona Elementary Facilities Update</a:t>
            </a:r>
            <a:endParaRPr lang="en-US" sz="550" dirty="0"/>
          </a:p>
        </p:txBody>
      </p:sp>
      <p:sp>
        <p:nvSpPr>
          <p:cNvPr id="6" name="Text 3"/>
          <p:cNvSpPr/>
          <p:nvPr/>
        </p:nvSpPr>
        <p:spPr>
          <a:xfrm>
            <a:off x="438912" y="201168"/>
            <a:ext cx="9875520" cy="411480"/>
          </a:xfrm>
          <a:prstGeom prst="rect">
            <a:avLst/>
          </a:prstGeom>
          <a:noFill/>
          <a:ln/>
        </p:spPr>
        <p:txBody>
          <a:bodyPr wrap="square" lIns="0" tIns="0" rIns="0" bIns="0" rtlCol="0" anchor="ctr"/>
          <a:lstStyle/>
          <a:p>
            <a:pPr marL="0" indent="0">
              <a:buNone/>
            </a:pPr>
            <a:r>
              <a:rPr lang="en-US" sz="3000" b="1" dirty="0">
                <a:solidFill>
                  <a:srgbClr val="006B3F"/>
                </a:solidFill>
                <a:latin typeface="Aptos Display" pitchFamily="34" charset="0"/>
                <a:ea typeface="Aptos Display" pitchFamily="34" charset="-122"/>
                <a:cs typeface="Aptos Display" pitchFamily="34" charset="-120"/>
              </a:rPr>
              <a:t>DSA Cost Framework</a:t>
            </a:r>
            <a:endParaRPr lang="en-US" sz="3000" dirty="0"/>
          </a:p>
        </p:txBody>
      </p:sp>
      <p:sp>
        <p:nvSpPr>
          <p:cNvPr id="7" name="Text 4"/>
          <p:cNvSpPr/>
          <p:nvPr/>
        </p:nvSpPr>
        <p:spPr>
          <a:xfrm>
            <a:off x="713232" y="822960"/>
            <a:ext cx="10789920" cy="384048"/>
          </a:xfrm>
          <a:prstGeom prst="rect">
            <a:avLst/>
          </a:prstGeom>
          <a:noFill/>
          <a:ln/>
        </p:spPr>
        <p:txBody>
          <a:bodyPr wrap="square" lIns="0" tIns="0" rIns="0" bIns="0" rtlCol="0" anchor="ctr"/>
          <a:lstStyle/>
          <a:p>
            <a:pPr marL="0" indent="0">
              <a:buNone/>
            </a:pPr>
            <a:r>
              <a:rPr lang="en-US" sz="2200" dirty="0">
                <a:solidFill>
                  <a:srgbClr val="5C6670"/>
                </a:solidFill>
                <a:latin typeface="Aptos" pitchFamily="34" charset="0"/>
                <a:ea typeface="Aptos" pitchFamily="34" charset="-122"/>
                <a:cs typeface="Aptos" pitchFamily="34" charset="-120"/>
              </a:rPr>
              <a:t>The ROM price will help determine whether the project is a repair path or a rehabilitation/replacement analysis.</a:t>
            </a:r>
            <a:endParaRPr lang="en-US" sz="2200" dirty="0"/>
          </a:p>
        </p:txBody>
      </p:sp>
      <p:sp>
        <p:nvSpPr>
          <p:cNvPr id="9" name="Text 6"/>
          <p:cNvSpPr/>
          <p:nvPr/>
        </p:nvSpPr>
        <p:spPr>
          <a:xfrm>
            <a:off x="886968" y="1554480"/>
            <a:ext cx="2999232" cy="274320"/>
          </a:xfrm>
          <a:prstGeom prst="rect">
            <a:avLst/>
          </a:prstGeom>
          <a:noFill/>
          <a:ln/>
        </p:spPr>
        <p:txBody>
          <a:bodyPr wrap="square" lIns="0" tIns="0" rIns="0" bIns="0" rtlCol="0" anchor="ctr"/>
          <a:lstStyle/>
          <a:p>
            <a:pPr marL="0" indent="0" algn="ctr">
              <a:buNone/>
            </a:pPr>
            <a:endParaRPr lang="en-US" sz="2000" dirty="0"/>
          </a:p>
        </p:txBody>
      </p:sp>
      <p:sp>
        <p:nvSpPr>
          <p:cNvPr id="10" name="Text 7"/>
          <p:cNvSpPr/>
          <p:nvPr/>
        </p:nvSpPr>
        <p:spPr>
          <a:xfrm>
            <a:off x="886968" y="2029968"/>
            <a:ext cx="2999232" cy="411480"/>
          </a:xfrm>
          <a:prstGeom prst="rect">
            <a:avLst/>
          </a:prstGeom>
          <a:noFill/>
          <a:ln/>
        </p:spPr>
        <p:txBody>
          <a:bodyPr wrap="square" lIns="0" tIns="0" rIns="0" bIns="0" rtlCol="0" anchor="ctr">
            <a:normAutofit/>
          </a:bodyPr>
          <a:lstStyle/>
          <a:p>
            <a:pPr marL="0" indent="0" algn="ctr">
              <a:buNone/>
            </a:pPr>
            <a:endParaRPr lang="en-US" sz="2400" dirty="0"/>
          </a:p>
        </p:txBody>
      </p:sp>
      <p:sp>
        <p:nvSpPr>
          <p:cNvPr id="11" name="Text 8"/>
          <p:cNvSpPr/>
          <p:nvPr/>
        </p:nvSpPr>
        <p:spPr>
          <a:xfrm>
            <a:off x="886968" y="2523744"/>
            <a:ext cx="2999232" cy="365760"/>
          </a:xfrm>
          <a:prstGeom prst="rect">
            <a:avLst/>
          </a:prstGeom>
          <a:noFill/>
          <a:ln/>
        </p:spPr>
        <p:txBody>
          <a:bodyPr wrap="square" lIns="0" tIns="0" rIns="0" bIns="0" rtlCol="0" anchor="ctr">
            <a:normAutofit/>
          </a:bodyPr>
          <a:lstStyle/>
          <a:p>
            <a:pPr marL="0" indent="0" algn="ctr">
              <a:buNone/>
            </a:pPr>
            <a:endParaRPr lang="en-US" sz="2000" dirty="0"/>
          </a:p>
        </p:txBody>
      </p:sp>
      <p:sp>
        <p:nvSpPr>
          <p:cNvPr id="13" name="Text 10"/>
          <p:cNvSpPr/>
          <p:nvPr/>
        </p:nvSpPr>
        <p:spPr>
          <a:xfrm>
            <a:off x="4581144" y="1554480"/>
            <a:ext cx="2999232" cy="274320"/>
          </a:xfrm>
          <a:prstGeom prst="rect">
            <a:avLst/>
          </a:prstGeom>
          <a:noFill/>
          <a:ln/>
        </p:spPr>
        <p:txBody>
          <a:bodyPr wrap="square" lIns="0" tIns="0" rIns="0" bIns="0" rtlCol="0" anchor="ctr"/>
          <a:lstStyle/>
          <a:p>
            <a:pPr marL="0" indent="0" algn="ctr">
              <a:buNone/>
            </a:pPr>
            <a:endParaRPr lang="en-US" sz="2000" dirty="0"/>
          </a:p>
        </p:txBody>
      </p:sp>
      <p:sp>
        <p:nvSpPr>
          <p:cNvPr id="14" name="Text 11"/>
          <p:cNvSpPr/>
          <p:nvPr/>
        </p:nvSpPr>
        <p:spPr>
          <a:xfrm>
            <a:off x="4581144" y="2029968"/>
            <a:ext cx="2999232" cy="411480"/>
          </a:xfrm>
          <a:prstGeom prst="rect">
            <a:avLst/>
          </a:prstGeom>
          <a:noFill/>
          <a:ln/>
        </p:spPr>
        <p:txBody>
          <a:bodyPr wrap="square" lIns="0" tIns="0" rIns="0" bIns="0" rtlCol="0" anchor="ctr">
            <a:normAutofit lnSpcReduction="10000"/>
          </a:bodyPr>
          <a:lstStyle/>
          <a:p>
            <a:pPr marL="0" indent="0" algn="ctr">
              <a:buNone/>
            </a:pPr>
            <a:endParaRPr lang="en-US" sz="2800" dirty="0"/>
          </a:p>
        </p:txBody>
      </p:sp>
      <p:sp>
        <p:nvSpPr>
          <p:cNvPr id="15" name="Text 12"/>
          <p:cNvSpPr/>
          <p:nvPr/>
        </p:nvSpPr>
        <p:spPr>
          <a:xfrm>
            <a:off x="4581144" y="2523744"/>
            <a:ext cx="2999232" cy="365760"/>
          </a:xfrm>
          <a:prstGeom prst="rect">
            <a:avLst/>
          </a:prstGeom>
          <a:noFill/>
          <a:ln/>
        </p:spPr>
        <p:txBody>
          <a:bodyPr wrap="square" lIns="0" tIns="0" rIns="0" bIns="0" rtlCol="0" anchor="ctr">
            <a:normAutofit/>
          </a:bodyPr>
          <a:lstStyle/>
          <a:p>
            <a:pPr marL="0" indent="0" algn="ctr">
              <a:buNone/>
            </a:pPr>
            <a:endParaRPr lang="en-US" sz="2000" dirty="0"/>
          </a:p>
        </p:txBody>
      </p:sp>
      <p:sp>
        <p:nvSpPr>
          <p:cNvPr id="17" name="Text 14"/>
          <p:cNvSpPr/>
          <p:nvPr/>
        </p:nvSpPr>
        <p:spPr>
          <a:xfrm>
            <a:off x="8275320" y="1554480"/>
            <a:ext cx="2999232" cy="274320"/>
          </a:xfrm>
          <a:prstGeom prst="rect">
            <a:avLst/>
          </a:prstGeom>
          <a:noFill/>
          <a:ln/>
        </p:spPr>
        <p:txBody>
          <a:bodyPr wrap="square" lIns="0" tIns="0" rIns="0" bIns="0" rtlCol="0" anchor="ctr"/>
          <a:lstStyle/>
          <a:p>
            <a:pPr marL="0" indent="0" algn="ctr">
              <a:buNone/>
            </a:pPr>
            <a:endParaRPr lang="en-US" sz="2000" dirty="0"/>
          </a:p>
        </p:txBody>
      </p:sp>
      <p:sp>
        <p:nvSpPr>
          <p:cNvPr id="18" name="Text 15"/>
          <p:cNvSpPr/>
          <p:nvPr/>
        </p:nvSpPr>
        <p:spPr>
          <a:xfrm>
            <a:off x="8275320" y="2029968"/>
            <a:ext cx="2999232" cy="411480"/>
          </a:xfrm>
          <a:prstGeom prst="rect">
            <a:avLst/>
          </a:prstGeom>
          <a:noFill/>
          <a:ln/>
        </p:spPr>
        <p:txBody>
          <a:bodyPr wrap="square" lIns="0" tIns="0" rIns="0" bIns="0" rtlCol="0" anchor="ctr">
            <a:normAutofit/>
          </a:bodyPr>
          <a:lstStyle/>
          <a:p>
            <a:pPr marL="0" indent="0" algn="ctr">
              <a:buNone/>
            </a:pPr>
            <a:endParaRPr lang="en-US" sz="2400" dirty="0"/>
          </a:p>
        </p:txBody>
      </p:sp>
      <p:sp>
        <p:nvSpPr>
          <p:cNvPr id="19" name="Text 16"/>
          <p:cNvSpPr/>
          <p:nvPr/>
        </p:nvSpPr>
        <p:spPr>
          <a:xfrm>
            <a:off x="8275320" y="2523744"/>
            <a:ext cx="2999232" cy="365760"/>
          </a:xfrm>
          <a:prstGeom prst="rect">
            <a:avLst/>
          </a:prstGeom>
          <a:noFill/>
          <a:ln/>
        </p:spPr>
        <p:txBody>
          <a:bodyPr wrap="square" lIns="0" tIns="0" rIns="0" bIns="0" rtlCol="0" anchor="ctr">
            <a:normAutofit/>
          </a:bodyPr>
          <a:lstStyle/>
          <a:p>
            <a:pPr marL="0" indent="0" algn="ctr">
              <a:buNone/>
            </a:pPr>
            <a:endParaRPr lang="en-US" sz="2000" dirty="0"/>
          </a:p>
        </p:txBody>
      </p:sp>
      <p:sp>
        <p:nvSpPr>
          <p:cNvPr id="20" name="Shape 17"/>
          <p:cNvSpPr/>
          <p:nvPr/>
        </p:nvSpPr>
        <p:spPr>
          <a:xfrm>
            <a:off x="685800" y="2086484"/>
            <a:ext cx="3429000" cy="1417320"/>
          </a:xfrm>
          <a:prstGeom prst="roundRect">
            <a:avLst>
              <a:gd name="adj" fmla="val 5161"/>
            </a:avLst>
          </a:prstGeom>
          <a:solidFill>
            <a:schemeClr val="accent6">
              <a:lumMod val="20000"/>
              <a:lumOff val="80000"/>
            </a:schemeClr>
          </a:solidFill>
          <a:ln w="10160">
            <a:solidFill>
              <a:srgbClr val="D7DDE0"/>
            </a:solidFill>
            <a:prstDash val="solid"/>
          </a:ln>
        </p:spPr>
        <p:txBody>
          <a:bodyPr/>
          <a:lstStyle/>
          <a:p>
            <a:endParaRPr lang="en-US"/>
          </a:p>
        </p:txBody>
      </p:sp>
      <p:sp>
        <p:nvSpPr>
          <p:cNvPr id="21" name="Text 18"/>
          <p:cNvSpPr/>
          <p:nvPr/>
        </p:nvSpPr>
        <p:spPr>
          <a:xfrm>
            <a:off x="886968" y="2269364"/>
            <a:ext cx="3026664" cy="301752"/>
          </a:xfrm>
          <a:prstGeom prst="rect">
            <a:avLst/>
          </a:prstGeom>
          <a:noFill/>
          <a:ln/>
        </p:spPr>
        <p:txBody>
          <a:bodyPr wrap="square" lIns="0" tIns="0" rIns="0" bIns="0" rtlCol="0" anchor="ctr"/>
          <a:lstStyle/>
          <a:p>
            <a:pPr marL="0" indent="0">
              <a:buNone/>
            </a:pPr>
            <a:r>
              <a:rPr lang="en-US" sz="2000" b="1" dirty="0">
                <a:solidFill>
                  <a:srgbClr val="006B3F"/>
                </a:solidFill>
                <a:latin typeface="Aptos Display" pitchFamily="34" charset="0"/>
                <a:ea typeface="Aptos Display" pitchFamily="34" charset="-122"/>
                <a:cs typeface="Aptos Display" pitchFamily="34" charset="-120"/>
              </a:rPr>
              <a:t>Below 50%</a:t>
            </a:r>
            <a:endParaRPr lang="en-US" sz="2000" dirty="0"/>
          </a:p>
        </p:txBody>
      </p:sp>
      <p:sp>
        <p:nvSpPr>
          <p:cNvPr id="22" name="Text 19"/>
          <p:cNvSpPr/>
          <p:nvPr/>
        </p:nvSpPr>
        <p:spPr>
          <a:xfrm>
            <a:off x="886968" y="2744852"/>
            <a:ext cx="3026664" cy="594360"/>
          </a:xfrm>
          <a:prstGeom prst="rect">
            <a:avLst/>
          </a:prstGeom>
          <a:noFill/>
          <a:ln/>
        </p:spPr>
        <p:txBody>
          <a:bodyPr wrap="square" lIns="0" tIns="0" rIns="0" bIns="0" rtlCol="0" anchor="ctr">
            <a:normAutofit lnSpcReduction="10000"/>
          </a:bodyPr>
          <a:lstStyle/>
          <a:p>
            <a:pPr marL="0" indent="0">
              <a:buNone/>
            </a:pPr>
            <a:r>
              <a:rPr lang="en-US" sz="2000" dirty="0">
                <a:solidFill>
                  <a:srgbClr val="1B1F23"/>
                </a:solidFill>
                <a:latin typeface="Aptos" pitchFamily="34" charset="0"/>
                <a:ea typeface="Aptos" pitchFamily="34" charset="-122"/>
                <a:cs typeface="Aptos" pitchFamily="34" charset="-120"/>
              </a:rPr>
              <a:t>Repair scope plus DSA review based on the work</a:t>
            </a:r>
            <a:endParaRPr lang="en-US" sz="2000" dirty="0"/>
          </a:p>
        </p:txBody>
      </p:sp>
      <p:sp>
        <p:nvSpPr>
          <p:cNvPr id="23" name="Shape 20"/>
          <p:cNvSpPr/>
          <p:nvPr/>
        </p:nvSpPr>
        <p:spPr>
          <a:xfrm>
            <a:off x="4352544" y="2086484"/>
            <a:ext cx="3429000" cy="1417320"/>
          </a:xfrm>
          <a:prstGeom prst="roundRect">
            <a:avLst>
              <a:gd name="adj" fmla="val 5161"/>
            </a:avLst>
          </a:prstGeom>
          <a:solidFill>
            <a:schemeClr val="accent4">
              <a:lumMod val="20000"/>
              <a:lumOff val="80000"/>
            </a:schemeClr>
          </a:solidFill>
          <a:ln w="10160">
            <a:solidFill>
              <a:srgbClr val="D7DDE0"/>
            </a:solidFill>
            <a:prstDash val="solid"/>
          </a:ln>
        </p:spPr>
        <p:txBody>
          <a:bodyPr/>
          <a:lstStyle/>
          <a:p>
            <a:endParaRPr lang="en-US" dirty="0"/>
          </a:p>
        </p:txBody>
      </p:sp>
      <p:sp>
        <p:nvSpPr>
          <p:cNvPr id="24" name="Text 21"/>
          <p:cNvSpPr/>
          <p:nvPr/>
        </p:nvSpPr>
        <p:spPr>
          <a:xfrm>
            <a:off x="4654296" y="2269364"/>
            <a:ext cx="3026664" cy="301752"/>
          </a:xfrm>
          <a:prstGeom prst="rect">
            <a:avLst/>
          </a:prstGeom>
          <a:noFill/>
          <a:ln/>
        </p:spPr>
        <p:txBody>
          <a:bodyPr wrap="square" lIns="0" tIns="0" rIns="0" bIns="0" rtlCol="0" anchor="ctr"/>
          <a:lstStyle/>
          <a:p>
            <a:r>
              <a:rPr lang="en-US" sz="2000" b="1" dirty="0">
                <a:solidFill>
                  <a:srgbClr val="A66A00"/>
                </a:solidFill>
                <a:latin typeface="Arial" pitchFamily="34" charset="0"/>
                <a:ea typeface="Arial" pitchFamily="34" charset="-122"/>
                <a:cs typeface="Arial" pitchFamily="34" charset="-120"/>
              </a:rPr>
              <a:t>Near 50%</a:t>
            </a:r>
            <a:r>
              <a:rPr lang="en-US" sz="2000" b="1" dirty="0">
                <a:solidFill>
                  <a:srgbClr val="006B3F"/>
                </a:solidFill>
                <a:latin typeface="Aptos Display" pitchFamily="34" charset="0"/>
                <a:ea typeface="Aptos Display" pitchFamily="34" charset="-122"/>
                <a:cs typeface="Aptos Display" pitchFamily="34" charset="-120"/>
              </a:rPr>
              <a:t>	</a:t>
            </a:r>
            <a:endParaRPr lang="en-US" sz="2000" dirty="0"/>
          </a:p>
        </p:txBody>
      </p:sp>
      <p:sp>
        <p:nvSpPr>
          <p:cNvPr id="25" name="Text 22"/>
          <p:cNvSpPr/>
          <p:nvPr/>
        </p:nvSpPr>
        <p:spPr>
          <a:xfrm>
            <a:off x="4572000" y="2744852"/>
            <a:ext cx="3026664" cy="594360"/>
          </a:xfrm>
          <a:prstGeom prst="rect">
            <a:avLst/>
          </a:prstGeom>
          <a:noFill/>
          <a:ln/>
        </p:spPr>
        <p:txBody>
          <a:bodyPr wrap="square" lIns="0" tIns="0" rIns="0" bIns="0" rtlCol="0" anchor="ctr">
            <a:noAutofit/>
          </a:bodyPr>
          <a:lstStyle/>
          <a:p>
            <a:pPr marL="0" indent="0">
              <a:buNone/>
            </a:pPr>
            <a:endParaRPr lang="en-US" sz="2000" dirty="0"/>
          </a:p>
        </p:txBody>
      </p:sp>
      <p:sp>
        <p:nvSpPr>
          <p:cNvPr id="26" name="Shape 23"/>
          <p:cNvSpPr/>
          <p:nvPr/>
        </p:nvSpPr>
        <p:spPr>
          <a:xfrm>
            <a:off x="8065008" y="2086484"/>
            <a:ext cx="3429000" cy="1417320"/>
          </a:xfrm>
          <a:prstGeom prst="roundRect">
            <a:avLst>
              <a:gd name="adj" fmla="val 5161"/>
            </a:avLst>
          </a:prstGeom>
          <a:solidFill>
            <a:schemeClr val="accent2">
              <a:lumMod val="20000"/>
              <a:lumOff val="80000"/>
            </a:schemeClr>
          </a:solidFill>
          <a:ln w="10160">
            <a:solidFill>
              <a:srgbClr val="D7DDE0"/>
            </a:solidFill>
            <a:prstDash val="solid"/>
          </a:ln>
        </p:spPr>
        <p:txBody>
          <a:bodyPr/>
          <a:lstStyle/>
          <a:p>
            <a:endParaRPr lang="en-US"/>
          </a:p>
        </p:txBody>
      </p:sp>
      <p:sp>
        <p:nvSpPr>
          <p:cNvPr id="27" name="Text 24"/>
          <p:cNvSpPr/>
          <p:nvPr/>
        </p:nvSpPr>
        <p:spPr>
          <a:xfrm>
            <a:off x="8266176" y="2269364"/>
            <a:ext cx="3026664" cy="301752"/>
          </a:xfrm>
          <a:prstGeom prst="rect">
            <a:avLst/>
          </a:prstGeom>
          <a:noFill/>
          <a:ln/>
        </p:spPr>
        <p:txBody>
          <a:bodyPr wrap="square" lIns="0" tIns="0" rIns="0" bIns="0" rtlCol="0" anchor="ctr"/>
          <a:lstStyle/>
          <a:p>
            <a:r>
              <a:rPr lang="en-US" sz="2000" b="1">
                <a:solidFill>
                  <a:srgbClr val="A73B36"/>
                </a:solidFill>
                <a:latin typeface="Arial" pitchFamily="34" charset="0"/>
                <a:ea typeface="Arial" pitchFamily="34" charset="-122"/>
                <a:cs typeface="Arial" pitchFamily="34" charset="-120"/>
              </a:rPr>
              <a:t>At / over 50%</a:t>
            </a:r>
            <a:endParaRPr lang="en-US" sz="2000" dirty="0"/>
          </a:p>
        </p:txBody>
      </p:sp>
      <p:sp>
        <p:nvSpPr>
          <p:cNvPr id="28" name="Text 25"/>
          <p:cNvSpPr/>
          <p:nvPr/>
        </p:nvSpPr>
        <p:spPr>
          <a:xfrm>
            <a:off x="8266176" y="2744852"/>
            <a:ext cx="3026664" cy="594360"/>
          </a:xfrm>
          <a:prstGeom prst="rect">
            <a:avLst/>
          </a:prstGeom>
          <a:noFill/>
          <a:ln/>
        </p:spPr>
        <p:txBody>
          <a:bodyPr wrap="square" lIns="0" tIns="0" rIns="0" bIns="0" rtlCol="0" anchor="ctr">
            <a:noAutofit/>
          </a:bodyPr>
          <a:lstStyle/>
          <a:p>
            <a:r>
              <a:rPr lang="en-US" sz="2000" dirty="0">
                <a:solidFill>
                  <a:srgbClr val="1B1F23"/>
                </a:solidFill>
                <a:latin typeface="Aptos" pitchFamily="34" charset="0"/>
                <a:ea typeface="Aptos" pitchFamily="34" charset="-122"/>
                <a:cs typeface="Aptos" pitchFamily="34" charset="-120"/>
              </a:rPr>
              <a:t>Comprehensive rehabilitation evaluation may be required</a:t>
            </a:r>
            <a:endParaRPr lang="en-US" sz="2000" dirty="0"/>
          </a:p>
        </p:txBody>
      </p:sp>
      <p:sp>
        <p:nvSpPr>
          <p:cNvPr id="29" name="Text 26"/>
          <p:cNvSpPr/>
          <p:nvPr/>
        </p:nvSpPr>
        <p:spPr>
          <a:xfrm>
            <a:off x="822960" y="5760720"/>
            <a:ext cx="10607040" cy="320040"/>
          </a:xfrm>
          <a:prstGeom prst="rect">
            <a:avLst/>
          </a:prstGeom>
          <a:noFill/>
          <a:ln/>
        </p:spPr>
        <p:txBody>
          <a:bodyPr wrap="square" lIns="0" tIns="0" rIns="0" bIns="0" rtlCol="0" anchor="ctr"/>
          <a:lstStyle/>
          <a:p>
            <a:pPr marL="0" indent="0" algn="ctr">
              <a:buNone/>
            </a:pPr>
            <a:endParaRPr lang="en-US" sz="2100" dirty="0"/>
          </a:p>
        </p:txBody>
      </p:sp>
      <p:sp>
        <p:nvSpPr>
          <p:cNvPr id="30" name="TextBox 29">
            <a:extLst>
              <a:ext uri="{FF2B5EF4-FFF2-40B4-BE49-F238E27FC236}">
                <a16:creationId xmlns:a16="http://schemas.microsoft.com/office/drawing/2014/main" id="{9B998D10-6FAB-D91B-7FC9-CDAA4E841B66}"/>
              </a:ext>
            </a:extLst>
          </p:cNvPr>
          <p:cNvSpPr txBox="1"/>
          <p:nvPr/>
        </p:nvSpPr>
        <p:spPr>
          <a:xfrm>
            <a:off x="4581144" y="2706624"/>
            <a:ext cx="2480483" cy="707886"/>
          </a:xfrm>
          <a:prstGeom prst="rect">
            <a:avLst/>
          </a:prstGeom>
          <a:noFill/>
        </p:spPr>
        <p:txBody>
          <a:bodyPr wrap="square" rtlCol="0">
            <a:spAutoFit/>
          </a:bodyPr>
          <a:lstStyle/>
          <a:p>
            <a:r>
              <a:rPr lang="en-US" sz="2000" dirty="0">
                <a:solidFill>
                  <a:srgbClr val="1E1E1E"/>
                </a:solidFill>
                <a:latin typeface="Aptos" panose="020B0004020202020204" pitchFamily="34" charset="0"/>
                <a:ea typeface="Arial" pitchFamily="34" charset="-122"/>
                <a:cs typeface="Arial" pitchFamily="34" charset="-120"/>
              </a:rPr>
              <a:t>Risk zone for cost growth.</a:t>
            </a:r>
            <a:endParaRPr lang="en-US" sz="2000" dirty="0">
              <a:latin typeface="Aptos" panose="020B00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06B3F"/>
          </a:solidFill>
          <a:ln w="12700">
            <a:solidFill>
              <a:srgbClr val="006B3F"/>
            </a:solidFill>
            <a:prstDash val="solid"/>
          </a:ln>
        </p:spPr>
        <p:txBody>
          <a:bodyPr/>
          <a:lstStyle/>
          <a:p>
            <a:endParaRPr lang="en-US"/>
          </a:p>
        </p:txBody>
      </p:sp>
      <p:sp>
        <p:nvSpPr>
          <p:cNvPr id="3" name="Shape 1"/>
          <p:cNvSpPr/>
          <p:nvPr/>
        </p:nvSpPr>
        <p:spPr>
          <a:xfrm>
            <a:off x="256032" y="228600"/>
            <a:ext cx="54864" cy="411480"/>
          </a:xfrm>
          <a:prstGeom prst="rect">
            <a:avLst/>
          </a:prstGeom>
          <a:solidFill>
            <a:srgbClr val="008A45"/>
          </a:solidFill>
          <a:ln w="12700">
            <a:solidFill>
              <a:srgbClr val="008A45"/>
            </a:solidFill>
            <a:prstDash val="solid"/>
          </a:ln>
        </p:spPr>
        <p:txBody>
          <a:bodyPr/>
          <a:lstStyle/>
          <a:p>
            <a:endParaRPr lang="en-US"/>
          </a:p>
        </p:txBody>
      </p:sp>
      <p:pic>
        <p:nvPicPr>
          <p:cNvPr id="4" name="Image 0" descr="/mnt/data/ppt_extract/ppt/media/image1.png"/>
          <p:cNvPicPr>
            <a:picLocks noChangeAspect="1"/>
          </p:cNvPicPr>
          <p:nvPr/>
        </p:nvPicPr>
        <p:blipFill>
          <a:blip r:embed="rId3"/>
          <a:stretch>
            <a:fillRect/>
          </a:stretch>
        </p:blipFill>
        <p:spPr>
          <a:xfrm>
            <a:off x="11597335" y="118872"/>
            <a:ext cx="347472" cy="347472"/>
          </a:xfrm>
          <a:prstGeom prst="rect">
            <a:avLst/>
          </a:prstGeom>
        </p:spPr>
      </p:pic>
      <p:sp>
        <p:nvSpPr>
          <p:cNvPr id="5" name="Text 2"/>
          <p:cNvSpPr/>
          <p:nvPr/>
        </p:nvSpPr>
        <p:spPr>
          <a:xfrm>
            <a:off x="320040" y="6574536"/>
            <a:ext cx="3200400" cy="118872"/>
          </a:xfrm>
          <a:prstGeom prst="rect">
            <a:avLst/>
          </a:prstGeom>
          <a:noFill/>
          <a:ln/>
        </p:spPr>
        <p:txBody>
          <a:bodyPr wrap="square" lIns="0" tIns="0" rIns="0" bIns="0" rtlCol="0" anchor="ctr"/>
          <a:lstStyle/>
          <a:p>
            <a:pPr marL="0" indent="0">
              <a:buNone/>
            </a:pPr>
            <a:r>
              <a:rPr lang="en-US" sz="550" dirty="0">
                <a:solidFill>
                  <a:srgbClr val="8A8F93"/>
                </a:solidFill>
                <a:latin typeface="Aptos" pitchFamily="34" charset="0"/>
                <a:ea typeface="Aptos" pitchFamily="34" charset="-122"/>
                <a:cs typeface="Aptos" pitchFamily="34" charset="-120"/>
              </a:rPr>
              <a:t>Ramona Elementary Facilities Update</a:t>
            </a:r>
            <a:endParaRPr lang="en-US" sz="550" dirty="0"/>
          </a:p>
        </p:txBody>
      </p:sp>
      <p:sp>
        <p:nvSpPr>
          <p:cNvPr id="6" name="Text 3"/>
          <p:cNvSpPr/>
          <p:nvPr/>
        </p:nvSpPr>
        <p:spPr>
          <a:xfrm>
            <a:off x="438912" y="201168"/>
            <a:ext cx="9875520" cy="411480"/>
          </a:xfrm>
          <a:prstGeom prst="rect">
            <a:avLst/>
          </a:prstGeom>
          <a:noFill/>
          <a:ln/>
        </p:spPr>
        <p:txBody>
          <a:bodyPr wrap="square" lIns="0" tIns="0" rIns="0" bIns="0" rtlCol="0" anchor="ctr"/>
          <a:lstStyle/>
          <a:p>
            <a:pPr marL="0" indent="0">
              <a:buNone/>
            </a:pPr>
            <a:r>
              <a:rPr lang="en-US" sz="3000" b="1" dirty="0">
                <a:solidFill>
                  <a:srgbClr val="006B3F"/>
                </a:solidFill>
                <a:latin typeface="Aptos Display" pitchFamily="34" charset="0"/>
                <a:ea typeface="Aptos Display" pitchFamily="34" charset="-122"/>
                <a:cs typeface="Aptos Display" pitchFamily="34" charset="-120"/>
              </a:rPr>
              <a:t>Decision Path and Planning</a:t>
            </a:r>
            <a:endParaRPr lang="en-US" sz="3000" dirty="0"/>
          </a:p>
        </p:txBody>
      </p:sp>
      <p:sp>
        <p:nvSpPr>
          <p:cNvPr id="7" name="Shape 4"/>
          <p:cNvSpPr/>
          <p:nvPr/>
        </p:nvSpPr>
        <p:spPr>
          <a:xfrm>
            <a:off x="1143000" y="1508760"/>
            <a:ext cx="9784080" cy="0"/>
          </a:xfrm>
          <a:prstGeom prst="line">
            <a:avLst/>
          </a:prstGeom>
          <a:noFill/>
          <a:ln w="25400">
            <a:solidFill>
              <a:srgbClr val="D7DDE0"/>
            </a:solidFill>
            <a:prstDash val="solid"/>
          </a:ln>
        </p:spPr>
        <p:txBody>
          <a:bodyPr/>
          <a:lstStyle/>
          <a:p>
            <a:endParaRPr lang="en-US"/>
          </a:p>
        </p:txBody>
      </p:sp>
      <p:sp>
        <p:nvSpPr>
          <p:cNvPr id="8" name="Shape 5"/>
          <p:cNvSpPr/>
          <p:nvPr/>
        </p:nvSpPr>
        <p:spPr>
          <a:xfrm>
            <a:off x="2820783" y="1435608"/>
            <a:ext cx="164592" cy="164592"/>
          </a:xfrm>
          <a:prstGeom prst="ellipse">
            <a:avLst/>
          </a:prstGeom>
          <a:solidFill>
            <a:srgbClr val="006B3F"/>
          </a:solidFill>
          <a:ln w="12700">
            <a:solidFill>
              <a:srgbClr val="006B3F"/>
            </a:solidFill>
            <a:prstDash val="solid"/>
          </a:ln>
        </p:spPr>
        <p:txBody>
          <a:bodyPr/>
          <a:lstStyle/>
          <a:p>
            <a:endParaRPr lang="en-US"/>
          </a:p>
        </p:txBody>
      </p:sp>
      <p:sp>
        <p:nvSpPr>
          <p:cNvPr id="9" name="Text 6"/>
          <p:cNvSpPr/>
          <p:nvPr/>
        </p:nvSpPr>
        <p:spPr>
          <a:xfrm>
            <a:off x="2194560" y="1736667"/>
            <a:ext cx="1463040" cy="256032"/>
          </a:xfrm>
          <a:prstGeom prst="rect">
            <a:avLst/>
          </a:prstGeom>
          <a:noFill/>
          <a:ln/>
        </p:spPr>
        <p:txBody>
          <a:bodyPr wrap="square" lIns="0" tIns="0" rIns="0" bIns="0" rtlCol="0" anchor="ctr"/>
          <a:lstStyle/>
          <a:p>
            <a:pPr marL="0" indent="0" algn="ctr">
              <a:buNone/>
            </a:pPr>
            <a:r>
              <a:rPr lang="en-US" sz="2000" b="1" dirty="0">
                <a:solidFill>
                  <a:srgbClr val="006B3F"/>
                </a:solidFill>
                <a:latin typeface="Aptos Display" pitchFamily="34" charset="0"/>
                <a:ea typeface="Aptos Display" pitchFamily="34" charset="-122"/>
                <a:cs typeface="Aptos Display" pitchFamily="34" charset="-120"/>
              </a:rPr>
              <a:t>Now</a:t>
            </a:r>
            <a:endParaRPr lang="en-US" sz="2000" dirty="0"/>
          </a:p>
        </p:txBody>
      </p:sp>
      <p:sp>
        <p:nvSpPr>
          <p:cNvPr id="10" name="Text 7"/>
          <p:cNvSpPr/>
          <p:nvPr/>
        </p:nvSpPr>
        <p:spPr>
          <a:xfrm>
            <a:off x="1874520" y="2084139"/>
            <a:ext cx="2103120" cy="384048"/>
          </a:xfrm>
          <a:prstGeom prst="rect">
            <a:avLst/>
          </a:prstGeom>
          <a:noFill/>
          <a:ln/>
        </p:spPr>
        <p:txBody>
          <a:bodyPr wrap="square" lIns="0" tIns="0" rIns="0" bIns="0" rtlCol="0" anchor="ctr">
            <a:noAutofit/>
          </a:bodyPr>
          <a:lstStyle/>
          <a:p>
            <a:pPr marL="0" indent="0" algn="ctr">
              <a:buNone/>
            </a:pPr>
            <a:r>
              <a:rPr lang="en-US" sz="2000" dirty="0">
                <a:solidFill>
                  <a:srgbClr val="5C6670"/>
                </a:solidFill>
                <a:latin typeface="Aptos" pitchFamily="34" charset="0"/>
                <a:ea typeface="Aptos" pitchFamily="34" charset="-122"/>
                <a:cs typeface="Aptos" pitchFamily="34" charset="-120"/>
              </a:rPr>
              <a:t>Final report and ROM pending</a:t>
            </a:r>
            <a:endParaRPr lang="en-US" sz="2000" dirty="0"/>
          </a:p>
        </p:txBody>
      </p:sp>
      <p:sp>
        <p:nvSpPr>
          <p:cNvPr id="11" name="Shape 8"/>
          <p:cNvSpPr/>
          <p:nvPr/>
        </p:nvSpPr>
        <p:spPr>
          <a:xfrm>
            <a:off x="8796528" y="1425809"/>
            <a:ext cx="164592" cy="164592"/>
          </a:xfrm>
          <a:prstGeom prst="ellipse">
            <a:avLst/>
          </a:prstGeom>
          <a:solidFill>
            <a:srgbClr val="F6C445"/>
          </a:solidFill>
          <a:ln w="12700">
            <a:solidFill>
              <a:srgbClr val="F6C445"/>
            </a:solidFill>
            <a:prstDash val="solid"/>
          </a:ln>
        </p:spPr>
        <p:txBody>
          <a:bodyPr/>
          <a:lstStyle/>
          <a:p>
            <a:endParaRPr lang="en-US"/>
          </a:p>
        </p:txBody>
      </p:sp>
      <p:sp>
        <p:nvSpPr>
          <p:cNvPr id="12" name="Text 9"/>
          <p:cNvSpPr/>
          <p:nvPr/>
        </p:nvSpPr>
        <p:spPr>
          <a:xfrm>
            <a:off x="7189758" y="1802596"/>
            <a:ext cx="3542724" cy="256032"/>
          </a:xfrm>
          <a:prstGeom prst="rect">
            <a:avLst/>
          </a:prstGeom>
          <a:noFill/>
          <a:ln/>
        </p:spPr>
        <p:txBody>
          <a:bodyPr wrap="square" lIns="0" tIns="0" rIns="0" bIns="0" rtlCol="0" anchor="ctr"/>
          <a:lstStyle/>
          <a:p>
            <a:pPr marL="0" indent="0" algn="ctr">
              <a:buNone/>
            </a:pPr>
            <a:r>
              <a:rPr lang="en-US" sz="2000" b="1" dirty="0">
                <a:solidFill>
                  <a:srgbClr val="7A5C00"/>
                </a:solidFill>
                <a:latin typeface="Aptos Display" pitchFamily="34" charset="0"/>
                <a:ea typeface="Aptos Display" pitchFamily="34" charset="-122"/>
                <a:cs typeface="Aptos Display" pitchFamily="34" charset="-120"/>
              </a:rPr>
              <a:t>Next Board update</a:t>
            </a:r>
            <a:endParaRPr lang="en-US" sz="2000" dirty="0"/>
          </a:p>
        </p:txBody>
      </p:sp>
      <p:sp>
        <p:nvSpPr>
          <p:cNvPr id="13" name="Text 10"/>
          <p:cNvSpPr/>
          <p:nvPr/>
        </p:nvSpPr>
        <p:spPr>
          <a:xfrm>
            <a:off x="7986016" y="2289993"/>
            <a:ext cx="2103120" cy="384048"/>
          </a:xfrm>
          <a:prstGeom prst="rect">
            <a:avLst/>
          </a:prstGeom>
          <a:noFill/>
          <a:ln/>
        </p:spPr>
        <p:txBody>
          <a:bodyPr wrap="square" lIns="0" tIns="0" rIns="0" bIns="0" rtlCol="0" anchor="ctr">
            <a:noAutofit/>
          </a:bodyPr>
          <a:lstStyle/>
          <a:p>
            <a:pPr marL="0" indent="0" algn="ctr">
              <a:buNone/>
            </a:pPr>
            <a:r>
              <a:rPr lang="en-US" sz="2000" dirty="0">
                <a:solidFill>
                  <a:srgbClr val="5C6670"/>
                </a:solidFill>
                <a:latin typeface="Aptos" pitchFamily="34" charset="0"/>
                <a:ea typeface="Aptos" pitchFamily="34" charset="-122"/>
                <a:cs typeface="Aptos" pitchFamily="34" charset="-120"/>
              </a:rPr>
              <a:t>Present Report and ROM Pricing</a:t>
            </a:r>
            <a:endParaRPr lang="en-US" sz="2000" dirty="0"/>
          </a:p>
        </p:txBody>
      </p:sp>
      <p:sp>
        <p:nvSpPr>
          <p:cNvPr id="15" name="Text 12"/>
          <p:cNvSpPr/>
          <p:nvPr/>
        </p:nvSpPr>
        <p:spPr>
          <a:xfrm>
            <a:off x="8759798" y="1737360"/>
            <a:ext cx="1984402" cy="256032"/>
          </a:xfrm>
          <a:prstGeom prst="rect">
            <a:avLst/>
          </a:prstGeom>
          <a:noFill/>
          <a:ln/>
        </p:spPr>
        <p:txBody>
          <a:bodyPr wrap="square" lIns="0" tIns="0" rIns="0" bIns="0" rtlCol="0" anchor="ctr"/>
          <a:lstStyle/>
          <a:p>
            <a:pPr marL="0" indent="0" algn="ctr">
              <a:buNone/>
            </a:pPr>
            <a:endParaRPr lang="en-US" sz="2000" dirty="0"/>
          </a:p>
        </p:txBody>
      </p:sp>
      <p:sp>
        <p:nvSpPr>
          <p:cNvPr id="16" name="Text 13"/>
          <p:cNvSpPr/>
          <p:nvPr/>
        </p:nvSpPr>
        <p:spPr>
          <a:xfrm>
            <a:off x="8961120" y="2084832"/>
            <a:ext cx="2103120" cy="384048"/>
          </a:xfrm>
          <a:prstGeom prst="rect">
            <a:avLst/>
          </a:prstGeom>
          <a:noFill/>
          <a:ln/>
        </p:spPr>
        <p:txBody>
          <a:bodyPr wrap="square" lIns="0" tIns="0" rIns="0" bIns="0" rtlCol="0" anchor="ctr">
            <a:normAutofit/>
          </a:bodyPr>
          <a:lstStyle/>
          <a:p>
            <a:pPr marL="0" indent="0" algn="ctr">
              <a:buNone/>
            </a:pPr>
            <a:endParaRPr lang="en-US" sz="2000" dirty="0"/>
          </a:p>
        </p:txBody>
      </p:sp>
      <p:sp>
        <p:nvSpPr>
          <p:cNvPr id="17" name="Shape 14"/>
          <p:cNvSpPr/>
          <p:nvPr/>
        </p:nvSpPr>
        <p:spPr>
          <a:xfrm>
            <a:off x="716280" y="3063240"/>
            <a:ext cx="5212080" cy="2148840"/>
          </a:xfrm>
          <a:prstGeom prst="roundRect">
            <a:avLst>
              <a:gd name="adj" fmla="val 3404"/>
            </a:avLst>
          </a:prstGeom>
          <a:solidFill>
            <a:srgbClr val="FFFFFF"/>
          </a:solidFill>
          <a:ln w="10160">
            <a:solidFill>
              <a:srgbClr val="D7DDE0"/>
            </a:solidFill>
            <a:prstDash val="solid"/>
          </a:ln>
        </p:spPr>
        <p:txBody>
          <a:bodyPr/>
          <a:lstStyle/>
          <a:p>
            <a:endParaRPr lang="en-US"/>
          </a:p>
        </p:txBody>
      </p:sp>
      <p:sp>
        <p:nvSpPr>
          <p:cNvPr id="18" name="Text 15"/>
          <p:cNvSpPr/>
          <p:nvPr/>
        </p:nvSpPr>
        <p:spPr>
          <a:xfrm>
            <a:off x="886968" y="3246120"/>
            <a:ext cx="4809744" cy="301752"/>
          </a:xfrm>
          <a:prstGeom prst="rect">
            <a:avLst/>
          </a:prstGeom>
          <a:noFill/>
          <a:ln/>
        </p:spPr>
        <p:txBody>
          <a:bodyPr wrap="square" lIns="0" tIns="0" rIns="0" bIns="0" rtlCol="0" anchor="ctr"/>
          <a:lstStyle/>
          <a:p>
            <a:pPr marL="0" indent="0">
              <a:buNone/>
            </a:pPr>
            <a:r>
              <a:rPr lang="en-US" sz="2100" b="1" dirty="0">
                <a:solidFill>
                  <a:srgbClr val="006B3F"/>
                </a:solidFill>
                <a:latin typeface="Aptos Display" pitchFamily="34" charset="0"/>
                <a:ea typeface="Aptos Display" pitchFamily="34" charset="-122"/>
                <a:cs typeface="Aptos Display" pitchFamily="34" charset="-120"/>
              </a:rPr>
              <a:t>Short-term operational options</a:t>
            </a:r>
            <a:endParaRPr lang="en-US" sz="2100" dirty="0"/>
          </a:p>
        </p:txBody>
      </p:sp>
      <p:sp>
        <p:nvSpPr>
          <p:cNvPr id="19" name="Text 16"/>
          <p:cNvSpPr/>
          <p:nvPr/>
        </p:nvSpPr>
        <p:spPr>
          <a:xfrm>
            <a:off x="886968" y="3721608"/>
            <a:ext cx="4800600" cy="1344168"/>
          </a:xfrm>
          <a:prstGeom prst="rect">
            <a:avLst/>
          </a:prstGeom>
          <a:noFill/>
          <a:ln/>
        </p:spPr>
        <p:txBody>
          <a:bodyPr wrap="square" lIns="635" tIns="635" rIns="635" bIns="635" rtlCol="0" anchor="t">
            <a:normAutofit/>
          </a:bodyPr>
          <a:lstStyle/>
          <a:p>
            <a:r>
              <a:rPr lang="en-US" sz="2000" dirty="0">
                <a:solidFill>
                  <a:srgbClr val="1B1F23"/>
                </a:solidFill>
                <a:latin typeface="Aptos" pitchFamily="34" charset="0"/>
                <a:ea typeface="Aptos" pitchFamily="34" charset="-122"/>
                <a:cs typeface="Aptos" pitchFamily="34" charset="-120"/>
              </a:rPr>
              <a:t>Review buildings at SW corner of campus for use.</a:t>
            </a:r>
            <a:endParaRPr lang="en-US" sz="2000" dirty="0"/>
          </a:p>
        </p:txBody>
      </p:sp>
      <p:sp>
        <p:nvSpPr>
          <p:cNvPr id="20" name="Shape 17"/>
          <p:cNvSpPr/>
          <p:nvPr/>
        </p:nvSpPr>
        <p:spPr>
          <a:xfrm>
            <a:off x="6263640" y="3063240"/>
            <a:ext cx="5212080" cy="2148840"/>
          </a:xfrm>
          <a:prstGeom prst="roundRect">
            <a:avLst>
              <a:gd name="adj" fmla="val 3404"/>
            </a:avLst>
          </a:prstGeom>
          <a:solidFill>
            <a:srgbClr val="F3FAF6"/>
          </a:solidFill>
          <a:ln w="10160">
            <a:solidFill>
              <a:srgbClr val="D7DDE0"/>
            </a:solidFill>
            <a:prstDash val="solid"/>
          </a:ln>
        </p:spPr>
        <p:txBody>
          <a:bodyPr/>
          <a:lstStyle/>
          <a:p>
            <a:endParaRPr lang="en-US" dirty="0"/>
          </a:p>
        </p:txBody>
      </p:sp>
      <p:sp>
        <p:nvSpPr>
          <p:cNvPr id="21" name="Text 18"/>
          <p:cNvSpPr/>
          <p:nvPr/>
        </p:nvSpPr>
        <p:spPr>
          <a:xfrm>
            <a:off x="6464808" y="3246120"/>
            <a:ext cx="4809744" cy="301752"/>
          </a:xfrm>
          <a:prstGeom prst="rect">
            <a:avLst/>
          </a:prstGeom>
          <a:noFill/>
          <a:ln/>
        </p:spPr>
        <p:txBody>
          <a:bodyPr wrap="square" lIns="0" tIns="0" rIns="0" bIns="0" rtlCol="0" anchor="ctr"/>
          <a:lstStyle/>
          <a:p>
            <a:pPr marL="0" indent="0">
              <a:buNone/>
            </a:pPr>
            <a:r>
              <a:rPr lang="en-US" sz="2100" b="1" dirty="0">
                <a:solidFill>
                  <a:srgbClr val="006B3F"/>
                </a:solidFill>
                <a:latin typeface="Aptos Display" pitchFamily="34" charset="0"/>
                <a:ea typeface="Aptos Display" pitchFamily="34" charset="-122"/>
                <a:cs typeface="Aptos Display" pitchFamily="34" charset="-120"/>
              </a:rPr>
              <a:t>Long-term repair vs replacement analysis</a:t>
            </a:r>
            <a:endParaRPr lang="en-US" sz="2100" dirty="0"/>
          </a:p>
        </p:txBody>
      </p:sp>
      <p:sp>
        <p:nvSpPr>
          <p:cNvPr id="22" name="Text 19"/>
          <p:cNvSpPr/>
          <p:nvPr/>
        </p:nvSpPr>
        <p:spPr>
          <a:xfrm>
            <a:off x="6556248" y="3721608"/>
            <a:ext cx="4709160" cy="1344168"/>
          </a:xfrm>
          <a:prstGeom prst="rect">
            <a:avLst/>
          </a:prstGeom>
          <a:noFill/>
          <a:ln/>
        </p:spPr>
        <p:txBody>
          <a:bodyPr wrap="square" lIns="635" tIns="635" rIns="635" bIns="635" rtlCol="0" anchor="t">
            <a:normAutofit/>
          </a:bodyPr>
          <a:lstStyle/>
          <a:p>
            <a:endParaRPr lang="en-US" sz="2000" dirty="0"/>
          </a:p>
        </p:txBody>
      </p:sp>
      <p:sp>
        <p:nvSpPr>
          <p:cNvPr id="23" name="TextBox 22">
            <a:extLst>
              <a:ext uri="{FF2B5EF4-FFF2-40B4-BE49-F238E27FC236}">
                <a16:creationId xmlns:a16="http://schemas.microsoft.com/office/drawing/2014/main" id="{AB8F0F60-2D15-00BF-F2F6-05E4E034BBFF}"/>
              </a:ext>
            </a:extLst>
          </p:cNvPr>
          <p:cNvSpPr txBox="1"/>
          <p:nvPr/>
        </p:nvSpPr>
        <p:spPr>
          <a:xfrm>
            <a:off x="1798064" y="2468880"/>
            <a:ext cx="7163056" cy="484632"/>
          </a:xfrm>
          <a:prstGeom prst="rect">
            <a:avLst/>
          </a:prstGeom>
          <a:noFill/>
        </p:spPr>
        <p:txBody>
          <a:bodyPr wrap="square" rtlCol="0">
            <a:spAutoFit/>
          </a:bodyPr>
          <a:lstStyle/>
          <a:p>
            <a:endParaRPr lang="en-US" dirty="0"/>
          </a:p>
        </p:txBody>
      </p:sp>
      <p:sp>
        <p:nvSpPr>
          <p:cNvPr id="25" name="Text 16">
            <a:extLst>
              <a:ext uri="{FF2B5EF4-FFF2-40B4-BE49-F238E27FC236}">
                <a16:creationId xmlns:a16="http://schemas.microsoft.com/office/drawing/2014/main" id="{93F3B1B1-1912-5815-7683-C6D7CC40D94B}"/>
              </a:ext>
            </a:extLst>
          </p:cNvPr>
          <p:cNvSpPr/>
          <p:nvPr/>
        </p:nvSpPr>
        <p:spPr>
          <a:xfrm>
            <a:off x="6400800" y="3730752"/>
            <a:ext cx="4709160" cy="1344168"/>
          </a:xfrm>
          <a:prstGeom prst="rect">
            <a:avLst/>
          </a:prstGeom>
          <a:noFill/>
          <a:ln/>
        </p:spPr>
        <p:txBody>
          <a:bodyPr wrap="square" lIns="635" tIns="635" rIns="635" bIns="635" rtlCol="0" anchor="t">
            <a:normAutofit/>
          </a:bodyPr>
          <a:lstStyle/>
          <a:p>
            <a:r>
              <a:rPr lang="en-US" sz="2000" dirty="0">
                <a:solidFill>
                  <a:srgbClr val="1B1F23"/>
                </a:solidFill>
                <a:latin typeface="Aptos" pitchFamily="34" charset="0"/>
              </a:rPr>
              <a:t>Consider options based on final report and ROM pricing.</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06B3F"/>
          </a:solidFill>
          <a:ln w="12700">
            <a:solidFill>
              <a:srgbClr val="006B3F"/>
            </a:solidFill>
            <a:prstDash val="solid"/>
          </a:ln>
        </p:spPr>
        <p:txBody>
          <a:bodyPr/>
          <a:lstStyle/>
          <a:p>
            <a:endParaRPr lang="en-US"/>
          </a:p>
        </p:txBody>
      </p:sp>
      <p:sp>
        <p:nvSpPr>
          <p:cNvPr id="3" name="Shape 1"/>
          <p:cNvSpPr/>
          <p:nvPr/>
        </p:nvSpPr>
        <p:spPr>
          <a:xfrm>
            <a:off x="256032" y="228600"/>
            <a:ext cx="54864" cy="411480"/>
          </a:xfrm>
          <a:prstGeom prst="rect">
            <a:avLst/>
          </a:prstGeom>
          <a:solidFill>
            <a:srgbClr val="008A45"/>
          </a:solidFill>
          <a:ln w="12700">
            <a:solidFill>
              <a:srgbClr val="008A45"/>
            </a:solidFill>
            <a:prstDash val="solid"/>
          </a:ln>
        </p:spPr>
        <p:txBody>
          <a:bodyPr/>
          <a:lstStyle/>
          <a:p>
            <a:endParaRPr lang="en-US"/>
          </a:p>
        </p:txBody>
      </p:sp>
      <p:pic>
        <p:nvPicPr>
          <p:cNvPr id="4" name="Image 0" descr="/mnt/data/ppt_extract/ppt/media/image1.png"/>
          <p:cNvPicPr>
            <a:picLocks noChangeAspect="1"/>
          </p:cNvPicPr>
          <p:nvPr/>
        </p:nvPicPr>
        <p:blipFill>
          <a:blip r:embed="rId3"/>
          <a:stretch>
            <a:fillRect/>
          </a:stretch>
        </p:blipFill>
        <p:spPr>
          <a:xfrm>
            <a:off x="11597335" y="118872"/>
            <a:ext cx="347472" cy="347472"/>
          </a:xfrm>
          <a:prstGeom prst="rect">
            <a:avLst/>
          </a:prstGeom>
        </p:spPr>
      </p:pic>
      <p:sp>
        <p:nvSpPr>
          <p:cNvPr id="5" name="Text 2"/>
          <p:cNvSpPr/>
          <p:nvPr/>
        </p:nvSpPr>
        <p:spPr>
          <a:xfrm>
            <a:off x="320040" y="6574536"/>
            <a:ext cx="3200400" cy="118872"/>
          </a:xfrm>
          <a:prstGeom prst="rect">
            <a:avLst/>
          </a:prstGeom>
          <a:noFill/>
          <a:ln/>
        </p:spPr>
        <p:txBody>
          <a:bodyPr wrap="square" lIns="0" tIns="0" rIns="0" bIns="0" rtlCol="0" anchor="ctr"/>
          <a:lstStyle/>
          <a:p>
            <a:pPr marL="0" indent="0">
              <a:buNone/>
            </a:pPr>
            <a:r>
              <a:rPr lang="en-US" sz="550" dirty="0">
                <a:solidFill>
                  <a:srgbClr val="8A8F93"/>
                </a:solidFill>
                <a:latin typeface="Aptos" pitchFamily="34" charset="0"/>
                <a:ea typeface="Aptos" pitchFamily="34" charset="-122"/>
                <a:cs typeface="Aptos" pitchFamily="34" charset="-120"/>
              </a:rPr>
              <a:t>Ramona Elementary Facilities Update</a:t>
            </a:r>
            <a:endParaRPr lang="en-US" sz="550" dirty="0"/>
          </a:p>
        </p:txBody>
      </p:sp>
      <p:sp>
        <p:nvSpPr>
          <p:cNvPr id="6" name="Text 3"/>
          <p:cNvSpPr/>
          <p:nvPr/>
        </p:nvSpPr>
        <p:spPr>
          <a:xfrm>
            <a:off x="438912" y="201168"/>
            <a:ext cx="9875520" cy="411480"/>
          </a:xfrm>
          <a:prstGeom prst="rect">
            <a:avLst/>
          </a:prstGeom>
          <a:noFill/>
          <a:ln/>
        </p:spPr>
        <p:txBody>
          <a:bodyPr wrap="square" lIns="0" tIns="0" rIns="0" bIns="0" rtlCol="0" anchor="ctr"/>
          <a:lstStyle/>
          <a:p>
            <a:pPr marL="0" indent="0">
              <a:buNone/>
            </a:pPr>
            <a:r>
              <a:rPr lang="en-US" sz="3000" b="1" dirty="0">
                <a:solidFill>
                  <a:srgbClr val="006B3F"/>
                </a:solidFill>
                <a:latin typeface="Aptos Display" pitchFamily="34" charset="0"/>
                <a:ea typeface="Aptos Display" pitchFamily="34" charset="-122"/>
                <a:cs typeface="Aptos Display" pitchFamily="34" charset="-120"/>
              </a:rPr>
              <a:t>Conclusion</a:t>
            </a:r>
            <a:endParaRPr lang="en-US" sz="3000" dirty="0"/>
          </a:p>
        </p:txBody>
      </p:sp>
      <p:sp>
        <p:nvSpPr>
          <p:cNvPr id="7" name="Text 4"/>
          <p:cNvSpPr/>
          <p:nvPr/>
        </p:nvSpPr>
        <p:spPr>
          <a:xfrm>
            <a:off x="713232" y="822960"/>
            <a:ext cx="10789920" cy="411480"/>
          </a:xfrm>
          <a:prstGeom prst="rect">
            <a:avLst/>
          </a:prstGeom>
          <a:noFill/>
          <a:ln/>
        </p:spPr>
        <p:txBody>
          <a:bodyPr wrap="square" lIns="0" tIns="0" rIns="0" bIns="0" rtlCol="0" anchor="ctr"/>
          <a:lstStyle/>
          <a:p>
            <a:pPr marL="0" indent="0">
              <a:buNone/>
            </a:pPr>
            <a:endParaRPr lang="en-US" sz="2200" dirty="0"/>
          </a:p>
        </p:txBody>
      </p:sp>
      <p:sp>
        <p:nvSpPr>
          <p:cNvPr id="8" name="Shape 5"/>
          <p:cNvSpPr/>
          <p:nvPr/>
        </p:nvSpPr>
        <p:spPr>
          <a:xfrm>
            <a:off x="777240" y="1508760"/>
            <a:ext cx="10652760" cy="3657600"/>
          </a:xfrm>
          <a:prstGeom prst="roundRect">
            <a:avLst>
              <a:gd name="adj" fmla="val 2000"/>
            </a:avLst>
          </a:prstGeom>
          <a:solidFill>
            <a:srgbClr val="FFFFFF"/>
          </a:solidFill>
          <a:ln w="10160">
            <a:solidFill>
              <a:srgbClr val="D7DDE0"/>
            </a:solidFill>
            <a:prstDash val="solid"/>
          </a:ln>
        </p:spPr>
        <p:txBody>
          <a:bodyPr/>
          <a:lstStyle/>
          <a:p>
            <a:endParaRPr lang="en-US"/>
          </a:p>
        </p:txBody>
      </p:sp>
      <p:sp>
        <p:nvSpPr>
          <p:cNvPr id="9" name="Text 6"/>
          <p:cNvSpPr/>
          <p:nvPr/>
        </p:nvSpPr>
        <p:spPr>
          <a:xfrm>
            <a:off x="978408" y="1691640"/>
            <a:ext cx="10250424" cy="301752"/>
          </a:xfrm>
          <a:prstGeom prst="rect">
            <a:avLst/>
          </a:prstGeom>
          <a:noFill/>
          <a:ln/>
        </p:spPr>
        <p:txBody>
          <a:bodyPr wrap="square" lIns="0" tIns="0" rIns="0" bIns="0" rtlCol="0" anchor="ctr"/>
          <a:lstStyle/>
          <a:p>
            <a:pPr marL="0" indent="0">
              <a:buNone/>
            </a:pPr>
            <a:endParaRPr lang="en-US" sz="4000" dirty="0"/>
          </a:p>
        </p:txBody>
      </p:sp>
      <p:sp>
        <p:nvSpPr>
          <p:cNvPr id="10" name="Text 7"/>
          <p:cNvSpPr/>
          <p:nvPr/>
        </p:nvSpPr>
        <p:spPr>
          <a:xfrm>
            <a:off x="1080759" y="2167128"/>
            <a:ext cx="10149840" cy="2852928"/>
          </a:xfrm>
          <a:prstGeom prst="rect">
            <a:avLst/>
          </a:prstGeom>
          <a:noFill/>
          <a:ln/>
        </p:spPr>
        <p:txBody>
          <a:bodyPr wrap="square" lIns="635" tIns="635" rIns="635" bIns="635" rtlCol="0" anchor="t">
            <a:normAutofit/>
          </a:bodyPr>
          <a:lstStyle/>
          <a:p>
            <a:pPr marL="342900" indent="-342900">
              <a:buFont typeface="Arial" panose="020B0604020202020204" pitchFamily="34" charset="0"/>
              <a:buChar char="•"/>
            </a:pPr>
            <a:r>
              <a:rPr lang="en-US" sz="3200" dirty="0">
                <a:solidFill>
                  <a:srgbClr val="1B1F23"/>
                </a:solidFill>
                <a:ea typeface="Aptos" pitchFamily="34" charset="-122"/>
                <a:cs typeface="Aptos" pitchFamily="34" charset="-120"/>
              </a:rPr>
              <a:t>Receive ABB final report and structural review</a:t>
            </a:r>
            <a:endParaRPr lang="en-US" sz="3200" dirty="0"/>
          </a:p>
          <a:p>
            <a:pPr marL="342900" indent="-342900">
              <a:buFont typeface="Arial" panose="020B0604020202020204" pitchFamily="34" charset="0"/>
              <a:buChar char="•"/>
            </a:pPr>
            <a:r>
              <a:rPr lang="en-US" sz="3200" dirty="0">
                <a:solidFill>
                  <a:srgbClr val="1B1F23"/>
                </a:solidFill>
                <a:ea typeface="Aptos" pitchFamily="34" charset="-122"/>
                <a:cs typeface="Aptos" pitchFamily="34" charset="-120"/>
              </a:rPr>
              <a:t>Receive Viola ROM repair pricing</a:t>
            </a:r>
            <a:endParaRPr lang="en-US" sz="3200" dirty="0"/>
          </a:p>
          <a:p>
            <a:pPr marL="342900" indent="-342900">
              <a:buFont typeface="Arial" panose="020B0604020202020204" pitchFamily="34" charset="0"/>
              <a:buChar char="•"/>
            </a:pPr>
            <a:r>
              <a:rPr lang="en-US" sz="3200" dirty="0">
                <a:solidFill>
                  <a:srgbClr val="1B1F23"/>
                </a:solidFill>
                <a:ea typeface="Aptos" pitchFamily="34" charset="-122"/>
                <a:cs typeface="Aptos" pitchFamily="34" charset="-120"/>
              </a:rPr>
              <a:t>Confirm DSA, fire/life-safety and accessibility requirements</a:t>
            </a:r>
            <a:endParaRPr lang="en-US" sz="3200" dirty="0"/>
          </a:p>
          <a:p>
            <a:pPr marL="342900" indent="-342900">
              <a:buFont typeface="Arial" panose="020B0604020202020204" pitchFamily="34" charset="0"/>
              <a:buChar char="•"/>
            </a:pPr>
            <a:r>
              <a:rPr lang="en-US" sz="3200" dirty="0">
                <a:solidFill>
                  <a:srgbClr val="1B1F23"/>
                </a:solidFill>
                <a:ea typeface="Aptos" pitchFamily="34" charset="-122"/>
                <a:cs typeface="Aptos" pitchFamily="34" charset="-120"/>
              </a:rPr>
              <a:t>Compare repair, rehabilitation and replacement paths</a:t>
            </a:r>
            <a:endParaRPr lang="en-US" sz="3200" dirty="0"/>
          </a:p>
        </p:txBody>
      </p:sp>
      <p:sp>
        <p:nvSpPr>
          <p:cNvPr id="11" name="Shape 8"/>
          <p:cNvSpPr/>
          <p:nvPr/>
        </p:nvSpPr>
        <p:spPr>
          <a:xfrm>
            <a:off x="777240" y="5650992"/>
            <a:ext cx="10652760" cy="18288"/>
          </a:xfrm>
          <a:prstGeom prst="rect">
            <a:avLst/>
          </a:prstGeom>
          <a:solidFill>
            <a:srgbClr val="D7DDE0"/>
          </a:solidFill>
          <a:ln w="12700">
            <a:solidFill>
              <a:srgbClr val="D7DDE0"/>
            </a:solidFill>
            <a:prstDash val="solid"/>
          </a:ln>
        </p:spPr>
        <p:txBody>
          <a:bodyPr/>
          <a:lstStyle/>
          <a:p>
            <a:endParaRPr lang="en-US"/>
          </a:p>
        </p:txBody>
      </p:sp>
      <p:sp>
        <p:nvSpPr>
          <p:cNvPr id="12" name="Text 9"/>
          <p:cNvSpPr/>
          <p:nvPr/>
        </p:nvSpPr>
        <p:spPr>
          <a:xfrm>
            <a:off x="841248" y="5806440"/>
            <a:ext cx="10515600" cy="320040"/>
          </a:xfrm>
          <a:prstGeom prst="rect">
            <a:avLst/>
          </a:prstGeom>
          <a:noFill/>
          <a:ln/>
        </p:spPr>
        <p:txBody>
          <a:bodyPr wrap="square" lIns="0" tIns="0" rIns="0" bIns="0" rtlCol="0" anchor="ctr"/>
          <a:lstStyle/>
          <a:p>
            <a:pPr marL="0" indent="0" algn="ctr">
              <a:buNone/>
            </a:pPr>
            <a:endParaRPr 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TotalTime>
  <Words>834</Words>
  <Application>Microsoft Office PowerPoint</Application>
  <PresentationFormat>Widescreen</PresentationFormat>
  <Paragraphs>75</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Oxnard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Ramona Elementary Facilities Update</dc:title>
  <dc:subject>Ramona Elementary Facilities Update</dc:subject>
  <dc:creator>OpenAI</dc:creator>
  <cp:lastModifiedBy>Bennett, Mark</cp:lastModifiedBy>
  <cp:revision>2</cp:revision>
  <dcterms:created xsi:type="dcterms:W3CDTF">2026-08-12T20:15:13Z</dcterms:created>
  <dcterms:modified xsi:type="dcterms:W3CDTF">2026-08-12T22:38:48Z</dcterms:modified>
</cp:coreProperties>
</file>