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handoutMasterIdLst>
    <p:handoutMasterId r:id="rId49"/>
  </p:handoutMasterIdLst>
  <p:sldIdLst>
    <p:sldId id="697" r:id="rId2"/>
    <p:sldId id="538" r:id="rId3"/>
    <p:sldId id="552" r:id="rId4"/>
    <p:sldId id="539" r:id="rId5"/>
    <p:sldId id="1080" r:id="rId6"/>
    <p:sldId id="541" r:id="rId7"/>
    <p:sldId id="1103" r:id="rId8"/>
    <p:sldId id="1095" r:id="rId9"/>
    <p:sldId id="1096" r:id="rId10"/>
    <p:sldId id="1094" r:id="rId11"/>
    <p:sldId id="1104" r:id="rId12"/>
    <p:sldId id="1077" r:id="rId13"/>
    <p:sldId id="1078" r:id="rId14"/>
    <p:sldId id="1079" r:id="rId15"/>
    <p:sldId id="1098" r:id="rId16"/>
    <p:sldId id="1099" r:id="rId17"/>
    <p:sldId id="554" r:id="rId18"/>
    <p:sldId id="720" r:id="rId19"/>
    <p:sldId id="728" r:id="rId20"/>
    <p:sldId id="583" r:id="rId21"/>
    <p:sldId id="1067" r:id="rId22"/>
    <p:sldId id="1070" r:id="rId23"/>
    <p:sldId id="740" r:id="rId24"/>
    <p:sldId id="1102" r:id="rId25"/>
    <p:sldId id="737" r:id="rId26"/>
    <p:sldId id="1069" r:id="rId27"/>
    <p:sldId id="678" r:id="rId28"/>
    <p:sldId id="1088" r:id="rId29"/>
    <p:sldId id="602" r:id="rId30"/>
    <p:sldId id="587" r:id="rId31"/>
    <p:sldId id="683" r:id="rId32"/>
    <p:sldId id="1089" r:id="rId33"/>
    <p:sldId id="594" r:id="rId34"/>
    <p:sldId id="595" r:id="rId35"/>
    <p:sldId id="643" r:id="rId36"/>
    <p:sldId id="1091" r:id="rId37"/>
    <p:sldId id="1087" r:id="rId38"/>
    <p:sldId id="716" r:id="rId39"/>
    <p:sldId id="707" r:id="rId40"/>
    <p:sldId id="1074" r:id="rId41"/>
    <p:sldId id="1090" r:id="rId42"/>
    <p:sldId id="687" r:id="rId43"/>
    <p:sldId id="613" r:id="rId44"/>
    <p:sldId id="1100" r:id="rId45"/>
    <p:sldId id="1076" r:id="rId46"/>
    <p:sldId id="645" r:id="rId4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sh, Lisa" initials="NL" lastIdx="1" clrIdx="0"/>
  <p:cmAuthor id="1" name="Bland, Kira" initials="BK" lastIdx="1" clrIdx="1"/>
  <p:cmAuthor id="2" name="Black, Jenny" initials="BJ"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6E7F"/>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6" autoAdjust="0"/>
    <p:restoredTop sz="55156" autoAdjust="0"/>
  </p:normalViewPr>
  <p:slideViewPr>
    <p:cSldViewPr>
      <p:cViewPr varScale="1">
        <p:scale>
          <a:sx n="61" d="100"/>
          <a:sy n="61" d="100"/>
        </p:scale>
        <p:origin x="3108"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0040"/>
    </p:cViewPr>
  </p:sorterViewPr>
  <p:notesViewPr>
    <p:cSldViewPr>
      <p:cViewPr varScale="1">
        <p:scale>
          <a:sx n="85" d="100"/>
          <a:sy n="85" d="100"/>
        </p:scale>
        <p:origin x="-3786"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Footer Placeholder 3"/>
          <p:cNvSpPr>
            <a:spLocks noGrp="1"/>
          </p:cNvSpPr>
          <p:nvPr>
            <p:ph type="ftr" sz="quarter" idx="2"/>
          </p:nvPr>
        </p:nvSpPr>
        <p:spPr>
          <a:xfrm>
            <a:off x="0" y="8829973"/>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73"/>
            <a:ext cx="3037840" cy="466433"/>
          </a:xfrm>
          <a:prstGeom prst="rect">
            <a:avLst/>
          </a:prstGeom>
        </p:spPr>
        <p:txBody>
          <a:bodyPr vert="horz" lIns="93177" tIns="46589" rIns="93177" bIns="46589" rtlCol="0" anchor="b"/>
          <a:lstStyle>
            <a:lvl1pPr algn="r">
              <a:defRPr sz="1200"/>
            </a:lvl1pPr>
          </a:lstStyle>
          <a:p>
            <a:fld id="{0F73E3AE-3E6E-46AA-AF65-ADD825CC5085}" type="slidenum">
              <a:rPr lang="en-US" smtClean="0"/>
              <a:t>‹#›</a:t>
            </a:fld>
            <a:endParaRPr lang="en-US"/>
          </a:p>
        </p:txBody>
      </p:sp>
    </p:spTree>
    <p:extLst>
      <p:ext uri="{BB962C8B-B14F-4D97-AF65-F5344CB8AC3E}">
        <p14:creationId xmlns:p14="http://schemas.microsoft.com/office/powerpoint/2010/main" val="287218343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33675EB-FFF5-4648-B14D-508B4C423457}" type="slidenum">
              <a:rPr lang="en-US" smtClean="0"/>
              <a:t>‹#›</a:t>
            </a:fld>
            <a:endParaRPr lang="en-US"/>
          </a:p>
        </p:txBody>
      </p:sp>
    </p:spTree>
    <p:extLst>
      <p:ext uri="{BB962C8B-B14F-4D97-AF65-F5344CB8AC3E}">
        <p14:creationId xmlns:p14="http://schemas.microsoft.com/office/powerpoint/2010/main" val="14898544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4184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2971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0405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5692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1818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4549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603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1286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7058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4549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1905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4880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5293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0017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2293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41257-D134-CC29-D6F6-E2A934CEA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11A61B-92B7-684B-9823-DAE272C033FC}"/>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72B73A56-3D52-582F-F71E-9417A69C0B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A7DC14-B579-592F-91B8-26CC64638CE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id="{D5FA40D6-9D3A-4532-E980-9312A3307390}"/>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2756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0166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788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4533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4877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53540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0061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602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15432-A3D2-FE0B-69D6-6441DF00A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ABBA7-58F4-8763-41D2-8BCA992E98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B40EE-833A-EC57-A62C-3A4F7332BECC}"/>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5194B7F8-0B43-54D0-3698-94BEF37E8838}"/>
              </a:ext>
            </a:extLst>
          </p:cNvPr>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CCFAC5B8-7246-5A90-FA9F-2E75732697D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2424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72271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3426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23769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667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3882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1258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876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33573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5556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9794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89740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02560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79159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27515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12966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9F2AF-82F4-11E5-80EA-ED03A8FD2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EC3899-35CF-80A4-B8A7-F7FB50431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063AEB-2DF7-D4ED-5D2D-52BC4850601D}"/>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0E9F070B-8CCD-A30E-E532-0AC8648E982B}"/>
              </a:ext>
            </a:extLst>
          </p:cNvPr>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43521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68219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80430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67067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2173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5538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stretch>
            <a:fillRect/>
          </a:stretch>
        </p:blipFill>
        <p:spPr>
          <a:xfrm>
            <a:off x="-16933" y="-49478"/>
            <a:ext cx="9160933" cy="1648535"/>
          </a:xfrm>
          <a:prstGeom prst="rect">
            <a:avLst/>
          </a:prstGeom>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cxnSp>
        <p:nvCxnSpPr>
          <p:cNvPr id="9" name="Straight Connector 8"/>
          <p:cNvCxnSpPr/>
          <p:nvPr userDrawn="1"/>
        </p:nvCxnSpPr>
        <p:spPr>
          <a:xfrm>
            <a:off x="0" y="1600200"/>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43600" y="314292"/>
            <a:ext cx="2971800" cy="971617"/>
          </a:xfrm>
          <a:prstGeom prst="rect">
            <a:avLst/>
          </a:prstGeom>
        </p:spPr>
      </p:pic>
      <p:sp>
        <p:nvSpPr>
          <p:cNvPr id="12" name="Oval 11"/>
          <p:cNvSpPr/>
          <p:nvPr userDrawn="1"/>
        </p:nvSpPr>
        <p:spPr>
          <a:xfrm>
            <a:off x="152400" y="152403"/>
            <a:ext cx="1295397" cy="12953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intranet.fldoe.org/Communications/images/fdoelogogcolor.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52400" y="148561"/>
            <a:ext cx="4495800" cy="130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178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16933" y="-49478"/>
            <a:ext cx="9160933" cy="1648535"/>
          </a:xfrm>
          <a:prstGeom prst="rect">
            <a:avLst/>
          </a:prstGeom>
        </p:spPr>
      </p:pic>
      <p:sp>
        <p:nvSpPr>
          <p:cNvPr id="2" name="Title 1"/>
          <p:cNvSpPr>
            <a:spLocks noGrp="1"/>
          </p:cNvSpPr>
          <p:nvPr>
            <p:ph type="title"/>
          </p:nvPr>
        </p:nvSpPr>
        <p:spPr>
          <a:xfrm>
            <a:off x="228600" y="251619"/>
            <a:ext cx="6781800" cy="1096962"/>
          </a:xfrm>
        </p:spPr>
        <p:txBody>
          <a:bodyPr/>
          <a:lstStyle>
            <a:lvl1pPr algn="l">
              <a:defRPr b="1"/>
            </a:lvl1pPr>
          </a:lstStyle>
          <a:p>
            <a:r>
              <a:rPr lang="en-US" dirty="0"/>
              <a:t>Click to edit Master title style</a:t>
            </a:r>
          </a:p>
        </p:txBody>
      </p:sp>
      <p:sp>
        <p:nvSpPr>
          <p:cNvPr id="3" name="Content Placeholder 2"/>
          <p:cNvSpPr>
            <a:spLocks noGrp="1"/>
          </p:cNvSpPr>
          <p:nvPr>
            <p:ph idx="1"/>
          </p:nvPr>
        </p:nvSpPr>
        <p:spPr>
          <a:xfrm>
            <a:off x="228600" y="1752601"/>
            <a:ext cx="8737092" cy="4343399"/>
          </a:xfrm>
        </p:spPr>
        <p:txBody>
          <a:bodyPr>
            <a:noAutofit/>
          </a:bodyPr>
          <a:lstStyle>
            <a:lvl1pPr>
              <a:lnSpc>
                <a:spcPct val="80000"/>
              </a:lnSpc>
              <a:spcBef>
                <a:spcPts val="600"/>
              </a:spcBef>
              <a:spcAft>
                <a:spcPts val="600"/>
              </a:spcAft>
              <a:defRPr/>
            </a:lvl1pPr>
            <a:lvl2pPr>
              <a:lnSpc>
                <a:spcPct val="80000"/>
              </a:lnSpc>
              <a:spcBef>
                <a:spcPts val="600"/>
              </a:spcBef>
              <a:spcAft>
                <a:spcPts val="600"/>
              </a:spcAft>
              <a:defRPr/>
            </a:lvl2pPr>
            <a:lvl3pPr>
              <a:lnSpc>
                <a:spcPct val="80000"/>
              </a:lnSpc>
              <a:spcBef>
                <a:spcPts val="600"/>
              </a:spcBef>
              <a:spcAft>
                <a:spcPts val="600"/>
              </a:spcAft>
              <a:defRPr/>
            </a:lvl3pPr>
            <a:lvl4pPr>
              <a:lnSpc>
                <a:spcPct val="80000"/>
              </a:lnSpc>
              <a:spcBef>
                <a:spcPts val="600"/>
              </a:spcBef>
              <a:spcAft>
                <a:spcPts val="600"/>
              </a:spcAft>
              <a:defRPr/>
            </a:lvl4pPr>
            <a:lvl5pPr>
              <a:lnSpc>
                <a:spcPct val="80000"/>
              </a:lnSpc>
              <a:spcBef>
                <a:spcPts val="60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3124200" y="6324600"/>
            <a:ext cx="2895600" cy="365125"/>
          </a:xfrm>
        </p:spPr>
        <p:txBody>
          <a:bodyPr/>
          <a:lstStyle>
            <a:lvl1pPr algn="ctr">
              <a:defRPr/>
            </a:lvl1pPr>
          </a:lstStyle>
          <a:p>
            <a:fld id="{60F88D64-766A-45C3-93FE-3E1D3068B07A}" type="slidenum">
              <a:rPr lang="en-US" smtClean="0"/>
              <a:t>‹#›</a:t>
            </a:fld>
            <a:endParaRPr lang="en-US" dirty="0"/>
          </a:p>
        </p:txBody>
      </p:sp>
      <p:pic>
        <p:nvPicPr>
          <p:cNvPr id="8" name="Picture 2" descr="http://intranet.fldoe.org/Communications/images/fdoelogocolor.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139" r="-1"/>
          <a:stretch/>
        </p:blipFill>
        <p:spPr bwMode="auto">
          <a:xfrm>
            <a:off x="76200" y="6172200"/>
            <a:ext cx="2209800" cy="6404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0" y="1600200"/>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79792" y="6249543"/>
            <a:ext cx="1485900" cy="485809"/>
          </a:xfrm>
          <a:prstGeom prst="rect">
            <a:avLst/>
          </a:prstGeom>
        </p:spPr>
      </p:pic>
    </p:spTree>
    <p:extLst>
      <p:ext uri="{BB962C8B-B14F-4D97-AF65-F5344CB8AC3E}">
        <p14:creationId xmlns:p14="http://schemas.microsoft.com/office/powerpoint/2010/main" val="2242887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153594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531540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05327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818608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307030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1963238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89531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1930529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1540290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351526-07C4-4BC6-8B1A-7208761F523C}" type="slidenum">
              <a:rPr lang="en-US" smtClean="0"/>
              <a:t>‹#›</a:t>
            </a:fld>
            <a:endParaRPr lang="en-US"/>
          </a:p>
        </p:txBody>
      </p:sp>
    </p:spTree>
    <p:extLst>
      <p:ext uri="{BB962C8B-B14F-4D97-AF65-F5344CB8AC3E}">
        <p14:creationId xmlns:p14="http://schemas.microsoft.com/office/powerpoint/2010/main" val="1884011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4953000"/>
          </a:xfrm>
        </p:spPr>
        <p:txBody>
          <a:bodyPr>
            <a:normAutofit/>
          </a:bodyPr>
          <a:lstStyle/>
          <a:p>
            <a:r>
              <a:rPr lang="en-US" b="1" dirty="0"/>
              <a:t>2026 </a:t>
            </a:r>
            <a:br>
              <a:rPr lang="en-US" b="1" dirty="0"/>
            </a:br>
            <a:r>
              <a:rPr lang="en-US" b="1" dirty="0"/>
              <a:t>PM1 &amp; PM2</a:t>
            </a:r>
            <a:br>
              <a:rPr lang="en-US" b="1" dirty="0"/>
            </a:br>
            <a:r>
              <a:rPr lang="en-US" b="1" dirty="0"/>
              <a:t>Statewide Assessments</a:t>
            </a:r>
            <a:br>
              <a:rPr lang="en-US" b="1" dirty="0"/>
            </a:br>
            <a:r>
              <a:rPr lang="en-US" b="1" dirty="0"/>
              <a:t>Training Materials </a:t>
            </a:r>
            <a:br>
              <a:rPr lang="en-US" b="1" dirty="0"/>
            </a:br>
            <a:r>
              <a:rPr lang="en-US" b="1" dirty="0"/>
              <a:t>Elementary</a:t>
            </a:r>
            <a:endParaRPr lang="en-US" dirty="0"/>
          </a:p>
        </p:txBody>
      </p:sp>
    </p:spTree>
    <p:extLst>
      <p:ext uri="{BB962C8B-B14F-4D97-AF65-F5344CB8AC3E}">
        <p14:creationId xmlns:p14="http://schemas.microsoft.com/office/powerpoint/2010/main" val="2972285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Security Review</a:t>
            </a:r>
          </a:p>
        </p:txBody>
      </p:sp>
      <p:sp>
        <p:nvSpPr>
          <p:cNvPr id="3" name="Content Placeholder 2"/>
          <p:cNvSpPr>
            <a:spLocks noGrp="1"/>
          </p:cNvSpPr>
          <p:nvPr>
            <p:ph idx="1"/>
          </p:nvPr>
        </p:nvSpPr>
        <p:spPr>
          <a:xfrm>
            <a:off x="228600" y="1600200"/>
            <a:ext cx="8737092" cy="4495799"/>
          </a:xfrm>
        </p:spPr>
        <p:txBody>
          <a:bodyPr>
            <a:noAutofit/>
          </a:bodyPr>
          <a:lstStyle/>
          <a:p>
            <a:pPr marL="0" indent="0">
              <a:lnSpc>
                <a:spcPct val="80000"/>
              </a:lnSpc>
              <a:spcBef>
                <a:spcPts val="600"/>
              </a:spcBef>
              <a:spcAft>
                <a:spcPts val="600"/>
              </a:spcAft>
              <a:buFontTx/>
              <a:buNone/>
              <a:defRPr/>
            </a:pPr>
            <a:r>
              <a:rPr lang="en-US" sz="2150" dirty="0"/>
              <a:t>Per Test Security Statute, s. 1008.24, F.S., and Florida State Board Rule, 6A-10.042, Florida Administrative Code (FAC), </a:t>
            </a:r>
            <a:r>
              <a:rPr lang="en-US" sz="2150" b="1" dirty="0"/>
              <a:t>inappropriate actions by school or district personnel can result in student or classroom invalidations, loss of teaching certification, and/or involvement of law enforcement</a:t>
            </a:r>
            <a:r>
              <a:rPr lang="en-US" sz="2150" dirty="0"/>
              <a:t>.</a:t>
            </a:r>
          </a:p>
          <a:p>
            <a:pPr marL="0" indent="0">
              <a:lnSpc>
                <a:spcPct val="80000"/>
              </a:lnSpc>
              <a:spcBef>
                <a:spcPts val="600"/>
              </a:spcBef>
              <a:spcAft>
                <a:spcPts val="600"/>
              </a:spcAft>
              <a:buFontTx/>
              <a:buNone/>
              <a:defRPr/>
            </a:pPr>
            <a:r>
              <a:rPr lang="en-US" sz="2150" dirty="0"/>
              <a:t>Examples of prohibited activities are:</a:t>
            </a:r>
          </a:p>
          <a:p>
            <a:pPr>
              <a:lnSpc>
                <a:spcPct val="80000"/>
              </a:lnSpc>
              <a:spcBef>
                <a:spcPts val="400"/>
              </a:spcBef>
              <a:spcAft>
                <a:spcPts val="400"/>
              </a:spcAft>
              <a:defRPr/>
            </a:pPr>
            <a:r>
              <a:rPr lang="en-US" sz="2150" dirty="0"/>
              <a:t>Reading or viewing the passages or test items before, during, or after testing</a:t>
            </a:r>
          </a:p>
          <a:p>
            <a:pPr>
              <a:spcBef>
                <a:spcPts val="400"/>
              </a:spcBef>
              <a:spcAft>
                <a:spcPts val="400"/>
              </a:spcAft>
              <a:defRPr/>
            </a:pPr>
            <a:r>
              <a:rPr lang="en-US" sz="2150" dirty="0"/>
              <a:t>Copying the passages or test items</a:t>
            </a:r>
          </a:p>
          <a:p>
            <a:pPr>
              <a:lnSpc>
                <a:spcPct val="80000"/>
              </a:lnSpc>
              <a:spcBef>
                <a:spcPts val="400"/>
              </a:spcBef>
              <a:spcAft>
                <a:spcPts val="400"/>
              </a:spcAft>
              <a:defRPr/>
            </a:pPr>
            <a:r>
              <a:rPr lang="en-US" sz="2150" dirty="0"/>
              <a:t>Revealing the passages or test items</a:t>
            </a:r>
          </a:p>
          <a:p>
            <a:pPr>
              <a:lnSpc>
                <a:spcPct val="80000"/>
              </a:lnSpc>
              <a:spcBef>
                <a:spcPts val="400"/>
              </a:spcBef>
              <a:spcAft>
                <a:spcPts val="400"/>
              </a:spcAft>
              <a:defRPr/>
            </a:pPr>
            <a:r>
              <a:rPr lang="en-US" sz="2150" dirty="0"/>
              <a:t>Explaining the passages or test items for students</a:t>
            </a:r>
          </a:p>
          <a:p>
            <a:pPr>
              <a:lnSpc>
                <a:spcPct val="80000"/>
              </a:lnSpc>
              <a:spcBef>
                <a:spcPts val="400"/>
              </a:spcBef>
              <a:spcAft>
                <a:spcPts val="400"/>
              </a:spcAft>
              <a:defRPr/>
            </a:pPr>
            <a:r>
              <a:rPr lang="en-US" sz="2150" dirty="0"/>
              <a:t>Changing or otherwise interfering with student responses to test items</a:t>
            </a:r>
          </a:p>
          <a:p>
            <a:pPr>
              <a:lnSpc>
                <a:spcPct val="80000"/>
              </a:lnSpc>
              <a:spcBef>
                <a:spcPts val="400"/>
              </a:spcBef>
              <a:spcAft>
                <a:spcPts val="400"/>
              </a:spcAft>
              <a:defRPr/>
            </a:pPr>
            <a:r>
              <a:rPr lang="en-US" sz="2150" dirty="0"/>
              <a:t>Copying or reading student responses</a:t>
            </a:r>
          </a:p>
          <a:p>
            <a:pPr>
              <a:lnSpc>
                <a:spcPct val="80000"/>
              </a:lnSpc>
              <a:spcBef>
                <a:spcPts val="400"/>
              </a:spcBef>
              <a:spcAft>
                <a:spcPts val="400"/>
              </a:spcAft>
              <a:defRPr/>
            </a:pPr>
            <a:r>
              <a:rPr lang="en-US" sz="2150" dirty="0"/>
              <a:t>Causing achievement of schools to be inaccurately measured or reported</a:t>
            </a: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62546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350838"/>
            <a:ext cx="6781800" cy="1096962"/>
          </a:xfrm>
        </p:spPr>
        <p:txBody>
          <a:bodyPr>
            <a:normAutofit fontScale="90000"/>
          </a:bodyPr>
          <a:lstStyle/>
          <a:p>
            <a:r>
              <a:rPr lang="en-US" dirty="0"/>
              <a:t>Test Security </a:t>
            </a:r>
            <a:br>
              <a:rPr lang="en-US" dirty="0"/>
            </a:br>
            <a:r>
              <a:rPr lang="en-US" dirty="0"/>
              <a:t>Policies and Procedures</a:t>
            </a:r>
          </a:p>
        </p:txBody>
      </p:sp>
      <p:sp>
        <p:nvSpPr>
          <p:cNvPr id="3" name="Content Placeholder 2"/>
          <p:cNvSpPr>
            <a:spLocks noGrp="1"/>
          </p:cNvSpPr>
          <p:nvPr>
            <p:ph idx="1"/>
          </p:nvPr>
        </p:nvSpPr>
        <p:spPr>
          <a:xfrm>
            <a:off x="228600" y="1981200"/>
            <a:ext cx="8737092" cy="3581400"/>
          </a:xfrm>
        </p:spPr>
        <p:txBody>
          <a:bodyPr>
            <a:noAutofit/>
          </a:bodyPr>
          <a:lstStyle/>
          <a:p>
            <a:pPr>
              <a:spcBef>
                <a:spcPts val="900"/>
              </a:spcBef>
              <a:spcAft>
                <a:spcPts val="900"/>
              </a:spcAft>
            </a:pPr>
            <a:r>
              <a:rPr lang="en-US" sz="2400" b="1" dirty="0"/>
              <a:t>Test administrators </a:t>
            </a:r>
            <a:r>
              <a:rPr lang="en-US" sz="2400" dirty="0"/>
              <a:t>should report possible breaches of test security (e.g., secure test content that has been photographed, copied, or otherwise recorded) to the </a:t>
            </a:r>
            <a:r>
              <a:rPr lang="en-US" sz="2400" b="1" dirty="0"/>
              <a:t>school assessment coordinator </a:t>
            </a:r>
            <a:r>
              <a:rPr lang="en-US" sz="2400" dirty="0"/>
              <a:t>immediately. </a:t>
            </a:r>
          </a:p>
          <a:p>
            <a:pPr>
              <a:spcBef>
                <a:spcPts val="900"/>
              </a:spcBef>
              <a:spcAft>
                <a:spcPts val="900"/>
              </a:spcAft>
            </a:pPr>
            <a:r>
              <a:rPr lang="en-US" sz="2400" dirty="0"/>
              <a:t>If a security breach is identified, the </a:t>
            </a:r>
            <a:r>
              <a:rPr lang="en-US" sz="2400" b="1" dirty="0"/>
              <a:t>school assessment coordinator</a:t>
            </a:r>
            <a:r>
              <a:rPr lang="en-US" sz="2400" dirty="0"/>
              <a:t> must contact the district assessment coordinator.</a:t>
            </a:r>
          </a:p>
          <a:p>
            <a:pPr>
              <a:lnSpc>
                <a:spcPct val="80000"/>
              </a:lnSpc>
              <a:spcBef>
                <a:spcPts val="900"/>
              </a:spcBef>
              <a:spcAft>
                <a:spcPts val="900"/>
              </a:spcAft>
            </a:pPr>
            <a:r>
              <a:rPr lang="en-US" sz="2400" dirty="0"/>
              <a:t>For any test irregularities that require further investigation by the district, a written report must be submitted within 10 calendar days after the irregularity or security breach was identified.</a:t>
            </a: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92246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37092" cy="1096962"/>
          </a:xfrm>
        </p:spPr>
        <p:txBody>
          <a:bodyPr>
            <a:normAutofit fontScale="90000"/>
          </a:bodyPr>
          <a:lstStyle/>
          <a:p>
            <a:r>
              <a:rPr lang="en-US" dirty="0"/>
              <a:t>Test Security </a:t>
            </a:r>
            <a:br>
              <a:rPr lang="en-US" dirty="0"/>
            </a:br>
            <a:r>
              <a:rPr lang="en-US" dirty="0"/>
              <a:t>Policies and Procedures</a:t>
            </a:r>
          </a:p>
        </p:txBody>
      </p:sp>
      <p:sp>
        <p:nvSpPr>
          <p:cNvPr id="3" name="Content Placeholder 2"/>
          <p:cNvSpPr>
            <a:spLocks noGrp="1"/>
          </p:cNvSpPr>
          <p:nvPr>
            <p:ph idx="1"/>
          </p:nvPr>
        </p:nvSpPr>
        <p:spPr>
          <a:xfrm>
            <a:off x="203454" y="1905000"/>
            <a:ext cx="8737092" cy="4724400"/>
          </a:xfrm>
        </p:spPr>
        <p:txBody>
          <a:bodyPr>
            <a:noAutofit/>
          </a:bodyPr>
          <a:lstStyle/>
          <a:p>
            <a:pPr>
              <a:lnSpc>
                <a:spcPct val="80000"/>
              </a:lnSpc>
              <a:spcBef>
                <a:spcPts val="600"/>
              </a:spcBef>
              <a:spcAft>
                <a:spcPts val="600"/>
              </a:spcAft>
            </a:pPr>
            <a:r>
              <a:rPr lang="en-US" sz="2400" dirty="0"/>
              <a:t>After ANY administration, initial </a:t>
            </a:r>
            <a:r>
              <a:rPr lang="en-US" sz="2400" b="1" dirty="0"/>
              <a:t>or</a:t>
            </a:r>
            <a:r>
              <a:rPr lang="en-US" sz="2400" dirty="0"/>
              <a:t> make-up, all secure materials must be returned immediately to the </a:t>
            </a:r>
            <a:r>
              <a:rPr lang="en-US" sz="2400" b="1" dirty="0"/>
              <a:t>school assessment coordinator</a:t>
            </a:r>
            <a:r>
              <a:rPr lang="en-US" sz="2400" dirty="0"/>
              <a:t> and placed in locked storage. </a:t>
            </a:r>
          </a:p>
          <a:p>
            <a:r>
              <a:rPr lang="en-US" sz="2400" b="1" dirty="0"/>
              <a:t>No more than three people should have access to the locked storage room.</a:t>
            </a:r>
            <a:r>
              <a:rPr lang="en-US" sz="2400" dirty="0"/>
              <a:t> Secure materials must never be left unsecured and must not remain in classrooms or be taken off the school’s campus overnight. </a:t>
            </a:r>
          </a:p>
          <a:p>
            <a:pPr>
              <a:lnSpc>
                <a:spcPct val="80000"/>
              </a:lnSpc>
              <a:spcBef>
                <a:spcPts val="600"/>
              </a:spcBef>
              <a:spcAft>
                <a:spcPts val="600"/>
              </a:spcAft>
            </a:pPr>
            <a:r>
              <a:rPr lang="en-US" sz="2400" b="1" dirty="0"/>
              <a:t>The </a:t>
            </a:r>
            <a:r>
              <a:rPr lang="en-US" sz="2400" b="1" i="1" dirty="0"/>
              <a:t>Test Materials Chain of Custody Form</a:t>
            </a:r>
            <a:r>
              <a:rPr lang="en-US" sz="2400" b="1" dirty="0"/>
              <a:t> for Grades 3-6 paper-based materials must be maintained at all times.</a:t>
            </a: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4907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DF090B0B-8918-4862-96E5-FA90DD453CF7}"/>
              </a:ext>
            </a:extLst>
          </p:cNvPr>
          <p:cNvPicPr>
            <a:picLocks noChangeAspect="1"/>
          </p:cNvPicPr>
          <p:nvPr/>
        </p:nvPicPr>
        <p:blipFill>
          <a:blip r:embed="rId4"/>
          <a:stretch>
            <a:fillRect/>
          </a:stretch>
        </p:blipFill>
        <p:spPr>
          <a:xfrm>
            <a:off x="1789735" y="0"/>
            <a:ext cx="5564529" cy="6858000"/>
          </a:xfrm>
          <a:prstGeom prst="rect">
            <a:avLst/>
          </a:prstGeom>
          <a:ln>
            <a:solidFill>
              <a:schemeClr val="tx1"/>
            </a:solidFill>
          </a:ln>
        </p:spPr>
      </p:pic>
    </p:spTree>
    <p:extLst>
      <p:ext uri="{BB962C8B-B14F-4D97-AF65-F5344CB8AC3E}">
        <p14:creationId xmlns:p14="http://schemas.microsoft.com/office/powerpoint/2010/main" val="157967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51619"/>
            <a:ext cx="6858000" cy="1096962"/>
          </a:xfrm>
        </p:spPr>
        <p:txBody>
          <a:bodyPr>
            <a:normAutofit fontScale="90000"/>
          </a:bodyPr>
          <a:lstStyle/>
          <a:p>
            <a:r>
              <a:rPr lang="en-US" dirty="0"/>
              <a:t>Test Security</a:t>
            </a:r>
            <a:br>
              <a:rPr lang="en-US" dirty="0"/>
            </a:br>
            <a:r>
              <a:rPr lang="en-US" dirty="0"/>
              <a:t>Policies and Procedures</a:t>
            </a:r>
          </a:p>
        </p:txBody>
      </p:sp>
      <p:sp>
        <p:nvSpPr>
          <p:cNvPr id="3" name="Content Placeholder 2"/>
          <p:cNvSpPr>
            <a:spLocks noGrp="1"/>
          </p:cNvSpPr>
          <p:nvPr>
            <p:ph idx="1"/>
          </p:nvPr>
        </p:nvSpPr>
        <p:spPr/>
        <p:txBody>
          <a:bodyPr>
            <a:noAutofit/>
          </a:bodyPr>
          <a:lstStyle/>
          <a:p>
            <a:r>
              <a:rPr lang="en-US" sz="2400" b="1" dirty="0"/>
              <a:t>Test administrators </a:t>
            </a:r>
            <a:r>
              <a:rPr lang="en-US" sz="2400" dirty="0"/>
              <a:t>must sign the </a:t>
            </a:r>
            <a:r>
              <a:rPr lang="en-US" sz="2400" b="1" i="1" dirty="0"/>
              <a:t>Test Administrator Prohibited Activities Agreement</a:t>
            </a:r>
            <a:r>
              <a:rPr lang="en-US" sz="2400" dirty="0"/>
              <a:t>, located in the manual. </a:t>
            </a:r>
          </a:p>
          <a:p>
            <a:r>
              <a:rPr lang="en-US" sz="2400" dirty="0"/>
              <a:t>All personnel involved in test administration are required to sign and return a </a:t>
            </a:r>
            <a:r>
              <a:rPr lang="en-US" sz="2400" b="1" i="1" dirty="0"/>
              <a:t>Test Administration and Security Agreement</a:t>
            </a:r>
            <a:r>
              <a:rPr lang="en-US" sz="2400" dirty="0"/>
              <a:t> stating that they have read and agree to abide by all test administration and test security policies and procedures. </a:t>
            </a:r>
          </a:p>
          <a:p>
            <a:pPr>
              <a:lnSpc>
                <a:spcPct val="80000"/>
              </a:lnSpc>
              <a:spcBef>
                <a:spcPts val="600"/>
              </a:spcBef>
              <a:spcAft>
                <a:spcPts val="600"/>
              </a:spcAft>
            </a:pPr>
            <a:endParaRPr lang="en-US" sz="2400"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48579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4E7CDF4-CA6C-C9E7-EDD5-149369A3D9E3}"/>
              </a:ext>
            </a:extLst>
          </p:cNvPr>
          <p:cNvPicPr>
            <a:picLocks noChangeAspect="1"/>
          </p:cNvPicPr>
          <p:nvPr/>
        </p:nvPicPr>
        <p:blipFill>
          <a:blip r:embed="rId4"/>
          <a:stretch>
            <a:fillRect/>
          </a:stretch>
        </p:blipFill>
        <p:spPr>
          <a:xfrm>
            <a:off x="4641361" y="473078"/>
            <a:ext cx="4350239" cy="5927722"/>
          </a:xfrm>
          <a:prstGeom prst="rect">
            <a:avLst/>
          </a:prstGeom>
          <a:ln>
            <a:solidFill>
              <a:schemeClr val="tx1"/>
            </a:solidFill>
          </a:ln>
        </p:spPr>
      </p:pic>
      <p:pic>
        <p:nvPicPr>
          <p:cNvPr id="6" name="Picture 5">
            <a:extLst>
              <a:ext uri="{FF2B5EF4-FFF2-40B4-BE49-F238E27FC236}">
                <a16:creationId xmlns:a16="http://schemas.microsoft.com/office/drawing/2014/main" id="{CC159E3B-03DE-3F91-5C0B-F50C10C6C57F}"/>
              </a:ext>
            </a:extLst>
          </p:cNvPr>
          <p:cNvPicPr>
            <a:picLocks noChangeAspect="1"/>
          </p:cNvPicPr>
          <p:nvPr/>
        </p:nvPicPr>
        <p:blipFill>
          <a:blip r:embed="rId5"/>
          <a:stretch>
            <a:fillRect/>
          </a:stretch>
        </p:blipFill>
        <p:spPr>
          <a:xfrm>
            <a:off x="88523" y="465139"/>
            <a:ext cx="4407277" cy="5927722"/>
          </a:xfrm>
          <a:prstGeom prst="rect">
            <a:avLst/>
          </a:prstGeom>
          <a:ln>
            <a:solidFill>
              <a:schemeClr val="tx1"/>
            </a:solidFill>
          </a:ln>
        </p:spPr>
      </p:pic>
    </p:spTree>
    <p:extLst>
      <p:ext uri="{BB962C8B-B14F-4D97-AF65-F5344CB8AC3E}">
        <p14:creationId xmlns:p14="http://schemas.microsoft.com/office/powerpoint/2010/main" val="3267316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Security</a:t>
            </a:r>
            <a:br>
              <a:rPr lang="en-US" dirty="0"/>
            </a:br>
            <a:r>
              <a:rPr lang="en-US" dirty="0"/>
              <a:t>Policies and Procedures</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800" b="1" dirty="0"/>
              <a:t>Proctors (Grades 3-6)</a:t>
            </a:r>
          </a:p>
          <a:p>
            <a:pPr marL="0" indent="0">
              <a:lnSpc>
                <a:spcPct val="80000"/>
              </a:lnSpc>
              <a:spcBef>
                <a:spcPts val="600"/>
              </a:spcBef>
              <a:spcAft>
                <a:spcPts val="600"/>
              </a:spcAft>
              <a:buNone/>
            </a:pPr>
            <a:r>
              <a:rPr lang="en-US" sz="2100" dirty="0"/>
              <a:t>The appropriate number of proctors MUST be assigned to the room to assist the test administrator. Refer to the table below for the required number of proctors. </a:t>
            </a:r>
          </a:p>
          <a:p>
            <a:pPr marL="0" indent="0">
              <a:lnSpc>
                <a:spcPct val="80000"/>
              </a:lnSpc>
              <a:spcBef>
                <a:spcPts val="600"/>
              </a:spcBef>
              <a:spcAft>
                <a:spcPts val="600"/>
              </a:spcAft>
              <a:buNone/>
            </a:pPr>
            <a:endParaRPr lang="en-US" sz="2100" dirty="0"/>
          </a:p>
          <a:p>
            <a:pPr>
              <a:lnSpc>
                <a:spcPct val="80000"/>
              </a:lnSpc>
              <a:spcBef>
                <a:spcPts val="600"/>
              </a:spcBef>
              <a:spcAft>
                <a:spcPts val="600"/>
              </a:spcAft>
            </a:pPr>
            <a:endParaRPr lang="en-US" sz="2100" dirty="0"/>
          </a:p>
          <a:p>
            <a:pPr>
              <a:lnSpc>
                <a:spcPct val="80000"/>
              </a:lnSpc>
              <a:spcBef>
                <a:spcPts val="600"/>
              </a:spcBef>
              <a:spcAft>
                <a:spcPts val="600"/>
              </a:spcAft>
            </a:pPr>
            <a:endParaRPr lang="en-US" sz="2100" dirty="0"/>
          </a:p>
          <a:p>
            <a:pPr>
              <a:lnSpc>
                <a:spcPct val="80000"/>
              </a:lnSpc>
              <a:spcBef>
                <a:spcPts val="600"/>
              </a:spcBef>
              <a:spcAft>
                <a:spcPts val="600"/>
              </a:spcAft>
            </a:pPr>
            <a:endParaRPr lang="en-US" sz="2100" dirty="0"/>
          </a:p>
          <a:p>
            <a:pPr marL="0" indent="0">
              <a:lnSpc>
                <a:spcPct val="80000"/>
              </a:lnSpc>
              <a:spcBef>
                <a:spcPts val="600"/>
              </a:spcBef>
              <a:spcAft>
                <a:spcPts val="600"/>
              </a:spcAft>
              <a:buNone/>
            </a:pPr>
            <a:r>
              <a:rPr lang="en-US" sz="2100" dirty="0"/>
              <a:t>* FDOE strongly recommends that proctors be assigned to rooms with 25 or</a:t>
            </a:r>
            <a:br>
              <a:rPr lang="en-US" sz="2100" dirty="0"/>
            </a:br>
            <a:r>
              <a:rPr lang="en-US" sz="2100" dirty="0"/>
              <a:t>   fewer students whenever possible.</a:t>
            </a: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p:cNvPicPr>
            <a:picLocks noChangeAspect="1"/>
          </p:cNvPicPr>
          <p:nvPr/>
        </p:nvPicPr>
        <p:blipFill>
          <a:blip r:embed="rId4"/>
          <a:stretch>
            <a:fillRect/>
          </a:stretch>
        </p:blipFill>
        <p:spPr>
          <a:xfrm>
            <a:off x="1447800" y="3276600"/>
            <a:ext cx="5736432" cy="1208312"/>
          </a:xfrm>
          <a:prstGeom prst="rect">
            <a:avLst/>
          </a:prstGeom>
        </p:spPr>
      </p:pic>
    </p:spTree>
    <p:extLst>
      <p:ext uri="{BB962C8B-B14F-4D97-AF65-F5344CB8AC3E}">
        <p14:creationId xmlns:p14="http://schemas.microsoft.com/office/powerpoint/2010/main" val="2334569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Security</a:t>
            </a:r>
            <a:br>
              <a:rPr lang="en-US" dirty="0"/>
            </a:br>
            <a:r>
              <a:rPr lang="en-US" dirty="0"/>
              <a:t>Policies and Procedures</a:t>
            </a:r>
          </a:p>
        </p:txBody>
      </p:sp>
      <p:sp>
        <p:nvSpPr>
          <p:cNvPr id="3" name="Content Placeholder 2"/>
          <p:cNvSpPr>
            <a:spLocks noGrp="1"/>
          </p:cNvSpPr>
          <p:nvPr>
            <p:ph idx="1"/>
          </p:nvPr>
        </p:nvSpPr>
        <p:spPr/>
        <p:txBody>
          <a:bodyPr/>
          <a:lstStyle/>
          <a:p>
            <a:pPr marL="0" indent="0">
              <a:buNone/>
            </a:pPr>
            <a:r>
              <a:rPr lang="en-US" sz="2800" b="1" dirty="0"/>
              <a:t>Proctors (cont.)</a:t>
            </a:r>
          </a:p>
          <a:p>
            <a:pPr>
              <a:spcBef>
                <a:spcPts val="1200"/>
              </a:spcBef>
              <a:spcAft>
                <a:spcPts val="1200"/>
              </a:spcAft>
            </a:pPr>
            <a:r>
              <a:rPr lang="en-US" sz="2400" b="1" dirty="0"/>
              <a:t>School personnel</a:t>
            </a:r>
            <a:r>
              <a:rPr lang="en-US" sz="2400" dirty="0"/>
              <a:t> and </a:t>
            </a:r>
            <a:r>
              <a:rPr lang="en-US" sz="2400" b="1" dirty="0"/>
              <a:t>non-school personnel </a:t>
            </a:r>
            <a:r>
              <a:rPr lang="en-US" sz="2400" dirty="0"/>
              <a:t>may be trained as proctors. Prior to testing, inform all proctors of their duties and of the appropriate test security policies and procedures. </a:t>
            </a:r>
            <a:r>
              <a:rPr lang="en-US" sz="2400" b="1" dirty="0"/>
              <a:t>School personnel </a:t>
            </a:r>
            <a:r>
              <a:rPr lang="en-US" sz="2400" dirty="0"/>
              <a:t>proctor duties may include preparing and distributing secure materials (e.g., test tickets). </a:t>
            </a:r>
          </a:p>
          <a:p>
            <a:pPr>
              <a:spcBef>
                <a:spcPts val="1200"/>
              </a:spcBef>
              <a:spcAft>
                <a:spcPts val="1200"/>
              </a:spcAft>
            </a:pPr>
            <a:r>
              <a:rPr lang="en-US" sz="2400" b="1" dirty="0"/>
              <a:t>Non-school personnel</a:t>
            </a:r>
            <a:r>
              <a:rPr lang="en-US" sz="2400" dirty="0"/>
              <a:t> may assist </a:t>
            </a:r>
            <a:r>
              <a:rPr lang="en-US" sz="2400" b="1" dirty="0"/>
              <a:t>test administrators</a:t>
            </a:r>
            <a:r>
              <a:rPr lang="en-US" sz="2400" dirty="0"/>
              <a:t> during test administration; however, they may NOT participate in any of the test administration procedures (e.g., distributing and collecting test materials, providing accommodations). </a:t>
            </a:r>
            <a:endParaRPr lang="en-US" sz="23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12387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51619"/>
            <a:ext cx="6858000" cy="1096962"/>
          </a:xfrm>
        </p:spPr>
        <p:txBody>
          <a:bodyPr>
            <a:normAutofit fontScale="90000"/>
          </a:bodyPr>
          <a:lstStyle/>
          <a:p>
            <a:r>
              <a:rPr lang="en-US" dirty="0"/>
              <a:t>Test Security</a:t>
            </a:r>
            <a:br>
              <a:rPr lang="en-US" dirty="0"/>
            </a:br>
            <a:r>
              <a:rPr lang="en-US" dirty="0"/>
              <a:t>Policies and Procedures</a:t>
            </a:r>
          </a:p>
        </p:txBody>
      </p:sp>
      <p:sp>
        <p:nvSpPr>
          <p:cNvPr id="3" name="Content Placeholder 2"/>
          <p:cNvSpPr>
            <a:spLocks noGrp="1"/>
          </p:cNvSpPr>
          <p:nvPr>
            <p:ph idx="1"/>
          </p:nvPr>
        </p:nvSpPr>
        <p:spPr/>
        <p:txBody>
          <a:bodyPr>
            <a:noAutofit/>
          </a:bodyPr>
          <a:lstStyle/>
          <a:p>
            <a:r>
              <a:rPr lang="en-US" sz="2400" dirty="0"/>
              <a:t>Under no circumstances are students permitted to assist in preparing secure materials before testing or in organizing and returning materials after testing.</a:t>
            </a:r>
          </a:p>
          <a:p>
            <a:r>
              <a:rPr lang="en-US" sz="2400" b="1" dirty="0"/>
              <a:t>Test administrators </a:t>
            </a:r>
            <a:r>
              <a:rPr lang="en-US" sz="2400" dirty="0"/>
              <a:t>and</a:t>
            </a:r>
            <a:r>
              <a:rPr lang="en-US" sz="2400" b="1" dirty="0"/>
              <a:t> Proctors </a:t>
            </a:r>
            <a:r>
              <a:rPr lang="en-US" sz="2400" dirty="0"/>
              <a:t>must NOT administer tests to their family members. Students related to their assigned test administrator should be reassigned to an alternate test administrator. In addition, a student’s parent/guardian should not be present in that student’s testing room. </a:t>
            </a:r>
          </a:p>
          <a:p>
            <a:r>
              <a:rPr lang="en-US" sz="2400" dirty="0"/>
              <a:t>Any monitoring software that would allow test content on student workstations to be viewed on another device during testing must be turned off.</a:t>
            </a:r>
          </a:p>
          <a:p>
            <a:pPr marL="0" indent="0">
              <a:lnSpc>
                <a:spcPct val="80000"/>
              </a:lnSpc>
              <a:spcBef>
                <a:spcPts val="600"/>
              </a:spcBef>
              <a:spcAft>
                <a:spcPts val="600"/>
              </a:spcAft>
              <a:buNone/>
            </a:pPr>
            <a:endParaRPr lang="en-US" sz="2400"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05052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Paper-Based Testing </a:t>
            </a:r>
            <a:br>
              <a:rPr lang="en-US" sz="4000" dirty="0"/>
            </a:br>
            <a:r>
              <a:rPr lang="en-US" sz="4000" dirty="0"/>
              <a:t>Policies and Procedures</a:t>
            </a:r>
          </a:p>
        </p:txBody>
      </p:sp>
      <p:sp>
        <p:nvSpPr>
          <p:cNvPr id="3" name="Content Placeholder 2"/>
          <p:cNvSpPr>
            <a:spLocks noGrp="1"/>
          </p:cNvSpPr>
          <p:nvPr>
            <p:ph idx="1"/>
          </p:nvPr>
        </p:nvSpPr>
        <p:spPr>
          <a:xfrm>
            <a:off x="228600" y="1752600"/>
            <a:ext cx="8737092" cy="4572000"/>
          </a:xfrm>
        </p:spPr>
        <p:txBody>
          <a:bodyPr/>
          <a:lstStyle/>
          <a:p>
            <a:pPr marL="0" indent="0">
              <a:buNone/>
              <a:defRPr/>
            </a:pPr>
            <a:r>
              <a:rPr lang="en-US" sz="2800" b="1" dirty="0"/>
              <a:t>Response Entry Interface (REI)</a:t>
            </a:r>
          </a:p>
          <a:p>
            <a:pPr marL="457200" indent="-457200">
              <a:spcAft>
                <a:spcPts val="1200"/>
              </a:spcAft>
              <a:defRPr/>
            </a:pPr>
            <a:r>
              <a:rPr lang="en-US" sz="2400" dirty="0"/>
              <a:t>All regular print, large print, and one-item-per-page statewide assessments must be transcribed by school staff into the REI </a:t>
            </a:r>
            <a:r>
              <a:rPr lang="en-US" sz="2400" b="1" dirty="0"/>
              <a:t>(must have School Data Entry (SDE) role in TIDE).</a:t>
            </a:r>
          </a:p>
          <a:p>
            <a:pPr marL="457200" indent="-457200">
              <a:spcAft>
                <a:spcPts val="1200"/>
              </a:spcAft>
              <a:defRPr/>
            </a:pPr>
            <a:r>
              <a:rPr lang="en-US" sz="2400" dirty="0"/>
              <a:t>Each test should be transcribed by one staff member, and another staff member should confirm the transcription prior to the test being submitted. </a:t>
            </a:r>
          </a:p>
          <a:p>
            <a:pPr marL="457200" indent="-457200">
              <a:spcAft>
                <a:spcPts val="1200"/>
              </a:spcAft>
              <a:defRPr/>
            </a:pPr>
            <a:r>
              <a:rPr lang="en-US" sz="2400" dirty="0"/>
              <a:t>Responses should be entered into the REI within one week of the student completing the paper-based assessment. </a:t>
            </a:r>
            <a:r>
              <a:rPr lang="en-US" sz="2400" b="1" dirty="0"/>
              <a:t> </a:t>
            </a:r>
          </a:p>
          <a:p>
            <a:pPr marL="457200" indent="-457200">
              <a:spcAft>
                <a:spcPts val="1200"/>
              </a:spcAft>
              <a:defRPr/>
            </a:pPr>
            <a:r>
              <a:rPr lang="en-US" sz="2400" dirty="0"/>
              <a:t>More information about the REI can be found in the </a:t>
            </a:r>
            <a:r>
              <a:rPr lang="en-US" sz="2400" b="1" i="1" dirty="0"/>
              <a:t>REI User Guide </a:t>
            </a:r>
            <a:r>
              <a:rPr lang="en-US" sz="2400" dirty="0"/>
              <a:t>on the FSA Portal.</a:t>
            </a:r>
          </a:p>
          <a:p>
            <a:endParaRPr lang="en-US" sz="23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59318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Paper-Based Testing </a:t>
            </a:r>
            <a:br>
              <a:rPr lang="en-US" sz="4000" dirty="0"/>
            </a:br>
            <a:r>
              <a:rPr lang="en-US" sz="4000" dirty="0"/>
              <a:t>Policies and Procedures</a:t>
            </a:r>
          </a:p>
        </p:txBody>
      </p:sp>
      <p:sp>
        <p:nvSpPr>
          <p:cNvPr id="3" name="Content Placeholder 2"/>
          <p:cNvSpPr>
            <a:spLocks noGrp="1"/>
          </p:cNvSpPr>
          <p:nvPr>
            <p:ph idx="1"/>
          </p:nvPr>
        </p:nvSpPr>
        <p:spPr>
          <a:xfrm>
            <a:off x="228600" y="1752600"/>
            <a:ext cx="8737092" cy="4343399"/>
          </a:xfrm>
        </p:spPr>
        <p:txBody>
          <a:bodyPr/>
          <a:lstStyle/>
          <a:p>
            <a:pPr marL="0" indent="0">
              <a:buNone/>
              <a:defRPr/>
            </a:pPr>
            <a:r>
              <a:rPr lang="en-US" sz="2800" b="1" dirty="0"/>
              <a:t>Star Record Book (Grades K-2)</a:t>
            </a:r>
          </a:p>
          <a:p>
            <a:pPr marL="457200" indent="-457200">
              <a:spcAft>
                <a:spcPts val="1200"/>
              </a:spcAft>
              <a:defRPr/>
            </a:pPr>
            <a:r>
              <a:rPr lang="en-US" sz="2400" dirty="0"/>
              <a:t>All regular print, large print, and one-item-per-page K-2 FAST paper-based assessments must be transcribed by school staff into the Star Record Book.</a:t>
            </a:r>
            <a:endParaRPr lang="en-US" sz="2400" b="1" dirty="0"/>
          </a:p>
          <a:p>
            <a:pPr marL="457200" indent="-457200">
              <a:spcAft>
                <a:spcPts val="1200"/>
              </a:spcAft>
              <a:defRPr/>
            </a:pPr>
            <a:r>
              <a:rPr lang="en-US" sz="2400" dirty="0"/>
              <a:t>Responses should be entered into the Record Book within one week of the student completing the paper-based assessment. </a:t>
            </a:r>
            <a:r>
              <a:rPr lang="en-US" sz="2400" b="1" dirty="0"/>
              <a:t> </a:t>
            </a:r>
            <a:endParaRPr lang="en-US" sz="2400" dirty="0"/>
          </a:p>
          <a:p>
            <a:pPr marL="457200" indent="-457200">
              <a:spcAft>
                <a:spcPts val="1200"/>
              </a:spcAft>
              <a:defRPr/>
            </a:pPr>
            <a:r>
              <a:rPr lang="en-US" sz="2400" dirty="0"/>
              <a:t>More information about this can be found in the </a:t>
            </a:r>
            <a:r>
              <a:rPr lang="en-US" sz="2400" b="1" i="1" dirty="0"/>
              <a:t>K-2 FAST Paper-Based Star Assessments User Guide</a:t>
            </a:r>
            <a:r>
              <a:rPr lang="en-US" sz="2400" dirty="0"/>
              <a:t>.</a:t>
            </a:r>
          </a:p>
          <a:p>
            <a:pPr marL="457200" indent="-457200">
              <a:spcAft>
                <a:spcPts val="1200"/>
              </a:spcAft>
              <a:defRPr/>
            </a:pPr>
            <a:r>
              <a:rPr lang="en-US" sz="2400" dirty="0"/>
              <a:t>Follow the instructions in the user guide to return materials.</a:t>
            </a:r>
          </a:p>
          <a:p>
            <a:endParaRPr lang="en-US" sz="23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45217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85763" indent="-385763">
              <a:buFont typeface="+mj-lt"/>
              <a:buAutoNum type="arabicPeriod"/>
            </a:pPr>
            <a:r>
              <a:rPr lang="en-US" sz="2400" b="1" dirty="0"/>
              <a:t>A student has an electronic device during testing. </a:t>
            </a:r>
            <a:r>
              <a:rPr lang="en-US" sz="2400" dirty="0"/>
              <a:t>If a student is found with an electronic device that he or she is not using for testing purposes during testing or during breaks within a session, the student’s test </a:t>
            </a:r>
            <a:r>
              <a:rPr lang="en-US" sz="2400" b="1" dirty="0"/>
              <a:t>must </a:t>
            </a:r>
            <a:r>
              <a:rPr lang="en-US" sz="2400" dirty="0"/>
              <a:t>be invalidated. </a:t>
            </a:r>
            <a:endParaRPr lang="en-US" sz="2400" b="1" dirty="0"/>
          </a:p>
          <a:p>
            <a:pPr marL="385763" indent="-385763">
              <a:buFont typeface="+mj-lt"/>
              <a:buAutoNum type="arabicPeriod"/>
            </a:pPr>
            <a:r>
              <a:rPr lang="en-US" sz="2400" b="1" dirty="0"/>
              <a:t>A student is caught cheating during testing. </a:t>
            </a:r>
            <a:r>
              <a:rPr lang="en-US" sz="2400" dirty="0"/>
              <a:t>Possible cheating situations include looking at and/or copying from another student’s test, allowing another student to look at or copy from the student’s test, or accessing unauthorized aids such as using an electronic device to retrieve responses.</a:t>
            </a:r>
          </a:p>
          <a:p>
            <a:pPr marL="385763" indent="-385763">
              <a:buFont typeface="+mj-lt"/>
              <a:buAutoNum type="arabicPeriod"/>
            </a:pPr>
            <a:endParaRPr lang="en-US" sz="2400" b="1"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itle 1"/>
          <p:cNvSpPr>
            <a:spLocks noGrp="1"/>
          </p:cNvSpPr>
          <p:nvPr>
            <p:ph type="title"/>
          </p:nvPr>
        </p:nvSpPr>
        <p:spPr>
          <a:xfrm>
            <a:off x="304800" y="381000"/>
            <a:ext cx="8382000" cy="1143001"/>
          </a:xfrm>
        </p:spPr>
        <p:txBody>
          <a:bodyPr>
            <a:noAutofit/>
          </a:bodyPr>
          <a:lstStyle/>
          <a:p>
            <a:r>
              <a:rPr lang="en-US" sz="4000" dirty="0"/>
              <a:t>Guidelines for Ensuring Test Validity – Invalidation Required</a:t>
            </a:r>
          </a:p>
        </p:txBody>
      </p:sp>
    </p:spTree>
    <p:extLst>
      <p:ext uri="{BB962C8B-B14F-4D97-AF65-F5344CB8AC3E}">
        <p14:creationId xmlns:p14="http://schemas.microsoft.com/office/powerpoint/2010/main" val="2864571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905001"/>
            <a:ext cx="8737092" cy="3733799"/>
          </a:xfrm>
        </p:spPr>
        <p:txBody>
          <a:bodyPr>
            <a:noAutofit/>
          </a:bodyPr>
          <a:lstStyle/>
          <a:p>
            <a:pPr marL="457200" indent="-457200">
              <a:buFont typeface="+mj-lt"/>
              <a:buAutoNum type="arabicPeriod"/>
            </a:pPr>
            <a:r>
              <a:rPr lang="en-US" sz="2400" b="1" dirty="0"/>
              <a:t>A test administrator provides an incorrect amount of time for a test session. </a:t>
            </a:r>
            <a:r>
              <a:rPr lang="en-US" sz="2400" dirty="0"/>
              <a:t>If too much or not enough time is given to complete the test you may need to retest. </a:t>
            </a:r>
          </a:p>
          <a:p>
            <a:pPr marL="457200" indent="-457200">
              <a:buFont typeface="+mj-lt"/>
              <a:buAutoNum type="arabicPeriod"/>
            </a:pPr>
            <a:r>
              <a:rPr lang="en-US" sz="2400" b="1" dirty="0"/>
              <a:t>A student becomes ill during testing. </a:t>
            </a:r>
          </a:p>
          <a:p>
            <a:pPr lvl="1" indent="-342900">
              <a:buFont typeface="Arial" panose="020B0604020202020204" pitchFamily="34" charset="0"/>
              <a:buChar char="•"/>
            </a:pPr>
            <a:r>
              <a:rPr lang="en-US" sz="2400" dirty="0"/>
              <a:t>If a student is unable to complete a session due to illness, the session may be completed on a subsequent day using the exact time that the student had remaining.</a:t>
            </a:r>
          </a:p>
          <a:p>
            <a:pPr lvl="1" indent="-342900">
              <a:buFont typeface="Arial" panose="020B0604020202020204" pitchFamily="34" charset="0"/>
              <a:buChar char="•"/>
            </a:pPr>
            <a:r>
              <a:rPr lang="en-US" sz="2400" dirty="0"/>
              <a:t>If a student reports after testing that he or she was ill during testing and was significantly affected, you may need to retest. </a:t>
            </a:r>
          </a:p>
          <a:p>
            <a:pPr marL="457200" indent="-457200">
              <a:buFont typeface="+mj-lt"/>
              <a:buAutoNum type="arabicPeriod"/>
            </a:pPr>
            <a:endParaRPr lang="en-US" sz="2400" b="1" dirty="0"/>
          </a:p>
          <a:p>
            <a:pPr marL="457200" indent="-457200">
              <a:buFont typeface="+mj-lt"/>
              <a:buAutoNum type="arabicPeriod"/>
            </a:pPr>
            <a:endParaRPr lang="en-US" sz="2400" dirty="0"/>
          </a:p>
          <a:p>
            <a:pPr marL="457200" indent="-457200">
              <a:buFont typeface="+mj-lt"/>
              <a:buAutoNum type="arabicPeriod"/>
            </a:pPr>
            <a:endParaRPr lang="en-US" sz="2400" b="1"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itle 1"/>
          <p:cNvSpPr txBox="1">
            <a:spLocks/>
          </p:cNvSpPr>
          <p:nvPr/>
        </p:nvSpPr>
        <p:spPr>
          <a:xfrm>
            <a:off x="304800" y="381000"/>
            <a:ext cx="8153400" cy="11588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a:ea typeface="+mj-ea"/>
                <a:cs typeface="+mj-cs"/>
              </a:rPr>
              <a:t>Guidelines for Ensuring Test Validity – Retesting may be an option</a:t>
            </a:r>
          </a:p>
        </p:txBody>
      </p:sp>
    </p:spTree>
    <p:extLst>
      <p:ext uri="{BB962C8B-B14F-4D97-AF65-F5344CB8AC3E}">
        <p14:creationId xmlns:p14="http://schemas.microsoft.com/office/powerpoint/2010/main" val="244176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981201"/>
            <a:ext cx="8737092" cy="4114799"/>
          </a:xfrm>
        </p:spPr>
        <p:txBody>
          <a:bodyPr>
            <a:noAutofit/>
          </a:bodyPr>
          <a:lstStyle/>
          <a:p>
            <a:pPr marL="457200" indent="-457200">
              <a:buFont typeface="+mj-lt"/>
              <a:buAutoNum type="arabicPeriod" startAt="3"/>
            </a:pPr>
            <a:r>
              <a:rPr lang="en-US" sz="2400" b="1" dirty="0"/>
              <a:t>A student is given an unauthorized accommodation. </a:t>
            </a:r>
            <a:r>
              <a:rPr lang="en-US" sz="2400" dirty="0"/>
              <a:t>Testing with accommodations not indicated on a student’s IEP, 504 plan, or ELL plan may be cause for invalidation/retest. </a:t>
            </a:r>
          </a:p>
          <a:p>
            <a:pPr marL="457200" indent="-457200">
              <a:buFont typeface="+mj-lt"/>
              <a:buAutoNum type="arabicPeriod" startAt="3"/>
            </a:pPr>
            <a:r>
              <a:rPr lang="en-US" sz="2400" b="1" dirty="0"/>
              <a:t>A student was </a:t>
            </a:r>
            <a:r>
              <a:rPr lang="en-US" sz="2400" b="1" u="sng" dirty="0"/>
              <a:t>not</a:t>
            </a:r>
            <a:r>
              <a:rPr lang="en-US" sz="2400" b="1" dirty="0"/>
              <a:t> provided an allowable accommodation. </a:t>
            </a:r>
            <a:r>
              <a:rPr lang="en-US" sz="2400" dirty="0"/>
              <a:t>The situation should be discussed with the student and parents to determine if the lack of the accommodation significantly affected the student’s performance.</a:t>
            </a:r>
            <a:endParaRPr lang="en-US" dirty="0"/>
          </a:p>
          <a:p>
            <a:pPr marL="457200" indent="-457200">
              <a:buFont typeface="+mj-lt"/>
              <a:buAutoNum type="arabicPeriod" startAt="3"/>
            </a:pPr>
            <a:r>
              <a:rPr lang="en-US" sz="2400" b="1" dirty="0"/>
              <a:t>An error occurs in test administration procedures. </a:t>
            </a:r>
            <a:r>
              <a:rPr lang="en-US" sz="2400" dirty="0"/>
              <a:t>The test administration error should be discussed to determine if the validity of the test results has been compromised (e.g., a student had access to an unauthorized visual aid that provided an unfair advantage). </a:t>
            </a:r>
            <a:endParaRPr lang="en-US" sz="2400" b="1" dirty="0"/>
          </a:p>
          <a:p>
            <a:pPr marL="457200" indent="-457200">
              <a:buFont typeface="+mj-lt"/>
              <a:buAutoNum type="arabicPeriod" startAt="7"/>
            </a:pPr>
            <a:endParaRPr lang="en-US" sz="2400" dirty="0"/>
          </a:p>
          <a:p>
            <a:pPr>
              <a:buFont typeface="+mj-lt"/>
              <a:buAutoNum type="arabicPeriod" startAt="7"/>
            </a:pPr>
            <a:endParaRPr lang="en-US" sz="24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itle 1"/>
          <p:cNvSpPr>
            <a:spLocks noGrp="1"/>
          </p:cNvSpPr>
          <p:nvPr>
            <p:ph type="title"/>
          </p:nvPr>
        </p:nvSpPr>
        <p:spPr>
          <a:xfrm>
            <a:off x="304800" y="381000"/>
            <a:ext cx="8458200" cy="1143000"/>
          </a:xfrm>
        </p:spPr>
        <p:txBody>
          <a:bodyPr>
            <a:noAutofit/>
          </a:bodyPr>
          <a:lstStyle/>
          <a:p>
            <a:pPr lvl="0">
              <a:defRPr/>
            </a:pPr>
            <a:r>
              <a:rPr lang="en-US" sz="4000" dirty="0"/>
              <a:t>Guidelines for Ensuring Test Validity – Retesting may be an option</a:t>
            </a:r>
            <a:endParaRPr lang="en-US" sz="4000" dirty="0">
              <a:solidFill>
                <a:prstClr val="black"/>
              </a:solidFill>
            </a:endParaRPr>
          </a:p>
        </p:txBody>
      </p:sp>
    </p:spTree>
    <p:extLst>
      <p:ext uri="{BB962C8B-B14F-4D97-AF65-F5344CB8AC3E}">
        <p14:creationId xmlns:p14="http://schemas.microsoft.com/office/powerpoint/2010/main" val="2026203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a:extLst>
            <a:ext uri="{FF2B5EF4-FFF2-40B4-BE49-F238E27FC236}">
              <a16:creationId xmlns:a16="http://schemas.microsoft.com/office/drawing/2014/main" id="{67064CDF-C236-19DD-3B00-0969A6A50E6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A780A6-E7F6-ED55-66E3-E8B618B878B6}"/>
              </a:ext>
            </a:extLst>
          </p:cNvPr>
          <p:cNvSpPr>
            <a:spLocks noGrp="1"/>
          </p:cNvSpPr>
          <p:nvPr>
            <p:ph idx="1"/>
          </p:nvPr>
        </p:nvSpPr>
        <p:spPr>
          <a:xfrm>
            <a:off x="228600" y="1981201"/>
            <a:ext cx="8737092" cy="4495799"/>
          </a:xfrm>
        </p:spPr>
        <p:txBody>
          <a:bodyPr>
            <a:noAutofit/>
          </a:bodyPr>
          <a:lstStyle/>
          <a:p>
            <a:pPr marL="457200" indent="-457200">
              <a:buFont typeface="+mj-lt"/>
              <a:buAutoNum type="arabicPeriod" startAt="6"/>
            </a:pPr>
            <a:r>
              <a:rPr lang="en-US" sz="2400" b="1" dirty="0"/>
              <a:t>A disruption occurs during testing. </a:t>
            </a:r>
          </a:p>
          <a:p>
            <a:pPr marL="857250" lvl="1" indent="-457200">
              <a:buFont typeface="Arial" panose="020B0604020202020204" pitchFamily="34" charset="0"/>
              <a:buChar char="•"/>
            </a:pPr>
            <a:r>
              <a:rPr lang="en-US" sz="2400" dirty="0"/>
              <a:t>A student who is disrupted during testing due to a circumstance out of their control (e.g., severe weather) may feel his or her performance was significantly affected by the disruption. </a:t>
            </a:r>
          </a:p>
          <a:p>
            <a:pPr marL="857250" lvl="1" indent="-457200">
              <a:buFont typeface="Arial" panose="020B0604020202020204" pitchFamily="34" charset="0"/>
              <a:buChar char="•"/>
            </a:pPr>
            <a:r>
              <a:rPr lang="en-US" sz="2400" dirty="0"/>
              <a:t>If a student is being disruptive during testing, the student should be removed from the test session and allowed to continue testing in another location. </a:t>
            </a:r>
          </a:p>
          <a:p>
            <a:pPr marL="457200" indent="-457200">
              <a:buFont typeface="+mj-lt"/>
              <a:buAutoNum type="arabicPeriod" startAt="6"/>
            </a:pPr>
            <a:r>
              <a:rPr lang="en-US" sz="2400" b="1" dirty="0"/>
              <a:t>A student is given unauthorized help before or during testing. </a:t>
            </a:r>
            <a:r>
              <a:rPr lang="en-US" sz="2400" dirty="0"/>
              <a:t>If a student received unauthorized assistance or has been given an unfair advantage (e.g., a test administrator has told a student to check the answer to a specific item), the validity of the assessment has been compromised, but a retest may be possible.</a:t>
            </a:r>
          </a:p>
          <a:p>
            <a:pPr marL="457200" indent="-457200">
              <a:buFont typeface="+mj-lt"/>
              <a:buAutoNum type="arabicPeriod" startAt="6"/>
            </a:pPr>
            <a:endParaRPr lang="en-US" sz="2400" b="1" dirty="0"/>
          </a:p>
          <a:p>
            <a:pPr marL="457200" indent="-457200">
              <a:buFont typeface="+mj-lt"/>
              <a:buAutoNum type="arabicPeriod" startAt="7"/>
            </a:pPr>
            <a:endParaRPr lang="en-US" sz="2400" dirty="0"/>
          </a:p>
          <a:p>
            <a:pPr>
              <a:buFont typeface="+mj-lt"/>
              <a:buAutoNum type="arabicPeriod" startAt="7"/>
            </a:pPr>
            <a:endParaRPr lang="en-US" sz="2400" dirty="0"/>
          </a:p>
        </p:txBody>
      </p:sp>
      <p:sp>
        <p:nvSpPr>
          <p:cNvPr id="4" name="Slide Number Placeholder 3">
            <a:extLst>
              <a:ext uri="{FF2B5EF4-FFF2-40B4-BE49-F238E27FC236}">
                <a16:creationId xmlns:a16="http://schemas.microsoft.com/office/drawing/2014/main" id="{0CD73E96-BD45-56D6-DF2F-791FEEFC2CB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itle 1">
            <a:extLst>
              <a:ext uri="{FF2B5EF4-FFF2-40B4-BE49-F238E27FC236}">
                <a16:creationId xmlns:a16="http://schemas.microsoft.com/office/drawing/2014/main" id="{47B753ED-FE4A-DC52-FE9B-15B96171F08D}"/>
              </a:ext>
            </a:extLst>
          </p:cNvPr>
          <p:cNvSpPr>
            <a:spLocks noGrp="1"/>
          </p:cNvSpPr>
          <p:nvPr>
            <p:ph type="title"/>
          </p:nvPr>
        </p:nvSpPr>
        <p:spPr>
          <a:xfrm>
            <a:off x="304800" y="381000"/>
            <a:ext cx="8382000" cy="1219200"/>
          </a:xfrm>
        </p:spPr>
        <p:txBody>
          <a:bodyPr>
            <a:noAutofit/>
          </a:bodyPr>
          <a:lstStyle/>
          <a:p>
            <a:pPr lvl="0">
              <a:defRPr/>
            </a:pPr>
            <a:r>
              <a:rPr lang="en-US" sz="4000" dirty="0"/>
              <a:t>Guidelines for Ensuring Test Validity – Retesting may be an option</a:t>
            </a:r>
            <a:endParaRPr lang="en-US" sz="4000" dirty="0">
              <a:solidFill>
                <a:prstClr val="black"/>
              </a:solidFill>
            </a:endParaRPr>
          </a:p>
        </p:txBody>
      </p:sp>
    </p:spTree>
    <p:extLst>
      <p:ext uri="{BB962C8B-B14F-4D97-AF65-F5344CB8AC3E}">
        <p14:creationId xmlns:p14="http://schemas.microsoft.com/office/powerpoint/2010/main" val="2708198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51619"/>
            <a:ext cx="8737092" cy="1096962"/>
          </a:xfrm>
        </p:spPr>
        <p:txBody>
          <a:bodyPr>
            <a:noAutofit/>
          </a:bodyPr>
          <a:lstStyle/>
          <a:p>
            <a:r>
              <a:rPr lang="en-US" sz="4000" dirty="0"/>
              <a:t>Guidelines for Ensuring Test Validity – Processing Invalidations</a:t>
            </a:r>
          </a:p>
        </p:txBody>
      </p:sp>
      <p:sp>
        <p:nvSpPr>
          <p:cNvPr id="3" name="Content Placeholder 2"/>
          <p:cNvSpPr>
            <a:spLocks noGrp="1"/>
          </p:cNvSpPr>
          <p:nvPr>
            <p:ph idx="1"/>
          </p:nvPr>
        </p:nvSpPr>
        <p:spPr>
          <a:xfrm>
            <a:off x="228600" y="1752601"/>
            <a:ext cx="8737092" cy="4853780"/>
          </a:xfrm>
        </p:spPr>
        <p:txBody>
          <a:bodyPr>
            <a:noAutofit/>
          </a:bodyPr>
          <a:lstStyle/>
          <a:p>
            <a:pPr marL="0" indent="0">
              <a:buNone/>
            </a:pPr>
            <a:r>
              <a:rPr lang="en-US" sz="2800" b="1" dirty="0"/>
              <a:t>Invalidations (Grades 3-6)</a:t>
            </a:r>
            <a:endParaRPr lang="en-US" sz="2800" dirty="0"/>
          </a:p>
          <a:p>
            <a:r>
              <a:rPr lang="en-US" sz="2400" dirty="0"/>
              <a:t>For computer-based assessments, test invalidations are entered in TIDE. Invalidating a test will require the student’s ID number and the reason for invalidation. </a:t>
            </a:r>
          </a:p>
          <a:p>
            <a:r>
              <a:rPr lang="en-US" sz="2400" b="1" dirty="0"/>
              <a:t>If a paper-based test needs to be invalidated, it should still be entered into the REI, then invalidated in TIDE.</a:t>
            </a:r>
          </a:p>
          <a:p>
            <a:r>
              <a:rPr lang="en-US" sz="2400" dirty="0"/>
              <a:t>Follow the instructions in the </a:t>
            </a:r>
            <a:r>
              <a:rPr lang="en-US" sz="2400" i="1" dirty="0"/>
              <a:t>Accommodations Guide </a:t>
            </a:r>
            <a:r>
              <a:rPr lang="en-US" sz="2400" dirty="0"/>
              <a:t>to return paper-based materials.</a:t>
            </a:r>
            <a:br>
              <a:rPr lang="en-US" sz="2000" b="1" dirty="0"/>
            </a:br>
            <a:endParaRPr lang="en-US" sz="2200" b="1" dirty="0"/>
          </a:p>
          <a:p>
            <a:pPr marL="0" indent="0">
              <a:buNone/>
            </a:pPr>
            <a:r>
              <a:rPr lang="en-US" sz="2800" b="1" dirty="0"/>
              <a:t>Deactivations (Grades K-2)</a:t>
            </a:r>
            <a:endParaRPr lang="en-US" sz="2800" dirty="0"/>
          </a:p>
          <a:p>
            <a:r>
              <a:rPr lang="en-US" sz="2400" dirty="0"/>
              <a:t>Use our </a:t>
            </a:r>
            <a:r>
              <a:rPr lang="en-US" sz="2400" i="1" dirty="0"/>
              <a:t>Deactivation Google Form </a:t>
            </a:r>
            <a:r>
              <a:rPr lang="en-US" sz="2400" dirty="0"/>
              <a:t>to request deactivations. Contact Charlie Henderson for more info.</a:t>
            </a:r>
            <a:br>
              <a:rPr lang="en-US" sz="2200" b="1" dirty="0"/>
            </a:br>
            <a:br>
              <a:rPr lang="en-US" sz="2200" b="1" dirty="0"/>
            </a:br>
            <a:endParaRPr lang="en-US" sz="2200" b="1"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20764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6589" y="519793"/>
            <a:ext cx="7772400" cy="762000"/>
          </a:xfrm>
        </p:spPr>
        <p:txBody>
          <a:bodyPr>
            <a:normAutofit/>
          </a:bodyPr>
          <a:lstStyle/>
          <a:p>
            <a:r>
              <a:rPr lang="en-US" b="1" dirty="0"/>
              <a:t>Florida Statewide Assessments</a:t>
            </a:r>
            <a:endParaRPr lang="en-US" dirty="0"/>
          </a:p>
        </p:txBody>
      </p:sp>
      <p:sp>
        <p:nvSpPr>
          <p:cNvPr id="3" name="Title 1"/>
          <p:cNvSpPr txBox="1">
            <a:spLocks/>
          </p:cNvSpPr>
          <p:nvPr/>
        </p:nvSpPr>
        <p:spPr>
          <a:xfrm>
            <a:off x="457200" y="1524000"/>
            <a:ext cx="8229600" cy="4343400"/>
          </a:xfrm>
          <a:prstGeom prst="rect">
            <a:avLst/>
          </a:prstGeom>
        </p:spPr>
        <p:txBody>
          <a:bodyPr vert="horz" lIns="91440" tIns="45720" rIns="91440" bIns="45720" rtlCol="0" anchor="t">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500" b="1" u="sng" dirty="0">
                <a:solidFill>
                  <a:prstClr val="black"/>
                </a:solidFill>
                <a:ea typeface="Tahoma" panose="020B0604030504040204" pitchFamily="34" charset="0"/>
                <a:cs typeface="Tahoma" panose="020B0604030504040204" pitchFamily="34" charset="0"/>
              </a:rPr>
              <a:t>PM1 &amp; PM2</a:t>
            </a:r>
          </a:p>
          <a:p>
            <a:pPr lvl="0"/>
            <a:endParaRPr lang="en-US" sz="3500" dirty="0">
              <a:latin typeface="Calibri" panose="020F0502020204030204" pitchFamily="34" charset="0"/>
              <a:ea typeface="Tahoma" panose="020B0604030504040204" pitchFamily="34" charset="0"/>
              <a:cs typeface="Calibri" panose="020F0502020204030204" pitchFamily="34" charset="0"/>
            </a:endParaRPr>
          </a:p>
          <a:p>
            <a:pPr lvl="0"/>
            <a:r>
              <a:rPr lang="en-US" sz="3500" dirty="0">
                <a:latin typeface="Calibri" panose="020F0502020204030204" pitchFamily="34" charset="0"/>
                <a:ea typeface="Tahoma" panose="020B0604030504040204" pitchFamily="34" charset="0"/>
                <a:cs typeface="Calibri" panose="020F0502020204030204" pitchFamily="34" charset="0"/>
              </a:rPr>
              <a:t>Grades K-2 FAST Early Literacy / Reading </a:t>
            </a:r>
          </a:p>
          <a:p>
            <a:pPr lvl="0"/>
            <a:r>
              <a:rPr lang="en-US" sz="3500" dirty="0">
                <a:latin typeface="Calibri" panose="020F0502020204030204" pitchFamily="34" charset="0"/>
                <a:ea typeface="Tahoma" panose="020B0604030504040204" pitchFamily="34" charset="0"/>
                <a:cs typeface="Calibri" panose="020F0502020204030204" pitchFamily="34" charset="0"/>
              </a:rPr>
              <a:t>Grades K-2 FAST Math</a:t>
            </a:r>
          </a:p>
          <a:p>
            <a:pPr lvl="0"/>
            <a:endParaRPr lang="en-US" sz="3500" dirty="0">
              <a:latin typeface="Calibri" panose="020F0502020204030204" pitchFamily="34" charset="0"/>
              <a:ea typeface="Tahoma" panose="020B0604030504040204" pitchFamily="34" charset="0"/>
              <a:cs typeface="Calibri" panose="020F0502020204030204" pitchFamily="34" charset="0"/>
            </a:endParaRPr>
          </a:p>
          <a:p>
            <a:pPr lvl="0"/>
            <a:r>
              <a:rPr lang="en-US" sz="3500" dirty="0">
                <a:latin typeface="Calibri" panose="020F0502020204030204" pitchFamily="34" charset="0"/>
                <a:ea typeface="Tahoma" panose="020B0604030504040204" pitchFamily="34" charset="0"/>
                <a:cs typeface="Calibri" panose="020F0502020204030204" pitchFamily="34" charset="0"/>
              </a:rPr>
              <a:t>Grades 3-6 FAST Reading</a:t>
            </a:r>
          </a:p>
          <a:p>
            <a:r>
              <a:rPr lang="en-US" sz="3500" dirty="0">
                <a:latin typeface="Calibri" panose="020F0502020204030204" pitchFamily="34" charset="0"/>
                <a:ea typeface="Tahoma" panose="020B0604030504040204" pitchFamily="34" charset="0"/>
                <a:cs typeface="Calibri" panose="020F0502020204030204" pitchFamily="34" charset="0"/>
              </a:rPr>
              <a:t>Grades 3-6 FAST Math</a:t>
            </a:r>
            <a:br>
              <a:rPr lang="en-US" sz="3500" dirty="0">
                <a:latin typeface="Calibri" panose="020F0502020204030204" pitchFamily="34" charset="0"/>
                <a:ea typeface="Tahoma" panose="020B0604030504040204" pitchFamily="34" charset="0"/>
                <a:cs typeface="Calibri" panose="020F0502020204030204" pitchFamily="34" charset="0"/>
              </a:rPr>
            </a:br>
            <a:endParaRPr lang="en-US" sz="3600" dirty="0">
              <a:solidFill>
                <a:prstClr val="black"/>
              </a:solidFill>
              <a:ea typeface="Tahoma" panose="020B0604030504040204" pitchFamily="34" charset="0"/>
              <a:cs typeface="Tahoma" panose="020B0604030504040204" pitchFamily="34" charset="0"/>
            </a:endParaRPr>
          </a:p>
          <a:p>
            <a:pPr lvl="0"/>
            <a:endParaRPr lang="en-US" sz="3500" dirty="0">
              <a:latin typeface="Calibri" panose="020F0502020204030204" pitchFamily="34" charset="0"/>
              <a:ea typeface="Tahoma" panose="020B0604030504040204" pitchFamily="34" charset="0"/>
              <a:cs typeface="Calibri" panose="020F0502020204030204" pitchFamily="34" charset="0"/>
            </a:endParaRPr>
          </a:p>
          <a:p>
            <a:pPr lvl="0"/>
            <a:endParaRPr lang="en-US" sz="3000" dirty="0">
              <a:solidFill>
                <a:prstClr val="black"/>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08030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077200" cy="1096962"/>
          </a:xfrm>
        </p:spPr>
        <p:txBody>
          <a:bodyPr>
            <a:normAutofit/>
          </a:bodyPr>
          <a:lstStyle/>
          <a:p>
            <a:r>
              <a:rPr lang="en-US" dirty="0"/>
              <a:t>Test Administration Resources</a:t>
            </a:r>
          </a:p>
        </p:txBody>
      </p:sp>
      <p:sp>
        <p:nvSpPr>
          <p:cNvPr id="3" name="Content Placeholder 2"/>
          <p:cNvSpPr>
            <a:spLocks noGrp="1"/>
          </p:cNvSpPr>
          <p:nvPr>
            <p:ph idx="1"/>
          </p:nvPr>
        </p:nvSpPr>
        <p:spPr>
          <a:xfrm>
            <a:off x="228600" y="1904999"/>
            <a:ext cx="3962400" cy="4267201"/>
          </a:xfrm>
        </p:spPr>
        <p:txBody>
          <a:bodyPr>
            <a:noAutofit/>
          </a:bodyPr>
          <a:lstStyle/>
          <a:p>
            <a:pPr>
              <a:tabLst>
                <a:tab pos="5486400" algn="l"/>
              </a:tabLst>
            </a:pPr>
            <a:r>
              <a:rPr lang="en-US" dirty="0"/>
              <a:t>Policy Information</a:t>
            </a:r>
          </a:p>
          <a:p>
            <a:pPr>
              <a:tabLst>
                <a:tab pos="5486400" algn="l"/>
              </a:tabLst>
            </a:pPr>
            <a:r>
              <a:rPr lang="en-US" dirty="0"/>
              <a:t>Instructions</a:t>
            </a:r>
          </a:p>
          <a:p>
            <a:pPr>
              <a:tabLst>
                <a:tab pos="5486400" algn="l"/>
              </a:tabLst>
            </a:pPr>
            <a:r>
              <a:rPr lang="en-US" dirty="0"/>
              <a:t>Signs &amp; Forms</a:t>
            </a:r>
          </a:p>
          <a:p>
            <a:pPr>
              <a:tabLst>
                <a:tab pos="5486400" algn="l"/>
              </a:tabLst>
            </a:pPr>
            <a:r>
              <a:rPr lang="en-US" dirty="0"/>
              <a:t>Scripts</a:t>
            </a:r>
          </a:p>
          <a:p>
            <a:pPr>
              <a:tabLst>
                <a:tab pos="5486400" algn="l"/>
              </a:tabLst>
            </a:pPr>
            <a:r>
              <a:rPr lang="en-US" dirty="0"/>
              <a:t>TA &amp; SAC Checklists</a:t>
            </a:r>
          </a:p>
          <a:p>
            <a:pPr marL="0" indent="0">
              <a:buNone/>
              <a:tabLst>
                <a:tab pos="5486400" algn="l"/>
              </a:tabLst>
            </a:pPr>
            <a:endParaRPr lang="en-US"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59DBCF61-3B67-3E51-8B80-0E2FC813B9FA}"/>
              </a:ext>
            </a:extLst>
          </p:cNvPr>
          <p:cNvPicPr>
            <a:picLocks noChangeAspect="1"/>
          </p:cNvPicPr>
          <p:nvPr/>
        </p:nvPicPr>
        <p:blipFill>
          <a:blip r:embed="rId4"/>
          <a:stretch>
            <a:fillRect/>
          </a:stretch>
        </p:blipFill>
        <p:spPr>
          <a:xfrm>
            <a:off x="6553200" y="1447800"/>
            <a:ext cx="2439460" cy="3174109"/>
          </a:xfrm>
          <a:prstGeom prst="rect">
            <a:avLst/>
          </a:prstGeom>
          <a:ln>
            <a:solidFill>
              <a:schemeClr val="tx1"/>
            </a:solidFill>
          </a:ln>
        </p:spPr>
      </p:pic>
      <p:pic>
        <p:nvPicPr>
          <p:cNvPr id="10" name="Picture 9">
            <a:extLst>
              <a:ext uri="{FF2B5EF4-FFF2-40B4-BE49-F238E27FC236}">
                <a16:creationId xmlns:a16="http://schemas.microsoft.com/office/drawing/2014/main" id="{F9A3C453-ED90-F143-68FD-BDA7F94CC30D}"/>
              </a:ext>
            </a:extLst>
          </p:cNvPr>
          <p:cNvPicPr>
            <a:picLocks noChangeAspect="1"/>
          </p:cNvPicPr>
          <p:nvPr/>
        </p:nvPicPr>
        <p:blipFill>
          <a:blip r:embed="rId5"/>
          <a:stretch>
            <a:fillRect/>
          </a:stretch>
        </p:blipFill>
        <p:spPr>
          <a:xfrm>
            <a:off x="3962400" y="2743200"/>
            <a:ext cx="2410393" cy="3124200"/>
          </a:xfrm>
          <a:prstGeom prst="rect">
            <a:avLst/>
          </a:prstGeom>
          <a:ln>
            <a:solidFill>
              <a:schemeClr val="tx1"/>
            </a:solidFill>
          </a:ln>
        </p:spPr>
      </p:pic>
    </p:spTree>
    <p:extLst>
      <p:ext uri="{BB962C8B-B14F-4D97-AF65-F5344CB8AC3E}">
        <p14:creationId xmlns:p14="http://schemas.microsoft.com/office/powerpoint/2010/main" val="3284007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077200" cy="1096962"/>
          </a:xfrm>
        </p:spPr>
        <p:txBody>
          <a:bodyPr>
            <a:normAutofit/>
          </a:bodyPr>
          <a:lstStyle/>
          <a:p>
            <a:r>
              <a:rPr lang="en-US" dirty="0"/>
              <a:t>Test Administration Resources</a:t>
            </a:r>
          </a:p>
        </p:txBody>
      </p:sp>
      <p:sp>
        <p:nvSpPr>
          <p:cNvPr id="3" name="Content Placeholder 2"/>
          <p:cNvSpPr>
            <a:spLocks noGrp="1"/>
          </p:cNvSpPr>
          <p:nvPr>
            <p:ph idx="1"/>
          </p:nvPr>
        </p:nvSpPr>
        <p:spPr>
          <a:xfrm>
            <a:off x="0" y="1219199"/>
            <a:ext cx="8991600" cy="5387181"/>
          </a:xfrm>
        </p:spPr>
        <p:txBody>
          <a:bodyPr>
            <a:noAutofit/>
          </a:bodyPr>
          <a:lstStyle/>
          <a:p>
            <a:pPr>
              <a:tabLst>
                <a:tab pos="5486400" algn="l"/>
              </a:tabLst>
            </a:pPr>
            <a:r>
              <a:rPr lang="en-US" sz="2400" dirty="0"/>
              <a:t>TIDE User Guide</a:t>
            </a:r>
          </a:p>
          <a:p>
            <a:pPr>
              <a:tabLst>
                <a:tab pos="5486400" algn="l"/>
              </a:tabLst>
            </a:pPr>
            <a:r>
              <a:rPr lang="en-US" sz="2400" dirty="0"/>
              <a:t>TDS User Guide</a:t>
            </a:r>
          </a:p>
          <a:p>
            <a:pPr>
              <a:tabLst>
                <a:tab pos="5486400" algn="l"/>
              </a:tabLst>
            </a:pPr>
            <a:r>
              <a:rPr lang="en-US" sz="2400" dirty="0"/>
              <a:t>Accommodations Guides</a:t>
            </a:r>
          </a:p>
          <a:p>
            <a:pPr>
              <a:tabLst>
                <a:tab pos="5486400" algn="l"/>
              </a:tabLst>
            </a:pPr>
            <a:r>
              <a:rPr lang="en-US" sz="2400" dirty="0"/>
              <a:t>REI User Guide</a:t>
            </a:r>
          </a:p>
          <a:p>
            <a:pPr>
              <a:tabLst>
                <a:tab pos="5486400" algn="l"/>
              </a:tabLst>
            </a:pPr>
            <a:r>
              <a:rPr lang="en-US" sz="2400" dirty="0"/>
              <a:t>K-2 FAST PBT User Guide</a:t>
            </a:r>
          </a:p>
          <a:p>
            <a:pPr>
              <a:tabLst>
                <a:tab pos="5486400" algn="l"/>
              </a:tabLst>
            </a:pPr>
            <a:r>
              <a:rPr lang="en-US" sz="2400" b="1" dirty="0"/>
              <a:t>TA Certification Course</a:t>
            </a:r>
          </a:p>
          <a:p>
            <a:pPr marL="0" indent="0">
              <a:buNone/>
              <a:tabLst>
                <a:tab pos="5486400" algn="l"/>
              </a:tabLst>
            </a:pPr>
            <a:endParaRPr lang="en-US" sz="2400" dirty="0"/>
          </a:p>
          <a:p>
            <a:pPr marL="0" indent="0">
              <a:buNone/>
              <a:tabLst>
                <a:tab pos="5486400" algn="l"/>
              </a:tabLst>
            </a:pPr>
            <a:r>
              <a:rPr lang="en-US" sz="2400" b="1" dirty="0"/>
              <a:t>Florida Assessment Portal </a:t>
            </a:r>
            <a:r>
              <a:rPr lang="en-US" sz="2400" dirty="0"/>
              <a:t>– www.flfast.org</a:t>
            </a:r>
          </a:p>
          <a:p>
            <a:pPr marL="0" indent="0">
              <a:buNone/>
              <a:tabLst>
                <a:tab pos="5486400" algn="l"/>
              </a:tabLst>
            </a:pPr>
            <a:r>
              <a:rPr lang="en-US" sz="2400" b="1" dirty="0"/>
              <a:t>Renaissance Help Center </a:t>
            </a:r>
            <a:r>
              <a:rPr lang="en-US" sz="2400" dirty="0"/>
              <a:t>– https://support.renaissance.com</a:t>
            </a:r>
          </a:p>
          <a:p>
            <a:pPr marL="0" indent="0">
              <a:buNone/>
              <a:tabLst>
                <a:tab pos="5486400" algn="l"/>
              </a:tabLst>
            </a:pPr>
            <a:r>
              <a:rPr lang="en-US" sz="2400" b="1" dirty="0"/>
              <a:t>Evaluation Services Website </a:t>
            </a:r>
            <a:r>
              <a:rPr lang="en-US" sz="2400" dirty="0"/>
              <a:t>–</a:t>
            </a:r>
            <a:r>
              <a:rPr lang="en-US" sz="2400" b="1" dirty="0"/>
              <a:t> </a:t>
            </a:r>
          </a:p>
          <a:p>
            <a:pPr marL="0" indent="0">
              <a:buNone/>
              <a:tabLst>
                <a:tab pos="5486400" algn="l"/>
              </a:tabLst>
            </a:pPr>
            <a:r>
              <a:rPr lang="en-US" sz="2400" dirty="0"/>
              <a:t>www.escambiaschools.org/departments/evaluation-services</a:t>
            </a:r>
          </a:p>
          <a:p>
            <a:pPr marL="0" indent="0">
              <a:buNone/>
              <a:tabLst>
                <a:tab pos="5486400" algn="l"/>
              </a:tabLst>
            </a:pPr>
            <a:r>
              <a:rPr lang="en-US" sz="2400" b="1" dirty="0"/>
              <a:t>Google Classroom </a:t>
            </a:r>
            <a:r>
              <a:rPr lang="en-US" sz="2400" dirty="0"/>
              <a:t>– Email Heather for access</a:t>
            </a:r>
          </a:p>
          <a:p>
            <a:pPr marL="0" indent="0">
              <a:buNone/>
              <a:tabLst>
                <a:tab pos="5486400" algn="l"/>
              </a:tabLst>
            </a:pPr>
            <a:endParaRPr lang="en-US" sz="24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C7FB5410-D72C-41C5-BE91-EE5C368DC4DB}"/>
              </a:ext>
            </a:extLst>
          </p:cNvPr>
          <p:cNvPicPr>
            <a:picLocks noChangeAspect="1"/>
          </p:cNvPicPr>
          <p:nvPr/>
        </p:nvPicPr>
        <p:blipFill>
          <a:blip r:embed="rId4"/>
          <a:stretch>
            <a:fillRect/>
          </a:stretch>
        </p:blipFill>
        <p:spPr>
          <a:xfrm>
            <a:off x="4724400" y="1348581"/>
            <a:ext cx="4119691" cy="2819400"/>
          </a:xfrm>
          <a:prstGeom prst="rect">
            <a:avLst/>
          </a:prstGeom>
        </p:spPr>
      </p:pic>
    </p:spTree>
    <p:extLst>
      <p:ext uri="{BB962C8B-B14F-4D97-AF65-F5344CB8AC3E}">
        <p14:creationId xmlns:p14="http://schemas.microsoft.com/office/powerpoint/2010/main" val="1346441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Administration Schedule</a:t>
            </a:r>
          </a:p>
        </p:txBody>
      </p:sp>
      <p:sp>
        <p:nvSpPr>
          <p:cNvPr id="4" name="Slide Number Placeholder 3"/>
          <p:cNvSpPr>
            <a:spLocks noGrp="1"/>
          </p:cNvSpPr>
          <p:nvPr>
            <p:ph type="sldNum" sz="quarter" idx="12"/>
          </p:nvPr>
        </p:nvSpPr>
        <p:spPr>
          <a:xfrm>
            <a:off x="3190875" y="6248400"/>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Content Placeholder 2"/>
          <p:cNvSpPr txBox="1">
            <a:spLocks/>
          </p:cNvSpPr>
          <p:nvPr/>
        </p:nvSpPr>
        <p:spPr>
          <a:xfrm>
            <a:off x="311217" y="1905000"/>
            <a:ext cx="8451783" cy="4038600"/>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Star assessments have only 1 session. </a:t>
            </a: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Students can only take one subject test per day.</a:t>
            </a:r>
          </a:p>
          <a:p>
            <a:pPr>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Only students with an accommodation can have extended or unlimited time. </a:t>
            </a:r>
          </a:p>
          <a:p>
            <a:pPr>
              <a:defRPr/>
            </a:pPr>
            <a:r>
              <a:rPr lang="en-US" sz="2400" dirty="0"/>
              <a:t>K-2 ELL’s get unlimited time.</a:t>
            </a:r>
          </a:p>
          <a:p>
            <a:pPr>
              <a:defRPr/>
            </a:pPr>
            <a:endParaRPr lang="en-US" sz="2400" dirty="0"/>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Content Placeholder 2"/>
          <p:cNvSpPr txBox="1">
            <a:spLocks/>
          </p:cNvSpPr>
          <p:nvPr/>
        </p:nvSpPr>
        <p:spPr>
          <a:xfrm>
            <a:off x="304800" y="1295401"/>
            <a:ext cx="8458200" cy="380999"/>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Grades K-2 Early Literacy, Reading &amp; Math</a:t>
            </a:r>
          </a:p>
        </p:txBody>
      </p:sp>
      <p:pic>
        <p:nvPicPr>
          <p:cNvPr id="6" name="Picture 5">
            <a:extLst>
              <a:ext uri="{FF2B5EF4-FFF2-40B4-BE49-F238E27FC236}">
                <a16:creationId xmlns:a16="http://schemas.microsoft.com/office/drawing/2014/main" id="{8EEC3672-B6E7-E693-1CF7-C141EF748FBC}"/>
              </a:ext>
            </a:extLst>
          </p:cNvPr>
          <p:cNvPicPr>
            <a:picLocks noChangeAspect="1"/>
          </p:cNvPicPr>
          <p:nvPr/>
        </p:nvPicPr>
        <p:blipFill>
          <a:blip r:embed="rId4"/>
          <a:stretch>
            <a:fillRect/>
          </a:stretch>
        </p:blipFill>
        <p:spPr>
          <a:xfrm>
            <a:off x="1580723" y="4419600"/>
            <a:ext cx="6115904" cy="1419423"/>
          </a:xfrm>
          <a:prstGeom prst="rect">
            <a:avLst/>
          </a:prstGeom>
        </p:spPr>
      </p:pic>
    </p:spTree>
    <p:extLst>
      <p:ext uri="{BB962C8B-B14F-4D97-AF65-F5344CB8AC3E}">
        <p14:creationId xmlns:p14="http://schemas.microsoft.com/office/powerpoint/2010/main" val="209491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Test Administration - NEW</a:t>
            </a:r>
          </a:p>
        </p:txBody>
      </p:sp>
      <p:sp>
        <p:nvSpPr>
          <p:cNvPr id="4" name="Slide Number Placeholder 3"/>
          <p:cNvSpPr>
            <a:spLocks noGrp="1"/>
          </p:cNvSpPr>
          <p:nvPr>
            <p:ph type="sldNum" sz="quarter" idx="12"/>
          </p:nvPr>
        </p:nvSpPr>
        <p:spPr>
          <a:xfrm>
            <a:off x="3190875" y="6248400"/>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Content Placeholder 2"/>
          <p:cNvSpPr txBox="1">
            <a:spLocks/>
          </p:cNvSpPr>
          <p:nvPr/>
        </p:nvSpPr>
        <p:spPr>
          <a:xfrm>
            <a:off x="304800" y="1295401"/>
            <a:ext cx="8458200" cy="380999"/>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Grades K-2 NEW FAST Tests Tile</a:t>
            </a:r>
          </a:p>
        </p:txBody>
      </p:sp>
      <p:pic>
        <p:nvPicPr>
          <p:cNvPr id="6" name="Picture 5">
            <a:extLst>
              <a:ext uri="{FF2B5EF4-FFF2-40B4-BE49-F238E27FC236}">
                <a16:creationId xmlns:a16="http://schemas.microsoft.com/office/drawing/2014/main" id="{3A8C6422-AF44-D56C-4FF6-6ADC944FD83F}"/>
              </a:ext>
            </a:extLst>
          </p:cNvPr>
          <p:cNvPicPr>
            <a:picLocks noChangeAspect="1"/>
          </p:cNvPicPr>
          <p:nvPr/>
        </p:nvPicPr>
        <p:blipFill>
          <a:blip r:embed="rId4"/>
          <a:stretch>
            <a:fillRect/>
          </a:stretch>
        </p:blipFill>
        <p:spPr>
          <a:xfrm>
            <a:off x="7915" y="0"/>
            <a:ext cx="9128169" cy="6858000"/>
          </a:xfrm>
          <a:prstGeom prst="rect">
            <a:avLst/>
          </a:prstGeom>
        </p:spPr>
      </p:pic>
    </p:spTree>
    <p:extLst>
      <p:ext uri="{BB962C8B-B14F-4D97-AF65-F5344CB8AC3E}">
        <p14:creationId xmlns:p14="http://schemas.microsoft.com/office/powerpoint/2010/main" val="236940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Administration Schedule</a:t>
            </a:r>
          </a:p>
        </p:txBody>
      </p:sp>
      <p:sp>
        <p:nvSpPr>
          <p:cNvPr id="4" name="Slide Number Placeholder 3"/>
          <p:cNvSpPr>
            <a:spLocks noGrp="1"/>
          </p:cNvSpPr>
          <p:nvPr>
            <p:ph type="sldNum" sz="quarter" idx="12"/>
          </p:nvPr>
        </p:nvSpPr>
        <p:spPr>
          <a:xfrm>
            <a:off x="3190875" y="6248400"/>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Content Placeholder 2"/>
          <p:cNvSpPr txBox="1">
            <a:spLocks/>
          </p:cNvSpPr>
          <p:nvPr/>
        </p:nvSpPr>
        <p:spPr>
          <a:xfrm>
            <a:off x="311217" y="1905000"/>
            <a:ext cx="8451783" cy="4267200"/>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All students in Kindergarten and First Grade will take </a:t>
            </a:r>
            <a:r>
              <a:rPr lang="en-US" sz="2400" b="1" dirty="0"/>
              <a:t>Star Early Literacy </a:t>
            </a:r>
            <a:r>
              <a:rPr lang="en-US" sz="2400" dirty="0"/>
              <a:t>in PM1, unless a First Grade student scored 852 or higher in the previous school year, then you may administer Star Reading beginning in PM1. </a:t>
            </a:r>
            <a:r>
              <a:rPr lang="en-US" dirty="0"/>
              <a:t>	</a:t>
            </a:r>
          </a:p>
          <a:p>
            <a:r>
              <a:rPr lang="en-US" sz="2400" dirty="0"/>
              <a:t>Students who receive a Scaled Score of 852 or higher on </a:t>
            </a:r>
            <a:r>
              <a:rPr lang="en-US" sz="2400" b="1" dirty="0"/>
              <a:t>Star Early Literacy </a:t>
            </a:r>
            <a:r>
              <a:rPr lang="en-US" sz="2400" dirty="0"/>
              <a:t>should be assessed using </a:t>
            </a:r>
            <a:r>
              <a:rPr lang="en-US" sz="2400" b="1" dirty="0"/>
              <a:t>Star Reading </a:t>
            </a:r>
            <a:r>
              <a:rPr lang="en-US" sz="2400" dirty="0"/>
              <a:t>beginning with the next progress monitoring (PM) window. </a:t>
            </a:r>
            <a:r>
              <a:rPr lang="en-US" dirty="0"/>
              <a:t>	</a:t>
            </a:r>
          </a:p>
          <a:p>
            <a:r>
              <a:rPr lang="en-US" sz="2400" dirty="0"/>
              <a:t>First Grade students during PM3 and Second Grade students during all three PM windows must attempt </a:t>
            </a:r>
            <a:r>
              <a:rPr lang="en-US" sz="2400" b="1" dirty="0"/>
              <a:t>Star Reading</a:t>
            </a:r>
            <a:r>
              <a:rPr lang="en-US" sz="2400" dirty="0"/>
              <a:t>. </a:t>
            </a:r>
          </a:p>
          <a:p>
            <a:r>
              <a:rPr lang="en-US" sz="2400" dirty="0"/>
              <a:t>If the student does not pass the practice items after two attempts, the district should administer </a:t>
            </a:r>
            <a:r>
              <a:rPr lang="en-US" sz="2400" b="1" dirty="0"/>
              <a:t>Star Early Literacy </a:t>
            </a:r>
            <a:r>
              <a:rPr lang="en-US" sz="2400" dirty="0"/>
              <a:t>to the student to gain additional instructional information. 	</a:t>
            </a:r>
          </a:p>
        </p:txBody>
      </p:sp>
      <p:sp>
        <p:nvSpPr>
          <p:cNvPr id="9" name="Content Placeholder 2"/>
          <p:cNvSpPr txBox="1">
            <a:spLocks/>
          </p:cNvSpPr>
          <p:nvPr/>
        </p:nvSpPr>
        <p:spPr>
          <a:xfrm>
            <a:off x="304800" y="1295401"/>
            <a:ext cx="8458200" cy="380999"/>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defRPr/>
            </a:pPr>
            <a:r>
              <a:rPr lang="en-US" sz="2800" b="1" dirty="0">
                <a:solidFill>
                  <a:prstClr val="black"/>
                </a:solidFill>
              </a:rPr>
              <a:t>Grades K-2 Early Literacy/Reading Guidance</a:t>
            </a:r>
          </a:p>
        </p:txBody>
      </p:sp>
    </p:spTree>
    <p:extLst>
      <p:ext uri="{BB962C8B-B14F-4D97-AF65-F5344CB8AC3E}">
        <p14:creationId xmlns:p14="http://schemas.microsoft.com/office/powerpoint/2010/main" val="1118613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212A33CE-27FD-7D26-B487-BA27ACEAAB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BF82FD-BA61-C19E-FB0B-D57B35AD44AE}"/>
              </a:ext>
            </a:extLst>
          </p:cNvPr>
          <p:cNvSpPr>
            <a:spLocks noGrp="1"/>
          </p:cNvSpPr>
          <p:nvPr>
            <p:ph type="title"/>
          </p:nvPr>
        </p:nvSpPr>
        <p:spPr/>
        <p:txBody>
          <a:bodyPr>
            <a:normAutofit/>
          </a:bodyPr>
          <a:lstStyle/>
          <a:p>
            <a:r>
              <a:rPr lang="en-US" sz="4000" dirty="0"/>
              <a:t>Test Administration Schedule</a:t>
            </a:r>
          </a:p>
        </p:txBody>
      </p:sp>
      <p:sp>
        <p:nvSpPr>
          <p:cNvPr id="4" name="Slide Number Placeholder 3">
            <a:extLst>
              <a:ext uri="{FF2B5EF4-FFF2-40B4-BE49-F238E27FC236}">
                <a16:creationId xmlns:a16="http://schemas.microsoft.com/office/drawing/2014/main" id="{20A7DC06-4983-0743-F69A-A4727D195B1A}"/>
              </a:ext>
            </a:extLst>
          </p:cNvPr>
          <p:cNvSpPr>
            <a:spLocks noGrp="1"/>
          </p:cNvSpPr>
          <p:nvPr>
            <p:ph type="sldNum" sz="quarter" idx="12"/>
          </p:nvPr>
        </p:nvSpPr>
        <p:spPr>
          <a:xfrm>
            <a:off x="3190875" y="6248400"/>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Content Placeholder 2">
            <a:extLst>
              <a:ext uri="{FF2B5EF4-FFF2-40B4-BE49-F238E27FC236}">
                <a16:creationId xmlns:a16="http://schemas.microsoft.com/office/drawing/2014/main" id="{9A9CDB53-EC21-B181-E5D5-80201DD7042D}"/>
              </a:ext>
            </a:extLst>
          </p:cNvPr>
          <p:cNvSpPr txBox="1">
            <a:spLocks/>
          </p:cNvSpPr>
          <p:nvPr/>
        </p:nvSpPr>
        <p:spPr>
          <a:xfrm>
            <a:off x="311217" y="1371600"/>
            <a:ext cx="8451783" cy="4038600"/>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Grade 3 Promotion Guidance</a:t>
            </a: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Promote the student to Grade 4 in FOCUS, but not TIDE.</a:t>
            </a: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Do not invalidate the Grade 3 Reading test.</a:t>
            </a:r>
          </a:p>
          <a:p>
            <a:pPr>
              <a:defRPr/>
            </a:pPr>
            <a:r>
              <a:rPr lang="en-US" sz="2400" dirty="0">
                <a:solidFill>
                  <a:prstClr val="black"/>
                </a:solidFill>
              </a:rPr>
              <a:t>Do not give the Grade 4 Reading test until PM2.</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r>
              <a:rPr lang="en-US" sz="2400" dirty="0">
                <a:solidFill>
                  <a:prstClr val="black"/>
                </a:solidFill>
                <a:latin typeface="Calibri"/>
              </a:rPr>
              <a:t>We will send out the Grade Mismatch Report before PM2 to remind you to promote in TIDE before the window opens.</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367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Administration Schedule</a:t>
            </a:r>
          </a:p>
        </p:txBody>
      </p:sp>
      <p:sp>
        <p:nvSpPr>
          <p:cNvPr id="4" name="Slide Number Placeholder 3"/>
          <p:cNvSpPr>
            <a:spLocks noGrp="1"/>
          </p:cNvSpPr>
          <p:nvPr>
            <p:ph type="sldNum" sz="quarter" idx="12"/>
          </p:nvPr>
        </p:nvSpPr>
        <p:spPr>
          <a:xfrm>
            <a:off x="3190875" y="6248400"/>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Content Placeholder 2"/>
          <p:cNvSpPr txBox="1">
            <a:spLocks/>
          </p:cNvSpPr>
          <p:nvPr/>
        </p:nvSpPr>
        <p:spPr>
          <a:xfrm>
            <a:off x="311217" y="1905000"/>
            <a:ext cx="8451783" cy="4038600"/>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FAST Reading and Math Grades </a:t>
            </a:r>
            <a:r>
              <a:rPr lang="en-US" sz="2600" b="1" dirty="0">
                <a:solidFill>
                  <a:prstClr val="black"/>
                </a:solidFill>
                <a:latin typeface="Calibri"/>
              </a:rPr>
              <a:t>3-6</a:t>
            </a:r>
            <a:endParaRPr kumimoji="0" lang="en-US" sz="26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FAST assessments have only 1 session. </a:t>
            </a: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Students can only take one subject test per day.</a:t>
            </a: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Any student who has not completed </a:t>
            </a:r>
            <a:r>
              <a:rPr lang="en-US" sz="2400" dirty="0">
                <a:solidFill>
                  <a:prstClr val="black"/>
                </a:solidFill>
                <a:latin typeface="Calibri"/>
              </a:rPr>
              <a:t>the test</a:t>
            </a:r>
            <a:r>
              <a:rPr kumimoji="0" lang="en-US" sz="2400" b="0" i="0" u="none" strike="noStrike" kern="1200" cap="none" spc="0" normalizeH="0" baseline="0" noProof="0" dirty="0">
                <a:ln>
                  <a:noFill/>
                </a:ln>
                <a:solidFill>
                  <a:prstClr val="black"/>
                </a:solidFill>
                <a:effectLst/>
                <a:uLnTx/>
                <a:uFillTx/>
                <a:latin typeface="Calibri"/>
                <a:ea typeface="+mn-ea"/>
                <a:cs typeface="+mn-cs"/>
              </a:rPr>
              <a:t> by the end of the allotted time </a:t>
            </a:r>
            <a:r>
              <a:rPr kumimoji="0" lang="en-US" sz="2400" b="1" i="0" u="none" strike="noStrike" kern="1200" cap="none" spc="0" normalizeH="0" baseline="0" noProof="0" dirty="0">
                <a:ln>
                  <a:noFill/>
                </a:ln>
                <a:solidFill>
                  <a:prstClr val="black"/>
                </a:solidFill>
                <a:effectLst/>
                <a:uLnTx/>
                <a:uFillTx/>
                <a:latin typeface="Calibri"/>
                <a:ea typeface="+mn-ea"/>
                <a:cs typeface="+mn-cs"/>
              </a:rPr>
              <a:t>may continue working up to the length of a typical school day. </a:t>
            </a: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Content Placeholder 2"/>
          <p:cNvSpPr txBox="1">
            <a:spLocks/>
          </p:cNvSpPr>
          <p:nvPr/>
        </p:nvSpPr>
        <p:spPr>
          <a:xfrm>
            <a:off x="304800" y="1295401"/>
            <a:ext cx="8458200" cy="380999"/>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Session Lengths by Subject</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171AFB7A-BE8C-099E-2F25-F07A86ACED07}"/>
              </a:ext>
            </a:extLst>
          </p:cNvPr>
          <p:cNvPicPr>
            <a:picLocks noChangeAspect="1"/>
          </p:cNvPicPr>
          <p:nvPr/>
        </p:nvPicPr>
        <p:blipFill>
          <a:blip r:embed="rId4"/>
          <a:stretch>
            <a:fillRect/>
          </a:stretch>
        </p:blipFill>
        <p:spPr>
          <a:xfrm>
            <a:off x="1095512" y="4495800"/>
            <a:ext cx="6952976" cy="1219200"/>
          </a:xfrm>
          <a:prstGeom prst="rect">
            <a:avLst/>
          </a:prstGeom>
        </p:spPr>
      </p:pic>
    </p:spTree>
    <p:extLst>
      <p:ext uri="{BB962C8B-B14F-4D97-AF65-F5344CB8AC3E}">
        <p14:creationId xmlns:p14="http://schemas.microsoft.com/office/powerpoint/2010/main" val="3317171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Materials</a:t>
            </a:r>
          </a:p>
        </p:txBody>
      </p:sp>
      <p:sp>
        <p:nvSpPr>
          <p:cNvPr id="3" name="Content Placeholder 2"/>
          <p:cNvSpPr>
            <a:spLocks noGrp="1"/>
          </p:cNvSpPr>
          <p:nvPr>
            <p:ph idx="1"/>
          </p:nvPr>
        </p:nvSpPr>
        <p:spPr>
          <a:xfrm>
            <a:off x="228600" y="1447800"/>
            <a:ext cx="8737092" cy="4876800"/>
          </a:xfrm>
        </p:spPr>
        <p:txBody>
          <a:bodyPr/>
          <a:lstStyle/>
          <a:p>
            <a:pPr marL="0" indent="0">
              <a:buNone/>
            </a:pPr>
            <a:r>
              <a:rPr lang="en-US" sz="2800" b="1" dirty="0"/>
              <a:t>Headphones</a:t>
            </a:r>
          </a:p>
          <a:p>
            <a:r>
              <a:rPr lang="en-US" sz="2400" b="1" dirty="0"/>
              <a:t>Headphones are required for all K-2 Star Early Literacy, Reading and Math tests.</a:t>
            </a:r>
          </a:p>
          <a:p>
            <a:r>
              <a:rPr lang="en-US" sz="2400" dirty="0">
                <a:ea typeface="Calibri"/>
                <a:cs typeface="Arial"/>
              </a:rPr>
              <a:t>Star Math Audio preference is enabled for all K-2 students. </a:t>
            </a:r>
          </a:p>
          <a:p>
            <a:r>
              <a:rPr lang="en-US" sz="2400" dirty="0">
                <a:ea typeface="Calibri"/>
                <a:cs typeface="Arial"/>
              </a:rPr>
              <a:t>If students are assigned any accommodations under the Accommodations Preference in the Renaissance platform for Star Math (including Unlimited Time), the school must manually enable the Audio – Accommodations option to provide audio support for the student.</a:t>
            </a:r>
            <a:endParaRPr lang="en-US" sz="2400" dirty="0"/>
          </a:p>
          <a:p>
            <a:pPr marL="0" indent="0">
              <a:buNone/>
            </a:pPr>
            <a:r>
              <a:rPr lang="en-US" sz="2800" b="1" dirty="0"/>
              <a:t>Four-function Calculators</a:t>
            </a:r>
          </a:p>
          <a:p>
            <a:r>
              <a:rPr lang="en-US" sz="2400" dirty="0"/>
              <a:t>The Grade 6 FAST Math test includes a four-function calculator in the TDS, and approved handheld calculators are optional.</a:t>
            </a:r>
          </a:p>
          <a:p>
            <a:pPr marL="0" indent="0">
              <a:buNone/>
            </a:pPr>
            <a:endParaRPr lang="en-US" sz="2800" b="1"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31671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Materials</a:t>
            </a:r>
          </a:p>
        </p:txBody>
      </p:sp>
      <p:sp>
        <p:nvSpPr>
          <p:cNvPr id="3" name="Content Placeholder 2"/>
          <p:cNvSpPr>
            <a:spLocks noGrp="1"/>
          </p:cNvSpPr>
          <p:nvPr>
            <p:ph idx="1"/>
          </p:nvPr>
        </p:nvSpPr>
        <p:spPr>
          <a:xfrm>
            <a:off x="228600" y="1295400"/>
            <a:ext cx="8737092" cy="4876800"/>
          </a:xfrm>
        </p:spPr>
        <p:txBody>
          <a:bodyPr/>
          <a:lstStyle/>
          <a:p>
            <a:pPr marL="0" indent="0">
              <a:buNone/>
            </a:pPr>
            <a:r>
              <a:rPr lang="en-US" sz="2800" b="1" dirty="0"/>
              <a:t>Pens/Pencils &amp; Scratch Paper – FAST Math</a:t>
            </a:r>
          </a:p>
          <a:p>
            <a:r>
              <a:rPr lang="en-US" sz="2400" dirty="0"/>
              <a:t>Grades K-6 students taking </a:t>
            </a:r>
            <a:r>
              <a:rPr lang="en-US" sz="2400" b="1" dirty="0"/>
              <a:t>FAST Math </a:t>
            </a:r>
            <a:r>
              <a:rPr lang="en-US" sz="2400" dirty="0"/>
              <a:t>must be provided with a pen or pencil and blank scratch paper to work the problems. Grid/graph paper may be provided as scratch paper. </a:t>
            </a:r>
          </a:p>
          <a:p>
            <a:r>
              <a:rPr lang="en-US" sz="2400" dirty="0"/>
              <a:t>Grades 3-6 scratch paper must be collected and returned in the District Assessment Coordinator ONLY box.</a:t>
            </a:r>
            <a:endParaRPr lang="en-US" sz="2800" dirty="0"/>
          </a:p>
          <a:p>
            <a:pPr marL="0" indent="0">
              <a:buNone/>
            </a:pPr>
            <a:r>
              <a:rPr lang="en-US" sz="2800" b="1" dirty="0"/>
              <a:t>Reference sheets – Grades 4-6 FAST Math</a:t>
            </a:r>
          </a:p>
          <a:p>
            <a:r>
              <a:rPr lang="en-US" sz="2400" dirty="0"/>
              <a:t>Reference Sheets are provided in an online format for computer-based testing. They are displayed in pop-up windows in their respective tests. </a:t>
            </a:r>
          </a:p>
          <a:p>
            <a:r>
              <a:rPr lang="en-US" sz="2400" dirty="0"/>
              <a:t>Hard Copies are optional but used reference sheets must be collected and returned in the District Assessment Coordinator ONLY box.</a:t>
            </a: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86826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8"/>
            <a:ext cx="8737092" cy="1119981"/>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228600" y="1676400"/>
            <a:ext cx="8737092" cy="4929982"/>
          </a:xfrm>
        </p:spPr>
        <p:txBody>
          <a:bodyPr>
            <a:noAutofit/>
          </a:bodyPr>
          <a:lstStyle/>
          <a:p>
            <a:pPr marL="0" indent="0">
              <a:lnSpc>
                <a:spcPct val="80000"/>
              </a:lnSpc>
              <a:spcBef>
                <a:spcPts val="600"/>
              </a:spcBef>
              <a:spcAft>
                <a:spcPts val="600"/>
              </a:spcAft>
              <a:buNone/>
            </a:pPr>
            <a:r>
              <a:rPr lang="en-US" sz="2800" b="1" dirty="0"/>
              <a:t>Preparation and Training</a:t>
            </a:r>
          </a:p>
          <a:p>
            <a:r>
              <a:rPr lang="en-US" sz="2400" dirty="0"/>
              <a:t>You are responsible for training all </a:t>
            </a:r>
            <a:r>
              <a:rPr lang="en-US" sz="2400" b="1" dirty="0"/>
              <a:t>test administrators </a:t>
            </a:r>
            <a:r>
              <a:rPr lang="en-US" sz="2400" dirty="0"/>
              <a:t>and </a:t>
            </a:r>
            <a:r>
              <a:rPr lang="en-US" sz="2400" b="1" dirty="0"/>
              <a:t>proctors. </a:t>
            </a:r>
            <a:r>
              <a:rPr lang="en-US" sz="2400" dirty="0"/>
              <a:t>In the absence of sufficiently trained administrators, postpone testing until trained personnel are available. </a:t>
            </a:r>
          </a:p>
          <a:p>
            <a:pPr>
              <a:spcBef>
                <a:spcPts val="400"/>
              </a:spcBef>
              <a:spcAft>
                <a:spcPts val="400"/>
              </a:spcAft>
            </a:pPr>
            <a:r>
              <a:rPr lang="en-US" sz="2400" dirty="0"/>
              <a:t>Test administrators must read and be familiar with all appropriate sections of the manuals. </a:t>
            </a:r>
          </a:p>
          <a:p>
            <a:pPr>
              <a:spcBef>
                <a:spcPts val="400"/>
              </a:spcBef>
              <a:spcAft>
                <a:spcPts val="400"/>
              </a:spcAft>
            </a:pPr>
            <a:r>
              <a:rPr lang="en-US" sz="2400" b="1" dirty="0"/>
              <a:t>Test Administrators are required to ACTIVELY monitor students while testing.</a:t>
            </a:r>
            <a:endParaRPr lang="en-US" sz="2400" dirty="0"/>
          </a:p>
          <a:p>
            <a:pPr>
              <a:spcBef>
                <a:spcPts val="400"/>
              </a:spcBef>
              <a:spcAft>
                <a:spcPts val="400"/>
              </a:spcAft>
            </a:pPr>
            <a:r>
              <a:rPr lang="en-US" sz="2400" dirty="0"/>
              <a:t>Test Administrators must check for and remove all unauthorized visual aids posted in classrooms or affixed to student desks prior to testing. </a:t>
            </a:r>
          </a:p>
          <a:p>
            <a:r>
              <a:rPr lang="en-US" sz="2400" dirty="0"/>
              <a:t>Remember to post the appropriate testing signs provided in the manual.</a:t>
            </a:r>
          </a:p>
          <a:p>
            <a:endParaRPr lang="en-US" sz="2400" dirty="0"/>
          </a:p>
          <a:p>
            <a:pPr marL="0" indent="0">
              <a:buNone/>
            </a:pPr>
            <a:endParaRPr lang="en-US" sz="2000" b="1"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52013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76200" y="1752601"/>
            <a:ext cx="9067800" cy="4724399"/>
          </a:xfrm>
        </p:spPr>
        <p:txBody>
          <a:bodyPr>
            <a:noAutofit/>
          </a:bodyPr>
          <a:lstStyle/>
          <a:p>
            <a:pPr marL="0" indent="0">
              <a:lnSpc>
                <a:spcPct val="80000"/>
              </a:lnSpc>
              <a:spcBef>
                <a:spcPts val="600"/>
              </a:spcBef>
              <a:spcAft>
                <a:spcPts val="600"/>
              </a:spcAft>
              <a:buNone/>
            </a:pPr>
            <a:r>
              <a:rPr lang="en-US" sz="2800" b="1" dirty="0"/>
              <a:t>Preparation and Training (cont.)</a:t>
            </a:r>
          </a:p>
          <a:p>
            <a:pPr marL="0" indent="0">
              <a:buNone/>
            </a:pPr>
            <a:r>
              <a:rPr lang="en-US" sz="2200" b="1" dirty="0"/>
              <a:t>Electronic Devices and Breaks</a:t>
            </a:r>
          </a:p>
          <a:p>
            <a:pPr marL="230188" lvl="1" indent="-230188">
              <a:buFont typeface="Arial" panose="020B0604020202020204" pitchFamily="34" charset="0"/>
              <a:buChar char="•"/>
            </a:pPr>
            <a:r>
              <a:rPr lang="en-US" sz="2400" dirty="0"/>
              <a:t>Determine your school’s policy for the storage of electronic devices during testing. </a:t>
            </a:r>
          </a:p>
          <a:p>
            <a:pPr marL="230188" lvl="1" indent="-230188">
              <a:buFont typeface="Arial" panose="020B0604020202020204" pitchFamily="34" charset="0"/>
              <a:buChar char="•"/>
            </a:pPr>
            <a:r>
              <a:rPr lang="en-US" sz="2400" dirty="0"/>
              <a:t>Ensure that test administrators are aware of the policy that students are not allowed to access electronic devices at any time during a test session, including breaks. If a student accesses his or her electronic device(s) during a break, his or her test must be invalidated.</a:t>
            </a:r>
          </a:p>
          <a:p>
            <a:pPr marL="230188" lvl="1" indent="-230188">
              <a:buFont typeface="Arial" panose="020B0604020202020204" pitchFamily="34" charset="0"/>
              <a:buChar char="•"/>
            </a:pPr>
            <a:r>
              <a:rPr lang="en-US" sz="2400" dirty="0"/>
              <a:t>Ensure test administrators are aware of how to secure a student’s computer or device during a break. For longer breaks, it is recommended that the student pause the test.</a:t>
            </a:r>
            <a:endParaRPr lang="en-US" sz="2400" dirty="0">
              <a:solidFill>
                <a:srgbClr val="FF0000"/>
              </a:solidFill>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68116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610600"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76200" y="1699419"/>
            <a:ext cx="8889492" cy="4777581"/>
          </a:xfrm>
        </p:spPr>
        <p:txBody>
          <a:bodyPr>
            <a:noAutofit/>
          </a:bodyPr>
          <a:lstStyle/>
          <a:p>
            <a:pPr marL="0" indent="0">
              <a:lnSpc>
                <a:spcPct val="80000"/>
              </a:lnSpc>
              <a:spcBef>
                <a:spcPts val="300"/>
              </a:spcBef>
              <a:spcAft>
                <a:spcPts val="300"/>
              </a:spcAft>
              <a:buNone/>
            </a:pPr>
            <a:r>
              <a:rPr lang="en-US" sz="2800" b="1" dirty="0"/>
              <a:t>Prepare for CBT Administration</a:t>
            </a:r>
          </a:p>
          <a:p>
            <a:pPr>
              <a:lnSpc>
                <a:spcPct val="80000"/>
              </a:lnSpc>
              <a:spcBef>
                <a:spcPts val="300"/>
              </a:spcBef>
              <a:spcAft>
                <a:spcPts val="300"/>
              </a:spcAft>
            </a:pPr>
            <a:endParaRPr lang="en-US" sz="2100" dirty="0"/>
          </a:p>
          <a:p>
            <a:pPr>
              <a:spcBef>
                <a:spcPts val="300"/>
              </a:spcBef>
              <a:spcAft>
                <a:spcPts val="300"/>
              </a:spcAft>
            </a:pPr>
            <a:r>
              <a:rPr lang="en-US" sz="2400" dirty="0"/>
              <a:t>Ensure that all test administrators have active usernames and passwords to log in to TIDE. Test administrators will need access to the </a:t>
            </a:r>
            <a:r>
              <a:rPr lang="en-US" sz="2400" b="1" dirty="0"/>
              <a:t>TA Interface </a:t>
            </a:r>
            <a:r>
              <a:rPr lang="en-US" sz="2400" dirty="0"/>
              <a:t>in TIDE to administer tests. </a:t>
            </a:r>
          </a:p>
          <a:p>
            <a:pPr>
              <a:spcBef>
                <a:spcPts val="300"/>
              </a:spcBef>
              <a:spcAft>
                <a:spcPts val="300"/>
              </a:spcAft>
            </a:pPr>
            <a:r>
              <a:rPr lang="en-US" sz="2400" dirty="0"/>
              <a:t>Make sure that all your students are showing correctly in TIDE. You may need to manually add some students. Verify that student eligibility, accommodations and test settings are correct. </a:t>
            </a:r>
          </a:p>
          <a:p>
            <a:pPr>
              <a:spcBef>
                <a:spcPts val="300"/>
              </a:spcBef>
              <a:spcAft>
                <a:spcPts val="300"/>
              </a:spcAft>
            </a:pPr>
            <a:r>
              <a:rPr lang="en-US" sz="2400" dirty="0"/>
              <a:t>The Florida Education Identifier (FLEID) is required when adding a student to TIDE. </a:t>
            </a:r>
          </a:p>
          <a:p>
            <a:pPr>
              <a:spcBef>
                <a:spcPts val="300"/>
              </a:spcBef>
              <a:spcAft>
                <a:spcPts val="300"/>
              </a:spcAft>
            </a:pPr>
            <a:r>
              <a:rPr lang="en-US" sz="2400" dirty="0"/>
              <a:t>Create Testing Rosters as needed. (Charlie will create Reporting Rosters).</a:t>
            </a:r>
          </a:p>
          <a:p>
            <a:pPr>
              <a:spcBef>
                <a:spcPts val="300"/>
              </a:spcBef>
              <a:spcAft>
                <a:spcPts val="300"/>
              </a:spcAft>
            </a:pPr>
            <a:r>
              <a:rPr lang="en-US" sz="2400" b="1" dirty="0"/>
              <a:t>For the K-2 students, be sure to Assign Products to Courses before the window opens so that you are ready to test.</a:t>
            </a:r>
          </a:p>
          <a:p>
            <a:pPr>
              <a:spcBef>
                <a:spcPts val="300"/>
              </a:spcBef>
              <a:spcAft>
                <a:spcPts val="300"/>
              </a:spcAft>
            </a:pPr>
            <a:endParaRPr lang="en-US" sz="2100" b="1"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93882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p:txBody>
          <a:bodyPr/>
          <a:lstStyle/>
          <a:p>
            <a:pPr marL="0" indent="0">
              <a:buNone/>
            </a:pPr>
            <a:r>
              <a:rPr lang="en-US" sz="2800" b="1" dirty="0">
                <a:solidFill>
                  <a:prstClr val="black"/>
                </a:solidFill>
              </a:rPr>
              <a:t>Meet with your Technology Coordinator</a:t>
            </a:r>
          </a:p>
          <a:p>
            <a:r>
              <a:rPr lang="en-US" sz="2400" dirty="0"/>
              <a:t>It is important that technology coordinators understand their responsibilities before, during, and after a computer-based test administration. </a:t>
            </a:r>
          </a:p>
          <a:p>
            <a:r>
              <a:rPr lang="en-US" sz="2400" b="1" dirty="0"/>
              <a:t>The latest version of the secure browser must be installed on all computers or devices that students will use for testing. </a:t>
            </a:r>
          </a:p>
          <a:p>
            <a:r>
              <a:rPr lang="en-US" sz="2400" dirty="0"/>
              <a:t>Review the instructions and information for technology coordinators, as well as all test administration and security policies and procedures included in the manual, with your technology coordinator and create a plan for handling issues during testing. </a:t>
            </a:r>
          </a:p>
          <a:p>
            <a:endParaRPr lang="en-US" sz="2400" dirty="0"/>
          </a:p>
          <a:p>
            <a:endParaRPr lang="en-US"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08647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91138" name="Title 1"/>
          <p:cNvSpPr>
            <a:spLocks noGrp="1"/>
          </p:cNvSpPr>
          <p:nvPr>
            <p:ph type="title"/>
          </p:nvPr>
        </p:nvSpPr>
        <p:spPr>
          <a:xfrm>
            <a:off x="228600" y="251619"/>
            <a:ext cx="7772400" cy="1096962"/>
          </a:xfrm>
        </p:spPr>
        <p:txBody>
          <a:bodyPr>
            <a:normAutofit fontScale="90000"/>
          </a:bodyPr>
          <a:lstStyle/>
          <a:p>
            <a:r>
              <a:rPr lang="en-US" dirty="0"/>
              <a:t>School Assessment Coordinator</a:t>
            </a:r>
            <a:br>
              <a:rPr lang="en-US" dirty="0"/>
            </a:br>
            <a:r>
              <a:rPr lang="en-US" dirty="0"/>
              <a:t>Before Testing</a:t>
            </a:r>
          </a:p>
        </p:txBody>
      </p:sp>
      <p:sp>
        <p:nvSpPr>
          <p:cNvPr id="91139" name="Content Placeholder 2"/>
          <p:cNvSpPr>
            <a:spLocks noGrp="1"/>
          </p:cNvSpPr>
          <p:nvPr>
            <p:ph idx="1"/>
          </p:nvPr>
        </p:nvSpPr>
        <p:spPr>
          <a:xfrm>
            <a:off x="76200" y="1828800"/>
            <a:ext cx="8915400" cy="4876800"/>
          </a:xfrm>
        </p:spPr>
        <p:txBody>
          <a:bodyPr/>
          <a:lstStyle/>
          <a:p>
            <a:pPr marL="0" indent="0">
              <a:spcBef>
                <a:spcPts val="300"/>
              </a:spcBef>
              <a:spcAft>
                <a:spcPts val="300"/>
              </a:spcAft>
              <a:buNone/>
            </a:pPr>
            <a:r>
              <a:rPr lang="en-US" sz="2800" b="1" dirty="0"/>
              <a:t>Print On-Demand </a:t>
            </a:r>
            <a:r>
              <a:rPr lang="en-US" sz="2800" b="1" dirty="0" err="1"/>
              <a:t>PreID</a:t>
            </a:r>
            <a:r>
              <a:rPr lang="en-US" sz="2800" b="1" dirty="0"/>
              <a:t> Labels for PBT (Grades 3-6)</a:t>
            </a:r>
          </a:p>
          <a:p>
            <a:pPr>
              <a:spcBef>
                <a:spcPts val="300"/>
              </a:spcBef>
              <a:spcAft>
                <a:spcPts val="300"/>
              </a:spcAft>
            </a:pPr>
            <a:endParaRPr lang="en-US" sz="2200" b="1" dirty="0"/>
          </a:p>
          <a:p>
            <a:r>
              <a:rPr lang="en-US" sz="2600" dirty="0" err="1"/>
              <a:t>PreID</a:t>
            </a:r>
            <a:r>
              <a:rPr lang="en-US" sz="2600" dirty="0"/>
              <a:t> Labels must be printed and applied to paper-based test and answer books.</a:t>
            </a:r>
          </a:p>
          <a:p>
            <a:r>
              <a:rPr lang="en-US" sz="2600" dirty="0"/>
              <a:t>Instructions for printing </a:t>
            </a:r>
            <a:r>
              <a:rPr lang="en-US" sz="2600" dirty="0" err="1"/>
              <a:t>PreID</a:t>
            </a:r>
            <a:r>
              <a:rPr lang="en-US" sz="2600" dirty="0"/>
              <a:t> labels are in the </a:t>
            </a:r>
            <a:r>
              <a:rPr lang="en-US" sz="2600" i="1" dirty="0"/>
              <a:t>TIDE User Guide.</a:t>
            </a:r>
          </a:p>
          <a:p>
            <a:r>
              <a:rPr lang="en-US" sz="2600" dirty="0"/>
              <a:t>School staff may verify and apply labels </a:t>
            </a:r>
            <a:r>
              <a:rPr lang="en-US" sz="2600" b="1" dirty="0"/>
              <a:t>no sooner than one week prior to testing</a:t>
            </a:r>
            <a:r>
              <a:rPr lang="en-US" sz="2600" dirty="0"/>
              <a:t>.</a:t>
            </a:r>
          </a:p>
          <a:p>
            <a:endParaRPr lang="en-US" sz="2400" dirty="0"/>
          </a:p>
        </p:txBody>
      </p:sp>
      <p:sp>
        <p:nvSpPr>
          <p:cNvPr id="91140"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63106E-7B88-43A2-AEAD-DEF181336363}" type="slidenum">
              <a:rPr kumimoji="0" lang="en-US" sz="1200" b="0" i="0" u="none" strike="noStrike" kern="1200" cap="none" spc="0" normalizeH="0" baseline="0" noProof="0" smtClean="0">
                <a:ln>
                  <a:noFill/>
                </a:ln>
                <a:solidFill>
                  <a:prstClr val="black">
                    <a:tint val="75000"/>
                  </a:prstClr>
                </a:solidFill>
                <a:effectLst/>
                <a:uLnTx/>
                <a:uFillTx/>
                <a:latin typeface="Arial"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tint val="75000"/>
                </a:prstClr>
              </a:solidFill>
              <a:effectLst/>
              <a:uLnTx/>
              <a:uFillTx/>
              <a:latin typeface="Arial" pitchFamily="34" charset="0"/>
              <a:ea typeface="+mn-ea"/>
              <a:cs typeface="+mn-cs"/>
            </a:endParaRPr>
          </a:p>
        </p:txBody>
      </p:sp>
    </p:spTree>
    <p:extLst>
      <p:ext uri="{BB962C8B-B14F-4D97-AF65-F5344CB8AC3E}">
        <p14:creationId xmlns:p14="http://schemas.microsoft.com/office/powerpoint/2010/main" val="4169786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p:txBody>
          <a:bodyPr/>
          <a:lstStyle/>
          <a:p>
            <a:pPr marL="0" indent="0">
              <a:buNone/>
            </a:pPr>
            <a:r>
              <a:rPr lang="en-US" sz="2800" b="1" dirty="0">
                <a:solidFill>
                  <a:prstClr val="black"/>
                </a:solidFill>
              </a:rPr>
              <a:t>Ensure Implementation of Accommodations</a:t>
            </a:r>
          </a:p>
          <a:p>
            <a:r>
              <a:rPr lang="en-US" sz="2400" dirty="0"/>
              <a:t>The </a:t>
            </a:r>
            <a:r>
              <a:rPr lang="en-US" sz="2400" b="1" i="1" dirty="0"/>
              <a:t>Accommodations Guide </a:t>
            </a:r>
            <a:r>
              <a:rPr lang="en-US" sz="2400" dirty="0"/>
              <a:t>provides information concerning allowable accommodations for students with disabilities and for ELLs.</a:t>
            </a:r>
          </a:p>
          <a:p>
            <a:r>
              <a:rPr lang="en-US" sz="2400" dirty="0"/>
              <a:t>When testing students with accommodations, prior planning is necessary to ensure that accommodations indicated on student IEPs, Section 504 plans, or ELL plans are implemented. Arrangements for implementing accommodations must be made prior to the administration dates. </a:t>
            </a:r>
          </a:p>
          <a:p>
            <a:r>
              <a:rPr lang="en-US" sz="2400" dirty="0"/>
              <a:t>Make sure that test administrators have been properly trained regarding accommodations and have made provisions for the exact accommodations needed for individual students to avoid test invalidations. </a:t>
            </a:r>
            <a:endParaRPr lang="en-US"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44711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305800" cy="1096962"/>
          </a:xfrm>
        </p:spPr>
        <p:txBody>
          <a:bodyPr>
            <a:normAutofit fontScale="90000"/>
          </a:bodyPr>
          <a:lstStyle/>
          <a:p>
            <a:r>
              <a:rPr lang="en-US" dirty="0"/>
              <a:t>School Assessment Coordinator Before Testing</a:t>
            </a:r>
          </a:p>
        </p:txBody>
      </p:sp>
      <p:sp>
        <p:nvSpPr>
          <p:cNvPr id="3" name="Content Placeholder 2"/>
          <p:cNvSpPr>
            <a:spLocks noGrp="1"/>
          </p:cNvSpPr>
          <p:nvPr>
            <p:ph idx="1"/>
          </p:nvPr>
        </p:nvSpPr>
        <p:spPr>
          <a:xfrm>
            <a:off x="228600" y="1752600"/>
            <a:ext cx="8737092" cy="4343399"/>
          </a:xfrm>
        </p:spPr>
        <p:txBody>
          <a:bodyPr/>
          <a:lstStyle/>
          <a:p>
            <a:pPr marL="0" indent="0">
              <a:buNone/>
            </a:pPr>
            <a:r>
              <a:rPr lang="en-US" sz="2800" b="1" dirty="0">
                <a:solidFill>
                  <a:prstClr val="black"/>
                </a:solidFill>
              </a:rPr>
              <a:t>Ensure Implementation of Accommodations (cont.)</a:t>
            </a:r>
          </a:p>
          <a:p>
            <a:r>
              <a:rPr lang="en-US" sz="2400" dirty="0"/>
              <a:t>In TIDE and Renaissance, ensure the appropriate accommodations by selecting them on the student details page.</a:t>
            </a:r>
          </a:p>
          <a:p>
            <a:r>
              <a:rPr lang="en-US" sz="2400" b="1" dirty="0"/>
              <a:t>This must be done before testing. </a:t>
            </a:r>
          </a:p>
          <a:p>
            <a:r>
              <a:rPr lang="en-US" sz="2400" dirty="0"/>
              <a:t>Detailed instructions are given in the </a:t>
            </a:r>
            <a:r>
              <a:rPr lang="en-US" sz="2400" i="1" dirty="0"/>
              <a:t>TIDE User Guide </a:t>
            </a:r>
            <a:r>
              <a:rPr lang="en-US" sz="2400" dirty="0"/>
              <a:t>and</a:t>
            </a:r>
            <a:r>
              <a:rPr lang="en-US" sz="2400" i="1" dirty="0"/>
              <a:t> Renaissance Help Center</a:t>
            </a:r>
            <a:r>
              <a:rPr lang="en-US" sz="2400" dirty="0"/>
              <a:t>.</a:t>
            </a:r>
          </a:p>
          <a:p>
            <a:r>
              <a:rPr lang="en-US" sz="2400" dirty="0"/>
              <a:t>Accommodated scripts are available on the Florida Assessment Portal.</a:t>
            </a:r>
          </a:p>
          <a:p>
            <a:r>
              <a:rPr lang="en-US" sz="2400" dirty="0"/>
              <a:t>* ELL’s should be provided a word-to-word glossary. </a:t>
            </a:r>
            <a:r>
              <a:rPr lang="en-US" sz="2400" b="1" dirty="0"/>
              <a:t>A content specific word-to-word glossary can also be provided.</a:t>
            </a:r>
          </a:p>
          <a:p>
            <a:endParaRPr lang="en-US" sz="24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81468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7467600" cy="1096962"/>
          </a:xfrm>
        </p:spPr>
        <p:txBody>
          <a:bodyPr>
            <a:noAutofit/>
          </a:bodyPr>
          <a:lstStyle/>
          <a:p>
            <a:r>
              <a:rPr lang="en-US" sz="4000" dirty="0"/>
              <a:t>School Assessment Coordinator Before Testing</a:t>
            </a:r>
          </a:p>
        </p:txBody>
      </p:sp>
      <p:sp>
        <p:nvSpPr>
          <p:cNvPr id="3" name="Content Placeholder 2"/>
          <p:cNvSpPr>
            <a:spLocks noGrp="1"/>
          </p:cNvSpPr>
          <p:nvPr>
            <p:ph idx="1"/>
          </p:nvPr>
        </p:nvSpPr>
        <p:spPr>
          <a:xfrm>
            <a:off x="228600" y="2418081"/>
            <a:ext cx="8607582" cy="4058919"/>
          </a:xfrm>
        </p:spPr>
        <p:txBody>
          <a:bodyPr>
            <a:noAutofit/>
          </a:bodyPr>
          <a:lstStyle/>
          <a:p>
            <a:pPr marL="0" indent="0">
              <a:buNone/>
            </a:pPr>
            <a:r>
              <a:rPr lang="en-US" sz="2800" b="1" dirty="0"/>
              <a:t>Print Test Tickets (Grades 3-6)</a:t>
            </a:r>
          </a:p>
          <a:p>
            <a:r>
              <a:rPr lang="en-US" sz="2600" dirty="0"/>
              <a:t>Each student must have a test ticket to log in to computer-based assessments. </a:t>
            </a:r>
          </a:p>
          <a:p>
            <a:r>
              <a:rPr lang="en-US" sz="2600" dirty="0"/>
              <a:t>See the TIDE user guides for instructions on generating and printing test tickets.</a:t>
            </a:r>
          </a:p>
          <a:p>
            <a:r>
              <a:rPr lang="en-US" sz="2600" dirty="0"/>
              <a:t>Prior to </a:t>
            </a:r>
            <a:r>
              <a:rPr lang="en-US" sz="2600" b="1" dirty="0"/>
              <a:t>computer-based</a:t>
            </a:r>
            <a:r>
              <a:rPr lang="en-US" sz="2600" dirty="0"/>
              <a:t> test administrations, print test tickets to distribute to test administrators.</a:t>
            </a:r>
          </a:p>
          <a:p>
            <a:r>
              <a:rPr lang="en-US" sz="2600" dirty="0"/>
              <a:t>Test tickets are considered secure materials and must be stored in a secure location before and after testing and returned in the District Assessment Coordinator ONLY box.</a:t>
            </a:r>
          </a:p>
          <a:p>
            <a:endParaRPr lang="en-US" sz="2600" dirty="0"/>
          </a:p>
          <a:p>
            <a:endParaRPr lang="en-US" sz="2600"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94925256-F866-18C6-A81D-457415BC0891}"/>
              </a:ext>
            </a:extLst>
          </p:cNvPr>
          <p:cNvPicPr>
            <a:picLocks noChangeAspect="1"/>
          </p:cNvPicPr>
          <p:nvPr/>
        </p:nvPicPr>
        <p:blipFill>
          <a:blip r:embed="rId4"/>
          <a:stretch>
            <a:fillRect/>
          </a:stretch>
        </p:blipFill>
        <p:spPr>
          <a:xfrm>
            <a:off x="5257800" y="858398"/>
            <a:ext cx="3200400" cy="1811258"/>
          </a:xfrm>
          <a:prstGeom prst="rect">
            <a:avLst/>
          </a:prstGeom>
        </p:spPr>
      </p:pic>
    </p:spTree>
    <p:extLst>
      <p:ext uri="{BB962C8B-B14F-4D97-AF65-F5344CB8AC3E}">
        <p14:creationId xmlns:p14="http://schemas.microsoft.com/office/powerpoint/2010/main" val="2834679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610600"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114300" y="1676400"/>
            <a:ext cx="8915400" cy="4648200"/>
          </a:xfrm>
        </p:spPr>
        <p:txBody>
          <a:bodyPr>
            <a:noAutofit/>
          </a:bodyPr>
          <a:lstStyle/>
          <a:p>
            <a:pPr marL="0" indent="0">
              <a:lnSpc>
                <a:spcPct val="80000"/>
              </a:lnSpc>
              <a:spcBef>
                <a:spcPts val="600"/>
              </a:spcBef>
              <a:spcAft>
                <a:spcPts val="600"/>
              </a:spcAft>
              <a:buNone/>
            </a:pPr>
            <a:r>
              <a:rPr lang="en-US" sz="2800" b="1" dirty="0"/>
              <a:t>Administration Records (Grades 3-6)</a:t>
            </a:r>
          </a:p>
          <a:p>
            <a:pPr marL="0" indent="0">
              <a:lnSpc>
                <a:spcPct val="80000"/>
              </a:lnSpc>
              <a:spcBef>
                <a:spcPts val="0"/>
              </a:spcBef>
              <a:spcAft>
                <a:spcPts val="600"/>
              </a:spcAft>
              <a:buNone/>
            </a:pPr>
            <a:r>
              <a:rPr lang="en-US" sz="2400" dirty="0"/>
              <a:t>Communicate to test administrators the process for collecting the required administration information, which includes the following:</a:t>
            </a:r>
          </a:p>
          <a:p>
            <a:pPr lvl="1">
              <a:spcBef>
                <a:spcPts val="300"/>
              </a:spcBef>
              <a:spcAft>
                <a:spcPts val="300"/>
              </a:spcAft>
              <a:buFont typeface="Arial" panose="020B0604020202020204" pitchFamily="34" charset="0"/>
              <a:buChar char="•"/>
            </a:pPr>
            <a:r>
              <a:rPr lang="en-US" sz="2400" dirty="0"/>
              <a:t>Subject</a:t>
            </a:r>
          </a:p>
          <a:p>
            <a:pPr lvl="1">
              <a:spcBef>
                <a:spcPts val="300"/>
              </a:spcBef>
              <a:spcAft>
                <a:spcPts val="300"/>
              </a:spcAft>
              <a:buFont typeface="Arial" panose="020B0604020202020204" pitchFamily="34" charset="0"/>
              <a:buChar char="•"/>
            </a:pPr>
            <a:r>
              <a:rPr lang="en-US" sz="2400" dirty="0"/>
              <a:t>Session ID</a:t>
            </a:r>
          </a:p>
          <a:p>
            <a:pPr lvl="1">
              <a:spcBef>
                <a:spcPts val="300"/>
              </a:spcBef>
              <a:spcAft>
                <a:spcPts val="300"/>
              </a:spcAft>
              <a:buFont typeface="Arial" panose="020B0604020202020204" pitchFamily="34" charset="0"/>
              <a:buChar char="•"/>
            </a:pPr>
            <a:r>
              <a:rPr lang="en-US" sz="2400" dirty="0"/>
              <a:t>Grade level</a:t>
            </a:r>
          </a:p>
          <a:p>
            <a:pPr lvl="1">
              <a:spcBef>
                <a:spcPts val="300"/>
              </a:spcBef>
              <a:spcAft>
                <a:spcPts val="300"/>
              </a:spcAft>
              <a:buFont typeface="Arial" panose="020B0604020202020204" pitchFamily="34" charset="0"/>
              <a:buChar char="•"/>
            </a:pPr>
            <a:r>
              <a:rPr lang="en-US" sz="2400" dirty="0"/>
              <a:t>Student Names and ID Numbers</a:t>
            </a:r>
          </a:p>
          <a:p>
            <a:pPr lvl="1">
              <a:spcBef>
                <a:spcPts val="300"/>
              </a:spcBef>
              <a:spcAft>
                <a:spcPts val="300"/>
              </a:spcAft>
              <a:buFont typeface="Arial" panose="020B0604020202020204" pitchFamily="34" charset="0"/>
              <a:buChar char="•"/>
            </a:pPr>
            <a:r>
              <a:rPr lang="en-US" sz="2400" dirty="0"/>
              <a:t>Attendance information </a:t>
            </a:r>
          </a:p>
          <a:p>
            <a:pPr lvl="1">
              <a:spcBef>
                <a:spcPts val="300"/>
              </a:spcBef>
              <a:spcAft>
                <a:spcPts val="300"/>
              </a:spcAft>
              <a:buFont typeface="Arial" panose="020B0604020202020204" pitchFamily="34" charset="0"/>
              <a:buChar char="•"/>
            </a:pPr>
            <a:r>
              <a:rPr lang="en-US" sz="2400" dirty="0"/>
              <a:t>Accommodations Provided AND accommodations Used</a:t>
            </a:r>
          </a:p>
          <a:p>
            <a:pPr lvl="1">
              <a:spcBef>
                <a:spcPts val="300"/>
              </a:spcBef>
              <a:spcAft>
                <a:spcPts val="300"/>
              </a:spcAft>
              <a:buFont typeface="Arial" panose="020B0604020202020204" pitchFamily="34" charset="0"/>
              <a:buChar char="•"/>
            </a:pPr>
            <a:r>
              <a:rPr lang="en-US" sz="2400" dirty="0"/>
              <a:t>Signatures of test administrator and school assessment coordinator</a:t>
            </a:r>
          </a:p>
          <a:p>
            <a:pPr lvl="1">
              <a:spcBef>
                <a:spcPts val="300"/>
              </a:spcBef>
              <a:spcAft>
                <a:spcPts val="300"/>
              </a:spcAft>
              <a:buFont typeface="Arial" panose="020B0604020202020204" pitchFamily="34" charset="0"/>
              <a:buChar char="•"/>
            </a:pPr>
            <a:r>
              <a:rPr lang="en-US" sz="2400" dirty="0"/>
              <a:t>Security numbers of PBT documents assigned to each student</a:t>
            </a:r>
          </a:p>
          <a:p>
            <a:pPr>
              <a:lnSpc>
                <a:spcPct val="80000"/>
              </a:lnSpc>
              <a:spcBef>
                <a:spcPts val="600"/>
              </a:spcBef>
              <a:spcAft>
                <a:spcPts val="600"/>
              </a:spcAft>
            </a:pPr>
            <a:endParaRPr lang="en-US" sz="2200"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41976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519BD3A5-4396-EA4D-F551-D3505E72CB12}"/>
              </a:ext>
            </a:extLst>
          </p:cNvPr>
          <p:cNvPicPr>
            <a:picLocks noChangeAspect="1"/>
          </p:cNvPicPr>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953321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534400"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228600" y="1752600"/>
            <a:ext cx="8737092" cy="4343399"/>
          </a:xfrm>
        </p:spPr>
        <p:txBody>
          <a:bodyPr>
            <a:noAutofit/>
          </a:bodyPr>
          <a:lstStyle/>
          <a:p>
            <a:pPr marL="0" indent="0">
              <a:buNone/>
            </a:pPr>
            <a:r>
              <a:rPr lang="en-US" sz="2800" b="1" dirty="0"/>
              <a:t>Security Log (Grades 3-6)</a:t>
            </a:r>
            <a:endParaRPr lang="en-US" sz="2800" dirty="0"/>
          </a:p>
          <a:p>
            <a:r>
              <a:rPr lang="en-US" sz="2400" dirty="0"/>
              <a:t>Each test administrator is required to maintain an accurate </a:t>
            </a:r>
            <a:r>
              <a:rPr lang="en-US" sz="2400" b="1" dirty="0"/>
              <a:t>Security Log</a:t>
            </a:r>
            <a:r>
              <a:rPr lang="en-US" sz="2400" dirty="0"/>
              <a:t>, provided in the testing manuals. </a:t>
            </a:r>
          </a:p>
          <a:p>
            <a:r>
              <a:rPr lang="en-US" sz="2400" b="1" dirty="0"/>
              <a:t>Anyone who enters a testing room for any length of time is required to sign the log. </a:t>
            </a:r>
          </a:p>
          <a:p>
            <a:r>
              <a:rPr lang="en-US" sz="2400" dirty="0"/>
              <a:t>This applies to test administrators, proctors, and anyone who relieves a test administrator, even for a short break.</a:t>
            </a: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29105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26280ED3-80E1-912A-86D3-C26C4E6F63E1}"/>
              </a:ext>
            </a:extLst>
          </p:cNvPr>
          <p:cNvPicPr>
            <a:picLocks noChangeAspect="1"/>
          </p:cNvPicPr>
          <p:nvPr/>
        </p:nvPicPr>
        <p:blipFill>
          <a:blip r:embed="rId4"/>
          <a:stretch>
            <a:fillRect/>
          </a:stretch>
        </p:blipFill>
        <p:spPr>
          <a:xfrm>
            <a:off x="0" y="0"/>
            <a:ext cx="9144000" cy="6857999"/>
          </a:xfrm>
          <a:prstGeom prst="rect">
            <a:avLst/>
          </a:prstGeom>
        </p:spPr>
      </p:pic>
    </p:spTree>
    <p:extLst>
      <p:ext uri="{BB962C8B-B14F-4D97-AF65-F5344CB8AC3E}">
        <p14:creationId xmlns:p14="http://schemas.microsoft.com/office/powerpoint/2010/main" val="29282041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610600"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0" y="1676399"/>
            <a:ext cx="9144000" cy="4929981"/>
          </a:xfrm>
        </p:spPr>
        <p:txBody>
          <a:bodyPr>
            <a:noAutofit/>
          </a:bodyPr>
          <a:lstStyle/>
          <a:p>
            <a:pPr marL="0" lvl="0" indent="115888">
              <a:buNone/>
            </a:pPr>
            <a:r>
              <a:rPr lang="en-US" sz="2700" b="1" dirty="0">
                <a:solidFill>
                  <a:prstClr val="black"/>
                </a:solidFill>
              </a:rPr>
              <a:t>Seating Charts (Grades 3-6)</a:t>
            </a:r>
          </a:p>
          <a:p>
            <a:pPr marL="0" indent="0">
              <a:spcBef>
                <a:spcPts val="300"/>
              </a:spcBef>
              <a:spcAft>
                <a:spcPts val="300"/>
              </a:spcAft>
              <a:buNone/>
            </a:pPr>
            <a:r>
              <a:rPr lang="en-US" sz="2400" dirty="0"/>
              <a:t>Test administrators are required to maintain an accurate seating chart for each group of students testing, and should include the following:</a:t>
            </a:r>
          </a:p>
          <a:p>
            <a:pPr lvl="1">
              <a:spcBef>
                <a:spcPts val="300"/>
              </a:spcBef>
              <a:spcAft>
                <a:spcPts val="300"/>
              </a:spcAft>
            </a:pPr>
            <a:r>
              <a:rPr lang="en-US" sz="2400" dirty="0"/>
              <a:t>Test Administrator name</a:t>
            </a:r>
          </a:p>
          <a:p>
            <a:pPr lvl="1">
              <a:spcBef>
                <a:spcPts val="300"/>
              </a:spcBef>
              <a:spcAft>
                <a:spcPts val="300"/>
              </a:spcAft>
            </a:pPr>
            <a:r>
              <a:rPr lang="en-US" sz="2400" dirty="0"/>
              <a:t>Date</a:t>
            </a:r>
          </a:p>
          <a:p>
            <a:pPr lvl="1">
              <a:spcBef>
                <a:spcPts val="300"/>
              </a:spcBef>
              <a:spcAft>
                <a:spcPts val="300"/>
              </a:spcAft>
            </a:pPr>
            <a:r>
              <a:rPr lang="en-US" sz="2400" dirty="0"/>
              <a:t>Subject</a:t>
            </a:r>
          </a:p>
          <a:p>
            <a:pPr lvl="1">
              <a:spcBef>
                <a:spcPts val="300"/>
              </a:spcBef>
              <a:spcAft>
                <a:spcPts val="300"/>
              </a:spcAft>
            </a:pPr>
            <a:r>
              <a:rPr lang="en-US" sz="2400" dirty="0"/>
              <a:t>Session ID</a:t>
            </a:r>
          </a:p>
          <a:p>
            <a:pPr lvl="1">
              <a:spcBef>
                <a:spcPts val="300"/>
              </a:spcBef>
              <a:spcAft>
                <a:spcPts val="300"/>
              </a:spcAft>
            </a:pPr>
            <a:r>
              <a:rPr lang="en-US" sz="2400" dirty="0"/>
              <a:t>Room number</a:t>
            </a:r>
          </a:p>
          <a:p>
            <a:pPr lvl="1">
              <a:spcBef>
                <a:spcPts val="300"/>
              </a:spcBef>
              <a:spcAft>
                <a:spcPts val="300"/>
              </a:spcAft>
            </a:pPr>
            <a:r>
              <a:rPr lang="en-US" sz="2400" dirty="0"/>
              <a:t>Start/Stop times</a:t>
            </a:r>
          </a:p>
          <a:p>
            <a:pPr lvl="1">
              <a:spcBef>
                <a:spcPts val="300"/>
              </a:spcBef>
              <a:spcAft>
                <a:spcPts val="300"/>
              </a:spcAft>
            </a:pPr>
            <a:r>
              <a:rPr lang="en-US" sz="2400" dirty="0"/>
              <a:t>Student names and locations</a:t>
            </a:r>
          </a:p>
          <a:p>
            <a:pPr lvl="1">
              <a:spcBef>
                <a:spcPts val="300"/>
              </a:spcBef>
              <a:spcAft>
                <a:spcPts val="300"/>
              </a:spcAft>
            </a:pPr>
            <a:r>
              <a:rPr lang="en-US" sz="2400" dirty="0"/>
              <a:t>Arrow showing direction students are facing</a:t>
            </a:r>
          </a:p>
          <a:p>
            <a:pPr lvl="1">
              <a:spcBef>
                <a:spcPts val="300"/>
              </a:spcBef>
              <a:spcAft>
                <a:spcPts val="300"/>
              </a:spcAft>
            </a:pPr>
            <a:r>
              <a:rPr lang="en-US" sz="2400" dirty="0"/>
              <a:t>Chromebook ID if there were technical issues</a:t>
            </a:r>
          </a:p>
          <a:p>
            <a:pPr>
              <a:lnSpc>
                <a:spcPct val="80000"/>
              </a:lnSpc>
              <a:spcBef>
                <a:spcPts val="600"/>
              </a:spcBef>
              <a:spcAft>
                <a:spcPts val="600"/>
              </a:spcAft>
            </a:pPr>
            <a:endParaRPr lang="en-US" sz="2200"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459205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a:extLst>
            <a:ext uri="{FF2B5EF4-FFF2-40B4-BE49-F238E27FC236}">
              <a16:creationId xmlns:a16="http://schemas.microsoft.com/office/drawing/2014/main" id="{310BA84F-7866-8967-E944-99A8A5C3C69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C660008-7115-E63D-43D1-5F685525E80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3E729CE8-1CEA-ACAB-6F9F-71FA0E3C179F}"/>
              </a:ext>
            </a:extLst>
          </p:cNvPr>
          <p:cNvPicPr>
            <a:picLocks noChangeAspect="1"/>
          </p:cNvPicPr>
          <p:nvPr/>
        </p:nvPicPr>
        <p:blipFill>
          <a:blip r:embed="rId4"/>
          <a:stretch>
            <a:fillRect/>
          </a:stretch>
        </p:blipFill>
        <p:spPr>
          <a:xfrm>
            <a:off x="2042759" y="147179"/>
            <a:ext cx="5058481" cy="6563641"/>
          </a:xfrm>
          <a:prstGeom prst="rect">
            <a:avLst/>
          </a:prstGeom>
          <a:ln>
            <a:solidFill>
              <a:schemeClr val="tx1"/>
            </a:solidFill>
          </a:ln>
        </p:spPr>
      </p:pic>
    </p:spTree>
    <p:extLst>
      <p:ext uri="{BB962C8B-B14F-4D97-AF65-F5344CB8AC3E}">
        <p14:creationId xmlns:p14="http://schemas.microsoft.com/office/powerpoint/2010/main" val="1122398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During Testing</a:t>
            </a: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Content Placeholder 5">
            <a:extLst>
              <a:ext uri="{FF2B5EF4-FFF2-40B4-BE49-F238E27FC236}">
                <a16:creationId xmlns:a16="http://schemas.microsoft.com/office/drawing/2014/main" id="{2AA1E51C-E8E0-4DD7-A91F-A32F3D9C19F2}"/>
              </a:ext>
            </a:extLst>
          </p:cNvPr>
          <p:cNvSpPr>
            <a:spLocks noGrp="1"/>
          </p:cNvSpPr>
          <p:nvPr>
            <p:ph idx="1"/>
          </p:nvPr>
        </p:nvSpPr>
        <p:spPr>
          <a:xfrm>
            <a:off x="228600" y="1676400"/>
            <a:ext cx="8737092" cy="4343399"/>
          </a:xfrm>
        </p:spPr>
        <p:txBody>
          <a:bodyPr/>
          <a:lstStyle/>
          <a:p>
            <a:pPr marL="0" indent="0">
              <a:spcBef>
                <a:spcPts val="300"/>
              </a:spcBef>
              <a:spcAft>
                <a:spcPts val="300"/>
              </a:spcAft>
              <a:buNone/>
            </a:pPr>
            <a:r>
              <a:rPr lang="en-US" sz="3000" b="1" dirty="0"/>
              <a:t>Distribute Test Materials (Grades 3-6)</a:t>
            </a:r>
          </a:p>
          <a:p>
            <a:pPr marL="0" indent="0">
              <a:spcBef>
                <a:spcPts val="300"/>
              </a:spcBef>
              <a:spcAft>
                <a:spcPts val="300"/>
              </a:spcAft>
              <a:buNone/>
            </a:pPr>
            <a:r>
              <a:rPr lang="en-US" sz="2400" dirty="0"/>
              <a:t>On each day of testing, you are responsible for providing each test administrator with the following test materials, as applicable:</a:t>
            </a:r>
          </a:p>
          <a:p>
            <a:pPr marL="800100">
              <a:spcBef>
                <a:spcPts val="300"/>
              </a:spcBef>
              <a:spcAft>
                <a:spcPts val="300"/>
              </a:spcAft>
            </a:pPr>
            <a:r>
              <a:rPr lang="en-US" sz="2400" dirty="0"/>
              <a:t>Test tickets</a:t>
            </a:r>
          </a:p>
          <a:p>
            <a:pPr marL="800100">
              <a:spcBef>
                <a:spcPts val="300"/>
              </a:spcBef>
              <a:spcAft>
                <a:spcPts val="300"/>
              </a:spcAft>
            </a:pPr>
            <a:r>
              <a:rPr lang="en-US" sz="2400" dirty="0"/>
              <a:t>Administration Record</a:t>
            </a:r>
          </a:p>
          <a:p>
            <a:pPr marL="800100">
              <a:spcBef>
                <a:spcPts val="300"/>
              </a:spcBef>
              <a:spcAft>
                <a:spcPts val="300"/>
              </a:spcAft>
            </a:pPr>
            <a:r>
              <a:rPr lang="en-US" sz="2400" dirty="0"/>
              <a:t>Security Log </a:t>
            </a:r>
          </a:p>
          <a:p>
            <a:pPr marL="800100">
              <a:spcBef>
                <a:spcPts val="300"/>
              </a:spcBef>
              <a:spcAft>
                <a:spcPts val="300"/>
              </a:spcAft>
            </a:pPr>
            <a:r>
              <a:rPr lang="en-US" sz="2400" dirty="0"/>
              <a:t>Seating Chart</a:t>
            </a:r>
          </a:p>
          <a:p>
            <a:pPr marL="800100">
              <a:spcBef>
                <a:spcPts val="300"/>
              </a:spcBef>
              <a:spcAft>
                <a:spcPts val="300"/>
              </a:spcAft>
            </a:pPr>
            <a:r>
              <a:rPr lang="en-US" sz="2400" dirty="0"/>
              <a:t>Pens/Pencils &amp; Scratch Paper</a:t>
            </a:r>
          </a:p>
          <a:p>
            <a:pPr marL="800100">
              <a:spcBef>
                <a:spcPts val="300"/>
              </a:spcBef>
              <a:spcAft>
                <a:spcPts val="300"/>
              </a:spcAft>
            </a:pPr>
            <a:r>
              <a:rPr lang="en-US" sz="2400" dirty="0"/>
              <a:t>Test and answer books or special document materials (PBT)</a:t>
            </a:r>
          </a:p>
        </p:txBody>
      </p:sp>
    </p:spTree>
    <p:extLst>
      <p:ext uri="{BB962C8B-B14F-4D97-AF65-F5344CB8AC3E}">
        <p14:creationId xmlns:p14="http://schemas.microsoft.com/office/powerpoint/2010/main" val="3652325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During Testing</a:t>
            </a:r>
          </a:p>
        </p:txBody>
      </p:sp>
      <p:sp>
        <p:nvSpPr>
          <p:cNvPr id="3" name="Content Placeholder 2"/>
          <p:cNvSpPr>
            <a:spLocks noGrp="1"/>
          </p:cNvSpPr>
          <p:nvPr>
            <p:ph idx="1"/>
          </p:nvPr>
        </p:nvSpPr>
        <p:spPr>
          <a:xfrm>
            <a:off x="203454" y="1676400"/>
            <a:ext cx="8737092" cy="4648200"/>
          </a:xfrm>
        </p:spPr>
        <p:txBody>
          <a:bodyPr>
            <a:noAutofit/>
          </a:bodyPr>
          <a:lstStyle/>
          <a:p>
            <a:pPr marL="0" indent="0">
              <a:lnSpc>
                <a:spcPct val="80000"/>
              </a:lnSpc>
              <a:buNone/>
            </a:pPr>
            <a:r>
              <a:rPr lang="en-US" sz="2800" b="1" dirty="0"/>
              <a:t>Supervise Test Administration and Maintain Test Security</a:t>
            </a:r>
          </a:p>
          <a:p>
            <a:r>
              <a:rPr lang="en-US" sz="2400" dirty="0"/>
              <a:t>Provide test administrators with additional materials during testing, as necessary.</a:t>
            </a:r>
          </a:p>
          <a:p>
            <a:r>
              <a:rPr lang="en-US" sz="2400" b="1" dirty="0"/>
              <a:t>Monitor each testing room to ensure that test administration and test security policies and procedures are followed. </a:t>
            </a:r>
          </a:p>
          <a:p>
            <a:r>
              <a:rPr lang="en-US" sz="2400" dirty="0"/>
              <a:t>You and the technology coordinator must be available during testing to answer questions from test administrators and to assist with technical issues. The test administrator must have a way to contact the school assessment coordinator or technology coordinator without leaving the room unattended. </a:t>
            </a:r>
          </a:p>
          <a:p>
            <a:r>
              <a:rPr lang="en-US" sz="2400" dirty="0"/>
              <a:t>Ensure that Admin Records, Security Logs and Seating Charts are being completed properly and that all required administration information is being maintained in each testing room.</a:t>
            </a: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585533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610600" cy="1096962"/>
          </a:xfrm>
        </p:spPr>
        <p:txBody>
          <a:bodyPr>
            <a:normAutofit fontScale="90000"/>
          </a:bodyPr>
          <a:lstStyle/>
          <a:p>
            <a:r>
              <a:rPr lang="en-US" dirty="0"/>
              <a:t>School Assessment Coordinator</a:t>
            </a:r>
            <a:br>
              <a:rPr lang="en-US" dirty="0"/>
            </a:br>
            <a:r>
              <a:rPr lang="en-US" dirty="0"/>
              <a:t>During Testing</a:t>
            </a:r>
          </a:p>
        </p:txBody>
      </p:sp>
      <p:sp>
        <p:nvSpPr>
          <p:cNvPr id="3" name="Content Placeholder 2"/>
          <p:cNvSpPr>
            <a:spLocks noGrp="1"/>
          </p:cNvSpPr>
          <p:nvPr>
            <p:ph idx="1"/>
          </p:nvPr>
        </p:nvSpPr>
        <p:spPr>
          <a:xfrm>
            <a:off x="76200" y="1676400"/>
            <a:ext cx="8889492" cy="3733800"/>
          </a:xfrm>
        </p:spPr>
        <p:txBody>
          <a:bodyPr/>
          <a:lstStyle/>
          <a:p>
            <a:pPr marL="0" indent="0">
              <a:spcBef>
                <a:spcPts val="300"/>
              </a:spcBef>
              <a:spcAft>
                <a:spcPts val="300"/>
              </a:spcAft>
              <a:buNone/>
            </a:pPr>
            <a:r>
              <a:rPr lang="en-US" sz="2800" b="1" dirty="0"/>
              <a:t>TIDE Requests</a:t>
            </a:r>
            <a:endParaRPr lang="en-US" sz="2400" b="1" dirty="0"/>
          </a:p>
          <a:p>
            <a:pPr>
              <a:lnSpc>
                <a:spcPct val="100000"/>
              </a:lnSpc>
              <a:spcBef>
                <a:spcPts val="0"/>
              </a:spcBef>
              <a:spcAft>
                <a:spcPts val="0"/>
              </a:spcAft>
            </a:pPr>
            <a:r>
              <a:rPr lang="en-US" sz="2400" dirty="0"/>
              <a:t>Submit “Restart a test” and “Re-open a test” requests in TIDE when necessary.</a:t>
            </a:r>
          </a:p>
          <a:p>
            <a:pPr>
              <a:lnSpc>
                <a:spcPct val="100000"/>
              </a:lnSpc>
              <a:spcBef>
                <a:spcPts val="0"/>
              </a:spcBef>
              <a:spcAft>
                <a:spcPts val="0"/>
              </a:spcAft>
            </a:pPr>
            <a:r>
              <a:rPr lang="en-US" sz="2400" b="1" dirty="0"/>
              <a:t>After submitting your request, send an email to Nate &amp; Heather for approval. </a:t>
            </a:r>
            <a:r>
              <a:rPr lang="en-US" sz="2400" dirty="0"/>
              <a:t>We are not notified when these requests are submitted.</a:t>
            </a:r>
          </a:p>
          <a:p>
            <a:pPr>
              <a:lnSpc>
                <a:spcPct val="100000"/>
              </a:lnSpc>
              <a:spcBef>
                <a:spcPts val="0"/>
              </a:spcBef>
              <a:spcAft>
                <a:spcPts val="0"/>
              </a:spcAft>
            </a:pPr>
            <a:r>
              <a:rPr lang="en-US" sz="2400" dirty="0">
                <a:solidFill>
                  <a:prstClr val="black"/>
                </a:solidFill>
              </a:rPr>
              <a:t>The </a:t>
            </a:r>
            <a:r>
              <a:rPr lang="en-US" sz="2400" i="1" dirty="0">
                <a:solidFill>
                  <a:prstClr val="black"/>
                </a:solidFill>
              </a:rPr>
              <a:t>Invalidations &amp; Requests Summary </a:t>
            </a:r>
            <a:r>
              <a:rPr lang="en-US" sz="2400" dirty="0">
                <a:solidFill>
                  <a:prstClr val="black"/>
                </a:solidFill>
              </a:rPr>
              <a:t>is available on the Florida Assessment Portal.</a:t>
            </a:r>
            <a:endParaRPr lang="en-US" sz="20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104037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During Testing</a:t>
            </a:r>
          </a:p>
        </p:txBody>
      </p:sp>
      <p:sp>
        <p:nvSpPr>
          <p:cNvPr id="3" name="Content Placeholder 2"/>
          <p:cNvSpPr>
            <a:spLocks noGrp="1"/>
          </p:cNvSpPr>
          <p:nvPr>
            <p:ph idx="1"/>
          </p:nvPr>
        </p:nvSpPr>
        <p:spPr>
          <a:xfrm>
            <a:off x="203454" y="1676400"/>
            <a:ext cx="8737092" cy="4648200"/>
          </a:xfrm>
        </p:spPr>
        <p:txBody>
          <a:bodyPr>
            <a:noAutofit/>
          </a:bodyPr>
          <a:lstStyle/>
          <a:p>
            <a:pPr marL="0" lvl="0" indent="0">
              <a:spcBef>
                <a:spcPts val="300"/>
              </a:spcBef>
              <a:spcAft>
                <a:spcPts val="300"/>
              </a:spcAft>
              <a:buNone/>
            </a:pPr>
            <a:r>
              <a:rPr lang="en-US" sz="2800" b="1" dirty="0">
                <a:solidFill>
                  <a:prstClr val="black"/>
                </a:solidFill>
              </a:rPr>
              <a:t>Monitor Student Progress</a:t>
            </a:r>
          </a:p>
          <a:p>
            <a:r>
              <a:rPr lang="en-US" sz="2400" dirty="0"/>
              <a:t>Use reports in TIDE and Renaissance to track completion rates and determine which students still need to be tested. </a:t>
            </a:r>
          </a:p>
          <a:p>
            <a:r>
              <a:rPr lang="en-US" sz="2400" dirty="0"/>
              <a:t>Further information on reports can be found in the </a:t>
            </a:r>
            <a:r>
              <a:rPr lang="en-US" sz="2400" i="1" dirty="0"/>
              <a:t>TIDE User Guide </a:t>
            </a:r>
            <a:r>
              <a:rPr lang="en-US" sz="2400" dirty="0"/>
              <a:t>and </a:t>
            </a:r>
            <a:r>
              <a:rPr lang="en-US" sz="2400" i="1" dirty="0"/>
              <a:t>Renaissance Help Center.</a:t>
            </a:r>
            <a:endParaRPr lang="en-US" sz="2400" b="1" dirty="0">
              <a:solidFill>
                <a:prstClr val="black"/>
              </a:solidFill>
            </a:endParaRPr>
          </a:p>
          <a:p>
            <a:r>
              <a:rPr lang="en-US" sz="2400" dirty="0">
                <a:solidFill>
                  <a:prstClr val="black"/>
                </a:solidFill>
              </a:rPr>
              <a:t>We will be sending out Testing Status Reports that show our best estimate of your percentage of students tested. </a:t>
            </a:r>
            <a:endParaRPr lang="en-US" sz="2400" dirty="0"/>
          </a:p>
          <a:p>
            <a:r>
              <a:rPr lang="en-US" sz="2400" b="1" dirty="0">
                <a:solidFill>
                  <a:prstClr val="black"/>
                </a:solidFill>
              </a:rPr>
              <a:t>Mark Non-Participation for K-2 students                                          that do not test.</a:t>
            </a:r>
          </a:p>
          <a:p>
            <a:endParaRPr lang="en-US" sz="2400" dirty="0">
              <a:solidFill>
                <a:prstClr val="black"/>
              </a:solidFill>
            </a:endParaRPr>
          </a:p>
          <a:p>
            <a:pPr>
              <a:lnSpc>
                <a:spcPct val="100000"/>
              </a:lnSpc>
              <a:spcBef>
                <a:spcPts val="0"/>
              </a:spcBef>
              <a:spcAft>
                <a:spcPts val="0"/>
              </a:spcAft>
            </a:pPr>
            <a:endParaRPr lang="en-US" sz="2400" dirty="0"/>
          </a:p>
          <a:p>
            <a:endParaRPr lang="en-US" sz="2400"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43AE0BBA-24F0-3D82-BCE0-B7CA6E333A4D}"/>
              </a:ext>
            </a:extLst>
          </p:cNvPr>
          <p:cNvPicPr>
            <a:picLocks noChangeAspect="1"/>
          </p:cNvPicPr>
          <p:nvPr/>
        </p:nvPicPr>
        <p:blipFill>
          <a:blip r:embed="rId4"/>
          <a:stretch>
            <a:fillRect/>
          </a:stretch>
        </p:blipFill>
        <p:spPr>
          <a:xfrm>
            <a:off x="6019800" y="4306094"/>
            <a:ext cx="2611085" cy="2346325"/>
          </a:xfrm>
          <a:prstGeom prst="rect">
            <a:avLst/>
          </a:prstGeom>
          <a:ln>
            <a:solidFill>
              <a:schemeClr val="tx1"/>
            </a:solidFill>
          </a:ln>
        </p:spPr>
      </p:pic>
    </p:spTree>
    <p:extLst>
      <p:ext uri="{BB962C8B-B14F-4D97-AF65-F5344CB8AC3E}">
        <p14:creationId xmlns:p14="http://schemas.microsoft.com/office/powerpoint/2010/main" val="1487080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7467600" cy="1096962"/>
          </a:xfrm>
        </p:spPr>
        <p:txBody>
          <a:bodyPr>
            <a:noAutofit/>
          </a:bodyPr>
          <a:lstStyle/>
          <a:p>
            <a:r>
              <a:rPr lang="en-US" sz="4000" dirty="0"/>
              <a:t>School Assessment Coordinator After Testing</a:t>
            </a:r>
          </a:p>
        </p:txBody>
      </p:sp>
      <p:sp>
        <p:nvSpPr>
          <p:cNvPr id="3" name="Content Placeholder 2"/>
          <p:cNvSpPr>
            <a:spLocks noGrp="1"/>
          </p:cNvSpPr>
          <p:nvPr>
            <p:ph idx="1"/>
          </p:nvPr>
        </p:nvSpPr>
        <p:spPr>
          <a:xfrm>
            <a:off x="228600" y="1676400"/>
            <a:ext cx="8607582" cy="4648200"/>
          </a:xfrm>
        </p:spPr>
        <p:txBody>
          <a:bodyPr>
            <a:noAutofit/>
          </a:bodyPr>
          <a:lstStyle/>
          <a:p>
            <a:pPr>
              <a:buNone/>
              <a:defRPr/>
            </a:pPr>
            <a:r>
              <a:rPr lang="en-US" sz="2800" b="1" dirty="0">
                <a:solidFill>
                  <a:srgbClr val="000000"/>
                </a:solidFill>
              </a:rPr>
              <a:t>Receive Materials from Test Administrators</a:t>
            </a:r>
          </a:p>
          <a:p>
            <a:pPr marL="457200" lvl="1" indent="-457200">
              <a:spcAft>
                <a:spcPts val="0"/>
              </a:spcAft>
              <a:buFont typeface="Arial" panose="020B0604020202020204" pitchFamily="34" charset="0"/>
              <a:buChar char="•"/>
            </a:pPr>
            <a:r>
              <a:rPr lang="en-US" sz="2400" dirty="0"/>
              <a:t>Verify that all secure materials have been returned to you after testing. </a:t>
            </a:r>
          </a:p>
          <a:p>
            <a:pPr marL="457200" lvl="1" indent="-457200">
              <a:spcAft>
                <a:spcPts val="0"/>
              </a:spcAft>
              <a:buFont typeface="Arial" panose="020B0604020202020204" pitchFamily="34" charset="0"/>
              <a:buChar char="•"/>
            </a:pPr>
            <a:r>
              <a:rPr lang="en-US" sz="2400" dirty="0"/>
              <a:t>Make copies of the following documents:</a:t>
            </a:r>
            <a:endParaRPr lang="en-US" dirty="0"/>
          </a:p>
          <a:p>
            <a:pPr lvl="2">
              <a:spcBef>
                <a:spcPts val="0"/>
              </a:spcBef>
              <a:spcAft>
                <a:spcPts val="0"/>
              </a:spcAft>
              <a:buFontTx/>
              <a:buChar char="-"/>
            </a:pPr>
            <a:r>
              <a:rPr lang="en-US" dirty="0"/>
              <a:t>Sign-In sheets from your training</a:t>
            </a:r>
          </a:p>
          <a:p>
            <a:pPr lvl="2">
              <a:spcBef>
                <a:spcPts val="0"/>
              </a:spcBef>
              <a:spcAft>
                <a:spcPts val="0"/>
              </a:spcAft>
              <a:buFontTx/>
              <a:buChar char="-"/>
            </a:pPr>
            <a:r>
              <a:rPr lang="en-US" dirty="0"/>
              <a:t>Signed Security Agreements</a:t>
            </a:r>
          </a:p>
          <a:p>
            <a:pPr lvl="2">
              <a:spcBef>
                <a:spcPts val="0"/>
              </a:spcBef>
              <a:spcAft>
                <a:spcPts val="0"/>
              </a:spcAft>
              <a:buFontTx/>
              <a:buChar char="-"/>
            </a:pPr>
            <a:r>
              <a:rPr lang="en-US" dirty="0"/>
              <a:t>Signed Prohibited Activities Agreements</a:t>
            </a:r>
          </a:p>
          <a:p>
            <a:pPr lvl="2">
              <a:spcBef>
                <a:spcPts val="0"/>
              </a:spcBef>
              <a:spcAft>
                <a:spcPts val="0"/>
              </a:spcAft>
              <a:buFontTx/>
              <a:buChar char="-"/>
            </a:pPr>
            <a:r>
              <a:rPr lang="en-US" dirty="0"/>
              <a:t>Administration Records</a:t>
            </a:r>
          </a:p>
          <a:p>
            <a:pPr lvl="2">
              <a:spcBef>
                <a:spcPts val="0"/>
              </a:spcBef>
              <a:spcAft>
                <a:spcPts val="0"/>
              </a:spcAft>
              <a:buFontTx/>
              <a:buChar char="-"/>
            </a:pPr>
            <a:r>
              <a:rPr lang="en-US" dirty="0"/>
              <a:t>Security Logs</a:t>
            </a:r>
          </a:p>
          <a:p>
            <a:pPr lvl="2">
              <a:spcBef>
                <a:spcPts val="0"/>
              </a:spcBef>
              <a:spcAft>
                <a:spcPts val="0"/>
              </a:spcAft>
              <a:buFontTx/>
              <a:buChar char="-"/>
            </a:pPr>
            <a:r>
              <a:rPr lang="en-US" dirty="0"/>
              <a:t>Seating Charts</a:t>
            </a:r>
          </a:p>
          <a:p>
            <a:pPr lvl="2">
              <a:spcBef>
                <a:spcPts val="0"/>
              </a:spcBef>
              <a:spcAft>
                <a:spcPts val="0"/>
              </a:spcAft>
              <a:buFontTx/>
              <a:buChar char="-"/>
            </a:pPr>
            <a:r>
              <a:rPr lang="en-US" dirty="0"/>
              <a:t>Chain of Custody Forms for PBT (if any)</a:t>
            </a:r>
          </a:p>
          <a:p>
            <a:pPr marL="914400" lvl="2" indent="0">
              <a:spcBef>
                <a:spcPts val="0"/>
              </a:spcBef>
              <a:spcAft>
                <a:spcPts val="0"/>
              </a:spcAft>
              <a:buNone/>
            </a:pPr>
            <a:endParaRPr lang="en-US" sz="2000" dirty="0"/>
          </a:p>
          <a:p>
            <a:pPr>
              <a:spcBef>
                <a:spcPts val="0"/>
              </a:spcBef>
              <a:spcAft>
                <a:spcPts val="0"/>
              </a:spcAft>
            </a:pPr>
            <a:r>
              <a:rPr lang="en-US" sz="2400" dirty="0"/>
              <a:t>Retain your copies and </a:t>
            </a:r>
            <a:r>
              <a:rPr lang="en-US" sz="2400" b="1" dirty="0"/>
              <a:t>return the originals to Evaluation Services in your Security Box</a:t>
            </a:r>
            <a:r>
              <a:rPr lang="en-US" sz="2400" dirty="0"/>
              <a:t>.</a:t>
            </a: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94529938"/>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105028</TotalTime>
  <Words>3419</Words>
  <Application>Microsoft Office PowerPoint</Application>
  <PresentationFormat>On-screen Show (4:3)</PresentationFormat>
  <Paragraphs>344</Paragraphs>
  <Slides>46</Slides>
  <Notes>45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Tahoma</vt:lpstr>
      <vt:lpstr>Office Theme</vt:lpstr>
      <vt:lpstr>2026  PM1 &amp; PM2 Statewide Assessments Training Materials  Elementary</vt:lpstr>
      <vt:lpstr>Test Security Review</vt:lpstr>
      <vt:lpstr>Test Security  Policies and Procedures</vt:lpstr>
      <vt:lpstr>Test Security  Policies and Procedures</vt:lpstr>
      <vt:lpstr>PowerPoint Presentation</vt:lpstr>
      <vt:lpstr>Test Security Policies and Procedures</vt:lpstr>
      <vt:lpstr>PowerPoint Presentation</vt:lpstr>
      <vt:lpstr>Test Security Policies and Procedures</vt:lpstr>
      <vt:lpstr>Test Security Policies and Procedures</vt:lpstr>
      <vt:lpstr>Test Security Policies and Procedures</vt:lpstr>
      <vt:lpstr>Paper-Based Testing  Policies and Procedures</vt:lpstr>
      <vt:lpstr>Paper-Based Testing  Policies and Procedures</vt:lpstr>
      <vt:lpstr>Guidelines for Ensuring Test Validity – Invalidation Required</vt:lpstr>
      <vt:lpstr>PowerPoint Presentation</vt:lpstr>
      <vt:lpstr>Guidelines for Ensuring Test Validity – Retesting may be an option</vt:lpstr>
      <vt:lpstr>Guidelines for Ensuring Test Validity – Retesting may be an option</vt:lpstr>
      <vt:lpstr>Guidelines for Ensuring Test Validity – Processing Invalidations</vt:lpstr>
      <vt:lpstr>Florida Statewide Assessments</vt:lpstr>
      <vt:lpstr>Test Administration Resources</vt:lpstr>
      <vt:lpstr>Test Administration Resources</vt:lpstr>
      <vt:lpstr>Test Administration Schedule</vt:lpstr>
      <vt:lpstr>Test Administration - NEW</vt:lpstr>
      <vt:lpstr>Test Administration Schedule</vt:lpstr>
      <vt:lpstr>Test Administration Schedule</vt:lpstr>
      <vt:lpstr>Test Administration Schedule</vt:lpstr>
      <vt:lpstr>Test Materials</vt:lpstr>
      <vt:lpstr>Test Materials</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PowerPoint Presentation</vt:lpstr>
      <vt:lpstr>School Assessment Coordinator Before Testing</vt:lpstr>
      <vt:lpstr>PowerPoint Presentation</vt:lpstr>
      <vt:lpstr>School Assessment Coordinator Before Testing</vt:lpstr>
      <vt:lpstr>PowerPoint Presentation</vt:lpstr>
      <vt:lpstr>School Assessment Coordinator During Testing</vt:lpstr>
      <vt:lpstr>School Assessment Coordinator During Testing</vt:lpstr>
      <vt:lpstr>School Assessment Coordinator During Testing</vt:lpstr>
      <vt:lpstr>School Assessment Coordinator During Testing</vt:lpstr>
      <vt:lpstr>School Assessment Coordinator After Testing</vt:lpstr>
    </vt:vector>
  </TitlesOfParts>
  <Company>Florida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2014–2015 Florida Standards Assessments English Language Arts Writing Field Test</dc:title>
  <dc:creator>Catherine Altmaier</dc:creator>
  <cp:lastModifiedBy>Nathan Hazewinkel</cp:lastModifiedBy>
  <cp:revision>1427</cp:revision>
  <cp:lastPrinted>2023-02-21T15:33:20Z</cp:lastPrinted>
  <dcterms:created xsi:type="dcterms:W3CDTF">2014-12-03T16:33:38Z</dcterms:created>
  <dcterms:modified xsi:type="dcterms:W3CDTF">2026-08-20T15:46:32Z</dcterms:modified>
</cp:coreProperties>
</file>