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trictFirstAndLastChars="0" embedTrueTypeFonts="1" saveSubsetFonts="1" autoCompressPictures="0">
  <p:sldMasterIdLst>
    <p:sldMasterId id="2147483660" r:id="rId1"/>
    <p:sldMasterId id="2147483672" r:id="rId2"/>
  </p:sldMasterIdLst>
  <p:notesMasterIdLst>
    <p:notesMasterId r:id="rId31"/>
  </p:notesMasterIdLst>
  <p:sldIdLst>
    <p:sldId id="298" r:id="rId3"/>
    <p:sldId id="299" r:id="rId4"/>
    <p:sldId id="300" r:id="rId5"/>
    <p:sldId id="334" r:id="rId6"/>
    <p:sldId id="302" r:id="rId7"/>
    <p:sldId id="303" r:id="rId8"/>
    <p:sldId id="304" r:id="rId9"/>
    <p:sldId id="305" r:id="rId10"/>
    <p:sldId id="331" r:id="rId11"/>
    <p:sldId id="307" r:id="rId12"/>
    <p:sldId id="308" r:id="rId13"/>
    <p:sldId id="329" r:id="rId14"/>
    <p:sldId id="330" r:id="rId15"/>
    <p:sldId id="333" r:id="rId16"/>
    <p:sldId id="335" r:id="rId17"/>
    <p:sldId id="327" r:id="rId18"/>
    <p:sldId id="328" r:id="rId19"/>
    <p:sldId id="336" r:id="rId20"/>
    <p:sldId id="310" r:id="rId21"/>
    <p:sldId id="311" r:id="rId22"/>
    <p:sldId id="315" r:id="rId23"/>
    <p:sldId id="316" r:id="rId24"/>
    <p:sldId id="317" r:id="rId25"/>
    <p:sldId id="332" r:id="rId26"/>
    <p:sldId id="321" r:id="rId27"/>
    <p:sldId id="322" r:id="rId28"/>
    <p:sldId id="337" r:id="rId29"/>
    <p:sldId id="323" r:id="rId30"/>
  </p:sldIdLst>
  <p:sldSz cx="9144000" cy="5143500" type="screen16x9"/>
  <p:notesSz cx="7010400" cy="9296400"/>
  <p:embeddedFontLst>
    <p:embeddedFont>
      <p:font typeface="Forte Forward" pitchFamily="2" charset="0"/>
      <p:regular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xmlns="" r:id="rId75" roundtripDataSignature="AMtx7miGnYpxvGLYjE7hS5MU85Kpl2ukj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3821C89-4857-4996-9D16-FCBAC59059C2}" v="356" dt="2023-08-23T12:44:14.48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520" y="5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76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75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1.fntdata"/><Relationship Id="rId79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78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77" Type="http://schemas.openxmlformats.org/officeDocument/2006/relationships/viewProps" Target="viewProps.xml"/><Relationship Id="rId8" Type="http://schemas.openxmlformats.org/officeDocument/2006/relationships/slide" Target="slides/slide6.xml"/><Relationship Id="rId80" Type="http://schemas.microsoft.com/office/2015/10/relationships/revisionInfo" Target="revisionInfo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01041" y="4415790"/>
            <a:ext cx="5608319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Needs works </a:t>
            </a:r>
          </a:p>
        </p:txBody>
      </p:sp>
    </p:spTree>
    <p:extLst>
      <p:ext uri="{BB962C8B-B14F-4D97-AF65-F5344CB8AC3E}">
        <p14:creationId xmlns:p14="http://schemas.microsoft.com/office/powerpoint/2010/main" val="12141165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Needs works </a:t>
            </a:r>
          </a:p>
        </p:txBody>
      </p:sp>
    </p:spTree>
    <p:extLst>
      <p:ext uri="{BB962C8B-B14F-4D97-AF65-F5344CB8AC3E}">
        <p14:creationId xmlns:p14="http://schemas.microsoft.com/office/powerpoint/2010/main" val="12141165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1065212"/>
            <a:ext cx="3886200" cy="73501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943100"/>
            <a:ext cx="3200400" cy="8763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28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43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600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1157" y="2203450"/>
            <a:ext cx="3886200" cy="681038"/>
          </a:xfrm>
        </p:spPr>
        <p:txBody>
          <a:bodyPr anchor="t"/>
          <a:lstStyle>
            <a:lvl1pPr algn="l">
              <a:defRPr sz="2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157" y="1453357"/>
            <a:ext cx="3886200" cy="750094"/>
          </a:xfrm>
        </p:spPr>
        <p:txBody>
          <a:bodyPr anchor="b"/>
          <a:lstStyle>
            <a:lvl1pPr marL="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1pPr>
            <a:lvl2pPr marL="2286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2pPr>
            <a:lvl3pPr marL="45720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3pPr>
            <a:lvl4pPr marL="6858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4pPr>
            <a:lvl5pPr marL="9144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5pPr>
            <a:lvl6pPr marL="11430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6pPr>
            <a:lvl7pPr marL="13716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7pPr>
            <a:lvl8pPr marL="16002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8pPr>
            <a:lvl9pPr marL="18288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800100"/>
            <a:ext cx="2019300" cy="2262982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24100" y="800100"/>
            <a:ext cx="2019300" cy="2262982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767556"/>
            <a:ext cx="2020094" cy="319881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1087438"/>
            <a:ext cx="2020094" cy="1975644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322513" y="767556"/>
            <a:ext cx="2020888" cy="319881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322513" y="1087438"/>
            <a:ext cx="2020888" cy="1975644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36525"/>
            <a:ext cx="1504157" cy="581025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7525" y="136525"/>
            <a:ext cx="2555875" cy="2926557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717550"/>
            <a:ext cx="1504157" cy="2345532"/>
          </a:xfrm>
        </p:spPr>
        <p:txBody>
          <a:bodyPr/>
          <a:lstStyle>
            <a:lvl1pPr marL="0" indent="0">
              <a:buNone/>
              <a:defRPr sz="700"/>
            </a:lvl1pPr>
            <a:lvl2pPr marL="228600" indent="0">
              <a:buNone/>
              <a:defRPr sz="600"/>
            </a:lvl2pPr>
            <a:lvl3pPr marL="457200" indent="0">
              <a:buNone/>
              <a:defRPr sz="500"/>
            </a:lvl3pPr>
            <a:lvl4pPr marL="685800" indent="0">
              <a:buNone/>
              <a:defRPr sz="450"/>
            </a:lvl4pPr>
            <a:lvl5pPr marL="914400" indent="0">
              <a:buNone/>
              <a:defRPr sz="450"/>
            </a:lvl5pPr>
            <a:lvl6pPr marL="1143000" indent="0">
              <a:buNone/>
              <a:defRPr sz="450"/>
            </a:lvl6pPr>
            <a:lvl7pPr marL="1371600" indent="0">
              <a:buNone/>
              <a:defRPr sz="450"/>
            </a:lvl7pPr>
            <a:lvl8pPr marL="1600200" indent="0">
              <a:buNone/>
              <a:defRPr sz="450"/>
            </a:lvl8pPr>
            <a:lvl9pPr marL="1828800" indent="0">
              <a:buNone/>
              <a:defRPr sz="4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44" y="2400300"/>
            <a:ext cx="2743200" cy="283369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96144" y="306388"/>
            <a:ext cx="2743200" cy="2057400"/>
          </a:xfrm>
        </p:spPr>
        <p:txBody>
          <a:bodyPr/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200"/>
            </a:lvl3pPr>
            <a:lvl4pPr marL="685800" indent="0">
              <a:buNone/>
              <a:defRPr sz="1000"/>
            </a:lvl4pPr>
            <a:lvl5pPr marL="914400" indent="0">
              <a:buNone/>
              <a:defRPr sz="1000"/>
            </a:lvl5pPr>
            <a:lvl6pPr marL="1143000" indent="0">
              <a:buNone/>
              <a:defRPr sz="1000"/>
            </a:lvl6pPr>
            <a:lvl7pPr marL="1371600" indent="0">
              <a:buNone/>
              <a:defRPr sz="1000"/>
            </a:lvl7pPr>
            <a:lvl8pPr marL="1600200" indent="0">
              <a:buNone/>
              <a:defRPr sz="1000"/>
            </a:lvl8pPr>
            <a:lvl9pPr marL="1828800" indent="0">
              <a:buNone/>
              <a:defRPr sz="1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6144" y="2683669"/>
            <a:ext cx="2743200" cy="402431"/>
          </a:xfrm>
        </p:spPr>
        <p:txBody>
          <a:bodyPr/>
          <a:lstStyle>
            <a:lvl1pPr marL="0" indent="0">
              <a:buNone/>
              <a:defRPr sz="700"/>
            </a:lvl1pPr>
            <a:lvl2pPr marL="228600" indent="0">
              <a:buNone/>
              <a:defRPr sz="600"/>
            </a:lvl2pPr>
            <a:lvl3pPr marL="457200" indent="0">
              <a:buNone/>
              <a:defRPr sz="500"/>
            </a:lvl3pPr>
            <a:lvl4pPr marL="685800" indent="0">
              <a:buNone/>
              <a:defRPr sz="450"/>
            </a:lvl4pPr>
            <a:lvl5pPr marL="914400" indent="0">
              <a:buNone/>
              <a:defRPr sz="450"/>
            </a:lvl5pPr>
            <a:lvl6pPr marL="1143000" indent="0">
              <a:buNone/>
              <a:defRPr sz="450"/>
            </a:lvl6pPr>
            <a:lvl7pPr marL="1371600" indent="0">
              <a:buNone/>
              <a:defRPr sz="450"/>
            </a:lvl7pPr>
            <a:lvl8pPr marL="1600200" indent="0">
              <a:buNone/>
              <a:defRPr sz="450"/>
            </a:lvl8pPr>
            <a:lvl9pPr marL="1828800" indent="0">
              <a:buNone/>
              <a:defRPr sz="4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314700" y="137319"/>
            <a:ext cx="1028700" cy="2925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37319"/>
            <a:ext cx="3009900" cy="2925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E87CD-E592-F38B-1B71-B36C10CE21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21CE11-7452-6702-5696-8E86538317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3C891A-A654-0D67-436D-1059CF0E8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9E76F-B77B-4E97-AD4C-1904AE46AC0D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F7F912-31AA-069A-225D-FA67F0FFF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498461-06E1-3F23-C6B1-9931A1FAB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5DA4F-6F0E-426C-9D52-7C3358F7DA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7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FA2AE-1F15-A428-8FEF-C38A51C08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1CAA57-EFF0-EFA2-7756-FC5A0E9E60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EC3B5A-A956-3453-4A6A-706627953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9E76F-B77B-4E97-AD4C-1904AE46AC0D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BEA860-BBF8-9891-3692-A49CD65B3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9D8DBF-0622-D851-7331-C6BE2046A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5DA4F-6F0E-426C-9D52-7C3358F7DA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9901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DC27A-836D-3530-772B-B6058C412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2D1208-E735-4024-D162-2A417AE619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56C6FD-CBD3-1271-106E-5451AB9FE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9E76F-B77B-4E97-AD4C-1904AE46AC0D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C1E0D1-2CD3-C0EC-3A01-A51780BB3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87E42B-2D5A-50DE-5454-8F7E31C43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5DA4F-6F0E-426C-9D52-7C3358F7DA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7402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CF0F30-5258-C2A2-06B9-67AD4B031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A9706B-3DA9-B76F-E22E-AA05F90CF2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EBECCD-2C2A-8BB2-D4BC-F30561E1DA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2E2D4A-8F4D-49C4-6D54-16044C404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9E76F-B77B-4E97-AD4C-1904AE46AC0D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FD460A-C31A-A294-8956-FFD65B79A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E181E7-C9A2-95A7-5C5F-9BC711A42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5DA4F-6F0E-426C-9D52-7C3358F7DA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158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A5F22-9577-83F5-9549-9F19A6805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0877B1-67BC-034F-0AC1-9866F7C7E2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24EB97-5AA1-6855-9D92-981991C0EC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A957F3-415B-6EDC-95E7-5198BF681A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A5B8F71-BED4-412D-34B2-F53305A10F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480C8E-0D1C-E633-26F1-90E632237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9E76F-B77B-4E97-AD4C-1904AE46AC0D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131EFA7-1F8C-DA69-E667-820B08C8E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ECF8A52-F6D0-2FF5-C0E7-79CCBC438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5DA4F-6F0E-426C-9D52-7C3358F7DA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413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6531A-A34B-8D02-EB3A-85966DE1E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4E6A39F-0E07-9EB5-8294-0E39914E3C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9E76F-B77B-4E97-AD4C-1904AE46AC0D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102E9F-B12C-7C9F-4CF1-CF3E42327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2528B2-9F72-7BA2-CC94-99054E0A3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5DA4F-6F0E-426C-9D52-7C3358F7DA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7721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DFC0A44-86E8-4FEE-60BA-A0F39154F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9E76F-B77B-4E97-AD4C-1904AE46AC0D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39E61D-08F9-FEC3-6960-2CAE46E84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0CF20C-966A-E15C-A18F-84FDEBBDC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5DA4F-6F0E-426C-9D52-7C3358F7DA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6397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1489F-93FC-C6DF-F1BE-78F9D360FB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1F1DE3-25A8-69C5-42EC-E25AFAC503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2B5738-3993-2CC3-14A4-478903079A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2CBB33-9716-F05D-BB71-34A7D7334D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9E76F-B77B-4E97-AD4C-1904AE46AC0D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29611A-3FF2-297E-B929-AA1AC5DDE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944106-E684-F8FF-A0DC-E669919EC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5DA4F-6F0E-426C-9D52-7C3358F7DA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4999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BFF1C-5219-0CAC-FC43-8FB31EB61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E2E2CB-9892-5CC1-B991-BDEF28A52D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8CC22C-1ACE-1A5D-CF4C-7F44FC75FE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77F7E9-7035-877B-65A9-72FD7614AD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9E76F-B77B-4E97-AD4C-1904AE46AC0D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0A56C9-F3BB-8E67-3A0A-9263059DB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BE6CCF-3E4B-8E80-4041-38301D5A7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5DA4F-6F0E-426C-9D52-7C3358F7DA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9169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67140-C0B7-12B2-5894-35A721945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615372-A138-EA8E-BB44-3A42105CD0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5B5272-4E64-B3C6-2C64-FB58C2694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9E76F-B77B-4E97-AD4C-1904AE46AC0D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B963B9-235E-97C2-3C75-6BFC3A048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646BBD-1B1C-34F7-901B-95174225B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5DA4F-6F0E-426C-9D52-7C3358F7DA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9251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4ABA26D-B4BD-5CEC-8CD3-36A1911DC1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C1A49A-CD66-8B9B-5621-47DE9434A4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1C285F-452A-7CE8-A673-9BE912D86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9E76F-B77B-4E97-AD4C-1904AE46AC0D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8F5E9B-4899-28B4-3CD0-EF5350C59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97BD52-88C9-0673-0571-547314735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5DA4F-6F0E-426C-9D52-7C3358F7DA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452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800100"/>
            <a:ext cx="4114800" cy="22629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2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4572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indent="-142875" algn="l" defTabSz="457200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800100" indent="-114300" algn="l" defTabSz="457200" rtl="0" eaLnBrk="1" latinLnBrk="0" hangingPunct="1">
        <a:spcBef>
          <a:spcPct val="20000"/>
        </a:spcBef>
        <a:buFont typeface="Arial" pitchFamily="34" charset="0"/>
        <a:buChar char="–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indent="-114300" algn="l" defTabSz="457200" rtl="0" eaLnBrk="1" latinLnBrk="0" hangingPunct="1">
        <a:spcBef>
          <a:spcPct val="20000"/>
        </a:spcBef>
        <a:buFont typeface="Arial" pitchFamily="34" charset="0"/>
        <a:buChar char="»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2573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7145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19431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1430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371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6002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8288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>
                <a:alpha val="100000"/>
              </a:srgbClr>
            </a:gs>
            <a:gs pos="100000">
              <a:srgbClr val="CE0505">
                <a:alpha val="100000"/>
              </a:srgbClr>
            </a:gs>
          </a:gsLst>
          <a:lin ang="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99FCCD7-C68E-CD0D-B4C3-8D07CB407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A383EF-8431-D445-EFF8-F18D5DF241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012F06-5D46-4A86-D02E-83924921F5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C9E76F-B77B-4E97-AD4C-1904AE46AC0D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119B60-E344-4D41-4C22-C8D74B39A0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DBB922-AF83-63DD-68D5-BD039F805F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65DA4F-6F0E-426C-9D52-7C3358F7DA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161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10.jpg"/><Relationship Id="rId7" Type="http://schemas.openxmlformats.org/officeDocument/2006/relationships/image" Target="../media/image1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package" Target="../embeddings/Microsoft_Word_Document.docx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2186" b="-12186"/>
            </a:stretch>
          </a:blipFill>
        </p:spPr>
        <p:txBody>
          <a:bodyPr/>
          <a:lstStyle/>
          <a:p>
            <a:endParaRPr lang="en-US" sz="450"/>
          </a:p>
        </p:txBody>
      </p:sp>
      <p:sp>
        <p:nvSpPr>
          <p:cNvPr id="3" name="Freeform 3"/>
          <p:cNvSpPr/>
          <p:nvPr/>
        </p:nvSpPr>
        <p:spPr>
          <a:xfrm>
            <a:off x="853412" y="1499998"/>
            <a:ext cx="3192455" cy="2143506"/>
          </a:xfrm>
          <a:custGeom>
            <a:avLst/>
            <a:gdLst/>
            <a:ahLst/>
            <a:cxnLst/>
            <a:rect l="l" t="t" r="r" b="b"/>
            <a:pathLst>
              <a:path w="6384910" h="4287011">
                <a:moveTo>
                  <a:pt x="0" y="0"/>
                </a:moveTo>
                <a:lnTo>
                  <a:pt x="6384910" y="0"/>
                </a:lnTo>
                <a:lnTo>
                  <a:pt x="6384910" y="4287010"/>
                </a:lnTo>
                <a:lnTo>
                  <a:pt x="0" y="42870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sz="450"/>
          </a:p>
        </p:txBody>
      </p:sp>
      <p:sp>
        <p:nvSpPr>
          <p:cNvPr id="4" name="TextBox 4"/>
          <p:cNvSpPr txBox="1"/>
          <p:nvPr/>
        </p:nvSpPr>
        <p:spPr>
          <a:xfrm>
            <a:off x="4147800" y="1791970"/>
            <a:ext cx="4996200" cy="1282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14"/>
              </a:lnSpc>
            </a:pPr>
            <a:r>
              <a:rPr lang="en-US" sz="4600" dirty="0">
                <a:solidFill>
                  <a:srgbClr val="FFFFFF"/>
                </a:solidFill>
                <a:latin typeface="Helvetica World Bold"/>
              </a:rPr>
              <a:t>Welcome </a:t>
            </a:r>
          </a:p>
          <a:p>
            <a:pPr algn="ctr">
              <a:lnSpc>
                <a:spcPts val="5014"/>
              </a:lnSpc>
            </a:pPr>
            <a:r>
              <a:rPr lang="en-US" sz="4600" dirty="0">
                <a:solidFill>
                  <a:srgbClr val="FFFFFF"/>
                </a:solidFill>
                <a:latin typeface="Helvetica World Bold"/>
              </a:rPr>
              <a:t>Class of 2030!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908308" y="3175445"/>
            <a:ext cx="1475185" cy="3860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90"/>
              </a:lnSpc>
            </a:pPr>
            <a:r>
              <a:rPr lang="en-US" sz="2350" dirty="0">
                <a:solidFill>
                  <a:srgbClr val="CE0505"/>
                </a:solidFill>
                <a:latin typeface="Helvetica World Bold"/>
              </a:rPr>
              <a:t>2026-2027</a:t>
            </a:r>
          </a:p>
        </p:txBody>
      </p:sp>
    </p:spTree>
    <p:extLst>
      <p:ext uri="{BB962C8B-B14F-4D97-AF65-F5344CB8AC3E}">
        <p14:creationId xmlns:p14="http://schemas.microsoft.com/office/powerpoint/2010/main" val="3889992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450"/>
          </a:p>
        </p:txBody>
      </p:sp>
      <p:sp>
        <p:nvSpPr>
          <p:cNvPr id="3" name="TextBox 3"/>
          <p:cNvSpPr txBox="1"/>
          <p:nvPr/>
        </p:nvSpPr>
        <p:spPr>
          <a:xfrm>
            <a:off x="273852" y="284166"/>
            <a:ext cx="6589068" cy="749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40"/>
              </a:lnSpc>
            </a:pPr>
            <a:r>
              <a:rPr lang="en-US" sz="4600">
                <a:solidFill>
                  <a:srgbClr val="FFFFFF"/>
                </a:solidFill>
                <a:latin typeface="Helvetica World Bold"/>
              </a:rPr>
              <a:t>WE ARE CENTENNIAL!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30718" y="1250879"/>
            <a:ext cx="8290928" cy="3957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>
                <a:solidFill>
                  <a:srgbClr val="FFFFFF"/>
                </a:solidFill>
                <a:latin typeface="Helvetica World"/>
              </a:rPr>
              <a:t>...Centennial High School will foster successful learners in an ever-changing world.​</a:t>
            </a:r>
          </a:p>
          <a:p>
            <a:pPr algn="ctr">
              <a:lnSpc>
                <a:spcPts val="3920"/>
              </a:lnSpc>
            </a:pPr>
            <a:r>
              <a:rPr lang="en-US" sz="2800">
                <a:solidFill>
                  <a:srgbClr val="FFFFFF"/>
                </a:solidFill>
                <a:latin typeface="Helvetica World"/>
              </a:rPr>
              <a:t>​</a:t>
            </a:r>
          </a:p>
          <a:p>
            <a:pPr algn="ctr">
              <a:lnSpc>
                <a:spcPts val="3920"/>
              </a:lnSpc>
            </a:pPr>
            <a:r>
              <a:rPr lang="en-US" sz="2800">
                <a:solidFill>
                  <a:srgbClr val="FFFFFF"/>
                </a:solidFill>
                <a:latin typeface="Helvetica World"/>
              </a:rPr>
              <a:t>… Centennial High School will provide an environment where students can succeed intellectually, emotionally, and socially in high school and beyond.</a:t>
            </a:r>
          </a:p>
          <a:p>
            <a:pPr algn="ctr">
              <a:lnSpc>
                <a:spcPts val="3920"/>
              </a:lnSpc>
            </a:pPr>
            <a:endParaRPr lang="en-US" sz="2800">
              <a:solidFill>
                <a:srgbClr val="FFFFFF"/>
              </a:solidFill>
              <a:latin typeface="Helvetica World"/>
            </a:endParaRPr>
          </a:p>
        </p:txBody>
      </p:sp>
    </p:spTree>
    <p:extLst>
      <p:ext uri="{BB962C8B-B14F-4D97-AF65-F5344CB8AC3E}">
        <p14:creationId xmlns:p14="http://schemas.microsoft.com/office/powerpoint/2010/main" val="3263675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endParaRPr lang="en-US" sz="450" dirty="0"/>
          </a:p>
        </p:txBody>
      </p:sp>
      <p:sp>
        <p:nvSpPr>
          <p:cNvPr id="8" name="TextBox 8"/>
          <p:cNvSpPr txBox="1"/>
          <p:nvPr/>
        </p:nvSpPr>
        <p:spPr>
          <a:xfrm>
            <a:off x="786855" y="314019"/>
            <a:ext cx="7570292" cy="771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40"/>
              </a:lnSpc>
            </a:pPr>
            <a:r>
              <a:rPr lang="en-US" sz="4600">
                <a:solidFill>
                  <a:srgbClr val="FF0000"/>
                </a:solidFill>
                <a:latin typeface="Canva Sans Bold"/>
              </a:rPr>
              <a:t>Your Administrative Team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55303" y="3933857"/>
            <a:ext cx="1297335" cy="753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40"/>
              </a:lnSpc>
              <a:spcBef>
                <a:spcPct val="0"/>
              </a:spcBef>
            </a:pPr>
            <a:r>
              <a:rPr lang="en-US" sz="1100">
                <a:solidFill>
                  <a:srgbClr val="FFFFFF"/>
                </a:solidFill>
                <a:latin typeface="Helvetica World Bold"/>
              </a:rPr>
              <a:t>Ben Fuller ​</a:t>
            </a:r>
          </a:p>
          <a:p>
            <a:pPr algn="ctr">
              <a:lnSpc>
                <a:spcPts val="1540"/>
              </a:lnSpc>
              <a:spcBef>
                <a:spcPct val="0"/>
              </a:spcBef>
            </a:pPr>
            <a:r>
              <a:rPr lang="en-US" sz="1100">
                <a:solidFill>
                  <a:srgbClr val="FFFFFF"/>
                </a:solidFill>
                <a:latin typeface="Helvetica World Bold"/>
              </a:rPr>
              <a:t>Assistant Principal ​</a:t>
            </a:r>
          </a:p>
          <a:p>
            <a:pPr algn="ctr">
              <a:lnSpc>
                <a:spcPts val="1540"/>
              </a:lnSpc>
              <a:spcBef>
                <a:spcPct val="0"/>
              </a:spcBef>
            </a:pPr>
            <a:r>
              <a:rPr lang="en-US" sz="1100">
                <a:solidFill>
                  <a:srgbClr val="FFFFFF"/>
                </a:solidFill>
                <a:latin typeface="Helvetica World Bold"/>
              </a:rPr>
              <a:t>A-K, Y &amp; Z​</a:t>
            </a:r>
          </a:p>
          <a:p>
            <a:pPr algn="ctr">
              <a:lnSpc>
                <a:spcPts val="1540"/>
              </a:lnSpc>
              <a:spcBef>
                <a:spcPct val="0"/>
              </a:spcBef>
            </a:pPr>
            <a:r>
              <a:rPr lang="en-US" sz="1100">
                <a:solidFill>
                  <a:srgbClr val="FFFFFF"/>
                </a:solidFill>
                <a:latin typeface="Helvetica World Bold"/>
              </a:rPr>
              <a:t>bfuller@isd12.org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756748" y="3933857"/>
            <a:ext cx="1630505" cy="753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40"/>
              </a:lnSpc>
              <a:spcBef>
                <a:spcPct val="0"/>
              </a:spcBef>
            </a:pPr>
            <a:r>
              <a:rPr lang="en-US" sz="1100">
                <a:solidFill>
                  <a:srgbClr val="FFFFFF"/>
                </a:solidFill>
                <a:latin typeface="Helvetica World Bold"/>
              </a:rPr>
              <a:t>Breanna Peloquin ​</a:t>
            </a:r>
          </a:p>
          <a:p>
            <a:pPr algn="ctr">
              <a:lnSpc>
                <a:spcPts val="1540"/>
              </a:lnSpc>
              <a:spcBef>
                <a:spcPct val="0"/>
              </a:spcBef>
            </a:pPr>
            <a:r>
              <a:rPr lang="en-US" sz="1100">
                <a:solidFill>
                  <a:srgbClr val="FFFFFF"/>
                </a:solidFill>
                <a:latin typeface="Helvetica World Bold"/>
              </a:rPr>
              <a:t>Assistant Principal​</a:t>
            </a:r>
          </a:p>
          <a:p>
            <a:pPr algn="ctr">
              <a:lnSpc>
                <a:spcPts val="1540"/>
              </a:lnSpc>
              <a:spcBef>
                <a:spcPct val="0"/>
              </a:spcBef>
            </a:pPr>
            <a:r>
              <a:rPr lang="en-US" sz="1100">
                <a:solidFill>
                  <a:srgbClr val="FFFFFF"/>
                </a:solidFill>
                <a:latin typeface="Helvetica World Bold"/>
              </a:rPr>
              <a:t>L-Q ​</a:t>
            </a:r>
          </a:p>
          <a:p>
            <a:pPr algn="ctr">
              <a:lnSpc>
                <a:spcPts val="1540"/>
              </a:lnSpc>
              <a:spcBef>
                <a:spcPct val="0"/>
              </a:spcBef>
            </a:pPr>
            <a:r>
              <a:rPr lang="en-US" sz="1100">
                <a:solidFill>
                  <a:srgbClr val="FFFFFF"/>
                </a:solidFill>
                <a:latin typeface="Helvetica World Bold"/>
              </a:rPr>
              <a:t>bpeloquin@isd12.org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394053" y="3868738"/>
            <a:ext cx="1259830" cy="753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40"/>
              </a:lnSpc>
              <a:spcBef>
                <a:spcPct val="0"/>
              </a:spcBef>
            </a:pPr>
            <a:r>
              <a:rPr lang="en-US" sz="1100">
                <a:solidFill>
                  <a:srgbClr val="FFFFFF"/>
                </a:solidFill>
                <a:latin typeface="Helvetica World Bold"/>
              </a:rPr>
              <a:t>Kristin Hilger​</a:t>
            </a:r>
          </a:p>
          <a:p>
            <a:pPr algn="ctr">
              <a:lnSpc>
                <a:spcPts val="1540"/>
              </a:lnSpc>
              <a:spcBef>
                <a:spcPct val="0"/>
              </a:spcBef>
            </a:pPr>
            <a:r>
              <a:rPr lang="en-US" sz="1100">
                <a:solidFill>
                  <a:srgbClr val="FFFFFF"/>
                </a:solidFill>
                <a:latin typeface="Helvetica World Bold"/>
              </a:rPr>
              <a:t>Assistant Principal​</a:t>
            </a:r>
          </a:p>
          <a:p>
            <a:pPr algn="ctr">
              <a:lnSpc>
                <a:spcPts val="1540"/>
              </a:lnSpc>
              <a:spcBef>
                <a:spcPct val="0"/>
              </a:spcBef>
            </a:pPr>
            <a:r>
              <a:rPr lang="en-US" sz="1100">
                <a:solidFill>
                  <a:srgbClr val="FFFFFF"/>
                </a:solidFill>
                <a:latin typeface="Helvetica World Bold"/>
              </a:rPr>
              <a:t>Special Education​</a:t>
            </a:r>
          </a:p>
          <a:p>
            <a:pPr algn="ctr">
              <a:lnSpc>
                <a:spcPts val="1540"/>
              </a:lnSpc>
              <a:spcBef>
                <a:spcPct val="0"/>
              </a:spcBef>
            </a:pPr>
            <a:r>
              <a:rPr lang="en-US" sz="1100">
                <a:solidFill>
                  <a:srgbClr val="FFFFFF"/>
                </a:solidFill>
                <a:latin typeface="Helvetica World Bold"/>
              </a:rPr>
              <a:t>khilger@isd12.org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131875" y="2475611"/>
            <a:ext cx="1447651" cy="5611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40"/>
              </a:lnSpc>
              <a:spcBef>
                <a:spcPct val="0"/>
              </a:spcBef>
            </a:pPr>
            <a:r>
              <a:rPr lang="en-US" sz="1100">
                <a:solidFill>
                  <a:srgbClr val="FFFFFF"/>
                </a:solidFill>
                <a:latin typeface="Helvetica World Bold"/>
              </a:rPr>
              <a:t>Tom Breuning​</a:t>
            </a:r>
          </a:p>
          <a:p>
            <a:pPr algn="ctr">
              <a:lnSpc>
                <a:spcPts val="1540"/>
              </a:lnSpc>
              <a:spcBef>
                <a:spcPct val="0"/>
              </a:spcBef>
            </a:pPr>
            <a:r>
              <a:rPr lang="en-US" sz="1100">
                <a:solidFill>
                  <a:srgbClr val="FFFFFF"/>
                </a:solidFill>
                <a:latin typeface="Helvetica World Bold"/>
              </a:rPr>
              <a:t>Principal​</a:t>
            </a:r>
          </a:p>
          <a:p>
            <a:pPr algn="ctr">
              <a:lnSpc>
                <a:spcPts val="1540"/>
              </a:lnSpc>
              <a:spcBef>
                <a:spcPct val="0"/>
              </a:spcBef>
            </a:pPr>
            <a:r>
              <a:rPr lang="en-US" sz="1100">
                <a:solidFill>
                  <a:srgbClr val="FFFFFF"/>
                </a:solidFill>
                <a:latin typeface="Helvetica World Bold"/>
              </a:rPr>
              <a:t>tbreuning@isd12.org</a:t>
            </a:r>
            <a:r>
              <a:rPr lang="en-US" sz="1100">
                <a:solidFill>
                  <a:srgbClr val="FF0000"/>
                </a:solidFill>
                <a:latin typeface="Helvetica World Bold"/>
              </a:rPr>
              <a:t>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602774" y="2475611"/>
            <a:ext cx="1477119" cy="5611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40"/>
              </a:lnSpc>
              <a:spcBef>
                <a:spcPct val="0"/>
              </a:spcBef>
            </a:pPr>
            <a:r>
              <a:rPr lang="en-US" sz="1100">
                <a:solidFill>
                  <a:srgbClr val="FFFFFF"/>
                </a:solidFill>
                <a:latin typeface="Helvetica World Bold"/>
              </a:rPr>
              <a:t>Matt St. Martin​</a:t>
            </a:r>
          </a:p>
          <a:p>
            <a:pPr algn="ctr">
              <a:lnSpc>
                <a:spcPts val="1540"/>
              </a:lnSpc>
              <a:spcBef>
                <a:spcPct val="0"/>
              </a:spcBef>
            </a:pPr>
            <a:r>
              <a:rPr lang="en-US" sz="1100">
                <a:solidFill>
                  <a:srgbClr val="FFFFFF"/>
                </a:solidFill>
                <a:latin typeface="Helvetica World Bold"/>
              </a:rPr>
              <a:t>Activities Director​</a:t>
            </a:r>
          </a:p>
          <a:p>
            <a:pPr algn="ctr">
              <a:lnSpc>
                <a:spcPts val="1540"/>
              </a:lnSpc>
              <a:spcBef>
                <a:spcPct val="0"/>
              </a:spcBef>
            </a:pPr>
            <a:r>
              <a:rPr lang="en-US" sz="1100">
                <a:solidFill>
                  <a:srgbClr val="FFFFFF"/>
                </a:solidFill>
                <a:latin typeface="Helvetica World Bold"/>
              </a:rPr>
              <a:t>mstmartin@isd12.org </a:t>
            </a:r>
            <a:r>
              <a:rPr lang="en-US" sz="1100">
                <a:solidFill>
                  <a:srgbClr val="FF0000"/>
                </a:solidFill>
                <a:latin typeface="Helvetica World Bold"/>
              </a:rPr>
              <a:t>​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71E79AF-3C1A-BB1F-197D-52245BCC2E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4534" y="1030039"/>
            <a:ext cx="1020933" cy="136789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714BC97-D475-EBB9-DD44-04FADED307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0001" y="1023312"/>
            <a:ext cx="1084580" cy="144467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630AED5-CECF-14E5-DF64-BAEC437DAA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8091" y="2397930"/>
            <a:ext cx="1084581" cy="143214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F9E0023-B562-0BE3-3CF9-E905488A3F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89459" y="2420813"/>
            <a:ext cx="1062515" cy="140021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22C3DFA-A17D-E1AB-9CEF-E184D19818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4680" y="2421825"/>
            <a:ext cx="1062515" cy="1408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569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8"/>
          <p:cNvSpPr txBox="1"/>
          <p:nvPr/>
        </p:nvSpPr>
        <p:spPr>
          <a:xfrm>
            <a:off x="480084" y="75090"/>
            <a:ext cx="8183836" cy="746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00">
              <a:lnSpc>
                <a:spcPts val="6440"/>
              </a:lnSpc>
              <a:buClrTx/>
            </a:pPr>
            <a:r>
              <a:rPr lang="en-US" sz="4500" kern="1200" dirty="0">
                <a:solidFill>
                  <a:prstClr val="white"/>
                </a:solidFill>
                <a:latin typeface="Helvetica World Bold"/>
                <a:ea typeface="+mn-ea"/>
                <a:cs typeface="+mn-cs"/>
              </a:rPr>
              <a:t>Your Counseling Support Team 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558701" y="2307570"/>
            <a:ext cx="1490405" cy="5611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00">
              <a:lnSpc>
                <a:spcPts val="1540"/>
              </a:lnSpc>
              <a:spcBef>
                <a:spcPct val="0"/>
              </a:spcBef>
              <a:buClrTx/>
            </a:pPr>
            <a:r>
              <a:rPr lang="en-US" sz="1100" kern="1200" dirty="0">
                <a:solidFill>
                  <a:srgbClr val="FFFFFF"/>
                </a:solidFill>
                <a:latin typeface="Helvetica World Bold"/>
                <a:ea typeface="+mn-ea"/>
                <a:cs typeface="+mn-cs"/>
              </a:rPr>
              <a:t>Kelli Hillestad</a:t>
            </a:r>
          </a:p>
          <a:p>
            <a:pPr algn="ctr" defTabSz="685800">
              <a:lnSpc>
                <a:spcPts val="1540"/>
              </a:lnSpc>
              <a:spcBef>
                <a:spcPct val="0"/>
              </a:spcBef>
              <a:buClrTx/>
            </a:pPr>
            <a:r>
              <a:rPr lang="en-US" sz="1100" kern="1200" dirty="0">
                <a:solidFill>
                  <a:srgbClr val="FFFFFF"/>
                </a:solidFill>
                <a:latin typeface="Helvetica World Bold"/>
                <a:ea typeface="+mn-ea"/>
                <a:cs typeface="+mn-cs"/>
              </a:rPr>
              <a:t>Counselor </a:t>
            </a:r>
          </a:p>
          <a:p>
            <a:pPr algn="ctr" defTabSz="685800">
              <a:lnSpc>
                <a:spcPts val="1540"/>
              </a:lnSpc>
              <a:spcBef>
                <a:spcPct val="0"/>
              </a:spcBef>
              <a:buClrTx/>
            </a:pPr>
            <a:r>
              <a:rPr lang="en-US" sz="1100" kern="1200" dirty="0">
                <a:solidFill>
                  <a:srgbClr val="FFFFFF"/>
                </a:solidFill>
                <a:latin typeface="Helvetica World Bold"/>
                <a:ea typeface="+mn-ea"/>
                <a:cs typeface="+mn-cs"/>
              </a:rPr>
              <a:t>E-K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5091939" y="4466836"/>
            <a:ext cx="1590673" cy="368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00">
              <a:lnSpc>
                <a:spcPts val="1540"/>
              </a:lnSpc>
              <a:spcBef>
                <a:spcPct val="0"/>
              </a:spcBef>
              <a:buClrTx/>
            </a:pPr>
            <a:r>
              <a:rPr lang="en-US" sz="1100" kern="1200" dirty="0">
                <a:solidFill>
                  <a:srgbClr val="FFFFFF"/>
                </a:solidFill>
                <a:latin typeface="Helvetica World Bold"/>
                <a:ea typeface="+mn-ea"/>
                <a:cs typeface="+mn-cs"/>
              </a:rPr>
              <a:t>Lori Guyer</a:t>
            </a:r>
          </a:p>
          <a:p>
            <a:pPr algn="ctr" defTabSz="685800">
              <a:lnSpc>
                <a:spcPts val="1540"/>
              </a:lnSpc>
              <a:spcBef>
                <a:spcPct val="0"/>
              </a:spcBef>
              <a:buClrTx/>
            </a:pPr>
            <a:r>
              <a:rPr lang="en-US" sz="1100" kern="1200" dirty="0">
                <a:solidFill>
                  <a:srgbClr val="FFFFFF"/>
                </a:solidFill>
                <a:latin typeface="Helvetica World Bold"/>
                <a:ea typeface="+mn-ea"/>
                <a:cs typeface="+mn-cs"/>
              </a:rPr>
              <a:t>Career Center Specialist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117841" y="4502992"/>
            <a:ext cx="1852325" cy="368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00">
              <a:lnSpc>
                <a:spcPts val="1540"/>
              </a:lnSpc>
              <a:spcBef>
                <a:spcPct val="0"/>
              </a:spcBef>
              <a:buClrTx/>
            </a:pPr>
            <a:r>
              <a:rPr lang="en-US" sz="1100" kern="1200" dirty="0">
                <a:solidFill>
                  <a:srgbClr val="FFFFFF"/>
                </a:solidFill>
                <a:latin typeface="Helvetica World Bold"/>
                <a:ea typeface="+mn-ea"/>
                <a:cs typeface="+mn-cs"/>
              </a:rPr>
              <a:t>Deanne Miller</a:t>
            </a:r>
          </a:p>
          <a:p>
            <a:pPr algn="ctr" defTabSz="685800">
              <a:lnSpc>
                <a:spcPts val="1540"/>
              </a:lnSpc>
              <a:spcBef>
                <a:spcPct val="0"/>
              </a:spcBef>
              <a:buClrTx/>
            </a:pPr>
            <a:r>
              <a:rPr lang="en-US" sz="1100" kern="1200" dirty="0">
                <a:solidFill>
                  <a:srgbClr val="FFFFFF"/>
                </a:solidFill>
                <a:latin typeface="Helvetica World Bold"/>
                <a:ea typeface="+mn-ea"/>
                <a:cs typeface="+mn-cs"/>
              </a:rPr>
              <a:t>Counseling Secretary</a:t>
            </a:r>
          </a:p>
        </p:txBody>
      </p:sp>
      <p:sp>
        <p:nvSpPr>
          <p:cNvPr id="26" name="Freeform 8">
            <a:extLst>
              <a:ext uri="{FF2B5EF4-FFF2-40B4-BE49-F238E27FC236}">
                <a16:creationId xmlns:a16="http://schemas.microsoft.com/office/drawing/2014/main" id="{A001C626-C5DC-1792-1830-34D273A4102C}"/>
              </a:ext>
            </a:extLst>
          </p:cNvPr>
          <p:cNvSpPr/>
          <p:nvPr/>
        </p:nvSpPr>
        <p:spPr>
          <a:xfrm>
            <a:off x="699933" y="894376"/>
            <a:ext cx="988836" cy="1328845"/>
          </a:xfrm>
          <a:custGeom>
            <a:avLst/>
            <a:gdLst/>
            <a:ahLst/>
            <a:cxnLst/>
            <a:rect l="l" t="t" r="r" b="b"/>
            <a:pathLst>
              <a:path w="3663950" h="4923790">
                <a:moveTo>
                  <a:pt x="3271520" y="4923790"/>
                </a:moveTo>
                <a:lnTo>
                  <a:pt x="391160" y="4923790"/>
                </a:lnTo>
                <a:cubicBezTo>
                  <a:pt x="175260" y="4923790"/>
                  <a:pt x="0" y="4748530"/>
                  <a:pt x="0" y="4532630"/>
                </a:cubicBezTo>
                <a:lnTo>
                  <a:pt x="0" y="392430"/>
                </a:lnTo>
                <a:cubicBezTo>
                  <a:pt x="0" y="175260"/>
                  <a:pt x="175260" y="0"/>
                  <a:pt x="391160" y="0"/>
                </a:cubicBezTo>
                <a:lnTo>
                  <a:pt x="3271520" y="0"/>
                </a:lnTo>
                <a:cubicBezTo>
                  <a:pt x="3487420" y="0"/>
                  <a:pt x="3662680" y="175260"/>
                  <a:pt x="3662680" y="391160"/>
                </a:cubicBezTo>
                <a:lnTo>
                  <a:pt x="3662680" y="4531360"/>
                </a:lnTo>
                <a:cubicBezTo>
                  <a:pt x="3663950" y="4747260"/>
                  <a:pt x="3487420" y="4923790"/>
                  <a:pt x="3271520" y="4923790"/>
                </a:cubicBezTo>
                <a:close/>
                <a:moveTo>
                  <a:pt x="391160" y="63500"/>
                </a:moveTo>
                <a:cubicBezTo>
                  <a:pt x="210820" y="63500"/>
                  <a:pt x="63500" y="210820"/>
                  <a:pt x="63500" y="391160"/>
                </a:cubicBezTo>
                <a:lnTo>
                  <a:pt x="63500" y="4531360"/>
                </a:lnTo>
                <a:cubicBezTo>
                  <a:pt x="63500" y="4712970"/>
                  <a:pt x="210820" y="4859020"/>
                  <a:pt x="391160" y="4859020"/>
                </a:cubicBezTo>
                <a:lnTo>
                  <a:pt x="3271520" y="4859020"/>
                </a:lnTo>
                <a:cubicBezTo>
                  <a:pt x="3453130" y="4859020"/>
                  <a:pt x="3599180" y="4711700"/>
                  <a:pt x="3599180" y="4531360"/>
                </a:cubicBezTo>
                <a:lnTo>
                  <a:pt x="3599180" y="391160"/>
                </a:lnTo>
                <a:cubicBezTo>
                  <a:pt x="3599180" y="209550"/>
                  <a:pt x="3451860" y="63500"/>
                  <a:pt x="3271520" y="63500"/>
                </a:cubicBezTo>
                <a:lnTo>
                  <a:pt x="391160" y="63500"/>
                </a:lnTo>
                <a:close/>
              </a:path>
            </a:pathLst>
          </a:custGeom>
          <a:solidFill>
            <a:srgbClr val="FFFFFF"/>
          </a:solidFill>
        </p:spPr>
        <p:txBody>
          <a:bodyPr/>
          <a:lstStyle/>
          <a:p>
            <a:pPr defTabSz="685800">
              <a:buClrTx/>
            </a:pPr>
            <a:endParaRPr lang="en-US" sz="450" kern="120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TextBox 20">
            <a:extLst>
              <a:ext uri="{FF2B5EF4-FFF2-40B4-BE49-F238E27FC236}">
                <a16:creationId xmlns:a16="http://schemas.microsoft.com/office/drawing/2014/main" id="{FC27D738-7409-E276-D172-F24F3DDD4A92}"/>
              </a:ext>
            </a:extLst>
          </p:cNvPr>
          <p:cNvSpPr txBox="1"/>
          <p:nvPr/>
        </p:nvSpPr>
        <p:spPr>
          <a:xfrm>
            <a:off x="399015" y="2325631"/>
            <a:ext cx="1590673" cy="5611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00">
              <a:lnSpc>
                <a:spcPts val="1540"/>
              </a:lnSpc>
              <a:spcBef>
                <a:spcPct val="0"/>
              </a:spcBef>
              <a:buClrTx/>
            </a:pPr>
            <a:r>
              <a:rPr lang="en-US" sz="1100" kern="1200" dirty="0">
                <a:solidFill>
                  <a:srgbClr val="FFFFFF"/>
                </a:solidFill>
                <a:latin typeface="Helvetica World Bold"/>
                <a:ea typeface="+mn-ea"/>
                <a:cs typeface="+mn-cs"/>
              </a:rPr>
              <a:t>Heather Trettel</a:t>
            </a:r>
          </a:p>
          <a:p>
            <a:pPr algn="ctr" defTabSz="685800">
              <a:lnSpc>
                <a:spcPts val="1540"/>
              </a:lnSpc>
              <a:spcBef>
                <a:spcPct val="0"/>
              </a:spcBef>
              <a:buClrTx/>
            </a:pPr>
            <a:r>
              <a:rPr lang="en-US" sz="1100" kern="1200" dirty="0">
                <a:solidFill>
                  <a:srgbClr val="FFFFFF"/>
                </a:solidFill>
                <a:latin typeface="Helvetica World Bold"/>
                <a:ea typeface="+mn-ea"/>
                <a:cs typeface="+mn-cs"/>
              </a:rPr>
              <a:t>Counselor </a:t>
            </a:r>
          </a:p>
          <a:p>
            <a:pPr algn="ctr" defTabSz="685800">
              <a:lnSpc>
                <a:spcPts val="1540"/>
              </a:lnSpc>
              <a:spcBef>
                <a:spcPct val="0"/>
              </a:spcBef>
              <a:buClrTx/>
            </a:pPr>
            <a:r>
              <a:rPr lang="en-US" sz="1100" kern="1200" dirty="0">
                <a:solidFill>
                  <a:srgbClr val="FFFFFF"/>
                </a:solidFill>
                <a:latin typeface="Helvetica World Bold"/>
                <a:ea typeface="+mn-ea"/>
                <a:cs typeface="+mn-cs"/>
              </a:rPr>
              <a:t>A-D, Y &amp; Z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E88962B-AA19-A143-FE9E-9E811D229B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88511" y="835403"/>
            <a:ext cx="1026036" cy="1360230"/>
          </a:xfrm>
          <a:prstGeom prst="rect">
            <a:avLst/>
          </a:prstGeom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D56D40CA-8AB2-8AC4-3732-1E36FC8FD6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2733" y="878683"/>
            <a:ext cx="1026036" cy="1360230"/>
          </a:xfrm>
          <a:prstGeom prst="rect">
            <a:avLst/>
          </a:prstGeom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1A66D15E-6830-063E-EE41-BE01A57FA3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90887" y="862991"/>
            <a:ext cx="1026035" cy="1360230"/>
          </a:xfrm>
          <a:prstGeom prst="rect">
            <a:avLst/>
          </a:prstGeom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6042FEA6-F5BF-6D0E-579E-52CE0A504C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66419" y="862991"/>
            <a:ext cx="1026035" cy="1360230"/>
          </a:xfrm>
          <a:prstGeom prst="rect">
            <a:avLst/>
          </a:prstGeom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sp>
        <p:nvSpPr>
          <p:cNvPr id="33" name="TextBox 20">
            <a:extLst>
              <a:ext uri="{FF2B5EF4-FFF2-40B4-BE49-F238E27FC236}">
                <a16:creationId xmlns:a16="http://schemas.microsoft.com/office/drawing/2014/main" id="{06753C7F-4B50-37A3-9386-0C51C9721AB3}"/>
              </a:ext>
            </a:extLst>
          </p:cNvPr>
          <p:cNvSpPr txBox="1"/>
          <p:nvPr/>
        </p:nvSpPr>
        <p:spPr>
          <a:xfrm>
            <a:off x="4784099" y="2305283"/>
            <a:ext cx="1590673" cy="5611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00">
              <a:lnSpc>
                <a:spcPts val="1540"/>
              </a:lnSpc>
              <a:spcBef>
                <a:spcPct val="0"/>
              </a:spcBef>
              <a:buClrTx/>
            </a:pPr>
            <a:r>
              <a:rPr lang="en-US" sz="1100" kern="1200" dirty="0">
                <a:solidFill>
                  <a:srgbClr val="FFFFFF"/>
                </a:solidFill>
                <a:latin typeface="Helvetica World Bold"/>
                <a:ea typeface="+mn-ea"/>
                <a:cs typeface="+mn-cs"/>
              </a:rPr>
              <a:t>Sarah DiMartino</a:t>
            </a:r>
          </a:p>
          <a:p>
            <a:pPr algn="ctr" defTabSz="685800">
              <a:lnSpc>
                <a:spcPts val="1540"/>
              </a:lnSpc>
              <a:spcBef>
                <a:spcPct val="0"/>
              </a:spcBef>
              <a:buClrTx/>
            </a:pPr>
            <a:r>
              <a:rPr lang="en-US" sz="1100" kern="1200" dirty="0">
                <a:solidFill>
                  <a:srgbClr val="FFFFFF"/>
                </a:solidFill>
                <a:latin typeface="Helvetica World Bold"/>
                <a:ea typeface="+mn-ea"/>
                <a:cs typeface="+mn-cs"/>
              </a:rPr>
              <a:t>Counselor </a:t>
            </a:r>
          </a:p>
          <a:p>
            <a:pPr algn="ctr" defTabSz="685800">
              <a:lnSpc>
                <a:spcPts val="1540"/>
              </a:lnSpc>
              <a:spcBef>
                <a:spcPct val="0"/>
              </a:spcBef>
              <a:buClrTx/>
            </a:pPr>
            <a:r>
              <a:rPr lang="en-US" sz="1100" kern="1200" dirty="0">
                <a:solidFill>
                  <a:srgbClr val="FFFFFF"/>
                </a:solidFill>
                <a:latin typeface="Helvetica World Bold"/>
                <a:ea typeface="+mn-ea"/>
                <a:cs typeface="+mn-cs"/>
              </a:rPr>
              <a:t>L-Re</a:t>
            </a:r>
          </a:p>
        </p:txBody>
      </p:sp>
      <p:sp>
        <p:nvSpPr>
          <p:cNvPr id="34" name="TextBox 20">
            <a:extLst>
              <a:ext uri="{FF2B5EF4-FFF2-40B4-BE49-F238E27FC236}">
                <a16:creationId xmlns:a16="http://schemas.microsoft.com/office/drawing/2014/main" id="{7C59DD03-90E2-557E-7957-8B3B4FEDFE10}"/>
              </a:ext>
            </a:extLst>
          </p:cNvPr>
          <p:cNvSpPr txBox="1"/>
          <p:nvPr/>
        </p:nvSpPr>
        <p:spPr>
          <a:xfrm>
            <a:off x="7006193" y="2256004"/>
            <a:ext cx="1590673" cy="5611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00">
              <a:lnSpc>
                <a:spcPts val="1540"/>
              </a:lnSpc>
              <a:spcBef>
                <a:spcPct val="0"/>
              </a:spcBef>
              <a:buClrTx/>
            </a:pPr>
            <a:r>
              <a:rPr lang="en-US" sz="1100" kern="1200" dirty="0">
                <a:solidFill>
                  <a:srgbClr val="FFFFFF"/>
                </a:solidFill>
                <a:latin typeface="Helvetica World Bold"/>
                <a:ea typeface="+mn-ea"/>
                <a:cs typeface="+mn-cs"/>
              </a:rPr>
              <a:t>Angie law</a:t>
            </a:r>
          </a:p>
          <a:p>
            <a:pPr algn="ctr" defTabSz="685800">
              <a:lnSpc>
                <a:spcPts val="1540"/>
              </a:lnSpc>
              <a:spcBef>
                <a:spcPct val="0"/>
              </a:spcBef>
              <a:buClrTx/>
            </a:pPr>
            <a:r>
              <a:rPr lang="en-US" sz="1100" kern="1200" dirty="0">
                <a:solidFill>
                  <a:srgbClr val="FFFFFF"/>
                </a:solidFill>
                <a:latin typeface="Helvetica World Bold"/>
                <a:ea typeface="+mn-ea"/>
                <a:cs typeface="+mn-cs"/>
              </a:rPr>
              <a:t>Counselor </a:t>
            </a:r>
          </a:p>
          <a:p>
            <a:pPr algn="ctr" defTabSz="685800">
              <a:lnSpc>
                <a:spcPts val="1540"/>
              </a:lnSpc>
              <a:spcBef>
                <a:spcPct val="0"/>
              </a:spcBef>
              <a:buClrTx/>
            </a:pPr>
            <a:r>
              <a:rPr lang="en-US" sz="1100" kern="1200" dirty="0">
                <a:solidFill>
                  <a:srgbClr val="FFFFFF"/>
                </a:solidFill>
                <a:latin typeface="Helvetica World Bold"/>
                <a:ea typeface="+mn-ea"/>
                <a:cs typeface="+mn-cs"/>
              </a:rPr>
              <a:t>Rf-X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85D7BA55-60CB-5885-9CB9-48C912E629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30987" y="3106605"/>
            <a:ext cx="1026035" cy="1360230"/>
          </a:xfrm>
          <a:prstGeom prst="rect">
            <a:avLst/>
          </a:prstGeom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8F346B69-C155-0274-F3E1-423C622DF28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74258" y="3099013"/>
            <a:ext cx="1026035" cy="1360230"/>
          </a:xfrm>
          <a:prstGeom prst="rect">
            <a:avLst/>
          </a:prstGeom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4267780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sz="450" dirty="0"/>
          </a:p>
        </p:txBody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564531" y="3076468"/>
            <a:ext cx="988836" cy="1328845"/>
            <a:chOff x="0" y="0"/>
            <a:chExt cx="3663950" cy="4923790"/>
          </a:xfrm>
        </p:grpSpPr>
        <p:sp>
          <p:nvSpPr>
            <p:cNvPr id="4" name="Freeform 4"/>
            <p:cNvSpPr/>
            <p:nvPr/>
          </p:nvSpPr>
          <p:spPr>
            <a:xfrm>
              <a:off x="31750" y="31750"/>
              <a:ext cx="3600450" cy="4859020"/>
            </a:xfrm>
            <a:custGeom>
              <a:avLst/>
              <a:gdLst/>
              <a:ahLst/>
              <a:cxnLst/>
              <a:rect l="l" t="t" r="r" b="b"/>
              <a:pathLst>
                <a:path w="3600450" h="4859020">
                  <a:moveTo>
                    <a:pt x="3600450" y="4499610"/>
                  </a:moveTo>
                  <a:cubicBezTo>
                    <a:pt x="3600450" y="4699000"/>
                    <a:pt x="3439160" y="4859020"/>
                    <a:pt x="3241040" y="4859020"/>
                  </a:cubicBezTo>
                  <a:lnTo>
                    <a:pt x="359410" y="4859020"/>
                  </a:lnTo>
                  <a:cubicBezTo>
                    <a:pt x="160020" y="4859020"/>
                    <a:pt x="0" y="4697730"/>
                    <a:pt x="0" y="4499610"/>
                  </a:cubicBezTo>
                  <a:lnTo>
                    <a:pt x="0" y="359410"/>
                  </a:lnTo>
                  <a:cubicBezTo>
                    <a:pt x="0" y="160020"/>
                    <a:pt x="161290" y="0"/>
                    <a:pt x="359410" y="0"/>
                  </a:cubicBezTo>
                  <a:lnTo>
                    <a:pt x="3239770" y="0"/>
                  </a:lnTo>
                  <a:cubicBezTo>
                    <a:pt x="3439160" y="0"/>
                    <a:pt x="3599180" y="161290"/>
                    <a:pt x="3599180" y="359410"/>
                  </a:cubicBezTo>
                  <a:lnTo>
                    <a:pt x="3600450" y="4499610"/>
                  </a:lnTo>
                  <a:close/>
                </a:path>
              </a:pathLst>
            </a:custGeom>
            <a:blipFill>
              <a:blip r:embed="rId4"/>
              <a:stretch>
                <a:fillRect l="-899" r="-899"/>
              </a:stretch>
            </a:blipFill>
          </p:spPr>
          <p:txBody>
            <a:bodyPr/>
            <a:lstStyle/>
            <a:p>
              <a:endParaRPr lang="en-US" sz="450"/>
            </a:p>
          </p:txBody>
        </p:sp>
        <p:sp>
          <p:nvSpPr>
            <p:cNvPr id="5" name="Freeform 5"/>
            <p:cNvSpPr/>
            <p:nvPr/>
          </p:nvSpPr>
          <p:spPr>
            <a:xfrm>
              <a:off x="0" y="0"/>
              <a:ext cx="3663950" cy="4923790"/>
            </a:xfrm>
            <a:custGeom>
              <a:avLst/>
              <a:gdLst/>
              <a:ahLst/>
              <a:cxnLst/>
              <a:rect l="l" t="t" r="r" b="b"/>
              <a:pathLst>
                <a:path w="3663950" h="4923790">
                  <a:moveTo>
                    <a:pt x="3271520" y="4923790"/>
                  </a:moveTo>
                  <a:lnTo>
                    <a:pt x="391160" y="4923790"/>
                  </a:lnTo>
                  <a:cubicBezTo>
                    <a:pt x="175260" y="4923790"/>
                    <a:pt x="0" y="4748530"/>
                    <a:pt x="0" y="4532630"/>
                  </a:cubicBezTo>
                  <a:lnTo>
                    <a:pt x="0" y="392430"/>
                  </a:lnTo>
                  <a:cubicBezTo>
                    <a:pt x="0" y="175260"/>
                    <a:pt x="175260" y="0"/>
                    <a:pt x="391160" y="0"/>
                  </a:cubicBezTo>
                  <a:lnTo>
                    <a:pt x="3271520" y="0"/>
                  </a:lnTo>
                  <a:cubicBezTo>
                    <a:pt x="3487420" y="0"/>
                    <a:pt x="3662680" y="175260"/>
                    <a:pt x="3662680" y="391160"/>
                  </a:cubicBezTo>
                  <a:lnTo>
                    <a:pt x="3662680" y="4531360"/>
                  </a:lnTo>
                  <a:cubicBezTo>
                    <a:pt x="3663950" y="4747260"/>
                    <a:pt x="3487420" y="4923790"/>
                    <a:pt x="3271520" y="4923790"/>
                  </a:cubicBezTo>
                  <a:close/>
                  <a:moveTo>
                    <a:pt x="391160" y="63500"/>
                  </a:moveTo>
                  <a:cubicBezTo>
                    <a:pt x="210820" y="63500"/>
                    <a:pt x="63500" y="210820"/>
                    <a:pt x="63500" y="391160"/>
                  </a:cubicBezTo>
                  <a:lnTo>
                    <a:pt x="63500" y="4531360"/>
                  </a:lnTo>
                  <a:cubicBezTo>
                    <a:pt x="63500" y="4712970"/>
                    <a:pt x="210820" y="4859020"/>
                    <a:pt x="391160" y="4859020"/>
                  </a:cubicBezTo>
                  <a:lnTo>
                    <a:pt x="3271520" y="4859020"/>
                  </a:lnTo>
                  <a:cubicBezTo>
                    <a:pt x="3453130" y="4859020"/>
                    <a:pt x="3599180" y="4711700"/>
                    <a:pt x="3599180" y="4531360"/>
                  </a:cubicBezTo>
                  <a:lnTo>
                    <a:pt x="3599180" y="391160"/>
                  </a:lnTo>
                  <a:cubicBezTo>
                    <a:pt x="3599180" y="209550"/>
                    <a:pt x="3451860" y="63500"/>
                    <a:pt x="3271520" y="63500"/>
                  </a:cubicBezTo>
                  <a:lnTo>
                    <a:pt x="391160" y="635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450"/>
            </a:p>
          </p:txBody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4041040" y="899999"/>
            <a:ext cx="988836" cy="1328845"/>
            <a:chOff x="0" y="0"/>
            <a:chExt cx="3663950" cy="4923790"/>
          </a:xfrm>
        </p:grpSpPr>
        <p:sp>
          <p:nvSpPr>
            <p:cNvPr id="7" name="Freeform 7"/>
            <p:cNvSpPr/>
            <p:nvPr/>
          </p:nvSpPr>
          <p:spPr>
            <a:xfrm>
              <a:off x="31750" y="31750"/>
              <a:ext cx="3600450" cy="4859020"/>
            </a:xfrm>
            <a:custGeom>
              <a:avLst/>
              <a:gdLst/>
              <a:ahLst/>
              <a:cxnLst/>
              <a:rect l="l" t="t" r="r" b="b"/>
              <a:pathLst>
                <a:path w="3600450" h="4859020">
                  <a:moveTo>
                    <a:pt x="3600450" y="4499610"/>
                  </a:moveTo>
                  <a:cubicBezTo>
                    <a:pt x="3600450" y="4699000"/>
                    <a:pt x="3439160" y="4859020"/>
                    <a:pt x="3241040" y="4859020"/>
                  </a:cubicBezTo>
                  <a:lnTo>
                    <a:pt x="359410" y="4859020"/>
                  </a:lnTo>
                  <a:cubicBezTo>
                    <a:pt x="160020" y="4859020"/>
                    <a:pt x="0" y="4697730"/>
                    <a:pt x="0" y="4499610"/>
                  </a:cubicBezTo>
                  <a:lnTo>
                    <a:pt x="0" y="359410"/>
                  </a:lnTo>
                  <a:cubicBezTo>
                    <a:pt x="0" y="160020"/>
                    <a:pt x="161290" y="0"/>
                    <a:pt x="359410" y="0"/>
                  </a:cubicBezTo>
                  <a:lnTo>
                    <a:pt x="3239770" y="0"/>
                  </a:lnTo>
                  <a:cubicBezTo>
                    <a:pt x="3439160" y="0"/>
                    <a:pt x="3599180" y="161290"/>
                    <a:pt x="3599180" y="359410"/>
                  </a:cubicBezTo>
                  <a:lnTo>
                    <a:pt x="3600450" y="4499610"/>
                  </a:lnTo>
                  <a:close/>
                </a:path>
              </a:pathLst>
            </a:custGeom>
            <a:blipFill>
              <a:blip r:embed="rId5"/>
              <a:stretch>
                <a:fillRect l="-899" r="-899"/>
              </a:stretch>
            </a:blipFill>
          </p:spPr>
          <p:txBody>
            <a:bodyPr/>
            <a:lstStyle/>
            <a:p>
              <a:endParaRPr lang="en-US" sz="450" dirty="0"/>
            </a:p>
          </p:txBody>
        </p:sp>
        <p:sp>
          <p:nvSpPr>
            <p:cNvPr id="8" name="Freeform 8"/>
            <p:cNvSpPr/>
            <p:nvPr/>
          </p:nvSpPr>
          <p:spPr>
            <a:xfrm>
              <a:off x="0" y="0"/>
              <a:ext cx="3663950" cy="4923790"/>
            </a:xfrm>
            <a:custGeom>
              <a:avLst/>
              <a:gdLst/>
              <a:ahLst/>
              <a:cxnLst/>
              <a:rect l="l" t="t" r="r" b="b"/>
              <a:pathLst>
                <a:path w="3663950" h="4923790">
                  <a:moveTo>
                    <a:pt x="3271520" y="4923790"/>
                  </a:moveTo>
                  <a:lnTo>
                    <a:pt x="391160" y="4923790"/>
                  </a:lnTo>
                  <a:cubicBezTo>
                    <a:pt x="175260" y="4923790"/>
                    <a:pt x="0" y="4748530"/>
                    <a:pt x="0" y="4532630"/>
                  </a:cubicBezTo>
                  <a:lnTo>
                    <a:pt x="0" y="392430"/>
                  </a:lnTo>
                  <a:cubicBezTo>
                    <a:pt x="0" y="175260"/>
                    <a:pt x="175260" y="0"/>
                    <a:pt x="391160" y="0"/>
                  </a:cubicBezTo>
                  <a:lnTo>
                    <a:pt x="3271520" y="0"/>
                  </a:lnTo>
                  <a:cubicBezTo>
                    <a:pt x="3487420" y="0"/>
                    <a:pt x="3662680" y="175260"/>
                    <a:pt x="3662680" y="391160"/>
                  </a:cubicBezTo>
                  <a:lnTo>
                    <a:pt x="3662680" y="4531360"/>
                  </a:lnTo>
                  <a:cubicBezTo>
                    <a:pt x="3663950" y="4747260"/>
                    <a:pt x="3487420" y="4923790"/>
                    <a:pt x="3271520" y="4923790"/>
                  </a:cubicBezTo>
                  <a:close/>
                  <a:moveTo>
                    <a:pt x="391160" y="63500"/>
                  </a:moveTo>
                  <a:cubicBezTo>
                    <a:pt x="210820" y="63500"/>
                    <a:pt x="63500" y="210820"/>
                    <a:pt x="63500" y="391160"/>
                  </a:cubicBezTo>
                  <a:lnTo>
                    <a:pt x="63500" y="4531360"/>
                  </a:lnTo>
                  <a:cubicBezTo>
                    <a:pt x="63500" y="4712970"/>
                    <a:pt x="210820" y="4859020"/>
                    <a:pt x="391160" y="4859020"/>
                  </a:cubicBezTo>
                  <a:lnTo>
                    <a:pt x="3271520" y="4859020"/>
                  </a:lnTo>
                  <a:cubicBezTo>
                    <a:pt x="3453130" y="4859020"/>
                    <a:pt x="3599180" y="4711700"/>
                    <a:pt x="3599180" y="4531360"/>
                  </a:cubicBezTo>
                  <a:lnTo>
                    <a:pt x="3599180" y="391160"/>
                  </a:lnTo>
                  <a:cubicBezTo>
                    <a:pt x="3599180" y="209550"/>
                    <a:pt x="3451860" y="63500"/>
                    <a:pt x="3271520" y="63500"/>
                  </a:cubicBezTo>
                  <a:lnTo>
                    <a:pt x="391160" y="635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450"/>
            </a:p>
          </p:txBody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4077582" y="3076468"/>
            <a:ext cx="988836" cy="1328845"/>
            <a:chOff x="0" y="0"/>
            <a:chExt cx="3663950" cy="4923790"/>
          </a:xfrm>
        </p:grpSpPr>
        <p:sp>
          <p:nvSpPr>
            <p:cNvPr id="10" name="Freeform 10"/>
            <p:cNvSpPr/>
            <p:nvPr/>
          </p:nvSpPr>
          <p:spPr>
            <a:xfrm>
              <a:off x="31750" y="31750"/>
              <a:ext cx="3600450" cy="4859020"/>
            </a:xfrm>
            <a:custGeom>
              <a:avLst/>
              <a:gdLst/>
              <a:ahLst/>
              <a:cxnLst/>
              <a:rect l="l" t="t" r="r" b="b"/>
              <a:pathLst>
                <a:path w="3600450" h="4859020">
                  <a:moveTo>
                    <a:pt x="3600450" y="4499610"/>
                  </a:moveTo>
                  <a:cubicBezTo>
                    <a:pt x="3600450" y="4699000"/>
                    <a:pt x="3439160" y="4859020"/>
                    <a:pt x="3241040" y="4859020"/>
                  </a:cubicBezTo>
                  <a:lnTo>
                    <a:pt x="359410" y="4859020"/>
                  </a:lnTo>
                  <a:cubicBezTo>
                    <a:pt x="160020" y="4859020"/>
                    <a:pt x="0" y="4697730"/>
                    <a:pt x="0" y="4499610"/>
                  </a:cubicBezTo>
                  <a:lnTo>
                    <a:pt x="0" y="359410"/>
                  </a:lnTo>
                  <a:cubicBezTo>
                    <a:pt x="0" y="160020"/>
                    <a:pt x="161290" y="0"/>
                    <a:pt x="359410" y="0"/>
                  </a:cubicBezTo>
                  <a:lnTo>
                    <a:pt x="3239770" y="0"/>
                  </a:lnTo>
                  <a:cubicBezTo>
                    <a:pt x="3439160" y="0"/>
                    <a:pt x="3599180" y="161290"/>
                    <a:pt x="3599180" y="359410"/>
                  </a:cubicBezTo>
                  <a:lnTo>
                    <a:pt x="3600450" y="4499610"/>
                  </a:lnTo>
                  <a:close/>
                </a:path>
              </a:pathLst>
            </a:custGeom>
            <a:blipFill>
              <a:blip r:embed="rId6"/>
              <a:stretch>
                <a:fillRect l="-899" r="-899"/>
              </a:stretch>
            </a:blipFill>
          </p:spPr>
          <p:txBody>
            <a:bodyPr/>
            <a:lstStyle/>
            <a:p>
              <a:endParaRPr lang="en-US" sz="450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0" y="0"/>
              <a:ext cx="3663950" cy="4923790"/>
            </a:xfrm>
            <a:custGeom>
              <a:avLst/>
              <a:gdLst/>
              <a:ahLst/>
              <a:cxnLst/>
              <a:rect l="l" t="t" r="r" b="b"/>
              <a:pathLst>
                <a:path w="3663950" h="4923790">
                  <a:moveTo>
                    <a:pt x="3271520" y="4923790"/>
                  </a:moveTo>
                  <a:lnTo>
                    <a:pt x="391160" y="4923790"/>
                  </a:lnTo>
                  <a:cubicBezTo>
                    <a:pt x="175260" y="4923790"/>
                    <a:pt x="0" y="4748530"/>
                    <a:pt x="0" y="4532630"/>
                  </a:cubicBezTo>
                  <a:lnTo>
                    <a:pt x="0" y="392430"/>
                  </a:lnTo>
                  <a:cubicBezTo>
                    <a:pt x="0" y="175260"/>
                    <a:pt x="175260" y="0"/>
                    <a:pt x="391160" y="0"/>
                  </a:cubicBezTo>
                  <a:lnTo>
                    <a:pt x="3271520" y="0"/>
                  </a:lnTo>
                  <a:cubicBezTo>
                    <a:pt x="3487420" y="0"/>
                    <a:pt x="3662680" y="175260"/>
                    <a:pt x="3662680" y="391160"/>
                  </a:cubicBezTo>
                  <a:lnTo>
                    <a:pt x="3662680" y="4531360"/>
                  </a:lnTo>
                  <a:cubicBezTo>
                    <a:pt x="3663950" y="4747260"/>
                    <a:pt x="3487420" y="4923790"/>
                    <a:pt x="3271520" y="4923790"/>
                  </a:cubicBezTo>
                  <a:close/>
                  <a:moveTo>
                    <a:pt x="391160" y="63500"/>
                  </a:moveTo>
                  <a:cubicBezTo>
                    <a:pt x="210820" y="63500"/>
                    <a:pt x="63500" y="210820"/>
                    <a:pt x="63500" y="391160"/>
                  </a:cubicBezTo>
                  <a:lnTo>
                    <a:pt x="63500" y="4531360"/>
                  </a:lnTo>
                  <a:cubicBezTo>
                    <a:pt x="63500" y="4712970"/>
                    <a:pt x="210820" y="4859020"/>
                    <a:pt x="391160" y="4859020"/>
                  </a:cubicBezTo>
                  <a:lnTo>
                    <a:pt x="3271520" y="4859020"/>
                  </a:lnTo>
                  <a:cubicBezTo>
                    <a:pt x="3453130" y="4859020"/>
                    <a:pt x="3599180" y="4711700"/>
                    <a:pt x="3599180" y="4531360"/>
                  </a:cubicBezTo>
                  <a:lnTo>
                    <a:pt x="3599180" y="391160"/>
                  </a:lnTo>
                  <a:cubicBezTo>
                    <a:pt x="3599180" y="209550"/>
                    <a:pt x="3451860" y="63500"/>
                    <a:pt x="3271520" y="63500"/>
                  </a:cubicBezTo>
                  <a:lnTo>
                    <a:pt x="391160" y="635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450"/>
            </a:p>
          </p:txBody>
        </p:sp>
      </p:grpSp>
      <p:grpSp>
        <p:nvGrpSpPr>
          <p:cNvPr id="15" name="Group 15"/>
          <p:cNvGrpSpPr>
            <a:grpSpLocks noChangeAspect="1"/>
          </p:cNvGrpSpPr>
          <p:nvPr/>
        </p:nvGrpSpPr>
        <p:grpSpPr>
          <a:xfrm>
            <a:off x="7675082" y="3076468"/>
            <a:ext cx="988836" cy="1328845"/>
            <a:chOff x="0" y="0"/>
            <a:chExt cx="3663950" cy="4923790"/>
          </a:xfrm>
        </p:grpSpPr>
        <p:sp>
          <p:nvSpPr>
            <p:cNvPr id="16" name="Freeform 16"/>
            <p:cNvSpPr/>
            <p:nvPr/>
          </p:nvSpPr>
          <p:spPr>
            <a:xfrm>
              <a:off x="31750" y="31750"/>
              <a:ext cx="3600450" cy="4859020"/>
            </a:xfrm>
            <a:custGeom>
              <a:avLst/>
              <a:gdLst/>
              <a:ahLst/>
              <a:cxnLst/>
              <a:rect l="l" t="t" r="r" b="b"/>
              <a:pathLst>
                <a:path w="3600450" h="4859020">
                  <a:moveTo>
                    <a:pt x="3600450" y="4499610"/>
                  </a:moveTo>
                  <a:cubicBezTo>
                    <a:pt x="3600450" y="4699000"/>
                    <a:pt x="3439160" y="4859020"/>
                    <a:pt x="3241040" y="4859020"/>
                  </a:cubicBezTo>
                  <a:lnTo>
                    <a:pt x="359410" y="4859020"/>
                  </a:lnTo>
                  <a:cubicBezTo>
                    <a:pt x="160020" y="4859020"/>
                    <a:pt x="0" y="4697730"/>
                    <a:pt x="0" y="4499610"/>
                  </a:cubicBezTo>
                  <a:lnTo>
                    <a:pt x="0" y="359410"/>
                  </a:lnTo>
                  <a:cubicBezTo>
                    <a:pt x="0" y="160020"/>
                    <a:pt x="161290" y="0"/>
                    <a:pt x="359410" y="0"/>
                  </a:cubicBezTo>
                  <a:lnTo>
                    <a:pt x="3239770" y="0"/>
                  </a:lnTo>
                  <a:cubicBezTo>
                    <a:pt x="3439160" y="0"/>
                    <a:pt x="3599180" y="161290"/>
                    <a:pt x="3599180" y="359410"/>
                  </a:cubicBezTo>
                  <a:lnTo>
                    <a:pt x="3600450" y="4499610"/>
                  </a:lnTo>
                  <a:close/>
                </a:path>
              </a:pathLst>
            </a:custGeom>
            <a:blipFill>
              <a:blip r:embed="rId7"/>
              <a:stretch>
                <a:fillRect l="-899" r="-899"/>
              </a:stretch>
            </a:blipFill>
          </p:spPr>
          <p:txBody>
            <a:bodyPr/>
            <a:lstStyle/>
            <a:p>
              <a:endParaRPr lang="en-US" sz="450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0" y="0"/>
              <a:ext cx="3663950" cy="4923790"/>
            </a:xfrm>
            <a:custGeom>
              <a:avLst/>
              <a:gdLst/>
              <a:ahLst/>
              <a:cxnLst/>
              <a:rect l="l" t="t" r="r" b="b"/>
              <a:pathLst>
                <a:path w="3663950" h="4923790">
                  <a:moveTo>
                    <a:pt x="3271520" y="4923790"/>
                  </a:moveTo>
                  <a:lnTo>
                    <a:pt x="391160" y="4923790"/>
                  </a:lnTo>
                  <a:cubicBezTo>
                    <a:pt x="175260" y="4923790"/>
                    <a:pt x="0" y="4748530"/>
                    <a:pt x="0" y="4532630"/>
                  </a:cubicBezTo>
                  <a:lnTo>
                    <a:pt x="0" y="392430"/>
                  </a:lnTo>
                  <a:cubicBezTo>
                    <a:pt x="0" y="175260"/>
                    <a:pt x="175260" y="0"/>
                    <a:pt x="391160" y="0"/>
                  </a:cubicBezTo>
                  <a:lnTo>
                    <a:pt x="3271520" y="0"/>
                  </a:lnTo>
                  <a:cubicBezTo>
                    <a:pt x="3487420" y="0"/>
                    <a:pt x="3662680" y="175260"/>
                    <a:pt x="3662680" y="391160"/>
                  </a:cubicBezTo>
                  <a:lnTo>
                    <a:pt x="3662680" y="4531360"/>
                  </a:lnTo>
                  <a:cubicBezTo>
                    <a:pt x="3663950" y="4747260"/>
                    <a:pt x="3487420" y="4923790"/>
                    <a:pt x="3271520" y="4923790"/>
                  </a:cubicBezTo>
                  <a:close/>
                  <a:moveTo>
                    <a:pt x="391160" y="63500"/>
                  </a:moveTo>
                  <a:cubicBezTo>
                    <a:pt x="210820" y="63500"/>
                    <a:pt x="63500" y="210820"/>
                    <a:pt x="63500" y="391160"/>
                  </a:cubicBezTo>
                  <a:lnTo>
                    <a:pt x="63500" y="4531360"/>
                  </a:lnTo>
                  <a:cubicBezTo>
                    <a:pt x="63500" y="4712970"/>
                    <a:pt x="210820" y="4859020"/>
                    <a:pt x="391160" y="4859020"/>
                  </a:cubicBezTo>
                  <a:lnTo>
                    <a:pt x="3271520" y="4859020"/>
                  </a:lnTo>
                  <a:cubicBezTo>
                    <a:pt x="3453130" y="4859020"/>
                    <a:pt x="3599180" y="4711700"/>
                    <a:pt x="3599180" y="4531360"/>
                  </a:cubicBezTo>
                  <a:lnTo>
                    <a:pt x="3599180" y="391160"/>
                  </a:lnTo>
                  <a:cubicBezTo>
                    <a:pt x="3599180" y="209550"/>
                    <a:pt x="3451860" y="63500"/>
                    <a:pt x="3271520" y="63500"/>
                  </a:cubicBezTo>
                  <a:lnTo>
                    <a:pt x="391160" y="635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450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480083" y="75089"/>
            <a:ext cx="8183836" cy="749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40"/>
              </a:lnSpc>
            </a:pPr>
            <a:r>
              <a:rPr lang="en-US" sz="4600" dirty="0">
                <a:solidFill>
                  <a:schemeClr val="bg1"/>
                </a:solidFill>
                <a:latin typeface="Helvetica World Bold"/>
              </a:rPr>
              <a:t>Your Support Services Team 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288511" y="4456347"/>
            <a:ext cx="1761978" cy="5611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40"/>
              </a:lnSpc>
              <a:spcBef>
                <a:spcPct val="0"/>
              </a:spcBef>
            </a:pPr>
            <a:r>
              <a:rPr lang="en-US" sz="1100">
                <a:solidFill>
                  <a:srgbClr val="FFFFFF"/>
                </a:solidFill>
                <a:latin typeface="Helvetica World Bold"/>
              </a:rPr>
              <a:t>Dani Bevins</a:t>
            </a:r>
          </a:p>
          <a:p>
            <a:pPr algn="ctr">
              <a:lnSpc>
                <a:spcPts val="1540"/>
              </a:lnSpc>
              <a:spcBef>
                <a:spcPct val="0"/>
              </a:spcBef>
            </a:pPr>
            <a:r>
              <a:rPr lang="en-US" sz="1100">
                <a:solidFill>
                  <a:srgbClr val="FFFFFF"/>
                </a:solidFill>
                <a:latin typeface="Helvetica World Bold"/>
              </a:rPr>
              <a:t>Student Assistance Coordinator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790255" y="2348874"/>
            <a:ext cx="1490405" cy="368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40"/>
              </a:lnSpc>
              <a:spcBef>
                <a:spcPct val="0"/>
              </a:spcBef>
            </a:pPr>
            <a:r>
              <a:rPr lang="en-US" sz="1100" dirty="0">
                <a:solidFill>
                  <a:srgbClr val="FFFFFF"/>
                </a:solidFill>
                <a:latin typeface="Helvetica World Bold"/>
              </a:rPr>
              <a:t>Cory Reisdorfer</a:t>
            </a:r>
          </a:p>
          <a:p>
            <a:pPr algn="ctr">
              <a:lnSpc>
                <a:spcPts val="1540"/>
              </a:lnSpc>
              <a:spcBef>
                <a:spcPct val="0"/>
              </a:spcBef>
            </a:pPr>
            <a:r>
              <a:rPr lang="en-US" sz="1100" dirty="0">
                <a:solidFill>
                  <a:srgbClr val="FFFFFF"/>
                </a:solidFill>
                <a:latin typeface="Helvetica World Bold"/>
              </a:rPr>
              <a:t>Lead Teacher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440387" y="2379346"/>
            <a:ext cx="1363724" cy="368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40"/>
              </a:lnSpc>
              <a:spcBef>
                <a:spcPct val="0"/>
              </a:spcBef>
            </a:pPr>
            <a:r>
              <a:rPr lang="en-US" sz="1100" dirty="0">
                <a:solidFill>
                  <a:srgbClr val="FFFFFF"/>
                </a:solidFill>
                <a:latin typeface="Helvetica World Bold"/>
              </a:rPr>
              <a:t>Michael Tomten School Psychologist 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24736" y="4456347"/>
            <a:ext cx="1468427" cy="5611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40"/>
              </a:lnSpc>
              <a:spcBef>
                <a:spcPct val="0"/>
              </a:spcBef>
            </a:pPr>
            <a:r>
              <a:rPr lang="en-US" sz="1100">
                <a:solidFill>
                  <a:srgbClr val="FFFFFF"/>
                </a:solidFill>
                <a:latin typeface="Helvetica World Bold"/>
              </a:rPr>
              <a:t>Jackie Wagner</a:t>
            </a:r>
          </a:p>
          <a:p>
            <a:pPr algn="ctr">
              <a:lnSpc>
                <a:spcPts val="1540"/>
              </a:lnSpc>
              <a:spcBef>
                <a:spcPct val="0"/>
              </a:spcBef>
            </a:pPr>
            <a:r>
              <a:rPr lang="en-US" sz="1100">
                <a:solidFill>
                  <a:srgbClr val="FFFFFF"/>
                </a:solidFill>
                <a:latin typeface="Helvetica World Bold"/>
              </a:rPr>
              <a:t>School Resource Officer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645838" y="4456347"/>
            <a:ext cx="1852325" cy="368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40"/>
              </a:lnSpc>
              <a:spcBef>
                <a:spcPct val="0"/>
              </a:spcBef>
            </a:pPr>
            <a:r>
              <a:rPr lang="en-US" sz="1100">
                <a:solidFill>
                  <a:srgbClr val="FFFFFF"/>
                </a:solidFill>
                <a:latin typeface="Helvetica World Bold"/>
              </a:rPr>
              <a:t>Stephanie Spencer</a:t>
            </a:r>
          </a:p>
          <a:p>
            <a:pPr algn="ctr">
              <a:lnSpc>
                <a:spcPts val="1540"/>
              </a:lnSpc>
              <a:spcBef>
                <a:spcPct val="0"/>
              </a:spcBef>
            </a:pPr>
            <a:r>
              <a:rPr lang="en-US" sz="1100">
                <a:solidFill>
                  <a:srgbClr val="FFFFFF"/>
                </a:solidFill>
                <a:latin typeface="Helvetica World Bold"/>
              </a:rPr>
              <a:t>Indian Education Coordinator</a:t>
            </a:r>
          </a:p>
        </p:txBody>
      </p:sp>
      <p:sp>
        <p:nvSpPr>
          <p:cNvPr id="26" name="Freeform 8">
            <a:extLst>
              <a:ext uri="{FF2B5EF4-FFF2-40B4-BE49-F238E27FC236}">
                <a16:creationId xmlns:a16="http://schemas.microsoft.com/office/drawing/2014/main" id="{A001C626-C5DC-1792-1830-34D273A4102C}"/>
              </a:ext>
            </a:extLst>
          </p:cNvPr>
          <p:cNvSpPr/>
          <p:nvPr/>
        </p:nvSpPr>
        <p:spPr>
          <a:xfrm>
            <a:off x="652268" y="903057"/>
            <a:ext cx="988836" cy="1328845"/>
          </a:xfrm>
          <a:custGeom>
            <a:avLst/>
            <a:gdLst/>
            <a:ahLst/>
            <a:cxnLst/>
            <a:rect l="l" t="t" r="r" b="b"/>
            <a:pathLst>
              <a:path w="3663950" h="4923790">
                <a:moveTo>
                  <a:pt x="3271520" y="4923790"/>
                </a:moveTo>
                <a:lnTo>
                  <a:pt x="391160" y="4923790"/>
                </a:lnTo>
                <a:cubicBezTo>
                  <a:pt x="175260" y="4923790"/>
                  <a:pt x="0" y="4748530"/>
                  <a:pt x="0" y="4532630"/>
                </a:cubicBezTo>
                <a:lnTo>
                  <a:pt x="0" y="392430"/>
                </a:lnTo>
                <a:cubicBezTo>
                  <a:pt x="0" y="175260"/>
                  <a:pt x="175260" y="0"/>
                  <a:pt x="391160" y="0"/>
                </a:cubicBezTo>
                <a:lnTo>
                  <a:pt x="3271520" y="0"/>
                </a:lnTo>
                <a:cubicBezTo>
                  <a:pt x="3487420" y="0"/>
                  <a:pt x="3662680" y="175260"/>
                  <a:pt x="3662680" y="391160"/>
                </a:cubicBezTo>
                <a:lnTo>
                  <a:pt x="3662680" y="4531360"/>
                </a:lnTo>
                <a:cubicBezTo>
                  <a:pt x="3663950" y="4747260"/>
                  <a:pt x="3487420" y="4923790"/>
                  <a:pt x="3271520" y="4923790"/>
                </a:cubicBezTo>
                <a:close/>
                <a:moveTo>
                  <a:pt x="391160" y="63500"/>
                </a:moveTo>
                <a:cubicBezTo>
                  <a:pt x="210820" y="63500"/>
                  <a:pt x="63500" y="210820"/>
                  <a:pt x="63500" y="391160"/>
                </a:cubicBezTo>
                <a:lnTo>
                  <a:pt x="63500" y="4531360"/>
                </a:lnTo>
                <a:cubicBezTo>
                  <a:pt x="63500" y="4712970"/>
                  <a:pt x="210820" y="4859020"/>
                  <a:pt x="391160" y="4859020"/>
                </a:cubicBezTo>
                <a:lnTo>
                  <a:pt x="3271520" y="4859020"/>
                </a:lnTo>
                <a:cubicBezTo>
                  <a:pt x="3453130" y="4859020"/>
                  <a:pt x="3599180" y="4711700"/>
                  <a:pt x="3599180" y="4531360"/>
                </a:cubicBezTo>
                <a:lnTo>
                  <a:pt x="3599180" y="391160"/>
                </a:lnTo>
                <a:cubicBezTo>
                  <a:pt x="3599180" y="209550"/>
                  <a:pt x="3451860" y="63500"/>
                  <a:pt x="3271520" y="63500"/>
                </a:cubicBezTo>
                <a:lnTo>
                  <a:pt x="391160" y="63500"/>
                </a:lnTo>
                <a:close/>
              </a:path>
            </a:pathLst>
          </a:custGeom>
          <a:solidFill>
            <a:srgbClr val="FFFFFF"/>
          </a:solidFill>
        </p:spPr>
        <p:txBody>
          <a:bodyPr/>
          <a:lstStyle/>
          <a:p>
            <a:endParaRPr lang="en-US" sz="450"/>
          </a:p>
        </p:txBody>
      </p:sp>
      <p:sp>
        <p:nvSpPr>
          <p:cNvPr id="29" name="TextBox 20">
            <a:extLst>
              <a:ext uri="{FF2B5EF4-FFF2-40B4-BE49-F238E27FC236}">
                <a16:creationId xmlns:a16="http://schemas.microsoft.com/office/drawing/2014/main" id="{FC27D738-7409-E276-D172-F24F3DDD4A92}"/>
              </a:ext>
            </a:extLst>
          </p:cNvPr>
          <p:cNvSpPr txBox="1"/>
          <p:nvPr/>
        </p:nvSpPr>
        <p:spPr>
          <a:xfrm>
            <a:off x="399014" y="2325631"/>
            <a:ext cx="1590673" cy="5611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40"/>
              </a:lnSpc>
              <a:spcBef>
                <a:spcPct val="0"/>
              </a:spcBef>
            </a:pPr>
            <a:r>
              <a:rPr lang="en-US" sz="1100" dirty="0">
                <a:solidFill>
                  <a:srgbClr val="FFFFFF"/>
                </a:solidFill>
                <a:latin typeface="Helvetica World Bold"/>
              </a:rPr>
              <a:t>Kimberly Hartert</a:t>
            </a:r>
          </a:p>
          <a:p>
            <a:pPr algn="ctr">
              <a:lnSpc>
                <a:spcPts val="1540"/>
              </a:lnSpc>
              <a:spcBef>
                <a:spcPct val="0"/>
              </a:spcBef>
            </a:pPr>
            <a:r>
              <a:rPr lang="en-US" sz="1100" dirty="0">
                <a:solidFill>
                  <a:srgbClr val="FFFFFF"/>
                </a:solidFill>
                <a:latin typeface="Helvetica World Bold"/>
              </a:rPr>
              <a:t>Academic &amp; Attendance Specialist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E88962B-AA19-A143-FE9E-9E811D229B1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56497" y="922012"/>
            <a:ext cx="1026036" cy="13602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B0F8E13A-9045-2336-17E9-F4B66FA5817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4513" y="918639"/>
            <a:ext cx="904346" cy="1280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56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endParaRPr lang="en-US" sz="450"/>
          </a:p>
        </p:txBody>
      </p:sp>
      <p:sp>
        <p:nvSpPr>
          <p:cNvPr id="3" name="Freeform 3"/>
          <p:cNvSpPr/>
          <p:nvPr/>
        </p:nvSpPr>
        <p:spPr>
          <a:xfrm>
            <a:off x="4385232" y="1350863"/>
            <a:ext cx="3877551" cy="2943581"/>
          </a:xfrm>
          <a:custGeom>
            <a:avLst/>
            <a:gdLst/>
            <a:ahLst/>
            <a:cxnLst/>
            <a:rect l="l" t="t" r="r" b="b"/>
            <a:pathLst>
              <a:path w="7755102" h="5887162">
                <a:moveTo>
                  <a:pt x="0" y="0"/>
                </a:moveTo>
                <a:lnTo>
                  <a:pt x="7755103" y="0"/>
                </a:lnTo>
                <a:lnTo>
                  <a:pt x="7755103" y="5887162"/>
                </a:lnTo>
                <a:lnTo>
                  <a:pt x="0" y="58871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sz="450"/>
          </a:p>
        </p:txBody>
      </p:sp>
      <p:sp>
        <p:nvSpPr>
          <p:cNvPr id="4" name="TextBox 4"/>
          <p:cNvSpPr txBox="1"/>
          <p:nvPr/>
        </p:nvSpPr>
        <p:spPr>
          <a:xfrm>
            <a:off x="3504015" y="145078"/>
            <a:ext cx="5639986" cy="456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5"/>
              </a:lnSpc>
              <a:spcBef>
                <a:spcPct val="0"/>
              </a:spcBef>
            </a:pPr>
            <a:r>
              <a:rPr lang="en-US" sz="2804">
                <a:solidFill>
                  <a:srgbClr val="FFFFFF"/>
                </a:solidFill>
                <a:latin typeface="Helvetica World Bold"/>
              </a:rPr>
              <a:t>STUDENT &amp; FAMILY ADVOCATES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38502" y="168890"/>
            <a:ext cx="3398044" cy="1053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100"/>
              </a:lnSpc>
              <a:spcBef>
                <a:spcPct val="0"/>
              </a:spcBef>
            </a:pPr>
            <a:r>
              <a:rPr lang="en-US" sz="1500" dirty="0">
                <a:solidFill>
                  <a:srgbClr val="E31B24"/>
                </a:solidFill>
                <a:latin typeface="Helvetica World Bold"/>
              </a:rPr>
              <a:t>Kathy Berrios Cordero</a:t>
            </a:r>
          </a:p>
          <a:p>
            <a:pPr algn="just">
              <a:lnSpc>
                <a:spcPts val="2100"/>
              </a:lnSpc>
              <a:spcBef>
                <a:spcPct val="0"/>
              </a:spcBef>
            </a:pPr>
            <a:r>
              <a:rPr lang="en-US" sz="1500" dirty="0">
                <a:solidFill>
                  <a:srgbClr val="FFFFFF"/>
                </a:solidFill>
                <a:latin typeface="Helvetica World Bold"/>
              </a:rPr>
              <a:t>Last Name, A-Har &amp; Spanish Families</a:t>
            </a:r>
          </a:p>
          <a:p>
            <a:pPr algn="just">
              <a:lnSpc>
                <a:spcPts val="2100"/>
              </a:lnSpc>
              <a:spcBef>
                <a:spcPct val="0"/>
              </a:spcBef>
            </a:pPr>
            <a:r>
              <a:rPr lang="en-US" sz="1500" dirty="0">
                <a:solidFill>
                  <a:srgbClr val="FFFFFF"/>
                </a:solidFill>
                <a:latin typeface="Helvetica World Bold"/>
              </a:rPr>
              <a:t>Centennial High School </a:t>
            </a:r>
            <a:endParaRPr lang="en-US" sz="1500" dirty="0">
              <a:solidFill>
                <a:srgbClr val="FFFFFF"/>
              </a:solidFill>
              <a:highlight>
                <a:srgbClr val="FFFF00"/>
              </a:highlight>
              <a:latin typeface="Helvetica World Bold"/>
            </a:endParaRPr>
          </a:p>
          <a:p>
            <a:pPr algn="just">
              <a:lnSpc>
                <a:spcPts val="2100"/>
              </a:lnSpc>
              <a:spcBef>
                <a:spcPct val="0"/>
              </a:spcBef>
            </a:pPr>
            <a:r>
              <a:rPr lang="en-US" sz="1500" dirty="0">
                <a:solidFill>
                  <a:srgbClr val="FFFFFF"/>
                </a:solidFill>
                <a:latin typeface="Helvetica World Bold"/>
              </a:rPr>
              <a:t>KBerrios_Cordero@isd12.org 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24810" y="1759254"/>
            <a:ext cx="3411736" cy="1053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00"/>
              </a:lnSpc>
              <a:spcBef>
                <a:spcPct val="0"/>
              </a:spcBef>
            </a:pPr>
            <a:r>
              <a:rPr lang="en-US" sz="1500" dirty="0">
                <a:solidFill>
                  <a:srgbClr val="E31B24"/>
                </a:solidFill>
                <a:latin typeface="Helvetica World Bold"/>
              </a:rPr>
              <a:t>Ramla Iman</a:t>
            </a:r>
          </a:p>
          <a:p>
            <a:pPr>
              <a:lnSpc>
                <a:spcPts val="2100"/>
              </a:lnSpc>
              <a:spcBef>
                <a:spcPct val="0"/>
              </a:spcBef>
            </a:pPr>
            <a:r>
              <a:rPr lang="en-US" sz="1500" dirty="0">
                <a:solidFill>
                  <a:srgbClr val="FFFFFF"/>
                </a:solidFill>
                <a:latin typeface="Helvetica World Bold"/>
              </a:rPr>
              <a:t>Last Name, Has-Pa &amp; Somali Families</a:t>
            </a:r>
          </a:p>
          <a:p>
            <a:pPr>
              <a:lnSpc>
                <a:spcPts val="2100"/>
              </a:lnSpc>
              <a:spcBef>
                <a:spcPct val="0"/>
              </a:spcBef>
            </a:pPr>
            <a:r>
              <a:rPr lang="en-US" sz="1500" dirty="0">
                <a:solidFill>
                  <a:srgbClr val="FFFFFF"/>
                </a:solidFill>
                <a:latin typeface="Helvetica World Bold"/>
              </a:rPr>
              <a:t>Centennial High School</a:t>
            </a:r>
            <a:endParaRPr lang="en-US" sz="1500" dirty="0">
              <a:solidFill>
                <a:srgbClr val="FFFFFF"/>
              </a:solidFill>
              <a:highlight>
                <a:srgbClr val="FFFF00"/>
              </a:highlight>
              <a:latin typeface="Helvetica World Bold"/>
            </a:endParaRPr>
          </a:p>
          <a:p>
            <a:pPr>
              <a:lnSpc>
                <a:spcPts val="2100"/>
              </a:lnSpc>
              <a:spcBef>
                <a:spcPct val="0"/>
              </a:spcBef>
            </a:pPr>
            <a:r>
              <a:rPr lang="en-US" sz="1500" dirty="0">
                <a:solidFill>
                  <a:srgbClr val="FFFFFF"/>
                </a:solidFill>
                <a:latin typeface="Helvetica World Bold"/>
              </a:rPr>
              <a:t>RIman@isd12.org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24810" y="3346274"/>
            <a:ext cx="3279205" cy="1053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00"/>
              </a:lnSpc>
              <a:spcBef>
                <a:spcPct val="0"/>
              </a:spcBef>
            </a:pPr>
            <a:r>
              <a:rPr lang="en-US" sz="1500" dirty="0">
                <a:solidFill>
                  <a:srgbClr val="E31B24"/>
                </a:solidFill>
                <a:latin typeface="Helvetica World Bold"/>
              </a:rPr>
              <a:t>Matthew Thao</a:t>
            </a:r>
          </a:p>
          <a:p>
            <a:pPr>
              <a:lnSpc>
                <a:spcPts val="2100"/>
              </a:lnSpc>
              <a:spcBef>
                <a:spcPct val="0"/>
              </a:spcBef>
            </a:pPr>
            <a:r>
              <a:rPr lang="en-US" sz="1500" dirty="0">
                <a:solidFill>
                  <a:srgbClr val="FFFFFF"/>
                </a:solidFill>
                <a:latin typeface="Helvetica World Bold"/>
              </a:rPr>
              <a:t>Last Name, Par-Z &amp; Hmong Families</a:t>
            </a:r>
          </a:p>
          <a:p>
            <a:pPr>
              <a:lnSpc>
                <a:spcPts val="2100"/>
              </a:lnSpc>
              <a:spcBef>
                <a:spcPct val="0"/>
              </a:spcBef>
            </a:pPr>
            <a:r>
              <a:rPr lang="en-US" sz="1500" dirty="0">
                <a:solidFill>
                  <a:srgbClr val="FFFFFF"/>
                </a:solidFill>
                <a:latin typeface="Helvetica World Bold"/>
              </a:rPr>
              <a:t>Centennial High School </a:t>
            </a:r>
            <a:endParaRPr lang="en-US" sz="1500" dirty="0">
              <a:solidFill>
                <a:srgbClr val="FFFFFF"/>
              </a:solidFill>
              <a:highlight>
                <a:srgbClr val="FFFF00"/>
              </a:highlight>
              <a:latin typeface="Helvetica World Bold"/>
            </a:endParaRPr>
          </a:p>
          <a:p>
            <a:pPr>
              <a:lnSpc>
                <a:spcPts val="2100"/>
              </a:lnSpc>
              <a:spcBef>
                <a:spcPct val="0"/>
              </a:spcBef>
            </a:pPr>
            <a:r>
              <a:rPr lang="en-US" sz="1500" dirty="0">
                <a:solidFill>
                  <a:srgbClr val="FFFFFF"/>
                </a:solidFill>
                <a:latin typeface="Helvetica World Bold"/>
              </a:rPr>
              <a:t>Mthao@isd12.org</a:t>
            </a:r>
          </a:p>
        </p:txBody>
      </p:sp>
    </p:spTree>
    <p:extLst>
      <p:ext uri="{BB962C8B-B14F-4D97-AF65-F5344CB8AC3E}">
        <p14:creationId xmlns:p14="http://schemas.microsoft.com/office/powerpoint/2010/main" val="3371528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CE0505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4814" y="227442"/>
            <a:ext cx="3225730" cy="782990"/>
          </a:xfrm>
          <a:custGeom>
            <a:avLst/>
            <a:gdLst/>
            <a:ahLst/>
            <a:cxnLst/>
            <a:rect l="l" t="t" r="r" b="b"/>
            <a:pathLst>
              <a:path w="6451460" h="1565979">
                <a:moveTo>
                  <a:pt x="0" y="0"/>
                </a:moveTo>
                <a:lnTo>
                  <a:pt x="6451460" y="0"/>
                </a:lnTo>
                <a:lnTo>
                  <a:pt x="6451460" y="1565980"/>
                </a:lnTo>
                <a:lnTo>
                  <a:pt x="0" y="15659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450"/>
          </a:p>
        </p:txBody>
      </p:sp>
      <p:sp>
        <p:nvSpPr>
          <p:cNvPr id="3" name="TextBox 3"/>
          <p:cNvSpPr txBox="1"/>
          <p:nvPr/>
        </p:nvSpPr>
        <p:spPr>
          <a:xfrm>
            <a:off x="514350" y="1103784"/>
            <a:ext cx="5125492" cy="749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40"/>
              </a:lnSpc>
            </a:pPr>
            <a:r>
              <a:rPr lang="en-US" sz="4600">
                <a:solidFill>
                  <a:srgbClr val="000000"/>
                </a:solidFill>
                <a:latin typeface="Helvetica World Bold"/>
              </a:rPr>
              <a:t>COMMUNICATION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14350" y="1962006"/>
            <a:ext cx="8436843" cy="27561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394"/>
              </a:lnSpc>
            </a:pPr>
            <a:r>
              <a:rPr lang="en-US" sz="2600">
                <a:solidFill>
                  <a:srgbClr val="000000"/>
                </a:solidFill>
                <a:latin typeface="Helvetica World Bold"/>
              </a:rPr>
              <a:t>Email:</a:t>
            </a:r>
            <a:r>
              <a:rPr lang="en-US" sz="2600">
                <a:solidFill>
                  <a:srgbClr val="000000"/>
                </a:solidFill>
                <a:latin typeface="Helvetica World"/>
              </a:rPr>
              <a:t> School Messenger/Cougar News</a:t>
            </a:r>
          </a:p>
          <a:p>
            <a:pPr algn="just">
              <a:lnSpc>
                <a:spcPts val="4394"/>
              </a:lnSpc>
            </a:pPr>
            <a:r>
              <a:rPr lang="en-US" sz="2600">
                <a:solidFill>
                  <a:srgbClr val="000000"/>
                </a:solidFill>
                <a:latin typeface="Helvetica World Bold"/>
              </a:rPr>
              <a:t>Online:</a:t>
            </a:r>
            <a:r>
              <a:rPr lang="en-US" sz="2600">
                <a:solidFill>
                  <a:srgbClr val="000000"/>
                </a:solidFill>
                <a:latin typeface="Helvetica World"/>
              </a:rPr>
              <a:t> isd12.org</a:t>
            </a:r>
          </a:p>
          <a:p>
            <a:pPr algn="just">
              <a:lnSpc>
                <a:spcPts val="4394"/>
              </a:lnSpc>
            </a:pPr>
            <a:r>
              <a:rPr lang="en-US" sz="2600">
                <a:solidFill>
                  <a:srgbClr val="000000"/>
                </a:solidFill>
                <a:latin typeface="Helvetica World Bold"/>
              </a:rPr>
              <a:t>Online communication tools:</a:t>
            </a:r>
            <a:r>
              <a:rPr lang="en-US" sz="2600">
                <a:solidFill>
                  <a:srgbClr val="000000"/>
                </a:solidFill>
                <a:latin typeface="Helvetica World"/>
              </a:rPr>
              <a:t> Schoology &amp; Parent Portal</a:t>
            </a:r>
          </a:p>
          <a:p>
            <a:pPr algn="just">
              <a:lnSpc>
                <a:spcPts val="4394"/>
              </a:lnSpc>
            </a:pPr>
            <a:r>
              <a:rPr lang="en-US" sz="2600">
                <a:solidFill>
                  <a:srgbClr val="000000"/>
                </a:solidFill>
                <a:latin typeface="Helvetica World Bold"/>
              </a:rPr>
              <a:t>Twitter:</a:t>
            </a:r>
            <a:r>
              <a:rPr lang="en-US" sz="2600">
                <a:solidFill>
                  <a:srgbClr val="000000"/>
                </a:solidFill>
                <a:latin typeface="Helvetica World"/>
              </a:rPr>
              <a:t> @CHSAnnouncement</a:t>
            </a:r>
          </a:p>
          <a:p>
            <a:pPr algn="just">
              <a:lnSpc>
                <a:spcPts val="4394"/>
              </a:lnSpc>
            </a:pPr>
            <a:r>
              <a:rPr lang="en-US" sz="2600">
                <a:solidFill>
                  <a:srgbClr val="000000"/>
                </a:solidFill>
                <a:latin typeface="Helvetica World Bold"/>
              </a:rPr>
              <a:t>Phone:</a:t>
            </a:r>
            <a:r>
              <a:rPr lang="en-US" sz="2600">
                <a:solidFill>
                  <a:srgbClr val="000000"/>
                </a:solidFill>
                <a:latin typeface="Helvetica World"/>
              </a:rPr>
              <a:t> 763.792.5000</a:t>
            </a:r>
          </a:p>
        </p:txBody>
      </p:sp>
    </p:spTree>
    <p:extLst>
      <p:ext uri="{BB962C8B-B14F-4D97-AF65-F5344CB8AC3E}">
        <p14:creationId xmlns:p14="http://schemas.microsoft.com/office/powerpoint/2010/main" val="1947642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278791" y="196539"/>
            <a:ext cx="1643581" cy="1103547"/>
          </a:xfrm>
          <a:custGeom>
            <a:avLst/>
            <a:gdLst/>
            <a:ahLst/>
            <a:cxnLst/>
            <a:rect l="l" t="t" r="r" b="b"/>
            <a:pathLst>
              <a:path w="3287161" h="2207094">
                <a:moveTo>
                  <a:pt x="0" y="0"/>
                </a:moveTo>
                <a:lnTo>
                  <a:pt x="3287161" y="0"/>
                </a:lnTo>
                <a:lnTo>
                  <a:pt x="3287161" y="2207094"/>
                </a:lnTo>
                <a:lnTo>
                  <a:pt x="0" y="220709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450"/>
          </a:p>
        </p:txBody>
      </p:sp>
      <p:sp>
        <p:nvSpPr>
          <p:cNvPr id="4" name="TextBox 4"/>
          <p:cNvSpPr txBox="1"/>
          <p:nvPr/>
        </p:nvSpPr>
        <p:spPr>
          <a:xfrm>
            <a:off x="453987" y="442913"/>
            <a:ext cx="6202951" cy="5969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03"/>
              </a:lnSpc>
              <a:spcBef>
                <a:spcPct val="0"/>
              </a:spcBef>
            </a:pPr>
            <a:r>
              <a:rPr lang="en-US" sz="3645" dirty="0">
                <a:latin typeface="Helvetica World Bold"/>
              </a:rPr>
              <a:t>STANDARD</a:t>
            </a:r>
            <a:r>
              <a:rPr lang="en-US" sz="3645" dirty="0">
                <a:solidFill>
                  <a:srgbClr val="000000"/>
                </a:solidFill>
                <a:latin typeface="Helvetica World Bold"/>
              </a:rPr>
              <a:t> SCHOOL DAYS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ED52A60-2132-721E-0FFC-38A4903915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5925598"/>
              </p:ext>
            </p:extLst>
          </p:nvPr>
        </p:nvGraphicFramePr>
        <p:xfrm>
          <a:off x="334736" y="1387929"/>
          <a:ext cx="8245928" cy="3312655"/>
        </p:xfrm>
        <a:graphic>
          <a:graphicData uri="http://schemas.openxmlformats.org/drawingml/2006/table">
            <a:tbl>
              <a:tblPr firstRow="1" firstCol="1" bandRow="1"/>
              <a:tblGrid>
                <a:gridCol w="1720485">
                  <a:extLst>
                    <a:ext uri="{9D8B030D-6E8A-4147-A177-3AD203B41FA5}">
                      <a16:colId xmlns:a16="http://schemas.microsoft.com/office/drawing/2014/main" val="922649403"/>
                    </a:ext>
                  </a:extLst>
                </a:gridCol>
                <a:gridCol w="3177471">
                  <a:extLst>
                    <a:ext uri="{9D8B030D-6E8A-4147-A177-3AD203B41FA5}">
                      <a16:colId xmlns:a16="http://schemas.microsoft.com/office/drawing/2014/main" val="2110855472"/>
                    </a:ext>
                  </a:extLst>
                </a:gridCol>
                <a:gridCol w="3347972">
                  <a:extLst>
                    <a:ext uri="{9D8B030D-6E8A-4147-A177-3AD203B41FA5}">
                      <a16:colId xmlns:a16="http://schemas.microsoft.com/office/drawing/2014/main" val="1339410302"/>
                    </a:ext>
                  </a:extLst>
                </a:gridCol>
              </a:tblGrid>
              <a:tr h="4106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Period 1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08" marR="464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52-minute classes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08" marR="464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7:55 – 8:47    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08" marR="464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8867364"/>
                  </a:ext>
                </a:extLst>
              </a:tr>
              <a:tr h="4106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Period 2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08" marR="464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52-minute classes 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08" marR="464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8:54 – 9:46     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08" marR="464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6535775"/>
                  </a:ext>
                </a:extLst>
              </a:tr>
              <a:tr h="4106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Period 3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08" marR="464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53-minute class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08" marR="464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9:53 – 10:46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08" marR="464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7403515"/>
                  </a:ext>
                </a:extLst>
              </a:tr>
              <a:tr h="8489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LEAP Hour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08" marR="464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Lunch: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Cougar Connect: 9B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08" marR="464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10:46 – 11:46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08" marR="464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562038"/>
                  </a:ext>
                </a:extLst>
              </a:tr>
              <a:tr h="4106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Period 4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08" marR="464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52-minute class 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08" marR="464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11:53 – 12:45   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08" marR="464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1912209"/>
                  </a:ext>
                </a:extLst>
              </a:tr>
              <a:tr h="4106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Period 5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08" marR="464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52-minute class 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08" marR="464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12:52 – 1:44       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08" marR="464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1637165"/>
                  </a:ext>
                </a:extLst>
              </a:tr>
              <a:tr h="41062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Period 6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08" marR="464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52-minute class 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08" marR="464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1:51 – 2:43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6408" marR="464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0473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1659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1176B2-B9F9-FC8A-42FF-AFAD73C90C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6D027FF-FDDC-8F97-6801-3B115428DB37}"/>
              </a:ext>
            </a:extLst>
          </p:cNvPr>
          <p:cNvSpPr/>
          <p:nvPr/>
        </p:nvSpPr>
        <p:spPr>
          <a:xfrm>
            <a:off x="2170431" y="1009650"/>
            <a:ext cx="6973569" cy="3617561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128588" indent="-128588">
              <a:buFont typeface="Arial" panose="020B0604020202020204" pitchFamily="34" charset="0"/>
              <a:buChar char="•"/>
            </a:pPr>
            <a:endParaRPr lang="en-US" sz="450" dirty="0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23F63473-F14A-7EF1-3FD5-1ABA5DDE0A06}"/>
              </a:ext>
            </a:extLst>
          </p:cNvPr>
          <p:cNvSpPr txBox="1"/>
          <p:nvPr/>
        </p:nvSpPr>
        <p:spPr>
          <a:xfrm>
            <a:off x="95994" y="75090"/>
            <a:ext cx="8952012" cy="749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40"/>
              </a:lnSpc>
            </a:pPr>
            <a:r>
              <a:rPr lang="en-US" sz="4600" dirty="0">
                <a:solidFill>
                  <a:srgbClr val="FF0000"/>
                </a:solidFill>
                <a:latin typeface="Helvetica World Bold"/>
              </a:rPr>
              <a:t>What is LEAP?</a:t>
            </a:r>
          </a:p>
        </p:txBody>
      </p:sp>
      <p:sp>
        <p:nvSpPr>
          <p:cNvPr id="17" name="Freeform 2">
            <a:extLst>
              <a:ext uri="{FF2B5EF4-FFF2-40B4-BE49-F238E27FC236}">
                <a16:creationId xmlns:a16="http://schemas.microsoft.com/office/drawing/2014/main" id="{B64B00FE-A28E-6155-89AE-53EBE08F2FCB}"/>
              </a:ext>
            </a:extLst>
          </p:cNvPr>
          <p:cNvSpPr/>
          <p:nvPr/>
        </p:nvSpPr>
        <p:spPr>
          <a:xfrm>
            <a:off x="7501449" y="231656"/>
            <a:ext cx="1232686" cy="827660"/>
          </a:xfrm>
          <a:custGeom>
            <a:avLst/>
            <a:gdLst/>
            <a:ahLst/>
            <a:cxnLst/>
            <a:rect l="l" t="t" r="r" b="b"/>
            <a:pathLst>
              <a:path w="3287161" h="2207094">
                <a:moveTo>
                  <a:pt x="0" y="0"/>
                </a:moveTo>
                <a:lnTo>
                  <a:pt x="3287161" y="0"/>
                </a:lnTo>
                <a:lnTo>
                  <a:pt x="3287161" y="2207094"/>
                </a:lnTo>
                <a:lnTo>
                  <a:pt x="0" y="22070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sz="338"/>
          </a:p>
        </p:txBody>
      </p:sp>
      <p:pic>
        <p:nvPicPr>
          <p:cNvPr id="1029" name="Picture 5">
            <a:extLst>
              <a:ext uri="{FF2B5EF4-FFF2-40B4-BE49-F238E27FC236}">
                <a16:creationId xmlns:a16="http://schemas.microsoft.com/office/drawing/2014/main" id="{DA9C4B90-DBD4-309E-6AD2-2F399AC463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7923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 descr="A black and red background with white text&#10;&#10;Description automatically generated">
            <a:extLst>
              <a:ext uri="{FF2B5EF4-FFF2-40B4-BE49-F238E27FC236}">
                <a16:creationId xmlns:a16="http://schemas.microsoft.com/office/drawing/2014/main" id="{E5F88F93-AD99-F4CA-BA2B-B01B2403A7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"/>
          <a:stretch/>
        </p:blipFill>
        <p:spPr>
          <a:xfrm>
            <a:off x="20" y="961"/>
            <a:ext cx="9143980" cy="514253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EDF83F9-F71D-37EB-BCBC-5986556F45C6}"/>
              </a:ext>
            </a:extLst>
          </p:cNvPr>
          <p:cNvSpPr txBox="1"/>
          <p:nvPr/>
        </p:nvSpPr>
        <p:spPr>
          <a:xfrm>
            <a:off x="4716379" y="1347537"/>
            <a:ext cx="29907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Needs to be changed 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5D1E5A62-2BF5-4C42-4B8D-3BCB655E16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" y="-683"/>
            <a:ext cx="9141714" cy="5143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699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5143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 descr="A red and black background with white text&#10;&#10;Description automatically generated">
            <a:extLst>
              <a:ext uri="{FF2B5EF4-FFF2-40B4-BE49-F238E27FC236}">
                <a16:creationId xmlns:a16="http://schemas.microsoft.com/office/drawing/2014/main" id="{0EB58A48-CAFB-60AA-0C2F-52C99E1508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"/>
          <a:stretch/>
        </p:blipFill>
        <p:spPr>
          <a:xfrm>
            <a:off x="20" y="961"/>
            <a:ext cx="9143980" cy="514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729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>
                <a:alpha val="100000"/>
              </a:srgbClr>
            </a:gs>
            <a:gs pos="100000">
              <a:srgbClr val="CE0505">
                <a:alpha val="100000"/>
              </a:srgbClr>
            </a:gs>
          </a:gsLst>
          <a:lin ang="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013592-A5C1-543C-CBA7-9B305FEEA5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0253589-1391-F7B4-340A-11ED48E2AD4D}"/>
              </a:ext>
            </a:extLst>
          </p:cNvPr>
          <p:cNvSpPr/>
          <p:nvPr/>
        </p:nvSpPr>
        <p:spPr>
          <a:xfrm>
            <a:off x="514350" y="514350"/>
            <a:ext cx="1214938" cy="815744"/>
          </a:xfrm>
          <a:custGeom>
            <a:avLst/>
            <a:gdLst/>
            <a:ahLst/>
            <a:cxnLst/>
            <a:rect l="l" t="t" r="r" b="b"/>
            <a:pathLst>
              <a:path w="2429875" h="1631487">
                <a:moveTo>
                  <a:pt x="0" y="0"/>
                </a:moveTo>
                <a:lnTo>
                  <a:pt x="2429875" y="0"/>
                </a:lnTo>
                <a:lnTo>
                  <a:pt x="2429875" y="1631487"/>
                </a:lnTo>
                <a:lnTo>
                  <a:pt x="0" y="16314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45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8D5B5749-9B6E-90BE-BD32-C08427C2B3BB}"/>
              </a:ext>
            </a:extLst>
          </p:cNvPr>
          <p:cNvSpPr txBox="1"/>
          <p:nvPr/>
        </p:nvSpPr>
        <p:spPr>
          <a:xfrm>
            <a:off x="1951299" y="429337"/>
            <a:ext cx="7192701" cy="7707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ts val="679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4000" dirty="0">
                <a:solidFill>
                  <a:srgbClr val="FFFFFF"/>
                </a:solidFill>
                <a:latin typeface="Helvetica World Bold"/>
              </a:rPr>
              <a:t>Cell Phones &amp; Technology </a:t>
            </a:r>
            <a:endParaRPr kumimoji="0" lang="en-US" sz="4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World Bold"/>
              <a:cs typeface="Arial"/>
              <a:sym typeface="Arial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054FABD1-C7E0-0A45-F721-E80FC0687B85}"/>
              </a:ext>
            </a:extLst>
          </p:cNvPr>
          <p:cNvSpPr txBox="1"/>
          <p:nvPr/>
        </p:nvSpPr>
        <p:spPr>
          <a:xfrm>
            <a:off x="925328" y="1529780"/>
            <a:ext cx="7729835" cy="3752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238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2313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World Bold"/>
              <a:cs typeface="Arial"/>
              <a:sym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FB9C0F-0749-B092-238D-2D717F71B529}"/>
              </a:ext>
            </a:extLst>
          </p:cNvPr>
          <p:cNvSpPr txBox="1"/>
          <p:nvPr/>
        </p:nvSpPr>
        <p:spPr>
          <a:xfrm>
            <a:off x="514350" y="1330094"/>
            <a:ext cx="6747997" cy="40010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buNone/>
            </a:pPr>
            <a:r>
              <a:rPr lang="en-US" sz="2000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To maximize learning opportunities for students and to encourage our students to be safe, respectful, and responsible, CHS has the following guidelines for students. 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just">
              <a:buNone/>
            </a:pPr>
            <a:r>
              <a:rPr lang="en-US" sz="2000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just">
              <a:buNone/>
            </a:pPr>
            <a:r>
              <a:rPr lang="en-US" sz="2000" dirty="0">
                <a:solidFill>
                  <a:srgbClr val="FFFFFF"/>
                </a:solidFill>
                <a:effectLst/>
                <a:highlight>
                  <a:srgbClr val="C00000"/>
                </a:highlight>
                <a:latin typeface="Arial" panose="020B0604020202020204" pitchFamily="34" charset="0"/>
                <a:ea typeface="Times New Roman" panose="02020603050405020304" pitchFamily="18" charset="0"/>
              </a:rPr>
              <a:t>RED</a:t>
            </a:r>
            <a:r>
              <a:rPr lang="en-US" sz="2000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Zones are times and places when cell phone use is unacceptable, and they should be put away, silenced, with notifications turned off and/or placed in a location determined by a teacher’s classroom procedures.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just">
              <a:buNone/>
            </a:pPr>
            <a:r>
              <a:rPr lang="en-US" sz="2000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just">
              <a:buNone/>
            </a:pPr>
            <a:r>
              <a:rPr lang="en-US" sz="2000" dirty="0">
                <a:solidFill>
                  <a:srgbClr val="FFFFFF"/>
                </a:solidFill>
                <a:effectLst/>
                <a:highlight>
                  <a:srgbClr val="00FF00"/>
                </a:highlight>
                <a:latin typeface="Arial" panose="020B0604020202020204" pitchFamily="34" charset="0"/>
                <a:ea typeface="Times New Roman" panose="02020603050405020304" pitchFamily="18" charset="0"/>
              </a:rPr>
              <a:t>GREEN</a:t>
            </a:r>
            <a:r>
              <a:rPr lang="en-US" sz="2000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Zones are times and places when cell phone use is acceptable.  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algn="just">
              <a:buNone/>
            </a:pPr>
            <a:r>
              <a:rPr lang="en-US" sz="140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454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03C417F1-F33A-5DB3-D205-B5E93CD1E5A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2692635"/>
              </p:ext>
            </p:extLst>
          </p:nvPr>
        </p:nvGraphicFramePr>
        <p:xfrm>
          <a:off x="-1790988" y="2493158"/>
          <a:ext cx="8229601" cy="206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8609801" imgH="2062789" progId="Word.Document.12">
                  <p:embed/>
                </p:oleObj>
              </mc:Choice>
              <mc:Fallback>
                <p:oleObj name="Document" r:id="rId2" imgW="8609801" imgH="206278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1790988" y="2493158"/>
                        <a:ext cx="8229601" cy="20621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349B1F2F-9590-8F50-C4D9-2A9481868C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441" y="77971"/>
            <a:ext cx="8888792" cy="2339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545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013592-A5C1-543C-CBA7-9B305FEEA5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0253589-1391-F7B4-340A-11ED48E2AD4D}"/>
              </a:ext>
            </a:extLst>
          </p:cNvPr>
          <p:cNvSpPr/>
          <p:nvPr/>
        </p:nvSpPr>
        <p:spPr>
          <a:xfrm>
            <a:off x="514350" y="514351"/>
            <a:ext cx="1214938" cy="815744"/>
          </a:xfrm>
          <a:custGeom>
            <a:avLst/>
            <a:gdLst/>
            <a:ahLst/>
            <a:cxnLst/>
            <a:rect l="l" t="t" r="r" b="b"/>
            <a:pathLst>
              <a:path w="2429875" h="1631487">
                <a:moveTo>
                  <a:pt x="0" y="0"/>
                </a:moveTo>
                <a:lnTo>
                  <a:pt x="2429875" y="0"/>
                </a:lnTo>
                <a:lnTo>
                  <a:pt x="2429875" y="1631487"/>
                </a:lnTo>
                <a:lnTo>
                  <a:pt x="0" y="16314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defTabSz="914378">
              <a:defRPr/>
            </a:pPr>
            <a:endParaRPr lang="en-US" sz="450">
              <a:ea typeface="+mn-ea"/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8D5B5749-9B6E-90BE-BD32-C08427C2B3BB}"/>
              </a:ext>
            </a:extLst>
          </p:cNvPr>
          <p:cNvSpPr txBox="1"/>
          <p:nvPr/>
        </p:nvSpPr>
        <p:spPr>
          <a:xfrm>
            <a:off x="1951300" y="429338"/>
            <a:ext cx="7192701" cy="7707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378">
              <a:lnSpc>
                <a:spcPts val="6790"/>
              </a:lnSpc>
              <a:spcBef>
                <a:spcPct val="0"/>
              </a:spcBef>
              <a:defRPr/>
            </a:pPr>
            <a:r>
              <a:rPr lang="en-US" sz="4000" dirty="0">
                <a:solidFill>
                  <a:srgbClr val="FFFFFF"/>
                </a:solidFill>
                <a:latin typeface="Helvetica World Bold"/>
                <a:ea typeface="+mn-ea"/>
              </a:rPr>
              <a:t>Start the Year off Right!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054FABD1-C7E0-0A45-F721-E80FC0687B85}"/>
              </a:ext>
            </a:extLst>
          </p:cNvPr>
          <p:cNvSpPr txBox="1"/>
          <p:nvPr/>
        </p:nvSpPr>
        <p:spPr>
          <a:xfrm>
            <a:off x="925329" y="1529781"/>
            <a:ext cx="7729835" cy="3752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914378">
              <a:lnSpc>
                <a:spcPts val="3238"/>
              </a:lnSpc>
              <a:spcBef>
                <a:spcPct val="0"/>
              </a:spcBef>
              <a:defRPr/>
            </a:pPr>
            <a:endParaRPr lang="en-US" sz="2313" dirty="0">
              <a:solidFill>
                <a:srgbClr val="FFFFFF"/>
              </a:solidFill>
              <a:latin typeface="Helvetica World Bold"/>
              <a:ea typeface="+mn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FB9C0F-0749-B092-238D-2D717F71B529}"/>
              </a:ext>
            </a:extLst>
          </p:cNvPr>
          <p:cNvSpPr txBox="1"/>
          <p:nvPr/>
        </p:nvSpPr>
        <p:spPr>
          <a:xfrm>
            <a:off x="357621" y="1330095"/>
            <a:ext cx="8516216" cy="3647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>
              <a:buClrTx/>
            </a:pPr>
            <a:r>
              <a:rPr lang="en-US" kern="1200" dirty="0">
                <a:solidFill>
                  <a:srgbClr val="FFFF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 </a:t>
            </a:r>
            <a:r>
              <a:rPr lang="en-US" kern="1200" dirty="0">
                <a:solidFill>
                  <a:srgbClr val="FFFFFF"/>
                </a:solidFill>
                <a:latin typeface="Helvetica World Bold"/>
                <a:ea typeface="Times New Roman" panose="02020603050405020304" pitchFamily="18" charset="0"/>
                <a:cs typeface="+mn-cs"/>
              </a:rPr>
              <a:t>How can I be successful in high school?</a:t>
            </a:r>
          </a:p>
          <a:p>
            <a:pPr algn="ctr" defTabSz="685800">
              <a:buClrTx/>
            </a:pPr>
            <a:endParaRPr lang="en-US" kern="1200" dirty="0">
              <a:solidFill>
                <a:srgbClr val="FFFFFF"/>
              </a:solidFill>
              <a:latin typeface="Helvetica World Bold"/>
              <a:ea typeface="Times New Roman" panose="02020603050405020304" pitchFamily="18" charset="0"/>
              <a:cs typeface="+mn-cs"/>
            </a:endParaRPr>
          </a:p>
          <a:p>
            <a:pPr marL="342900" indent="-342900" defTabSz="685800">
              <a:buClrTx/>
              <a:buFont typeface="Arial" panose="020B0604020202020204" pitchFamily="34" charset="0"/>
              <a:buChar char="•"/>
            </a:pPr>
            <a:r>
              <a:rPr lang="en-US" sz="2100" kern="1200" dirty="0">
                <a:solidFill>
                  <a:srgbClr val="FFFFFF"/>
                </a:solidFill>
                <a:latin typeface="Helvetica World Bold"/>
                <a:ea typeface="Times New Roman" panose="02020603050405020304" pitchFamily="18" charset="0"/>
                <a:cs typeface="+mn-cs"/>
              </a:rPr>
              <a:t>Be organized – planner/folders/notebooks ready before bedtime</a:t>
            </a:r>
          </a:p>
          <a:p>
            <a:pPr marL="342900" indent="-342900" defTabSz="685800">
              <a:buClrTx/>
              <a:buFont typeface="Arial" panose="020B0604020202020204" pitchFamily="34" charset="0"/>
              <a:buChar char="•"/>
            </a:pPr>
            <a:r>
              <a:rPr lang="en-US" sz="2100" kern="1200" dirty="0">
                <a:solidFill>
                  <a:srgbClr val="FFFFFF"/>
                </a:solidFill>
                <a:latin typeface="Helvetica World Bold"/>
                <a:ea typeface="Times New Roman" panose="02020603050405020304" pitchFamily="18" charset="0"/>
                <a:cs typeface="+mn-cs"/>
              </a:rPr>
              <a:t>Manage you time – make “to do” lists, figure out when/where you study best</a:t>
            </a:r>
          </a:p>
          <a:p>
            <a:pPr marL="342900" indent="-342900" defTabSz="685800">
              <a:buClrTx/>
              <a:buFont typeface="Arial" panose="020B0604020202020204" pitchFamily="34" charset="0"/>
              <a:buChar char="•"/>
            </a:pPr>
            <a:r>
              <a:rPr lang="en-US" sz="2100" kern="1200" dirty="0">
                <a:solidFill>
                  <a:srgbClr val="FFFFFF"/>
                </a:solidFill>
                <a:latin typeface="Helvetica World Bold"/>
                <a:ea typeface="Times New Roman" panose="02020603050405020304" pitchFamily="18" charset="0"/>
                <a:cs typeface="+mn-cs"/>
              </a:rPr>
              <a:t>Be successful in the classroom – be present, do your work everyday, participate, ask questions, use Schoology</a:t>
            </a:r>
          </a:p>
          <a:p>
            <a:pPr marL="342900" indent="-342900" defTabSz="685800">
              <a:buClrTx/>
              <a:buFont typeface="Arial" panose="020B0604020202020204" pitchFamily="34" charset="0"/>
              <a:buChar char="•"/>
            </a:pPr>
            <a:r>
              <a:rPr lang="en-US" sz="2100" kern="1200" dirty="0">
                <a:solidFill>
                  <a:srgbClr val="FFFFFF"/>
                </a:solidFill>
                <a:latin typeface="Helvetica World Bold"/>
                <a:ea typeface="Times New Roman" panose="02020603050405020304" pitchFamily="18" charset="0"/>
                <a:cs typeface="+mn-cs"/>
              </a:rPr>
              <a:t>Take good notes – pay attention to the teacher, write down important info, make your notes easy to read, if absent ask friend/teacher for copy of notes</a:t>
            </a:r>
          </a:p>
          <a:p>
            <a:pPr defTabSz="685800">
              <a:buClrTx/>
            </a:pPr>
            <a:endParaRPr lang="en-US" sz="2100" kern="1200" dirty="0">
              <a:solidFill>
                <a:srgbClr val="FFFFFF"/>
              </a:solidFill>
              <a:latin typeface="Helvetica World Bold"/>
              <a:ea typeface="Times New Roman" panose="02020603050405020304" pitchFamily="18" charset="0"/>
              <a:cs typeface="+mn-cs"/>
            </a:endParaRPr>
          </a:p>
          <a:p>
            <a:pPr marL="257175" indent="-257175" defTabSz="685800">
              <a:buClrTx/>
              <a:buFont typeface="Courier New" panose="02070309020205020404" pitchFamily="49" charset="0"/>
              <a:buChar char="o"/>
            </a:pPr>
            <a:endParaRPr lang="en-US" kern="1200" dirty="0">
              <a:solidFill>
                <a:prstClr val="black"/>
              </a:solidFill>
              <a:latin typeface="Helvetica World Bold"/>
              <a:ea typeface="Times New Roman" panose="02020603050405020304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3943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AB4CCD-698B-FDFE-22CA-2B9C3AFC3F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DE98438-14E1-3DF4-D825-5BCF52BD7210}"/>
              </a:ext>
            </a:extLst>
          </p:cNvPr>
          <p:cNvSpPr/>
          <p:nvPr/>
        </p:nvSpPr>
        <p:spPr>
          <a:xfrm>
            <a:off x="514350" y="514351"/>
            <a:ext cx="1214938" cy="815744"/>
          </a:xfrm>
          <a:custGeom>
            <a:avLst/>
            <a:gdLst/>
            <a:ahLst/>
            <a:cxnLst/>
            <a:rect l="l" t="t" r="r" b="b"/>
            <a:pathLst>
              <a:path w="2429875" h="1631487">
                <a:moveTo>
                  <a:pt x="0" y="0"/>
                </a:moveTo>
                <a:lnTo>
                  <a:pt x="2429875" y="0"/>
                </a:lnTo>
                <a:lnTo>
                  <a:pt x="2429875" y="1631487"/>
                </a:lnTo>
                <a:lnTo>
                  <a:pt x="0" y="16314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defTabSz="914378">
              <a:defRPr/>
            </a:pPr>
            <a:endParaRPr lang="en-US" sz="450"/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FB824916-576D-0A43-A81B-F450BBD7DF69}"/>
              </a:ext>
            </a:extLst>
          </p:cNvPr>
          <p:cNvSpPr txBox="1"/>
          <p:nvPr/>
        </p:nvSpPr>
        <p:spPr>
          <a:xfrm>
            <a:off x="1951300" y="429338"/>
            <a:ext cx="7192701" cy="7707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378">
              <a:lnSpc>
                <a:spcPts val="6790"/>
              </a:lnSpc>
              <a:spcBef>
                <a:spcPct val="0"/>
              </a:spcBef>
              <a:defRPr/>
            </a:pPr>
            <a:r>
              <a:rPr lang="en-US" sz="4000" dirty="0">
                <a:solidFill>
                  <a:srgbClr val="FFFFFF"/>
                </a:solidFill>
                <a:latin typeface="Helvetica World Bold"/>
              </a:rPr>
              <a:t>Start the Year off Right!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FDE2F7FB-9761-5977-1685-45F9046D3D68}"/>
              </a:ext>
            </a:extLst>
          </p:cNvPr>
          <p:cNvSpPr txBox="1"/>
          <p:nvPr/>
        </p:nvSpPr>
        <p:spPr>
          <a:xfrm>
            <a:off x="925329" y="1529781"/>
            <a:ext cx="7729835" cy="3752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914378">
              <a:lnSpc>
                <a:spcPts val="3238"/>
              </a:lnSpc>
              <a:spcBef>
                <a:spcPct val="0"/>
              </a:spcBef>
              <a:defRPr/>
            </a:pPr>
            <a:endParaRPr lang="en-US" sz="2313" dirty="0">
              <a:solidFill>
                <a:srgbClr val="FFFFFF"/>
              </a:solidFill>
              <a:latin typeface="Helvetica World Bold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791DDB-CB06-DD2A-DEEC-4513A211A18E}"/>
              </a:ext>
            </a:extLst>
          </p:cNvPr>
          <p:cNvSpPr txBox="1"/>
          <p:nvPr/>
        </p:nvSpPr>
        <p:spPr>
          <a:xfrm>
            <a:off x="357621" y="1330095"/>
            <a:ext cx="8516216" cy="3647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en-US" dirty="0">
                <a:solidFill>
                  <a:srgbClr val="FFFFFF"/>
                </a:solidFill>
                <a:latin typeface="Helvetica World Bold"/>
                <a:ea typeface="Times New Roman" panose="02020603050405020304" pitchFamily="18" charset="0"/>
              </a:rPr>
              <a:t>How can I be successful in high school?</a:t>
            </a:r>
          </a:p>
          <a:p>
            <a:pPr algn="ctr"/>
            <a:endParaRPr lang="en-US" dirty="0">
              <a:solidFill>
                <a:srgbClr val="FFFFFF"/>
              </a:solidFill>
              <a:latin typeface="Helvetica World Bold"/>
              <a:ea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rgbClr val="FFFFFF"/>
                </a:solidFill>
                <a:latin typeface="Helvetica World Bold"/>
                <a:ea typeface="Times New Roman" panose="02020603050405020304" pitchFamily="18" charset="0"/>
              </a:rPr>
              <a:t>Use test taking strategies – read directions carefully, budget your time, answer easy questions first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rgbClr val="FFFFFF"/>
                </a:solidFill>
                <a:latin typeface="Helvetica World Bold"/>
                <a:ea typeface="Times New Roman" panose="02020603050405020304" pitchFamily="18" charset="0"/>
              </a:rPr>
              <a:t>Study Smart - study each day, explain concepts out loud, make flashcards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rgbClr val="FFFFFF"/>
                </a:solidFill>
                <a:latin typeface="Helvetica World Bold"/>
                <a:ea typeface="Times New Roman" panose="02020603050405020304" pitchFamily="18" charset="0"/>
              </a:rPr>
              <a:t>Get involved – activities, clubs, music, sports, groups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rgbClr val="FFFFFF"/>
                </a:solidFill>
                <a:latin typeface="Helvetica World Bold"/>
                <a:ea typeface="Times New Roman" panose="02020603050405020304" pitchFamily="18" charset="0"/>
              </a:rPr>
              <a:t>Show up and be present – attendance matters!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rgbClr val="FFFFFF"/>
                </a:solidFill>
                <a:latin typeface="Helvetica World Bold"/>
                <a:ea typeface="Times New Roman" panose="02020603050405020304" pitchFamily="18" charset="0"/>
              </a:rPr>
              <a:t>Dress appropriately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rgbClr val="FFFFFF"/>
                </a:solidFill>
                <a:latin typeface="Helvetica World Bold"/>
                <a:ea typeface="Times New Roman" panose="02020603050405020304" pitchFamily="18" charset="0"/>
              </a:rPr>
              <a:t>Have fun!</a:t>
            </a:r>
          </a:p>
          <a:p>
            <a:endParaRPr lang="en-US" sz="2100" dirty="0">
              <a:solidFill>
                <a:srgbClr val="FFFFFF"/>
              </a:solidFill>
              <a:latin typeface="Helvetica World Bold"/>
              <a:ea typeface="Times New Roman" panose="02020603050405020304" pitchFamily="18" charset="0"/>
            </a:endParaRPr>
          </a:p>
          <a:p>
            <a:pPr marL="257175" indent="-257175">
              <a:buFont typeface="Courier New" panose="02070309020205020404" pitchFamily="49" charset="0"/>
              <a:buChar char="o"/>
            </a:pPr>
            <a:endParaRPr lang="en-US" dirty="0">
              <a:latin typeface="Helvetica World Bold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4253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1E54347-207C-CB59-EE65-D9F94DEF8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0D0F9A-7AAC-0125-852D-8CF9FAAAD9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487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081A54E-9E45-BAF7-A58D-ABC056B298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8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CFAFF7-F50E-A7B1-45D9-7064B6E6BF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7987BE5-7388-5521-9A33-802BECFCFBE5}"/>
              </a:ext>
            </a:extLst>
          </p:cNvPr>
          <p:cNvSpPr/>
          <p:nvPr/>
        </p:nvSpPr>
        <p:spPr>
          <a:xfrm>
            <a:off x="514350" y="514351"/>
            <a:ext cx="1214938" cy="815744"/>
          </a:xfrm>
          <a:custGeom>
            <a:avLst/>
            <a:gdLst/>
            <a:ahLst/>
            <a:cxnLst/>
            <a:rect l="l" t="t" r="r" b="b"/>
            <a:pathLst>
              <a:path w="2429875" h="1631487">
                <a:moveTo>
                  <a:pt x="0" y="0"/>
                </a:moveTo>
                <a:lnTo>
                  <a:pt x="2429875" y="0"/>
                </a:lnTo>
                <a:lnTo>
                  <a:pt x="2429875" y="1631487"/>
                </a:lnTo>
                <a:lnTo>
                  <a:pt x="0" y="16314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defTabSz="914378">
              <a:defRPr/>
            </a:pPr>
            <a:endParaRPr lang="en-US" sz="450">
              <a:ea typeface="+mn-ea"/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295A7B1C-3C5C-EE87-6CEC-E4F3BD9A426F}"/>
              </a:ext>
            </a:extLst>
          </p:cNvPr>
          <p:cNvSpPr txBox="1"/>
          <p:nvPr/>
        </p:nvSpPr>
        <p:spPr>
          <a:xfrm>
            <a:off x="1951300" y="429338"/>
            <a:ext cx="5043860" cy="7707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378">
              <a:lnSpc>
                <a:spcPts val="6790"/>
              </a:lnSpc>
              <a:spcBef>
                <a:spcPct val="0"/>
              </a:spcBef>
              <a:defRPr/>
            </a:pPr>
            <a:r>
              <a:rPr lang="en-US" sz="4000" dirty="0">
                <a:solidFill>
                  <a:srgbClr val="FFFFFF"/>
                </a:solidFill>
                <a:latin typeface="Helvetica World Bold"/>
                <a:ea typeface="+mn-ea"/>
              </a:rPr>
              <a:t>Reminders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FC7FC7F4-D604-53E2-D460-9E60C0BB9CEC}"/>
              </a:ext>
            </a:extLst>
          </p:cNvPr>
          <p:cNvSpPr txBox="1"/>
          <p:nvPr/>
        </p:nvSpPr>
        <p:spPr>
          <a:xfrm>
            <a:off x="925329" y="1529781"/>
            <a:ext cx="7729835" cy="3752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914378">
              <a:lnSpc>
                <a:spcPts val="3238"/>
              </a:lnSpc>
              <a:spcBef>
                <a:spcPct val="0"/>
              </a:spcBef>
              <a:defRPr/>
            </a:pPr>
            <a:endParaRPr lang="en-US" sz="2313" dirty="0">
              <a:solidFill>
                <a:srgbClr val="FFFFFF"/>
              </a:solidFill>
              <a:latin typeface="Helvetica World Bold"/>
              <a:ea typeface="+mn-ea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476E67D-62DC-DD82-F9F1-DE7CEC69A76D}"/>
              </a:ext>
            </a:extLst>
          </p:cNvPr>
          <p:cNvSpPr txBox="1"/>
          <p:nvPr/>
        </p:nvSpPr>
        <p:spPr>
          <a:xfrm>
            <a:off x="357621" y="1330095"/>
            <a:ext cx="8516216" cy="38010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>
              <a:buClrTx/>
            </a:pPr>
            <a:r>
              <a:rPr lang="en-US" kern="1200" dirty="0">
                <a:solidFill>
                  <a:srgbClr val="FFFF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 </a:t>
            </a:r>
            <a:endParaRPr lang="en-US" kern="1200" dirty="0">
              <a:solidFill>
                <a:srgbClr val="FFFFFF"/>
              </a:solidFill>
              <a:latin typeface="Helvetica World Bold"/>
              <a:ea typeface="Times New Roman" panose="02020603050405020304" pitchFamily="18" charset="0"/>
              <a:cs typeface="+mn-cs"/>
            </a:endParaRPr>
          </a:p>
          <a:p>
            <a:pPr marL="342900" indent="-342900" defTabSz="685800">
              <a:buClrTx/>
              <a:buFont typeface="Arial" panose="020B0604020202020204" pitchFamily="34" charset="0"/>
              <a:buChar char="•"/>
            </a:pPr>
            <a:r>
              <a:rPr lang="en-US" sz="2400" kern="1200" dirty="0">
                <a:solidFill>
                  <a:srgbClr val="FFFFFF"/>
                </a:solidFill>
                <a:latin typeface="Helvetica World Bold"/>
                <a:ea typeface="Times New Roman" panose="02020603050405020304" pitchFamily="18" charset="0"/>
                <a:cs typeface="+mn-cs"/>
              </a:rPr>
              <a:t>The first week of school, you will attend your Cougar Connect class every day after 3</a:t>
            </a:r>
            <a:r>
              <a:rPr lang="en-US" sz="2400" kern="1200" baseline="30000" dirty="0">
                <a:solidFill>
                  <a:srgbClr val="FFFFFF"/>
                </a:solidFill>
                <a:latin typeface="Helvetica World Bold"/>
                <a:ea typeface="Times New Roman" panose="02020603050405020304" pitchFamily="18" charset="0"/>
                <a:cs typeface="+mn-cs"/>
              </a:rPr>
              <a:t>rd</a:t>
            </a:r>
            <a:r>
              <a:rPr lang="en-US" sz="2400" kern="1200" dirty="0">
                <a:solidFill>
                  <a:srgbClr val="FFFFFF"/>
                </a:solidFill>
                <a:latin typeface="Helvetica World Bold"/>
                <a:ea typeface="Times New Roman" panose="02020603050405020304" pitchFamily="18" charset="0"/>
                <a:cs typeface="+mn-cs"/>
              </a:rPr>
              <a:t> hour </a:t>
            </a:r>
          </a:p>
          <a:p>
            <a:pPr marL="342900" indent="-342900" defTabSz="685800">
              <a:buClrTx/>
              <a:buFont typeface="Arial" panose="020B0604020202020204" pitchFamily="34" charset="0"/>
              <a:buChar char="•"/>
            </a:pPr>
            <a:r>
              <a:rPr lang="en-US" sz="2400" kern="1200" dirty="0">
                <a:solidFill>
                  <a:srgbClr val="FFFFFF"/>
                </a:solidFill>
                <a:latin typeface="Helvetica World Bold"/>
                <a:ea typeface="Times New Roman" panose="02020603050405020304" pitchFamily="18" charset="0"/>
                <a:cs typeface="+mn-cs"/>
              </a:rPr>
              <a:t>Cougar Connect meets every Wednesday after 3</a:t>
            </a:r>
            <a:r>
              <a:rPr lang="en-US" sz="2400" kern="1200" baseline="30000" dirty="0">
                <a:solidFill>
                  <a:srgbClr val="FFFFFF"/>
                </a:solidFill>
                <a:latin typeface="Helvetica World Bold"/>
                <a:ea typeface="Times New Roman" panose="02020603050405020304" pitchFamily="18" charset="0"/>
                <a:cs typeface="+mn-cs"/>
              </a:rPr>
              <a:t>rd</a:t>
            </a:r>
            <a:r>
              <a:rPr lang="en-US" sz="2400" kern="1200" dirty="0">
                <a:solidFill>
                  <a:srgbClr val="FFFFFF"/>
                </a:solidFill>
                <a:latin typeface="Helvetica World Bold"/>
                <a:ea typeface="Times New Roman" panose="02020603050405020304" pitchFamily="18" charset="0"/>
                <a:cs typeface="+mn-cs"/>
              </a:rPr>
              <a:t> hour</a:t>
            </a:r>
          </a:p>
          <a:p>
            <a:pPr marL="342900" indent="-342900" defTabSz="685800">
              <a:buClrTx/>
              <a:buFont typeface="Arial" panose="020B0604020202020204" pitchFamily="34" charset="0"/>
              <a:buChar char="•"/>
            </a:pPr>
            <a:r>
              <a:rPr lang="en-US" sz="2400" kern="1200" dirty="0">
                <a:solidFill>
                  <a:srgbClr val="FFFFFF"/>
                </a:solidFill>
                <a:latin typeface="Helvetica World Bold"/>
                <a:ea typeface="Times New Roman" panose="02020603050405020304" pitchFamily="18" charset="0"/>
                <a:cs typeface="+mn-cs"/>
              </a:rPr>
              <a:t>LEAP is Monday, Tuesday, Thurs, and Friday after 3</a:t>
            </a:r>
            <a:r>
              <a:rPr lang="en-US" sz="2400" kern="1200" baseline="30000" dirty="0">
                <a:solidFill>
                  <a:srgbClr val="FFFFFF"/>
                </a:solidFill>
                <a:latin typeface="Helvetica World Bold"/>
                <a:ea typeface="Times New Roman" panose="02020603050405020304" pitchFamily="18" charset="0"/>
                <a:cs typeface="+mn-cs"/>
              </a:rPr>
              <a:t>rd</a:t>
            </a:r>
            <a:r>
              <a:rPr lang="en-US" sz="2400" kern="1200" dirty="0">
                <a:solidFill>
                  <a:srgbClr val="FFFFFF"/>
                </a:solidFill>
                <a:latin typeface="Helvetica World Bold"/>
                <a:ea typeface="Times New Roman" panose="02020603050405020304" pitchFamily="18" charset="0"/>
                <a:cs typeface="+mn-cs"/>
              </a:rPr>
              <a:t> hour </a:t>
            </a:r>
          </a:p>
          <a:p>
            <a:pPr marL="342900" indent="-342900" defTabSz="685800">
              <a:buClrTx/>
              <a:buFont typeface="Arial" panose="020B0604020202020204" pitchFamily="34" charset="0"/>
              <a:buChar char="•"/>
            </a:pPr>
            <a:r>
              <a:rPr lang="en-US" sz="2400" kern="1200" dirty="0">
                <a:solidFill>
                  <a:srgbClr val="FFFFFF"/>
                </a:solidFill>
                <a:latin typeface="Helvetica World Bold"/>
                <a:ea typeface="Times New Roman" panose="02020603050405020304" pitchFamily="18" charset="0"/>
                <a:cs typeface="+mn-cs"/>
              </a:rPr>
              <a:t>On LEAP days 9</a:t>
            </a:r>
            <a:r>
              <a:rPr lang="en-US" sz="2400" kern="1200" baseline="30000" dirty="0">
                <a:solidFill>
                  <a:srgbClr val="FFFFFF"/>
                </a:solidFill>
                <a:latin typeface="Helvetica World Bold"/>
                <a:ea typeface="Times New Roman" panose="02020603050405020304" pitchFamily="18" charset="0"/>
                <a:cs typeface="+mn-cs"/>
              </a:rPr>
              <a:t>th</a:t>
            </a:r>
            <a:r>
              <a:rPr lang="en-US" sz="2400" kern="1200" dirty="0">
                <a:solidFill>
                  <a:srgbClr val="FFFFFF"/>
                </a:solidFill>
                <a:latin typeface="Helvetica World Bold"/>
                <a:ea typeface="Times New Roman" panose="02020603050405020304" pitchFamily="18" charset="0"/>
                <a:cs typeface="+mn-cs"/>
              </a:rPr>
              <a:t> graders eat lunch in classrooms, cafeterias and the Student Union</a:t>
            </a:r>
          </a:p>
          <a:p>
            <a:pPr marL="342900" indent="-342900" defTabSz="685800">
              <a:buClrTx/>
              <a:buFont typeface="Arial" panose="020B0604020202020204" pitchFamily="34" charset="0"/>
              <a:buChar char="•"/>
            </a:pPr>
            <a:r>
              <a:rPr lang="en-US" sz="2400" kern="1200" dirty="0">
                <a:solidFill>
                  <a:srgbClr val="FFFFFF"/>
                </a:solidFill>
                <a:latin typeface="Helvetica World Bold"/>
                <a:ea typeface="Times New Roman" panose="02020603050405020304" pitchFamily="18" charset="0"/>
                <a:cs typeface="+mn-cs"/>
              </a:rPr>
              <a:t>Take a picture of your bar code for faster access in the cafeterias</a:t>
            </a:r>
          </a:p>
          <a:p>
            <a:pPr defTabSz="685800">
              <a:buClrTx/>
            </a:pPr>
            <a:endParaRPr lang="en-US" sz="2100" kern="1200" dirty="0">
              <a:solidFill>
                <a:srgbClr val="FFFFFF"/>
              </a:solidFill>
              <a:latin typeface="Helvetica World Bold"/>
              <a:ea typeface="Times New Roman" panose="02020603050405020304" pitchFamily="18" charset="0"/>
              <a:cs typeface="+mn-cs"/>
            </a:endParaRPr>
          </a:p>
          <a:p>
            <a:pPr marL="257175" indent="-257175" defTabSz="685800">
              <a:buClrTx/>
              <a:buFont typeface="Courier New" panose="02070309020205020404" pitchFamily="49" charset="0"/>
              <a:buChar char="o"/>
            </a:pPr>
            <a:endParaRPr lang="en-US" kern="1200" dirty="0">
              <a:solidFill>
                <a:prstClr val="black"/>
              </a:solidFill>
              <a:latin typeface="Helvetica World Bold"/>
              <a:ea typeface="Times New Roman" panose="02020603050405020304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4795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>
                <a:alpha val="100000"/>
              </a:srgbClr>
            </a:gs>
            <a:gs pos="100000">
              <a:srgbClr val="CE0505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4350" y="514350"/>
            <a:ext cx="1214938" cy="815744"/>
          </a:xfrm>
          <a:custGeom>
            <a:avLst/>
            <a:gdLst/>
            <a:ahLst/>
            <a:cxnLst/>
            <a:rect l="l" t="t" r="r" b="b"/>
            <a:pathLst>
              <a:path w="2429875" h="1631487">
                <a:moveTo>
                  <a:pt x="0" y="0"/>
                </a:moveTo>
                <a:lnTo>
                  <a:pt x="2429875" y="0"/>
                </a:lnTo>
                <a:lnTo>
                  <a:pt x="2429875" y="1631487"/>
                </a:lnTo>
                <a:lnTo>
                  <a:pt x="0" y="16314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450"/>
          </a:p>
        </p:txBody>
      </p:sp>
      <p:sp>
        <p:nvSpPr>
          <p:cNvPr id="3" name="TextBox 3"/>
          <p:cNvSpPr txBox="1"/>
          <p:nvPr/>
        </p:nvSpPr>
        <p:spPr>
          <a:xfrm>
            <a:off x="1951299" y="429337"/>
            <a:ext cx="2111723" cy="7956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90"/>
              </a:lnSpc>
              <a:spcBef>
                <a:spcPct val="0"/>
              </a:spcBef>
            </a:pPr>
            <a:r>
              <a:rPr lang="en-US" sz="4850">
                <a:solidFill>
                  <a:srgbClr val="FFFFFF"/>
                </a:solidFill>
                <a:latin typeface="Helvetica World Bold"/>
              </a:rPr>
              <a:t>BUSES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25328" y="1529780"/>
            <a:ext cx="7729835" cy="32478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38"/>
              </a:lnSpc>
              <a:spcBef>
                <a:spcPct val="0"/>
              </a:spcBef>
            </a:pPr>
            <a:r>
              <a:rPr lang="en-US" sz="2313" dirty="0">
                <a:solidFill>
                  <a:srgbClr val="FFFFFF"/>
                </a:solidFill>
                <a:latin typeface="Helvetica World Bold"/>
              </a:rPr>
              <a:t>Bussing Cards will be mailed late this week </a:t>
            </a:r>
          </a:p>
          <a:p>
            <a:pPr algn="ctr">
              <a:lnSpc>
                <a:spcPts val="3238"/>
              </a:lnSpc>
              <a:spcBef>
                <a:spcPct val="0"/>
              </a:spcBef>
            </a:pPr>
            <a:r>
              <a:rPr lang="en-US" sz="2313" dirty="0">
                <a:solidFill>
                  <a:srgbClr val="FFFFFF"/>
                </a:solidFill>
                <a:latin typeface="Helvetica World Bold"/>
              </a:rPr>
              <a:t>and early next week </a:t>
            </a:r>
          </a:p>
          <a:p>
            <a:pPr algn="ctr">
              <a:lnSpc>
                <a:spcPts val="3238"/>
              </a:lnSpc>
              <a:spcBef>
                <a:spcPct val="0"/>
              </a:spcBef>
            </a:pPr>
            <a:r>
              <a:rPr lang="en-US" sz="2313" dirty="0">
                <a:solidFill>
                  <a:srgbClr val="FFFFFF"/>
                </a:solidFill>
                <a:latin typeface="Helvetica World Bold"/>
              </a:rPr>
              <a:t>If you do not receive a card, call or email:</a:t>
            </a:r>
          </a:p>
          <a:p>
            <a:pPr algn="ctr">
              <a:lnSpc>
                <a:spcPts val="3238"/>
              </a:lnSpc>
              <a:spcBef>
                <a:spcPct val="0"/>
              </a:spcBef>
            </a:pPr>
            <a:r>
              <a:rPr lang="en-US" sz="2313" dirty="0">
                <a:solidFill>
                  <a:srgbClr val="FFFFFF"/>
                </a:solidFill>
                <a:latin typeface="Helvetica World Bold"/>
              </a:rPr>
              <a:t>612-789-5143</a:t>
            </a:r>
          </a:p>
          <a:p>
            <a:pPr algn="ctr">
              <a:lnSpc>
                <a:spcPts val="3238"/>
              </a:lnSpc>
              <a:spcBef>
                <a:spcPct val="0"/>
              </a:spcBef>
            </a:pPr>
            <a:r>
              <a:rPr lang="en-US" sz="2313" dirty="0">
                <a:solidFill>
                  <a:srgbClr val="FFFFFF"/>
                </a:solidFill>
                <a:latin typeface="Helvetica World Bold"/>
              </a:rPr>
              <a:t>transportation@isd12.org</a:t>
            </a:r>
          </a:p>
          <a:p>
            <a:pPr algn="ctr">
              <a:lnSpc>
                <a:spcPts val="3238"/>
              </a:lnSpc>
              <a:spcBef>
                <a:spcPct val="0"/>
              </a:spcBef>
            </a:pPr>
            <a:endParaRPr lang="en-US" sz="2313" dirty="0">
              <a:solidFill>
                <a:srgbClr val="FFFFFF"/>
              </a:solidFill>
              <a:latin typeface="Helvetica World Bold"/>
            </a:endParaRPr>
          </a:p>
          <a:p>
            <a:pPr algn="ctr">
              <a:lnSpc>
                <a:spcPts val="3238"/>
              </a:lnSpc>
              <a:spcBef>
                <a:spcPct val="0"/>
              </a:spcBef>
            </a:pPr>
            <a:r>
              <a:rPr lang="en-US" sz="2313" dirty="0">
                <a:solidFill>
                  <a:srgbClr val="FFFFFF"/>
                </a:solidFill>
                <a:latin typeface="Helvetica World Bold"/>
              </a:rPr>
              <a:t>All buses go to the middle school at the end of the day,</a:t>
            </a:r>
          </a:p>
          <a:p>
            <a:pPr algn="ctr">
              <a:lnSpc>
                <a:spcPts val="3238"/>
              </a:lnSpc>
              <a:spcBef>
                <a:spcPct val="0"/>
              </a:spcBef>
            </a:pPr>
            <a:r>
              <a:rPr lang="en-US" sz="2313" dirty="0">
                <a:solidFill>
                  <a:srgbClr val="FFFFFF"/>
                </a:solidFill>
                <a:latin typeface="Helvetica World Bold"/>
              </a:rPr>
              <a:t> students can get on any bus in the afternoon.</a:t>
            </a:r>
          </a:p>
        </p:txBody>
      </p:sp>
    </p:spTree>
    <p:extLst>
      <p:ext uri="{BB962C8B-B14F-4D97-AF65-F5344CB8AC3E}">
        <p14:creationId xmlns:p14="http://schemas.microsoft.com/office/powerpoint/2010/main" val="698341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>
                <a:alpha val="100000"/>
              </a:srgbClr>
            </a:gs>
            <a:gs pos="100000">
              <a:srgbClr val="CE0505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40871" y="39182"/>
            <a:ext cx="1214938" cy="815744"/>
          </a:xfrm>
          <a:custGeom>
            <a:avLst/>
            <a:gdLst/>
            <a:ahLst/>
            <a:cxnLst/>
            <a:rect l="l" t="t" r="r" b="b"/>
            <a:pathLst>
              <a:path w="2429875" h="1631487">
                <a:moveTo>
                  <a:pt x="0" y="0"/>
                </a:moveTo>
                <a:lnTo>
                  <a:pt x="2429875" y="0"/>
                </a:lnTo>
                <a:lnTo>
                  <a:pt x="2429875" y="1631487"/>
                </a:lnTo>
                <a:lnTo>
                  <a:pt x="0" y="16314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450"/>
          </a:p>
        </p:txBody>
      </p:sp>
      <p:sp>
        <p:nvSpPr>
          <p:cNvPr id="3" name="Freeform 3"/>
          <p:cNvSpPr/>
          <p:nvPr/>
        </p:nvSpPr>
        <p:spPr>
          <a:xfrm>
            <a:off x="702129" y="854926"/>
            <a:ext cx="7502978" cy="4288574"/>
          </a:xfrm>
          <a:custGeom>
            <a:avLst/>
            <a:gdLst/>
            <a:ahLst/>
            <a:cxnLst/>
            <a:rect l="l" t="t" r="r" b="b"/>
            <a:pathLst>
              <a:path w="12197575" h="6855729">
                <a:moveTo>
                  <a:pt x="0" y="0"/>
                </a:moveTo>
                <a:lnTo>
                  <a:pt x="12197576" y="0"/>
                </a:lnTo>
                <a:lnTo>
                  <a:pt x="12197576" y="6855730"/>
                </a:lnTo>
                <a:lnTo>
                  <a:pt x="0" y="68557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sz="450"/>
          </a:p>
        </p:txBody>
      </p:sp>
      <p:sp>
        <p:nvSpPr>
          <p:cNvPr id="4" name="TextBox 4"/>
          <p:cNvSpPr txBox="1"/>
          <p:nvPr/>
        </p:nvSpPr>
        <p:spPr>
          <a:xfrm>
            <a:off x="1921008" y="142933"/>
            <a:ext cx="6391229" cy="6082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87"/>
              </a:lnSpc>
              <a:spcBef>
                <a:spcPct val="0"/>
              </a:spcBef>
            </a:pPr>
            <a:r>
              <a:rPr lang="en-US" sz="3705" dirty="0">
                <a:solidFill>
                  <a:srgbClr val="FFFFFF"/>
                </a:solidFill>
                <a:latin typeface="Helvetica World Bold"/>
              </a:rPr>
              <a:t>Bus Drop Off/Parent Pick Up</a:t>
            </a:r>
          </a:p>
        </p:txBody>
      </p:sp>
    </p:spTree>
    <p:extLst>
      <p:ext uri="{BB962C8B-B14F-4D97-AF65-F5344CB8AC3E}">
        <p14:creationId xmlns:p14="http://schemas.microsoft.com/office/powerpoint/2010/main" val="556671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>
                <a:alpha val="100000"/>
              </a:srgbClr>
            </a:gs>
            <a:gs pos="100000">
              <a:srgbClr val="CE0505">
                <a:alpha val="100000"/>
              </a:srgb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32731" y="570366"/>
            <a:ext cx="7878537" cy="4573134"/>
          </a:xfrm>
          <a:custGeom>
            <a:avLst/>
            <a:gdLst/>
            <a:ahLst/>
            <a:cxnLst/>
            <a:rect l="l" t="t" r="r" b="b"/>
            <a:pathLst>
              <a:path w="15052127" h="7776932">
                <a:moveTo>
                  <a:pt x="0" y="0"/>
                </a:moveTo>
                <a:lnTo>
                  <a:pt x="15052127" y="0"/>
                </a:lnTo>
                <a:lnTo>
                  <a:pt x="15052127" y="7776932"/>
                </a:lnTo>
                <a:lnTo>
                  <a:pt x="0" y="77769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450"/>
          </a:p>
        </p:txBody>
      </p:sp>
      <p:sp>
        <p:nvSpPr>
          <p:cNvPr id="3" name="TextBox 3"/>
          <p:cNvSpPr txBox="1"/>
          <p:nvPr/>
        </p:nvSpPr>
        <p:spPr>
          <a:xfrm>
            <a:off x="1323078" y="70484"/>
            <a:ext cx="6373788" cy="3970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  <a:spcBef>
                <a:spcPct val="0"/>
              </a:spcBef>
            </a:pPr>
            <a:r>
              <a:rPr lang="en-US" sz="2400">
                <a:solidFill>
                  <a:srgbClr val="FFFFFF"/>
                </a:solidFill>
                <a:latin typeface="Helvetica World Bold"/>
              </a:rPr>
              <a:t>WELCOME TO CENTENNIAL HIGH SCHOOL</a:t>
            </a:r>
          </a:p>
        </p:txBody>
      </p:sp>
    </p:spTree>
    <p:extLst>
      <p:ext uri="{BB962C8B-B14F-4D97-AF65-F5344CB8AC3E}">
        <p14:creationId xmlns:p14="http://schemas.microsoft.com/office/powerpoint/2010/main" val="2951402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>
                <a:alpha val="100000"/>
              </a:srgbClr>
            </a:gs>
            <a:gs pos="100000">
              <a:srgbClr val="CE0505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699516"/>
            <a:ext cx="9144000" cy="4443984"/>
          </a:xfrm>
          <a:custGeom>
            <a:avLst/>
            <a:gdLst/>
            <a:ahLst/>
            <a:cxnLst/>
            <a:rect l="l" t="t" r="r" b="b"/>
            <a:pathLst>
              <a:path w="18288000" h="8887968">
                <a:moveTo>
                  <a:pt x="0" y="0"/>
                </a:moveTo>
                <a:lnTo>
                  <a:pt x="18288000" y="0"/>
                </a:lnTo>
                <a:lnTo>
                  <a:pt x="18288000" y="8887968"/>
                </a:lnTo>
                <a:lnTo>
                  <a:pt x="0" y="88879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450"/>
          </a:p>
        </p:txBody>
      </p:sp>
      <p:sp>
        <p:nvSpPr>
          <p:cNvPr id="3" name="TextBox 3"/>
          <p:cNvSpPr txBox="1"/>
          <p:nvPr/>
        </p:nvSpPr>
        <p:spPr>
          <a:xfrm>
            <a:off x="1216883" y="70484"/>
            <a:ext cx="6710235" cy="3970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  <a:spcBef>
                <a:spcPct val="0"/>
              </a:spcBef>
            </a:pPr>
            <a:r>
              <a:rPr lang="en-US" sz="2400">
                <a:solidFill>
                  <a:srgbClr val="FFFFFF"/>
                </a:solidFill>
                <a:latin typeface="Helvetica World Bold"/>
              </a:rPr>
              <a:t>WEST ENTRANCE &amp; COUNSELING OFFICES </a:t>
            </a:r>
          </a:p>
        </p:txBody>
      </p:sp>
    </p:spTree>
    <p:extLst>
      <p:ext uri="{BB962C8B-B14F-4D97-AF65-F5344CB8AC3E}">
        <p14:creationId xmlns:p14="http://schemas.microsoft.com/office/powerpoint/2010/main" val="3112307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CE0505">
                <a:alpha val="100000"/>
              </a:srgbClr>
            </a:gs>
            <a:gs pos="100000">
              <a:srgbClr val="000000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693420"/>
            <a:ext cx="9144000" cy="4450080"/>
          </a:xfrm>
          <a:custGeom>
            <a:avLst/>
            <a:gdLst/>
            <a:ahLst/>
            <a:cxnLst/>
            <a:rect l="l" t="t" r="r" b="b"/>
            <a:pathLst>
              <a:path w="18288000" h="8900160">
                <a:moveTo>
                  <a:pt x="0" y="0"/>
                </a:moveTo>
                <a:lnTo>
                  <a:pt x="18288000" y="0"/>
                </a:lnTo>
                <a:lnTo>
                  <a:pt x="18288000" y="8900160"/>
                </a:lnTo>
                <a:lnTo>
                  <a:pt x="0" y="89001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450"/>
          </a:p>
        </p:txBody>
      </p:sp>
      <p:sp>
        <p:nvSpPr>
          <p:cNvPr id="3" name="TextBox 3"/>
          <p:cNvSpPr txBox="1"/>
          <p:nvPr/>
        </p:nvSpPr>
        <p:spPr>
          <a:xfrm>
            <a:off x="1550995" y="127388"/>
            <a:ext cx="5389662" cy="3970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  <a:spcBef>
                <a:spcPct val="0"/>
              </a:spcBef>
            </a:pPr>
            <a:r>
              <a:rPr lang="en-US" sz="2400">
                <a:solidFill>
                  <a:srgbClr val="FFFFFF"/>
                </a:solidFill>
                <a:latin typeface="Helvetica World Bold"/>
              </a:rPr>
              <a:t>STUDENT UNION &amp; BUS ENTRANCE </a:t>
            </a:r>
          </a:p>
        </p:txBody>
      </p:sp>
    </p:spTree>
    <p:extLst>
      <p:ext uri="{BB962C8B-B14F-4D97-AF65-F5344CB8AC3E}">
        <p14:creationId xmlns:p14="http://schemas.microsoft.com/office/powerpoint/2010/main" val="786943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CE0505">
                <a:alpha val="100000"/>
              </a:srgbClr>
            </a:gs>
            <a:gs pos="100000">
              <a:srgbClr val="000000">
                <a:alpha val="100000"/>
              </a:srgbClr>
            </a:gs>
          </a:gsLst>
          <a:lin ang="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374A84-D838-4AD6-9AB8-7D0F2C03F4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FE732FAC-0A7C-0EA4-ED3F-D738F3CB908A}"/>
              </a:ext>
            </a:extLst>
          </p:cNvPr>
          <p:cNvSpPr txBox="1"/>
          <p:nvPr/>
        </p:nvSpPr>
        <p:spPr>
          <a:xfrm>
            <a:off x="357510" y="127388"/>
            <a:ext cx="8140221" cy="8330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  <a:spcBef>
                <a:spcPct val="0"/>
              </a:spcBef>
            </a:pPr>
            <a:r>
              <a:rPr lang="en-US" sz="2400" dirty="0">
                <a:solidFill>
                  <a:srgbClr val="FFFFFF"/>
                </a:solidFill>
                <a:latin typeface="Helvetica World Bold"/>
              </a:rPr>
              <a:t>EAST ENTRANCE &amp; PARENT DROP-OFF AND PICK-UP</a:t>
            </a:r>
          </a:p>
          <a:p>
            <a:pPr marL="0" marR="0" lvl="0" indent="0" algn="ctr" defTabSz="914400" rtl="0" eaLnBrk="1" fontAlgn="auto" latinLnBrk="0" hangingPunct="1">
              <a:lnSpc>
                <a:spcPts val="336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World Bold"/>
              <a:cs typeface="Arial"/>
              <a:sym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D2958C-9DEF-DD5E-EC3A-26D3428D5B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0185" y="793282"/>
            <a:ext cx="6843629" cy="4222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905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4350" y="514350"/>
            <a:ext cx="6344113" cy="4090838"/>
          </a:xfrm>
          <a:custGeom>
            <a:avLst/>
            <a:gdLst/>
            <a:ahLst/>
            <a:cxnLst/>
            <a:rect l="l" t="t" r="r" b="b"/>
            <a:pathLst>
              <a:path w="12688225" h="8181676">
                <a:moveTo>
                  <a:pt x="0" y="0"/>
                </a:moveTo>
                <a:lnTo>
                  <a:pt x="12688225" y="0"/>
                </a:lnTo>
                <a:lnTo>
                  <a:pt x="12688225" y="8181676"/>
                </a:lnTo>
                <a:lnTo>
                  <a:pt x="0" y="818167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450"/>
          </a:p>
        </p:txBody>
      </p:sp>
      <p:sp>
        <p:nvSpPr>
          <p:cNvPr id="3" name="Freeform 3"/>
          <p:cNvSpPr/>
          <p:nvPr/>
        </p:nvSpPr>
        <p:spPr>
          <a:xfrm>
            <a:off x="7061706" y="2571750"/>
            <a:ext cx="1631664" cy="1421361"/>
          </a:xfrm>
          <a:custGeom>
            <a:avLst/>
            <a:gdLst/>
            <a:ahLst/>
            <a:cxnLst/>
            <a:rect l="l" t="t" r="r" b="b"/>
            <a:pathLst>
              <a:path w="3263328" h="2842721">
                <a:moveTo>
                  <a:pt x="0" y="0"/>
                </a:moveTo>
                <a:lnTo>
                  <a:pt x="3263328" y="0"/>
                </a:lnTo>
                <a:lnTo>
                  <a:pt x="3263328" y="2842721"/>
                </a:lnTo>
                <a:lnTo>
                  <a:pt x="0" y="284272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sz="450"/>
          </a:p>
        </p:txBody>
      </p:sp>
      <p:sp>
        <p:nvSpPr>
          <p:cNvPr id="4" name="Freeform 4"/>
          <p:cNvSpPr/>
          <p:nvPr/>
        </p:nvSpPr>
        <p:spPr>
          <a:xfrm>
            <a:off x="7061706" y="4211221"/>
            <a:ext cx="728479" cy="315844"/>
          </a:xfrm>
          <a:custGeom>
            <a:avLst/>
            <a:gdLst/>
            <a:ahLst/>
            <a:cxnLst/>
            <a:rect l="l" t="t" r="r" b="b"/>
            <a:pathLst>
              <a:path w="1456958" h="631688">
                <a:moveTo>
                  <a:pt x="0" y="0"/>
                </a:moveTo>
                <a:lnTo>
                  <a:pt x="1456959" y="0"/>
                </a:lnTo>
                <a:lnTo>
                  <a:pt x="1456959" y="631688"/>
                </a:lnTo>
                <a:lnTo>
                  <a:pt x="0" y="6316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 sz="450"/>
          </a:p>
        </p:txBody>
      </p:sp>
      <p:sp>
        <p:nvSpPr>
          <p:cNvPr id="5" name="Freeform 5"/>
          <p:cNvSpPr/>
          <p:nvPr/>
        </p:nvSpPr>
        <p:spPr>
          <a:xfrm>
            <a:off x="7344396" y="3907809"/>
            <a:ext cx="337805" cy="386063"/>
          </a:xfrm>
          <a:custGeom>
            <a:avLst/>
            <a:gdLst/>
            <a:ahLst/>
            <a:cxnLst/>
            <a:rect l="l" t="t" r="r" b="b"/>
            <a:pathLst>
              <a:path w="675610" h="772126">
                <a:moveTo>
                  <a:pt x="0" y="0"/>
                </a:moveTo>
                <a:lnTo>
                  <a:pt x="675610" y="0"/>
                </a:lnTo>
                <a:lnTo>
                  <a:pt x="675610" y="772126"/>
                </a:lnTo>
                <a:lnTo>
                  <a:pt x="0" y="77212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 sz="450"/>
          </a:p>
        </p:txBody>
      </p:sp>
      <p:sp>
        <p:nvSpPr>
          <p:cNvPr id="6" name="Freeform 6"/>
          <p:cNvSpPr/>
          <p:nvPr/>
        </p:nvSpPr>
        <p:spPr>
          <a:xfrm>
            <a:off x="6538333" y="2290390"/>
            <a:ext cx="400398" cy="281361"/>
          </a:xfrm>
          <a:custGeom>
            <a:avLst/>
            <a:gdLst/>
            <a:ahLst/>
            <a:cxnLst/>
            <a:rect l="l" t="t" r="r" b="b"/>
            <a:pathLst>
              <a:path w="800795" h="562721">
                <a:moveTo>
                  <a:pt x="0" y="0"/>
                </a:moveTo>
                <a:lnTo>
                  <a:pt x="800794" y="0"/>
                </a:lnTo>
                <a:lnTo>
                  <a:pt x="800794" y="562721"/>
                </a:lnTo>
                <a:lnTo>
                  <a:pt x="0" y="56272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 sz="450"/>
          </a:p>
        </p:txBody>
      </p:sp>
      <p:sp>
        <p:nvSpPr>
          <p:cNvPr id="7" name="Freeform 7"/>
          <p:cNvSpPr/>
          <p:nvPr/>
        </p:nvSpPr>
        <p:spPr>
          <a:xfrm>
            <a:off x="6738531" y="135258"/>
            <a:ext cx="2247384" cy="1897663"/>
          </a:xfrm>
          <a:custGeom>
            <a:avLst/>
            <a:gdLst/>
            <a:ahLst/>
            <a:cxnLst/>
            <a:rect l="l" t="t" r="r" b="b"/>
            <a:pathLst>
              <a:path w="4494767" h="3795326">
                <a:moveTo>
                  <a:pt x="0" y="0"/>
                </a:moveTo>
                <a:lnTo>
                  <a:pt x="4494767" y="0"/>
                </a:lnTo>
                <a:lnTo>
                  <a:pt x="4494767" y="3795326"/>
                </a:lnTo>
                <a:lnTo>
                  <a:pt x="0" y="379532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 sz="450"/>
          </a:p>
        </p:txBody>
      </p:sp>
      <p:sp>
        <p:nvSpPr>
          <p:cNvPr id="8" name="TextBox 8"/>
          <p:cNvSpPr txBox="1"/>
          <p:nvPr/>
        </p:nvSpPr>
        <p:spPr>
          <a:xfrm>
            <a:off x="3512270" y="20955"/>
            <a:ext cx="2119462" cy="4442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80"/>
              </a:lnSpc>
              <a:spcBef>
                <a:spcPct val="0"/>
              </a:spcBef>
            </a:pPr>
            <a:r>
              <a:rPr lang="en-US" sz="2700">
                <a:solidFill>
                  <a:srgbClr val="CE0505"/>
                </a:solidFill>
                <a:latin typeface="Helvetica World Bold"/>
              </a:rPr>
              <a:t> WEST WING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988911" y="2178154"/>
            <a:ext cx="1486942" cy="176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40"/>
              </a:lnSpc>
              <a:spcBef>
                <a:spcPct val="0"/>
              </a:spcBef>
            </a:pPr>
            <a:r>
              <a:rPr lang="en-US" sz="1100">
                <a:solidFill>
                  <a:srgbClr val="CE0505"/>
                </a:solidFill>
                <a:latin typeface="Helvetica World Bold"/>
              </a:rPr>
              <a:t>Entrance to East Wing</a:t>
            </a:r>
          </a:p>
        </p:txBody>
      </p:sp>
    </p:spTree>
    <p:extLst>
      <p:ext uri="{BB962C8B-B14F-4D97-AF65-F5344CB8AC3E}">
        <p14:creationId xmlns:p14="http://schemas.microsoft.com/office/powerpoint/2010/main" val="447929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1268" y="461111"/>
            <a:ext cx="8566416" cy="4232110"/>
          </a:xfrm>
          <a:custGeom>
            <a:avLst/>
            <a:gdLst/>
            <a:ahLst/>
            <a:cxnLst/>
            <a:rect l="l" t="t" r="r" b="b"/>
            <a:pathLst>
              <a:path w="17132832" h="8464220">
                <a:moveTo>
                  <a:pt x="0" y="0"/>
                </a:moveTo>
                <a:lnTo>
                  <a:pt x="17132833" y="0"/>
                </a:lnTo>
                <a:lnTo>
                  <a:pt x="17132833" y="8464220"/>
                </a:lnTo>
                <a:lnTo>
                  <a:pt x="0" y="84642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450"/>
          </a:p>
        </p:txBody>
      </p:sp>
      <p:sp>
        <p:nvSpPr>
          <p:cNvPr id="3" name="Freeform 3"/>
          <p:cNvSpPr/>
          <p:nvPr/>
        </p:nvSpPr>
        <p:spPr>
          <a:xfrm>
            <a:off x="121268" y="1425930"/>
            <a:ext cx="1382074" cy="326672"/>
          </a:xfrm>
          <a:custGeom>
            <a:avLst/>
            <a:gdLst/>
            <a:ahLst/>
            <a:cxnLst/>
            <a:rect l="l" t="t" r="r" b="b"/>
            <a:pathLst>
              <a:path w="2764147" h="653344">
                <a:moveTo>
                  <a:pt x="0" y="0"/>
                </a:moveTo>
                <a:lnTo>
                  <a:pt x="2764147" y="0"/>
                </a:lnTo>
                <a:lnTo>
                  <a:pt x="2764147" y="653344"/>
                </a:lnTo>
                <a:lnTo>
                  <a:pt x="0" y="6533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sz="450"/>
          </a:p>
        </p:txBody>
      </p:sp>
      <p:sp>
        <p:nvSpPr>
          <p:cNvPr id="4" name="Freeform 4"/>
          <p:cNvSpPr/>
          <p:nvPr/>
        </p:nvSpPr>
        <p:spPr>
          <a:xfrm>
            <a:off x="239277" y="1683748"/>
            <a:ext cx="180867" cy="417386"/>
          </a:xfrm>
          <a:custGeom>
            <a:avLst/>
            <a:gdLst/>
            <a:ahLst/>
            <a:cxnLst/>
            <a:rect l="l" t="t" r="r" b="b"/>
            <a:pathLst>
              <a:path w="361734" h="834771">
                <a:moveTo>
                  <a:pt x="0" y="0"/>
                </a:moveTo>
                <a:lnTo>
                  <a:pt x="361734" y="0"/>
                </a:lnTo>
                <a:lnTo>
                  <a:pt x="361734" y="834771"/>
                </a:lnTo>
                <a:lnTo>
                  <a:pt x="0" y="83477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 sz="450"/>
          </a:p>
        </p:txBody>
      </p:sp>
      <p:sp>
        <p:nvSpPr>
          <p:cNvPr id="5" name="Freeform 5"/>
          <p:cNvSpPr/>
          <p:nvPr/>
        </p:nvSpPr>
        <p:spPr>
          <a:xfrm>
            <a:off x="420144" y="3150538"/>
            <a:ext cx="2595182" cy="1860206"/>
          </a:xfrm>
          <a:custGeom>
            <a:avLst/>
            <a:gdLst/>
            <a:ahLst/>
            <a:cxnLst/>
            <a:rect l="l" t="t" r="r" b="b"/>
            <a:pathLst>
              <a:path w="5190364" h="3720411">
                <a:moveTo>
                  <a:pt x="0" y="0"/>
                </a:moveTo>
                <a:lnTo>
                  <a:pt x="5190364" y="0"/>
                </a:lnTo>
                <a:lnTo>
                  <a:pt x="5190364" y="3720412"/>
                </a:lnTo>
                <a:lnTo>
                  <a:pt x="0" y="372041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 sz="450"/>
          </a:p>
        </p:txBody>
      </p:sp>
      <p:sp>
        <p:nvSpPr>
          <p:cNvPr id="6" name="TextBox 6"/>
          <p:cNvSpPr txBox="1"/>
          <p:nvPr/>
        </p:nvSpPr>
        <p:spPr>
          <a:xfrm>
            <a:off x="3599185" y="20955"/>
            <a:ext cx="1945630" cy="4442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80"/>
              </a:lnSpc>
              <a:spcBef>
                <a:spcPct val="0"/>
              </a:spcBef>
            </a:pPr>
            <a:r>
              <a:rPr lang="en-US" sz="2700">
                <a:solidFill>
                  <a:srgbClr val="CE0505"/>
                </a:solidFill>
                <a:latin typeface="Helvetica World Bold"/>
              </a:rPr>
              <a:t>EAST WING</a:t>
            </a:r>
          </a:p>
        </p:txBody>
      </p:sp>
    </p:spTree>
    <p:extLst>
      <p:ext uri="{BB962C8B-B14F-4D97-AF65-F5344CB8AC3E}">
        <p14:creationId xmlns:p14="http://schemas.microsoft.com/office/powerpoint/2010/main" val="52233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4" b="-14"/>
            </a:stretch>
          </a:blipFill>
        </p:spPr>
        <p:txBody>
          <a:bodyPr/>
          <a:lstStyle/>
          <a:p>
            <a:endParaRPr lang="en-US" sz="450"/>
          </a:p>
        </p:txBody>
      </p:sp>
      <p:sp>
        <p:nvSpPr>
          <p:cNvPr id="3" name="Freeform 3"/>
          <p:cNvSpPr/>
          <p:nvPr/>
        </p:nvSpPr>
        <p:spPr>
          <a:xfrm>
            <a:off x="514350" y="1249589"/>
            <a:ext cx="2818830" cy="2886754"/>
          </a:xfrm>
          <a:custGeom>
            <a:avLst/>
            <a:gdLst/>
            <a:ahLst/>
            <a:cxnLst/>
            <a:rect l="l" t="t" r="r" b="b"/>
            <a:pathLst>
              <a:path w="5637660" h="5773507">
                <a:moveTo>
                  <a:pt x="0" y="0"/>
                </a:moveTo>
                <a:lnTo>
                  <a:pt x="5637660" y="0"/>
                </a:lnTo>
                <a:lnTo>
                  <a:pt x="5637660" y="5773508"/>
                </a:lnTo>
                <a:lnTo>
                  <a:pt x="0" y="57735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sz="450"/>
          </a:p>
        </p:txBody>
      </p:sp>
      <p:sp>
        <p:nvSpPr>
          <p:cNvPr id="4" name="Freeform 4"/>
          <p:cNvSpPr/>
          <p:nvPr/>
        </p:nvSpPr>
        <p:spPr>
          <a:xfrm>
            <a:off x="3877795" y="1255890"/>
            <a:ext cx="4751857" cy="2874154"/>
          </a:xfrm>
          <a:custGeom>
            <a:avLst/>
            <a:gdLst/>
            <a:ahLst/>
            <a:cxnLst/>
            <a:rect l="l" t="t" r="r" b="b"/>
            <a:pathLst>
              <a:path w="9503713" h="5748307">
                <a:moveTo>
                  <a:pt x="0" y="0"/>
                </a:moveTo>
                <a:lnTo>
                  <a:pt x="9503713" y="0"/>
                </a:lnTo>
                <a:lnTo>
                  <a:pt x="9503713" y="5748306"/>
                </a:lnTo>
                <a:lnTo>
                  <a:pt x="0" y="574830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 sz="450"/>
          </a:p>
        </p:txBody>
      </p:sp>
      <p:sp>
        <p:nvSpPr>
          <p:cNvPr id="5" name="TextBox 5"/>
          <p:cNvSpPr txBox="1"/>
          <p:nvPr/>
        </p:nvSpPr>
        <p:spPr>
          <a:xfrm>
            <a:off x="963141" y="328112"/>
            <a:ext cx="7217718" cy="3970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  <a:spcBef>
                <a:spcPct val="0"/>
              </a:spcBef>
            </a:pPr>
            <a:r>
              <a:rPr lang="en-US" sz="2400" dirty="0">
                <a:solidFill>
                  <a:srgbClr val="FFFFFF"/>
                </a:solidFill>
                <a:latin typeface="Helvetica World Bold"/>
              </a:rPr>
              <a:t>CLASS OF 2026 – SENIOR DECISION DAY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3165017-5F7C-585A-9D1B-83C478EA3206}"/>
              </a:ext>
            </a:extLst>
          </p:cNvPr>
          <p:cNvSpPr txBox="1"/>
          <p:nvPr/>
        </p:nvSpPr>
        <p:spPr>
          <a:xfrm>
            <a:off x="2338578" y="4348231"/>
            <a:ext cx="535609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300" dirty="0">
                <a:solidFill>
                  <a:schemeClr val="bg1"/>
                </a:solidFill>
                <a:highlight>
                  <a:srgbClr val="FF0000"/>
                </a:highlight>
                <a:latin typeface="Forte Forward" panose="020F0502020204030204" pitchFamily="2" charset="0"/>
                <a:cs typeface="Forte Forward" panose="020F0502020204030204" pitchFamily="2" charset="0"/>
              </a:rPr>
              <a:t>Oh, the places you’ll go!</a:t>
            </a:r>
          </a:p>
        </p:txBody>
      </p:sp>
    </p:spTree>
    <p:extLst>
      <p:ext uri="{BB962C8B-B14F-4D97-AF65-F5344CB8AC3E}">
        <p14:creationId xmlns:p14="http://schemas.microsoft.com/office/powerpoint/2010/main" val="3114859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450"/>
          </a:p>
        </p:txBody>
      </p:sp>
      <p:sp>
        <p:nvSpPr>
          <p:cNvPr id="3" name="TextBox 3"/>
          <p:cNvSpPr txBox="1"/>
          <p:nvPr/>
        </p:nvSpPr>
        <p:spPr>
          <a:xfrm>
            <a:off x="1274935" y="2099152"/>
            <a:ext cx="6443588" cy="749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40"/>
              </a:lnSpc>
            </a:pPr>
            <a:r>
              <a:rPr lang="en-US" sz="4600">
                <a:solidFill>
                  <a:srgbClr val="FFFFFF"/>
                </a:solidFill>
                <a:latin typeface="Helvetica World Bold"/>
              </a:rPr>
              <a:t>GENERAL QUESTIONS</a:t>
            </a:r>
          </a:p>
        </p:txBody>
      </p:sp>
      <p:sp>
        <p:nvSpPr>
          <p:cNvPr id="4" name="Freeform 4"/>
          <p:cNvSpPr/>
          <p:nvPr/>
        </p:nvSpPr>
        <p:spPr>
          <a:xfrm>
            <a:off x="3524193" y="715073"/>
            <a:ext cx="1945072" cy="1305977"/>
          </a:xfrm>
          <a:custGeom>
            <a:avLst/>
            <a:gdLst/>
            <a:ahLst/>
            <a:cxnLst/>
            <a:rect l="l" t="t" r="r" b="b"/>
            <a:pathLst>
              <a:path w="3890144" h="2611954">
                <a:moveTo>
                  <a:pt x="0" y="0"/>
                </a:moveTo>
                <a:lnTo>
                  <a:pt x="3890144" y="0"/>
                </a:lnTo>
                <a:lnTo>
                  <a:pt x="3890144" y="2611953"/>
                </a:lnTo>
                <a:lnTo>
                  <a:pt x="0" y="261195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sz="450"/>
          </a:p>
        </p:txBody>
      </p:sp>
      <p:sp>
        <p:nvSpPr>
          <p:cNvPr id="5" name="TextBox 5"/>
          <p:cNvSpPr txBox="1"/>
          <p:nvPr/>
        </p:nvSpPr>
        <p:spPr>
          <a:xfrm>
            <a:off x="2129656" y="3200726"/>
            <a:ext cx="5436135" cy="3277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Helvetica World"/>
              </a:rPr>
              <a:t>PEER LEADER ASSISTANCE AVAILABLE </a:t>
            </a:r>
          </a:p>
        </p:txBody>
      </p:sp>
    </p:spTree>
    <p:extLst>
      <p:ext uri="{BB962C8B-B14F-4D97-AF65-F5344CB8AC3E}">
        <p14:creationId xmlns:p14="http://schemas.microsoft.com/office/powerpoint/2010/main" val="665561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2802</TotalTime>
  <Words>783</Words>
  <Application>Microsoft Office PowerPoint</Application>
  <PresentationFormat>On-screen Show (16:9)</PresentationFormat>
  <Paragraphs>152</Paragraphs>
  <Slides>28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41" baseType="lpstr">
      <vt:lpstr>Aptos</vt:lpstr>
      <vt:lpstr>Courier New</vt:lpstr>
      <vt:lpstr>Times New Roman</vt:lpstr>
      <vt:lpstr>Forte Forward</vt:lpstr>
      <vt:lpstr>Canva Sans Bold</vt:lpstr>
      <vt:lpstr>Aptos Display</vt:lpstr>
      <vt:lpstr>Arial</vt:lpstr>
      <vt:lpstr>Helvetica World Bold</vt:lpstr>
      <vt:lpstr>Helvetica World</vt:lpstr>
      <vt:lpstr>Calibri</vt:lpstr>
      <vt:lpstr>Office Theme</vt:lpstr>
      <vt:lpstr>1_Office Theme</vt:lpstr>
      <vt:lpstr>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 class of 2025</dc:title>
  <dc:creator>Baland, Michelle</dc:creator>
  <cp:lastModifiedBy>Breuning, Thomas</cp:lastModifiedBy>
  <cp:revision>26</cp:revision>
  <cp:lastPrinted>2026-08-11T13:51:19Z</cp:lastPrinted>
  <dcterms:modified xsi:type="dcterms:W3CDTF">2026-08-14T12:55:17Z</dcterms:modified>
</cp:coreProperties>
</file>