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88"/>
  </p:notesMasterIdLst>
  <p:sldIdLst>
    <p:sldId id="256" r:id="rId5"/>
    <p:sldId id="300" r:id="rId6"/>
    <p:sldId id="390" r:id="rId7"/>
    <p:sldId id="324" r:id="rId8"/>
    <p:sldId id="364" r:id="rId9"/>
    <p:sldId id="326" r:id="rId10"/>
    <p:sldId id="391" r:id="rId11"/>
    <p:sldId id="392" r:id="rId12"/>
    <p:sldId id="393" r:id="rId13"/>
    <p:sldId id="356" r:id="rId14"/>
    <p:sldId id="327" r:id="rId15"/>
    <p:sldId id="357" r:id="rId16"/>
    <p:sldId id="267" r:id="rId17"/>
    <p:sldId id="389" r:id="rId18"/>
    <p:sldId id="283" r:id="rId19"/>
    <p:sldId id="383" r:id="rId20"/>
    <p:sldId id="378" r:id="rId21"/>
    <p:sldId id="385" r:id="rId22"/>
    <p:sldId id="386" r:id="rId23"/>
    <p:sldId id="369" r:id="rId24"/>
    <p:sldId id="351" r:id="rId25"/>
    <p:sldId id="352" r:id="rId26"/>
    <p:sldId id="381" r:id="rId27"/>
    <p:sldId id="382" r:id="rId28"/>
    <p:sldId id="339" r:id="rId29"/>
    <p:sldId id="332" r:id="rId30"/>
    <p:sldId id="333" r:id="rId31"/>
    <p:sldId id="388" r:id="rId32"/>
    <p:sldId id="334" r:id="rId33"/>
    <p:sldId id="335" r:id="rId34"/>
    <p:sldId id="336" r:id="rId35"/>
    <p:sldId id="337" r:id="rId36"/>
    <p:sldId id="338" r:id="rId37"/>
    <p:sldId id="359" r:id="rId38"/>
    <p:sldId id="340" r:id="rId39"/>
    <p:sldId id="363" r:id="rId40"/>
    <p:sldId id="360" r:id="rId41"/>
    <p:sldId id="399" r:id="rId42"/>
    <p:sldId id="341" r:id="rId43"/>
    <p:sldId id="342" r:id="rId44"/>
    <p:sldId id="358" r:id="rId45"/>
    <p:sldId id="343" r:id="rId46"/>
    <p:sldId id="394" r:id="rId47"/>
    <p:sldId id="395" r:id="rId48"/>
    <p:sldId id="400" r:id="rId49"/>
    <p:sldId id="401" r:id="rId50"/>
    <p:sldId id="375" r:id="rId51"/>
    <p:sldId id="365" r:id="rId52"/>
    <p:sldId id="353" r:id="rId53"/>
    <p:sldId id="371" r:id="rId54"/>
    <p:sldId id="379" r:id="rId55"/>
    <p:sldId id="408" r:id="rId56"/>
    <p:sldId id="407" r:id="rId57"/>
    <p:sldId id="384" r:id="rId58"/>
    <p:sldId id="366" r:id="rId59"/>
    <p:sldId id="409" r:id="rId60"/>
    <p:sldId id="344" r:id="rId61"/>
    <p:sldId id="367" r:id="rId62"/>
    <p:sldId id="368" r:id="rId63"/>
    <p:sldId id="410" r:id="rId64"/>
    <p:sldId id="372" r:id="rId65"/>
    <p:sldId id="361" r:id="rId66"/>
    <p:sldId id="373" r:id="rId67"/>
    <p:sldId id="411" r:id="rId68"/>
    <p:sldId id="345" r:id="rId69"/>
    <p:sldId id="406" r:id="rId70"/>
    <p:sldId id="402" r:id="rId71"/>
    <p:sldId id="403" r:id="rId72"/>
    <p:sldId id="404" r:id="rId73"/>
    <p:sldId id="405" r:id="rId74"/>
    <p:sldId id="397" r:id="rId75"/>
    <p:sldId id="398" r:id="rId76"/>
    <p:sldId id="277" r:id="rId77"/>
    <p:sldId id="374" r:id="rId78"/>
    <p:sldId id="387" r:id="rId79"/>
    <p:sldId id="396" r:id="rId80"/>
    <p:sldId id="380" r:id="rId81"/>
    <p:sldId id="347" r:id="rId82"/>
    <p:sldId id="348" r:id="rId83"/>
    <p:sldId id="346" r:id="rId84"/>
    <p:sldId id="376" r:id="rId85"/>
    <p:sldId id="349" r:id="rId86"/>
    <p:sldId id="350" r:id="rId87"/>
  </p:sldIdLst>
  <p:sldSz cx="12192000" cy="6858000"/>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9" roundtripDataSignature="AMtx7mgT1SgqKjkLyqyEmJhDc6MH0npJg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862" autoAdjust="0"/>
    <p:restoredTop sz="94660"/>
  </p:normalViewPr>
  <p:slideViewPr>
    <p:cSldViewPr snapToGrid="0">
      <p:cViewPr varScale="1">
        <p:scale>
          <a:sx n="108" d="100"/>
          <a:sy n="108" d="100"/>
        </p:scale>
        <p:origin x="14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customschemas.google.com/relationships/presentationmetadata" Target="metadata"/><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presProps" Target="presProp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notesMaster" Target="notesMasters/notesMaster1.xml"/><Relationship Id="rId9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theme" Target="theme/theme1.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N.VALLS" userId="6aed4156-511f-46e7-937d-c838ba777fa5" providerId="ADAL" clId="{4D89E515-4F76-4467-867A-93275A38FE38}"/>
  </pc:docChgLst>
  <pc:docChgLst>
    <pc:chgData name="ERIN.VALLS" userId="6aed4156-511f-46e7-937d-c838ba777fa5" providerId="ADAL" clId="{729DDDE9-8861-467A-ACA8-1BDF7218A5F2}"/>
  </pc:docChgLst>
  <pc:docChgLst>
    <pc:chgData name="ERIN.VALLS" userId="6aed4156-511f-46e7-937d-c838ba777fa5" providerId="ADAL" clId="{5823E974-ACCB-423B-85D2-1129C8E44D05}"/>
    <pc:docChg chg="undo custSel addSld modSld sldOrd">
      <pc:chgData name="ERIN.VALLS" userId="6aed4156-511f-46e7-937d-c838ba777fa5" providerId="ADAL" clId="{5823E974-ACCB-423B-85D2-1129C8E44D05}" dt="2026-08-05T13:36:39.108" v="4075" actId="20577"/>
      <pc:docMkLst>
        <pc:docMk/>
      </pc:docMkLst>
      <pc:sldChg chg="modSp add">
        <pc:chgData name="ERIN.VALLS" userId="6aed4156-511f-46e7-937d-c838ba777fa5" providerId="ADAL" clId="{5823E974-ACCB-423B-85D2-1129C8E44D05}" dt="2026-07-10T19:32:19.374" v="1395" actId="20577"/>
        <pc:sldMkLst>
          <pc:docMk/>
          <pc:sldMk cId="2655520963" sldId="277"/>
        </pc:sldMkLst>
        <pc:spChg chg="mod">
          <ac:chgData name="ERIN.VALLS" userId="6aed4156-511f-46e7-937d-c838ba777fa5" providerId="ADAL" clId="{5823E974-ACCB-423B-85D2-1129C8E44D05}" dt="2026-07-10T19:32:19.374" v="1395" actId="20577"/>
          <ac:spMkLst>
            <pc:docMk/>
            <pc:sldMk cId="2655520963" sldId="277"/>
            <ac:spMk id="2" creationId="{EF0F665D-CEB1-4429-B19E-7652B79EB2D2}"/>
          </ac:spMkLst>
        </pc:spChg>
        <pc:spChg chg="mod">
          <ac:chgData name="ERIN.VALLS" userId="6aed4156-511f-46e7-937d-c838ba777fa5" providerId="ADAL" clId="{5823E974-ACCB-423B-85D2-1129C8E44D05}" dt="2026-07-10T19:32:12" v="1393" actId="20577"/>
          <ac:spMkLst>
            <pc:docMk/>
            <pc:sldMk cId="2655520963" sldId="277"/>
            <ac:spMk id="5" creationId="{23C3AC74-E558-4161-9DE0-312A3A46E784}"/>
          </ac:spMkLst>
        </pc:spChg>
        <pc:picChg chg="mod">
          <ac:chgData name="ERIN.VALLS" userId="6aed4156-511f-46e7-937d-c838ba777fa5" providerId="ADAL" clId="{5823E974-ACCB-423B-85D2-1129C8E44D05}" dt="2026-07-10T19:30:31.797" v="1207" actId="1076"/>
          <ac:picMkLst>
            <pc:docMk/>
            <pc:sldMk cId="2655520963" sldId="277"/>
            <ac:picMk id="1028" creationId="{BDDFB2DB-9951-4C86-BCCF-F358F20D21D1}"/>
          </ac:picMkLst>
        </pc:picChg>
      </pc:sldChg>
      <pc:sldChg chg="modSp">
        <pc:chgData name="ERIN.VALLS" userId="6aed4156-511f-46e7-937d-c838ba777fa5" providerId="ADAL" clId="{5823E974-ACCB-423B-85D2-1129C8E44D05}" dt="2026-06-26T14:25:36.222" v="39" actId="20577"/>
        <pc:sldMkLst>
          <pc:docMk/>
          <pc:sldMk cId="1055164358" sldId="324"/>
        </pc:sldMkLst>
        <pc:spChg chg="mod">
          <ac:chgData name="ERIN.VALLS" userId="6aed4156-511f-46e7-937d-c838ba777fa5" providerId="ADAL" clId="{5823E974-ACCB-423B-85D2-1129C8E44D05}" dt="2026-06-26T14:25:36.222" v="39" actId="20577"/>
          <ac:spMkLst>
            <pc:docMk/>
            <pc:sldMk cId="1055164358" sldId="324"/>
            <ac:spMk id="3" creationId="{00000000-0000-0000-0000-000000000000}"/>
          </ac:spMkLst>
        </pc:spChg>
      </pc:sldChg>
      <pc:sldChg chg="modSp">
        <pc:chgData name="ERIN.VALLS" userId="6aed4156-511f-46e7-937d-c838ba777fa5" providerId="ADAL" clId="{5823E974-ACCB-423B-85D2-1129C8E44D05}" dt="2026-07-10T19:46:49.962" v="1439" actId="20577"/>
        <pc:sldMkLst>
          <pc:docMk/>
          <pc:sldMk cId="3775587461" sldId="326"/>
        </pc:sldMkLst>
        <pc:spChg chg="mod">
          <ac:chgData name="ERIN.VALLS" userId="6aed4156-511f-46e7-937d-c838ba777fa5" providerId="ADAL" clId="{5823E974-ACCB-423B-85D2-1129C8E44D05}" dt="2026-07-10T19:46:49.962" v="1439" actId="20577"/>
          <ac:spMkLst>
            <pc:docMk/>
            <pc:sldMk cId="3775587461" sldId="326"/>
            <ac:spMk id="2" creationId="{00000000-0000-0000-0000-000000000000}"/>
          </ac:spMkLst>
        </pc:spChg>
      </pc:sldChg>
      <pc:sldChg chg="ord">
        <pc:chgData name="ERIN.VALLS" userId="6aed4156-511f-46e7-937d-c838ba777fa5" providerId="ADAL" clId="{5823E974-ACCB-423B-85D2-1129C8E44D05}" dt="2026-06-26T14:31:09.645" v="76"/>
        <pc:sldMkLst>
          <pc:docMk/>
          <pc:sldMk cId="4118880616" sldId="333"/>
        </pc:sldMkLst>
      </pc:sldChg>
      <pc:sldChg chg="modSp">
        <pc:chgData name="ERIN.VALLS" userId="6aed4156-511f-46e7-937d-c838ba777fa5" providerId="ADAL" clId="{5823E974-ACCB-423B-85D2-1129C8E44D05}" dt="2026-06-26T14:31:56.884" v="77" actId="113"/>
        <pc:sldMkLst>
          <pc:docMk/>
          <pc:sldMk cId="11234609" sldId="336"/>
        </pc:sldMkLst>
        <pc:spChg chg="mod">
          <ac:chgData name="ERIN.VALLS" userId="6aed4156-511f-46e7-937d-c838ba777fa5" providerId="ADAL" clId="{5823E974-ACCB-423B-85D2-1129C8E44D05}" dt="2026-06-26T14:31:56.884" v="77" actId="113"/>
          <ac:spMkLst>
            <pc:docMk/>
            <pc:sldMk cId="11234609" sldId="336"/>
            <ac:spMk id="3" creationId="{00000000-0000-0000-0000-000000000000}"/>
          </ac:spMkLst>
        </pc:spChg>
      </pc:sldChg>
      <pc:sldChg chg="modSp">
        <pc:chgData name="ERIN.VALLS" userId="6aed4156-511f-46e7-937d-c838ba777fa5" providerId="ADAL" clId="{5823E974-ACCB-423B-85D2-1129C8E44D05}" dt="2026-06-26T14:33:34.144" v="174" actId="113"/>
        <pc:sldMkLst>
          <pc:docMk/>
          <pc:sldMk cId="469339633" sldId="337"/>
        </pc:sldMkLst>
        <pc:spChg chg="mod">
          <ac:chgData name="ERIN.VALLS" userId="6aed4156-511f-46e7-937d-c838ba777fa5" providerId="ADAL" clId="{5823E974-ACCB-423B-85D2-1129C8E44D05}" dt="2026-06-26T14:33:34.144" v="174" actId="113"/>
          <ac:spMkLst>
            <pc:docMk/>
            <pc:sldMk cId="469339633" sldId="337"/>
            <ac:spMk id="3" creationId="{00000000-0000-0000-0000-000000000000}"/>
          </ac:spMkLst>
        </pc:spChg>
      </pc:sldChg>
      <pc:sldChg chg="modSp">
        <pc:chgData name="ERIN.VALLS" userId="6aed4156-511f-46e7-937d-c838ba777fa5" providerId="ADAL" clId="{5823E974-ACCB-423B-85D2-1129C8E44D05}" dt="2026-06-26T14:34:24.218" v="216" actId="20577"/>
        <pc:sldMkLst>
          <pc:docMk/>
          <pc:sldMk cId="1454059139" sldId="338"/>
        </pc:sldMkLst>
        <pc:spChg chg="mod">
          <ac:chgData name="ERIN.VALLS" userId="6aed4156-511f-46e7-937d-c838ba777fa5" providerId="ADAL" clId="{5823E974-ACCB-423B-85D2-1129C8E44D05}" dt="2026-06-26T14:34:24.218" v="216" actId="20577"/>
          <ac:spMkLst>
            <pc:docMk/>
            <pc:sldMk cId="1454059139" sldId="338"/>
            <ac:spMk id="3" creationId="{00000000-0000-0000-0000-000000000000}"/>
          </ac:spMkLst>
        </pc:spChg>
      </pc:sldChg>
      <pc:sldChg chg="modSp">
        <pc:chgData name="ERIN.VALLS" userId="6aed4156-511f-46e7-937d-c838ba777fa5" providerId="ADAL" clId="{5823E974-ACCB-423B-85D2-1129C8E44D05}" dt="2026-06-26T14:36:23.549" v="227" actId="12"/>
        <pc:sldMkLst>
          <pc:docMk/>
          <pc:sldMk cId="2272975648" sldId="341"/>
        </pc:sldMkLst>
        <pc:spChg chg="mod">
          <ac:chgData name="ERIN.VALLS" userId="6aed4156-511f-46e7-937d-c838ba777fa5" providerId="ADAL" clId="{5823E974-ACCB-423B-85D2-1129C8E44D05}" dt="2026-06-26T14:36:23.549" v="227" actId="12"/>
          <ac:spMkLst>
            <pc:docMk/>
            <pc:sldMk cId="2272975648" sldId="341"/>
            <ac:spMk id="3" creationId="{00000000-0000-0000-0000-000000000000}"/>
          </ac:spMkLst>
        </pc:spChg>
      </pc:sldChg>
      <pc:sldChg chg="modSp">
        <pc:chgData name="ERIN.VALLS" userId="6aed4156-511f-46e7-937d-c838ba777fa5" providerId="ADAL" clId="{5823E974-ACCB-423B-85D2-1129C8E44D05}" dt="2026-06-26T14:41:41.909" v="358" actId="20577"/>
        <pc:sldMkLst>
          <pc:docMk/>
          <pc:sldMk cId="1206024783" sldId="345"/>
        </pc:sldMkLst>
        <pc:spChg chg="mod">
          <ac:chgData name="ERIN.VALLS" userId="6aed4156-511f-46e7-937d-c838ba777fa5" providerId="ADAL" clId="{5823E974-ACCB-423B-85D2-1129C8E44D05}" dt="2026-06-26T14:41:41.909" v="358" actId="20577"/>
          <ac:spMkLst>
            <pc:docMk/>
            <pc:sldMk cId="1206024783" sldId="345"/>
            <ac:spMk id="3" creationId="{00000000-0000-0000-0000-000000000000}"/>
          </ac:spMkLst>
        </pc:spChg>
      </pc:sldChg>
      <pc:sldChg chg="modSp">
        <pc:chgData name="ERIN.VALLS" userId="6aed4156-511f-46e7-937d-c838ba777fa5" providerId="ADAL" clId="{5823E974-ACCB-423B-85D2-1129C8E44D05}" dt="2026-07-10T19:43:14.152" v="1433" actId="20577"/>
        <pc:sldMkLst>
          <pc:docMk/>
          <pc:sldMk cId="3804835044" sldId="350"/>
        </pc:sldMkLst>
        <pc:spChg chg="mod">
          <ac:chgData name="ERIN.VALLS" userId="6aed4156-511f-46e7-937d-c838ba777fa5" providerId="ADAL" clId="{5823E974-ACCB-423B-85D2-1129C8E44D05}" dt="2026-07-10T19:43:14.152" v="1433" actId="20577"/>
          <ac:spMkLst>
            <pc:docMk/>
            <pc:sldMk cId="3804835044" sldId="350"/>
            <ac:spMk id="3" creationId="{00000000-0000-0000-0000-000000000000}"/>
          </ac:spMkLst>
        </pc:spChg>
      </pc:sldChg>
      <pc:sldChg chg="modSp">
        <pc:chgData name="ERIN.VALLS" userId="6aed4156-511f-46e7-937d-c838ba777fa5" providerId="ADAL" clId="{5823E974-ACCB-423B-85D2-1129C8E44D05}" dt="2026-06-26T14:28:52.035" v="74" actId="20577"/>
        <pc:sldMkLst>
          <pc:docMk/>
          <pc:sldMk cId="1177081448" sldId="351"/>
        </pc:sldMkLst>
        <pc:spChg chg="mod">
          <ac:chgData name="ERIN.VALLS" userId="6aed4156-511f-46e7-937d-c838ba777fa5" providerId="ADAL" clId="{5823E974-ACCB-423B-85D2-1129C8E44D05}" dt="2026-06-26T14:28:52.035" v="74" actId="20577"/>
          <ac:spMkLst>
            <pc:docMk/>
            <pc:sldMk cId="1177081448" sldId="351"/>
            <ac:spMk id="3" creationId="{00000000-0000-0000-0000-000000000000}"/>
          </ac:spMkLst>
        </pc:spChg>
      </pc:sldChg>
      <pc:sldChg chg="modSp">
        <pc:chgData name="ERIN.VALLS" userId="6aed4156-511f-46e7-937d-c838ba777fa5" providerId="ADAL" clId="{5823E974-ACCB-423B-85D2-1129C8E44D05}" dt="2026-06-26T14:29:47.550" v="75" actId="115"/>
        <pc:sldMkLst>
          <pc:docMk/>
          <pc:sldMk cId="1269695997" sldId="352"/>
        </pc:sldMkLst>
        <pc:spChg chg="mod">
          <ac:chgData name="ERIN.VALLS" userId="6aed4156-511f-46e7-937d-c838ba777fa5" providerId="ADAL" clId="{5823E974-ACCB-423B-85D2-1129C8E44D05}" dt="2026-06-26T14:29:47.550" v="75" actId="115"/>
          <ac:spMkLst>
            <pc:docMk/>
            <pc:sldMk cId="1269695997" sldId="352"/>
            <ac:spMk id="5" creationId="{00000000-0000-0000-0000-000000000000}"/>
          </ac:spMkLst>
        </pc:spChg>
      </pc:sldChg>
      <pc:sldChg chg="modSp">
        <pc:chgData name="ERIN.VALLS" userId="6aed4156-511f-46e7-937d-c838ba777fa5" providerId="ADAL" clId="{5823E974-ACCB-423B-85D2-1129C8E44D05}" dt="2026-06-26T14:37:49.813" v="340" actId="20577"/>
        <pc:sldMkLst>
          <pc:docMk/>
          <pc:sldMk cId="2964864512" sldId="358"/>
        </pc:sldMkLst>
        <pc:spChg chg="mod">
          <ac:chgData name="ERIN.VALLS" userId="6aed4156-511f-46e7-937d-c838ba777fa5" providerId="ADAL" clId="{5823E974-ACCB-423B-85D2-1129C8E44D05}" dt="2026-06-26T14:37:49.813" v="340" actId="20577"/>
          <ac:spMkLst>
            <pc:docMk/>
            <pc:sldMk cId="2964864512" sldId="358"/>
            <ac:spMk id="3" creationId="{D8F62093-C10C-4CD6-9B6A-6F18CDA37B1C}"/>
          </ac:spMkLst>
        </pc:spChg>
      </pc:sldChg>
      <pc:sldChg chg="modSp">
        <pc:chgData name="ERIN.VALLS" userId="6aed4156-511f-46e7-937d-c838ba777fa5" providerId="ADAL" clId="{5823E974-ACCB-423B-85D2-1129C8E44D05}" dt="2026-07-14T19:42:44.479" v="3920" actId="14100"/>
        <pc:sldMkLst>
          <pc:docMk/>
          <pc:sldMk cId="737813004" sldId="364"/>
        </pc:sldMkLst>
        <pc:spChg chg="mod">
          <ac:chgData name="ERIN.VALLS" userId="6aed4156-511f-46e7-937d-c838ba777fa5" providerId="ADAL" clId="{5823E974-ACCB-423B-85D2-1129C8E44D05}" dt="2026-07-14T19:42:44.479" v="3920" actId="14100"/>
          <ac:spMkLst>
            <pc:docMk/>
            <pc:sldMk cId="737813004" sldId="364"/>
            <ac:spMk id="3" creationId="{00000000-0000-0000-0000-000000000000}"/>
          </ac:spMkLst>
        </pc:spChg>
      </pc:sldChg>
      <pc:sldChg chg="ord">
        <pc:chgData name="ERIN.VALLS" userId="6aed4156-511f-46e7-937d-c838ba777fa5" providerId="ADAL" clId="{5823E974-ACCB-423B-85D2-1129C8E44D05}" dt="2026-07-14T18:15:38.080" v="3259"/>
        <pc:sldMkLst>
          <pc:docMk/>
          <pc:sldMk cId="4178263513" sldId="366"/>
        </pc:sldMkLst>
      </pc:sldChg>
      <pc:sldChg chg="modSp">
        <pc:chgData name="ERIN.VALLS" userId="6aed4156-511f-46e7-937d-c838ba777fa5" providerId="ADAL" clId="{5823E974-ACCB-423B-85D2-1129C8E44D05}" dt="2026-07-10T19:51:30.718" v="1516" actId="20577"/>
        <pc:sldMkLst>
          <pc:docMk/>
          <pc:sldMk cId="2874151471" sldId="369"/>
        </pc:sldMkLst>
        <pc:spChg chg="mod">
          <ac:chgData name="ERIN.VALLS" userId="6aed4156-511f-46e7-937d-c838ba777fa5" providerId="ADAL" clId="{5823E974-ACCB-423B-85D2-1129C8E44D05}" dt="2026-07-10T19:51:30.718" v="1516" actId="20577"/>
          <ac:spMkLst>
            <pc:docMk/>
            <pc:sldMk cId="2874151471" sldId="369"/>
            <ac:spMk id="2" creationId="{27935ADE-315F-4912-A3F7-AACF8184E4BD}"/>
          </ac:spMkLst>
        </pc:spChg>
      </pc:sldChg>
      <pc:sldChg chg="modSp ord">
        <pc:chgData name="ERIN.VALLS" userId="6aed4156-511f-46e7-937d-c838ba777fa5" providerId="ADAL" clId="{5823E974-ACCB-423B-85D2-1129C8E44D05}" dt="2026-07-14T18:13:07.359" v="3231" actId="20577"/>
        <pc:sldMkLst>
          <pc:docMk/>
          <pc:sldMk cId="2817673239" sldId="371"/>
        </pc:sldMkLst>
        <pc:spChg chg="mod">
          <ac:chgData name="ERIN.VALLS" userId="6aed4156-511f-46e7-937d-c838ba777fa5" providerId="ADAL" clId="{5823E974-ACCB-423B-85D2-1129C8E44D05}" dt="2026-07-14T18:13:07.359" v="3231" actId="20577"/>
          <ac:spMkLst>
            <pc:docMk/>
            <pc:sldMk cId="2817673239" sldId="371"/>
            <ac:spMk id="3" creationId="{9BE024B7-40D6-4960-A84D-21AD4E2AD2D0}"/>
          </ac:spMkLst>
        </pc:spChg>
      </pc:sldChg>
      <pc:sldChg chg="modSp ord">
        <pc:chgData name="ERIN.VALLS" userId="6aed4156-511f-46e7-937d-c838ba777fa5" providerId="ADAL" clId="{5823E974-ACCB-423B-85D2-1129C8E44D05}" dt="2026-07-10T19:19:13.496" v="880"/>
        <pc:sldMkLst>
          <pc:docMk/>
          <pc:sldMk cId="438292065" sldId="372"/>
        </pc:sldMkLst>
        <pc:spChg chg="mod">
          <ac:chgData name="ERIN.VALLS" userId="6aed4156-511f-46e7-937d-c838ba777fa5" providerId="ADAL" clId="{5823E974-ACCB-423B-85D2-1129C8E44D05}" dt="2026-07-08T19:28:40.617" v="436" actId="113"/>
          <ac:spMkLst>
            <pc:docMk/>
            <pc:sldMk cId="438292065" sldId="372"/>
            <ac:spMk id="3" creationId="{9C36C260-FA81-4C00-B8AD-DA2D987F0661}"/>
          </ac:spMkLst>
        </pc:spChg>
      </pc:sldChg>
      <pc:sldChg chg="modSp ord">
        <pc:chgData name="ERIN.VALLS" userId="6aed4156-511f-46e7-937d-c838ba777fa5" providerId="ADAL" clId="{5823E974-ACCB-423B-85D2-1129C8E44D05}" dt="2026-07-10T19:18:32.214" v="878" actId="20577"/>
        <pc:sldMkLst>
          <pc:docMk/>
          <pc:sldMk cId="3860960210" sldId="373"/>
        </pc:sldMkLst>
        <pc:spChg chg="mod">
          <ac:chgData name="ERIN.VALLS" userId="6aed4156-511f-46e7-937d-c838ba777fa5" providerId="ADAL" clId="{5823E974-ACCB-423B-85D2-1129C8E44D05}" dt="2026-07-10T19:18:32.214" v="878" actId="20577"/>
          <ac:spMkLst>
            <pc:docMk/>
            <pc:sldMk cId="3860960210" sldId="373"/>
            <ac:spMk id="3" creationId="{C21DE26A-3C1D-4876-AE03-6BAF7067436A}"/>
          </ac:spMkLst>
        </pc:spChg>
      </pc:sldChg>
      <pc:sldChg chg="modSp ord">
        <pc:chgData name="ERIN.VALLS" userId="6aed4156-511f-46e7-937d-c838ba777fa5" providerId="ADAL" clId="{5823E974-ACCB-423B-85D2-1129C8E44D05}" dt="2026-07-14T16:23:10.871" v="2815"/>
        <pc:sldMkLst>
          <pc:docMk/>
          <pc:sldMk cId="62521120" sldId="375"/>
        </pc:sldMkLst>
        <pc:spChg chg="mod">
          <ac:chgData name="ERIN.VALLS" userId="6aed4156-511f-46e7-937d-c838ba777fa5" providerId="ADAL" clId="{5823E974-ACCB-423B-85D2-1129C8E44D05}" dt="2026-07-10T12:08:40.728" v="729" actId="20577"/>
          <ac:spMkLst>
            <pc:docMk/>
            <pc:sldMk cId="62521120" sldId="375"/>
            <ac:spMk id="3" creationId="{07A0F516-3217-4808-9C41-5BF834B86868}"/>
          </ac:spMkLst>
        </pc:spChg>
      </pc:sldChg>
      <pc:sldChg chg="modSp">
        <pc:chgData name="ERIN.VALLS" userId="6aed4156-511f-46e7-937d-c838ba777fa5" providerId="ADAL" clId="{5823E974-ACCB-423B-85D2-1129C8E44D05}" dt="2026-07-13T12:46:33.207" v="1529" actId="20577"/>
        <pc:sldMkLst>
          <pc:docMk/>
          <pc:sldMk cId="603078316" sldId="380"/>
        </pc:sldMkLst>
        <pc:spChg chg="mod">
          <ac:chgData name="ERIN.VALLS" userId="6aed4156-511f-46e7-937d-c838ba777fa5" providerId="ADAL" clId="{5823E974-ACCB-423B-85D2-1129C8E44D05}" dt="2026-07-13T12:46:33.207" v="1529" actId="20577"/>
          <ac:spMkLst>
            <pc:docMk/>
            <pc:sldMk cId="603078316" sldId="380"/>
            <ac:spMk id="3" creationId="{D8B4F482-9EBC-4B63-9285-275B30FD3454}"/>
          </ac:spMkLst>
        </pc:spChg>
      </pc:sldChg>
      <pc:sldChg chg="modSp">
        <pc:chgData name="ERIN.VALLS" userId="6aed4156-511f-46e7-937d-c838ba777fa5" providerId="ADAL" clId="{5823E974-ACCB-423B-85D2-1129C8E44D05}" dt="2026-07-14T18:14:29.744" v="3257"/>
        <pc:sldMkLst>
          <pc:docMk/>
          <pc:sldMk cId="802188328" sldId="384"/>
        </pc:sldMkLst>
        <pc:spChg chg="mod">
          <ac:chgData name="ERIN.VALLS" userId="6aed4156-511f-46e7-937d-c838ba777fa5" providerId="ADAL" clId="{5823E974-ACCB-423B-85D2-1129C8E44D05}" dt="2026-07-14T18:14:00.780" v="3249" actId="20577"/>
          <ac:spMkLst>
            <pc:docMk/>
            <pc:sldMk cId="802188328" sldId="384"/>
            <ac:spMk id="2" creationId="{27284933-AB04-4B99-AA14-D60CFFED27A1}"/>
          </ac:spMkLst>
        </pc:spChg>
        <pc:spChg chg="mod">
          <ac:chgData name="ERIN.VALLS" userId="6aed4156-511f-46e7-937d-c838ba777fa5" providerId="ADAL" clId="{5823E974-ACCB-423B-85D2-1129C8E44D05}" dt="2026-07-14T18:14:29.744" v="3257"/>
          <ac:spMkLst>
            <pc:docMk/>
            <pc:sldMk cId="802188328" sldId="384"/>
            <ac:spMk id="3" creationId="{24AA7B87-476B-48AA-BB6E-AF9803E9DBB7}"/>
          </ac:spMkLst>
        </pc:spChg>
      </pc:sldChg>
      <pc:sldChg chg="ord">
        <pc:chgData name="ERIN.VALLS" userId="6aed4156-511f-46e7-937d-c838ba777fa5" providerId="ADAL" clId="{5823E974-ACCB-423B-85D2-1129C8E44D05}" dt="2026-07-10T19:14:05.943" v="738"/>
        <pc:sldMkLst>
          <pc:docMk/>
          <pc:sldMk cId="2138045731" sldId="385"/>
        </pc:sldMkLst>
      </pc:sldChg>
      <pc:sldChg chg="modSp ord">
        <pc:chgData name="ERIN.VALLS" userId="6aed4156-511f-46e7-937d-c838ba777fa5" providerId="ADAL" clId="{5823E974-ACCB-423B-85D2-1129C8E44D05}" dt="2026-07-13T15:46:33.772" v="1732" actId="20577"/>
        <pc:sldMkLst>
          <pc:docMk/>
          <pc:sldMk cId="170506186" sldId="386"/>
        </pc:sldMkLst>
        <pc:spChg chg="mod">
          <ac:chgData name="ERIN.VALLS" userId="6aed4156-511f-46e7-937d-c838ba777fa5" providerId="ADAL" clId="{5823E974-ACCB-423B-85D2-1129C8E44D05}" dt="2026-07-13T15:46:33.772" v="1732" actId="20577"/>
          <ac:spMkLst>
            <pc:docMk/>
            <pc:sldMk cId="170506186" sldId="386"/>
            <ac:spMk id="3" creationId="{34FE0EF0-CEE1-49B5-9BCD-A0A2FD6392A5}"/>
          </ac:spMkLst>
        </pc:spChg>
      </pc:sldChg>
      <pc:sldChg chg="modSp">
        <pc:chgData name="ERIN.VALLS" userId="6aed4156-511f-46e7-937d-c838ba777fa5" providerId="ADAL" clId="{5823E974-ACCB-423B-85D2-1129C8E44D05}" dt="2026-08-05T13:36:39.108" v="4075" actId="20577"/>
        <pc:sldMkLst>
          <pc:docMk/>
          <pc:sldMk cId="475461000" sldId="387"/>
        </pc:sldMkLst>
        <pc:spChg chg="mod">
          <ac:chgData name="ERIN.VALLS" userId="6aed4156-511f-46e7-937d-c838ba777fa5" providerId="ADAL" clId="{5823E974-ACCB-423B-85D2-1129C8E44D05}" dt="2026-08-05T13:36:39.108" v="4075" actId="20577"/>
          <ac:spMkLst>
            <pc:docMk/>
            <pc:sldMk cId="475461000" sldId="387"/>
            <ac:spMk id="3" creationId="{BC88E679-1E24-4C38-AF27-A3C802F86657}"/>
          </ac:spMkLst>
        </pc:spChg>
      </pc:sldChg>
      <pc:sldChg chg="modSp ord">
        <pc:chgData name="ERIN.VALLS" userId="6aed4156-511f-46e7-937d-c838ba777fa5" providerId="ADAL" clId="{5823E974-ACCB-423B-85D2-1129C8E44D05}" dt="2026-07-10T19:50:30.964" v="1512" actId="14100"/>
        <pc:sldMkLst>
          <pc:docMk/>
          <pc:sldMk cId="2064372918" sldId="389"/>
        </pc:sldMkLst>
        <pc:spChg chg="mod">
          <ac:chgData name="ERIN.VALLS" userId="6aed4156-511f-46e7-937d-c838ba777fa5" providerId="ADAL" clId="{5823E974-ACCB-423B-85D2-1129C8E44D05}" dt="2026-07-10T19:50:24.086" v="1511" actId="14100"/>
          <ac:spMkLst>
            <pc:docMk/>
            <pc:sldMk cId="2064372918" sldId="389"/>
            <ac:spMk id="2" creationId="{EED92620-2CF2-4C07-9645-D51FA8CA122A}"/>
          </ac:spMkLst>
        </pc:spChg>
        <pc:spChg chg="mod">
          <ac:chgData name="ERIN.VALLS" userId="6aed4156-511f-46e7-937d-c838ba777fa5" providerId="ADAL" clId="{5823E974-ACCB-423B-85D2-1129C8E44D05}" dt="2026-07-10T19:50:30.964" v="1512" actId="14100"/>
          <ac:spMkLst>
            <pc:docMk/>
            <pc:sldMk cId="2064372918" sldId="389"/>
            <ac:spMk id="3" creationId="{6D63FD76-31F5-48F0-9E85-E85405A0C51D}"/>
          </ac:spMkLst>
        </pc:spChg>
      </pc:sldChg>
      <pc:sldChg chg="addSp delSp modSp">
        <pc:chgData name="ERIN.VALLS" userId="6aed4156-511f-46e7-937d-c838ba777fa5" providerId="ADAL" clId="{5823E974-ACCB-423B-85D2-1129C8E44D05}" dt="2026-07-10T16:13:05.006" v="737" actId="20577"/>
        <pc:sldMkLst>
          <pc:docMk/>
          <pc:sldMk cId="3028054898" sldId="390"/>
        </pc:sldMkLst>
        <pc:spChg chg="mod">
          <ac:chgData name="ERIN.VALLS" userId="6aed4156-511f-46e7-937d-c838ba777fa5" providerId="ADAL" clId="{5823E974-ACCB-423B-85D2-1129C8E44D05}" dt="2026-07-10T16:13:05.006" v="737" actId="20577"/>
          <ac:spMkLst>
            <pc:docMk/>
            <pc:sldMk cId="3028054898" sldId="390"/>
            <ac:spMk id="2" creationId="{37982BCB-113F-411B-9A2D-0532606A97DE}"/>
          </ac:spMkLst>
        </pc:spChg>
        <pc:spChg chg="del mod">
          <ac:chgData name="ERIN.VALLS" userId="6aed4156-511f-46e7-937d-c838ba777fa5" providerId="ADAL" clId="{5823E974-ACCB-423B-85D2-1129C8E44D05}" dt="2026-06-26T15:11:41.066" v="391" actId="478"/>
          <ac:spMkLst>
            <pc:docMk/>
            <pc:sldMk cId="3028054898" sldId="390"/>
            <ac:spMk id="3" creationId="{B5C62079-28FA-44AB-9B0E-A3B30C3B7801}"/>
          </ac:spMkLst>
        </pc:spChg>
        <pc:spChg chg="add del">
          <ac:chgData name="ERIN.VALLS" userId="6aed4156-511f-46e7-937d-c838ba777fa5" providerId="ADAL" clId="{5823E974-ACCB-423B-85D2-1129C8E44D05}" dt="2026-06-26T14:24:08.017" v="11"/>
          <ac:spMkLst>
            <pc:docMk/>
            <pc:sldMk cId="3028054898" sldId="390"/>
            <ac:spMk id="6" creationId="{78597AE9-B2F6-4DFA-9CB7-971A2E783BD7}"/>
          </ac:spMkLst>
        </pc:spChg>
        <pc:spChg chg="add mod">
          <ac:chgData name="ERIN.VALLS" userId="6aed4156-511f-46e7-937d-c838ba777fa5" providerId="ADAL" clId="{5823E974-ACCB-423B-85D2-1129C8E44D05}" dt="2026-06-26T15:11:41.066" v="391" actId="478"/>
          <ac:spMkLst>
            <pc:docMk/>
            <pc:sldMk cId="3028054898" sldId="390"/>
            <ac:spMk id="12" creationId="{81230845-3CFA-4387-99E6-FBDF5AB68F02}"/>
          </ac:spMkLst>
        </pc:spChg>
        <pc:graphicFrameChg chg="add del mod">
          <ac:chgData name="ERIN.VALLS" userId="6aed4156-511f-46e7-937d-c838ba777fa5" providerId="ADAL" clId="{5823E974-ACCB-423B-85D2-1129C8E44D05}" dt="2026-06-26T15:09:58.510" v="387" actId="478"/>
          <ac:graphicFrameMkLst>
            <pc:docMk/>
            <pc:sldMk cId="3028054898" sldId="390"/>
            <ac:graphicFrameMk id="7" creationId="{7060DB40-EC15-43CE-97EC-D0B13BDBF976}"/>
          </ac:graphicFrameMkLst>
        </pc:graphicFrameChg>
        <pc:picChg chg="add del mod">
          <ac:chgData name="ERIN.VALLS" userId="6aed4156-511f-46e7-937d-c838ba777fa5" providerId="ADAL" clId="{5823E974-ACCB-423B-85D2-1129C8E44D05}" dt="2026-06-26T14:50:08.484" v="377"/>
          <ac:picMkLst>
            <pc:docMk/>
            <pc:sldMk cId="3028054898" sldId="390"/>
            <ac:picMk id="5" creationId="{C348219E-7688-4D95-A6EC-B3178A8C19B1}"/>
          </ac:picMkLst>
        </pc:picChg>
        <pc:picChg chg="add del mod">
          <ac:chgData name="ERIN.VALLS" userId="6aed4156-511f-46e7-937d-c838ba777fa5" providerId="ADAL" clId="{5823E974-ACCB-423B-85D2-1129C8E44D05}" dt="2026-06-26T14:53:42.978" v="380"/>
          <ac:picMkLst>
            <pc:docMk/>
            <pc:sldMk cId="3028054898" sldId="390"/>
            <ac:picMk id="6" creationId="{E9D8DDD3-1B08-4C11-88B2-161B481C700E}"/>
          </ac:picMkLst>
        </pc:picChg>
        <pc:picChg chg="add del mod">
          <ac:chgData name="ERIN.VALLS" userId="6aed4156-511f-46e7-937d-c838ba777fa5" providerId="ADAL" clId="{5823E974-ACCB-423B-85D2-1129C8E44D05}" dt="2026-06-26T15:09:55.355" v="386" actId="478"/>
          <ac:picMkLst>
            <pc:docMk/>
            <pc:sldMk cId="3028054898" sldId="390"/>
            <ac:picMk id="8" creationId="{7BCE7C85-6533-45BE-A5C7-3E99EFADB490}"/>
          </ac:picMkLst>
        </pc:picChg>
        <pc:picChg chg="add del mod">
          <ac:chgData name="ERIN.VALLS" userId="6aed4156-511f-46e7-937d-c838ba777fa5" providerId="ADAL" clId="{5823E974-ACCB-423B-85D2-1129C8E44D05}" dt="2026-06-26T15:11:48.199" v="392" actId="478"/>
          <ac:picMkLst>
            <pc:docMk/>
            <pc:sldMk cId="3028054898" sldId="390"/>
            <ac:picMk id="10" creationId="{02BC32C8-C22F-49F7-9B51-AF60D33AAF76}"/>
          </ac:picMkLst>
        </pc:picChg>
        <pc:picChg chg="add mod">
          <ac:chgData name="ERIN.VALLS" userId="6aed4156-511f-46e7-937d-c838ba777fa5" providerId="ADAL" clId="{5823E974-ACCB-423B-85D2-1129C8E44D05}" dt="2026-06-26T15:12:13.825" v="395" actId="14100"/>
          <ac:picMkLst>
            <pc:docMk/>
            <pc:sldMk cId="3028054898" sldId="390"/>
            <ac:picMk id="14" creationId="{6BE6520A-6252-48EB-A0D8-BC568D980F6D}"/>
          </ac:picMkLst>
        </pc:picChg>
      </pc:sldChg>
      <pc:sldChg chg="modSp add">
        <pc:chgData name="ERIN.VALLS" userId="6aed4156-511f-46e7-937d-c838ba777fa5" providerId="ADAL" clId="{5823E974-ACCB-423B-85D2-1129C8E44D05}" dt="2026-06-26T18:37:40.354" v="400"/>
        <pc:sldMkLst>
          <pc:docMk/>
          <pc:sldMk cId="3659908631" sldId="391"/>
        </pc:sldMkLst>
        <pc:spChg chg="mod">
          <ac:chgData name="ERIN.VALLS" userId="6aed4156-511f-46e7-937d-c838ba777fa5" providerId="ADAL" clId="{5823E974-ACCB-423B-85D2-1129C8E44D05}" dt="2026-06-26T18:37:08.731" v="399"/>
          <ac:spMkLst>
            <pc:docMk/>
            <pc:sldMk cId="3659908631" sldId="391"/>
            <ac:spMk id="2" creationId="{8EF628B9-6EDF-4D00-8596-38D17BE6BCBA}"/>
          </ac:spMkLst>
        </pc:spChg>
        <pc:spChg chg="mod">
          <ac:chgData name="ERIN.VALLS" userId="6aed4156-511f-46e7-937d-c838ba777fa5" providerId="ADAL" clId="{5823E974-ACCB-423B-85D2-1129C8E44D05}" dt="2026-06-26T18:37:40.354" v="400"/>
          <ac:spMkLst>
            <pc:docMk/>
            <pc:sldMk cId="3659908631" sldId="391"/>
            <ac:spMk id="3" creationId="{2C4C42E1-2450-4B2B-A4BC-7F9A75FD5EF2}"/>
          </ac:spMkLst>
        </pc:spChg>
      </pc:sldChg>
      <pc:sldChg chg="modSp add">
        <pc:chgData name="ERIN.VALLS" userId="6aed4156-511f-46e7-937d-c838ba777fa5" providerId="ADAL" clId="{5823E974-ACCB-423B-85D2-1129C8E44D05}" dt="2026-06-26T18:40:34.135" v="414" actId="20577"/>
        <pc:sldMkLst>
          <pc:docMk/>
          <pc:sldMk cId="1287802247" sldId="392"/>
        </pc:sldMkLst>
        <pc:spChg chg="mod">
          <ac:chgData name="ERIN.VALLS" userId="6aed4156-511f-46e7-937d-c838ba777fa5" providerId="ADAL" clId="{5823E974-ACCB-423B-85D2-1129C8E44D05}" dt="2026-06-26T18:38:01.075" v="411" actId="20577"/>
          <ac:spMkLst>
            <pc:docMk/>
            <pc:sldMk cId="1287802247" sldId="392"/>
            <ac:spMk id="2" creationId="{64D66557-1233-4C36-BD7F-1A1613251B15}"/>
          </ac:spMkLst>
        </pc:spChg>
        <pc:spChg chg="mod">
          <ac:chgData name="ERIN.VALLS" userId="6aed4156-511f-46e7-937d-c838ba777fa5" providerId="ADAL" clId="{5823E974-ACCB-423B-85D2-1129C8E44D05}" dt="2026-06-26T18:40:34.135" v="414" actId="20577"/>
          <ac:spMkLst>
            <pc:docMk/>
            <pc:sldMk cId="1287802247" sldId="392"/>
            <ac:spMk id="3" creationId="{595634B5-5E2F-494A-9578-E37A0D9DE4AD}"/>
          </ac:spMkLst>
        </pc:spChg>
      </pc:sldChg>
      <pc:sldChg chg="modSp add">
        <pc:chgData name="ERIN.VALLS" userId="6aed4156-511f-46e7-937d-c838ba777fa5" providerId="ADAL" clId="{5823E974-ACCB-423B-85D2-1129C8E44D05}" dt="2026-07-10T19:48:53.076" v="1479" actId="14100"/>
        <pc:sldMkLst>
          <pc:docMk/>
          <pc:sldMk cId="3631870755" sldId="393"/>
        </pc:sldMkLst>
        <pc:spChg chg="mod">
          <ac:chgData name="ERIN.VALLS" userId="6aed4156-511f-46e7-937d-c838ba777fa5" providerId="ADAL" clId="{5823E974-ACCB-423B-85D2-1129C8E44D05}" dt="2026-07-10T19:48:02.232" v="1477"/>
          <ac:spMkLst>
            <pc:docMk/>
            <pc:sldMk cId="3631870755" sldId="393"/>
            <ac:spMk id="2" creationId="{D946698F-BF57-44E5-ACFE-A9E9E9E73897}"/>
          </ac:spMkLst>
        </pc:spChg>
        <pc:spChg chg="mod">
          <ac:chgData name="ERIN.VALLS" userId="6aed4156-511f-46e7-937d-c838ba777fa5" providerId="ADAL" clId="{5823E974-ACCB-423B-85D2-1129C8E44D05}" dt="2026-07-10T19:48:53.076" v="1479" actId="14100"/>
          <ac:spMkLst>
            <pc:docMk/>
            <pc:sldMk cId="3631870755" sldId="393"/>
            <ac:spMk id="3" creationId="{C904E6F9-348F-409B-A79A-E8B78FF971B2}"/>
          </ac:spMkLst>
        </pc:spChg>
      </pc:sldChg>
      <pc:sldChg chg="modSp add">
        <pc:chgData name="ERIN.VALLS" userId="6aed4156-511f-46e7-937d-c838ba777fa5" providerId="ADAL" clId="{5823E974-ACCB-423B-85D2-1129C8E44D05}" dt="2026-07-14T18:00:36.587" v="3090" actId="114"/>
        <pc:sldMkLst>
          <pc:docMk/>
          <pc:sldMk cId="2529061167" sldId="394"/>
        </pc:sldMkLst>
        <pc:spChg chg="mod">
          <ac:chgData name="ERIN.VALLS" userId="6aed4156-511f-46e7-937d-c838ba777fa5" providerId="ADAL" clId="{5823E974-ACCB-423B-85D2-1129C8E44D05}" dt="2026-07-14T15:49:01.910" v="1950" actId="20577"/>
          <ac:spMkLst>
            <pc:docMk/>
            <pc:sldMk cId="2529061167" sldId="394"/>
            <ac:spMk id="2" creationId="{889FAD24-C0F4-4DAF-AD31-B71AE8E72A25}"/>
          </ac:spMkLst>
        </pc:spChg>
        <pc:spChg chg="mod">
          <ac:chgData name="ERIN.VALLS" userId="6aed4156-511f-46e7-937d-c838ba777fa5" providerId="ADAL" clId="{5823E974-ACCB-423B-85D2-1129C8E44D05}" dt="2026-07-14T18:00:36.587" v="3090" actId="114"/>
          <ac:spMkLst>
            <pc:docMk/>
            <pc:sldMk cId="2529061167" sldId="394"/>
            <ac:spMk id="3" creationId="{5EF106BA-7018-42F1-ABAB-A91FDC12FB3C}"/>
          </ac:spMkLst>
        </pc:spChg>
      </pc:sldChg>
      <pc:sldChg chg="modSp add">
        <pc:chgData name="ERIN.VALLS" userId="6aed4156-511f-46e7-937d-c838ba777fa5" providerId="ADAL" clId="{5823E974-ACCB-423B-85D2-1129C8E44D05}" dt="2026-07-08T19:36:16.373" v="590" actId="14100"/>
        <pc:sldMkLst>
          <pc:docMk/>
          <pc:sldMk cId="2374155695" sldId="395"/>
        </pc:sldMkLst>
        <pc:spChg chg="mod">
          <ac:chgData name="ERIN.VALLS" userId="6aed4156-511f-46e7-937d-c838ba777fa5" providerId="ADAL" clId="{5823E974-ACCB-423B-85D2-1129C8E44D05}" dt="2026-07-08T19:33:03.127" v="540" actId="20577"/>
          <ac:spMkLst>
            <pc:docMk/>
            <pc:sldMk cId="2374155695" sldId="395"/>
            <ac:spMk id="2" creationId="{889FAD24-C0F4-4DAF-AD31-B71AE8E72A25}"/>
          </ac:spMkLst>
        </pc:spChg>
        <pc:spChg chg="mod">
          <ac:chgData name="ERIN.VALLS" userId="6aed4156-511f-46e7-937d-c838ba777fa5" providerId="ADAL" clId="{5823E974-ACCB-423B-85D2-1129C8E44D05}" dt="2026-07-08T19:36:16.373" v="590" actId="14100"/>
          <ac:spMkLst>
            <pc:docMk/>
            <pc:sldMk cId="2374155695" sldId="395"/>
            <ac:spMk id="3" creationId="{5EF106BA-7018-42F1-ABAB-A91FDC12FB3C}"/>
          </ac:spMkLst>
        </pc:spChg>
      </pc:sldChg>
      <pc:sldChg chg="add ord">
        <pc:chgData name="ERIN.VALLS" userId="6aed4156-511f-46e7-937d-c838ba777fa5" providerId="ADAL" clId="{5823E974-ACCB-423B-85D2-1129C8E44D05}" dt="2026-07-10T12:10:07.866" v="735"/>
        <pc:sldMkLst>
          <pc:docMk/>
          <pc:sldMk cId="1955826910" sldId="396"/>
        </pc:sldMkLst>
      </pc:sldChg>
      <pc:sldChg chg="modSp add">
        <pc:chgData name="ERIN.VALLS" userId="6aed4156-511f-46e7-937d-c838ba777fa5" providerId="ADAL" clId="{5823E974-ACCB-423B-85D2-1129C8E44D05}" dt="2026-07-10T19:29:27.971" v="1206" actId="20577"/>
        <pc:sldMkLst>
          <pc:docMk/>
          <pc:sldMk cId="1555582182" sldId="397"/>
        </pc:sldMkLst>
        <pc:spChg chg="mod">
          <ac:chgData name="ERIN.VALLS" userId="6aed4156-511f-46e7-937d-c838ba777fa5" providerId="ADAL" clId="{5823E974-ACCB-423B-85D2-1129C8E44D05}" dt="2026-07-10T19:28:17.452" v="1083" actId="20577"/>
          <ac:spMkLst>
            <pc:docMk/>
            <pc:sldMk cId="1555582182" sldId="397"/>
            <ac:spMk id="2" creationId="{FBA2CBB3-EB78-457C-AFAE-B6622D26C1AD}"/>
          </ac:spMkLst>
        </pc:spChg>
        <pc:spChg chg="mod">
          <ac:chgData name="ERIN.VALLS" userId="6aed4156-511f-46e7-937d-c838ba777fa5" providerId="ADAL" clId="{5823E974-ACCB-423B-85D2-1129C8E44D05}" dt="2026-07-10T19:29:27.971" v="1206" actId="20577"/>
          <ac:spMkLst>
            <pc:docMk/>
            <pc:sldMk cId="1555582182" sldId="397"/>
            <ac:spMk id="3" creationId="{DFB9DC14-10D7-48EE-BDD7-991888C546FE}"/>
          </ac:spMkLst>
        </pc:spChg>
      </pc:sldChg>
      <pc:sldChg chg="modSp add">
        <pc:chgData name="ERIN.VALLS" userId="6aed4156-511f-46e7-937d-c838ba777fa5" providerId="ADAL" clId="{5823E974-ACCB-423B-85D2-1129C8E44D05}" dt="2026-08-05T13:34:43.212" v="3983" actId="20577"/>
        <pc:sldMkLst>
          <pc:docMk/>
          <pc:sldMk cId="3756588824" sldId="398"/>
        </pc:sldMkLst>
        <pc:spChg chg="mod">
          <ac:chgData name="ERIN.VALLS" userId="6aed4156-511f-46e7-937d-c838ba777fa5" providerId="ADAL" clId="{5823E974-ACCB-423B-85D2-1129C8E44D05}" dt="2026-07-10T19:24:41.934" v="974" actId="20577"/>
          <ac:spMkLst>
            <pc:docMk/>
            <pc:sldMk cId="3756588824" sldId="398"/>
            <ac:spMk id="2" creationId="{204CB37B-12C5-4540-AD76-1FC903A588DA}"/>
          </ac:spMkLst>
        </pc:spChg>
        <pc:spChg chg="mod">
          <ac:chgData name="ERIN.VALLS" userId="6aed4156-511f-46e7-937d-c838ba777fa5" providerId="ADAL" clId="{5823E974-ACCB-423B-85D2-1129C8E44D05}" dt="2026-08-05T13:34:43.212" v="3983" actId="20577"/>
          <ac:spMkLst>
            <pc:docMk/>
            <pc:sldMk cId="3756588824" sldId="398"/>
            <ac:spMk id="3" creationId="{6363FE05-383B-4572-A1B6-48BD71040171}"/>
          </ac:spMkLst>
        </pc:spChg>
      </pc:sldChg>
      <pc:sldChg chg="modSp add ord">
        <pc:chgData name="ERIN.VALLS" userId="6aed4156-511f-46e7-937d-c838ba777fa5" providerId="ADAL" clId="{5823E974-ACCB-423B-85D2-1129C8E44D05}" dt="2026-07-14T15:47:58.517" v="1920" actId="20577"/>
        <pc:sldMkLst>
          <pc:docMk/>
          <pc:sldMk cId="918760987" sldId="399"/>
        </pc:sldMkLst>
        <pc:spChg chg="mod">
          <ac:chgData name="ERIN.VALLS" userId="6aed4156-511f-46e7-937d-c838ba777fa5" providerId="ADAL" clId="{5823E974-ACCB-423B-85D2-1129C8E44D05}" dt="2026-07-14T15:47:58.517" v="1920" actId="20577"/>
          <ac:spMkLst>
            <pc:docMk/>
            <pc:sldMk cId="918760987" sldId="399"/>
            <ac:spMk id="2" creationId="{00000000-0000-0000-0000-000000000000}"/>
          </ac:spMkLst>
        </pc:spChg>
        <pc:spChg chg="mod">
          <ac:chgData name="ERIN.VALLS" userId="6aed4156-511f-46e7-937d-c838ba777fa5" providerId="ADAL" clId="{5823E974-ACCB-423B-85D2-1129C8E44D05}" dt="2026-07-14T15:47:45.802" v="1919" actId="20577"/>
          <ac:spMkLst>
            <pc:docMk/>
            <pc:sldMk cId="918760987" sldId="399"/>
            <ac:spMk id="3" creationId="{00000000-0000-0000-0000-000000000000}"/>
          </ac:spMkLst>
        </pc:spChg>
      </pc:sldChg>
      <pc:sldChg chg="modSp add">
        <pc:chgData name="ERIN.VALLS" userId="6aed4156-511f-46e7-937d-c838ba777fa5" providerId="ADAL" clId="{5823E974-ACCB-423B-85D2-1129C8E44D05}" dt="2026-07-14T15:52:45.079" v="2146" actId="20577"/>
        <pc:sldMkLst>
          <pc:docMk/>
          <pc:sldMk cId="3690302523" sldId="400"/>
        </pc:sldMkLst>
        <pc:spChg chg="mod">
          <ac:chgData name="ERIN.VALLS" userId="6aed4156-511f-46e7-937d-c838ba777fa5" providerId="ADAL" clId="{5823E974-ACCB-423B-85D2-1129C8E44D05}" dt="2026-07-14T15:49:30.244" v="1991" actId="20577"/>
          <ac:spMkLst>
            <pc:docMk/>
            <pc:sldMk cId="3690302523" sldId="400"/>
            <ac:spMk id="2" creationId="{CD3BEBD3-D569-4482-A6D7-E2233208B3B9}"/>
          </ac:spMkLst>
        </pc:spChg>
        <pc:spChg chg="mod">
          <ac:chgData name="ERIN.VALLS" userId="6aed4156-511f-46e7-937d-c838ba777fa5" providerId="ADAL" clId="{5823E974-ACCB-423B-85D2-1129C8E44D05}" dt="2026-07-14T15:52:45.079" v="2146" actId="20577"/>
          <ac:spMkLst>
            <pc:docMk/>
            <pc:sldMk cId="3690302523" sldId="400"/>
            <ac:spMk id="3" creationId="{2A05D27C-EA41-48BA-9533-C7AB19DC37FA}"/>
          </ac:spMkLst>
        </pc:spChg>
      </pc:sldChg>
      <pc:sldChg chg="modSp add">
        <pc:chgData name="ERIN.VALLS" userId="6aed4156-511f-46e7-937d-c838ba777fa5" providerId="ADAL" clId="{5823E974-ACCB-423B-85D2-1129C8E44D05}" dt="2026-07-14T16:00:36.257" v="2244" actId="20577"/>
        <pc:sldMkLst>
          <pc:docMk/>
          <pc:sldMk cId="2282672354" sldId="401"/>
        </pc:sldMkLst>
        <pc:spChg chg="mod">
          <ac:chgData name="ERIN.VALLS" userId="6aed4156-511f-46e7-937d-c838ba777fa5" providerId="ADAL" clId="{5823E974-ACCB-423B-85D2-1129C8E44D05}" dt="2026-07-14T15:59:32.718" v="2149" actId="20577"/>
          <ac:spMkLst>
            <pc:docMk/>
            <pc:sldMk cId="2282672354" sldId="401"/>
            <ac:spMk id="2" creationId="{CD3BEBD3-D569-4482-A6D7-E2233208B3B9}"/>
          </ac:spMkLst>
        </pc:spChg>
        <pc:spChg chg="mod">
          <ac:chgData name="ERIN.VALLS" userId="6aed4156-511f-46e7-937d-c838ba777fa5" providerId="ADAL" clId="{5823E974-ACCB-423B-85D2-1129C8E44D05}" dt="2026-07-14T16:00:36.257" v="2244" actId="20577"/>
          <ac:spMkLst>
            <pc:docMk/>
            <pc:sldMk cId="2282672354" sldId="401"/>
            <ac:spMk id="3" creationId="{2A05D27C-EA41-48BA-9533-C7AB19DC37FA}"/>
          </ac:spMkLst>
        </pc:spChg>
      </pc:sldChg>
      <pc:sldChg chg="addSp modSp add ord">
        <pc:chgData name="ERIN.VALLS" userId="6aed4156-511f-46e7-937d-c838ba777fa5" providerId="ADAL" clId="{5823E974-ACCB-423B-85D2-1129C8E44D05}" dt="2026-07-14T16:26:54.304" v="2820"/>
        <pc:sldMkLst>
          <pc:docMk/>
          <pc:sldMk cId="3719406821" sldId="402"/>
        </pc:sldMkLst>
        <pc:picChg chg="add mod">
          <ac:chgData name="ERIN.VALLS" userId="6aed4156-511f-46e7-937d-c838ba777fa5" providerId="ADAL" clId="{5823E974-ACCB-423B-85D2-1129C8E44D05}" dt="2026-07-14T16:04:50.158" v="2247" actId="14100"/>
          <ac:picMkLst>
            <pc:docMk/>
            <pc:sldMk cId="3719406821" sldId="402"/>
            <ac:picMk id="4" creationId="{41767E7E-BDEF-4827-BBFA-CD4677A382E8}"/>
          </ac:picMkLst>
        </pc:picChg>
      </pc:sldChg>
      <pc:sldChg chg="modSp add ord">
        <pc:chgData name="ERIN.VALLS" userId="6aed4156-511f-46e7-937d-c838ba777fa5" providerId="ADAL" clId="{5823E974-ACCB-423B-85D2-1129C8E44D05}" dt="2026-07-14T16:26:13.413" v="2816"/>
        <pc:sldMkLst>
          <pc:docMk/>
          <pc:sldMk cId="988010025" sldId="403"/>
        </pc:sldMkLst>
        <pc:spChg chg="mod">
          <ac:chgData name="ERIN.VALLS" userId="6aed4156-511f-46e7-937d-c838ba777fa5" providerId="ADAL" clId="{5823E974-ACCB-423B-85D2-1129C8E44D05}" dt="2026-07-14T16:05:26.243" v="2254" actId="20577"/>
          <ac:spMkLst>
            <pc:docMk/>
            <pc:sldMk cId="988010025" sldId="403"/>
            <ac:spMk id="2" creationId="{400CE528-BF88-46C9-A2C9-281825E27010}"/>
          </ac:spMkLst>
        </pc:spChg>
        <pc:spChg chg="mod">
          <ac:chgData name="ERIN.VALLS" userId="6aed4156-511f-46e7-937d-c838ba777fa5" providerId="ADAL" clId="{5823E974-ACCB-423B-85D2-1129C8E44D05}" dt="2026-07-14T16:17:08.386" v="2576"/>
          <ac:spMkLst>
            <pc:docMk/>
            <pc:sldMk cId="988010025" sldId="403"/>
            <ac:spMk id="3" creationId="{E7E63552-A585-4914-88BD-4259C3011F33}"/>
          </ac:spMkLst>
        </pc:spChg>
      </pc:sldChg>
      <pc:sldChg chg="modSp add ord">
        <pc:chgData name="ERIN.VALLS" userId="6aed4156-511f-46e7-937d-c838ba777fa5" providerId="ADAL" clId="{5823E974-ACCB-423B-85D2-1129C8E44D05}" dt="2026-07-14T16:41:11.778" v="3055"/>
        <pc:sldMkLst>
          <pc:docMk/>
          <pc:sldMk cId="2353904797" sldId="404"/>
        </pc:sldMkLst>
        <pc:spChg chg="mod">
          <ac:chgData name="ERIN.VALLS" userId="6aed4156-511f-46e7-937d-c838ba777fa5" providerId="ADAL" clId="{5823E974-ACCB-423B-85D2-1129C8E44D05}" dt="2026-07-14T16:22:21.370" v="2814" actId="20577"/>
          <ac:spMkLst>
            <pc:docMk/>
            <pc:sldMk cId="2353904797" sldId="404"/>
            <ac:spMk id="2" creationId="{54E4B837-E3D4-4CBA-B13F-5401F4677A0F}"/>
          </ac:spMkLst>
        </pc:spChg>
        <pc:spChg chg="mod">
          <ac:chgData name="ERIN.VALLS" userId="6aed4156-511f-46e7-937d-c838ba777fa5" providerId="ADAL" clId="{5823E974-ACCB-423B-85D2-1129C8E44D05}" dt="2026-07-14T16:19:49.355" v="2736" actId="14100"/>
          <ac:spMkLst>
            <pc:docMk/>
            <pc:sldMk cId="2353904797" sldId="404"/>
            <ac:spMk id="3" creationId="{5FB652B2-8FCD-4843-AEEA-F561E8E75677}"/>
          </ac:spMkLst>
        </pc:spChg>
      </pc:sldChg>
      <pc:sldChg chg="modSp add ord">
        <pc:chgData name="ERIN.VALLS" userId="6aed4156-511f-46e7-937d-c838ba777fa5" providerId="ADAL" clId="{5823E974-ACCB-423B-85D2-1129C8E44D05}" dt="2026-07-14T16:42:26.060" v="3065"/>
        <pc:sldMkLst>
          <pc:docMk/>
          <pc:sldMk cId="4028915427" sldId="405"/>
        </pc:sldMkLst>
        <pc:spChg chg="mod">
          <ac:chgData name="ERIN.VALLS" userId="6aed4156-511f-46e7-937d-c838ba777fa5" providerId="ADAL" clId="{5823E974-ACCB-423B-85D2-1129C8E44D05}" dt="2026-07-14T16:22:16.274" v="2813" actId="20577"/>
          <ac:spMkLst>
            <pc:docMk/>
            <pc:sldMk cId="4028915427" sldId="405"/>
            <ac:spMk id="2" creationId="{54E4B837-E3D4-4CBA-B13F-5401F4677A0F}"/>
          </ac:spMkLst>
        </pc:spChg>
        <pc:spChg chg="mod">
          <ac:chgData name="ERIN.VALLS" userId="6aed4156-511f-46e7-937d-c838ba777fa5" providerId="ADAL" clId="{5823E974-ACCB-423B-85D2-1129C8E44D05}" dt="2026-07-14T16:21:46.892" v="2803" actId="20577"/>
          <ac:spMkLst>
            <pc:docMk/>
            <pc:sldMk cId="4028915427" sldId="405"/>
            <ac:spMk id="3" creationId="{5FB652B2-8FCD-4843-AEEA-F561E8E75677}"/>
          </ac:spMkLst>
        </pc:spChg>
      </pc:sldChg>
      <pc:sldChg chg="modSp add">
        <pc:chgData name="ERIN.VALLS" userId="6aed4156-511f-46e7-937d-c838ba777fa5" providerId="ADAL" clId="{5823E974-ACCB-423B-85D2-1129C8E44D05}" dt="2026-07-14T16:40:17.242" v="3053" actId="20577"/>
        <pc:sldMkLst>
          <pc:docMk/>
          <pc:sldMk cId="3231796286" sldId="406"/>
        </pc:sldMkLst>
        <pc:spChg chg="mod">
          <ac:chgData name="ERIN.VALLS" userId="6aed4156-511f-46e7-937d-c838ba777fa5" providerId="ADAL" clId="{5823E974-ACCB-423B-85D2-1129C8E44D05}" dt="2026-07-14T16:30:36.222" v="2913" actId="20577"/>
          <ac:spMkLst>
            <pc:docMk/>
            <pc:sldMk cId="3231796286" sldId="406"/>
            <ac:spMk id="2" creationId="{00000000-0000-0000-0000-000000000000}"/>
          </ac:spMkLst>
        </pc:spChg>
        <pc:spChg chg="mod">
          <ac:chgData name="ERIN.VALLS" userId="6aed4156-511f-46e7-937d-c838ba777fa5" providerId="ADAL" clId="{5823E974-ACCB-423B-85D2-1129C8E44D05}" dt="2026-07-14T16:40:17.242" v="3053" actId="20577"/>
          <ac:spMkLst>
            <pc:docMk/>
            <pc:sldMk cId="3231796286" sldId="406"/>
            <ac:spMk id="3" creationId="{00000000-0000-0000-0000-000000000000}"/>
          </ac:spMkLst>
        </pc:spChg>
      </pc:sldChg>
      <pc:sldChg chg="modSp add">
        <pc:chgData name="ERIN.VALLS" userId="6aed4156-511f-46e7-937d-c838ba777fa5" providerId="ADAL" clId="{5823E974-ACCB-423B-85D2-1129C8E44D05}" dt="2026-07-14T18:11:44.048" v="3216" actId="115"/>
        <pc:sldMkLst>
          <pc:docMk/>
          <pc:sldMk cId="2629224160" sldId="407"/>
        </pc:sldMkLst>
        <pc:spChg chg="mod">
          <ac:chgData name="ERIN.VALLS" userId="6aed4156-511f-46e7-937d-c838ba777fa5" providerId="ADAL" clId="{5823E974-ACCB-423B-85D2-1129C8E44D05}" dt="2026-07-14T18:07:41.091" v="3099" actId="20577"/>
          <ac:spMkLst>
            <pc:docMk/>
            <pc:sldMk cId="2629224160" sldId="407"/>
            <ac:spMk id="2" creationId="{27284933-AB04-4B99-AA14-D60CFFED27A1}"/>
          </ac:spMkLst>
        </pc:spChg>
        <pc:spChg chg="mod">
          <ac:chgData name="ERIN.VALLS" userId="6aed4156-511f-46e7-937d-c838ba777fa5" providerId="ADAL" clId="{5823E974-ACCB-423B-85D2-1129C8E44D05}" dt="2026-07-14T18:11:44.048" v="3216" actId="115"/>
          <ac:spMkLst>
            <pc:docMk/>
            <pc:sldMk cId="2629224160" sldId="407"/>
            <ac:spMk id="3" creationId="{24AA7B87-476B-48AA-BB6E-AF9803E9DBB7}"/>
          </ac:spMkLst>
        </pc:spChg>
      </pc:sldChg>
      <pc:sldChg chg="add ord">
        <pc:chgData name="ERIN.VALLS" userId="6aed4156-511f-46e7-937d-c838ba777fa5" providerId="ADAL" clId="{5823E974-ACCB-423B-85D2-1129C8E44D05}" dt="2026-07-14T18:14:55.764" v="3258"/>
        <pc:sldMkLst>
          <pc:docMk/>
          <pc:sldMk cId="3486622458" sldId="408"/>
        </pc:sldMkLst>
      </pc:sldChg>
      <pc:sldChg chg="add">
        <pc:chgData name="ERIN.VALLS" userId="6aed4156-511f-46e7-937d-c838ba777fa5" providerId="ADAL" clId="{5823E974-ACCB-423B-85D2-1129C8E44D05}" dt="2026-07-14T18:13:29.731" v="3232"/>
        <pc:sldMkLst>
          <pc:docMk/>
          <pc:sldMk cId="39981524" sldId="409"/>
        </pc:sldMkLst>
      </pc:sldChg>
      <pc:sldChg chg="addSp delSp modSp add">
        <pc:chgData name="ERIN.VALLS" userId="6aed4156-511f-46e7-937d-c838ba777fa5" providerId="ADAL" clId="{5823E974-ACCB-423B-85D2-1129C8E44D05}" dt="2026-07-14T18:22:05.123" v="3665" actId="20577"/>
        <pc:sldMkLst>
          <pc:docMk/>
          <pc:sldMk cId="722387362" sldId="410"/>
        </pc:sldMkLst>
        <pc:spChg chg="del mod">
          <ac:chgData name="ERIN.VALLS" userId="6aed4156-511f-46e7-937d-c838ba777fa5" providerId="ADAL" clId="{5823E974-ACCB-423B-85D2-1129C8E44D05}" dt="2026-07-14T18:18:59.744" v="3439" actId="478"/>
          <ac:spMkLst>
            <pc:docMk/>
            <pc:sldMk cId="722387362" sldId="410"/>
            <ac:spMk id="3" creationId="{00000000-0000-0000-0000-000000000000}"/>
          </ac:spMkLst>
        </pc:spChg>
        <pc:spChg chg="add mod">
          <ac:chgData name="ERIN.VALLS" userId="6aed4156-511f-46e7-937d-c838ba777fa5" providerId="ADAL" clId="{5823E974-ACCB-423B-85D2-1129C8E44D05}" dt="2026-07-14T18:22:05.123" v="3665" actId="20577"/>
          <ac:spMkLst>
            <pc:docMk/>
            <pc:sldMk cId="722387362" sldId="410"/>
            <ac:spMk id="5" creationId="{B0CB9696-70DE-475D-8ADE-30A6D502C67F}"/>
          </ac:spMkLst>
        </pc:spChg>
        <pc:picChg chg="add del mod">
          <ac:chgData name="ERIN.VALLS" userId="6aed4156-511f-46e7-937d-c838ba777fa5" providerId="ADAL" clId="{5823E974-ACCB-423B-85D2-1129C8E44D05}" dt="2026-07-14T18:18:59.744" v="3439" actId="478"/>
          <ac:picMkLst>
            <pc:docMk/>
            <pc:sldMk cId="722387362" sldId="410"/>
            <ac:picMk id="1026" creationId="{56B27111-4DCE-4B71-AA77-8037F19E7C31}"/>
          </ac:picMkLst>
        </pc:picChg>
        <pc:picChg chg="add del mod">
          <ac:chgData name="ERIN.VALLS" userId="6aed4156-511f-46e7-937d-c838ba777fa5" providerId="ADAL" clId="{5823E974-ACCB-423B-85D2-1129C8E44D05}" dt="2026-07-14T18:20:37.556" v="3484" actId="478"/>
          <ac:picMkLst>
            <pc:docMk/>
            <pc:sldMk cId="722387362" sldId="410"/>
            <ac:picMk id="1028" creationId="{2516FF74-1006-47CB-9045-73F44A989D4C}"/>
          </ac:picMkLst>
        </pc:picChg>
        <pc:picChg chg="add mod">
          <ac:chgData name="ERIN.VALLS" userId="6aed4156-511f-46e7-937d-c838ba777fa5" providerId="ADAL" clId="{5823E974-ACCB-423B-85D2-1129C8E44D05}" dt="2026-07-14T18:20:34.986" v="3483" actId="1076"/>
          <ac:picMkLst>
            <pc:docMk/>
            <pc:sldMk cId="722387362" sldId="410"/>
            <ac:picMk id="1030" creationId="{A9A9902A-82B8-4942-A52B-E7C5C6BD2F82}"/>
          </ac:picMkLst>
        </pc:picChg>
      </pc:sldChg>
      <pc:sldChg chg="modSp add">
        <pc:chgData name="ERIN.VALLS" userId="6aed4156-511f-46e7-937d-c838ba777fa5" providerId="ADAL" clId="{5823E974-ACCB-423B-85D2-1129C8E44D05}" dt="2026-08-05T13:32:42.047" v="3982" actId="20577"/>
        <pc:sldMkLst>
          <pc:docMk/>
          <pc:sldMk cId="160981086" sldId="411"/>
        </pc:sldMkLst>
        <pc:spChg chg="mod">
          <ac:chgData name="ERIN.VALLS" userId="6aed4156-511f-46e7-937d-c838ba777fa5" providerId="ADAL" clId="{5823E974-ACCB-423B-85D2-1129C8E44D05}" dt="2026-08-05T13:32:42.047" v="3982" actId="20577"/>
          <ac:spMkLst>
            <pc:docMk/>
            <pc:sldMk cId="160981086" sldId="411"/>
            <ac:spMk id="3" creationId="{C21DE26A-3C1D-4876-AE03-6BAF7067436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62" tIns="46568" rIns="93162" bIns="46568"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62" tIns="46568" rIns="93162" bIns="46568"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62" tIns="46568" rIns="93162" bIns="46568"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a:t>
            </a:fld>
            <a:endParaRPr lang="en-US"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 name="Google Shape;157;p1: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endParaRPr/>
          </a:p>
        </p:txBody>
      </p:sp>
      <p:sp>
        <p:nvSpPr>
          <p:cNvPr id="158" name="Google Shape;158;p1: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buSzPts val="1400"/>
            </a:pPr>
            <a:fld id="{00000000-1234-1234-1234-123412341234}" type="slidenum">
              <a:rPr lang="en-US"/>
              <a:pPr algn="r">
                <a:buSzPts val="1400"/>
              </a:p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picture of Henry and Hattie.</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3</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8985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9: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35" name="Google Shape;235;p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e50dae791c_0_16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e50dae791c_0_160: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349" name="Google Shape;349;ge50dae791c_0_160:notes"/>
          <p:cNvSpPr txBox="1">
            <a:spLocks noGrp="1"/>
          </p:cNvSpPr>
          <p:nvPr>
            <p:ph type="sldNum" idx="12"/>
          </p:nvPr>
        </p:nvSpPr>
        <p:spPr>
          <a:xfrm>
            <a:off x="3970938" y="8829967"/>
            <a:ext cx="3037840" cy="464820"/>
          </a:xfrm>
          <a:prstGeom prst="rect">
            <a:avLst/>
          </a:prstGeom>
        </p:spPr>
        <p:txBody>
          <a:bodyPr spcFirstLastPara="1" wrap="square" lIns="93162" tIns="46568" rIns="93162" bIns="46568" anchor="b" anchorCtr="0">
            <a:noAutofit/>
          </a:bodyPr>
          <a:lstStyle/>
          <a:p>
            <a:pPr algn="r"/>
            <a:fld id="{00000000-1234-1234-1234-123412341234}" type="slidenum">
              <a:rPr lang="en-US"/>
              <a:pPr algn="r"/>
              <a:t>15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5"/>
        <p:cNvGrpSpPr/>
        <p:nvPr/>
      </p:nvGrpSpPr>
      <p:grpSpPr>
        <a:xfrm>
          <a:off x="0" y="0"/>
          <a:ext cx="0" cy="0"/>
          <a:chOff x="0" y="0"/>
          <a:chExt cx="0" cy="0"/>
        </a:xfrm>
      </p:grpSpPr>
      <p:pic>
        <p:nvPicPr>
          <p:cNvPr id="16" name="Google Shape;16;p14"/>
          <p:cNvPicPr preferRelativeResize="0"/>
          <p:nvPr/>
        </p:nvPicPr>
        <p:blipFill rotWithShape="1">
          <a:blip r:embed="rId2">
            <a:alphaModFix/>
          </a:blip>
          <a:srcRect/>
          <a:stretch/>
        </p:blipFill>
        <p:spPr>
          <a:xfrm>
            <a:off x="0" y="-1"/>
            <a:ext cx="12207240" cy="6870006"/>
          </a:xfrm>
          <a:prstGeom prst="rect">
            <a:avLst/>
          </a:prstGeom>
          <a:blipFill rotWithShape="1">
            <a:blip r:embed="rId3">
              <a:alphaModFix/>
            </a:blip>
            <a:stretch>
              <a:fillRect/>
            </a:stretch>
          </a:blipFill>
          <a:ln>
            <a:noFill/>
          </a:ln>
        </p:spPr>
      </p:pic>
      <p:sp>
        <p:nvSpPr>
          <p:cNvPr id="17" name="Google Shape;17;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6000"/>
              <a:buFont typeface="Fira Sans"/>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14"/>
          <p:cNvSpPr txBox="1">
            <a:spLocks noGrp="1"/>
          </p:cNvSpPr>
          <p:nvPr>
            <p:ph type="subTitle" idx="1"/>
          </p:nvPr>
        </p:nvSpPr>
        <p:spPr>
          <a:xfrm>
            <a:off x="1524000" y="3602038"/>
            <a:ext cx="9144000" cy="902850"/>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19" name="Google Shape;19;p14"/>
          <p:cNvPicPr preferRelativeResize="0"/>
          <p:nvPr/>
        </p:nvPicPr>
        <p:blipFill rotWithShape="1">
          <a:blip r:embed="rId4">
            <a:alphaModFix/>
          </a:blip>
          <a:srcRect/>
          <a:stretch/>
        </p:blipFill>
        <p:spPr>
          <a:xfrm>
            <a:off x="4934887" y="4614679"/>
            <a:ext cx="2322226" cy="1741671"/>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5"/>
          <p:cNvSpPr txBox="1">
            <a:spLocks noGrp="1"/>
          </p:cNvSpPr>
          <p:nvPr>
            <p:ph type="body" idx="1"/>
          </p:nvPr>
        </p:nvSpPr>
        <p:spPr>
          <a:xfrm>
            <a:off x="838200" y="1825625"/>
            <a:ext cx="10515600" cy="3811675"/>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9"/>
        <p:cNvGrpSpPr/>
        <p:nvPr/>
      </p:nvGrpSpPr>
      <p:grpSpPr>
        <a:xfrm>
          <a:off x="0" y="0"/>
          <a:ext cx="0" cy="0"/>
          <a:chOff x="0" y="0"/>
          <a:chExt cx="0" cy="0"/>
        </a:xfrm>
      </p:grpSpPr>
      <p:sp>
        <p:nvSpPr>
          <p:cNvPr id="30" name="Google Shape;30;p1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Fira Sans"/>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7"/>
          <p:cNvSpPr txBox="1">
            <a:spLocks noGrp="1"/>
          </p:cNvSpPr>
          <p:nvPr>
            <p:ph type="body" idx="1"/>
          </p:nvPr>
        </p:nvSpPr>
        <p:spPr>
          <a:xfrm>
            <a:off x="831850" y="4589463"/>
            <a:ext cx="10515600" cy="1028611"/>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2" name="Google Shape;32;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3"/>
        <p:cNvGrpSpPr/>
        <p:nvPr/>
      </p:nvGrpSpPr>
      <p:grpSpPr>
        <a:xfrm>
          <a:off x="0" y="0"/>
          <a:ext cx="0" cy="0"/>
          <a:chOff x="0" y="0"/>
          <a:chExt cx="0" cy="0"/>
        </a:xfrm>
      </p:grpSpPr>
      <p:sp>
        <p:nvSpPr>
          <p:cNvPr id="34" name="Google Shape;34;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 name="Google Shape;36;p18"/>
          <p:cNvSpPr txBox="1">
            <a:spLocks noGrp="1"/>
          </p:cNvSpPr>
          <p:nvPr>
            <p:ph type="body" idx="2"/>
          </p:nvPr>
        </p:nvSpPr>
        <p:spPr>
          <a:xfrm>
            <a:off x="839788" y="2505075"/>
            <a:ext cx="5157787" cy="3047162"/>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8" name="Google Shape;38;p18"/>
          <p:cNvSpPr txBox="1">
            <a:spLocks noGrp="1"/>
          </p:cNvSpPr>
          <p:nvPr>
            <p:ph type="body" idx="4"/>
          </p:nvPr>
        </p:nvSpPr>
        <p:spPr>
          <a:xfrm>
            <a:off x="6172200" y="2505075"/>
            <a:ext cx="5183188" cy="3047162"/>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6"/>
        <p:cNvGrpSpPr/>
        <p:nvPr/>
      </p:nvGrpSpPr>
      <p:grpSpPr>
        <a:xfrm>
          <a:off x="0" y="0"/>
          <a:ext cx="0" cy="0"/>
          <a:chOff x="0" y="0"/>
          <a:chExt cx="0" cy="0"/>
        </a:xfrm>
      </p:grpSpPr>
      <p:sp>
        <p:nvSpPr>
          <p:cNvPr id="47" name="Google Shape;47;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Fira San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1"/>
          <p:cNvSpPr txBox="1">
            <a:spLocks noGrp="1"/>
          </p:cNvSpPr>
          <p:nvPr>
            <p:ph type="body" idx="1"/>
          </p:nvPr>
        </p:nvSpPr>
        <p:spPr>
          <a:xfrm>
            <a:off x="5183188" y="987425"/>
            <a:ext cx="6172200" cy="4449909"/>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3200"/>
              <a:buNone/>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9" name="Google Shape;49;p21"/>
          <p:cNvSpPr txBox="1">
            <a:spLocks noGrp="1"/>
          </p:cNvSpPr>
          <p:nvPr>
            <p:ph type="body" idx="2"/>
          </p:nvPr>
        </p:nvSpPr>
        <p:spPr>
          <a:xfrm>
            <a:off x="839788" y="2057400"/>
            <a:ext cx="3932237" cy="348020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0" name="Google Shape;50;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1"/>
        <p:cNvGrpSpPr/>
        <p:nvPr/>
      </p:nvGrpSpPr>
      <p:grpSpPr>
        <a:xfrm>
          <a:off x="0" y="0"/>
          <a:ext cx="0" cy="0"/>
          <a:chOff x="0" y="0"/>
          <a:chExt cx="0" cy="0"/>
        </a:xfrm>
      </p:grpSpPr>
      <p:sp>
        <p:nvSpPr>
          <p:cNvPr id="52" name="Google Shape;52;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Fira San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2"/>
          <p:cNvSpPr>
            <a:spLocks noGrp="1"/>
          </p:cNvSpPr>
          <p:nvPr>
            <p:ph type="pic" idx="2"/>
          </p:nvPr>
        </p:nvSpPr>
        <p:spPr>
          <a:xfrm>
            <a:off x="5183188" y="987425"/>
            <a:ext cx="6172200" cy="4449909"/>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Noto Sans Symbols"/>
              <a:buNone/>
              <a:defRPr sz="3200" b="0" i="0" u="none" strike="noStrike" cap="none">
                <a:solidFill>
                  <a:schemeClr val="dk1"/>
                </a:solidFill>
                <a:latin typeface="Raleway"/>
                <a:ea typeface="Raleway"/>
                <a:cs typeface="Raleway"/>
                <a:sym typeface="Raleway"/>
              </a:defRPr>
            </a:lvl1pPr>
            <a:lvl2pPr marR="0" lvl="1" algn="l" rtl="0">
              <a:lnSpc>
                <a:spcPct val="90000"/>
              </a:lnSpc>
              <a:spcBef>
                <a:spcPts val="500"/>
              </a:spcBef>
              <a:spcAft>
                <a:spcPts val="0"/>
              </a:spcAft>
              <a:buClr>
                <a:schemeClr val="dk1"/>
              </a:buClr>
              <a:buSzPts val="2800"/>
              <a:buFont typeface="Noto Sans Symbols"/>
              <a:buNone/>
              <a:defRPr sz="2800" b="0" i="0" u="none" strike="noStrike" cap="none">
                <a:solidFill>
                  <a:schemeClr val="dk1"/>
                </a:solidFill>
                <a:latin typeface="Raleway"/>
                <a:ea typeface="Raleway"/>
                <a:cs typeface="Raleway"/>
                <a:sym typeface="Raleway"/>
              </a:defRPr>
            </a:lvl2pPr>
            <a:lvl3pPr marR="0" lvl="2" algn="l" rtl="0">
              <a:lnSpc>
                <a:spcPct val="90000"/>
              </a:lnSpc>
              <a:spcBef>
                <a:spcPts val="500"/>
              </a:spcBef>
              <a:spcAft>
                <a:spcPts val="0"/>
              </a:spcAft>
              <a:buClr>
                <a:schemeClr val="dk1"/>
              </a:buClr>
              <a:buSzPts val="2400"/>
              <a:buFont typeface="Noto Sans Symbols"/>
              <a:buNone/>
              <a:defRPr sz="2400" b="0" i="0" u="none" strike="noStrike" cap="none">
                <a:solidFill>
                  <a:schemeClr val="dk1"/>
                </a:solidFill>
                <a:latin typeface="Raleway"/>
                <a:ea typeface="Raleway"/>
                <a:cs typeface="Raleway"/>
                <a:sym typeface="Raleway"/>
              </a:defRPr>
            </a:lvl3pPr>
            <a:lvl4pPr marR="0" lvl="3" algn="l" rtl="0">
              <a:lnSpc>
                <a:spcPct val="90000"/>
              </a:lnSpc>
              <a:spcBef>
                <a:spcPts val="500"/>
              </a:spcBef>
              <a:spcAft>
                <a:spcPts val="0"/>
              </a:spcAft>
              <a:buClr>
                <a:schemeClr val="dk1"/>
              </a:buClr>
              <a:buSzPts val="2000"/>
              <a:buFont typeface="Noto Sans Symbols"/>
              <a:buNone/>
              <a:defRPr sz="2000" b="0" i="0" u="none" strike="noStrike" cap="none">
                <a:solidFill>
                  <a:schemeClr val="dk1"/>
                </a:solidFill>
                <a:latin typeface="Raleway"/>
                <a:ea typeface="Raleway"/>
                <a:cs typeface="Raleway"/>
                <a:sym typeface="Raleway"/>
              </a:defRPr>
            </a:lvl4pPr>
            <a:lvl5pPr marR="0" lvl="4" algn="l" rtl="0">
              <a:lnSpc>
                <a:spcPct val="90000"/>
              </a:lnSpc>
              <a:spcBef>
                <a:spcPts val="500"/>
              </a:spcBef>
              <a:spcAft>
                <a:spcPts val="0"/>
              </a:spcAft>
              <a:buClr>
                <a:schemeClr val="dk1"/>
              </a:buClr>
              <a:buSzPts val="2000"/>
              <a:buFont typeface="Noto Sans Symbols"/>
              <a:buNone/>
              <a:defRPr sz="2000" b="0" i="0" u="none" strike="noStrike" cap="none">
                <a:solidFill>
                  <a:schemeClr val="dk1"/>
                </a:solidFill>
                <a:latin typeface="Raleway"/>
                <a:ea typeface="Raleway"/>
                <a:cs typeface="Raleway"/>
                <a:sym typeface="Raleway"/>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4" name="Google Shape;54;p22"/>
          <p:cNvSpPr txBox="1">
            <a:spLocks noGrp="1"/>
          </p:cNvSpPr>
          <p:nvPr>
            <p:ph type="body" idx="1"/>
          </p:nvPr>
        </p:nvSpPr>
        <p:spPr>
          <a:xfrm>
            <a:off x="839788" y="2057400"/>
            <a:ext cx="3932237" cy="348020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5" name="Google Shape;55;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1">
  <p:cSld name="Title and Content">
    <p:spTree>
      <p:nvGrpSpPr>
        <p:cNvPr id="1" name="Shape 56"/>
        <p:cNvGrpSpPr/>
        <p:nvPr/>
      </p:nvGrpSpPr>
      <p:grpSpPr>
        <a:xfrm>
          <a:off x="0" y="0"/>
          <a:ext cx="0" cy="0"/>
          <a:chOff x="0" y="0"/>
          <a:chExt cx="0" cy="0"/>
        </a:xfrm>
      </p:grpSpPr>
      <p:pic>
        <p:nvPicPr>
          <p:cNvPr id="57" name="Google Shape;57;ge50dae791c_0_57"/>
          <p:cNvPicPr preferRelativeResize="0"/>
          <p:nvPr/>
        </p:nvPicPr>
        <p:blipFill rotWithShape="1">
          <a:blip r:embed="rId2">
            <a:alphaModFix/>
          </a:blip>
          <a:srcRect/>
          <a:stretch/>
        </p:blipFill>
        <p:spPr>
          <a:xfrm>
            <a:off x="0" y="0"/>
            <a:ext cx="12192005" cy="6858003"/>
          </a:xfrm>
          <a:prstGeom prst="rect">
            <a:avLst/>
          </a:prstGeom>
          <a:noFill/>
          <a:ln>
            <a:noFill/>
          </a:ln>
        </p:spPr>
      </p:pic>
      <p:sp>
        <p:nvSpPr>
          <p:cNvPr id="58" name="Google Shape;58;ge50dae791c_0_57"/>
          <p:cNvSpPr txBox="1">
            <a:spLocks noGrp="1"/>
          </p:cNvSpPr>
          <p:nvPr>
            <p:ph type="title"/>
          </p:nvPr>
        </p:nvSpPr>
        <p:spPr>
          <a:xfrm>
            <a:off x="0" y="0"/>
            <a:ext cx="12192000" cy="1418100"/>
          </a:xfrm>
          <a:prstGeom prst="rect">
            <a:avLst/>
          </a:prstGeom>
          <a:noFill/>
          <a:ln>
            <a:noFill/>
          </a:ln>
        </p:spPr>
        <p:txBody>
          <a:bodyPr spcFirstLastPara="1" wrap="square" lIns="121900" tIns="121900" rIns="121900" bIns="121900" anchor="ctr" anchorCtr="0">
            <a:noAutofit/>
          </a:bodyPr>
          <a:lstStyle>
            <a:lvl1pPr marR="0" lvl="0" algn="ctr" rtl="0">
              <a:lnSpc>
                <a:spcPct val="90000"/>
              </a:lnSpc>
              <a:spcBef>
                <a:spcPts val="0"/>
              </a:spcBef>
              <a:spcAft>
                <a:spcPts val="0"/>
              </a:spcAft>
              <a:buClr>
                <a:srgbClr val="FFFFFF"/>
              </a:buClr>
              <a:buSzPts val="3700"/>
              <a:buFont typeface="Calibri"/>
              <a:buNone/>
              <a:defRPr sz="3700" b="0" i="0" u="none" strike="noStrike" cap="none">
                <a:solidFill>
                  <a:srgbClr val="FFFFF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9pPr>
          </a:lstStyle>
          <a:p>
            <a:endParaRPr/>
          </a:p>
        </p:txBody>
      </p:sp>
      <p:sp>
        <p:nvSpPr>
          <p:cNvPr id="59" name="Google Shape;59;ge50dae791c_0_57"/>
          <p:cNvSpPr txBox="1">
            <a:spLocks noGrp="1"/>
          </p:cNvSpPr>
          <p:nvPr>
            <p:ph type="body" idx="1"/>
          </p:nvPr>
        </p:nvSpPr>
        <p:spPr>
          <a:xfrm>
            <a:off x="203200" y="1725867"/>
            <a:ext cx="11785500" cy="4445700"/>
          </a:xfrm>
          <a:prstGeom prst="rect">
            <a:avLst/>
          </a:prstGeom>
          <a:noFill/>
          <a:ln>
            <a:noFill/>
          </a:ln>
        </p:spPr>
        <p:txBody>
          <a:bodyPr spcFirstLastPara="1" wrap="square" lIns="121900" tIns="121900" rIns="121900" bIns="121900" anchor="t" anchorCtr="0">
            <a:noAutofit/>
          </a:bodyPr>
          <a:lstStyle>
            <a:lvl1pPr marL="457200" marR="0" lvl="0" indent="-381000" algn="l" rtl="0">
              <a:lnSpc>
                <a:spcPct val="90000"/>
              </a:lnSpc>
              <a:spcBef>
                <a:spcPts val="10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4pPr>
            <a:lvl5pPr marL="2286000" marR="0" lvl="4"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5pPr>
            <a:lvl6pPr marL="2743200" marR="0" lvl="5"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60" name="Google Shape;60;ge50dae791c_0_57"/>
          <p:cNvSpPr txBox="1"/>
          <p:nvPr/>
        </p:nvSpPr>
        <p:spPr>
          <a:xfrm>
            <a:off x="9067800" y="6321867"/>
            <a:ext cx="2972100" cy="457200"/>
          </a:xfrm>
          <a:prstGeom prst="rect">
            <a:avLst/>
          </a:prstGeom>
          <a:noFill/>
          <a:ln>
            <a:noFill/>
          </a:ln>
        </p:spPr>
        <p:txBody>
          <a:bodyPr spcFirstLastPara="1" wrap="square" lIns="121900" tIns="60925" rIns="121900" bIns="60925" anchor="ctr" anchorCtr="0">
            <a:noAutofit/>
          </a:bodyPr>
          <a:lstStyle/>
          <a:p>
            <a:pPr marL="0" marR="0" lvl="0" indent="0" algn="r" rtl="0">
              <a:lnSpc>
                <a:spcPct val="100000"/>
              </a:lnSpc>
              <a:spcBef>
                <a:spcPts val="0"/>
              </a:spcBef>
              <a:spcAft>
                <a:spcPts val="0"/>
              </a:spcAft>
              <a:buClr>
                <a:srgbClr val="8A8A8A"/>
              </a:buClr>
              <a:buSzPts val="1500"/>
              <a:buFont typeface="Calibri"/>
              <a:buNone/>
            </a:pPr>
            <a:fld id="{00000000-1234-1234-1234-123412341234}" type="slidenum">
              <a:rPr lang="en-US" sz="1500" b="1" i="0" u="none" strike="noStrike" cap="none">
                <a:solidFill>
                  <a:srgbClr val="FFFFFF"/>
                </a:solidFill>
                <a:latin typeface="Calibri"/>
                <a:ea typeface="Calibri"/>
                <a:cs typeface="Calibri"/>
                <a:sym typeface="Calibri"/>
              </a:rPr>
              <a:t>‹#›</a:t>
            </a:fld>
            <a:endParaRPr sz="1500" b="1" i="0" u="none" strike="noStrike" cap="none">
              <a:solidFill>
                <a:srgbClr val="FFFFFF"/>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13"/>
          <p:cNvPicPr preferRelativeResize="0"/>
          <p:nvPr/>
        </p:nvPicPr>
        <p:blipFill rotWithShape="1">
          <a:blip r:embed="rId9">
            <a:alphaModFix/>
          </a:blip>
          <a:srcRect/>
          <a:stretch/>
        </p:blipFill>
        <p:spPr>
          <a:xfrm>
            <a:off x="0" y="-1"/>
            <a:ext cx="12207240" cy="6870006"/>
          </a:xfrm>
          <a:prstGeom prst="rect">
            <a:avLst/>
          </a:prstGeom>
          <a:blipFill rotWithShape="1">
            <a:blip r:embed="rId10">
              <a:alphaModFix/>
            </a:blip>
            <a:stretch>
              <a:fillRect/>
            </a:stretch>
          </a:blipFill>
          <a:ln>
            <a:noFill/>
          </a:ln>
        </p:spPr>
      </p:pic>
      <p:sp>
        <p:nvSpPr>
          <p:cNvPr id="11" name="Google Shape;11;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Fira Sans"/>
              <a:buNone/>
              <a:defRPr sz="4400" b="1" i="0" u="none" strike="noStrike" cap="none">
                <a:solidFill>
                  <a:schemeClr val="dk1"/>
                </a:solidFill>
                <a:latin typeface="Fira Sans"/>
                <a:ea typeface="Fira Sans"/>
                <a:cs typeface="Fira Sans"/>
                <a:sym typeface="Fira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 name="Google Shape;12;p13"/>
          <p:cNvSpPr txBox="1">
            <a:spLocks noGrp="1"/>
          </p:cNvSpPr>
          <p:nvPr>
            <p:ph type="body" idx="1"/>
          </p:nvPr>
        </p:nvSpPr>
        <p:spPr>
          <a:xfrm>
            <a:off x="838200" y="1825625"/>
            <a:ext cx="10515600" cy="381167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800"/>
              <a:buFont typeface="Noto Sans Symbols"/>
              <a:buNone/>
              <a:defRPr sz="2800" b="0" i="0" u="none" strike="noStrike" cap="none">
                <a:solidFill>
                  <a:schemeClr val="dk1"/>
                </a:solidFill>
                <a:latin typeface="Raleway"/>
                <a:ea typeface="Raleway"/>
                <a:cs typeface="Raleway"/>
                <a:sym typeface="Raleway"/>
              </a:defRPr>
            </a:lvl1pPr>
            <a:lvl2pPr marL="914400" marR="0" lvl="1" indent="-381000" algn="l" rtl="0">
              <a:lnSpc>
                <a:spcPct val="90000"/>
              </a:lnSpc>
              <a:spcBef>
                <a:spcPts val="500"/>
              </a:spcBef>
              <a:spcAft>
                <a:spcPts val="0"/>
              </a:spcAft>
              <a:buClr>
                <a:schemeClr val="dk1"/>
              </a:buClr>
              <a:buSzPts val="2400"/>
              <a:buFont typeface="Noto Sans Symbols"/>
              <a:buChar char="▪"/>
              <a:defRPr sz="2400" b="0" i="0" u="none" strike="noStrike" cap="none">
                <a:solidFill>
                  <a:schemeClr val="dk1"/>
                </a:solidFill>
                <a:latin typeface="Raleway"/>
                <a:ea typeface="Raleway"/>
                <a:cs typeface="Raleway"/>
                <a:sym typeface="Raleway"/>
              </a:defRPr>
            </a:lvl2pPr>
            <a:lvl3pPr marL="1371600" marR="0" lvl="2" indent="-355600" algn="l" rtl="0">
              <a:lnSpc>
                <a:spcPct val="90000"/>
              </a:lnSpc>
              <a:spcBef>
                <a:spcPts val="500"/>
              </a:spcBef>
              <a:spcAft>
                <a:spcPts val="0"/>
              </a:spcAft>
              <a:buClr>
                <a:schemeClr val="dk1"/>
              </a:buClr>
              <a:buSzPts val="2000"/>
              <a:buFont typeface="Noto Sans Symbols"/>
              <a:buChar char="▪"/>
              <a:defRPr sz="2000" b="0" i="0" u="none" strike="noStrike" cap="none">
                <a:solidFill>
                  <a:schemeClr val="dk1"/>
                </a:solidFill>
                <a:latin typeface="Raleway"/>
                <a:ea typeface="Raleway"/>
                <a:cs typeface="Raleway"/>
                <a:sym typeface="Raleway"/>
              </a:defRPr>
            </a:lvl3pPr>
            <a:lvl4pPr marL="1828800" marR="0" lvl="3" indent="-342900" algn="l" rtl="0">
              <a:lnSpc>
                <a:spcPct val="90000"/>
              </a:lnSpc>
              <a:spcBef>
                <a:spcPts val="500"/>
              </a:spcBef>
              <a:spcAft>
                <a:spcPts val="0"/>
              </a:spcAft>
              <a:buClr>
                <a:schemeClr val="dk1"/>
              </a:buClr>
              <a:buSzPts val="1800"/>
              <a:buFont typeface="Noto Sans Symbols"/>
              <a:buChar char="▪"/>
              <a:defRPr sz="1800" b="0" i="0" u="none" strike="noStrike" cap="none">
                <a:solidFill>
                  <a:schemeClr val="dk1"/>
                </a:solidFill>
                <a:latin typeface="Raleway"/>
                <a:ea typeface="Raleway"/>
                <a:cs typeface="Raleway"/>
                <a:sym typeface="Raleway"/>
              </a:defRPr>
            </a:lvl4pPr>
            <a:lvl5pPr marL="2286000" marR="0" lvl="4" indent="-342900" algn="l" rtl="0">
              <a:lnSpc>
                <a:spcPct val="90000"/>
              </a:lnSpc>
              <a:spcBef>
                <a:spcPts val="500"/>
              </a:spcBef>
              <a:spcAft>
                <a:spcPts val="0"/>
              </a:spcAft>
              <a:buClr>
                <a:schemeClr val="dk1"/>
              </a:buClr>
              <a:buSzPts val="1800"/>
              <a:buFont typeface="Noto Sans Symbols"/>
              <a:buChar char="▪"/>
              <a:defRPr sz="1800" b="0" i="0" u="none" strike="noStrike" cap="none">
                <a:solidFill>
                  <a:schemeClr val="dk1"/>
                </a:solidFill>
                <a:latin typeface="Raleway"/>
                <a:ea typeface="Raleway"/>
                <a:cs typeface="Raleway"/>
                <a:sym typeface="Ralewa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en-US"/>
              <a:t>‹#›</a:t>
            </a:fld>
            <a:endParaRPr/>
          </a:p>
        </p:txBody>
      </p:sp>
      <p:pic>
        <p:nvPicPr>
          <p:cNvPr id="14" name="Google Shape;14;p13"/>
          <p:cNvPicPr preferRelativeResize="0"/>
          <p:nvPr/>
        </p:nvPicPr>
        <p:blipFill rotWithShape="1">
          <a:blip r:embed="rId11">
            <a:alphaModFix/>
          </a:blip>
          <a:srcRect/>
          <a:stretch/>
        </p:blipFill>
        <p:spPr>
          <a:xfrm>
            <a:off x="349345" y="5785830"/>
            <a:ext cx="1216152" cy="91211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6" r:id="rId5"/>
    <p:sldLayoutId id="2147483657" r:id="rId6"/>
    <p:sldLayoutId id="2147483658"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pbis.org/pbis/why-implement-pbis" TargetMode="External"/><Relationship Id="rId2" Type="http://schemas.openxmlformats.org/officeDocument/2006/relationships/hyperlink" Target="https://www.pbis.org/resource/references-for-the-evidence-base-of-pbi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hyperlink" Target="https://youtu.be/RXJGcqcJckA"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hyperlink" Target="mailto:erin.valls@jpschools.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6000"/>
              <a:buFont typeface="Fira Sans"/>
              <a:buNone/>
            </a:pPr>
            <a:r>
              <a:rPr lang="en-US" dirty="0"/>
              <a:t>2026-27 PBIS Leaders’ Meeting</a:t>
            </a:r>
            <a:endParaRPr dirty="0"/>
          </a:p>
        </p:txBody>
      </p:sp>
      <p:sp>
        <p:nvSpPr>
          <p:cNvPr id="161" name="Google Shape;161;p1"/>
          <p:cNvSpPr txBox="1">
            <a:spLocks noGrp="1"/>
          </p:cNvSpPr>
          <p:nvPr>
            <p:ph type="subTitle" idx="1"/>
          </p:nvPr>
        </p:nvSpPr>
        <p:spPr>
          <a:xfrm>
            <a:off x="1524000" y="3602038"/>
            <a:ext cx="9144000" cy="90285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400"/>
              <a:buNone/>
            </a:pPr>
            <a:r>
              <a:rPr lang="en-US" dirty="0"/>
              <a:t>August 5, 2026</a:t>
            </a:r>
            <a:endParaRPr dirty="0"/>
          </a:p>
          <a:p>
            <a:pPr marL="0" lvl="0" indent="0" algn="ctr" rtl="0">
              <a:lnSpc>
                <a:spcPct val="90000"/>
              </a:lnSpc>
              <a:spcBef>
                <a:spcPts val="0"/>
              </a:spcBef>
              <a:spcAft>
                <a:spcPts val="0"/>
              </a:spcAft>
              <a:buClr>
                <a:schemeClr val="dk1"/>
              </a:buClr>
              <a:buSzPts val="2400"/>
              <a:buNone/>
            </a:pPr>
            <a:r>
              <a:rPr lang="en-US" dirty="0"/>
              <a:t>Erin Valls</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Welcome Back!!!!</a:t>
            </a:r>
          </a:p>
        </p:txBody>
      </p:sp>
      <p:sp>
        <p:nvSpPr>
          <p:cNvPr id="9" name="AutoShape 12" descr="Welcome Back, Kotter (1975-1979) 🌎 Then and Now 2019 - YouTube"/>
          <p:cNvSpPr>
            <a:spLocks noGrp="1" noChangeAspect="1" noChangeArrowheads="1"/>
          </p:cNvSpPr>
          <p:nvPr>
            <p:ph type="body" idx="1"/>
          </p:nvPr>
        </p:nvSpPr>
        <p:spPr bwMode="auto">
          <a:xfrm>
            <a:off x="1013690" y="5867017"/>
            <a:ext cx="10515600" cy="23841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n-US" dirty="0"/>
              <a:t>Will the new PBIS Leaders please stand up. THANK YOU!</a:t>
            </a:r>
          </a:p>
        </p:txBody>
      </p:sp>
      <p:pic>
        <p:nvPicPr>
          <p:cNvPr id="2050" name="Picture 2" descr="Back to School Letter Board with Supplies - mask, markers, sanitizer, scissors Back to School Letter Board with Supplies - mask, markers, sanitizer, scissors school reopening stock pictures, royalty-free photos &amp; images">
            <a:extLst>
              <a:ext uri="{FF2B5EF4-FFF2-40B4-BE49-F238E27FC236}">
                <a16:creationId xmlns:a16="http://schemas.microsoft.com/office/drawing/2014/main" id="{DB273D10-BC2A-4705-8699-A65388EA3D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1350" y="1896446"/>
            <a:ext cx="5829300" cy="347565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214,866 Kids School Stock Photos - Free &amp; Royalty-Free Stock ...">
            <a:extLst>
              <a:ext uri="{FF2B5EF4-FFF2-40B4-BE49-F238E27FC236}">
                <a16:creationId xmlns:a16="http://schemas.microsoft.com/office/drawing/2014/main" id="{C2B7EE3D-7C85-4976-A0D3-710DC0F608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438183"/>
            <a:ext cx="7620000" cy="45149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6354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82BCB-113F-411B-9A2D-0532606A97DE}"/>
              </a:ext>
            </a:extLst>
          </p:cNvPr>
          <p:cNvSpPr>
            <a:spLocks noGrp="1"/>
          </p:cNvSpPr>
          <p:nvPr>
            <p:ph type="title"/>
          </p:nvPr>
        </p:nvSpPr>
        <p:spPr>
          <a:xfrm>
            <a:off x="838200" y="365125"/>
            <a:ext cx="10515600" cy="1325563"/>
          </a:xfrm>
        </p:spPr>
        <p:txBody>
          <a:bodyPr/>
          <a:lstStyle/>
          <a:p>
            <a:r>
              <a:rPr lang="en-US" dirty="0"/>
              <a:t>             What have you been doing?</a:t>
            </a:r>
          </a:p>
        </p:txBody>
      </p:sp>
      <p:sp>
        <p:nvSpPr>
          <p:cNvPr id="12" name="Text Placeholder 11">
            <a:extLst>
              <a:ext uri="{FF2B5EF4-FFF2-40B4-BE49-F238E27FC236}">
                <a16:creationId xmlns:a16="http://schemas.microsoft.com/office/drawing/2014/main" id="{81230845-3CFA-4387-99E6-FBDF5AB68F02}"/>
              </a:ext>
            </a:extLst>
          </p:cNvPr>
          <p:cNvSpPr>
            <a:spLocks noGrp="1"/>
          </p:cNvSpPr>
          <p:nvPr>
            <p:ph type="body" idx="1"/>
          </p:nvPr>
        </p:nvSpPr>
        <p:spPr/>
        <p:txBody>
          <a:bodyPr/>
          <a:lstStyle/>
          <a:p>
            <a:endParaRPr lang="en-US" dirty="0"/>
          </a:p>
        </p:txBody>
      </p:sp>
      <p:pic>
        <p:nvPicPr>
          <p:cNvPr id="14" name="Picture 13">
            <a:extLst>
              <a:ext uri="{FF2B5EF4-FFF2-40B4-BE49-F238E27FC236}">
                <a16:creationId xmlns:a16="http://schemas.microsoft.com/office/drawing/2014/main" id="{6BE6520A-6252-48EB-A0D8-BC568D980F6D}"/>
              </a:ext>
            </a:extLst>
          </p:cNvPr>
          <p:cNvPicPr>
            <a:picLocks noChangeAspect="1"/>
          </p:cNvPicPr>
          <p:nvPr/>
        </p:nvPicPr>
        <p:blipFill>
          <a:blip r:embed="rId3"/>
          <a:stretch>
            <a:fillRect/>
          </a:stretch>
        </p:blipFill>
        <p:spPr>
          <a:xfrm>
            <a:off x="4064000" y="1825624"/>
            <a:ext cx="4064000" cy="3637049"/>
          </a:xfrm>
          <a:prstGeom prst="rect">
            <a:avLst/>
          </a:prstGeom>
        </p:spPr>
      </p:pic>
    </p:spTree>
    <p:extLst>
      <p:ext uri="{BB962C8B-B14F-4D97-AF65-F5344CB8AC3E}">
        <p14:creationId xmlns:p14="http://schemas.microsoft.com/office/powerpoint/2010/main" val="30280548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2026-27 PBIS Leaders’ Meeting</a:t>
            </a:r>
          </a:p>
        </p:txBody>
      </p:sp>
      <p:sp>
        <p:nvSpPr>
          <p:cNvPr id="3" name="Text Placeholder 2"/>
          <p:cNvSpPr>
            <a:spLocks noGrp="1"/>
          </p:cNvSpPr>
          <p:nvPr>
            <p:ph type="body" idx="1"/>
          </p:nvPr>
        </p:nvSpPr>
        <p:spPr>
          <a:xfrm>
            <a:off x="660647" y="1091953"/>
            <a:ext cx="10515600" cy="5400922"/>
          </a:xfrm>
        </p:spPr>
        <p:txBody>
          <a:bodyPr/>
          <a:lstStyle/>
          <a:p>
            <a:r>
              <a:rPr lang="en-US" sz="2400" dirty="0"/>
              <a:t>Agenda</a:t>
            </a:r>
          </a:p>
          <a:p>
            <a:pPr marL="228600" indent="0"/>
            <a:r>
              <a:rPr lang="en-US" sz="2400" dirty="0"/>
              <a:t>Introduction- PBIS Slides (You can use these if presenting to your staff) Tier 1 &amp; 2   Tier 3=ABIT</a:t>
            </a:r>
          </a:p>
          <a:p>
            <a:pPr marL="742950" indent="-514350">
              <a:buFont typeface="Arial" panose="020B0604020202020204" pitchFamily="34" charset="0"/>
              <a:buChar char="•"/>
            </a:pPr>
            <a:r>
              <a:rPr lang="en-US" sz="2400" dirty="0"/>
              <a:t>PBIS Team Make-up- Roles of PBIS Team Members</a:t>
            </a:r>
          </a:p>
          <a:p>
            <a:pPr marL="742950" indent="-514350">
              <a:buFont typeface="Arial" panose="020B0604020202020204" pitchFamily="34" charset="0"/>
              <a:buChar char="•"/>
            </a:pPr>
            <a:r>
              <a:rPr lang="en-US" sz="2400" dirty="0"/>
              <a:t>Data and Compliance for last year</a:t>
            </a:r>
          </a:p>
          <a:p>
            <a:pPr marL="514350" indent="-285750">
              <a:buFont typeface="Arial" panose="020B0604020202020204" pitchFamily="34" charset="0"/>
              <a:buChar char="•"/>
            </a:pPr>
            <a:r>
              <a:rPr lang="en-US" sz="2400" dirty="0"/>
              <a:t>  Contracts- Divided stipends again this year</a:t>
            </a:r>
          </a:p>
          <a:p>
            <a:pPr marL="685800" indent="-457200">
              <a:buFont typeface="Arial" panose="020B0604020202020204" pitchFamily="34" charset="0"/>
              <a:buChar char="•"/>
            </a:pPr>
            <a:r>
              <a:rPr lang="en-US" sz="2400" dirty="0"/>
              <a:t>Deliverables (PBIS Classroom)</a:t>
            </a:r>
          </a:p>
          <a:p>
            <a:pPr marL="685800" indent="-457200">
              <a:buFont typeface="Arial" panose="020B0604020202020204" pitchFamily="34" charset="0"/>
              <a:buChar char="•"/>
            </a:pPr>
            <a:r>
              <a:rPr lang="en-US" sz="2400" dirty="0"/>
              <a:t>Implementation Plan- Due September 9, 2026 New Version with SEL Page</a:t>
            </a:r>
          </a:p>
          <a:p>
            <a:pPr marL="685800" indent="-457200">
              <a:buFont typeface="Arial" panose="020B0604020202020204" pitchFamily="34" charset="0"/>
              <a:buChar char="•"/>
            </a:pPr>
            <a:r>
              <a:rPr lang="en-US" sz="2400" dirty="0"/>
              <a:t>Monthly Reports- 8 reports should be submitted for the months of August, September, October, November, January, February, March, April. Meetings should focus on the previous month’s data. August  data is the focus of the meeting held in early September.</a:t>
            </a:r>
          </a:p>
          <a:p>
            <a:pPr marL="685800" indent="-457200">
              <a:buFont typeface="Noto Sans Symbols"/>
              <a:buAutoNum type="arabicPeriod" startAt="5"/>
            </a:pPr>
            <a:endParaRPr lang="en-US" sz="2400" dirty="0"/>
          </a:p>
          <a:p>
            <a:pPr marL="685800" indent="-457200">
              <a:buAutoNum type="arabicPeriod" startAt="5"/>
            </a:pPr>
            <a:endParaRPr lang="en-US" sz="2400" dirty="0"/>
          </a:p>
          <a:p>
            <a:pPr marL="685800" indent="-457200">
              <a:buAutoNum type="arabicPeriod" startAt="5"/>
            </a:pPr>
            <a:endParaRPr lang="en-US" sz="2400" dirty="0"/>
          </a:p>
          <a:p>
            <a:pPr marL="228600" indent="0"/>
            <a:r>
              <a:rPr lang="en-US" sz="2400" dirty="0"/>
              <a:t>6. </a:t>
            </a:r>
            <a:endParaRPr lang="en-US" dirty="0"/>
          </a:p>
          <a:p>
            <a:pPr marL="742950" indent="-514350">
              <a:buFont typeface="Wingdings" panose="05000000000000000000" pitchFamily="2" charset="2"/>
              <a:buChar char="§"/>
            </a:pPr>
            <a:endParaRPr lang="en-US" dirty="0"/>
          </a:p>
          <a:p>
            <a:pPr marL="742950" indent="-514350">
              <a:buFont typeface="+mj-lt"/>
              <a:buAutoNum type="arabicPeriod"/>
            </a:pPr>
            <a:endParaRPr lang="en-US" dirty="0"/>
          </a:p>
        </p:txBody>
      </p:sp>
    </p:spTree>
    <p:extLst>
      <p:ext uri="{BB962C8B-B14F-4D97-AF65-F5344CB8AC3E}">
        <p14:creationId xmlns:p14="http://schemas.microsoft.com/office/powerpoint/2010/main" val="1055164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2026-27 PBIS Leaders’ Meeting </a:t>
            </a:r>
          </a:p>
        </p:txBody>
      </p:sp>
      <p:sp>
        <p:nvSpPr>
          <p:cNvPr id="3" name="Text Placeholder 2"/>
          <p:cNvSpPr>
            <a:spLocks noGrp="1"/>
          </p:cNvSpPr>
          <p:nvPr>
            <p:ph type="body" idx="1"/>
          </p:nvPr>
        </p:nvSpPr>
        <p:spPr>
          <a:xfrm>
            <a:off x="838200" y="1402672"/>
            <a:ext cx="10515600" cy="4660777"/>
          </a:xfrm>
        </p:spPr>
        <p:txBody>
          <a:bodyPr/>
          <a:lstStyle/>
          <a:p>
            <a:r>
              <a:rPr lang="en-US" dirty="0"/>
              <a:t>Agenda- cont.</a:t>
            </a:r>
          </a:p>
          <a:p>
            <a:pPr marL="685800" indent="-457200">
              <a:buFont typeface="Arial" panose="020B0604020202020204" pitchFamily="34" charset="0"/>
              <a:buChar char="•"/>
            </a:pPr>
            <a:r>
              <a:rPr lang="en-US" b="1" dirty="0"/>
              <a:t>DATA- PBIS IS DATA DRIVEN </a:t>
            </a:r>
          </a:p>
          <a:p>
            <a:pPr marL="685800" indent="-457200">
              <a:buFont typeface="Arial" panose="020B0604020202020204" pitchFamily="34" charset="0"/>
              <a:buChar char="•"/>
            </a:pPr>
            <a:r>
              <a:rPr lang="en-US" dirty="0"/>
              <a:t>Attendance- Work smarter, not harder.</a:t>
            </a:r>
          </a:p>
          <a:p>
            <a:pPr marL="685800" indent="-457200">
              <a:buFont typeface="Arial" panose="020B0604020202020204" pitchFamily="34" charset="0"/>
              <a:buChar char="•"/>
            </a:pPr>
            <a:r>
              <a:rPr lang="en-US" dirty="0"/>
              <a:t>TFI 3.0- Due May 27, 2027 </a:t>
            </a:r>
            <a:r>
              <a:rPr lang="en-US" b="1" dirty="0"/>
              <a:t>Tiers 1 &amp; 2</a:t>
            </a:r>
          </a:p>
          <a:p>
            <a:pPr marL="685800" indent="-457200">
              <a:buFont typeface="Arial" panose="020B0604020202020204" pitchFamily="34" charset="0"/>
              <a:buChar char="•"/>
            </a:pPr>
            <a:r>
              <a:rPr lang="en-US" dirty="0"/>
              <a:t>PBIS in the Classroom</a:t>
            </a:r>
          </a:p>
          <a:p>
            <a:pPr marL="685800" indent="-457200">
              <a:buFont typeface="Arial" panose="020B0604020202020204" pitchFamily="34" charset="0"/>
              <a:buChar char="•"/>
            </a:pPr>
            <a:r>
              <a:rPr lang="en-US" dirty="0"/>
              <a:t>Student Voice- Climate Clubs- </a:t>
            </a:r>
            <a:r>
              <a:rPr lang="en-US" u="sng" dirty="0"/>
              <a:t>Every School</a:t>
            </a:r>
          </a:p>
          <a:p>
            <a:pPr marL="514350" indent="-285750">
              <a:buFont typeface="Arial" panose="020B0604020202020204" pitchFamily="34" charset="0"/>
              <a:buChar char="•"/>
            </a:pPr>
            <a:r>
              <a:rPr lang="en-US" sz="1800" dirty="0"/>
              <a:t> </a:t>
            </a:r>
            <a:r>
              <a:rPr lang="en-US" dirty="0"/>
              <a:t>PLEASE refer to the website, classroom, shared drive</a:t>
            </a:r>
          </a:p>
          <a:p>
            <a:pPr marL="514350" indent="-285750">
              <a:buFont typeface="Arial" panose="020B0604020202020204" pitchFamily="34" charset="0"/>
              <a:buChar char="•"/>
            </a:pPr>
            <a:r>
              <a:rPr lang="en-US" dirty="0"/>
              <a:t>First Region 1 PBIS Training</a:t>
            </a:r>
          </a:p>
          <a:p>
            <a:pPr marL="514350" indent="-285750">
              <a:buFont typeface="Arial" panose="020B0604020202020204" pitchFamily="34" charset="0"/>
              <a:buChar char="•"/>
            </a:pPr>
            <a:r>
              <a:rPr lang="en-US" dirty="0"/>
              <a:t>Community Supporters and Resources</a:t>
            </a:r>
          </a:p>
          <a:p>
            <a:pPr marL="228600" indent="0"/>
            <a:r>
              <a:rPr lang="en-US" dirty="0"/>
              <a:t>	</a:t>
            </a:r>
          </a:p>
          <a:p>
            <a:endParaRPr lang="en-US" dirty="0"/>
          </a:p>
        </p:txBody>
      </p:sp>
    </p:spTree>
    <p:extLst>
      <p:ext uri="{BB962C8B-B14F-4D97-AF65-F5344CB8AC3E}">
        <p14:creationId xmlns:p14="http://schemas.microsoft.com/office/powerpoint/2010/main" val="737813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What is PBIS?</a:t>
            </a:r>
          </a:p>
        </p:txBody>
      </p:sp>
      <p:sp>
        <p:nvSpPr>
          <p:cNvPr id="3" name="Text Placeholder 2"/>
          <p:cNvSpPr>
            <a:spLocks noGrp="1"/>
          </p:cNvSpPr>
          <p:nvPr>
            <p:ph type="body" idx="1"/>
          </p:nvPr>
        </p:nvSpPr>
        <p:spPr/>
        <p:txBody>
          <a:bodyPr/>
          <a:lstStyle/>
          <a:p>
            <a:r>
              <a:rPr lang="en-US" dirty="0"/>
              <a:t>Positive Behavioral Interventions and Supports (PBIS) </a:t>
            </a:r>
            <a:r>
              <a:rPr lang="en-US" dirty="0">
                <a:hlinkClick r:id="rId2"/>
              </a:rPr>
              <a:t>is an evidence-based</a:t>
            </a:r>
            <a:r>
              <a:rPr lang="en-US" dirty="0"/>
              <a:t>, tiered framework for supporting </a:t>
            </a:r>
            <a:r>
              <a:rPr lang="en-US" i="1" dirty="0"/>
              <a:t>students</a:t>
            </a:r>
            <a:r>
              <a:rPr lang="en-US" dirty="0"/>
              <a:t>’ behavioral, academic, social, emotional, and mental health. When implemented with fidelity, </a:t>
            </a:r>
            <a:r>
              <a:rPr lang="en-US" dirty="0">
                <a:hlinkClick r:id="rId3"/>
              </a:rPr>
              <a:t>PBIS improves</a:t>
            </a:r>
            <a:r>
              <a:rPr lang="en-US" dirty="0"/>
              <a:t> social emotional competence, academic success, and school climate. It also improves teacher health and wellbeing. It is a way to create positive, predictable, equitable and safe learning environments where everyone thrives.</a:t>
            </a:r>
          </a:p>
        </p:txBody>
      </p:sp>
    </p:spTree>
    <p:extLst>
      <p:ext uri="{BB962C8B-B14F-4D97-AF65-F5344CB8AC3E}">
        <p14:creationId xmlns:p14="http://schemas.microsoft.com/office/powerpoint/2010/main" val="3775587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628B9-6EDF-4D00-8596-38D17BE6BCBA}"/>
              </a:ext>
            </a:extLst>
          </p:cNvPr>
          <p:cNvSpPr>
            <a:spLocks noGrp="1"/>
          </p:cNvSpPr>
          <p:nvPr>
            <p:ph type="title"/>
          </p:nvPr>
        </p:nvSpPr>
        <p:spPr/>
        <p:txBody>
          <a:bodyPr/>
          <a:lstStyle/>
          <a:p>
            <a:r>
              <a:rPr lang="en-US" dirty="0"/>
              <a:t>PBIS is so much more than rewards and tokens.</a:t>
            </a:r>
          </a:p>
        </p:txBody>
      </p:sp>
      <p:sp>
        <p:nvSpPr>
          <p:cNvPr id="3" name="Text Placeholder 2">
            <a:extLst>
              <a:ext uri="{FF2B5EF4-FFF2-40B4-BE49-F238E27FC236}">
                <a16:creationId xmlns:a16="http://schemas.microsoft.com/office/drawing/2014/main" id="{2C4C42E1-2450-4B2B-A4BC-7F9A75FD5EF2}"/>
              </a:ext>
            </a:extLst>
          </p:cNvPr>
          <p:cNvSpPr>
            <a:spLocks noGrp="1"/>
          </p:cNvSpPr>
          <p:nvPr>
            <p:ph type="body" idx="1"/>
          </p:nvPr>
        </p:nvSpPr>
        <p:spPr/>
        <p:txBody>
          <a:bodyPr/>
          <a:lstStyle/>
          <a:p>
            <a:r>
              <a:rPr lang="en-US" dirty="0"/>
              <a:t>It is a framework for creating safe, positive, equitable schools where everyone feels successful and seen. By implementing evidence-based practices within a PBIS framework, schools support their students’ academic, social, and behavioral success, engage with families to create locally-meaningful and culturally-relevant outcomes, and use data to make informed decisions that improve the way things work for everyone. </a:t>
            </a:r>
          </a:p>
        </p:txBody>
      </p:sp>
    </p:spTree>
    <p:extLst>
      <p:ext uri="{BB962C8B-B14F-4D97-AF65-F5344CB8AC3E}">
        <p14:creationId xmlns:p14="http://schemas.microsoft.com/office/powerpoint/2010/main" val="3659908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66557-1233-4C36-BD7F-1A1613251B15}"/>
              </a:ext>
            </a:extLst>
          </p:cNvPr>
          <p:cNvSpPr>
            <a:spLocks noGrp="1"/>
          </p:cNvSpPr>
          <p:nvPr>
            <p:ph type="title"/>
          </p:nvPr>
        </p:nvSpPr>
        <p:spPr/>
        <p:txBody>
          <a:bodyPr/>
          <a:lstStyle/>
          <a:p>
            <a:r>
              <a:rPr lang="en-US" dirty="0"/>
              <a:t>       Why should you implement PBIS?</a:t>
            </a:r>
          </a:p>
        </p:txBody>
      </p:sp>
      <p:sp>
        <p:nvSpPr>
          <p:cNvPr id="3" name="Text Placeholder 2">
            <a:extLst>
              <a:ext uri="{FF2B5EF4-FFF2-40B4-BE49-F238E27FC236}">
                <a16:creationId xmlns:a16="http://schemas.microsoft.com/office/drawing/2014/main" id="{595634B5-5E2F-494A-9578-E37A0D9DE4AD}"/>
              </a:ext>
            </a:extLst>
          </p:cNvPr>
          <p:cNvSpPr>
            <a:spLocks noGrp="1"/>
          </p:cNvSpPr>
          <p:nvPr>
            <p:ph type="body" idx="1"/>
          </p:nvPr>
        </p:nvSpPr>
        <p:spPr/>
        <p:txBody>
          <a:bodyPr/>
          <a:lstStyle/>
          <a:p>
            <a:r>
              <a:rPr lang="en-US" dirty="0"/>
              <a:t>Because it is good for kids and makes schools better. We know this because research shows it does, time and time again. Schools implementing a </a:t>
            </a:r>
            <a:r>
              <a:rPr lang="en-US" b="1" dirty="0"/>
              <a:t>PBIS</a:t>
            </a:r>
            <a:r>
              <a:rPr lang="en-US" dirty="0"/>
              <a:t> framework define positive expectations like respectful and kind and teach students skills to help create </a:t>
            </a:r>
            <a:r>
              <a:rPr lang="en-US" b="1" dirty="0"/>
              <a:t>the</a:t>
            </a:r>
            <a:r>
              <a:rPr lang="en-US" dirty="0"/>
              <a:t> environment </a:t>
            </a:r>
            <a:r>
              <a:rPr lang="en-US" b="1" dirty="0"/>
              <a:t>they</a:t>
            </a:r>
            <a:r>
              <a:rPr lang="en-US" dirty="0"/>
              <a:t> want to see.</a:t>
            </a:r>
          </a:p>
        </p:txBody>
      </p:sp>
    </p:spTree>
    <p:extLst>
      <p:ext uri="{BB962C8B-B14F-4D97-AF65-F5344CB8AC3E}">
        <p14:creationId xmlns:p14="http://schemas.microsoft.com/office/powerpoint/2010/main" val="1287802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6698F-BF57-44E5-ACFE-A9E9E9E73897}"/>
              </a:ext>
            </a:extLst>
          </p:cNvPr>
          <p:cNvSpPr>
            <a:spLocks noGrp="1"/>
          </p:cNvSpPr>
          <p:nvPr>
            <p:ph type="title"/>
          </p:nvPr>
        </p:nvSpPr>
        <p:spPr/>
        <p:txBody>
          <a:bodyPr/>
          <a:lstStyle/>
          <a:p>
            <a:br>
              <a:rPr lang="en-US" dirty="0"/>
            </a:br>
            <a:r>
              <a:rPr lang="en-US" dirty="0"/>
              <a:t>PBIS Increases Student Engagement and</a:t>
            </a:r>
            <a:br>
              <a:rPr lang="en-US" dirty="0"/>
            </a:br>
            <a:r>
              <a:rPr lang="en-US" dirty="0"/>
              <a:t>                       Instructional Time</a:t>
            </a:r>
            <a:br>
              <a:rPr lang="en-US" dirty="0"/>
            </a:br>
            <a:endParaRPr lang="en-US" dirty="0"/>
          </a:p>
        </p:txBody>
      </p:sp>
      <p:sp>
        <p:nvSpPr>
          <p:cNvPr id="3" name="Text Placeholder 2">
            <a:extLst>
              <a:ext uri="{FF2B5EF4-FFF2-40B4-BE49-F238E27FC236}">
                <a16:creationId xmlns:a16="http://schemas.microsoft.com/office/drawing/2014/main" id="{C904E6F9-348F-409B-A79A-E8B78FF971B2}"/>
              </a:ext>
            </a:extLst>
          </p:cNvPr>
          <p:cNvSpPr>
            <a:spLocks noGrp="1"/>
          </p:cNvSpPr>
          <p:nvPr>
            <p:ph type="body" idx="1"/>
          </p:nvPr>
        </p:nvSpPr>
        <p:spPr>
          <a:xfrm>
            <a:off x="838200" y="1825625"/>
            <a:ext cx="10515600" cy="4335478"/>
          </a:xfrm>
        </p:spPr>
        <p:txBody>
          <a:bodyPr/>
          <a:lstStyle/>
          <a:p>
            <a:r>
              <a:rPr lang="en-US" dirty="0"/>
              <a:t>Establishing school-wide expectations with your students sets the tone for the classroom. When you spend time getting to know your students and use strategies to deepen connections every day, you are building a healthy classroom environment. When students have clear expectations, are regularly acknowledged for the things they do well, and receive instructional consequences more often than exclusionary ones, they are going to spend more time in class than out of it. Not only that, </a:t>
            </a:r>
            <a:r>
              <a:rPr lang="en-US" b="1" dirty="0"/>
              <a:t>when schools implement PBIS, students are more engaged in instruction.</a:t>
            </a:r>
          </a:p>
        </p:txBody>
      </p:sp>
    </p:spTree>
    <p:extLst>
      <p:ext uri="{BB962C8B-B14F-4D97-AF65-F5344CB8AC3E}">
        <p14:creationId xmlns:p14="http://schemas.microsoft.com/office/powerpoint/2010/main" val="3631870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50037-BAF7-4069-A6F9-DCDC5D062614}"/>
              </a:ext>
            </a:extLst>
          </p:cNvPr>
          <p:cNvSpPr>
            <a:spLocks noGrp="1"/>
          </p:cNvSpPr>
          <p:nvPr>
            <p:ph type="title"/>
          </p:nvPr>
        </p:nvSpPr>
        <p:spPr/>
        <p:txBody>
          <a:bodyPr/>
          <a:lstStyle/>
          <a:p>
            <a:r>
              <a:rPr lang="en-US" dirty="0"/>
              <a:t>        Why can’t we TEACH behavior?</a:t>
            </a:r>
          </a:p>
        </p:txBody>
      </p:sp>
      <p:sp>
        <p:nvSpPr>
          <p:cNvPr id="3" name="Text Placeholder 2">
            <a:extLst>
              <a:ext uri="{FF2B5EF4-FFF2-40B4-BE49-F238E27FC236}">
                <a16:creationId xmlns:a16="http://schemas.microsoft.com/office/drawing/2014/main" id="{DD2846F0-6EB6-4006-A4DC-79EBC28A447D}"/>
              </a:ext>
            </a:extLst>
          </p:cNvPr>
          <p:cNvSpPr>
            <a:spLocks noGrp="1"/>
          </p:cNvSpPr>
          <p:nvPr>
            <p:ph type="body" idx="1"/>
          </p:nvPr>
        </p:nvSpPr>
        <p:spPr>
          <a:xfrm>
            <a:off x="838200" y="1384917"/>
            <a:ext cx="10515600" cy="5107958"/>
          </a:xfrm>
        </p:spPr>
        <p:txBody>
          <a:bodyPr/>
          <a:lstStyle/>
          <a:p>
            <a:r>
              <a:rPr lang="en-US" dirty="0"/>
              <a:t>Do not assume all students know:</a:t>
            </a:r>
          </a:p>
          <a:p>
            <a:pPr marL="685800" indent="-457200">
              <a:buFont typeface="Arial" panose="020B0604020202020204" pitchFamily="34" charset="0"/>
              <a:buChar char="•"/>
            </a:pPr>
            <a:r>
              <a:rPr lang="en-US" dirty="0"/>
              <a:t> How to act</a:t>
            </a:r>
          </a:p>
          <a:p>
            <a:pPr marL="685800" indent="-457200">
              <a:buFont typeface="Arial" panose="020B0604020202020204" pitchFamily="34" charset="0"/>
              <a:buChar char="•"/>
            </a:pPr>
            <a:r>
              <a:rPr lang="en-US" dirty="0"/>
              <a:t>What to do</a:t>
            </a:r>
          </a:p>
          <a:p>
            <a:pPr marL="685800" indent="-457200">
              <a:buFont typeface="Arial" panose="020B0604020202020204" pitchFamily="34" charset="0"/>
              <a:buChar char="•"/>
            </a:pPr>
            <a:r>
              <a:rPr lang="en-US" dirty="0"/>
              <a:t>Where to go</a:t>
            </a:r>
          </a:p>
          <a:p>
            <a:pPr marL="685800" indent="-457200">
              <a:buFont typeface="Arial" panose="020B0604020202020204" pitchFamily="34" charset="0"/>
              <a:buChar char="•"/>
            </a:pPr>
            <a:r>
              <a:rPr lang="en-US" dirty="0"/>
              <a:t>When to do it</a:t>
            </a:r>
          </a:p>
          <a:p>
            <a:pPr marL="228600" indent="0"/>
            <a:r>
              <a:rPr lang="en-US" dirty="0"/>
              <a:t>                            TEACH THEM!!!!</a:t>
            </a:r>
          </a:p>
          <a:p>
            <a:pPr marL="228600" indent="0"/>
            <a:r>
              <a:rPr lang="en-US" dirty="0"/>
              <a:t>       Can we be PROACTIVE instead of REACTIVE?</a:t>
            </a:r>
          </a:p>
          <a:p>
            <a:pPr marL="0" lvl="0" indent="0">
              <a:spcBef>
                <a:spcPts val="1800"/>
              </a:spcBef>
              <a:buClr>
                <a:srgbClr val="6A3A20"/>
              </a:buClr>
              <a:buSzTx/>
            </a:pPr>
            <a:r>
              <a:rPr lang="en-US" sz="4100" b="1" kern="1200" dirty="0">
                <a:solidFill>
                  <a:srgbClr val="000000"/>
                </a:solidFill>
                <a:latin typeface="Constantia"/>
                <a:ea typeface="+mn-ea"/>
                <a:cs typeface="+mn-cs"/>
              </a:rPr>
              <a:t>   </a:t>
            </a:r>
            <a:r>
              <a:rPr lang="en-US" b="1" kern="1200" dirty="0">
                <a:solidFill>
                  <a:srgbClr val="000000"/>
                </a:solidFill>
                <a:ea typeface="+mn-ea"/>
                <a:cs typeface="+mn-cs"/>
              </a:rPr>
              <a:t>All behavior is purposeful. Address the Purpose, not the</a:t>
            </a:r>
          </a:p>
          <a:p>
            <a:pPr marL="0" indent="0">
              <a:spcBef>
                <a:spcPts val="1800"/>
              </a:spcBef>
              <a:buClr>
                <a:srgbClr val="6A3A20"/>
              </a:buClr>
              <a:buSzTx/>
            </a:pPr>
            <a:r>
              <a:rPr lang="en-US" b="1" kern="1200" dirty="0">
                <a:solidFill>
                  <a:srgbClr val="000000"/>
                </a:solidFill>
                <a:ea typeface="+mn-ea"/>
                <a:cs typeface="+mn-cs"/>
              </a:rPr>
              <a:t>                                    </a:t>
            </a:r>
            <a:r>
              <a:rPr lang="en-US" b="1" kern="1200" dirty="0">
                <a:solidFill>
                  <a:srgbClr val="000000"/>
                </a:solidFill>
              </a:rPr>
              <a:t>Behavior!!</a:t>
            </a:r>
          </a:p>
          <a:p>
            <a:pPr marL="0" lvl="0" indent="0">
              <a:spcBef>
                <a:spcPts val="1800"/>
              </a:spcBef>
              <a:buClr>
                <a:srgbClr val="6A3A20"/>
              </a:buClr>
              <a:buSzTx/>
            </a:pPr>
            <a:endParaRPr lang="en-US" dirty="0"/>
          </a:p>
          <a:p>
            <a:pPr marL="685800" indent="-45720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3442132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Multi-Tiered Systems of Support</a:t>
            </a:r>
          </a:p>
        </p:txBody>
      </p:sp>
      <p:sp>
        <p:nvSpPr>
          <p:cNvPr id="3" name="Text Placeholder 2"/>
          <p:cNvSpPr>
            <a:spLocks noGrp="1"/>
          </p:cNvSpPr>
          <p:nvPr>
            <p:ph type="body" idx="1"/>
          </p:nvPr>
        </p:nvSpPr>
        <p:spPr/>
        <p:txBody>
          <a:bodyPr/>
          <a:lstStyle/>
          <a:p>
            <a:pPr marL="0" indent="0"/>
            <a:r>
              <a:rPr lang="en-US" dirty="0"/>
              <a:t>PBIS is the school wide systems of support that include proactive strategies for defining, teaching, and supporting appropriate student behaviors to create </a:t>
            </a:r>
            <a:r>
              <a:rPr lang="en-US" b="1" dirty="0"/>
              <a:t>positive</a:t>
            </a:r>
            <a:r>
              <a:rPr lang="en-US" dirty="0"/>
              <a:t> school environments.  </a:t>
            </a:r>
            <a:r>
              <a:rPr lang="en-US" b="1" dirty="0"/>
              <a:t>Attention is focused on creating and sustaining Tier 1 supports (universal), Tier 2 supports (targeted group), and Tier 3 supports (individual) systems of support that improve lifestyle results (personal, health, social, family, work, recreation) for all children and youth.</a:t>
            </a:r>
          </a:p>
          <a:p>
            <a:pPr marL="0" indent="0"/>
            <a:r>
              <a:rPr lang="en-US" dirty="0"/>
              <a:t>Pbis.org</a:t>
            </a:r>
          </a:p>
          <a:p>
            <a:endParaRPr lang="en-US" dirty="0"/>
          </a:p>
        </p:txBody>
      </p:sp>
    </p:spTree>
    <p:extLst>
      <p:ext uri="{BB962C8B-B14F-4D97-AF65-F5344CB8AC3E}">
        <p14:creationId xmlns:p14="http://schemas.microsoft.com/office/powerpoint/2010/main" val="547736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B1CCA-F182-4306-B489-44ADD93EAC9D}"/>
              </a:ext>
            </a:extLst>
          </p:cNvPr>
          <p:cNvSpPr>
            <a:spLocks noGrp="1"/>
          </p:cNvSpPr>
          <p:nvPr>
            <p:ph type="title"/>
          </p:nvPr>
        </p:nvSpPr>
        <p:spPr/>
        <p:txBody>
          <a:bodyPr/>
          <a:lstStyle/>
          <a:p>
            <a:r>
              <a:rPr lang="en-US" dirty="0"/>
              <a:t>          PBIS Tier 1- Whole School</a:t>
            </a:r>
          </a:p>
        </p:txBody>
      </p:sp>
      <p:sp>
        <p:nvSpPr>
          <p:cNvPr id="3" name="Text Placeholder 2">
            <a:extLst>
              <a:ext uri="{FF2B5EF4-FFF2-40B4-BE49-F238E27FC236}">
                <a16:creationId xmlns:a16="http://schemas.microsoft.com/office/drawing/2014/main" id="{0C6B2455-E426-42B4-867D-408EA7888286}"/>
              </a:ext>
            </a:extLst>
          </p:cNvPr>
          <p:cNvSpPr>
            <a:spLocks noGrp="1"/>
          </p:cNvSpPr>
          <p:nvPr>
            <p:ph type="body" idx="1"/>
          </p:nvPr>
        </p:nvSpPr>
        <p:spPr/>
        <p:txBody>
          <a:bodyPr/>
          <a:lstStyle/>
          <a:p>
            <a:r>
              <a:rPr lang="en-US" dirty="0"/>
              <a:t>The more we concentrate on building our Tier 1 Universal Systems, the less we will have to focus on minor and major disruptions.</a:t>
            </a:r>
          </a:p>
          <a:p>
            <a:r>
              <a:rPr lang="en-US" dirty="0"/>
              <a:t>A positive school climate is critically related to school success. For example, it can improve attendance, achievement, and retention and even rates of graduation, according to research.</a:t>
            </a:r>
          </a:p>
          <a:p>
            <a:r>
              <a:rPr lang="en-US" dirty="0"/>
              <a:t>“It’s easier to build strong children than to repair broken men.”</a:t>
            </a:r>
          </a:p>
          <a:p>
            <a:r>
              <a:rPr lang="en-US" dirty="0"/>
              <a:t>Frederick Douglass</a:t>
            </a:r>
          </a:p>
        </p:txBody>
      </p:sp>
    </p:spTree>
    <p:extLst>
      <p:ext uri="{BB962C8B-B14F-4D97-AF65-F5344CB8AC3E}">
        <p14:creationId xmlns:p14="http://schemas.microsoft.com/office/powerpoint/2010/main" val="2987910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en-US" dirty="0"/>
              <a:t>                          PBIS PURPOSE</a:t>
            </a:r>
            <a:endParaRPr dirty="0"/>
          </a:p>
        </p:txBody>
      </p:sp>
      <p:pic>
        <p:nvPicPr>
          <p:cNvPr id="238" name="Google Shape;238;p9"/>
          <p:cNvPicPr preferRelativeResize="0"/>
          <p:nvPr/>
        </p:nvPicPr>
        <p:blipFill>
          <a:blip r:embed="rId3">
            <a:alphaModFix/>
          </a:blip>
          <a:stretch>
            <a:fillRect/>
          </a:stretch>
        </p:blipFill>
        <p:spPr>
          <a:xfrm>
            <a:off x="6468852" y="2363050"/>
            <a:ext cx="5228450" cy="4279750"/>
          </a:xfrm>
          <a:prstGeom prst="rect">
            <a:avLst/>
          </a:prstGeom>
          <a:noFill/>
          <a:ln>
            <a:noFill/>
          </a:ln>
        </p:spPr>
      </p:pic>
      <p:sp>
        <p:nvSpPr>
          <p:cNvPr id="239" name="Google Shape;239;p9"/>
          <p:cNvSpPr txBox="1"/>
          <p:nvPr/>
        </p:nvSpPr>
        <p:spPr>
          <a:xfrm>
            <a:off x="36950" y="2411850"/>
            <a:ext cx="6127500" cy="4270882"/>
          </a:xfrm>
          <a:prstGeom prst="rect">
            <a:avLst/>
          </a:prstGeom>
          <a:noFill/>
          <a:ln>
            <a:noFill/>
          </a:ln>
        </p:spPr>
        <p:txBody>
          <a:bodyPr spcFirstLastPara="1" wrap="square" lIns="91425" tIns="91425" rIns="91425" bIns="91425" anchor="t" anchorCtr="0">
            <a:spAutoFit/>
          </a:bodyPr>
          <a:lstStyle/>
          <a:p>
            <a:pPr marL="571500" lvl="0" indent="-361950" algn="l" rtl="0">
              <a:lnSpc>
                <a:spcPct val="90000"/>
              </a:lnSpc>
              <a:spcBef>
                <a:spcPts val="1000"/>
              </a:spcBef>
              <a:spcAft>
                <a:spcPts val="0"/>
              </a:spcAft>
              <a:buClr>
                <a:schemeClr val="dk1"/>
              </a:buClr>
              <a:buSzPts val="2100"/>
              <a:buFont typeface="Arial"/>
              <a:buChar char="•"/>
            </a:pPr>
            <a:r>
              <a:rPr lang="en-US" sz="2800" dirty="0">
                <a:solidFill>
                  <a:schemeClr val="dk1"/>
                </a:solidFill>
                <a:latin typeface="Raleway"/>
                <a:ea typeface="Raleway"/>
                <a:cs typeface="Raleway"/>
                <a:sym typeface="Raleway"/>
              </a:rPr>
              <a:t>School connectedness is known as one of the strongest</a:t>
            </a:r>
            <a:r>
              <a:rPr lang="en-US" sz="3600" dirty="0">
                <a:solidFill>
                  <a:schemeClr val="dk1"/>
                </a:solidFill>
                <a:latin typeface="Raleway"/>
                <a:ea typeface="Raleway"/>
                <a:cs typeface="Raleway"/>
                <a:sym typeface="Raleway"/>
              </a:rPr>
              <a:t> </a:t>
            </a:r>
            <a:r>
              <a:rPr lang="en-US" sz="2800" dirty="0">
                <a:solidFill>
                  <a:schemeClr val="dk1"/>
                </a:solidFill>
                <a:latin typeface="Raleway"/>
                <a:ea typeface="Raleway"/>
                <a:cs typeface="Raleway"/>
                <a:sym typeface="Raleway"/>
              </a:rPr>
              <a:t>factors in reducing anxiety, depression, substance use,</a:t>
            </a:r>
            <a:r>
              <a:rPr lang="en-US" sz="3600" dirty="0">
                <a:solidFill>
                  <a:schemeClr val="dk1"/>
                </a:solidFill>
                <a:latin typeface="Raleway"/>
                <a:ea typeface="Raleway"/>
                <a:cs typeface="Raleway"/>
                <a:sym typeface="Raleway"/>
              </a:rPr>
              <a:t> </a:t>
            </a:r>
            <a:r>
              <a:rPr lang="en-US" sz="2800" dirty="0">
                <a:solidFill>
                  <a:schemeClr val="dk1"/>
                </a:solidFill>
                <a:latin typeface="Raleway"/>
                <a:ea typeface="Raleway"/>
                <a:cs typeface="Raleway"/>
                <a:sym typeface="Raleway"/>
              </a:rPr>
              <a:t>suicide, and violence.</a:t>
            </a:r>
          </a:p>
          <a:p>
            <a:pPr marL="571500" lvl="0" indent="-361950" algn="l" rtl="0">
              <a:lnSpc>
                <a:spcPct val="90000"/>
              </a:lnSpc>
              <a:spcBef>
                <a:spcPts val="1000"/>
              </a:spcBef>
              <a:spcAft>
                <a:spcPts val="0"/>
              </a:spcAft>
              <a:buClr>
                <a:schemeClr val="dk1"/>
              </a:buClr>
              <a:buSzPts val="2100"/>
              <a:buFont typeface="Arial"/>
              <a:buChar char="•"/>
            </a:pPr>
            <a:r>
              <a:rPr lang="en-US" sz="2800" dirty="0">
                <a:solidFill>
                  <a:schemeClr val="dk1"/>
                </a:solidFill>
                <a:latin typeface="Raleway"/>
                <a:ea typeface="Raleway"/>
                <a:cs typeface="Raleway"/>
                <a:sym typeface="Raleway"/>
              </a:rPr>
              <a:t>Remember, Connection before Content!</a:t>
            </a:r>
            <a:endParaRPr sz="2800" dirty="0">
              <a:solidFill>
                <a:schemeClr val="dk1"/>
              </a:solidFill>
              <a:latin typeface="Raleway"/>
              <a:ea typeface="Raleway"/>
              <a:cs typeface="Raleway"/>
              <a:sym typeface="Raleway"/>
            </a:endParaRPr>
          </a:p>
          <a:p>
            <a:pPr marL="0" lvl="0" indent="0" algn="l" rtl="0">
              <a:lnSpc>
                <a:spcPct val="90000"/>
              </a:lnSpc>
              <a:spcBef>
                <a:spcPts val="1000"/>
              </a:spcBef>
              <a:spcAft>
                <a:spcPts val="0"/>
              </a:spcAft>
              <a:buNone/>
            </a:pPr>
            <a:endParaRPr sz="2300" dirty="0">
              <a:solidFill>
                <a:schemeClr val="dk1"/>
              </a:solidFill>
              <a:latin typeface="Raleway"/>
              <a:ea typeface="Raleway"/>
              <a:cs typeface="Raleway"/>
              <a:sym typeface="Raleway"/>
            </a:endParaRPr>
          </a:p>
          <a:p>
            <a:pPr marL="0" lvl="0" indent="0" algn="l" rtl="0">
              <a:lnSpc>
                <a:spcPct val="90000"/>
              </a:lnSpc>
              <a:spcBef>
                <a:spcPts val="1000"/>
              </a:spcBef>
              <a:spcAft>
                <a:spcPts val="0"/>
              </a:spcAft>
              <a:buNone/>
            </a:pPr>
            <a:endParaRPr sz="2300" dirty="0">
              <a:solidFill>
                <a:schemeClr val="dk1"/>
              </a:solidFill>
              <a:latin typeface="Raleway"/>
              <a:ea typeface="Raleway"/>
              <a:cs typeface="Raleway"/>
              <a:sym typeface="Raleway"/>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92620-2CF2-4C07-9645-D51FA8CA122A}"/>
              </a:ext>
            </a:extLst>
          </p:cNvPr>
          <p:cNvSpPr>
            <a:spLocks noGrp="1"/>
          </p:cNvSpPr>
          <p:nvPr>
            <p:ph type="title"/>
          </p:nvPr>
        </p:nvSpPr>
        <p:spPr>
          <a:xfrm>
            <a:off x="838200" y="365125"/>
            <a:ext cx="10515600" cy="1135201"/>
          </a:xfrm>
        </p:spPr>
        <p:txBody>
          <a:bodyPr/>
          <a:lstStyle/>
          <a:p>
            <a:r>
              <a:rPr lang="en-US" dirty="0"/>
              <a:t>        PBIS in the Classroom (Part of TFI 3.0)</a:t>
            </a:r>
          </a:p>
        </p:txBody>
      </p:sp>
      <p:sp>
        <p:nvSpPr>
          <p:cNvPr id="3" name="Text Placeholder 2">
            <a:extLst>
              <a:ext uri="{FF2B5EF4-FFF2-40B4-BE49-F238E27FC236}">
                <a16:creationId xmlns:a16="http://schemas.microsoft.com/office/drawing/2014/main" id="{6D63FD76-31F5-48F0-9E85-E85405A0C51D}"/>
              </a:ext>
            </a:extLst>
          </p:cNvPr>
          <p:cNvSpPr>
            <a:spLocks noGrp="1"/>
          </p:cNvSpPr>
          <p:nvPr>
            <p:ph type="body" idx="1"/>
          </p:nvPr>
        </p:nvSpPr>
        <p:spPr>
          <a:xfrm>
            <a:off x="838200" y="1500325"/>
            <a:ext cx="10515600" cy="4873841"/>
          </a:xfrm>
        </p:spPr>
        <p:txBody>
          <a:bodyPr/>
          <a:lstStyle/>
          <a:p>
            <a:r>
              <a:rPr lang="en-US" dirty="0"/>
              <a:t>Has the teacher taught the Behavioral expectations and aligned them with each classroom routine?</a:t>
            </a:r>
          </a:p>
          <a:p>
            <a:r>
              <a:rPr lang="en-US" dirty="0"/>
              <a:t>Has the teacher integrated the schoolwide expectations into their academic and social emotional behavioral (SEB) curriculum?</a:t>
            </a:r>
          </a:p>
          <a:p>
            <a:r>
              <a:rPr lang="en-US" dirty="0"/>
              <a:t>Has the teacher acknowledged students for demonstrating behaviors or skills reflected on the schoolwide matrix?</a:t>
            </a:r>
          </a:p>
          <a:p>
            <a:r>
              <a:rPr lang="en-US" dirty="0"/>
              <a:t>Do they recognize students consistently?</a:t>
            </a:r>
          </a:p>
          <a:p>
            <a:r>
              <a:rPr lang="en-US" dirty="0"/>
              <a:t>Does the teacher know what behaviors are handled in the classroom and what behaviors are handled in the office?</a:t>
            </a:r>
          </a:p>
          <a:p>
            <a:endParaRPr lang="en-US" dirty="0"/>
          </a:p>
        </p:txBody>
      </p:sp>
    </p:spTree>
    <p:extLst>
      <p:ext uri="{BB962C8B-B14F-4D97-AF65-F5344CB8AC3E}">
        <p14:creationId xmlns:p14="http://schemas.microsoft.com/office/powerpoint/2010/main" val="2064372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ge50dae791c_0_16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Autofit/>
          </a:bodyPr>
          <a:lstStyle/>
          <a:p>
            <a:pPr lvl="0"/>
            <a:r>
              <a:rPr lang="en-US" dirty="0"/>
              <a:t>    Building a Safe Classroom Community-</a:t>
            </a:r>
            <a:br>
              <a:rPr lang="en-US" dirty="0"/>
            </a:br>
            <a:r>
              <a:rPr lang="en-US" dirty="0"/>
              <a:t>         </a:t>
            </a:r>
            <a:r>
              <a:rPr lang="en-US" dirty="0">
                <a:solidFill>
                  <a:srgbClr val="000000"/>
                </a:solidFill>
              </a:rPr>
              <a:t>What we strive for in PBIS</a:t>
            </a:r>
            <a:endParaRPr dirty="0"/>
          </a:p>
        </p:txBody>
      </p:sp>
      <p:sp>
        <p:nvSpPr>
          <p:cNvPr id="352" name="Google Shape;352;ge50dae791c_0_160"/>
          <p:cNvSpPr txBox="1">
            <a:spLocks noGrp="1"/>
          </p:cNvSpPr>
          <p:nvPr>
            <p:ph type="body" idx="1"/>
          </p:nvPr>
        </p:nvSpPr>
        <p:spPr>
          <a:xfrm>
            <a:off x="838200" y="1825625"/>
            <a:ext cx="10515600" cy="3811800"/>
          </a:xfrm>
          <a:prstGeom prst="rect">
            <a:avLst/>
          </a:prstGeom>
        </p:spPr>
        <p:txBody>
          <a:bodyPr spcFirstLastPara="1" wrap="square" lIns="91425" tIns="45700" rIns="91425" bIns="45700" anchor="t" anchorCtr="0">
            <a:noAutofit/>
          </a:bodyPr>
          <a:lstStyle/>
          <a:p>
            <a:pPr marL="609600" lvl="0" indent="-482600" algn="l" rtl="0">
              <a:spcBef>
                <a:spcPts val="1200"/>
              </a:spcBef>
              <a:spcAft>
                <a:spcPts val="0"/>
              </a:spcAft>
              <a:buClr>
                <a:srgbClr val="1CADE4"/>
              </a:buClr>
              <a:buSzPts val="2800"/>
              <a:buFont typeface="Calibri"/>
              <a:buChar char="●"/>
            </a:pPr>
            <a:r>
              <a:rPr lang="en-US" sz="2800" dirty="0">
                <a:solidFill>
                  <a:srgbClr val="000000"/>
                </a:solidFill>
              </a:rPr>
              <a:t>An environment in which students feel empowered and valued</a:t>
            </a:r>
            <a:endParaRPr sz="2800" dirty="0">
              <a:solidFill>
                <a:srgbClr val="000000"/>
              </a:solidFill>
            </a:endParaRPr>
          </a:p>
          <a:p>
            <a:pPr marL="609600" lvl="0" indent="-482600" algn="l" rtl="0">
              <a:spcBef>
                <a:spcPts val="0"/>
              </a:spcBef>
              <a:spcAft>
                <a:spcPts val="0"/>
              </a:spcAft>
              <a:buClr>
                <a:srgbClr val="1CADE4"/>
              </a:buClr>
              <a:buSzPts val="2800"/>
              <a:buFont typeface="Calibri"/>
              <a:buChar char="●"/>
            </a:pPr>
            <a:r>
              <a:rPr lang="en-US" sz="2800" dirty="0">
                <a:solidFill>
                  <a:srgbClr val="000000"/>
                </a:solidFill>
              </a:rPr>
              <a:t>Students feel connected to one another and to the teacher</a:t>
            </a:r>
            <a:endParaRPr sz="2800" dirty="0">
              <a:solidFill>
                <a:srgbClr val="000000"/>
              </a:solidFill>
            </a:endParaRPr>
          </a:p>
          <a:p>
            <a:pPr marL="609600" lvl="0" indent="-482600" algn="l" rtl="0">
              <a:spcBef>
                <a:spcPts val="0"/>
              </a:spcBef>
              <a:spcAft>
                <a:spcPts val="0"/>
              </a:spcAft>
              <a:buClr>
                <a:srgbClr val="1CADE4"/>
              </a:buClr>
              <a:buSzPts val="2800"/>
              <a:buFont typeface="Calibri"/>
              <a:buChar char="●"/>
            </a:pPr>
            <a:r>
              <a:rPr lang="en-US" sz="2800" dirty="0">
                <a:solidFill>
                  <a:srgbClr val="000000"/>
                </a:solidFill>
              </a:rPr>
              <a:t>Students feel safe</a:t>
            </a:r>
            <a:endParaRPr sz="2800" dirty="0">
              <a:solidFill>
                <a:srgbClr val="000000"/>
              </a:solidFill>
            </a:endParaRPr>
          </a:p>
          <a:p>
            <a:pPr marL="609600" lvl="0" indent="-482600" algn="l" rtl="0">
              <a:spcBef>
                <a:spcPts val="0"/>
              </a:spcBef>
              <a:spcAft>
                <a:spcPts val="0"/>
              </a:spcAft>
              <a:buClr>
                <a:srgbClr val="1CADE4"/>
              </a:buClr>
              <a:buSzPts val="2800"/>
              <a:buFont typeface="Calibri"/>
              <a:buChar char="●"/>
            </a:pPr>
            <a:r>
              <a:rPr lang="en-US" sz="2800" dirty="0">
                <a:solidFill>
                  <a:srgbClr val="000000"/>
                </a:solidFill>
              </a:rPr>
              <a:t>Students believe they have something to offer to the community and the community has something to offer to them</a:t>
            </a:r>
          </a:p>
          <a:p>
            <a:pPr marL="609600" lvl="0" indent="-482600" algn="l" rtl="0">
              <a:spcBef>
                <a:spcPts val="0"/>
              </a:spcBef>
              <a:spcAft>
                <a:spcPts val="0"/>
              </a:spcAft>
              <a:buClr>
                <a:srgbClr val="1CADE4"/>
              </a:buClr>
              <a:buSzPts val="2800"/>
              <a:buFont typeface="Calibri"/>
              <a:buChar char="●"/>
            </a:pPr>
            <a:endParaRPr lang="en-US" dirty="0">
              <a:solidFill>
                <a:srgbClr val="000000"/>
              </a:solidFill>
            </a:endParaRPr>
          </a:p>
          <a:p>
            <a:pPr marL="127000" lvl="0" indent="0" algn="l" rtl="0">
              <a:spcBef>
                <a:spcPts val="0"/>
              </a:spcBef>
              <a:spcAft>
                <a:spcPts val="0"/>
              </a:spcAft>
              <a:buClr>
                <a:srgbClr val="1CADE4"/>
              </a:buClr>
              <a:buSzPts val="2800"/>
            </a:pPr>
            <a:endParaRPr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911D9-B9A0-4CAA-89AE-D2013732A40B}"/>
              </a:ext>
            </a:extLst>
          </p:cNvPr>
          <p:cNvSpPr>
            <a:spLocks noGrp="1"/>
          </p:cNvSpPr>
          <p:nvPr>
            <p:ph type="title"/>
          </p:nvPr>
        </p:nvSpPr>
        <p:spPr/>
        <p:txBody>
          <a:bodyPr/>
          <a:lstStyle/>
          <a:p>
            <a:r>
              <a:rPr lang="en-US" dirty="0"/>
              <a:t>                                Tier II</a:t>
            </a:r>
          </a:p>
        </p:txBody>
      </p:sp>
      <p:sp>
        <p:nvSpPr>
          <p:cNvPr id="3" name="Text Placeholder 2">
            <a:extLst>
              <a:ext uri="{FF2B5EF4-FFF2-40B4-BE49-F238E27FC236}">
                <a16:creationId xmlns:a16="http://schemas.microsoft.com/office/drawing/2014/main" id="{3D8B1F91-BC27-492C-9E13-A71193AF5551}"/>
              </a:ext>
            </a:extLst>
          </p:cNvPr>
          <p:cNvSpPr>
            <a:spLocks noGrp="1"/>
          </p:cNvSpPr>
          <p:nvPr>
            <p:ph type="body" idx="1"/>
          </p:nvPr>
        </p:nvSpPr>
        <p:spPr/>
        <p:txBody>
          <a:bodyPr/>
          <a:lstStyle/>
          <a:p>
            <a:r>
              <a:rPr lang="en-US" dirty="0"/>
              <a:t>PBIS Teams support their school in universal initiatives but also support staff in interventions. </a:t>
            </a:r>
            <a:r>
              <a:rPr lang="en-US" b="1" dirty="0"/>
              <a:t>All teams must have someone who receives Tier 2 referrals and assists the teacher with Tier 2 supports. </a:t>
            </a:r>
            <a:r>
              <a:rPr lang="en-US" dirty="0"/>
              <a:t>This person would receive the referral, observe and meet with the teacher(s) and student(s), and collaboratively decide on an intervention that can be monitored.</a:t>
            </a:r>
          </a:p>
          <a:p>
            <a:r>
              <a:rPr lang="en-US" dirty="0"/>
              <a:t>Pbisworld.com is a great resource.</a:t>
            </a:r>
          </a:p>
        </p:txBody>
      </p:sp>
    </p:spTree>
    <p:extLst>
      <p:ext uri="{BB962C8B-B14F-4D97-AF65-F5344CB8AC3E}">
        <p14:creationId xmlns:p14="http://schemas.microsoft.com/office/powerpoint/2010/main" val="3256749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1189"/>
            <a:ext cx="10515600" cy="1325563"/>
          </a:xfrm>
        </p:spPr>
        <p:txBody>
          <a:bodyPr/>
          <a:lstStyle/>
          <a:p>
            <a:r>
              <a:rPr lang="en-US" dirty="0"/>
              <a:t>                 Tier II Referral Form</a:t>
            </a:r>
            <a:br>
              <a:rPr lang="en-US" dirty="0"/>
            </a:br>
            <a:r>
              <a:rPr lang="en-US" dirty="0"/>
              <a:t>                       PLEASE USE IT!</a:t>
            </a:r>
          </a:p>
        </p:txBody>
      </p:sp>
      <p:sp>
        <p:nvSpPr>
          <p:cNvPr id="3" name="Content Placeholder 2"/>
          <p:cNvSpPr>
            <a:spLocks noGrp="1"/>
          </p:cNvSpPr>
          <p:nvPr>
            <p:ph idx="1"/>
          </p:nvPr>
        </p:nvSpPr>
        <p:spPr>
          <a:xfrm>
            <a:off x="838200" y="1383957"/>
            <a:ext cx="10515600" cy="4793006"/>
          </a:xfrm>
        </p:spPr>
        <p:txBody>
          <a:bodyPr>
            <a:normAutofit fontScale="32500" lnSpcReduction="20000"/>
          </a:bodyPr>
          <a:lstStyle/>
          <a:p>
            <a:pPr marL="0" marR="0">
              <a:lnSpc>
                <a:spcPct val="107000"/>
              </a:lnSpc>
              <a:spcBef>
                <a:spcPts val="0"/>
              </a:spcBef>
              <a:spcAft>
                <a:spcPts val="0"/>
              </a:spcAft>
              <a:tabLst>
                <a:tab pos="457200" algn="l"/>
                <a:tab pos="914400" algn="l"/>
                <a:tab pos="1371600" algn="l"/>
                <a:tab pos="1828800" algn="l"/>
                <a:tab pos="2286000" algn="l"/>
                <a:tab pos="2743200" algn="l"/>
                <a:tab pos="3152775" algn="l"/>
                <a:tab pos="3200400" algn="l"/>
                <a:tab pos="3657600" algn="l"/>
                <a:tab pos="4114800" algn="l"/>
                <a:tab pos="4572000" algn="l"/>
                <a:tab pos="5029200" algn="l"/>
                <a:tab pos="5362575" algn="l"/>
              </a:tabLst>
            </a:pPr>
            <a:r>
              <a:rPr lang="en-US" b="1" dirty="0">
                <a:effectLst/>
                <a:latin typeface="Calibri" panose="020F0502020204030204" pitchFamily="34" charset="0"/>
                <a:ea typeface="Calibri" panose="020F0502020204030204" pitchFamily="34" charset="0"/>
                <a:cs typeface="Times New Roman" panose="02020603050405020304" pitchFamily="18" charset="0"/>
              </a:rPr>
              <a:t>Student’s Name:</a:t>
            </a:r>
            <a:r>
              <a:rPr lang="en-US" dirty="0">
                <a:effectLst/>
                <a:latin typeface="Calibri" panose="020F0502020204030204" pitchFamily="34" charset="0"/>
                <a:ea typeface="Calibri" panose="020F0502020204030204" pitchFamily="34" charset="0"/>
                <a:cs typeface="Times New Roman" panose="02020603050405020304" pitchFamily="18" charset="0"/>
              </a:rPr>
              <a:t> _______________________				 </a:t>
            </a:r>
            <a:r>
              <a:rPr lang="en-US" b="1" dirty="0">
                <a:effectLst/>
                <a:latin typeface="Calibri" panose="020F0502020204030204" pitchFamily="34" charset="0"/>
                <a:ea typeface="Calibri" panose="020F0502020204030204" pitchFamily="34" charset="0"/>
                <a:cs typeface="Times New Roman" panose="02020603050405020304" pitchFamily="18" charset="0"/>
              </a:rPr>
              <a:t>Date: </a:t>
            </a:r>
            <a:r>
              <a:rPr lang="en-US"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b="1" dirty="0">
                <a:effectLst/>
                <a:latin typeface="Calibri" panose="020F0502020204030204" pitchFamily="34" charset="0"/>
                <a:ea typeface="Calibri" panose="020F0502020204030204" pitchFamily="34" charset="0"/>
                <a:cs typeface="Times New Roman" panose="02020603050405020304" pitchFamily="18" charset="0"/>
              </a:rPr>
              <a:t>Grade:</a:t>
            </a:r>
            <a:r>
              <a:rPr lang="en-US" dirty="0">
                <a:effectLst/>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b="1" dirty="0">
                <a:effectLst/>
                <a:latin typeface="Calibri" panose="020F0502020204030204" pitchFamily="34" charset="0"/>
                <a:ea typeface="Calibri" panose="020F0502020204030204" pitchFamily="34" charset="0"/>
                <a:cs typeface="Times New Roman" panose="02020603050405020304" pitchFamily="18" charset="0"/>
              </a:rPr>
              <a:t>Teacher’s Name:</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b="1" dirty="0">
                <a:effectLst/>
                <a:latin typeface="Calibri" panose="020F0502020204030204" pitchFamily="34" charset="0"/>
                <a:ea typeface="Calibri" panose="020F0502020204030204" pitchFamily="34" charset="0"/>
                <a:cs typeface="Times New Roman" panose="02020603050405020304" pitchFamily="18" charset="0"/>
              </a:rPr>
              <a:t>School:	</a:t>
            </a:r>
            <a:r>
              <a:rPr lang="en-US" dirty="0">
                <a:effectLst/>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b="1" dirty="0">
                <a:effectLst/>
                <a:latin typeface="Calibri" panose="020F0502020204030204" pitchFamily="34" charset="0"/>
                <a:ea typeface="Calibri" panose="020F0502020204030204" pitchFamily="34" charset="0"/>
                <a:cs typeface="Times New Roman" panose="02020603050405020304" pitchFamily="18" charset="0"/>
              </a:rPr>
              <a:t>Date of ODR(if any):</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b="1" dirty="0">
                <a:effectLst/>
                <a:latin typeface="Calibri" panose="020F0502020204030204" pitchFamily="34" charset="0"/>
                <a:ea typeface="Calibri" panose="020F0502020204030204" pitchFamily="34" charset="0"/>
                <a:cs typeface="Times New Roman" panose="02020603050405020304" pitchFamily="18" charset="0"/>
              </a:rPr>
              <a:t>	</a:t>
            </a:r>
            <a:r>
              <a:rPr lang="en-US"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b="1" dirty="0">
                <a:effectLst/>
                <a:latin typeface="Calibri" panose="020F0502020204030204" pitchFamily="34" charset="0"/>
                <a:ea typeface="Calibri" panose="020F0502020204030204" pitchFamily="34" charset="0"/>
                <a:cs typeface="Times New Roman" panose="02020603050405020304" pitchFamily="18" charset="0"/>
              </a:rPr>
              <a:t>Reason for </a:t>
            </a:r>
            <a:r>
              <a:rPr lang="en-US" sz="2000" b="1" dirty="0">
                <a:effectLst/>
                <a:latin typeface="Calibri" panose="020F0502020204030204" pitchFamily="34" charset="0"/>
                <a:ea typeface="Calibri" panose="020F0502020204030204" pitchFamily="34" charset="0"/>
                <a:cs typeface="Times New Roman" panose="02020603050405020304" pitchFamily="18" charset="0"/>
              </a:rPr>
              <a:t>Concern</a:t>
            </a:r>
            <a:r>
              <a:rPr lang="en-US" sz="2000" dirty="0">
                <a:effectLst/>
                <a:latin typeface="Calibri" panose="020F0502020204030204" pitchFamily="34" charset="0"/>
                <a:ea typeface="Calibri" panose="020F0502020204030204" pitchFamily="34" charset="0"/>
                <a:cs typeface="Times New Roman" panose="02020603050405020304" pitchFamily="18" charset="0"/>
              </a:rPr>
              <a:t>: ____________________________________________________________________________________</a:t>
            </a:r>
            <a:r>
              <a:rPr lang="en-US" dirty="0">
                <a:effectLst/>
                <a:latin typeface="Calibri" panose="020F0502020204030204" pitchFamily="34" charset="0"/>
                <a:ea typeface="Calibri" panose="020F0502020204030204" pitchFamily="34" charset="0"/>
                <a:cs typeface="Times New Roman" panose="02020603050405020304" pitchFamily="18" charset="0"/>
              </a:rPr>
              <a:t> _____________________________________________________________________________________________</a:t>
            </a:r>
          </a:p>
          <a:p>
            <a:pPr marL="0" marR="0">
              <a:lnSpc>
                <a:spcPct val="107000"/>
              </a:lnSpc>
              <a:spcBef>
                <a:spcPts val="0"/>
              </a:spcBef>
              <a:spcAft>
                <a:spcPts val="800"/>
              </a:spcAft>
            </a:pPr>
            <a:r>
              <a:rPr lang="en-US" b="1" dirty="0">
                <a:effectLst/>
                <a:latin typeface="Calibri" panose="020F0502020204030204" pitchFamily="34" charset="0"/>
                <a:ea typeface="Calibri" panose="020F0502020204030204" pitchFamily="34" charset="0"/>
                <a:cs typeface="Times New Roman" panose="02020603050405020304" pitchFamily="18" charset="0"/>
              </a:rPr>
              <a:t>Target Behavior</a:t>
            </a:r>
            <a:r>
              <a:rPr lang="en-US" dirty="0">
                <a:effectLst/>
                <a:latin typeface="Calibri" panose="020F0502020204030204" pitchFamily="34" charset="0"/>
                <a:ea typeface="Calibri" panose="020F0502020204030204" pitchFamily="34" charset="0"/>
                <a:cs typeface="Times New Roman" panose="02020603050405020304" pitchFamily="18" charset="0"/>
              </a:rPr>
              <a:t>: </a:t>
            </a:r>
            <a:r>
              <a:rPr lang="en-US" sz="2000" dirty="0">
                <a:effectLst/>
                <a:latin typeface="Calibri" panose="020F0502020204030204" pitchFamily="34" charset="0"/>
                <a:ea typeface="Calibri" panose="020F0502020204030204" pitchFamily="34" charset="0"/>
                <a:cs typeface="Times New Roman" panose="02020603050405020304" pitchFamily="18" charset="0"/>
              </a:rPr>
              <a:t>_____________________________________________________________________________________</a:t>
            </a:r>
            <a:r>
              <a:rPr lang="en-US"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(Inappropriate behavior, defined behaviorally)</a:t>
            </a:r>
          </a:p>
          <a:p>
            <a:pPr marL="0" marR="0">
              <a:lnSpc>
                <a:spcPct val="107000"/>
              </a:lnSpc>
              <a:spcBef>
                <a:spcPts val="0"/>
              </a:spcBef>
              <a:spcAft>
                <a:spcPts val="800"/>
              </a:spcAft>
            </a:pPr>
            <a:r>
              <a:rPr lang="en-US" b="1" dirty="0">
                <a:effectLst/>
                <a:latin typeface="Calibri" panose="020F0502020204030204" pitchFamily="34" charset="0"/>
                <a:ea typeface="Calibri" panose="020F0502020204030204" pitchFamily="34" charset="0"/>
                <a:cs typeface="Times New Roman" panose="02020603050405020304" pitchFamily="18" charset="0"/>
              </a:rPr>
              <a:t>Replacement</a:t>
            </a:r>
            <a:r>
              <a:rPr lang="en-US" dirty="0">
                <a:effectLst/>
                <a:latin typeface="Calibri" panose="020F0502020204030204" pitchFamily="34" charset="0"/>
                <a:ea typeface="Calibri" panose="020F0502020204030204" pitchFamily="34" charset="0"/>
                <a:cs typeface="Times New Roman" panose="02020603050405020304" pitchFamily="18" charset="0"/>
              </a:rPr>
              <a:t> </a:t>
            </a:r>
            <a:r>
              <a:rPr lang="en-US" b="1" dirty="0">
                <a:effectLst/>
                <a:latin typeface="Calibri" panose="020F0502020204030204" pitchFamily="34" charset="0"/>
                <a:ea typeface="Calibri" panose="020F0502020204030204" pitchFamily="34" charset="0"/>
                <a:cs typeface="Times New Roman" panose="02020603050405020304" pitchFamily="18" charset="0"/>
              </a:rPr>
              <a:t>Behavior: </a:t>
            </a:r>
            <a:r>
              <a:rPr lang="en-US" dirty="0">
                <a:effectLst/>
                <a:latin typeface="Calibri" panose="020F0502020204030204" pitchFamily="34" charset="0"/>
                <a:ea typeface="Calibri" panose="020F0502020204030204" pitchFamily="34" charset="0"/>
                <a:cs typeface="Times New Roman" panose="02020603050405020304" pitchFamily="18" charset="0"/>
              </a:rPr>
              <a:t>_________________________________________________________________________       	</a:t>
            </a:r>
          </a:p>
          <a:p>
            <a:pPr marL="0" marR="0">
              <a:lnSpc>
                <a:spcPct val="107000"/>
              </a:lnSpc>
              <a:spcBef>
                <a:spcPts val="0"/>
              </a:spcBef>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(What is expected of the student?)</a:t>
            </a:r>
          </a:p>
          <a:p>
            <a:pPr marL="0" marR="0">
              <a:lnSpc>
                <a:spcPct val="107000"/>
              </a:lnSpc>
              <a:spcBef>
                <a:spcPts val="0"/>
              </a:spcBef>
              <a:spcAft>
                <a:spcPts val="800"/>
              </a:spcAft>
            </a:pPr>
            <a:r>
              <a:rPr lang="en-US" b="1" dirty="0">
                <a:effectLst/>
                <a:latin typeface="Calibri" panose="020F0502020204030204" pitchFamily="34" charset="0"/>
                <a:ea typeface="Calibri" panose="020F0502020204030204" pitchFamily="34" charset="0"/>
                <a:cs typeface="Times New Roman" panose="02020603050405020304" pitchFamily="18" charset="0"/>
              </a:rPr>
              <a:t>Baseline Data:</a:t>
            </a:r>
            <a:r>
              <a:rPr lang="en-US"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(Average of occurrence of problem behavior over the last 3 days)	         </a:t>
            </a:r>
          </a:p>
          <a:p>
            <a:pPr marL="0" marR="0">
              <a:lnSpc>
                <a:spcPct val="107000"/>
              </a:lnSpc>
              <a:spcBef>
                <a:spcPts val="0"/>
              </a:spcBef>
              <a:spcAft>
                <a:spcPts val="0"/>
              </a:spcAft>
            </a:pPr>
            <a:r>
              <a:rPr lang="en-US" dirty="0">
                <a:effectLst/>
                <a:latin typeface="Calibri" panose="020F0502020204030204" pitchFamily="34" charset="0"/>
                <a:ea typeface="Calibri" panose="020F0502020204030204" pitchFamily="34" charset="0"/>
                <a:cs typeface="Times New Roman" panose="02020603050405020304" pitchFamily="18" charset="0"/>
              </a:rPr>
              <a:t>Occurred _______Times a </a:t>
            </a:r>
            <a:r>
              <a:rPr lang="en-US" dirty="0">
                <a:effectLst/>
                <a:latin typeface="MS Gothic" panose="020B0609070205080204" pitchFamily="49" charset="-128"/>
                <a:ea typeface="Calibri" panose="020F0502020204030204" pitchFamily="34" charset="0"/>
                <a:cs typeface="Times New Roman" panose="02020603050405020304" pitchFamily="18" charset="0"/>
              </a:rPr>
              <a:t>☐</a:t>
            </a:r>
            <a:r>
              <a:rPr lang="en-US" dirty="0">
                <a:effectLst/>
                <a:latin typeface="Calibri" panose="020F0502020204030204" pitchFamily="34" charset="0"/>
                <a:ea typeface="Calibri" panose="020F0502020204030204" pitchFamily="34" charset="0"/>
                <a:cs typeface="Times New Roman" panose="02020603050405020304" pitchFamily="18" charset="0"/>
              </a:rPr>
              <a:t>day </a:t>
            </a:r>
            <a:r>
              <a:rPr lang="en-US" dirty="0">
                <a:effectLst/>
                <a:latin typeface="MS Gothic" panose="020B0609070205080204" pitchFamily="49" charset="-128"/>
                <a:ea typeface="Calibri" panose="020F0502020204030204" pitchFamily="34" charset="0"/>
                <a:cs typeface="Times New Roman" panose="02020603050405020304" pitchFamily="18" charset="0"/>
              </a:rPr>
              <a:t>☐</a:t>
            </a:r>
            <a:r>
              <a:rPr lang="en-US" dirty="0">
                <a:effectLst/>
                <a:latin typeface="Calibri" panose="020F0502020204030204" pitchFamily="34" charset="0"/>
                <a:ea typeface="Calibri" panose="020F0502020204030204" pitchFamily="34" charset="0"/>
                <a:cs typeface="Times New Roman" panose="02020603050405020304" pitchFamily="18" charset="0"/>
              </a:rPr>
              <a:t> hour</a:t>
            </a:r>
          </a:p>
          <a:p>
            <a:pPr marL="0" marR="0">
              <a:lnSpc>
                <a:spcPct val="107000"/>
              </a:lnSpc>
              <a:spcBef>
                <a:spcPts val="0"/>
              </a:spcBef>
              <a:spcAft>
                <a:spcPts val="0"/>
              </a:spcAft>
            </a:pPr>
            <a:r>
              <a:rPr lang="en-US"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b="1" dirty="0">
                <a:effectLst/>
                <a:latin typeface="Calibri" panose="020F0502020204030204" pitchFamily="34" charset="0"/>
                <a:ea typeface="Calibri" panose="020F0502020204030204" pitchFamily="34" charset="0"/>
                <a:cs typeface="Times New Roman" panose="02020603050405020304" pitchFamily="18" charset="0"/>
              </a:rPr>
              <a:t>Intervention (Preventive Strategies) - If possible, give number of times or dates.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(Strategies used to correct behavior prior to filling out this form)</a:t>
            </a:r>
          </a:p>
          <a:p>
            <a:pPr marL="0" marR="0">
              <a:lnSpc>
                <a:spcPct val="107000"/>
              </a:lnSpc>
              <a:spcBef>
                <a:spcPts val="0"/>
              </a:spcBef>
              <a:spcAft>
                <a:spcPts val="800"/>
              </a:spcAft>
            </a:pPr>
            <a:r>
              <a:rPr lang="en-US" b="1" dirty="0">
                <a:effectLst/>
                <a:latin typeface="Calibri" panose="020F0502020204030204" pitchFamily="34" charset="0"/>
                <a:ea typeface="Calibri" panose="020F0502020204030204" pitchFamily="34" charset="0"/>
                <a:cs typeface="Times New Roman" panose="02020603050405020304" pitchFamily="18" charset="0"/>
              </a:rPr>
              <a:t>Prevention Procedures Documented:        </a:t>
            </a:r>
            <a:r>
              <a:rPr lang="en-US" sz="1800" dirty="0">
                <a:effectLst/>
                <a:latin typeface="Calibri" panose="020F0502020204030204" pitchFamily="34" charset="0"/>
                <a:ea typeface="Calibri" panose="020F0502020204030204" pitchFamily="34" charset="0"/>
                <a:cs typeface="Times New Roman" panose="02020603050405020304" pitchFamily="18" charset="0"/>
              </a:rPr>
              <a:t>___praise/recognition of appropriate behavior</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tabLst>
                <a:tab pos="3429000" algn="ctr"/>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___ clear, concise directions                                                               ___review rules &amp; expectations/ specifically define limits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tabLst>
                <a:tab pos="2886075"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___frequent reminders/prompts                                                      ___preferential seating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tabLst>
                <a:tab pos="2886075"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___teacher/staff proximity                                                               ___provide highly structured setting</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___redirect/ speak to student about concerns </a:t>
            </a:r>
            <a:r>
              <a:rPr lang="en-US" sz="1800" u="sng" dirty="0">
                <a:effectLst/>
                <a:latin typeface="Calibri" panose="020F0502020204030204" pitchFamily="34" charset="0"/>
                <a:ea typeface="Calibri" panose="020F0502020204030204" pitchFamily="34" charset="0"/>
                <a:cs typeface="Times New Roman" panose="02020603050405020304" pitchFamily="18" charset="0"/>
              </a:rPr>
              <a:t>privately  </a:t>
            </a:r>
            <a:r>
              <a:rPr lang="en-US" sz="1800" dirty="0">
                <a:effectLst/>
                <a:latin typeface="Calibri" panose="020F0502020204030204" pitchFamily="34" charset="0"/>
                <a:ea typeface="Calibri" panose="020F0502020204030204" pitchFamily="34" charset="0"/>
                <a:cs typeface="Times New Roman" panose="02020603050405020304" pitchFamily="18" charset="0"/>
              </a:rPr>
              <a:t>         ___ communicate regularly with parents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b="1" dirty="0">
                <a:effectLst/>
                <a:latin typeface="Calibri" panose="020F0502020204030204" pitchFamily="34" charset="0"/>
                <a:ea typeface="Calibri" panose="020F0502020204030204" pitchFamily="34" charset="0"/>
                <a:cs typeface="Times New Roman" panose="02020603050405020304" pitchFamily="18" charset="0"/>
              </a:rPr>
              <a:t>___</a:t>
            </a:r>
            <a:r>
              <a:rPr lang="en-US" sz="1800" dirty="0">
                <a:effectLst/>
                <a:latin typeface="Calibri" panose="020F0502020204030204" pitchFamily="34" charset="0"/>
                <a:ea typeface="Calibri" panose="020F0502020204030204" pitchFamily="34" charset="0"/>
                <a:cs typeface="Times New Roman" panose="02020603050405020304" pitchFamily="18" charset="0"/>
              </a:rPr>
              <a:t>provide cooling off period /safe place in room                                  Provide dates of communication with parents: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tabLst>
                <a:tab pos="2838450" algn="l"/>
              </a:tabLst>
            </a:pPr>
            <a:r>
              <a:rPr lang="en-US" sz="1800" dirty="0">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____________________________________________________</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___other (Explain) _________________________________________________________________</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0867139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1906D-5AF0-45CF-9282-5607817B30BF}"/>
              </a:ext>
            </a:extLst>
          </p:cNvPr>
          <p:cNvSpPr>
            <a:spLocks noGrp="1"/>
          </p:cNvSpPr>
          <p:nvPr>
            <p:ph type="title"/>
          </p:nvPr>
        </p:nvSpPr>
        <p:spPr/>
        <p:txBody>
          <a:bodyPr/>
          <a:lstStyle/>
          <a:p>
            <a:r>
              <a:rPr lang="en-US" dirty="0"/>
              <a:t>                            PBIS Team</a:t>
            </a:r>
          </a:p>
        </p:txBody>
      </p:sp>
      <p:sp>
        <p:nvSpPr>
          <p:cNvPr id="3" name="Text Placeholder 2">
            <a:extLst>
              <a:ext uri="{FF2B5EF4-FFF2-40B4-BE49-F238E27FC236}">
                <a16:creationId xmlns:a16="http://schemas.microsoft.com/office/drawing/2014/main" id="{34FE0EF0-CEE1-49B5-9BCD-A0A2FD6392A5}"/>
              </a:ext>
            </a:extLst>
          </p:cNvPr>
          <p:cNvSpPr>
            <a:spLocks noGrp="1"/>
          </p:cNvSpPr>
          <p:nvPr>
            <p:ph type="body" idx="1"/>
          </p:nvPr>
        </p:nvSpPr>
        <p:spPr/>
        <p:txBody>
          <a:bodyPr/>
          <a:lstStyle/>
          <a:p>
            <a:r>
              <a:rPr lang="en-US" dirty="0"/>
              <a:t>The PBIS team's role is to establish the priority for improving the conditions for learning through the adoption of evidence-based practices. The team meets at least monthly. </a:t>
            </a:r>
            <a:r>
              <a:rPr lang="en-US" b="1" dirty="0"/>
              <a:t>Meetings should include an agenda, data, minutes, team agreements, defined roles, and a current action plan linked to the school improvement plan. The team reviews and uses multiple data sources regularly to guide decisions. These decisions are shared with the entire staff as well as the Climate Clubs.</a:t>
            </a:r>
          </a:p>
        </p:txBody>
      </p:sp>
    </p:spTree>
    <p:extLst>
      <p:ext uri="{BB962C8B-B14F-4D97-AF65-F5344CB8AC3E}">
        <p14:creationId xmlns:p14="http://schemas.microsoft.com/office/powerpoint/2010/main" val="21380457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1906D-5AF0-45CF-9282-5607817B30BF}"/>
              </a:ext>
            </a:extLst>
          </p:cNvPr>
          <p:cNvSpPr>
            <a:spLocks noGrp="1"/>
          </p:cNvSpPr>
          <p:nvPr>
            <p:ph type="title"/>
          </p:nvPr>
        </p:nvSpPr>
        <p:spPr>
          <a:xfrm>
            <a:off x="838200" y="365125"/>
            <a:ext cx="10515600" cy="1028669"/>
          </a:xfrm>
        </p:spPr>
        <p:txBody>
          <a:bodyPr/>
          <a:lstStyle/>
          <a:p>
            <a:r>
              <a:rPr lang="en-US" dirty="0"/>
              <a:t>                       PBIS Team Make-up</a:t>
            </a:r>
          </a:p>
        </p:txBody>
      </p:sp>
      <p:sp>
        <p:nvSpPr>
          <p:cNvPr id="3" name="Text Placeholder 2">
            <a:extLst>
              <a:ext uri="{FF2B5EF4-FFF2-40B4-BE49-F238E27FC236}">
                <a16:creationId xmlns:a16="http://schemas.microsoft.com/office/drawing/2014/main" id="{34FE0EF0-CEE1-49B5-9BCD-A0A2FD6392A5}"/>
              </a:ext>
            </a:extLst>
          </p:cNvPr>
          <p:cNvSpPr>
            <a:spLocks noGrp="1"/>
          </p:cNvSpPr>
          <p:nvPr>
            <p:ph type="body" idx="1"/>
          </p:nvPr>
        </p:nvSpPr>
        <p:spPr>
          <a:xfrm>
            <a:off x="838200" y="1269507"/>
            <a:ext cx="10515600" cy="5370990"/>
          </a:xfrm>
        </p:spPr>
        <p:txBody>
          <a:bodyPr/>
          <a:lstStyle/>
          <a:p>
            <a:pPr marL="685800" indent="-457200">
              <a:buFont typeface="Arial" panose="020B0604020202020204" pitchFamily="34" charset="0"/>
              <a:buChar char="•"/>
            </a:pPr>
            <a:r>
              <a:rPr lang="en-US" sz="2400" dirty="0"/>
              <a:t>Leader-Someone to coordinate the team</a:t>
            </a:r>
          </a:p>
          <a:p>
            <a:pPr marL="685800" indent="-457200">
              <a:buFont typeface="Arial" panose="020B0604020202020204" pitchFamily="34" charset="0"/>
              <a:buChar char="•"/>
            </a:pPr>
            <a:r>
              <a:rPr lang="en-US" sz="2400" dirty="0"/>
              <a:t>School administrator- Can run the data, give insight to students</a:t>
            </a:r>
          </a:p>
          <a:p>
            <a:pPr marL="685800" indent="-457200">
              <a:buFont typeface="Arial" panose="020B0604020202020204" pitchFamily="34" charset="0"/>
              <a:buChar char="•"/>
            </a:pPr>
            <a:r>
              <a:rPr lang="en-US" sz="2400" dirty="0"/>
              <a:t>Family representation (PAFE)</a:t>
            </a:r>
          </a:p>
          <a:p>
            <a:pPr marL="685800" indent="-457200">
              <a:buFont typeface="Arial" panose="020B0604020202020204" pitchFamily="34" charset="0"/>
              <a:buChar char="•"/>
            </a:pPr>
            <a:r>
              <a:rPr lang="en-US" sz="2400" dirty="0"/>
              <a:t>Classroom teachers, Regular Ed and </a:t>
            </a:r>
            <a:r>
              <a:rPr lang="en-US" sz="2400" dirty="0" err="1"/>
              <a:t>SpED</a:t>
            </a:r>
            <a:r>
              <a:rPr lang="en-US" sz="2400" dirty="0"/>
              <a:t> - Representing various grade levels/subject matter</a:t>
            </a:r>
            <a:r>
              <a:rPr lang="en-US" sz="2400"/>
              <a:t>/students- </a:t>
            </a:r>
            <a:r>
              <a:rPr lang="en-US" sz="2400" dirty="0"/>
              <a:t>PBIS in the Classroom</a:t>
            </a:r>
          </a:p>
          <a:p>
            <a:pPr marL="685800" indent="-457200">
              <a:buFont typeface="Arial" panose="020B0604020202020204" pitchFamily="34" charset="0"/>
              <a:buChar char="•"/>
            </a:pPr>
            <a:r>
              <a:rPr lang="en-US" sz="2400" dirty="0"/>
              <a:t>Behavior Support/Interventionist- Tier 2</a:t>
            </a:r>
          </a:p>
          <a:p>
            <a:pPr marL="685800" indent="-457200">
              <a:buFont typeface="Arial" panose="020B0604020202020204" pitchFamily="34" charset="0"/>
              <a:buChar char="•"/>
            </a:pPr>
            <a:r>
              <a:rPr lang="en-US" sz="2400" dirty="0"/>
              <a:t>Mental Health Providers- Tier 2</a:t>
            </a:r>
          </a:p>
          <a:p>
            <a:pPr marL="685800" indent="-457200">
              <a:buFont typeface="Arial" panose="020B0604020202020204" pitchFamily="34" charset="0"/>
              <a:buChar char="•"/>
            </a:pPr>
            <a:r>
              <a:rPr lang="en-US" sz="2400" dirty="0"/>
              <a:t>PE/Health Teacher- Knows most students</a:t>
            </a:r>
          </a:p>
          <a:p>
            <a:pPr marL="685800" indent="-457200">
              <a:buFont typeface="Arial" panose="020B0604020202020204" pitchFamily="34" charset="0"/>
              <a:buChar char="•"/>
            </a:pPr>
            <a:r>
              <a:rPr lang="en-US" sz="2400" dirty="0"/>
              <a:t>ABIT Team Member- Tier 3</a:t>
            </a:r>
          </a:p>
          <a:p>
            <a:pPr marL="685800" indent="-457200">
              <a:buFont typeface="Arial" panose="020B0604020202020204" pitchFamily="34" charset="0"/>
              <a:buChar char="•"/>
            </a:pPr>
            <a:r>
              <a:rPr lang="en-US" sz="2400" dirty="0"/>
              <a:t>Student representation- Climate Clubs</a:t>
            </a:r>
          </a:p>
          <a:p>
            <a:pPr marL="685800" indent="-457200">
              <a:buFont typeface="Arial" panose="020B0604020202020204" pitchFamily="34" charset="0"/>
              <a:buChar char="•"/>
            </a:pPr>
            <a:r>
              <a:rPr lang="en-US" sz="2400" dirty="0"/>
              <a:t>Family Member- Not a staff member. This person has limited access to data.</a:t>
            </a:r>
          </a:p>
          <a:p>
            <a:endParaRPr lang="en-US" dirty="0"/>
          </a:p>
        </p:txBody>
      </p:sp>
    </p:spTree>
    <p:extLst>
      <p:ext uri="{BB962C8B-B14F-4D97-AF65-F5344CB8AC3E}">
        <p14:creationId xmlns:p14="http://schemas.microsoft.com/office/powerpoint/2010/main" val="1705061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35ADE-315F-4912-A3F7-AACF8184E4BD}"/>
              </a:ext>
            </a:extLst>
          </p:cNvPr>
          <p:cNvSpPr>
            <a:spLocks noGrp="1"/>
          </p:cNvSpPr>
          <p:nvPr>
            <p:ph type="title"/>
          </p:nvPr>
        </p:nvSpPr>
        <p:spPr/>
        <p:txBody>
          <a:bodyPr/>
          <a:lstStyle/>
          <a:p>
            <a:r>
              <a:rPr lang="en-US" dirty="0"/>
              <a:t>       Data and Compliance </a:t>
            </a:r>
            <a:r>
              <a:rPr lang="en-US"/>
              <a:t>for 25-26</a:t>
            </a:r>
            <a:endParaRPr lang="en-US" dirty="0"/>
          </a:p>
        </p:txBody>
      </p:sp>
      <p:sp>
        <p:nvSpPr>
          <p:cNvPr id="3" name="Text Placeholder 2">
            <a:extLst>
              <a:ext uri="{FF2B5EF4-FFF2-40B4-BE49-F238E27FC236}">
                <a16:creationId xmlns:a16="http://schemas.microsoft.com/office/drawing/2014/main" id="{C65C4A35-23FA-4DA3-81C5-42FED5A9CF61}"/>
              </a:ext>
            </a:extLst>
          </p:cNvPr>
          <p:cNvSpPr>
            <a:spLocks noGrp="1"/>
          </p:cNvSpPr>
          <p:nvPr>
            <p:ph type="body" idx="1"/>
          </p:nvPr>
        </p:nvSpPr>
        <p:spPr/>
        <p:txBody>
          <a:bodyPr/>
          <a:lstStyle/>
          <a:p>
            <a:r>
              <a:rPr lang="en-US" sz="2400" dirty="0"/>
              <a:t>Notice your number and percentage of students receiving ODR’s (Office Discipline Referrals)</a:t>
            </a:r>
          </a:p>
          <a:p>
            <a:r>
              <a:rPr lang="en-US" sz="2400" dirty="0"/>
              <a:t>Notice your OSS (Out of School Suspension) rate</a:t>
            </a:r>
          </a:p>
          <a:p>
            <a:r>
              <a:rPr lang="en-US" sz="2400" dirty="0"/>
              <a:t>The state determines if a school is UIR-D (Urgent Intervention Required-Discipline) if the OSS rate is above 5.2% for grades K-4 and 20.2% for grades 5-12.</a:t>
            </a:r>
          </a:p>
          <a:p>
            <a:r>
              <a:rPr lang="en-US" sz="2400" dirty="0"/>
              <a:t>What were your top 3 incidents? What should we work on as a school before the students begin?</a:t>
            </a:r>
          </a:p>
          <a:p>
            <a:r>
              <a:rPr lang="en-US" sz="2400" dirty="0"/>
              <a:t>What is your attendance percentage? We strive for 95%.</a:t>
            </a:r>
          </a:p>
          <a:p>
            <a:r>
              <a:rPr lang="en-US" sz="2400" dirty="0"/>
              <a:t>Finally, how did you do with your required deliverables?</a:t>
            </a:r>
          </a:p>
        </p:txBody>
      </p:sp>
    </p:spTree>
    <p:extLst>
      <p:ext uri="{BB962C8B-B14F-4D97-AF65-F5344CB8AC3E}">
        <p14:creationId xmlns:p14="http://schemas.microsoft.com/office/powerpoint/2010/main" val="28741514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indent="-342900">
              <a:tabLst>
                <a:tab pos="342900" algn="l"/>
              </a:tabLst>
            </a:pPr>
            <a:r>
              <a:rPr lang="en-US" dirty="0">
                <a:latin typeface="Times New Roman" panose="02020603050405020304" pitchFamily="18" charset="0"/>
                <a:ea typeface="Times New Roman" panose="02020603050405020304" pitchFamily="18" charset="0"/>
              </a:rPr>
              <a:t>Contracts: RESPONSIBILITIES  </a:t>
            </a:r>
            <a:br>
              <a:rPr lang="en-US" sz="6000" dirty="0">
                <a:latin typeface="Times New Roman" panose="02020603050405020304" pitchFamily="18" charset="0"/>
                <a:ea typeface="Times New Roman" panose="02020603050405020304" pitchFamily="18" charset="0"/>
              </a:rPr>
            </a:br>
            <a:r>
              <a:rPr lang="en-US" dirty="0">
                <a:latin typeface="Times New Roman" panose="02020603050405020304" pitchFamily="18" charset="0"/>
                <a:ea typeface="Times New Roman" panose="02020603050405020304" pitchFamily="18" charset="0"/>
              </a:rPr>
              <a:t>	</a:t>
            </a:r>
            <a:r>
              <a:rPr lang="en-US" i="1" dirty="0">
                <a:latin typeface="Times New Roman" panose="02020603050405020304" pitchFamily="18" charset="0"/>
                <a:ea typeface="Times New Roman" panose="02020603050405020304" pitchFamily="18" charset="0"/>
              </a:rPr>
              <a:t>The PBIS Team Leader will</a:t>
            </a:r>
            <a:endParaRPr lang="en-US" sz="6000" dirty="0">
              <a:latin typeface="Times New Roman" panose="02020603050405020304" pitchFamily="18" charset="0"/>
              <a:ea typeface="Times New Roman" panose="02020603050405020304" pitchFamily="18" charset="0"/>
            </a:endParaRPr>
          </a:p>
        </p:txBody>
      </p:sp>
      <p:sp>
        <p:nvSpPr>
          <p:cNvPr id="3" name="Text Placeholder 2"/>
          <p:cNvSpPr>
            <a:spLocks noGrp="1"/>
          </p:cNvSpPr>
          <p:nvPr>
            <p:ph type="body" idx="1"/>
          </p:nvPr>
        </p:nvSpPr>
        <p:spPr>
          <a:xfrm>
            <a:off x="838200" y="1580225"/>
            <a:ext cx="10515600" cy="4912650"/>
          </a:xfrm>
        </p:spPr>
        <p:txBody>
          <a:bodyPr/>
          <a:lstStyle/>
          <a:p>
            <a:r>
              <a:rPr lang="en-US" b="1" i="1" dirty="0"/>
              <a:t>The PBIS Team Leader will</a:t>
            </a:r>
            <a:endParaRPr lang="en-US" dirty="0"/>
          </a:p>
          <a:p>
            <a:pPr lvl="0"/>
            <a:r>
              <a:rPr lang="en-US" sz="2000" b="1" i="1" dirty="0"/>
              <a:t>  Serve as the head of the school PBIS Team and insure communication with the ABIT Team as well as providing Tier 2 supports.</a:t>
            </a:r>
            <a:endParaRPr lang="en-US" sz="2000" dirty="0"/>
          </a:p>
          <a:p>
            <a:pPr lvl="0"/>
            <a:r>
              <a:rPr lang="en-US" sz="2000" b="1" i="1" dirty="0"/>
              <a:t>  Work with administrator to ensure that school-wide behavioral expectations are taught to all students and staff across all settings on campus.</a:t>
            </a:r>
            <a:endParaRPr lang="en-US" sz="2000" dirty="0"/>
          </a:p>
          <a:p>
            <a:pPr lvl="0"/>
            <a:r>
              <a:rPr lang="en-US" sz="2000" b="1" i="1" dirty="0"/>
              <a:t>  Hold monthly meetings with PBIS Team  that are data-driven and submit monthly reports.</a:t>
            </a:r>
          </a:p>
          <a:p>
            <a:pPr lvl="0"/>
            <a:r>
              <a:rPr lang="en-US" sz="2000" b="1" i="1" dirty="0"/>
              <a:t> Coordinate team efforts to continuously develop SMART Goals and assess achievement to determine modifications.</a:t>
            </a:r>
            <a:endParaRPr lang="en-US" sz="2000" dirty="0"/>
          </a:p>
          <a:p>
            <a:pPr lvl="0"/>
            <a:r>
              <a:rPr lang="en-US" sz="2000" b="1" i="1" dirty="0"/>
              <a:t>  Complete and submit required PBIS documentation to District PBIS Coordinator by designated date:  PBIS Implementation Plan, including SMART Goals and SEL initiatives; PBIS Monthly Reports August, September, October, November by December, and January, February, March, April by May (8 reports are due this year) and TFI Walkthrough and scores for two tiers.</a:t>
            </a:r>
          </a:p>
          <a:p>
            <a:pPr lvl="0"/>
            <a:endParaRPr lang="en-US" sz="2000" dirty="0"/>
          </a:p>
          <a:p>
            <a:endParaRPr lang="en-US" dirty="0"/>
          </a:p>
        </p:txBody>
      </p:sp>
    </p:spTree>
    <p:extLst>
      <p:ext uri="{BB962C8B-B14F-4D97-AF65-F5344CB8AC3E}">
        <p14:creationId xmlns:p14="http://schemas.microsoft.com/office/powerpoint/2010/main" val="11770814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indent="-342900">
              <a:tabLst>
                <a:tab pos="342900" algn="l"/>
              </a:tabLst>
            </a:pPr>
            <a:r>
              <a:rPr lang="en-US" dirty="0">
                <a:latin typeface="Times New Roman" panose="02020603050405020304" pitchFamily="18" charset="0"/>
                <a:ea typeface="Times New Roman" panose="02020603050405020304" pitchFamily="18" charset="0"/>
              </a:rPr>
              <a:t>RESPONSIBILITIES  </a:t>
            </a:r>
            <a:br>
              <a:rPr lang="en-US" sz="6000" dirty="0">
                <a:latin typeface="Times New Roman" panose="02020603050405020304" pitchFamily="18" charset="0"/>
                <a:ea typeface="Times New Roman" panose="02020603050405020304" pitchFamily="18" charset="0"/>
              </a:rPr>
            </a:br>
            <a:r>
              <a:rPr lang="en-US" dirty="0">
                <a:latin typeface="Times New Roman" panose="02020603050405020304" pitchFamily="18" charset="0"/>
                <a:ea typeface="Times New Roman" panose="02020603050405020304" pitchFamily="18" charset="0"/>
              </a:rPr>
              <a:t>	</a:t>
            </a:r>
            <a:r>
              <a:rPr lang="en-US" i="1" dirty="0">
                <a:latin typeface="Times New Roman" panose="02020603050405020304" pitchFamily="18" charset="0"/>
                <a:ea typeface="Times New Roman" panose="02020603050405020304" pitchFamily="18" charset="0"/>
              </a:rPr>
              <a:t>The PBIS Team Leader will</a:t>
            </a:r>
            <a:endParaRPr lang="en-US" sz="6000" dirty="0">
              <a:latin typeface="Times New Roman" panose="02020603050405020304" pitchFamily="18" charset="0"/>
              <a:ea typeface="Times New Roman" panose="02020603050405020304" pitchFamily="18" charset="0"/>
            </a:endParaRPr>
          </a:p>
        </p:txBody>
      </p:sp>
      <p:sp>
        <p:nvSpPr>
          <p:cNvPr id="5" name="Text Placeholder 2"/>
          <p:cNvSpPr>
            <a:spLocks noGrp="1"/>
          </p:cNvSpPr>
          <p:nvPr>
            <p:ph type="body" idx="1"/>
          </p:nvPr>
        </p:nvSpPr>
        <p:spPr>
          <a:xfrm>
            <a:off x="838200" y="1825625"/>
            <a:ext cx="10515600" cy="4202313"/>
          </a:xfrm>
        </p:spPr>
        <p:txBody>
          <a:bodyPr/>
          <a:lstStyle/>
          <a:p>
            <a:pPr marL="0" lvl="0" indent="0">
              <a:spcBef>
                <a:spcPts val="0"/>
              </a:spcBef>
              <a:tabLst>
                <a:tab pos="342900" algn="l"/>
              </a:tabLst>
            </a:pPr>
            <a:r>
              <a:rPr lang="en-US" sz="2400" b="1" i="1" dirty="0">
                <a:latin typeface="Times New Roman" panose="02020603050405020304" pitchFamily="18" charset="0"/>
                <a:ea typeface="Times New Roman" panose="02020603050405020304" pitchFamily="18" charset="0"/>
              </a:rPr>
              <a:t> </a:t>
            </a:r>
            <a:r>
              <a:rPr lang="en-US" sz="2000" b="1" i="1" dirty="0">
                <a:ea typeface="Times New Roman" panose="02020603050405020304" pitchFamily="18" charset="0"/>
              </a:rPr>
              <a:t>6. Receive and monitor collection of data from </a:t>
            </a:r>
            <a:r>
              <a:rPr lang="en-US" sz="2000" b="1" i="1" dirty="0" err="1">
                <a:ea typeface="Times New Roman" panose="02020603050405020304" pitchFamily="18" charset="0"/>
              </a:rPr>
              <a:t>JCampus</a:t>
            </a:r>
            <a:r>
              <a:rPr lang="en-US" sz="2000" b="1" i="1" dirty="0">
                <a:ea typeface="Times New Roman" panose="02020603050405020304" pitchFamily="18" charset="0"/>
              </a:rPr>
              <a:t> to evaluate and modify </a:t>
            </a:r>
          </a:p>
          <a:p>
            <a:pPr marL="0" indent="0">
              <a:spcBef>
                <a:spcPts val="0"/>
              </a:spcBef>
              <a:tabLst>
                <a:tab pos="342900" algn="l"/>
              </a:tabLst>
            </a:pPr>
            <a:r>
              <a:rPr lang="en-US" sz="2000" b="1" i="1" dirty="0">
                <a:ea typeface="Times New Roman" panose="02020603050405020304" pitchFamily="18" charset="0"/>
              </a:rPr>
              <a:t>    school’s discipline policy in order to be </a:t>
            </a:r>
            <a:r>
              <a:rPr lang="en-US" sz="2000" b="1" i="1" u="sng" dirty="0">
                <a:ea typeface="Times New Roman" panose="02020603050405020304" pitchFamily="18" charset="0"/>
              </a:rPr>
              <a:t>proactive and restorative</a:t>
            </a:r>
            <a:r>
              <a:rPr lang="en-US" sz="2000" b="1" i="1" dirty="0">
                <a:ea typeface="Times New Roman" panose="02020603050405020304" pitchFamily="18" charset="0"/>
              </a:rPr>
              <a:t>.</a:t>
            </a:r>
          </a:p>
          <a:p>
            <a:pPr marL="0" lvl="0" indent="0">
              <a:spcBef>
                <a:spcPts val="0"/>
              </a:spcBef>
              <a:buClr>
                <a:srgbClr val="000000"/>
              </a:buClr>
              <a:tabLst>
                <a:tab pos="342900" algn="l"/>
              </a:tabLst>
            </a:pPr>
            <a:r>
              <a:rPr lang="en-US" sz="2000" b="1" i="1" dirty="0">
                <a:ea typeface="Times New Roman" panose="02020603050405020304" pitchFamily="18" charset="0"/>
              </a:rPr>
              <a:t> </a:t>
            </a:r>
            <a:r>
              <a:rPr lang="en-US" sz="2000" b="1" i="1" dirty="0">
                <a:solidFill>
                  <a:srgbClr val="000000"/>
                </a:solidFill>
                <a:ea typeface="Times New Roman" panose="02020603050405020304" pitchFamily="18" charset="0"/>
              </a:rPr>
              <a:t>7. Present and review PBIS data and initiatives to all staff at faculty meetings and disseminate PBIS information to parents at Open House and other parent meetings or through various forms of communication.</a:t>
            </a:r>
          </a:p>
          <a:p>
            <a:pPr marL="0" lvl="0" indent="0">
              <a:spcBef>
                <a:spcPts val="0"/>
              </a:spcBef>
              <a:tabLst>
                <a:tab pos="342900" algn="l"/>
              </a:tabLst>
            </a:pPr>
            <a:r>
              <a:rPr lang="en-US" sz="2000" b="1" i="1" dirty="0">
                <a:ea typeface="Times New Roman" panose="02020603050405020304" pitchFamily="18" charset="0"/>
              </a:rPr>
              <a:t>8. Oversee the organization of PBIS activities/initiatives on campus.</a:t>
            </a:r>
            <a:endParaRPr lang="en-US" sz="2000" dirty="0">
              <a:ea typeface="Times New Roman" panose="02020603050405020304" pitchFamily="18" charset="0"/>
            </a:endParaRPr>
          </a:p>
          <a:p>
            <a:pPr marL="0" indent="0">
              <a:spcBef>
                <a:spcPts val="0"/>
              </a:spcBef>
              <a:tabLst>
                <a:tab pos="342900" algn="l"/>
              </a:tabLst>
            </a:pPr>
            <a:r>
              <a:rPr lang="en-US" sz="2000" b="1" i="1" dirty="0">
                <a:ea typeface="Times New Roman" panose="02020603050405020304" pitchFamily="18" charset="0"/>
              </a:rPr>
              <a:t>9.	Attend trainings, meetings, conferences as scheduled during the year and redeliver information to school staff through school-wide professional development. </a:t>
            </a:r>
            <a:r>
              <a:rPr lang="en-US" sz="2000" b="1" i="1" u="sng" dirty="0">
                <a:ea typeface="Times New Roman" panose="02020603050405020304" pitchFamily="18" charset="0"/>
              </a:rPr>
              <a:t>Make PD opportunities known to staff.</a:t>
            </a:r>
          </a:p>
          <a:p>
            <a:pPr marL="0" indent="0">
              <a:spcBef>
                <a:spcPts val="0"/>
              </a:spcBef>
              <a:tabLst>
                <a:tab pos="342900" algn="l"/>
              </a:tabLst>
            </a:pPr>
            <a:r>
              <a:rPr lang="en-US" sz="2000" b="1" i="1" dirty="0">
                <a:ea typeface="Times New Roman" panose="02020603050405020304" pitchFamily="18" charset="0"/>
              </a:rPr>
              <a:t>10. Organize a team of adults (and students in Climate Clubs) to represent and carryout PBIS initiatives.</a:t>
            </a:r>
          </a:p>
          <a:p>
            <a:pPr marL="0" lvl="0" indent="0">
              <a:spcBef>
                <a:spcPts val="0"/>
              </a:spcBef>
              <a:tabLst>
                <a:tab pos="342900" algn="l"/>
              </a:tabLst>
            </a:pPr>
            <a:r>
              <a:rPr lang="en-US" sz="2000" b="1" i="1" dirty="0">
                <a:ea typeface="Times New Roman" panose="02020603050405020304" pitchFamily="18" charset="0"/>
              </a:rPr>
              <a:t>11. Oversee the evaluation of PBIS using the TFI walkthrough and scores for 2 tiers.</a:t>
            </a:r>
            <a:endParaRPr lang="en-US" sz="2000" b="1" i="1" dirty="0"/>
          </a:p>
          <a:p>
            <a:pPr marL="0" lvl="0" indent="0">
              <a:spcBef>
                <a:spcPts val="0"/>
              </a:spcBef>
              <a:tabLst>
                <a:tab pos="342900" algn="l"/>
              </a:tabLst>
            </a:pPr>
            <a:endParaRPr lang="en-US" sz="2000" dirty="0"/>
          </a:p>
        </p:txBody>
      </p:sp>
    </p:spTree>
    <p:extLst>
      <p:ext uri="{BB962C8B-B14F-4D97-AF65-F5344CB8AC3E}">
        <p14:creationId xmlns:p14="http://schemas.microsoft.com/office/powerpoint/2010/main" val="1269695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A2C01-8210-41AC-B82A-1079F9091847}"/>
              </a:ext>
            </a:extLst>
          </p:cNvPr>
          <p:cNvSpPr>
            <a:spLocks noGrp="1"/>
          </p:cNvSpPr>
          <p:nvPr>
            <p:ph type="title"/>
          </p:nvPr>
        </p:nvSpPr>
        <p:spPr/>
        <p:txBody>
          <a:bodyPr/>
          <a:lstStyle/>
          <a:p>
            <a:r>
              <a:rPr lang="en-US" dirty="0"/>
              <a:t>               2026-27 PBIS Due Dates</a:t>
            </a:r>
            <a:br>
              <a:rPr lang="en-US" dirty="0"/>
            </a:br>
            <a:endParaRPr lang="en-US" dirty="0"/>
          </a:p>
        </p:txBody>
      </p:sp>
      <p:sp>
        <p:nvSpPr>
          <p:cNvPr id="3" name="Text Placeholder 2">
            <a:extLst>
              <a:ext uri="{FF2B5EF4-FFF2-40B4-BE49-F238E27FC236}">
                <a16:creationId xmlns:a16="http://schemas.microsoft.com/office/drawing/2014/main" id="{FD09D83A-2544-456A-8D61-06011858BC5D}"/>
              </a:ext>
            </a:extLst>
          </p:cNvPr>
          <p:cNvSpPr>
            <a:spLocks noGrp="1"/>
          </p:cNvSpPr>
          <p:nvPr>
            <p:ph type="body" idx="1"/>
          </p:nvPr>
        </p:nvSpPr>
        <p:spPr/>
        <p:txBody>
          <a:bodyPr/>
          <a:lstStyle/>
          <a:p>
            <a:r>
              <a:rPr lang="en-US" dirty="0"/>
              <a:t>First Semester Assignments</a:t>
            </a:r>
          </a:p>
          <a:p>
            <a:r>
              <a:rPr lang="en-US" dirty="0"/>
              <a:t>Implementation Plan due September 9, 2026</a:t>
            </a:r>
          </a:p>
          <a:p>
            <a:r>
              <a:rPr lang="en-US" dirty="0"/>
              <a:t>August monthly report due September 11, 2026</a:t>
            </a:r>
          </a:p>
          <a:p>
            <a:r>
              <a:rPr lang="en-US" dirty="0"/>
              <a:t>September monthly report due October 8, 2026</a:t>
            </a:r>
          </a:p>
          <a:p>
            <a:r>
              <a:rPr lang="en-US" dirty="0"/>
              <a:t>October monthly report due November 13, 2026</a:t>
            </a:r>
          </a:p>
          <a:p>
            <a:r>
              <a:rPr lang="en-US" dirty="0"/>
              <a:t>November monthly report due December 11, 2026</a:t>
            </a:r>
          </a:p>
          <a:p>
            <a:endParaRPr lang="en-US" dirty="0"/>
          </a:p>
        </p:txBody>
      </p:sp>
    </p:spTree>
    <p:extLst>
      <p:ext uri="{BB962C8B-B14F-4D97-AF65-F5344CB8AC3E}">
        <p14:creationId xmlns:p14="http://schemas.microsoft.com/office/powerpoint/2010/main" val="25125350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A2C01-8210-41AC-B82A-1079F9091847}"/>
              </a:ext>
            </a:extLst>
          </p:cNvPr>
          <p:cNvSpPr>
            <a:spLocks noGrp="1"/>
          </p:cNvSpPr>
          <p:nvPr>
            <p:ph type="title"/>
          </p:nvPr>
        </p:nvSpPr>
        <p:spPr/>
        <p:txBody>
          <a:bodyPr/>
          <a:lstStyle/>
          <a:p>
            <a:r>
              <a:rPr lang="en-US" dirty="0"/>
              <a:t>               2025-26 PBIS Due Dates</a:t>
            </a:r>
            <a:br>
              <a:rPr lang="en-US" dirty="0"/>
            </a:br>
            <a:endParaRPr lang="en-US" dirty="0"/>
          </a:p>
        </p:txBody>
      </p:sp>
      <p:sp>
        <p:nvSpPr>
          <p:cNvPr id="3" name="Text Placeholder 2">
            <a:extLst>
              <a:ext uri="{FF2B5EF4-FFF2-40B4-BE49-F238E27FC236}">
                <a16:creationId xmlns:a16="http://schemas.microsoft.com/office/drawing/2014/main" id="{FD09D83A-2544-456A-8D61-06011858BC5D}"/>
              </a:ext>
            </a:extLst>
          </p:cNvPr>
          <p:cNvSpPr>
            <a:spLocks noGrp="1"/>
          </p:cNvSpPr>
          <p:nvPr>
            <p:ph type="body" idx="1"/>
          </p:nvPr>
        </p:nvSpPr>
        <p:spPr/>
        <p:txBody>
          <a:bodyPr/>
          <a:lstStyle/>
          <a:p>
            <a:r>
              <a:rPr lang="en-US" dirty="0"/>
              <a:t>Second Semester Assignments</a:t>
            </a:r>
          </a:p>
          <a:p>
            <a:r>
              <a:rPr lang="en-US" dirty="0"/>
              <a:t>December and January monthly report due February 4, 2027</a:t>
            </a:r>
          </a:p>
          <a:p>
            <a:r>
              <a:rPr lang="en-US" dirty="0"/>
              <a:t>February monthly report due March 12, 2027</a:t>
            </a:r>
          </a:p>
          <a:p>
            <a:r>
              <a:rPr lang="en-US" dirty="0"/>
              <a:t>March monthly report due April 9, 2027</a:t>
            </a:r>
          </a:p>
          <a:p>
            <a:r>
              <a:rPr lang="en-US" dirty="0"/>
              <a:t>April monthly report due May 7, 2027</a:t>
            </a:r>
          </a:p>
          <a:p>
            <a:r>
              <a:rPr lang="en-US" dirty="0"/>
              <a:t>Tiered Fidelity Inventory (TFI) 3.0 Walkthrough and Tiers 1 &amp; 2 Features due May 27, 2027</a:t>
            </a:r>
          </a:p>
          <a:p>
            <a:endParaRPr lang="en-US" dirty="0"/>
          </a:p>
        </p:txBody>
      </p:sp>
    </p:spTree>
    <p:extLst>
      <p:ext uri="{BB962C8B-B14F-4D97-AF65-F5344CB8AC3E}">
        <p14:creationId xmlns:p14="http://schemas.microsoft.com/office/powerpoint/2010/main" val="3991392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                       PBIS Implementation Plan</a:t>
            </a:r>
          </a:p>
        </p:txBody>
      </p:sp>
      <p:sp>
        <p:nvSpPr>
          <p:cNvPr id="3" name="Text Placeholder 2"/>
          <p:cNvSpPr>
            <a:spLocks noGrp="1"/>
          </p:cNvSpPr>
          <p:nvPr>
            <p:ph type="body" idx="1"/>
          </p:nvPr>
        </p:nvSpPr>
        <p:spPr/>
        <p:txBody>
          <a:bodyPr/>
          <a:lstStyle/>
          <a:p>
            <a:r>
              <a:rPr lang="en-US" dirty="0"/>
              <a:t>The PBIS Programmatic Intervention Implementation Plan document was designed as a way to combine all information regarding SMART goals, school climate improvement focus areas, and intervention programs. This document should be updated regularly as goals, focus areas, and interventions change throughout the school year as necessary.</a:t>
            </a:r>
          </a:p>
          <a:p>
            <a:r>
              <a:rPr lang="en-US" dirty="0"/>
              <a:t>Due September 9, 2026</a:t>
            </a:r>
          </a:p>
        </p:txBody>
      </p:sp>
    </p:spTree>
    <p:extLst>
      <p:ext uri="{BB962C8B-B14F-4D97-AF65-F5344CB8AC3E}">
        <p14:creationId xmlns:p14="http://schemas.microsoft.com/office/powerpoint/2010/main" val="20951706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BEHAVIORIAL EXPECTIONS, RULES DEVELOPED &amp; TEACHING EXPECTATIONS (TFI FEATURES 1.2, 1.3 &amp; 1.4)</a:t>
            </a:r>
          </a:p>
        </p:txBody>
      </p:sp>
      <p:sp>
        <p:nvSpPr>
          <p:cNvPr id="3" name="Text Placeholder 2"/>
          <p:cNvSpPr>
            <a:spLocks noGrp="1"/>
          </p:cNvSpPr>
          <p:nvPr>
            <p:ph type="body" idx="1"/>
          </p:nvPr>
        </p:nvSpPr>
        <p:spPr/>
        <p:txBody>
          <a:bodyPr/>
          <a:lstStyle/>
          <a:p>
            <a:r>
              <a:rPr lang="en-US" dirty="0"/>
              <a:t>School has </a:t>
            </a:r>
            <a:r>
              <a:rPr lang="en-US" b="1" dirty="0"/>
              <a:t>five or fewer </a:t>
            </a:r>
            <a:r>
              <a:rPr lang="en-US" dirty="0"/>
              <a:t>positively stated behavioral expectations and examples by setting/location for students and staff behaviors defined and in place. Expected academic and social behaviors are taught directly to all students in classrooms and across other campus settings/locations. </a:t>
            </a:r>
          </a:p>
          <a:p>
            <a:r>
              <a:rPr lang="en-US" dirty="0"/>
              <a:t>Possible Sources: Staff handbook, student handbook, Professional development calendar, and lesson plans, TFI Walkthrough Tool</a:t>
            </a:r>
          </a:p>
          <a:p>
            <a:r>
              <a:rPr lang="en-US" dirty="0"/>
              <a:t>State School-wide PBIS Expectations:</a:t>
            </a:r>
          </a:p>
        </p:txBody>
      </p:sp>
    </p:spTree>
    <p:extLst>
      <p:ext uri="{BB962C8B-B14F-4D97-AF65-F5344CB8AC3E}">
        <p14:creationId xmlns:p14="http://schemas.microsoft.com/office/powerpoint/2010/main" val="37592485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EFFECTIVE PROCEDURES FOR HANDLING DISCIPLINE (TFI FEATURES 1.6 &amp;1.7)</a:t>
            </a:r>
          </a:p>
        </p:txBody>
      </p:sp>
      <p:sp>
        <p:nvSpPr>
          <p:cNvPr id="3" name="Text Placeholder 2"/>
          <p:cNvSpPr>
            <a:spLocks noGrp="1"/>
          </p:cNvSpPr>
          <p:nvPr>
            <p:ph type="body" idx="1"/>
          </p:nvPr>
        </p:nvSpPr>
        <p:spPr/>
        <p:txBody>
          <a:bodyPr/>
          <a:lstStyle/>
          <a:p>
            <a:r>
              <a:rPr lang="en-US" sz="2400" dirty="0"/>
              <a:t>School has clear definitions for behaviors that interfere with academic and social success and a clear policy/procedure for addressing office-managed versus staff-managed problems. School policies and procedures describe and emphasize proactive, instructive, and/or restorative approaches to student behavior that are implemented consistently. Possible Sources: Staff handbook, student handbook, school policy, discipline guide, discipline policy, and code of conduct </a:t>
            </a:r>
            <a:r>
              <a:rPr lang="en-US" sz="2400" b="1" dirty="0"/>
              <a:t>Provide matrix or written examples that clearly define staff managed vs. office managed: Does the staff know what is an appropriate incident to write a referral for verses what should be handled in the classroom? Refer to Classroom vs Office PPT</a:t>
            </a:r>
          </a:p>
        </p:txBody>
      </p:sp>
    </p:spTree>
    <p:extLst>
      <p:ext uri="{BB962C8B-B14F-4D97-AF65-F5344CB8AC3E}">
        <p14:creationId xmlns:p14="http://schemas.microsoft.com/office/powerpoint/2010/main" val="41188806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9C9FD-165E-4D5D-8DA5-8BAB7960AD98}"/>
              </a:ext>
            </a:extLst>
          </p:cNvPr>
          <p:cNvSpPr>
            <a:spLocks noGrp="1"/>
          </p:cNvSpPr>
          <p:nvPr>
            <p:ph type="title"/>
          </p:nvPr>
        </p:nvSpPr>
        <p:spPr/>
        <p:txBody>
          <a:bodyPr/>
          <a:lstStyle/>
          <a:p>
            <a:r>
              <a:rPr lang="en-US" dirty="0"/>
              <a:t>EFFECTIVE PROCEDURES FOR HANDLING DISCIPLINE </a:t>
            </a:r>
          </a:p>
        </p:txBody>
      </p:sp>
      <p:sp>
        <p:nvSpPr>
          <p:cNvPr id="3" name="Text Placeholder 2">
            <a:extLst>
              <a:ext uri="{FF2B5EF4-FFF2-40B4-BE49-F238E27FC236}">
                <a16:creationId xmlns:a16="http://schemas.microsoft.com/office/drawing/2014/main" id="{6E6B987D-B21B-480D-AB5D-C0CCDCC54ABA}"/>
              </a:ext>
            </a:extLst>
          </p:cNvPr>
          <p:cNvSpPr>
            <a:spLocks noGrp="1"/>
          </p:cNvSpPr>
          <p:nvPr>
            <p:ph type="body" idx="1"/>
          </p:nvPr>
        </p:nvSpPr>
        <p:spPr/>
        <p:txBody>
          <a:bodyPr/>
          <a:lstStyle/>
          <a:p>
            <a:r>
              <a:rPr lang="en-US" dirty="0"/>
              <a:t>Classroom      vs.       Office</a:t>
            </a:r>
          </a:p>
          <a:p>
            <a:r>
              <a:rPr lang="en-US" dirty="0"/>
              <a:t>Minor                vs.       Major</a:t>
            </a:r>
          </a:p>
          <a:p>
            <a:endParaRPr lang="en-US" dirty="0"/>
          </a:p>
          <a:p>
            <a:r>
              <a:rPr lang="en-US" dirty="0"/>
              <a:t>Examples?</a:t>
            </a:r>
          </a:p>
          <a:p>
            <a:r>
              <a:rPr lang="en-US" dirty="0"/>
              <a:t>Do your teachers know when they should and should not be writing major referrals?</a:t>
            </a:r>
          </a:p>
        </p:txBody>
      </p:sp>
    </p:spTree>
    <p:extLst>
      <p:ext uri="{BB962C8B-B14F-4D97-AF65-F5344CB8AC3E}">
        <p14:creationId xmlns:p14="http://schemas.microsoft.com/office/powerpoint/2010/main" val="8919513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REWARD/RECOGNITION PROGRAM ESTABLISHED (TFI FEATURE 1.5)</a:t>
            </a:r>
          </a:p>
        </p:txBody>
      </p:sp>
      <p:sp>
        <p:nvSpPr>
          <p:cNvPr id="3" name="Text Placeholder 2"/>
          <p:cNvSpPr>
            <a:spLocks noGrp="1"/>
          </p:cNvSpPr>
          <p:nvPr>
            <p:ph type="body" idx="1"/>
          </p:nvPr>
        </p:nvSpPr>
        <p:spPr/>
        <p:txBody>
          <a:bodyPr/>
          <a:lstStyle/>
          <a:p>
            <a:r>
              <a:rPr lang="en-US" dirty="0"/>
              <a:t>A formal system is in place and used by at least 80% of a sample of staff and received by at least 80% of a sample of students. Name the school-wide reward/recognition system used:</a:t>
            </a:r>
          </a:p>
        </p:txBody>
      </p:sp>
    </p:spTree>
    <p:extLst>
      <p:ext uri="{BB962C8B-B14F-4D97-AF65-F5344CB8AC3E}">
        <p14:creationId xmlns:p14="http://schemas.microsoft.com/office/powerpoint/2010/main" val="34147809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SCHOOL PBIS EVENTS/ACTIVITIES CALENDAR</a:t>
            </a:r>
          </a:p>
        </p:txBody>
      </p:sp>
      <p:sp>
        <p:nvSpPr>
          <p:cNvPr id="3" name="Text Placeholder 2"/>
          <p:cNvSpPr>
            <a:spLocks noGrp="1"/>
          </p:cNvSpPr>
          <p:nvPr>
            <p:ph type="body" idx="1"/>
          </p:nvPr>
        </p:nvSpPr>
        <p:spPr/>
        <p:txBody>
          <a:bodyPr/>
          <a:lstStyle/>
          <a:p>
            <a:r>
              <a:rPr lang="en-US" dirty="0"/>
              <a:t>Try to plan with your team at the beginning of the year. It is NOT etched in stone! It’s just always good to follow a plan.</a:t>
            </a:r>
          </a:p>
          <a:p>
            <a:r>
              <a:rPr lang="en-US" dirty="0"/>
              <a:t>Team Members can be in charge of this.</a:t>
            </a:r>
          </a:p>
        </p:txBody>
      </p:sp>
    </p:spTree>
    <p:extLst>
      <p:ext uri="{BB962C8B-B14F-4D97-AF65-F5344CB8AC3E}">
        <p14:creationId xmlns:p14="http://schemas.microsoft.com/office/powerpoint/2010/main" val="6051716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FACULTY COMMITMENT (TFI FEATURE 1.9, 1.10, &amp;   1.14)</a:t>
            </a:r>
          </a:p>
        </p:txBody>
      </p:sp>
      <p:sp>
        <p:nvSpPr>
          <p:cNvPr id="3" name="Text Placeholder 2"/>
          <p:cNvSpPr>
            <a:spLocks noGrp="1"/>
          </p:cNvSpPr>
          <p:nvPr>
            <p:ph type="body" idx="1"/>
          </p:nvPr>
        </p:nvSpPr>
        <p:spPr/>
        <p:txBody>
          <a:bodyPr/>
          <a:lstStyle/>
          <a:p>
            <a:r>
              <a:rPr lang="en-US" dirty="0"/>
              <a:t>Faculty are shown school-wide data regularly and provide input on universal foundations (e.g., expectations, acknowledgements, definitions, consequences) at least every 12 months. Remember, </a:t>
            </a:r>
            <a:r>
              <a:rPr lang="en-US" b="1" dirty="0"/>
              <a:t>PBIS is for everyone on campus</a:t>
            </a:r>
            <a:r>
              <a:rPr lang="en-US" dirty="0"/>
              <a:t>. It is a school-wide initiative. </a:t>
            </a:r>
            <a:r>
              <a:rPr lang="en-US" b="1" dirty="0"/>
              <a:t>Faculty should be consistently implementing all Tier 1 practices in the classroom.</a:t>
            </a:r>
          </a:p>
          <a:p>
            <a:r>
              <a:rPr lang="en-US" dirty="0"/>
              <a:t>Idea- Bulletin Board- Display monthly data and have EVERYONE participate in trying to reduce discipline incidents or increase attendance. How do they do this in their classroom?</a:t>
            </a:r>
          </a:p>
        </p:txBody>
      </p:sp>
    </p:spTree>
    <p:extLst>
      <p:ext uri="{BB962C8B-B14F-4D97-AF65-F5344CB8AC3E}">
        <p14:creationId xmlns:p14="http://schemas.microsoft.com/office/powerpoint/2010/main" val="112346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DATA ENTRY &amp; ANALYSIS PLAN ESTABLISHED (TFI FEATURES 1.17 &amp; 1.18)</a:t>
            </a:r>
          </a:p>
        </p:txBody>
      </p:sp>
      <p:sp>
        <p:nvSpPr>
          <p:cNvPr id="3" name="Text Placeholder 2"/>
          <p:cNvSpPr>
            <a:spLocks noGrp="1"/>
          </p:cNvSpPr>
          <p:nvPr>
            <p:ph type="body" idx="1"/>
          </p:nvPr>
        </p:nvSpPr>
        <p:spPr/>
        <p:txBody>
          <a:bodyPr/>
          <a:lstStyle/>
          <a:p>
            <a:r>
              <a:rPr lang="en-US" dirty="0"/>
              <a:t>Team has instantaneous access to graphed reports summarizing discipline data organized by the frequency of problem behavior events by behavior, location, time of day, and by individual student. Team reviews and uses discipline data and academic outcome data at least monthly for decision-making.</a:t>
            </a:r>
          </a:p>
          <a:p>
            <a:r>
              <a:rPr lang="en-US" dirty="0"/>
              <a:t>PBIS is data-driven. You and your administrator or behavior interventionists has access to the data. It is necessary to run the data each month to be analyzed by the team.</a:t>
            </a:r>
            <a:r>
              <a:rPr lang="en-US" b="1" dirty="0"/>
              <a:t> Please DO NOT have a PBIS meeting without data. </a:t>
            </a:r>
            <a:r>
              <a:rPr lang="en-US" dirty="0"/>
              <a:t>If you need help, just ask.</a:t>
            </a:r>
          </a:p>
          <a:p>
            <a:endParaRPr lang="en-US" dirty="0"/>
          </a:p>
        </p:txBody>
      </p:sp>
    </p:spTree>
    <p:extLst>
      <p:ext uri="{BB962C8B-B14F-4D97-AF65-F5344CB8AC3E}">
        <p14:creationId xmlns:p14="http://schemas.microsoft.com/office/powerpoint/2010/main" val="4693396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ANNUAL EVALUATION (TFI FEATURE 1.20)</a:t>
            </a:r>
          </a:p>
        </p:txBody>
      </p:sp>
      <p:sp>
        <p:nvSpPr>
          <p:cNvPr id="3" name="Text Placeholder 2"/>
          <p:cNvSpPr>
            <a:spLocks noGrp="1"/>
          </p:cNvSpPr>
          <p:nvPr>
            <p:ph type="body" idx="1"/>
          </p:nvPr>
        </p:nvSpPr>
        <p:spPr/>
        <p:txBody>
          <a:bodyPr/>
          <a:lstStyle/>
          <a:p>
            <a:r>
              <a:rPr lang="en-US" dirty="0"/>
              <a:t>SWPBIS Tiered Fidelity Inventory Walkthrough Tool and TFI Features 3.0 (This year we will have tiers 1 &amp; 2)</a:t>
            </a:r>
          </a:p>
          <a:p>
            <a:r>
              <a:rPr lang="en-US" dirty="0"/>
              <a:t>School Climate Survey (Panorama) </a:t>
            </a:r>
          </a:p>
          <a:p>
            <a:r>
              <a:rPr lang="en-US" dirty="0"/>
              <a:t>School Discipline Data (</a:t>
            </a:r>
            <a:r>
              <a:rPr lang="en-US" dirty="0" err="1"/>
              <a:t>JCampus</a:t>
            </a:r>
            <a:r>
              <a:rPr lang="en-US" dirty="0"/>
              <a:t>)</a:t>
            </a:r>
          </a:p>
          <a:p>
            <a:r>
              <a:rPr lang="en-US" dirty="0"/>
              <a:t>Attendance Data</a:t>
            </a:r>
          </a:p>
          <a:p>
            <a:r>
              <a:rPr lang="en-US" dirty="0"/>
              <a:t> Other?</a:t>
            </a:r>
          </a:p>
        </p:txBody>
      </p:sp>
    </p:spTree>
    <p:extLst>
      <p:ext uri="{BB962C8B-B14F-4D97-AF65-F5344CB8AC3E}">
        <p14:creationId xmlns:p14="http://schemas.microsoft.com/office/powerpoint/2010/main" val="14540591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SMART Goals</a:t>
            </a:r>
          </a:p>
        </p:txBody>
      </p:sp>
      <p:sp>
        <p:nvSpPr>
          <p:cNvPr id="3" name="Text Placeholder 2"/>
          <p:cNvSpPr>
            <a:spLocks noGrp="1"/>
          </p:cNvSpPr>
          <p:nvPr>
            <p:ph type="body" idx="1"/>
          </p:nvPr>
        </p:nvSpPr>
        <p:spPr/>
        <p:txBody>
          <a:bodyPr/>
          <a:lstStyle/>
          <a:p>
            <a:r>
              <a:rPr lang="en-US" dirty="0"/>
              <a:t>You should have 2 SMART goals for discipline and 1 SMART goal for attendance. We want our students IN SCHOOL. What can we do to raise our attendance percentage. We are striving for 95%. </a:t>
            </a:r>
          </a:p>
          <a:p>
            <a:r>
              <a:rPr lang="en-US" dirty="0"/>
              <a:t>Your folder has your attendance percentage for last year. This will be the measure you can begin with.</a:t>
            </a:r>
          </a:p>
          <a:p>
            <a:endParaRPr lang="en-US" dirty="0"/>
          </a:p>
          <a:p>
            <a:endParaRPr lang="en-US" dirty="0"/>
          </a:p>
        </p:txBody>
      </p:sp>
    </p:spTree>
    <p:extLst>
      <p:ext uri="{BB962C8B-B14F-4D97-AF65-F5344CB8AC3E}">
        <p14:creationId xmlns:p14="http://schemas.microsoft.com/office/powerpoint/2010/main" val="33922272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SMART Goals</a:t>
            </a:r>
          </a:p>
        </p:txBody>
      </p:sp>
      <p:sp>
        <p:nvSpPr>
          <p:cNvPr id="3" name="Text Placeholder 2"/>
          <p:cNvSpPr>
            <a:spLocks noGrp="1"/>
          </p:cNvSpPr>
          <p:nvPr>
            <p:ph type="body" idx="1"/>
          </p:nvPr>
        </p:nvSpPr>
        <p:spPr/>
        <p:txBody>
          <a:bodyPr/>
          <a:lstStyle/>
          <a:p>
            <a:r>
              <a:rPr lang="en-US" dirty="0"/>
              <a:t>Always ask- Is this goal…</a:t>
            </a:r>
          </a:p>
          <a:p>
            <a:r>
              <a:rPr lang="en-US" b="1" dirty="0"/>
              <a:t>S</a:t>
            </a:r>
            <a:r>
              <a:rPr lang="en-US" dirty="0"/>
              <a:t>pecific- Explains </a:t>
            </a:r>
            <a:r>
              <a:rPr lang="en-US" b="1" dirty="0"/>
              <a:t>HOW</a:t>
            </a:r>
            <a:r>
              <a:rPr lang="en-US" dirty="0"/>
              <a:t> this will happen and why</a:t>
            </a:r>
          </a:p>
          <a:p>
            <a:r>
              <a:rPr lang="en-US" b="1" dirty="0"/>
              <a:t>M</a:t>
            </a:r>
            <a:r>
              <a:rPr lang="en-US" dirty="0"/>
              <a:t>easurable- Tells how it will be measured</a:t>
            </a:r>
          </a:p>
          <a:p>
            <a:r>
              <a:rPr lang="en-US" b="1" dirty="0"/>
              <a:t>A</a:t>
            </a:r>
            <a:r>
              <a:rPr lang="en-US" dirty="0"/>
              <a:t>ttainable- Possible to attain</a:t>
            </a:r>
          </a:p>
          <a:p>
            <a:r>
              <a:rPr lang="en-US" b="1" dirty="0"/>
              <a:t>R</a:t>
            </a:r>
            <a:r>
              <a:rPr lang="en-US" dirty="0"/>
              <a:t>elevant- Makes sense “why” due to data</a:t>
            </a:r>
          </a:p>
          <a:p>
            <a:r>
              <a:rPr lang="en-US" b="1" dirty="0"/>
              <a:t>T</a:t>
            </a:r>
            <a:r>
              <a:rPr lang="en-US" dirty="0"/>
              <a:t>ime-Bound- When will this goal be accomplished?</a:t>
            </a:r>
          </a:p>
          <a:p>
            <a:endParaRPr lang="en-US" dirty="0"/>
          </a:p>
          <a:p>
            <a:endParaRPr lang="en-US" dirty="0"/>
          </a:p>
        </p:txBody>
      </p:sp>
    </p:spTree>
    <p:extLst>
      <p:ext uri="{BB962C8B-B14F-4D97-AF65-F5344CB8AC3E}">
        <p14:creationId xmlns:p14="http://schemas.microsoft.com/office/powerpoint/2010/main" val="22022980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7BB7-DF63-4D39-BB7B-8E629C61C6C5}"/>
              </a:ext>
            </a:extLst>
          </p:cNvPr>
          <p:cNvSpPr>
            <a:spLocks noGrp="1"/>
          </p:cNvSpPr>
          <p:nvPr>
            <p:ph type="title"/>
          </p:nvPr>
        </p:nvSpPr>
        <p:spPr/>
        <p:txBody>
          <a:bodyPr/>
          <a:lstStyle/>
          <a:p>
            <a:r>
              <a:rPr lang="en-US" dirty="0"/>
              <a:t>SMART Goals</a:t>
            </a:r>
          </a:p>
        </p:txBody>
      </p:sp>
      <p:sp>
        <p:nvSpPr>
          <p:cNvPr id="3" name="Text Placeholder 2">
            <a:extLst>
              <a:ext uri="{FF2B5EF4-FFF2-40B4-BE49-F238E27FC236}">
                <a16:creationId xmlns:a16="http://schemas.microsoft.com/office/drawing/2014/main" id="{9A85C487-A446-4248-89B6-655691F0E2F3}"/>
              </a:ext>
            </a:extLst>
          </p:cNvPr>
          <p:cNvSpPr>
            <a:spLocks noGrp="1"/>
          </p:cNvSpPr>
          <p:nvPr>
            <p:ph type="body" idx="1"/>
          </p:nvPr>
        </p:nvSpPr>
        <p:spPr/>
        <p:txBody>
          <a:bodyPr/>
          <a:lstStyle/>
          <a:p>
            <a:r>
              <a:rPr lang="en-US" dirty="0"/>
              <a:t>Examples of SMART goals:</a:t>
            </a:r>
          </a:p>
          <a:p>
            <a:r>
              <a:rPr lang="en-US" dirty="0"/>
              <a:t>By May of 2027, we will have decreased our number of ODR’s from 274 to 200 by enabling teachers and staff to conduct Community Building Circles weekly in their classrooms.</a:t>
            </a:r>
            <a:br>
              <a:rPr lang="en-US" dirty="0"/>
            </a:br>
            <a:endParaRPr lang="en-US" dirty="0"/>
          </a:p>
          <a:p>
            <a:r>
              <a:rPr lang="en-US" dirty="0"/>
              <a:t>Can you write 1 smart goal with the information you have received today?</a:t>
            </a:r>
            <a:br>
              <a:rPr lang="en-US" dirty="0"/>
            </a:br>
            <a:endParaRPr lang="en-US" dirty="0"/>
          </a:p>
          <a:p>
            <a:endParaRPr lang="en-US" dirty="0"/>
          </a:p>
        </p:txBody>
      </p:sp>
    </p:spTree>
    <p:extLst>
      <p:ext uri="{BB962C8B-B14F-4D97-AF65-F5344CB8AC3E}">
        <p14:creationId xmlns:p14="http://schemas.microsoft.com/office/powerpoint/2010/main" val="21500341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7BB7-DF63-4D39-BB7B-8E629C61C6C5}"/>
              </a:ext>
            </a:extLst>
          </p:cNvPr>
          <p:cNvSpPr>
            <a:spLocks noGrp="1"/>
          </p:cNvSpPr>
          <p:nvPr>
            <p:ph type="title"/>
          </p:nvPr>
        </p:nvSpPr>
        <p:spPr/>
        <p:txBody>
          <a:bodyPr/>
          <a:lstStyle/>
          <a:p>
            <a:r>
              <a:rPr lang="en-US" dirty="0"/>
              <a:t>SMART Goals</a:t>
            </a:r>
          </a:p>
        </p:txBody>
      </p:sp>
      <p:sp>
        <p:nvSpPr>
          <p:cNvPr id="3" name="Text Placeholder 2">
            <a:extLst>
              <a:ext uri="{FF2B5EF4-FFF2-40B4-BE49-F238E27FC236}">
                <a16:creationId xmlns:a16="http://schemas.microsoft.com/office/drawing/2014/main" id="{9A85C487-A446-4248-89B6-655691F0E2F3}"/>
              </a:ext>
            </a:extLst>
          </p:cNvPr>
          <p:cNvSpPr>
            <a:spLocks noGrp="1"/>
          </p:cNvSpPr>
          <p:nvPr>
            <p:ph type="body" idx="1"/>
          </p:nvPr>
        </p:nvSpPr>
        <p:spPr/>
        <p:txBody>
          <a:bodyPr/>
          <a:lstStyle/>
          <a:p>
            <a:r>
              <a:rPr lang="en-US" dirty="0"/>
              <a:t>Examples of SMART goals:</a:t>
            </a:r>
          </a:p>
          <a:p>
            <a:pPr marL="228600"/>
            <a:r>
              <a:rPr lang="en-US" dirty="0">
                <a:solidFill>
                  <a:srgbClr val="000000"/>
                </a:solidFill>
              </a:rPr>
              <a:t>By April of 2027, the attendance rate will increase from 89% to 93% by sending reminders about attendance and by using Check and Connect with our homeless population.</a:t>
            </a:r>
            <a:endParaRPr lang="en-US" dirty="0"/>
          </a:p>
          <a:p>
            <a:pPr marL="228600"/>
            <a:r>
              <a:rPr lang="en-US" dirty="0">
                <a:solidFill>
                  <a:srgbClr val="000000"/>
                </a:solidFill>
              </a:rPr>
              <a:t>By May of 2027, we will have decreased our percentage rate of OSS by 5% by using the Tier 2 referral form to support teachers with behaviors and by using CICO effectively to ensure a positive connection between students and adults.</a:t>
            </a:r>
            <a:endParaRPr lang="en-US" dirty="0"/>
          </a:p>
          <a:p>
            <a:br>
              <a:rPr lang="en-US" dirty="0"/>
            </a:br>
            <a:endParaRPr lang="en-US" dirty="0"/>
          </a:p>
          <a:p>
            <a:endParaRPr lang="en-US" dirty="0"/>
          </a:p>
        </p:txBody>
      </p:sp>
    </p:spTree>
    <p:extLst>
      <p:ext uri="{BB962C8B-B14F-4D97-AF65-F5344CB8AC3E}">
        <p14:creationId xmlns:p14="http://schemas.microsoft.com/office/powerpoint/2010/main" val="21702810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SMART Goal- Activity</a:t>
            </a:r>
          </a:p>
        </p:txBody>
      </p:sp>
      <p:sp>
        <p:nvSpPr>
          <p:cNvPr id="3" name="Text Placeholder 2"/>
          <p:cNvSpPr>
            <a:spLocks noGrp="1"/>
          </p:cNvSpPr>
          <p:nvPr>
            <p:ph type="body" idx="1"/>
          </p:nvPr>
        </p:nvSpPr>
        <p:spPr>
          <a:xfrm>
            <a:off x="838200" y="1233997"/>
            <a:ext cx="10515600" cy="5193436"/>
          </a:xfrm>
        </p:spPr>
        <p:txBody>
          <a:bodyPr/>
          <a:lstStyle/>
          <a:p>
            <a:r>
              <a:rPr lang="en-US" dirty="0"/>
              <a:t>Using your attendance data from last year, write a SMART Goal that will improve your attendance percentage. </a:t>
            </a:r>
          </a:p>
          <a:p>
            <a:r>
              <a:rPr lang="en-US" dirty="0"/>
              <a:t>REMEMBER- The district strives for 95%</a:t>
            </a:r>
          </a:p>
          <a:p>
            <a:endParaRPr lang="en-US" dirty="0"/>
          </a:p>
          <a:p>
            <a:r>
              <a:rPr lang="en-US" dirty="0"/>
              <a:t>Always ask- Is this goal…</a:t>
            </a:r>
          </a:p>
          <a:p>
            <a:r>
              <a:rPr lang="en-US" b="1" dirty="0"/>
              <a:t>S</a:t>
            </a:r>
            <a:r>
              <a:rPr lang="en-US" dirty="0"/>
              <a:t>pecific- Explains </a:t>
            </a:r>
            <a:r>
              <a:rPr lang="en-US" b="1" dirty="0"/>
              <a:t>HOW</a:t>
            </a:r>
            <a:r>
              <a:rPr lang="en-US" dirty="0"/>
              <a:t> this will happen and why</a:t>
            </a:r>
          </a:p>
          <a:p>
            <a:r>
              <a:rPr lang="en-US" b="1" dirty="0"/>
              <a:t>M</a:t>
            </a:r>
            <a:r>
              <a:rPr lang="en-US" dirty="0"/>
              <a:t>easurable- Tells how it will be measured</a:t>
            </a:r>
          </a:p>
          <a:p>
            <a:r>
              <a:rPr lang="en-US" b="1" dirty="0"/>
              <a:t>A</a:t>
            </a:r>
            <a:r>
              <a:rPr lang="en-US" dirty="0"/>
              <a:t>ttainable- Possible to attain</a:t>
            </a:r>
          </a:p>
          <a:p>
            <a:r>
              <a:rPr lang="en-US" b="1" dirty="0"/>
              <a:t>R</a:t>
            </a:r>
            <a:r>
              <a:rPr lang="en-US" dirty="0"/>
              <a:t>elevant- Makes sense “why” due to data</a:t>
            </a:r>
          </a:p>
          <a:p>
            <a:r>
              <a:rPr lang="en-US" b="1" dirty="0"/>
              <a:t>T</a:t>
            </a:r>
            <a:r>
              <a:rPr lang="en-US" dirty="0"/>
              <a:t>ime-Bound- When will this goal be accomplished?</a:t>
            </a:r>
          </a:p>
          <a:p>
            <a:endParaRPr lang="en-US" dirty="0"/>
          </a:p>
          <a:p>
            <a:endParaRPr lang="en-US" dirty="0"/>
          </a:p>
        </p:txBody>
      </p:sp>
    </p:spTree>
    <p:extLst>
      <p:ext uri="{BB962C8B-B14F-4D97-AF65-F5344CB8AC3E}">
        <p14:creationId xmlns:p14="http://schemas.microsoft.com/office/powerpoint/2010/main" val="9187609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VERIFICATION OF TIER II INTERVENTIONS AND SUPPORTS </a:t>
            </a:r>
          </a:p>
        </p:txBody>
      </p:sp>
      <p:sp>
        <p:nvSpPr>
          <p:cNvPr id="3" name="Text Placeholder 2"/>
          <p:cNvSpPr>
            <a:spLocks noGrp="1"/>
          </p:cNvSpPr>
          <p:nvPr>
            <p:ph type="body" idx="1"/>
          </p:nvPr>
        </p:nvSpPr>
        <p:spPr/>
        <p:txBody>
          <a:bodyPr/>
          <a:lstStyle/>
          <a:p>
            <a:r>
              <a:rPr lang="en-US" sz="2400" dirty="0"/>
              <a:t>PBIS Team uses written request for assistance form and process that are timely and available to all staff, families, and students. (TFI Feature 2.4) </a:t>
            </a:r>
          </a:p>
          <a:p>
            <a:r>
              <a:rPr lang="en-US" sz="2400" dirty="0"/>
              <a:t>The tool(s) used at our school are: </a:t>
            </a:r>
          </a:p>
          <a:p>
            <a:r>
              <a:rPr lang="en-US" sz="2400" dirty="0"/>
              <a:t>☐ Tier II Referral Form </a:t>
            </a:r>
          </a:p>
          <a:p>
            <a:r>
              <a:rPr lang="en-US" sz="2400" dirty="0"/>
              <a:t>☐ </a:t>
            </a:r>
            <a:r>
              <a:rPr lang="en-US" sz="2400" dirty="0" err="1"/>
              <a:t>JCampus</a:t>
            </a:r>
            <a:r>
              <a:rPr lang="en-US" sz="2400" dirty="0"/>
              <a:t> minor referral </a:t>
            </a:r>
          </a:p>
          <a:p>
            <a:r>
              <a:rPr lang="en-US" sz="2400" dirty="0"/>
              <a:t>☐ Bullying Report Box </a:t>
            </a:r>
          </a:p>
          <a:p>
            <a:pPr marL="228600" indent="0"/>
            <a:r>
              <a:rPr lang="en-US" sz="2400" dirty="0"/>
              <a:t>☐ Restorative Practices Referral </a:t>
            </a:r>
          </a:p>
          <a:p>
            <a:pPr marL="571500" indent="-342900">
              <a:buFont typeface="Wingdings" panose="05000000000000000000" pitchFamily="2" charset="2"/>
              <a:buChar char="q"/>
            </a:pPr>
            <a:r>
              <a:rPr lang="en-US" sz="2400" dirty="0"/>
              <a:t> Other</a:t>
            </a:r>
          </a:p>
          <a:p>
            <a:r>
              <a:rPr lang="en-US" sz="2400" dirty="0"/>
              <a:t> </a:t>
            </a:r>
          </a:p>
        </p:txBody>
      </p:sp>
    </p:spTree>
    <p:extLst>
      <p:ext uri="{BB962C8B-B14F-4D97-AF65-F5344CB8AC3E}">
        <p14:creationId xmlns:p14="http://schemas.microsoft.com/office/powerpoint/2010/main" val="22729756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VERIFICATION OF TIER II INTERVENTIONS AND SUPPORTS</a:t>
            </a:r>
          </a:p>
        </p:txBody>
      </p:sp>
      <p:sp>
        <p:nvSpPr>
          <p:cNvPr id="3" name="Text Placeholder 2"/>
          <p:cNvSpPr>
            <a:spLocks noGrp="1"/>
          </p:cNvSpPr>
          <p:nvPr>
            <p:ph type="body" idx="1"/>
          </p:nvPr>
        </p:nvSpPr>
        <p:spPr/>
        <p:txBody>
          <a:bodyPr/>
          <a:lstStyle/>
          <a:p>
            <a:r>
              <a:rPr lang="en-US" sz="2400" dirty="0"/>
              <a:t>PBIS Team has multiple ongoing behavior support interventions with documented evidence of effectiveness matched to student need. (TFI Feature 2.5)</a:t>
            </a:r>
          </a:p>
          <a:p>
            <a:r>
              <a:rPr lang="en-US" sz="2400" dirty="0"/>
              <a:t>Our staff has access to a number of interventions through… </a:t>
            </a:r>
          </a:p>
          <a:p>
            <a:r>
              <a:rPr lang="en-US" sz="2400" dirty="0"/>
              <a:t>☐ Pbisworld.com </a:t>
            </a:r>
          </a:p>
          <a:p>
            <a:r>
              <a:rPr lang="en-US" sz="2400" dirty="0"/>
              <a:t>☐ Conscious Discipline </a:t>
            </a:r>
          </a:p>
          <a:p>
            <a:r>
              <a:rPr lang="en-US" sz="2400" dirty="0"/>
              <a:t>☐ Restorative Practices </a:t>
            </a:r>
          </a:p>
          <a:p>
            <a:pPr marL="571500" lvl="0" indent="-342900">
              <a:buClr>
                <a:srgbClr val="000000"/>
              </a:buClr>
              <a:buFont typeface="Wingdings" panose="05000000000000000000" pitchFamily="2" charset="2"/>
              <a:buChar char="q"/>
            </a:pPr>
            <a:r>
              <a:rPr lang="en-US" sz="2400" dirty="0">
                <a:solidFill>
                  <a:srgbClr val="000000"/>
                </a:solidFill>
              </a:rPr>
              <a:t>Pre-Referral Intervention Manual</a:t>
            </a:r>
          </a:p>
          <a:p>
            <a:pPr marL="571500" lvl="0" indent="-342900">
              <a:buClr>
                <a:srgbClr val="000000"/>
              </a:buClr>
              <a:buFont typeface="Wingdings" panose="05000000000000000000" pitchFamily="2" charset="2"/>
              <a:buChar char="q"/>
            </a:pPr>
            <a:r>
              <a:rPr lang="en-US" sz="2400" dirty="0"/>
              <a:t>Leader in Me </a:t>
            </a:r>
          </a:p>
          <a:p>
            <a:pPr marL="571500" indent="-342900">
              <a:buFont typeface="Wingdings" panose="05000000000000000000" pitchFamily="2" charset="2"/>
              <a:buChar char="q"/>
            </a:pPr>
            <a:r>
              <a:rPr lang="en-US" sz="2400" dirty="0"/>
              <a:t>     Other</a:t>
            </a:r>
          </a:p>
        </p:txBody>
      </p:sp>
    </p:spTree>
    <p:extLst>
      <p:ext uri="{BB962C8B-B14F-4D97-AF65-F5344CB8AC3E}">
        <p14:creationId xmlns:p14="http://schemas.microsoft.com/office/powerpoint/2010/main" val="13884867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89D98-156C-4A78-A9DC-C436794114A0}"/>
              </a:ext>
            </a:extLst>
          </p:cNvPr>
          <p:cNvSpPr>
            <a:spLocks noGrp="1"/>
          </p:cNvSpPr>
          <p:nvPr>
            <p:ph type="title"/>
          </p:nvPr>
        </p:nvSpPr>
        <p:spPr/>
        <p:txBody>
          <a:bodyPr/>
          <a:lstStyle/>
          <a:p>
            <a:r>
              <a:rPr lang="en-US" dirty="0"/>
              <a:t>As PBIS Leader, </a:t>
            </a:r>
          </a:p>
        </p:txBody>
      </p:sp>
      <p:sp>
        <p:nvSpPr>
          <p:cNvPr id="3" name="Text Placeholder 2">
            <a:extLst>
              <a:ext uri="{FF2B5EF4-FFF2-40B4-BE49-F238E27FC236}">
                <a16:creationId xmlns:a16="http://schemas.microsoft.com/office/drawing/2014/main" id="{D8F62093-C10C-4CD6-9B6A-6F18CDA37B1C}"/>
              </a:ext>
            </a:extLst>
          </p:cNvPr>
          <p:cNvSpPr>
            <a:spLocks noGrp="1"/>
          </p:cNvSpPr>
          <p:nvPr>
            <p:ph type="body" idx="1"/>
          </p:nvPr>
        </p:nvSpPr>
        <p:spPr/>
        <p:txBody>
          <a:bodyPr/>
          <a:lstStyle/>
          <a:p>
            <a:r>
              <a:rPr lang="en-US" dirty="0"/>
              <a:t>you are the contact person. You will receive information about professional developments, initiatives, resources that ALL staff members will need. </a:t>
            </a:r>
            <a:r>
              <a:rPr lang="en-US" b="1" dirty="0"/>
              <a:t>PLEASE SHARE </a:t>
            </a:r>
            <a:r>
              <a:rPr lang="en-US" dirty="0"/>
              <a:t>the information you receive. You should NOT be the only person from your school attending trainings. </a:t>
            </a:r>
          </a:p>
          <a:p>
            <a:r>
              <a:rPr lang="en-US" dirty="0"/>
              <a:t>Also, please know who is attending PBIS trainings and ask them to share what they have learned.</a:t>
            </a:r>
          </a:p>
        </p:txBody>
      </p:sp>
    </p:spTree>
    <p:extLst>
      <p:ext uri="{BB962C8B-B14F-4D97-AF65-F5344CB8AC3E}">
        <p14:creationId xmlns:p14="http://schemas.microsoft.com/office/powerpoint/2010/main" val="29648645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VERIFICATION OF TIER III INTERVENTIONS AND SUPPORTS</a:t>
            </a:r>
          </a:p>
        </p:txBody>
      </p:sp>
      <p:sp>
        <p:nvSpPr>
          <p:cNvPr id="3" name="Text Placeholder 2"/>
          <p:cNvSpPr>
            <a:spLocks noGrp="1"/>
          </p:cNvSpPr>
          <p:nvPr>
            <p:ph type="body" idx="1"/>
          </p:nvPr>
        </p:nvSpPr>
        <p:spPr>
          <a:xfrm>
            <a:off x="838200" y="1825625"/>
            <a:ext cx="10515600" cy="4814872"/>
          </a:xfrm>
        </p:spPr>
        <p:txBody>
          <a:bodyPr/>
          <a:lstStyle/>
          <a:p>
            <a:r>
              <a:rPr lang="en-US" dirty="0"/>
              <a:t>The PBIS Tier 3 team (ABIT) uses decision rules and data (e.g., ODRs, Tier 2 performance, academic progress, absences, teacher/ family/student nominations) to identify students who require Tier 3 supports. </a:t>
            </a:r>
          </a:p>
          <a:p>
            <a:r>
              <a:rPr lang="en-US" dirty="0"/>
              <a:t>For each individual student support plan, a uniquely constructed team exists (with input/approval from student/ family about who is on the team) to design, implement, monitor, and adapt the student specific support plan. Students receiving Tier 3 supports have access to, and are included in, available Tier 1 and Tier 2 supports. </a:t>
            </a:r>
          </a:p>
        </p:txBody>
      </p:sp>
    </p:spTree>
    <p:extLst>
      <p:ext uri="{BB962C8B-B14F-4D97-AF65-F5344CB8AC3E}">
        <p14:creationId xmlns:p14="http://schemas.microsoft.com/office/powerpoint/2010/main" val="14168295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FAD24-C0F4-4DAF-AD31-B71AE8E72A25}"/>
              </a:ext>
            </a:extLst>
          </p:cNvPr>
          <p:cNvSpPr>
            <a:spLocks noGrp="1"/>
          </p:cNvSpPr>
          <p:nvPr>
            <p:ph type="title"/>
          </p:nvPr>
        </p:nvSpPr>
        <p:spPr>
          <a:xfrm>
            <a:off x="838200" y="365125"/>
            <a:ext cx="10515600" cy="753461"/>
          </a:xfrm>
        </p:spPr>
        <p:txBody>
          <a:bodyPr/>
          <a:lstStyle/>
          <a:p>
            <a:r>
              <a:rPr lang="en-US" dirty="0"/>
              <a:t>             New this year-         SEL</a:t>
            </a:r>
          </a:p>
        </p:txBody>
      </p:sp>
      <p:sp>
        <p:nvSpPr>
          <p:cNvPr id="3" name="Text Placeholder 2">
            <a:extLst>
              <a:ext uri="{FF2B5EF4-FFF2-40B4-BE49-F238E27FC236}">
                <a16:creationId xmlns:a16="http://schemas.microsoft.com/office/drawing/2014/main" id="{5EF106BA-7018-42F1-ABAB-A91FDC12FB3C}"/>
              </a:ext>
            </a:extLst>
          </p:cNvPr>
          <p:cNvSpPr>
            <a:spLocks noGrp="1"/>
          </p:cNvSpPr>
          <p:nvPr>
            <p:ph type="body" idx="1"/>
          </p:nvPr>
        </p:nvSpPr>
        <p:spPr>
          <a:xfrm>
            <a:off x="838200" y="1118587"/>
            <a:ext cx="10515600" cy="4518714"/>
          </a:xfrm>
        </p:spPr>
        <p:txBody>
          <a:bodyPr/>
          <a:lstStyle/>
          <a:p>
            <a:r>
              <a:rPr lang="en-US" dirty="0"/>
              <a:t>Social and emotional literacy is not a program; it is a values-based concept concerned with relationships and societal connection. The Collaborative for Social Emotional Learning or CASEL (a leading USA organization developing the enhancement of SEL) defines Social Emotional Learning (SEL) as ‘the process through which children and adults acquire and effectively apply the knowledge, attitudes and skills necessary to understand and manage emotions; set and achieve positive goals; feel and show empathy for others; establish and maintain positive relationships with others; and make responsible decisions.</a:t>
            </a:r>
          </a:p>
        </p:txBody>
      </p:sp>
    </p:spTree>
    <p:extLst>
      <p:ext uri="{BB962C8B-B14F-4D97-AF65-F5344CB8AC3E}">
        <p14:creationId xmlns:p14="http://schemas.microsoft.com/office/powerpoint/2010/main" val="25290611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FAD24-C0F4-4DAF-AD31-B71AE8E72A25}"/>
              </a:ext>
            </a:extLst>
          </p:cNvPr>
          <p:cNvSpPr>
            <a:spLocks noGrp="1"/>
          </p:cNvSpPr>
          <p:nvPr>
            <p:ph type="title"/>
          </p:nvPr>
        </p:nvSpPr>
        <p:spPr>
          <a:xfrm>
            <a:off x="838200" y="365125"/>
            <a:ext cx="10515600" cy="753461"/>
          </a:xfrm>
        </p:spPr>
        <p:txBody>
          <a:bodyPr/>
          <a:lstStyle/>
          <a:p>
            <a:r>
              <a:rPr lang="en-US" dirty="0"/>
              <a:t>              </a:t>
            </a:r>
            <a:r>
              <a:rPr lang="en-US" sz="3600" dirty="0"/>
              <a:t>SEL Section of Implementation Plan</a:t>
            </a:r>
          </a:p>
        </p:txBody>
      </p:sp>
      <p:sp>
        <p:nvSpPr>
          <p:cNvPr id="3" name="Text Placeholder 2">
            <a:extLst>
              <a:ext uri="{FF2B5EF4-FFF2-40B4-BE49-F238E27FC236}">
                <a16:creationId xmlns:a16="http://schemas.microsoft.com/office/drawing/2014/main" id="{5EF106BA-7018-42F1-ABAB-A91FDC12FB3C}"/>
              </a:ext>
            </a:extLst>
          </p:cNvPr>
          <p:cNvSpPr>
            <a:spLocks noGrp="1"/>
          </p:cNvSpPr>
          <p:nvPr>
            <p:ph type="body" idx="1"/>
          </p:nvPr>
        </p:nvSpPr>
        <p:spPr>
          <a:xfrm>
            <a:off x="838200" y="1118587"/>
            <a:ext cx="10515600" cy="4829452"/>
          </a:xfrm>
        </p:spPr>
        <p:txBody>
          <a:bodyPr/>
          <a:lstStyle/>
          <a:p>
            <a:r>
              <a:rPr lang="en-US" sz="2400" b="1" i="1" dirty="0"/>
              <a:t>Does your school utilize any Social-Emotional Learning Strategies?</a:t>
            </a:r>
            <a:r>
              <a:rPr lang="en-US" sz="2400" dirty="0"/>
              <a:t>           </a:t>
            </a:r>
            <a:r>
              <a:rPr lang="en-US" sz="2400" b="1" i="1" dirty="0">
                <a:latin typeface="Calibri" panose="020F0502020204030204" pitchFamily="34" charset="0"/>
                <a:ea typeface="Times New Roman" panose="02020603050405020304" pitchFamily="18" charset="0"/>
                <a:cs typeface="Times New Roman" panose="02020603050405020304" pitchFamily="18" charset="0"/>
              </a:rPr>
              <a:t>Name of Strategy  </a:t>
            </a:r>
            <a:endParaRPr lang="en-US" sz="2400" dirty="0">
              <a:latin typeface="Calibri" panose="020F0502020204030204" pitchFamily="34" charset="0"/>
              <a:ea typeface="Times New Roman" panose="02020603050405020304" pitchFamily="18" charset="0"/>
              <a:cs typeface="Times New Roman" panose="02020603050405020304" pitchFamily="18" charset="0"/>
            </a:endParaRPr>
          </a:p>
          <a:p>
            <a:pPr marL="342900" marR="274320" lvl="0" indent="-342900">
              <a:lnSpc>
                <a:spcPct val="110000"/>
              </a:lnSpc>
              <a:spcBef>
                <a:spcPts val="865"/>
              </a:spcBef>
              <a:spcAft>
                <a:spcPts val="600"/>
              </a:spcAft>
              <a:buFont typeface="Symbol" panose="05050102010706020507" pitchFamily="18" charset="2"/>
              <a:buChar char=""/>
            </a:pPr>
            <a:r>
              <a:rPr lang="en-US" sz="2400" b="1" i="1" dirty="0">
                <a:latin typeface="Calibri" panose="020F0502020204030204" pitchFamily="34" charset="0"/>
                <a:ea typeface="Times New Roman" panose="02020603050405020304" pitchFamily="18" charset="0"/>
                <a:cs typeface="Times New Roman" panose="02020603050405020304" pitchFamily="18" charset="0"/>
              </a:rPr>
              <a:t>Is implementation school-wide, classroom-based, or both?</a:t>
            </a:r>
            <a:endParaRPr lang="en-US" sz="2400" dirty="0">
              <a:latin typeface="Calibri" panose="020F0502020204030204" pitchFamily="34" charset="0"/>
              <a:ea typeface="Times New Roman" panose="02020603050405020304" pitchFamily="18" charset="0"/>
              <a:cs typeface="Times New Roman" panose="02020603050405020304" pitchFamily="18" charset="0"/>
            </a:endParaRPr>
          </a:p>
          <a:p>
            <a:pPr marL="342900" marR="274320" lvl="0" indent="-342900">
              <a:lnSpc>
                <a:spcPct val="110000"/>
              </a:lnSpc>
              <a:spcBef>
                <a:spcPts val="865"/>
              </a:spcBef>
              <a:spcAft>
                <a:spcPts val="600"/>
              </a:spcAft>
              <a:buFont typeface="Symbol" panose="05050102010706020507" pitchFamily="18" charset="2"/>
              <a:buChar char=""/>
            </a:pPr>
            <a:r>
              <a:rPr lang="en-US" sz="2400" b="1" i="1" dirty="0">
                <a:latin typeface="Calibri" panose="020F0502020204030204" pitchFamily="34" charset="0"/>
                <a:ea typeface="Times New Roman" panose="02020603050405020304" pitchFamily="18" charset="0"/>
                <a:cs typeface="Times New Roman" panose="02020603050405020304" pitchFamily="18" charset="0"/>
              </a:rPr>
              <a:t>If used in the classroom, please provide examples of how it is used. </a:t>
            </a:r>
          </a:p>
          <a:p>
            <a:pPr marL="342900" marR="274320" lvl="0" indent="-342900">
              <a:lnSpc>
                <a:spcPct val="110000"/>
              </a:lnSpc>
              <a:spcBef>
                <a:spcPts val="865"/>
              </a:spcBef>
              <a:spcAft>
                <a:spcPts val="600"/>
              </a:spcAft>
              <a:buFont typeface="Symbol" panose="05050102010706020507" pitchFamily="18" charset="2"/>
              <a:buChar char=""/>
            </a:pPr>
            <a:r>
              <a:rPr lang="en-US" sz="2400" b="1" i="1" dirty="0">
                <a:latin typeface="Calibri" panose="020F0502020204030204" pitchFamily="34" charset="0"/>
                <a:ea typeface="Times New Roman" panose="02020603050405020304" pitchFamily="18" charset="0"/>
                <a:cs typeface="Times New Roman" panose="02020603050405020304" pitchFamily="18" charset="0"/>
              </a:rPr>
              <a:t>If used in the discipline office, please provide examples of how it is used. </a:t>
            </a:r>
          </a:p>
          <a:p>
            <a:pPr marL="342900" marR="274320" lvl="0" indent="-342900">
              <a:lnSpc>
                <a:spcPct val="110000"/>
              </a:lnSpc>
              <a:spcBef>
                <a:spcPts val="865"/>
              </a:spcBef>
              <a:spcAft>
                <a:spcPts val="600"/>
              </a:spcAft>
              <a:buFont typeface="Symbol" panose="05050102010706020507" pitchFamily="18" charset="2"/>
              <a:buChar char=""/>
            </a:pPr>
            <a:r>
              <a:rPr lang="en-US" sz="2400" b="1" i="1" dirty="0">
                <a:latin typeface="Calibri" panose="020F0502020204030204" pitchFamily="34" charset="0"/>
                <a:ea typeface="Times New Roman" panose="02020603050405020304" pitchFamily="18" charset="0"/>
                <a:cs typeface="Times New Roman" panose="02020603050405020304" pitchFamily="18" charset="0"/>
              </a:rPr>
              <a:t>When and how are parents or guardians involved in this process? </a:t>
            </a:r>
          </a:p>
          <a:p>
            <a:pPr marL="342900" marR="274320" lvl="0" indent="-342900">
              <a:lnSpc>
                <a:spcPct val="110000"/>
              </a:lnSpc>
              <a:spcBef>
                <a:spcPts val="865"/>
              </a:spcBef>
              <a:spcAft>
                <a:spcPts val="600"/>
              </a:spcAft>
              <a:buFont typeface="Symbol" panose="05050102010706020507" pitchFamily="18" charset="2"/>
              <a:buChar char=""/>
            </a:pPr>
            <a:r>
              <a:rPr lang="en-US" sz="2400" b="1" i="1" dirty="0">
                <a:latin typeface="Calibri" panose="020F0502020204030204" pitchFamily="34" charset="0"/>
                <a:ea typeface="Times New Roman" panose="02020603050405020304" pitchFamily="18" charset="0"/>
                <a:cs typeface="Times New Roman" panose="02020603050405020304" pitchFamily="18" charset="0"/>
              </a:rPr>
              <a:t>How are students introduced and taught this technique? </a:t>
            </a:r>
          </a:p>
          <a:p>
            <a:pPr marL="342900" marR="274320" lvl="0" indent="-342900">
              <a:lnSpc>
                <a:spcPct val="110000"/>
              </a:lnSpc>
              <a:spcBef>
                <a:spcPts val="865"/>
              </a:spcBef>
              <a:spcAft>
                <a:spcPts val="600"/>
              </a:spcAft>
              <a:buFont typeface="Symbol" panose="05050102010706020507" pitchFamily="18" charset="2"/>
              <a:buChar char=""/>
            </a:pPr>
            <a:r>
              <a:rPr lang="en-US" sz="2400" b="1" i="1" dirty="0">
                <a:latin typeface="Calibri" panose="020F0502020204030204" pitchFamily="34" charset="0"/>
                <a:ea typeface="Times New Roman" panose="02020603050405020304" pitchFamily="18" charset="0"/>
                <a:cs typeface="Times New Roman" panose="02020603050405020304" pitchFamily="18" charset="0"/>
              </a:rPr>
              <a:t>What structures, routines, or programs are in place to support implementation? </a:t>
            </a:r>
            <a:endParaRPr lang="en-US" sz="2400" dirty="0"/>
          </a:p>
        </p:txBody>
      </p:sp>
    </p:spTree>
    <p:extLst>
      <p:ext uri="{BB962C8B-B14F-4D97-AF65-F5344CB8AC3E}">
        <p14:creationId xmlns:p14="http://schemas.microsoft.com/office/powerpoint/2010/main" val="23741556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BEBD3-D569-4482-A6D7-E2233208B3B9}"/>
              </a:ext>
            </a:extLst>
          </p:cNvPr>
          <p:cNvSpPr>
            <a:spLocks noGrp="1"/>
          </p:cNvSpPr>
          <p:nvPr>
            <p:ph type="title"/>
          </p:nvPr>
        </p:nvSpPr>
        <p:spPr/>
        <p:txBody>
          <a:bodyPr/>
          <a:lstStyle/>
          <a:p>
            <a:r>
              <a:rPr lang="en-US" dirty="0"/>
              <a:t>                           SEL- Activity</a:t>
            </a:r>
          </a:p>
        </p:txBody>
      </p:sp>
      <p:sp>
        <p:nvSpPr>
          <p:cNvPr id="3" name="Text Placeholder 2">
            <a:extLst>
              <a:ext uri="{FF2B5EF4-FFF2-40B4-BE49-F238E27FC236}">
                <a16:creationId xmlns:a16="http://schemas.microsoft.com/office/drawing/2014/main" id="{2A05D27C-EA41-48BA-9533-C7AB19DC37FA}"/>
              </a:ext>
            </a:extLst>
          </p:cNvPr>
          <p:cNvSpPr>
            <a:spLocks noGrp="1"/>
          </p:cNvSpPr>
          <p:nvPr>
            <p:ph type="body" idx="1"/>
          </p:nvPr>
        </p:nvSpPr>
        <p:spPr/>
        <p:txBody>
          <a:bodyPr/>
          <a:lstStyle/>
          <a:p>
            <a:r>
              <a:rPr lang="en-US" dirty="0"/>
              <a:t>Think of one SEL strategy that your school uses, or has used, or you would like them to use. Answer these questions.</a:t>
            </a:r>
          </a:p>
          <a:p>
            <a:pPr marL="342900" marR="274320" lvl="0" indent="-342900">
              <a:lnSpc>
                <a:spcPct val="110000"/>
              </a:lnSpc>
              <a:spcBef>
                <a:spcPts val="865"/>
              </a:spcBef>
              <a:spcAft>
                <a:spcPts val="600"/>
              </a:spcAft>
              <a:buClr>
                <a:srgbClr val="000000"/>
              </a:buClr>
              <a:buFont typeface="Symbol" panose="05050102010706020507" pitchFamily="18" charset="2"/>
              <a:buChar char=""/>
            </a:pPr>
            <a:r>
              <a:rPr lang="en-US" sz="2400" b="1"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Is implementation school-wide, classroom-based, or both?</a:t>
            </a:r>
            <a:endParaRPr lang="en-US" sz="2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endParaRPr>
          </a:p>
          <a:p>
            <a:pPr marL="342900" marR="274320" lvl="0" indent="-342900">
              <a:lnSpc>
                <a:spcPct val="110000"/>
              </a:lnSpc>
              <a:spcBef>
                <a:spcPts val="865"/>
              </a:spcBef>
              <a:spcAft>
                <a:spcPts val="600"/>
              </a:spcAft>
              <a:buClr>
                <a:srgbClr val="000000"/>
              </a:buClr>
              <a:buFont typeface="Symbol" panose="05050102010706020507" pitchFamily="18" charset="2"/>
              <a:buChar char=""/>
            </a:pPr>
            <a:r>
              <a:rPr lang="en-US" sz="2400" b="1"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If used in the classroom, please provide examples of how it is used. </a:t>
            </a:r>
          </a:p>
          <a:p>
            <a:pPr marL="342900" marR="274320" lvl="0" indent="-342900">
              <a:lnSpc>
                <a:spcPct val="110000"/>
              </a:lnSpc>
              <a:spcBef>
                <a:spcPts val="865"/>
              </a:spcBef>
              <a:spcAft>
                <a:spcPts val="600"/>
              </a:spcAft>
              <a:buClr>
                <a:srgbClr val="000000"/>
              </a:buClr>
              <a:buFont typeface="Symbol" panose="05050102010706020507" pitchFamily="18" charset="2"/>
              <a:buChar char=""/>
            </a:pPr>
            <a:r>
              <a:rPr lang="en-US" sz="2400" b="1"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If used in the discipline office, please provide examples of how it is used. </a:t>
            </a:r>
          </a:p>
          <a:p>
            <a:r>
              <a:rPr lang="en-US" dirty="0"/>
              <a:t>Turn to a partner and discuss.</a:t>
            </a:r>
          </a:p>
        </p:txBody>
      </p:sp>
    </p:spTree>
    <p:extLst>
      <p:ext uri="{BB962C8B-B14F-4D97-AF65-F5344CB8AC3E}">
        <p14:creationId xmlns:p14="http://schemas.microsoft.com/office/powerpoint/2010/main" val="36903025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BEBD3-D569-4482-A6D7-E2233208B3B9}"/>
              </a:ext>
            </a:extLst>
          </p:cNvPr>
          <p:cNvSpPr>
            <a:spLocks noGrp="1"/>
          </p:cNvSpPr>
          <p:nvPr>
            <p:ph type="title"/>
          </p:nvPr>
        </p:nvSpPr>
        <p:spPr/>
        <p:txBody>
          <a:bodyPr/>
          <a:lstStyle/>
          <a:p>
            <a:r>
              <a:rPr lang="en-US" dirty="0"/>
              <a:t>                            SEL- Activity</a:t>
            </a:r>
          </a:p>
        </p:txBody>
      </p:sp>
      <p:sp>
        <p:nvSpPr>
          <p:cNvPr id="3" name="Text Placeholder 2">
            <a:extLst>
              <a:ext uri="{FF2B5EF4-FFF2-40B4-BE49-F238E27FC236}">
                <a16:creationId xmlns:a16="http://schemas.microsoft.com/office/drawing/2014/main" id="{2A05D27C-EA41-48BA-9533-C7AB19DC37FA}"/>
              </a:ext>
            </a:extLst>
          </p:cNvPr>
          <p:cNvSpPr>
            <a:spLocks noGrp="1"/>
          </p:cNvSpPr>
          <p:nvPr>
            <p:ph type="body" idx="1"/>
          </p:nvPr>
        </p:nvSpPr>
        <p:spPr/>
        <p:txBody>
          <a:bodyPr/>
          <a:lstStyle/>
          <a:p>
            <a:r>
              <a:rPr lang="en-US" dirty="0"/>
              <a:t>Thoughts-</a:t>
            </a:r>
          </a:p>
          <a:p>
            <a:r>
              <a:rPr lang="en-US" dirty="0"/>
              <a:t>How can we use this in the classroom?</a:t>
            </a:r>
          </a:p>
          <a:p>
            <a:r>
              <a:rPr lang="en-US" dirty="0"/>
              <a:t>How can we use this in the discipline office?</a:t>
            </a:r>
          </a:p>
        </p:txBody>
      </p:sp>
    </p:spTree>
    <p:extLst>
      <p:ext uri="{BB962C8B-B14F-4D97-AF65-F5344CB8AC3E}">
        <p14:creationId xmlns:p14="http://schemas.microsoft.com/office/powerpoint/2010/main" val="22826723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434C1-E120-463E-8504-8FB31FAA49F7}"/>
              </a:ext>
            </a:extLst>
          </p:cNvPr>
          <p:cNvSpPr>
            <a:spLocks noGrp="1"/>
          </p:cNvSpPr>
          <p:nvPr>
            <p:ph type="title"/>
          </p:nvPr>
        </p:nvSpPr>
        <p:spPr/>
        <p:txBody>
          <a:bodyPr/>
          <a:lstStyle/>
          <a:p>
            <a:r>
              <a:rPr lang="en-US" dirty="0"/>
              <a:t>                We can support you!</a:t>
            </a:r>
          </a:p>
        </p:txBody>
      </p:sp>
      <p:sp>
        <p:nvSpPr>
          <p:cNvPr id="3" name="Text Placeholder 2">
            <a:extLst>
              <a:ext uri="{FF2B5EF4-FFF2-40B4-BE49-F238E27FC236}">
                <a16:creationId xmlns:a16="http://schemas.microsoft.com/office/drawing/2014/main" id="{07A0F516-3217-4808-9C41-5BF834B86868}"/>
              </a:ext>
            </a:extLst>
          </p:cNvPr>
          <p:cNvSpPr>
            <a:spLocks noGrp="1"/>
          </p:cNvSpPr>
          <p:nvPr>
            <p:ph type="body" idx="1"/>
          </p:nvPr>
        </p:nvSpPr>
        <p:spPr>
          <a:xfrm>
            <a:off x="838200" y="1518083"/>
            <a:ext cx="10515600" cy="4882718"/>
          </a:xfrm>
        </p:spPr>
        <p:txBody>
          <a:bodyPr/>
          <a:lstStyle/>
          <a:p>
            <a:pPr marL="685800" indent="-457200">
              <a:buFont typeface="Arial" panose="020B0604020202020204" pitchFamily="34" charset="0"/>
              <a:buChar char="•"/>
            </a:pPr>
            <a:r>
              <a:rPr lang="en-US" sz="3600" dirty="0"/>
              <a:t>Restorative Practices</a:t>
            </a:r>
          </a:p>
          <a:p>
            <a:pPr marL="685800" indent="-457200">
              <a:buFont typeface="Arial" panose="020B0604020202020204" pitchFamily="34" charset="0"/>
              <a:buChar char="•"/>
            </a:pPr>
            <a:r>
              <a:rPr lang="en-US" sz="3600" dirty="0"/>
              <a:t>Conscious Discipline</a:t>
            </a:r>
          </a:p>
          <a:p>
            <a:pPr marL="685800" indent="-457200">
              <a:buFont typeface="Arial" panose="020B0604020202020204" pitchFamily="34" charset="0"/>
              <a:buChar char="•"/>
            </a:pPr>
            <a:r>
              <a:rPr lang="en-US" sz="3600" dirty="0"/>
              <a:t>Leader in Me</a:t>
            </a:r>
          </a:p>
          <a:p>
            <a:pPr marL="685800" indent="-457200">
              <a:buFont typeface="Arial" panose="020B0604020202020204" pitchFamily="34" charset="0"/>
              <a:buChar char="•"/>
            </a:pPr>
            <a:r>
              <a:rPr lang="en-US" sz="3600" dirty="0"/>
              <a:t>Mindfulness</a:t>
            </a:r>
          </a:p>
          <a:p>
            <a:pPr marL="685800" indent="-457200">
              <a:buFont typeface="Arial" panose="020B0604020202020204" pitchFamily="34" charset="0"/>
              <a:buChar char="•"/>
            </a:pPr>
            <a:r>
              <a:rPr lang="en-US" sz="3600" dirty="0"/>
              <a:t>Classroom Management</a:t>
            </a:r>
          </a:p>
          <a:p>
            <a:pPr marL="685800" indent="-457200">
              <a:buFont typeface="Arial" panose="020B0604020202020204" pitchFamily="34" charset="0"/>
              <a:buChar char="•"/>
            </a:pPr>
            <a:r>
              <a:rPr lang="en-US" sz="3600" dirty="0"/>
              <a:t>Attendance</a:t>
            </a:r>
          </a:p>
          <a:p>
            <a:pPr marL="685800" indent="-457200">
              <a:buFont typeface="Arial" panose="020B0604020202020204" pitchFamily="34" charset="0"/>
              <a:buChar char="•"/>
            </a:pPr>
            <a:r>
              <a:rPr lang="en-US" sz="3600" dirty="0"/>
              <a:t>Family Engagement</a:t>
            </a:r>
          </a:p>
          <a:p>
            <a:pPr marL="228600" indent="0"/>
            <a:endParaRPr lang="en-US" dirty="0"/>
          </a:p>
        </p:txBody>
      </p:sp>
    </p:spTree>
    <p:extLst>
      <p:ext uri="{BB962C8B-B14F-4D97-AF65-F5344CB8AC3E}">
        <p14:creationId xmlns:p14="http://schemas.microsoft.com/office/powerpoint/2010/main" val="625211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39891"/>
          </a:xfrm>
        </p:spPr>
        <p:txBody>
          <a:bodyPr/>
          <a:lstStyle/>
          <a:p>
            <a:r>
              <a:rPr lang="en-US" dirty="0"/>
              <a:t>         2026-27 PBIS Monthly Reports</a:t>
            </a:r>
          </a:p>
        </p:txBody>
      </p:sp>
      <p:sp>
        <p:nvSpPr>
          <p:cNvPr id="3" name="Text Placeholder 2"/>
          <p:cNvSpPr>
            <a:spLocks noGrp="1"/>
          </p:cNvSpPr>
          <p:nvPr>
            <p:ph type="body" idx="1"/>
          </p:nvPr>
        </p:nvSpPr>
        <p:spPr>
          <a:xfrm>
            <a:off x="838200" y="1305016"/>
            <a:ext cx="10515600" cy="5033639"/>
          </a:xfrm>
        </p:spPr>
        <p:txBody>
          <a:bodyPr/>
          <a:lstStyle/>
          <a:p>
            <a:pPr marL="742950" indent="-514350">
              <a:buFont typeface="Wingdings" panose="05000000000000000000" pitchFamily="2" charset="2"/>
              <a:buChar char="§"/>
            </a:pPr>
            <a:r>
              <a:rPr lang="en-US" dirty="0"/>
              <a:t>Monthly Reports- 8 reports should be submitted for the months of August, September, October, November, January, February, March, April.</a:t>
            </a:r>
          </a:p>
          <a:p>
            <a:pPr marL="742950" indent="-514350">
              <a:buFont typeface="Wingdings" panose="05000000000000000000" pitchFamily="2" charset="2"/>
              <a:buChar char="§"/>
            </a:pPr>
            <a:r>
              <a:rPr lang="en-US" dirty="0"/>
              <a:t>So what this means as far as data goes…</a:t>
            </a:r>
          </a:p>
          <a:p>
            <a:pPr marL="228600" indent="0"/>
            <a:r>
              <a:rPr lang="en-US" dirty="0"/>
              <a:t>For example, August report is due September 11</a:t>
            </a:r>
            <a:r>
              <a:rPr lang="en-US" baseline="30000" dirty="0"/>
              <a:t>th</a:t>
            </a:r>
            <a:r>
              <a:rPr lang="en-US" dirty="0"/>
              <a:t>, September report is due October 8</a:t>
            </a:r>
            <a:r>
              <a:rPr lang="en-US" baseline="30000" dirty="0"/>
              <a:t>th</a:t>
            </a:r>
            <a:r>
              <a:rPr lang="en-US" dirty="0"/>
              <a:t>.</a:t>
            </a:r>
            <a:endParaRPr lang="en-US" baseline="30000" dirty="0"/>
          </a:p>
          <a:p>
            <a:pPr marL="228600" indent="0"/>
            <a:r>
              <a:rPr lang="en-US" b="1" dirty="0"/>
              <a:t>You are always FOCUSING on the previous month’s data</a:t>
            </a:r>
            <a:r>
              <a:rPr lang="en-US" dirty="0"/>
              <a:t>. </a:t>
            </a:r>
          </a:p>
          <a:p>
            <a:pPr marL="228600" indent="0"/>
            <a:r>
              <a:rPr lang="en-US" dirty="0"/>
              <a:t>In April your meeting will focus on March’s data. You will also plan for your TFI Walkthrough and TFI administration. </a:t>
            </a:r>
          </a:p>
          <a:p>
            <a:pPr marL="228600" indent="0"/>
            <a:r>
              <a:rPr lang="en-US" dirty="0"/>
              <a:t>In May you will meet to conduct the TFI. Your April and May data can be discussed to see if there has been any progress.</a:t>
            </a:r>
          </a:p>
        </p:txBody>
      </p:sp>
    </p:spTree>
    <p:extLst>
      <p:ext uri="{BB962C8B-B14F-4D97-AF65-F5344CB8AC3E}">
        <p14:creationId xmlns:p14="http://schemas.microsoft.com/office/powerpoint/2010/main" val="30973202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66525"/>
          </a:xfrm>
        </p:spPr>
        <p:txBody>
          <a:bodyPr/>
          <a:lstStyle/>
          <a:p>
            <a:r>
              <a:rPr lang="en-US" dirty="0"/>
              <a:t>           2026-27 PBIS Monthly Reports</a:t>
            </a:r>
          </a:p>
        </p:txBody>
      </p:sp>
      <p:sp>
        <p:nvSpPr>
          <p:cNvPr id="3" name="Text Placeholder 2"/>
          <p:cNvSpPr>
            <a:spLocks noGrp="1"/>
          </p:cNvSpPr>
          <p:nvPr>
            <p:ph type="body" idx="1"/>
          </p:nvPr>
        </p:nvSpPr>
        <p:spPr>
          <a:xfrm>
            <a:off x="838200" y="1047565"/>
            <a:ext cx="10515600" cy="4900474"/>
          </a:xfrm>
        </p:spPr>
        <p:txBody>
          <a:bodyPr/>
          <a:lstStyle/>
          <a:p>
            <a:r>
              <a:rPr lang="en-US" dirty="0"/>
              <a:t>Remember: </a:t>
            </a:r>
          </a:p>
          <a:p>
            <a:pPr marL="685800" indent="-457200">
              <a:buFont typeface="Arial" panose="020B0604020202020204" pitchFamily="34" charset="0"/>
              <a:buChar char="•"/>
            </a:pPr>
            <a:r>
              <a:rPr lang="en-US" b="1" dirty="0"/>
              <a:t>Please note Focus Month. </a:t>
            </a:r>
            <a:r>
              <a:rPr lang="en-US" dirty="0"/>
              <a:t>If you are meeting in October, then September is your focus month. You are looking at the previous completed month and the data for that month. </a:t>
            </a:r>
            <a:r>
              <a:rPr lang="en-US" b="1" dirty="0"/>
              <a:t>Your Focus Month is that month’s report.</a:t>
            </a:r>
          </a:p>
          <a:p>
            <a:pPr marL="685800" indent="-457200">
              <a:buFont typeface="Arial" panose="020B0604020202020204" pitchFamily="34" charset="0"/>
              <a:buChar char="•"/>
            </a:pPr>
            <a:r>
              <a:rPr lang="en-US" b="1" dirty="0"/>
              <a:t>Data</a:t>
            </a:r>
            <a:r>
              <a:rPr lang="en-US" dirty="0"/>
              <a:t>-</a:t>
            </a:r>
            <a:r>
              <a:rPr lang="en-US" b="1" dirty="0"/>
              <a:t>Check</a:t>
            </a:r>
            <a:r>
              <a:rPr lang="en-US" dirty="0"/>
              <a:t> the data that you are looking at and submit the </a:t>
            </a:r>
            <a:r>
              <a:rPr lang="en-US" b="1" dirty="0"/>
              <a:t>numbers</a:t>
            </a:r>
            <a:r>
              <a:rPr lang="en-US" dirty="0"/>
              <a:t> of ODR’s, ISS, OSS, and extended suspensions/ expulsions for that month as well as the top 3 incidents and your attendance rate for the month.</a:t>
            </a:r>
          </a:p>
          <a:p>
            <a:pPr marL="685800" indent="-457200">
              <a:buFont typeface="Arial" panose="020B0604020202020204" pitchFamily="34" charset="0"/>
              <a:buChar char="•"/>
            </a:pPr>
            <a:r>
              <a:rPr lang="en-US" dirty="0"/>
              <a:t>Actions taken by PBIS that is driven by the data: (Please describe the focus for this month DUE TO THE ABOVE DATA. For ex. List the PBIS Initiatives/Activities for the month that may improve your discipline/attendance data. WHY?</a:t>
            </a:r>
          </a:p>
          <a:p>
            <a:pPr marL="685800" indent="-457200">
              <a:buFont typeface="Arial" panose="020B0604020202020204" pitchFamily="34" charset="0"/>
              <a:buChar char="•"/>
            </a:pPr>
            <a:endParaRPr lang="en-US" dirty="0"/>
          </a:p>
          <a:p>
            <a:pPr marL="685800" indent="-457200">
              <a:buFont typeface="Arial" panose="020B0604020202020204" pitchFamily="34" charset="0"/>
              <a:buChar char="•"/>
            </a:pPr>
            <a:r>
              <a:rPr lang="en-US" dirty="0"/>
              <a:t>Please list the </a:t>
            </a:r>
            <a:r>
              <a:rPr lang="en-US" b="1" dirty="0"/>
              <a:t>activities that you are working on each month which should be driven by the data. </a:t>
            </a:r>
            <a:r>
              <a:rPr lang="en-US" dirty="0"/>
              <a:t>Let’s make school fun again!</a:t>
            </a:r>
          </a:p>
        </p:txBody>
      </p:sp>
    </p:spTree>
    <p:extLst>
      <p:ext uri="{BB962C8B-B14F-4D97-AF65-F5344CB8AC3E}">
        <p14:creationId xmlns:p14="http://schemas.microsoft.com/office/powerpoint/2010/main" val="31262919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44545-C654-451B-BEBE-623D14E40EA7}"/>
              </a:ext>
            </a:extLst>
          </p:cNvPr>
          <p:cNvSpPr>
            <a:spLocks noGrp="1"/>
          </p:cNvSpPr>
          <p:nvPr>
            <p:ph type="title"/>
          </p:nvPr>
        </p:nvSpPr>
        <p:spPr>
          <a:xfrm>
            <a:off x="808608" y="-1152956"/>
            <a:ext cx="10515600" cy="1325563"/>
          </a:xfrm>
        </p:spPr>
        <p:txBody>
          <a:bodyPr/>
          <a:lstStyle/>
          <a:p>
            <a:endParaRPr lang="en-US"/>
          </a:p>
        </p:txBody>
      </p:sp>
      <p:sp>
        <p:nvSpPr>
          <p:cNvPr id="3" name="Text Placeholder 2">
            <a:extLst>
              <a:ext uri="{FF2B5EF4-FFF2-40B4-BE49-F238E27FC236}">
                <a16:creationId xmlns:a16="http://schemas.microsoft.com/office/drawing/2014/main" id="{9BE024B7-40D6-4960-A84D-21AD4E2AD2D0}"/>
              </a:ext>
            </a:extLst>
          </p:cNvPr>
          <p:cNvSpPr>
            <a:spLocks noGrp="1"/>
          </p:cNvSpPr>
          <p:nvPr>
            <p:ph type="body" idx="1"/>
          </p:nvPr>
        </p:nvSpPr>
        <p:spPr>
          <a:xfrm>
            <a:off x="838200" y="97655"/>
            <a:ext cx="10515600" cy="5539646"/>
          </a:xfrm>
        </p:spPr>
        <p:txBody>
          <a:bodyPr/>
          <a:lstStyle/>
          <a:p>
            <a:pPr marL="400050">
              <a:lnSpc>
                <a:spcPct val="107000"/>
              </a:lnSpc>
              <a:spcBef>
                <a:spcPts val="0"/>
              </a:spcBef>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400050">
              <a:lnSpc>
                <a:spcPct val="107000"/>
              </a:lnSpc>
              <a:spcBef>
                <a:spcPts val="0"/>
              </a:spcBef>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40005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PLEASE WRITE THE </a:t>
            </a:r>
            <a:r>
              <a:rPr lang="en-US" u="sng" dirty="0">
                <a:latin typeface="Calibri" panose="020F0502020204030204" pitchFamily="34" charset="0"/>
                <a:ea typeface="Calibri" panose="020F0502020204030204" pitchFamily="34" charset="0"/>
                <a:cs typeface="Times New Roman" panose="02020603050405020304" pitchFamily="18" charset="0"/>
              </a:rPr>
              <a:t>NUMBER</a:t>
            </a:r>
            <a:r>
              <a:rPr lang="en-US" dirty="0">
                <a:latin typeface="Calibri" panose="020F0502020204030204" pitchFamily="34" charset="0"/>
                <a:ea typeface="Calibri" panose="020F0502020204030204" pitchFamily="34" charset="0"/>
                <a:cs typeface="Times New Roman" panose="02020603050405020304" pitchFamily="18" charset="0"/>
              </a:rPr>
              <a:t> OF ACTIONS FOR THE MONTH IN THE BLANKS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Bef>
                <a:spcPts val="0"/>
              </a:spcBef>
            </a:pPr>
            <a:r>
              <a:rPr lang="en-US" dirty="0">
                <a:latin typeface="Calibri" panose="020F0502020204030204" pitchFamily="34" charset="0"/>
                <a:ea typeface="Calibri" panose="020F0502020204030204" pitchFamily="34" charset="0"/>
                <a:cs typeface="Times New Roman" panose="02020603050405020304" pitchFamily="18" charset="0"/>
              </a:rPr>
              <a:t>__Number of ODR’s for month (Major Referrals)</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Bef>
                <a:spcPts val="0"/>
              </a:spcBef>
            </a:pPr>
            <a:r>
              <a:rPr lang="en-US" u="sng" dirty="0">
                <a:latin typeface="Calibri" panose="020F0502020204030204" pitchFamily="34" charset="0"/>
                <a:ea typeface="Calibri" panose="020F0502020204030204" pitchFamily="34" charset="0"/>
                <a:cs typeface="Times New Roman" panose="02020603050405020304" pitchFamily="18" charset="0"/>
              </a:rPr>
              <a:t>__</a:t>
            </a:r>
            <a:r>
              <a:rPr lang="en-US" dirty="0">
                <a:latin typeface="Calibri" panose="020F0502020204030204" pitchFamily="34" charset="0"/>
                <a:ea typeface="Calibri" panose="020F0502020204030204" pitchFamily="34" charset="0"/>
                <a:cs typeface="Times New Roman" panose="02020603050405020304" pitchFamily="18" charset="0"/>
              </a:rPr>
              <a:t> Number of ISS for the month (In-School Suspension)</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Bef>
                <a:spcPts val="0"/>
              </a:spcBef>
            </a:pPr>
            <a:r>
              <a:rPr lang="en-US" u="sng" dirty="0">
                <a:latin typeface="Calibri" panose="020F0502020204030204" pitchFamily="34" charset="0"/>
                <a:ea typeface="Calibri" panose="020F0502020204030204" pitchFamily="34" charset="0"/>
                <a:cs typeface="Times New Roman" panose="02020603050405020304" pitchFamily="18" charset="0"/>
              </a:rPr>
              <a:t>__</a:t>
            </a:r>
            <a:r>
              <a:rPr lang="en-US" dirty="0">
                <a:latin typeface="Calibri" panose="020F0502020204030204" pitchFamily="34" charset="0"/>
                <a:ea typeface="Calibri" panose="020F0502020204030204" pitchFamily="34" charset="0"/>
                <a:cs typeface="Times New Roman" panose="02020603050405020304" pitchFamily="18" charset="0"/>
              </a:rPr>
              <a:t>   Number of OSS for the month (Out of School Suspension)</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Bef>
                <a:spcPts val="0"/>
              </a:spcBef>
              <a:spcAft>
                <a:spcPts val="800"/>
              </a:spcAft>
            </a:pPr>
            <a:r>
              <a:rPr lang="en-US" u="sng" dirty="0">
                <a:latin typeface="Calibri" panose="020F0502020204030204" pitchFamily="34" charset="0"/>
                <a:ea typeface="Calibri" panose="020F0502020204030204" pitchFamily="34" charset="0"/>
                <a:cs typeface="Times New Roman" panose="02020603050405020304" pitchFamily="18" charset="0"/>
              </a:rPr>
              <a:t>__</a:t>
            </a:r>
            <a:r>
              <a:rPr lang="en-US" dirty="0">
                <a:latin typeface="Calibri" panose="020F0502020204030204" pitchFamily="34" charset="0"/>
                <a:ea typeface="Calibri" panose="020F0502020204030204" pitchFamily="34" charset="0"/>
                <a:cs typeface="Times New Roman" panose="02020603050405020304" pitchFamily="18" charset="0"/>
              </a:rPr>
              <a:t>  Number of extended suspensions/expulsions for the month</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176732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84933-AB04-4B99-AA14-D60CFFED27A1}"/>
              </a:ext>
            </a:extLst>
          </p:cNvPr>
          <p:cNvSpPr>
            <a:spLocks noGrp="1"/>
          </p:cNvSpPr>
          <p:nvPr>
            <p:ph type="title"/>
          </p:nvPr>
        </p:nvSpPr>
        <p:spPr/>
        <p:txBody>
          <a:bodyPr/>
          <a:lstStyle/>
          <a:p>
            <a:r>
              <a:rPr lang="en-US" dirty="0"/>
              <a:t>                     Monthly Report</a:t>
            </a:r>
          </a:p>
        </p:txBody>
      </p:sp>
      <p:sp>
        <p:nvSpPr>
          <p:cNvPr id="3" name="Text Placeholder 2">
            <a:extLst>
              <a:ext uri="{FF2B5EF4-FFF2-40B4-BE49-F238E27FC236}">
                <a16:creationId xmlns:a16="http://schemas.microsoft.com/office/drawing/2014/main" id="{24AA7B87-476B-48AA-BB6E-AF9803E9DBB7}"/>
              </a:ext>
            </a:extLst>
          </p:cNvPr>
          <p:cNvSpPr>
            <a:spLocks noGrp="1"/>
          </p:cNvSpPr>
          <p:nvPr>
            <p:ph type="body" idx="1"/>
          </p:nvPr>
        </p:nvSpPr>
        <p:spPr>
          <a:xfrm>
            <a:off x="838200" y="1825625"/>
            <a:ext cx="10515600" cy="4877016"/>
          </a:xfrm>
        </p:spPr>
        <p:txBody>
          <a:bodyPr/>
          <a:lstStyle/>
          <a:p>
            <a:pPr marL="628650">
              <a:lnSpc>
                <a:spcPct val="107000"/>
              </a:lnSpc>
              <a:spcBef>
                <a:spcPts val="0"/>
              </a:spcBef>
            </a:pPr>
            <a:r>
              <a:rPr lang="en-US" dirty="0">
                <a:latin typeface="Calibri" panose="020F0502020204030204" pitchFamily="34" charset="0"/>
                <a:ea typeface="Calibri" panose="020F0502020204030204" pitchFamily="34" charset="0"/>
                <a:cs typeface="Times New Roman" panose="02020603050405020304" pitchFamily="18" charset="0"/>
              </a:rPr>
              <a:t>PLEASE WRITE THE </a:t>
            </a:r>
            <a:r>
              <a:rPr lang="en-US" u="sng" dirty="0">
                <a:latin typeface="Calibri" panose="020F0502020204030204" pitchFamily="34" charset="0"/>
                <a:ea typeface="Calibri" panose="020F0502020204030204" pitchFamily="34" charset="0"/>
                <a:cs typeface="Times New Roman" panose="02020603050405020304" pitchFamily="18" charset="0"/>
              </a:rPr>
              <a:t>TOP 3 INCIDENTS</a:t>
            </a:r>
            <a:r>
              <a:rPr lang="en-US" dirty="0">
                <a:latin typeface="Calibri" panose="020F0502020204030204" pitchFamily="34" charset="0"/>
                <a:ea typeface="Calibri" panose="020F0502020204030204" pitchFamily="34" charset="0"/>
                <a:cs typeface="Times New Roman" panose="02020603050405020304" pitchFamily="18" charset="0"/>
              </a:rPr>
              <a:t> FOR THE MONTH IN THE BLANKS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628650">
              <a:lnSpc>
                <a:spcPct val="107000"/>
              </a:lnSpc>
              <a:spcBef>
                <a:spcPts val="0"/>
              </a:spcBef>
            </a:pPr>
            <a:r>
              <a:rPr lang="en-US" dirty="0">
                <a:latin typeface="Calibri" panose="020F0502020204030204" pitchFamily="34" charset="0"/>
                <a:ea typeface="Calibri" panose="020F0502020204030204" pitchFamily="34" charset="0"/>
                <a:cs typeface="Times New Roman" panose="02020603050405020304" pitchFamily="18" charset="0"/>
              </a:rPr>
              <a:t>1.________________________________________</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628650">
              <a:lnSpc>
                <a:spcPct val="107000"/>
              </a:lnSpc>
              <a:spcBef>
                <a:spcPts val="0"/>
              </a:spcBef>
            </a:pPr>
            <a:r>
              <a:rPr lang="en-US" dirty="0">
                <a:latin typeface="Calibri" panose="020F0502020204030204" pitchFamily="34" charset="0"/>
                <a:ea typeface="Calibri" panose="020F0502020204030204" pitchFamily="34" charset="0"/>
                <a:cs typeface="Times New Roman" panose="02020603050405020304" pitchFamily="18" charset="0"/>
              </a:rPr>
              <a:t>2.________________________________________</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62865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3.________________________________________</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40005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PLEASE WRITE THE </a:t>
            </a:r>
            <a:r>
              <a:rPr lang="en-US" u="sng" dirty="0">
                <a:latin typeface="Calibri" panose="020F0502020204030204" pitchFamily="34" charset="0"/>
                <a:ea typeface="Calibri" panose="020F0502020204030204" pitchFamily="34" charset="0"/>
                <a:cs typeface="Times New Roman" panose="02020603050405020304" pitchFamily="18" charset="0"/>
              </a:rPr>
              <a:t>ATTENDANCE PERCENTAGE FOR THE MONTH</a:t>
            </a:r>
            <a:r>
              <a:rPr lang="en-US" dirty="0">
                <a:latin typeface="Calibri" panose="020F0502020204030204" pitchFamily="34" charset="0"/>
                <a:ea typeface="Calibri" panose="020F0502020204030204" pitchFamily="34" charset="0"/>
                <a:cs typeface="Times New Roman" panose="02020603050405020304" pitchFamily="18" charset="0"/>
              </a:rPr>
              <a:t>     ________________%</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07185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44545-C654-451B-BEBE-623D14E40EA7}"/>
              </a:ext>
            </a:extLst>
          </p:cNvPr>
          <p:cNvSpPr>
            <a:spLocks noGrp="1"/>
          </p:cNvSpPr>
          <p:nvPr>
            <p:ph type="title"/>
          </p:nvPr>
        </p:nvSpPr>
        <p:spPr>
          <a:xfrm>
            <a:off x="808608" y="-1152956"/>
            <a:ext cx="10515600" cy="1325563"/>
          </a:xfrm>
        </p:spPr>
        <p:txBody>
          <a:bodyPr/>
          <a:lstStyle/>
          <a:p>
            <a:endParaRPr lang="en-US"/>
          </a:p>
        </p:txBody>
      </p:sp>
      <p:sp>
        <p:nvSpPr>
          <p:cNvPr id="3" name="Text Placeholder 2">
            <a:extLst>
              <a:ext uri="{FF2B5EF4-FFF2-40B4-BE49-F238E27FC236}">
                <a16:creationId xmlns:a16="http://schemas.microsoft.com/office/drawing/2014/main" id="{9BE024B7-40D6-4960-A84D-21AD4E2AD2D0}"/>
              </a:ext>
            </a:extLst>
          </p:cNvPr>
          <p:cNvSpPr>
            <a:spLocks noGrp="1"/>
          </p:cNvSpPr>
          <p:nvPr>
            <p:ph type="body" idx="1"/>
          </p:nvPr>
        </p:nvSpPr>
        <p:spPr>
          <a:xfrm>
            <a:off x="838200" y="97655"/>
            <a:ext cx="10515600" cy="5539646"/>
          </a:xfrm>
        </p:spPr>
        <p:txBody>
          <a:bodyPr/>
          <a:lstStyle/>
          <a:p>
            <a:pPr marL="400050">
              <a:lnSpc>
                <a:spcPct val="107000"/>
              </a:lnSpc>
              <a:spcBef>
                <a:spcPts val="0"/>
              </a:spcBef>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400050">
              <a:lnSpc>
                <a:spcPct val="107000"/>
              </a:lnSpc>
              <a:spcBef>
                <a:spcPts val="0"/>
              </a:spcBef>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40005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PLEASE WRITE THE </a:t>
            </a:r>
            <a:r>
              <a:rPr lang="en-US" u="sng" dirty="0">
                <a:latin typeface="Calibri" panose="020F0502020204030204" pitchFamily="34" charset="0"/>
                <a:ea typeface="Calibri" panose="020F0502020204030204" pitchFamily="34" charset="0"/>
                <a:cs typeface="Times New Roman" panose="02020603050405020304" pitchFamily="18" charset="0"/>
              </a:rPr>
              <a:t>NUMBER</a:t>
            </a:r>
            <a:r>
              <a:rPr lang="en-US" dirty="0">
                <a:latin typeface="Calibri" panose="020F0502020204030204" pitchFamily="34" charset="0"/>
                <a:ea typeface="Calibri" panose="020F0502020204030204" pitchFamily="34" charset="0"/>
                <a:cs typeface="Times New Roman" panose="02020603050405020304" pitchFamily="18" charset="0"/>
              </a:rPr>
              <a:t> OF ACTIONS FOR THE MONTH IN THE BLANKS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Bef>
                <a:spcPts val="0"/>
              </a:spcBef>
            </a:pPr>
            <a:r>
              <a:rPr lang="en-US" u="sng" dirty="0">
                <a:latin typeface="Calibri" panose="020F0502020204030204" pitchFamily="34" charset="0"/>
                <a:ea typeface="Calibri" panose="020F0502020204030204" pitchFamily="34" charset="0"/>
                <a:cs typeface="Times New Roman" panose="02020603050405020304" pitchFamily="18" charset="0"/>
              </a:rPr>
              <a:t>55</a:t>
            </a:r>
            <a:r>
              <a:rPr lang="en-US" dirty="0">
                <a:latin typeface="Calibri" panose="020F0502020204030204" pitchFamily="34" charset="0"/>
                <a:ea typeface="Calibri" panose="020F0502020204030204" pitchFamily="34" charset="0"/>
                <a:cs typeface="Times New Roman" panose="02020603050405020304" pitchFamily="18" charset="0"/>
              </a:rPr>
              <a:t> Number of ODR’s for month (Major Referrals)</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Bef>
                <a:spcPts val="0"/>
              </a:spcBef>
            </a:pPr>
            <a:r>
              <a:rPr lang="en-US" u="sng" dirty="0">
                <a:latin typeface="Calibri" panose="020F0502020204030204" pitchFamily="34" charset="0"/>
                <a:ea typeface="Calibri" panose="020F0502020204030204" pitchFamily="34" charset="0"/>
                <a:cs typeface="Times New Roman" panose="02020603050405020304" pitchFamily="18" charset="0"/>
              </a:rPr>
              <a:t>20</a:t>
            </a:r>
            <a:r>
              <a:rPr lang="en-US" dirty="0">
                <a:latin typeface="Calibri" panose="020F0502020204030204" pitchFamily="34" charset="0"/>
                <a:ea typeface="Calibri" panose="020F0502020204030204" pitchFamily="34" charset="0"/>
                <a:cs typeface="Times New Roman" panose="02020603050405020304" pitchFamily="18" charset="0"/>
              </a:rPr>
              <a:t> Number of ISS for the month (In-School Suspension)</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Bef>
                <a:spcPts val="0"/>
              </a:spcBef>
            </a:pPr>
            <a:r>
              <a:rPr lang="en-US" u="sng" dirty="0">
                <a:latin typeface="Calibri" panose="020F0502020204030204" pitchFamily="34" charset="0"/>
                <a:ea typeface="Calibri" panose="020F0502020204030204" pitchFamily="34" charset="0"/>
                <a:cs typeface="Times New Roman" panose="02020603050405020304" pitchFamily="18" charset="0"/>
              </a:rPr>
              <a:t>5</a:t>
            </a:r>
            <a:r>
              <a:rPr lang="en-US" dirty="0">
                <a:latin typeface="Calibri" panose="020F0502020204030204" pitchFamily="34" charset="0"/>
                <a:ea typeface="Calibri" panose="020F0502020204030204" pitchFamily="34" charset="0"/>
                <a:cs typeface="Times New Roman" panose="02020603050405020304" pitchFamily="18" charset="0"/>
              </a:rPr>
              <a:t>   Number of OSS for the month (Out of School Suspension)</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Bef>
                <a:spcPts val="0"/>
              </a:spcBef>
              <a:spcAft>
                <a:spcPts val="800"/>
              </a:spcAft>
            </a:pPr>
            <a:r>
              <a:rPr lang="en-US" u="sng" dirty="0">
                <a:latin typeface="Calibri" panose="020F0502020204030204" pitchFamily="34" charset="0"/>
                <a:ea typeface="Calibri" panose="020F0502020204030204" pitchFamily="34" charset="0"/>
                <a:cs typeface="Times New Roman" panose="02020603050405020304" pitchFamily="18" charset="0"/>
              </a:rPr>
              <a:t>0</a:t>
            </a:r>
            <a:r>
              <a:rPr lang="en-US" dirty="0">
                <a:latin typeface="Calibri" panose="020F0502020204030204" pitchFamily="34" charset="0"/>
                <a:ea typeface="Calibri" panose="020F0502020204030204" pitchFamily="34" charset="0"/>
                <a:cs typeface="Times New Roman" panose="02020603050405020304" pitchFamily="18" charset="0"/>
              </a:rPr>
              <a:t>   Number of extended suspensions/expulsions for the month</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866224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84933-AB04-4B99-AA14-D60CFFED27A1}"/>
              </a:ext>
            </a:extLst>
          </p:cNvPr>
          <p:cNvSpPr>
            <a:spLocks noGrp="1"/>
          </p:cNvSpPr>
          <p:nvPr>
            <p:ph type="title"/>
          </p:nvPr>
        </p:nvSpPr>
        <p:spPr/>
        <p:txBody>
          <a:bodyPr/>
          <a:lstStyle/>
          <a:p>
            <a:r>
              <a:rPr lang="en-US" dirty="0"/>
              <a:t>                     Monthly Report Example</a:t>
            </a:r>
          </a:p>
        </p:txBody>
      </p:sp>
      <p:sp>
        <p:nvSpPr>
          <p:cNvPr id="3" name="Text Placeholder 2">
            <a:extLst>
              <a:ext uri="{FF2B5EF4-FFF2-40B4-BE49-F238E27FC236}">
                <a16:creationId xmlns:a16="http://schemas.microsoft.com/office/drawing/2014/main" id="{24AA7B87-476B-48AA-BB6E-AF9803E9DBB7}"/>
              </a:ext>
            </a:extLst>
          </p:cNvPr>
          <p:cNvSpPr>
            <a:spLocks noGrp="1"/>
          </p:cNvSpPr>
          <p:nvPr>
            <p:ph type="body" idx="1"/>
          </p:nvPr>
        </p:nvSpPr>
        <p:spPr>
          <a:xfrm>
            <a:off x="838200" y="1825625"/>
            <a:ext cx="10515600" cy="4877016"/>
          </a:xfrm>
        </p:spPr>
        <p:txBody>
          <a:bodyPr/>
          <a:lstStyle/>
          <a:p>
            <a:pPr marL="628650">
              <a:lnSpc>
                <a:spcPct val="107000"/>
              </a:lnSpc>
              <a:spcBef>
                <a:spcPts val="0"/>
              </a:spcBef>
            </a:pPr>
            <a:r>
              <a:rPr lang="en-US" dirty="0">
                <a:latin typeface="Calibri" panose="020F0502020204030204" pitchFamily="34" charset="0"/>
                <a:ea typeface="Calibri" panose="020F0502020204030204" pitchFamily="34" charset="0"/>
                <a:cs typeface="Times New Roman" panose="02020603050405020304" pitchFamily="18" charset="0"/>
              </a:rPr>
              <a:t>PLEASE WRITE THE </a:t>
            </a:r>
            <a:r>
              <a:rPr lang="en-US" u="sng" dirty="0">
                <a:latin typeface="Calibri" panose="020F0502020204030204" pitchFamily="34" charset="0"/>
                <a:ea typeface="Calibri" panose="020F0502020204030204" pitchFamily="34" charset="0"/>
                <a:cs typeface="Times New Roman" panose="02020603050405020304" pitchFamily="18" charset="0"/>
              </a:rPr>
              <a:t>TOP 3 INCIDENTS</a:t>
            </a:r>
            <a:r>
              <a:rPr lang="en-US" dirty="0">
                <a:latin typeface="Calibri" panose="020F0502020204030204" pitchFamily="34" charset="0"/>
                <a:ea typeface="Calibri" panose="020F0502020204030204" pitchFamily="34" charset="0"/>
                <a:cs typeface="Times New Roman" panose="02020603050405020304" pitchFamily="18" charset="0"/>
              </a:rPr>
              <a:t> FOR THE MONTH IN THE BLANKS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628650">
              <a:lnSpc>
                <a:spcPct val="107000"/>
              </a:lnSpc>
              <a:spcBef>
                <a:spcPts val="0"/>
              </a:spcBef>
            </a:pPr>
            <a:r>
              <a:rPr lang="en-US" dirty="0">
                <a:latin typeface="Calibri" panose="020F0502020204030204" pitchFamily="34" charset="0"/>
                <a:ea typeface="Calibri" panose="020F0502020204030204" pitchFamily="34" charset="0"/>
                <a:cs typeface="Times New Roman" panose="02020603050405020304" pitchFamily="18" charset="0"/>
              </a:rPr>
              <a:t>1. Treats an authority with disrespect</a:t>
            </a:r>
          </a:p>
          <a:p>
            <a:pPr marL="628650">
              <a:lnSpc>
                <a:spcPct val="107000"/>
              </a:lnSpc>
              <a:spcBef>
                <a:spcPts val="0"/>
              </a:spcBef>
            </a:pPr>
            <a:r>
              <a:rPr lang="en-US" dirty="0">
                <a:latin typeface="Calibri" panose="020F0502020204030204" pitchFamily="34" charset="0"/>
                <a:ea typeface="Calibri" panose="020F0502020204030204" pitchFamily="34" charset="0"/>
                <a:cs typeface="Times New Roman" panose="02020603050405020304" pitchFamily="18" charset="0"/>
              </a:rPr>
              <a:t>2. Disturbance in Classroom or Campus</a:t>
            </a:r>
          </a:p>
          <a:p>
            <a:pPr marL="628650">
              <a:lnSpc>
                <a:spcPct val="107000"/>
              </a:lnSpc>
              <a:spcBef>
                <a:spcPts val="0"/>
              </a:spcBef>
            </a:pPr>
            <a:r>
              <a:rPr lang="en-US" dirty="0">
                <a:latin typeface="Calibri" panose="020F0502020204030204" pitchFamily="34" charset="0"/>
                <a:ea typeface="Calibri" panose="020F0502020204030204" pitchFamily="34" charset="0"/>
                <a:cs typeface="Times New Roman" panose="02020603050405020304" pitchFamily="18" charset="0"/>
              </a:rPr>
              <a:t>3. Skipping Class or School</a:t>
            </a:r>
          </a:p>
          <a:p>
            <a:pPr marL="628650">
              <a:lnSpc>
                <a:spcPct val="107000"/>
              </a:lnSpc>
              <a:spcBef>
                <a:spcPts val="0"/>
              </a:spcBef>
            </a:pPr>
            <a:r>
              <a:rPr lang="en-US" dirty="0">
                <a:latin typeface="Calibri" panose="020F0502020204030204" pitchFamily="34" charset="0"/>
                <a:ea typeface="Calibri" panose="020F0502020204030204" pitchFamily="34" charset="0"/>
                <a:cs typeface="Times New Roman" panose="02020603050405020304" pitchFamily="18" charset="0"/>
              </a:rPr>
              <a:t>PLEASE WRITE THE </a:t>
            </a:r>
            <a:r>
              <a:rPr lang="en-US" u="sng" dirty="0">
                <a:latin typeface="Calibri" panose="020F0502020204030204" pitchFamily="34" charset="0"/>
                <a:ea typeface="Calibri" panose="020F0502020204030204" pitchFamily="34" charset="0"/>
                <a:cs typeface="Times New Roman" panose="02020603050405020304" pitchFamily="18" charset="0"/>
              </a:rPr>
              <a:t>ATTENDANCE PERCENTAGE FOR THE MONTH</a:t>
            </a:r>
            <a:r>
              <a:rPr lang="en-US" dirty="0">
                <a:latin typeface="Calibri" panose="020F0502020204030204" pitchFamily="34" charset="0"/>
                <a:ea typeface="Calibri" panose="020F0502020204030204" pitchFamily="34" charset="0"/>
                <a:cs typeface="Times New Roman" panose="02020603050405020304" pitchFamily="18" charset="0"/>
              </a:rPr>
              <a:t>     ______</a:t>
            </a:r>
            <a:r>
              <a:rPr lang="en-US" u="sng" dirty="0">
                <a:latin typeface="Calibri" panose="020F0502020204030204" pitchFamily="34" charset="0"/>
                <a:ea typeface="Calibri" panose="020F0502020204030204" pitchFamily="34" charset="0"/>
                <a:cs typeface="Times New Roman" panose="02020603050405020304" pitchFamily="18" charset="0"/>
              </a:rPr>
              <a:t>92.2</a:t>
            </a:r>
            <a:r>
              <a:rPr lang="en-US" dirty="0">
                <a:latin typeface="Calibri" panose="020F0502020204030204" pitchFamily="34" charset="0"/>
                <a:ea typeface="Calibri" panose="020F0502020204030204" pitchFamily="34" charset="0"/>
                <a:cs typeface="Times New Roman" panose="02020603050405020304" pitchFamily="18" charset="0"/>
              </a:rPr>
              <a:t>__________%</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6292241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84933-AB04-4B99-AA14-D60CFFED27A1}"/>
              </a:ext>
            </a:extLst>
          </p:cNvPr>
          <p:cNvSpPr>
            <a:spLocks noGrp="1"/>
          </p:cNvSpPr>
          <p:nvPr>
            <p:ph type="title"/>
          </p:nvPr>
        </p:nvSpPr>
        <p:spPr/>
        <p:txBody>
          <a:bodyPr/>
          <a:lstStyle/>
          <a:p>
            <a:r>
              <a:rPr lang="en-US" dirty="0"/>
              <a:t>               Monthly Report- Activity</a:t>
            </a:r>
          </a:p>
        </p:txBody>
      </p:sp>
      <p:sp>
        <p:nvSpPr>
          <p:cNvPr id="3" name="Text Placeholder 2">
            <a:extLst>
              <a:ext uri="{FF2B5EF4-FFF2-40B4-BE49-F238E27FC236}">
                <a16:creationId xmlns:a16="http://schemas.microsoft.com/office/drawing/2014/main" id="{24AA7B87-476B-48AA-BB6E-AF9803E9DBB7}"/>
              </a:ext>
            </a:extLst>
          </p:cNvPr>
          <p:cNvSpPr>
            <a:spLocks noGrp="1"/>
          </p:cNvSpPr>
          <p:nvPr>
            <p:ph type="body" idx="1"/>
          </p:nvPr>
        </p:nvSpPr>
        <p:spPr>
          <a:xfrm>
            <a:off x="838200" y="1825625"/>
            <a:ext cx="10515600" cy="4877016"/>
          </a:xfrm>
        </p:spPr>
        <p:txBody>
          <a:bodyPr/>
          <a:lstStyle/>
          <a:p>
            <a:r>
              <a:rPr lang="en-US" dirty="0"/>
              <a:t>Actions taken by PBIS that is driven by the data: (Please describe the focus for this month DUE TO THE ABOVE DATA. For ex. List the PBIS Initiatives/Activities for the month that may improve your discipline/attendance data.</a:t>
            </a:r>
          </a:p>
          <a:p>
            <a:r>
              <a:rPr lang="en-US" dirty="0"/>
              <a:t>_____________________________________________________</a:t>
            </a:r>
          </a:p>
          <a:p>
            <a:r>
              <a:rPr lang="en-US" dirty="0"/>
              <a:t>_____________________________________________________</a:t>
            </a:r>
          </a:p>
          <a:p>
            <a:endParaRPr lang="en-US" dirty="0"/>
          </a:p>
          <a:p>
            <a:r>
              <a:rPr lang="en-US" dirty="0"/>
              <a:t>Explain how the rest of the staff will know what and why the monthly initiative is.</a:t>
            </a:r>
          </a:p>
          <a:p>
            <a:r>
              <a:rPr lang="en-US" dirty="0"/>
              <a:t>________________________________________________</a:t>
            </a:r>
          </a:p>
        </p:txBody>
      </p:sp>
    </p:spTree>
    <p:extLst>
      <p:ext uri="{BB962C8B-B14F-4D97-AF65-F5344CB8AC3E}">
        <p14:creationId xmlns:p14="http://schemas.microsoft.com/office/powerpoint/2010/main" val="8021883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2026-27 PBIS Monthly Reports</a:t>
            </a:r>
          </a:p>
        </p:txBody>
      </p:sp>
      <p:sp>
        <p:nvSpPr>
          <p:cNvPr id="3" name="Text Placeholder 2"/>
          <p:cNvSpPr>
            <a:spLocks noGrp="1"/>
          </p:cNvSpPr>
          <p:nvPr>
            <p:ph type="body" idx="1"/>
          </p:nvPr>
        </p:nvSpPr>
        <p:spPr>
          <a:xfrm>
            <a:off x="838200" y="1825625"/>
            <a:ext cx="10515600" cy="4122414"/>
          </a:xfrm>
        </p:spPr>
        <p:txBody>
          <a:bodyPr/>
          <a:lstStyle/>
          <a:p>
            <a:r>
              <a:rPr lang="en-US" dirty="0"/>
              <a:t>Remember: </a:t>
            </a:r>
          </a:p>
          <a:p>
            <a:pPr marL="685800" indent="-457200">
              <a:buFont typeface="Arial" panose="020B0604020202020204" pitchFamily="34" charset="0"/>
              <a:buChar char="•"/>
            </a:pPr>
            <a:r>
              <a:rPr lang="en-US" dirty="0"/>
              <a:t>Please list the </a:t>
            </a:r>
            <a:r>
              <a:rPr lang="en-US" b="1" dirty="0"/>
              <a:t>activities that you are working on each month which should be driven by the data. </a:t>
            </a:r>
            <a:r>
              <a:rPr lang="en-US" dirty="0"/>
              <a:t>Let’s make school fun again!</a:t>
            </a:r>
          </a:p>
          <a:p>
            <a:pPr marL="685800" indent="-457200">
              <a:buFont typeface="Arial" panose="020B0604020202020204" pitchFamily="34" charset="0"/>
              <a:buChar char="•"/>
            </a:pPr>
            <a:r>
              <a:rPr lang="en-US" dirty="0"/>
              <a:t>Explain how the rest of the staff will know what and why the monthly initiative is. Will you present at cluster? Do you use a bulletin board? Do you send emails or have a shared drive?</a:t>
            </a:r>
          </a:p>
          <a:p>
            <a:pPr marL="685800" indent="-457200">
              <a:buFont typeface="Arial" panose="020B0604020202020204" pitchFamily="34" charset="0"/>
              <a:buChar char="•"/>
            </a:pPr>
            <a:endParaRPr lang="en-US" dirty="0"/>
          </a:p>
        </p:txBody>
      </p:sp>
    </p:spTree>
    <p:extLst>
      <p:ext uri="{BB962C8B-B14F-4D97-AF65-F5344CB8AC3E}">
        <p14:creationId xmlns:p14="http://schemas.microsoft.com/office/powerpoint/2010/main" val="41782635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84933-AB04-4B99-AA14-D60CFFED27A1}"/>
              </a:ext>
            </a:extLst>
          </p:cNvPr>
          <p:cNvSpPr>
            <a:spLocks noGrp="1"/>
          </p:cNvSpPr>
          <p:nvPr>
            <p:ph type="title"/>
          </p:nvPr>
        </p:nvSpPr>
        <p:spPr/>
        <p:txBody>
          <a:bodyPr/>
          <a:lstStyle/>
          <a:p>
            <a:r>
              <a:rPr lang="en-US" dirty="0"/>
              <a:t>                    Monthly Report</a:t>
            </a:r>
          </a:p>
        </p:txBody>
      </p:sp>
      <p:sp>
        <p:nvSpPr>
          <p:cNvPr id="3" name="Text Placeholder 2">
            <a:extLst>
              <a:ext uri="{FF2B5EF4-FFF2-40B4-BE49-F238E27FC236}">
                <a16:creationId xmlns:a16="http://schemas.microsoft.com/office/drawing/2014/main" id="{24AA7B87-476B-48AA-BB6E-AF9803E9DBB7}"/>
              </a:ext>
            </a:extLst>
          </p:cNvPr>
          <p:cNvSpPr>
            <a:spLocks noGrp="1"/>
          </p:cNvSpPr>
          <p:nvPr>
            <p:ph type="body" idx="1"/>
          </p:nvPr>
        </p:nvSpPr>
        <p:spPr>
          <a:xfrm>
            <a:off x="838200" y="1825625"/>
            <a:ext cx="10515600" cy="4877016"/>
          </a:xfrm>
        </p:spPr>
        <p:txBody>
          <a:bodyPr/>
          <a:lstStyle/>
          <a:p>
            <a:r>
              <a:rPr lang="en-US" dirty="0"/>
              <a:t>Actions taken by PBIS that is driven by the data: (Please describe the focus for this month DUE TO THE ABOVE DATA. For ex. List the PBIS Initiatives/Activities for the month that may improve your discipline/attendance data.</a:t>
            </a:r>
          </a:p>
          <a:p>
            <a:r>
              <a:rPr lang="en-US" b="1" u="sng" dirty="0"/>
              <a:t>Quick Wins for dealing with disrespect shared with</a:t>
            </a:r>
          </a:p>
          <a:p>
            <a:r>
              <a:rPr lang="en-US" b="1" u="sng" dirty="0"/>
              <a:t>staff. Share lessons on what respect looks like. Gotcha showing respect tickets for students. </a:t>
            </a:r>
            <a:r>
              <a:rPr lang="en-US" dirty="0"/>
              <a:t>_____________________________________________________</a:t>
            </a:r>
          </a:p>
          <a:p>
            <a:r>
              <a:rPr lang="en-US" dirty="0"/>
              <a:t>Explain how the rest of the staff will know what and why the monthly initiative is.</a:t>
            </a:r>
          </a:p>
          <a:p>
            <a:r>
              <a:rPr lang="en-US" dirty="0"/>
              <a:t>   </a:t>
            </a:r>
            <a:r>
              <a:rPr lang="en-US" b="1" u="sng" dirty="0"/>
              <a:t>Bulletin Board and Cluster activity.</a:t>
            </a:r>
            <a:r>
              <a:rPr lang="en-US" u="sng" dirty="0"/>
              <a:t> </a:t>
            </a:r>
            <a:r>
              <a:rPr lang="en-US" dirty="0"/>
              <a:t>________________________________________________</a:t>
            </a:r>
          </a:p>
        </p:txBody>
      </p:sp>
    </p:spTree>
    <p:extLst>
      <p:ext uri="{BB962C8B-B14F-4D97-AF65-F5344CB8AC3E}">
        <p14:creationId xmlns:p14="http://schemas.microsoft.com/office/powerpoint/2010/main" val="399815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2026-27 PBIS Monthly Report</a:t>
            </a:r>
          </a:p>
        </p:txBody>
      </p:sp>
      <p:sp>
        <p:nvSpPr>
          <p:cNvPr id="3" name="Text Placeholder 2"/>
          <p:cNvSpPr>
            <a:spLocks noGrp="1"/>
          </p:cNvSpPr>
          <p:nvPr>
            <p:ph type="body" idx="1"/>
          </p:nvPr>
        </p:nvSpPr>
        <p:spPr>
          <a:xfrm>
            <a:off x="838200" y="1825625"/>
            <a:ext cx="10515600" cy="4299967"/>
          </a:xfrm>
        </p:spPr>
        <p:txBody>
          <a:bodyPr/>
          <a:lstStyle/>
          <a:p>
            <a:r>
              <a:rPr lang="en-US" dirty="0"/>
              <a:t>        Must show evidence of all tiered level work. </a:t>
            </a:r>
          </a:p>
          <a:p>
            <a:r>
              <a:rPr lang="en-US" dirty="0"/>
              <a:t>Simply speaking…</a:t>
            </a:r>
          </a:p>
          <a:p>
            <a:r>
              <a:rPr lang="en-US" dirty="0"/>
              <a:t>Tier 1- Date of meeting, names of the people that attended, data that was looked at universally and what decisions were made from the data. </a:t>
            </a:r>
          </a:p>
          <a:p>
            <a:r>
              <a:rPr lang="en-US" dirty="0"/>
              <a:t>Tier 2- How many referrals were made and who handled the referrals? What interventions were used? Are you using the Tier 2 Referral Form?</a:t>
            </a:r>
          </a:p>
          <a:p>
            <a:r>
              <a:rPr lang="en-US" dirty="0"/>
              <a:t>Tier 3- Date(s) of ABIT meeting(s) and who from PBIS attended?</a:t>
            </a:r>
          </a:p>
        </p:txBody>
      </p:sp>
    </p:spTree>
    <p:extLst>
      <p:ext uri="{BB962C8B-B14F-4D97-AF65-F5344CB8AC3E}">
        <p14:creationId xmlns:p14="http://schemas.microsoft.com/office/powerpoint/2010/main" val="17268563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2026-27 PBIS Monthly Report</a:t>
            </a:r>
          </a:p>
        </p:txBody>
      </p:sp>
      <p:sp>
        <p:nvSpPr>
          <p:cNvPr id="3" name="Text Placeholder 2"/>
          <p:cNvSpPr>
            <a:spLocks noGrp="1"/>
          </p:cNvSpPr>
          <p:nvPr>
            <p:ph type="body" idx="1"/>
          </p:nvPr>
        </p:nvSpPr>
        <p:spPr/>
        <p:txBody>
          <a:bodyPr/>
          <a:lstStyle/>
          <a:p>
            <a:r>
              <a:rPr lang="en-US" dirty="0"/>
              <a:t>Tier 2</a:t>
            </a:r>
          </a:p>
          <a:p>
            <a:r>
              <a:rPr lang="en-US" dirty="0"/>
              <a:t># of Tier 2 Referrals made ___</a:t>
            </a:r>
            <a:r>
              <a:rPr lang="en-US" u="sng" dirty="0"/>
              <a:t>5</a:t>
            </a:r>
            <a:r>
              <a:rPr lang="en-US" dirty="0"/>
              <a:t>___________</a:t>
            </a:r>
          </a:p>
          <a:p>
            <a:r>
              <a:rPr lang="en-US" dirty="0"/>
              <a:t>Person(s) responsible for Tier 2 Support</a:t>
            </a:r>
          </a:p>
          <a:p>
            <a:r>
              <a:rPr lang="en-US" u="sng" dirty="0"/>
              <a:t>Ms. Gretchen</a:t>
            </a:r>
          </a:p>
          <a:p>
            <a:r>
              <a:rPr lang="en-US" dirty="0"/>
              <a:t>Describe the Tier 2 Interventions used:</a:t>
            </a:r>
          </a:p>
          <a:p>
            <a:r>
              <a:rPr lang="en-US" dirty="0"/>
              <a:t> </a:t>
            </a:r>
          </a:p>
          <a:p>
            <a:r>
              <a:rPr lang="en-US" u="sng" dirty="0"/>
              <a:t>CICO, Visual Schedules</a:t>
            </a:r>
          </a:p>
        </p:txBody>
      </p:sp>
    </p:spTree>
    <p:extLst>
      <p:ext uri="{BB962C8B-B14F-4D97-AF65-F5344CB8AC3E}">
        <p14:creationId xmlns:p14="http://schemas.microsoft.com/office/powerpoint/2010/main" val="23627157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2026-27 PBIS Monthly Report</a:t>
            </a:r>
          </a:p>
        </p:txBody>
      </p:sp>
      <p:sp>
        <p:nvSpPr>
          <p:cNvPr id="3" name="Text Placeholder 2"/>
          <p:cNvSpPr>
            <a:spLocks noGrp="1"/>
          </p:cNvSpPr>
          <p:nvPr>
            <p:ph type="body" idx="1"/>
          </p:nvPr>
        </p:nvSpPr>
        <p:spPr/>
        <p:txBody>
          <a:bodyPr/>
          <a:lstStyle/>
          <a:p>
            <a:r>
              <a:rPr lang="en-US" dirty="0"/>
              <a:t>Tier 3</a:t>
            </a:r>
          </a:p>
          <a:p>
            <a:r>
              <a:rPr lang="en-US" dirty="0"/>
              <a:t>ABIT meeting date(s)</a:t>
            </a:r>
          </a:p>
          <a:p>
            <a:r>
              <a:rPr lang="en-US" dirty="0"/>
              <a:t>_______________________________________</a:t>
            </a:r>
          </a:p>
          <a:p>
            <a:r>
              <a:rPr lang="en-US" dirty="0"/>
              <a:t> </a:t>
            </a:r>
          </a:p>
          <a:p>
            <a:r>
              <a:rPr lang="en-US" dirty="0"/>
              <a:t>Person(s) responsible for support of ABIT</a:t>
            </a:r>
          </a:p>
          <a:p>
            <a:r>
              <a:rPr lang="en-US" dirty="0"/>
              <a:t>____________________________________________</a:t>
            </a:r>
          </a:p>
          <a:p>
            <a:r>
              <a:rPr lang="en-US" dirty="0"/>
              <a:t>_________________________________________</a:t>
            </a:r>
          </a:p>
          <a:p>
            <a:r>
              <a:rPr lang="en-US" dirty="0"/>
              <a:t> PLEASE Don’t leave anything blank! Even if the number is “0”.</a:t>
            </a:r>
          </a:p>
        </p:txBody>
      </p:sp>
    </p:spTree>
    <p:extLst>
      <p:ext uri="{BB962C8B-B14F-4D97-AF65-F5344CB8AC3E}">
        <p14:creationId xmlns:p14="http://schemas.microsoft.com/office/powerpoint/2010/main" val="24508390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2026-27 PBIS Monthly Report</a:t>
            </a:r>
          </a:p>
        </p:txBody>
      </p:sp>
      <p:sp>
        <p:nvSpPr>
          <p:cNvPr id="5" name="Text Placeholder 4">
            <a:extLst>
              <a:ext uri="{FF2B5EF4-FFF2-40B4-BE49-F238E27FC236}">
                <a16:creationId xmlns:a16="http://schemas.microsoft.com/office/drawing/2014/main" id="{B0CB9696-70DE-475D-8ADE-30A6D502C67F}"/>
              </a:ext>
            </a:extLst>
          </p:cNvPr>
          <p:cNvSpPr>
            <a:spLocks noGrp="1"/>
          </p:cNvSpPr>
          <p:nvPr>
            <p:ph type="body" idx="1"/>
          </p:nvPr>
        </p:nvSpPr>
        <p:spPr>
          <a:xfrm>
            <a:off x="838199" y="2257443"/>
            <a:ext cx="10515600" cy="4084708"/>
          </a:xfrm>
        </p:spPr>
        <p:txBody>
          <a:bodyPr/>
          <a:lstStyle/>
          <a:p>
            <a:endParaRPr lang="en-US" dirty="0"/>
          </a:p>
          <a:p>
            <a:r>
              <a:rPr lang="en-US" dirty="0"/>
              <a:t>Idea- Have someone on the team with a blank report that they can fill in the information as the meeting is going on. When the meeting is finished, so is the report.</a:t>
            </a:r>
          </a:p>
        </p:txBody>
      </p:sp>
      <p:pic>
        <p:nvPicPr>
          <p:cNvPr id="1030" name="Picture 6" descr="Person with idea Images - Free Download on Magnific ...">
            <a:extLst>
              <a:ext uri="{FF2B5EF4-FFF2-40B4-BE49-F238E27FC236}">
                <a16:creationId xmlns:a16="http://schemas.microsoft.com/office/drawing/2014/main" id="{A9A9902A-82B8-4942-A52B-E7C5C6BD2F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95916" y="276226"/>
            <a:ext cx="2834640" cy="1892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23873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A8124-54F7-4C85-ACF4-C93C71D5E98B}"/>
              </a:ext>
            </a:extLst>
          </p:cNvPr>
          <p:cNvSpPr>
            <a:spLocks noGrp="1"/>
          </p:cNvSpPr>
          <p:nvPr>
            <p:ph type="title"/>
          </p:nvPr>
        </p:nvSpPr>
        <p:spPr/>
        <p:txBody>
          <a:bodyPr/>
          <a:lstStyle/>
          <a:p>
            <a:r>
              <a:rPr lang="en-US" dirty="0"/>
              <a:t>                Data- Who can run it?</a:t>
            </a:r>
          </a:p>
        </p:txBody>
      </p:sp>
      <p:sp>
        <p:nvSpPr>
          <p:cNvPr id="3" name="Text Placeholder 2">
            <a:extLst>
              <a:ext uri="{FF2B5EF4-FFF2-40B4-BE49-F238E27FC236}">
                <a16:creationId xmlns:a16="http://schemas.microsoft.com/office/drawing/2014/main" id="{9C36C260-FA81-4C00-B8AD-DA2D987F0661}"/>
              </a:ext>
            </a:extLst>
          </p:cNvPr>
          <p:cNvSpPr>
            <a:spLocks noGrp="1"/>
          </p:cNvSpPr>
          <p:nvPr>
            <p:ph type="body" idx="1"/>
          </p:nvPr>
        </p:nvSpPr>
        <p:spPr/>
        <p:txBody>
          <a:bodyPr/>
          <a:lstStyle/>
          <a:p>
            <a:r>
              <a:rPr lang="en-US" b="1" dirty="0"/>
              <a:t>You</a:t>
            </a:r>
            <a:r>
              <a:rPr lang="en-US" dirty="0"/>
              <a:t> have access to the Discipline Data. If you do not, be thinking about who at your school has access to the data. You should run the Discipline Frequency Report for the previous month. Directions on how to access the reports are on the website-</a:t>
            </a:r>
          </a:p>
          <a:p>
            <a:r>
              <a:rPr lang="en-US" dirty="0"/>
              <a:t>Departments-District Affairs-PBIS-Reports</a:t>
            </a:r>
          </a:p>
          <a:p>
            <a:r>
              <a:rPr lang="en-US" b="1" dirty="0"/>
              <a:t>If you have problems, please email me and I will run it for you.</a:t>
            </a:r>
            <a:r>
              <a:rPr lang="en-US" dirty="0"/>
              <a:t> PLEASE don’t have a PBIS meeting without looking at data. PBIS is not just about events!</a:t>
            </a:r>
          </a:p>
          <a:p>
            <a:endParaRPr lang="en-US" dirty="0"/>
          </a:p>
        </p:txBody>
      </p:sp>
    </p:spTree>
    <p:extLst>
      <p:ext uri="{BB962C8B-B14F-4D97-AF65-F5344CB8AC3E}">
        <p14:creationId xmlns:p14="http://schemas.microsoft.com/office/powerpoint/2010/main" val="4382920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1FD75-0471-40AD-8ED7-5A3042F384D7}"/>
              </a:ext>
            </a:extLst>
          </p:cNvPr>
          <p:cNvSpPr>
            <a:spLocks noGrp="1"/>
          </p:cNvSpPr>
          <p:nvPr>
            <p:ph type="title"/>
          </p:nvPr>
        </p:nvSpPr>
        <p:spPr/>
        <p:txBody>
          <a:bodyPr/>
          <a:lstStyle/>
          <a:p>
            <a:r>
              <a:rPr lang="en-US" dirty="0"/>
              <a:t>PBIS Meetings- Using Data The Big 5</a:t>
            </a:r>
          </a:p>
        </p:txBody>
      </p:sp>
      <p:sp>
        <p:nvSpPr>
          <p:cNvPr id="3" name="Text Placeholder 2">
            <a:extLst>
              <a:ext uri="{FF2B5EF4-FFF2-40B4-BE49-F238E27FC236}">
                <a16:creationId xmlns:a16="http://schemas.microsoft.com/office/drawing/2014/main" id="{365FAEA0-8842-43CB-A53C-2E988E700BE7}"/>
              </a:ext>
            </a:extLst>
          </p:cNvPr>
          <p:cNvSpPr>
            <a:spLocks noGrp="1"/>
          </p:cNvSpPr>
          <p:nvPr>
            <p:ph type="body" idx="1"/>
          </p:nvPr>
        </p:nvSpPr>
        <p:spPr/>
        <p:txBody>
          <a:bodyPr/>
          <a:lstStyle/>
          <a:p>
            <a:r>
              <a:rPr lang="en-US" sz="1800" dirty="0"/>
              <a:t>As a PBIS team, having access to behavior data for your school is crucial—but knowing how to use it to drive change for your students is critical. To unpack your data and better understand how to take action, try looking at it through the lens of the Big 5:</a:t>
            </a:r>
          </a:p>
          <a:p>
            <a:r>
              <a:rPr lang="en-US" sz="1800" dirty="0"/>
              <a:t>• </a:t>
            </a:r>
            <a:r>
              <a:rPr lang="en-US" sz="1800" b="1" dirty="0"/>
              <a:t>What </a:t>
            </a:r>
            <a:r>
              <a:rPr lang="en-US" sz="1800" dirty="0"/>
              <a:t>behaviors are being reported most frequently?</a:t>
            </a:r>
          </a:p>
          <a:p>
            <a:r>
              <a:rPr lang="en-US" sz="1800" dirty="0"/>
              <a:t>• </a:t>
            </a:r>
            <a:r>
              <a:rPr lang="en-US" sz="1800" b="1" dirty="0"/>
              <a:t>Where</a:t>
            </a:r>
            <a:r>
              <a:rPr lang="en-US" sz="1800" dirty="0"/>
              <a:t> are these behaviors being reported?</a:t>
            </a:r>
          </a:p>
          <a:p>
            <a:r>
              <a:rPr lang="en-US" sz="1800" dirty="0"/>
              <a:t>• </a:t>
            </a:r>
            <a:r>
              <a:rPr lang="en-US" sz="1800" b="1" dirty="0"/>
              <a:t>When</a:t>
            </a:r>
            <a:r>
              <a:rPr lang="en-US" sz="1800" dirty="0"/>
              <a:t> are these behavior referrals happening?</a:t>
            </a:r>
          </a:p>
          <a:p>
            <a:r>
              <a:rPr lang="en-US" sz="1800" dirty="0"/>
              <a:t>•</a:t>
            </a:r>
            <a:r>
              <a:rPr lang="en-US" sz="1800" b="1" dirty="0"/>
              <a:t> Who </a:t>
            </a:r>
            <a:r>
              <a:rPr lang="en-US" sz="1800" dirty="0"/>
              <a:t>are the students, or groups of students, demonstrating these behaviors?</a:t>
            </a:r>
          </a:p>
          <a:p>
            <a:r>
              <a:rPr lang="en-US" sz="1800" dirty="0"/>
              <a:t>• </a:t>
            </a:r>
            <a:r>
              <a:rPr lang="en-US" sz="1800" b="1" dirty="0"/>
              <a:t>How</a:t>
            </a:r>
            <a:r>
              <a:rPr lang="en-US" sz="1800" dirty="0"/>
              <a:t> often are these behavior referrals occurring?</a:t>
            </a:r>
          </a:p>
          <a:p>
            <a:r>
              <a:rPr lang="en-US" sz="1800" dirty="0"/>
              <a:t>By using the Big 5 together, your PBIS team can view behavior data holistically to evaluate the</a:t>
            </a:r>
          </a:p>
          <a:p>
            <a:r>
              <a:rPr lang="en-US" sz="1800" dirty="0"/>
              <a:t>impact that Tier 1 supports are having for students and the school climate.</a:t>
            </a:r>
          </a:p>
        </p:txBody>
      </p:sp>
    </p:spTree>
    <p:extLst>
      <p:ext uri="{BB962C8B-B14F-4D97-AF65-F5344CB8AC3E}">
        <p14:creationId xmlns:p14="http://schemas.microsoft.com/office/powerpoint/2010/main" val="325349426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9967A-BA4F-4D63-A33E-16FE479527D3}"/>
              </a:ext>
            </a:extLst>
          </p:cNvPr>
          <p:cNvSpPr>
            <a:spLocks noGrp="1"/>
          </p:cNvSpPr>
          <p:nvPr>
            <p:ph type="title"/>
          </p:nvPr>
        </p:nvSpPr>
        <p:spPr/>
        <p:txBody>
          <a:bodyPr/>
          <a:lstStyle/>
          <a:p>
            <a:r>
              <a:rPr lang="en-US" dirty="0"/>
              <a:t>                            Attendance</a:t>
            </a:r>
          </a:p>
        </p:txBody>
      </p:sp>
      <p:sp>
        <p:nvSpPr>
          <p:cNvPr id="3" name="Text Placeholder 2">
            <a:extLst>
              <a:ext uri="{FF2B5EF4-FFF2-40B4-BE49-F238E27FC236}">
                <a16:creationId xmlns:a16="http://schemas.microsoft.com/office/drawing/2014/main" id="{C21DE26A-3C1D-4876-AE03-6BAF7067436A}"/>
              </a:ext>
            </a:extLst>
          </p:cNvPr>
          <p:cNvSpPr>
            <a:spLocks noGrp="1"/>
          </p:cNvSpPr>
          <p:nvPr>
            <p:ph type="body" idx="1"/>
          </p:nvPr>
        </p:nvSpPr>
        <p:spPr>
          <a:xfrm>
            <a:off x="838200" y="1825625"/>
            <a:ext cx="10515600" cy="4042515"/>
          </a:xfrm>
        </p:spPr>
        <p:txBody>
          <a:bodyPr/>
          <a:lstStyle/>
          <a:p>
            <a:r>
              <a:rPr lang="en-US" dirty="0"/>
              <a:t>Attendance- Lists</a:t>
            </a:r>
          </a:p>
          <a:p>
            <a:r>
              <a:rPr lang="en-US" dirty="0"/>
              <a:t>Daily Absentee List- Gives you a percentage present each day. Did you hit your goal? Your front office should have this as a favorite. </a:t>
            </a:r>
          </a:p>
          <a:p>
            <a:r>
              <a:rPr lang="en-US" dirty="0"/>
              <a:t>Average Daily Attendance- Report that gives you a monthly percentage.</a:t>
            </a:r>
          </a:p>
          <a:p>
            <a:r>
              <a:rPr lang="en-US" dirty="0"/>
              <a:t>Each school should have an Attendance Team that meets monthly. Please have someone on your team that is a member of both teams.</a:t>
            </a:r>
          </a:p>
        </p:txBody>
      </p:sp>
    </p:spTree>
    <p:extLst>
      <p:ext uri="{BB962C8B-B14F-4D97-AF65-F5344CB8AC3E}">
        <p14:creationId xmlns:p14="http://schemas.microsoft.com/office/powerpoint/2010/main" val="38609602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9967A-BA4F-4D63-A33E-16FE479527D3}"/>
              </a:ext>
            </a:extLst>
          </p:cNvPr>
          <p:cNvSpPr>
            <a:spLocks noGrp="1"/>
          </p:cNvSpPr>
          <p:nvPr>
            <p:ph type="title"/>
          </p:nvPr>
        </p:nvSpPr>
        <p:spPr/>
        <p:txBody>
          <a:bodyPr/>
          <a:lstStyle/>
          <a:p>
            <a:r>
              <a:rPr lang="en-US" dirty="0"/>
              <a:t>                            Attendance</a:t>
            </a:r>
          </a:p>
        </p:txBody>
      </p:sp>
      <p:sp>
        <p:nvSpPr>
          <p:cNvPr id="3" name="Text Placeholder 2">
            <a:extLst>
              <a:ext uri="{FF2B5EF4-FFF2-40B4-BE49-F238E27FC236}">
                <a16:creationId xmlns:a16="http://schemas.microsoft.com/office/drawing/2014/main" id="{C21DE26A-3C1D-4876-AE03-6BAF7067436A}"/>
              </a:ext>
            </a:extLst>
          </p:cNvPr>
          <p:cNvSpPr>
            <a:spLocks noGrp="1"/>
          </p:cNvSpPr>
          <p:nvPr>
            <p:ph type="body" idx="1"/>
          </p:nvPr>
        </p:nvSpPr>
        <p:spPr>
          <a:xfrm>
            <a:off x="838200" y="1825625"/>
            <a:ext cx="10515600" cy="4042515"/>
          </a:xfrm>
        </p:spPr>
        <p:txBody>
          <a:bodyPr/>
          <a:lstStyle/>
          <a:p>
            <a:r>
              <a:rPr lang="en-US" dirty="0"/>
              <a:t>Attendance- Lists</a:t>
            </a:r>
          </a:p>
          <a:p>
            <a:r>
              <a:rPr lang="en-US" b="1" dirty="0"/>
              <a:t>Average Daily Attendance- </a:t>
            </a:r>
            <a:r>
              <a:rPr lang="en-US" dirty="0"/>
              <a:t>Report that gives you a monthly percentage. You need to use these skip codes.</a:t>
            </a:r>
          </a:p>
          <a:p>
            <a:r>
              <a:rPr lang="en-US" dirty="0"/>
              <a:t>03, 04, 16, 18, 24, 40, 48, 50, 59, 75, 76, 79, 80</a:t>
            </a:r>
          </a:p>
          <a:p>
            <a:r>
              <a:rPr lang="en-US" dirty="0"/>
              <a:t>You can also see your percentage for the year using this report and changing the dates from the current date to August 7, 2026.</a:t>
            </a:r>
          </a:p>
        </p:txBody>
      </p:sp>
    </p:spTree>
    <p:extLst>
      <p:ext uri="{BB962C8B-B14F-4D97-AF65-F5344CB8AC3E}">
        <p14:creationId xmlns:p14="http://schemas.microsoft.com/office/powerpoint/2010/main" val="1609810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Tiered Fidelity Inventory (TFI)</a:t>
            </a:r>
          </a:p>
        </p:txBody>
      </p:sp>
      <p:sp>
        <p:nvSpPr>
          <p:cNvPr id="3" name="Text Placeholder 2"/>
          <p:cNvSpPr>
            <a:spLocks noGrp="1"/>
          </p:cNvSpPr>
          <p:nvPr>
            <p:ph type="body" idx="1"/>
          </p:nvPr>
        </p:nvSpPr>
        <p:spPr>
          <a:xfrm>
            <a:off x="731668" y="1322773"/>
            <a:ext cx="10515600" cy="4314527"/>
          </a:xfrm>
        </p:spPr>
        <p:txBody>
          <a:bodyPr/>
          <a:lstStyle/>
          <a:p>
            <a:r>
              <a:rPr lang="en-US" dirty="0"/>
              <a:t>Done ONCE a year. Please make sure that you conduct the TFI for 2 tiers at least once during the year and you submit the documents through the PBIS Classroom. All that is truly needed to be submitted is the TFI Scoring Sheet for Tiers 1 &amp; 2 and the Walkthrough results.</a:t>
            </a:r>
          </a:p>
          <a:p>
            <a:r>
              <a:rPr lang="en-US" dirty="0"/>
              <a:t>Features from Tiers 1 &amp; 2 must be completed by your PBIS/ABIT teams. </a:t>
            </a:r>
          </a:p>
          <a:p>
            <a:r>
              <a:rPr lang="en-US" dirty="0"/>
              <a:t>Prior to conducting the TFI with your team, you should conduct the walk-through which helps you answer features 1.3, 1.4, 1.5, 1.6, 1.7, and 1.9.</a:t>
            </a:r>
          </a:p>
          <a:p>
            <a:r>
              <a:rPr lang="en-US" dirty="0"/>
              <a:t>There will be a training on how to conduct the TFI. Tier 2 is added this year. If you have questions, please ask. </a:t>
            </a:r>
            <a:r>
              <a:rPr lang="en-US" b="1" dirty="0"/>
              <a:t>I am here to help you!</a:t>
            </a:r>
          </a:p>
        </p:txBody>
      </p:sp>
    </p:spTree>
    <p:extLst>
      <p:ext uri="{BB962C8B-B14F-4D97-AF65-F5344CB8AC3E}">
        <p14:creationId xmlns:p14="http://schemas.microsoft.com/office/powerpoint/2010/main" val="12060247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35201"/>
          </a:xfrm>
        </p:spPr>
        <p:txBody>
          <a:bodyPr/>
          <a:lstStyle/>
          <a:p>
            <a:r>
              <a:rPr lang="en-US" dirty="0"/>
              <a:t>    TFI Classroom Data Summary Worksheet</a:t>
            </a:r>
          </a:p>
        </p:txBody>
      </p:sp>
      <p:sp>
        <p:nvSpPr>
          <p:cNvPr id="3" name="Text Placeholder 2"/>
          <p:cNvSpPr>
            <a:spLocks noGrp="1"/>
          </p:cNvSpPr>
          <p:nvPr>
            <p:ph type="body" idx="1"/>
          </p:nvPr>
        </p:nvSpPr>
        <p:spPr>
          <a:xfrm>
            <a:off x="731668" y="1322773"/>
            <a:ext cx="10515600" cy="4314527"/>
          </a:xfrm>
        </p:spPr>
        <p:txBody>
          <a:bodyPr/>
          <a:lstStyle/>
          <a:p>
            <a:r>
              <a:rPr lang="en-US" dirty="0"/>
              <a:t>            (Use to score TFI Item 1:10 Classroom Practices)</a:t>
            </a:r>
          </a:p>
          <a:p>
            <a:endParaRPr lang="en-US" dirty="0"/>
          </a:p>
          <a:p>
            <a:r>
              <a:rPr lang="en-US" dirty="0"/>
              <a:t>          PBIS in the Classroom is a focus for the TFI 3.0.</a:t>
            </a:r>
          </a:p>
          <a:p>
            <a:endParaRPr lang="en-US" dirty="0"/>
          </a:p>
          <a:p>
            <a:r>
              <a:rPr lang="en-US" dirty="0"/>
              <a:t>               Sample data from at least 60% classrooms.</a:t>
            </a:r>
          </a:p>
        </p:txBody>
      </p:sp>
    </p:spTree>
    <p:extLst>
      <p:ext uri="{BB962C8B-B14F-4D97-AF65-F5344CB8AC3E}">
        <p14:creationId xmlns:p14="http://schemas.microsoft.com/office/powerpoint/2010/main" val="32317962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A2E68-5BFA-425B-A8AA-C63D41DA0B17}"/>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41767E7E-BDEF-4827-BBFA-CD4677A382E8}"/>
              </a:ext>
            </a:extLst>
          </p:cNvPr>
          <p:cNvPicPr>
            <a:picLocks noChangeAspect="1"/>
          </p:cNvPicPr>
          <p:nvPr/>
        </p:nvPicPr>
        <p:blipFill>
          <a:blip r:embed="rId2"/>
          <a:stretch>
            <a:fillRect/>
          </a:stretch>
        </p:blipFill>
        <p:spPr>
          <a:xfrm>
            <a:off x="1658470" y="0"/>
            <a:ext cx="8875059" cy="6858000"/>
          </a:xfrm>
          <a:prstGeom prst="rect">
            <a:avLst/>
          </a:prstGeom>
        </p:spPr>
      </p:pic>
      <p:sp>
        <p:nvSpPr>
          <p:cNvPr id="3" name="Text Placeholder 2">
            <a:extLst>
              <a:ext uri="{FF2B5EF4-FFF2-40B4-BE49-F238E27FC236}">
                <a16:creationId xmlns:a16="http://schemas.microsoft.com/office/drawing/2014/main" id="{1A48A5A5-AAF1-454B-B539-920CCE3A7C2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194068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CE528-BF88-46C9-A2C9-281825E27010}"/>
              </a:ext>
            </a:extLst>
          </p:cNvPr>
          <p:cNvSpPr>
            <a:spLocks noGrp="1"/>
          </p:cNvSpPr>
          <p:nvPr>
            <p:ph type="title"/>
          </p:nvPr>
        </p:nvSpPr>
        <p:spPr/>
        <p:txBody>
          <a:bodyPr/>
          <a:lstStyle/>
          <a:p>
            <a:r>
              <a:rPr lang="en-US" dirty="0"/>
              <a:t>Ideas-</a:t>
            </a:r>
          </a:p>
        </p:txBody>
      </p:sp>
      <p:sp>
        <p:nvSpPr>
          <p:cNvPr id="3" name="Text Placeholder 2">
            <a:extLst>
              <a:ext uri="{FF2B5EF4-FFF2-40B4-BE49-F238E27FC236}">
                <a16:creationId xmlns:a16="http://schemas.microsoft.com/office/drawing/2014/main" id="{E7E63552-A585-4914-88BD-4259C3011F33}"/>
              </a:ext>
            </a:extLst>
          </p:cNvPr>
          <p:cNvSpPr>
            <a:spLocks noGrp="1"/>
          </p:cNvSpPr>
          <p:nvPr>
            <p:ph type="body" idx="1"/>
          </p:nvPr>
        </p:nvSpPr>
        <p:spPr/>
        <p:txBody>
          <a:bodyPr/>
          <a:lstStyle/>
          <a:p>
            <a:r>
              <a:rPr lang="en-US" dirty="0"/>
              <a:t>Share this with your teachers and ask them to either self monitor, use peer to peer monitors, or a PBIS Team Member. This is NOT for evaluation purposes. This is to remind everyone about PBIS in the classroom.</a:t>
            </a:r>
          </a:p>
          <a:p>
            <a:endParaRPr lang="en-US" dirty="0"/>
          </a:p>
        </p:txBody>
      </p:sp>
    </p:spTree>
    <p:extLst>
      <p:ext uri="{BB962C8B-B14F-4D97-AF65-F5344CB8AC3E}">
        <p14:creationId xmlns:p14="http://schemas.microsoft.com/office/powerpoint/2010/main" val="9880100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4B837-E3D4-4CBA-B13F-5401F4677A0F}"/>
              </a:ext>
            </a:extLst>
          </p:cNvPr>
          <p:cNvSpPr>
            <a:spLocks noGrp="1"/>
          </p:cNvSpPr>
          <p:nvPr>
            <p:ph type="title"/>
          </p:nvPr>
        </p:nvSpPr>
        <p:spPr>
          <a:xfrm>
            <a:off x="838200" y="365125"/>
            <a:ext cx="10515600" cy="868871"/>
          </a:xfrm>
        </p:spPr>
        <p:txBody>
          <a:bodyPr/>
          <a:lstStyle/>
          <a:p>
            <a:r>
              <a:rPr lang="en-US" dirty="0"/>
              <a:t>           PBIS in the Classroom Examples</a:t>
            </a:r>
          </a:p>
        </p:txBody>
      </p:sp>
      <p:sp>
        <p:nvSpPr>
          <p:cNvPr id="3" name="Text Placeholder 2">
            <a:extLst>
              <a:ext uri="{FF2B5EF4-FFF2-40B4-BE49-F238E27FC236}">
                <a16:creationId xmlns:a16="http://schemas.microsoft.com/office/drawing/2014/main" id="{5FB652B2-8FCD-4843-AEEA-F561E8E75677}"/>
              </a:ext>
            </a:extLst>
          </p:cNvPr>
          <p:cNvSpPr>
            <a:spLocks noGrp="1"/>
          </p:cNvSpPr>
          <p:nvPr>
            <p:ph type="body" idx="1"/>
          </p:nvPr>
        </p:nvSpPr>
        <p:spPr>
          <a:xfrm>
            <a:off x="838200" y="1233996"/>
            <a:ext cx="10515600" cy="5530788"/>
          </a:xfrm>
        </p:spPr>
        <p:txBody>
          <a:bodyPr/>
          <a:lstStyle/>
          <a:p>
            <a:r>
              <a:rPr lang="en-US" sz="2400" dirty="0"/>
              <a:t>Greetings</a:t>
            </a:r>
          </a:p>
          <a:p>
            <a:r>
              <a:rPr lang="en-US" sz="2400" dirty="0"/>
              <a:t>Prompts</a:t>
            </a:r>
          </a:p>
          <a:p>
            <a:r>
              <a:rPr lang="en-US" sz="2400" dirty="0"/>
              <a:t>Routines</a:t>
            </a:r>
          </a:p>
          <a:p>
            <a:r>
              <a:rPr lang="en-US" sz="2400" dirty="0"/>
              <a:t>OTR</a:t>
            </a:r>
          </a:p>
          <a:p>
            <a:r>
              <a:rPr lang="en-US" sz="2400" dirty="0"/>
              <a:t>Movement throughout Classroom</a:t>
            </a:r>
          </a:p>
          <a:p>
            <a:r>
              <a:rPr lang="en-US" sz="2400" dirty="0"/>
              <a:t>Specific praise</a:t>
            </a:r>
          </a:p>
          <a:p>
            <a:r>
              <a:rPr lang="en-US" sz="2400" dirty="0"/>
              <a:t>Leadership opportunities</a:t>
            </a:r>
          </a:p>
          <a:p>
            <a:r>
              <a:rPr lang="en-US" sz="2400" dirty="0"/>
              <a:t>Precorrections</a:t>
            </a:r>
          </a:p>
          <a:p>
            <a:r>
              <a:rPr lang="en-US" sz="2400" dirty="0"/>
              <a:t>Redirection</a:t>
            </a:r>
          </a:p>
          <a:p>
            <a:r>
              <a:rPr lang="en-US" sz="2400" dirty="0"/>
              <a:t>    Reteaching Expectations</a:t>
            </a:r>
          </a:p>
          <a:p>
            <a:r>
              <a:rPr lang="en-US" sz="2400" dirty="0"/>
              <a:t>     Restorative Chats</a:t>
            </a:r>
          </a:p>
          <a:p>
            <a:r>
              <a:rPr lang="en-US" sz="2400" dirty="0"/>
              <a:t>     Differentiate Support</a:t>
            </a:r>
          </a:p>
          <a:p>
            <a:endParaRPr lang="en-US" dirty="0"/>
          </a:p>
        </p:txBody>
      </p:sp>
    </p:spTree>
    <p:extLst>
      <p:ext uri="{BB962C8B-B14F-4D97-AF65-F5344CB8AC3E}">
        <p14:creationId xmlns:p14="http://schemas.microsoft.com/office/powerpoint/2010/main" val="23539047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4B837-E3D4-4CBA-B13F-5401F4677A0F}"/>
              </a:ext>
            </a:extLst>
          </p:cNvPr>
          <p:cNvSpPr>
            <a:spLocks noGrp="1"/>
          </p:cNvSpPr>
          <p:nvPr>
            <p:ph type="title"/>
          </p:nvPr>
        </p:nvSpPr>
        <p:spPr>
          <a:xfrm>
            <a:off x="838200" y="365125"/>
            <a:ext cx="10515600" cy="868871"/>
          </a:xfrm>
        </p:spPr>
        <p:txBody>
          <a:bodyPr/>
          <a:lstStyle/>
          <a:p>
            <a:r>
              <a:rPr lang="en-US" dirty="0"/>
              <a:t>           PBIS in the Classroom Look-</a:t>
            </a:r>
            <a:r>
              <a:rPr lang="en-US" dirty="0" err="1"/>
              <a:t>Fors</a:t>
            </a:r>
            <a:endParaRPr lang="en-US" dirty="0"/>
          </a:p>
        </p:txBody>
      </p:sp>
      <p:sp>
        <p:nvSpPr>
          <p:cNvPr id="3" name="Text Placeholder 2">
            <a:extLst>
              <a:ext uri="{FF2B5EF4-FFF2-40B4-BE49-F238E27FC236}">
                <a16:creationId xmlns:a16="http://schemas.microsoft.com/office/drawing/2014/main" id="{5FB652B2-8FCD-4843-AEEA-F561E8E75677}"/>
              </a:ext>
            </a:extLst>
          </p:cNvPr>
          <p:cNvSpPr>
            <a:spLocks noGrp="1"/>
          </p:cNvSpPr>
          <p:nvPr>
            <p:ph type="body" idx="1"/>
          </p:nvPr>
        </p:nvSpPr>
        <p:spPr>
          <a:xfrm>
            <a:off x="838200" y="1233996"/>
            <a:ext cx="10515600" cy="5530788"/>
          </a:xfrm>
        </p:spPr>
        <p:txBody>
          <a:bodyPr/>
          <a:lstStyle/>
          <a:p>
            <a:r>
              <a:rPr lang="en-US" sz="2400" dirty="0"/>
              <a:t>Look for-</a:t>
            </a:r>
          </a:p>
          <a:p>
            <a:r>
              <a:rPr lang="en-US" sz="2400" dirty="0"/>
              <a:t>Classroom expectations are posted and referenced.</a:t>
            </a:r>
          </a:p>
          <a:p>
            <a:r>
              <a:rPr lang="en-US" sz="2400" dirty="0"/>
              <a:t>Students can explain the expectations.</a:t>
            </a:r>
          </a:p>
          <a:p>
            <a:r>
              <a:rPr lang="en-US" sz="2400" dirty="0"/>
              <a:t>Routines are predictable and well established.</a:t>
            </a:r>
          </a:p>
          <a:p>
            <a:r>
              <a:rPr lang="en-US" sz="2400" dirty="0"/>
              <a:t>Teachers use specific positive feedback.</a:t>
            </a:r>
          </a:p>
          <a:p>
            <a:r>
              <a:rPr lang="en-US" sz="2400" dirty="0"/>
              <a:t>Students are actively engaged.</a:t>
            </a:r>
          </a:p>
          <a:p>
            <a:r>
              <a:rPr lang="en-US" sz="2400" dirty="0"/>
              <a:t>Teachers move throughout the classroom.</a:t>
            </a:r>
          </a:p>
          <a:p>
            <a:r>
              <a:rPr lang="en-US" sz="2400" dirty="0"/>
              <a:t>Instruction includes high rates of student participation.</a:t>
            </a:r>
          </a:p>
          <a:p>
            <a:r>
              <a:rPr lang="en-US" sz="2400" dirty="0"/>
              <a:t>Classroom corrections are calm and respectful.</a:t>
            </a:r>
          </a:p>
          <a:p>
            <a:r>
              <a:rPr lang="en-US" sz="2400" dirty="0"/>
              <a:t>Positive teacher-student relationships are evident.</a:t>
            </a:r>
          </a:p>
          <a:p>
            <a:r>
              <a:rPr lang="en-US" sz="2400" dirty="0"/>
              <a:t>   The classroom environment is safe, welcoming, and inclusive.</a:t>
            </a:r>
          </a:p>
          <a:p>
            <a:endParaRPr lang="en-US" dirty="0"/>
          </a:p>
        </p:txBody>
      </p:sp>
    </p:spTree>
    <p:extLst>
      <p:ext uri="{BB962C8B-B14F-4D97-AF65-F5344CB8AC3E}">
        <p14:creationId xmlns:p14="http://schemas.microsoft.com/office/powerpoint/2010/main" val="402891542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2CBB3-EB78-457C-AFAE-B6622D26C1AD}"/>
              </a:ext>
            </a:extLst>
          </p:cNvPr>
          <p:cNvSpPr>
            <a:spLocks noGrp="1"/>
          </p:cNvSpPr>
          <p:nvPr>
            <p:ph type="title"/>
          </p:nvPr>
        </p:nvSpPr>
        <p:spPr/>
        <p:txBody>
          <a:bodyPr/>
          <a:lstStyle/>
          <a:p>
            <a:r>
              <a:rPr lang="en-US" dirty="0"/>
              <a:t>                  Student Voice</a:t>
            </a:r>
          </a:p>
        </p:txBody>
      </p:sp>
      <p:sp>
        <p:nvSpPr>
          <p:cNvPr id="3" name="Text Placeholder 2">
            <a:extLst>
              <a:ext uri="{FF2B5EF4-FFF2-40B4-BE49-F238E27FC236}">
                <a16:creationId xmlns:a16="http://schemas.microsoft.com/office/drawing/2014/main" id="{DFB9DC14-10D7-48EE-BDD7-991888C546FE}"/>
              </a:ext>
            </a:extLst>
          </p:cNvPr>
          <p:cNvSpPr>
            <a:spLocks noGrp="1"/>
          </p:cNvSpPr>
          <p:nvPr>
            <p:ph type="body" idx="1"/>
          </p:nvPr>
        </p:nvSpPr>
        <p:spPr>
          <a:xfrm>
            <a:off x="838200" y="1825625"/>
            <a:ext cx="10515600" cy="4246701"/>
          </a:xfrm>
        </p:spPr>
        <p:txBody>
          <a:bodyPr/>
          <a:lstStyle/>
          <a:p>
            <a:r>
              <a:rPr lang="en-US" dirty="0"/>
              <a:t>This year, every school will be required to have a Climate Club. Climate Clubs are your student representation for PBIS.</a:t>
            </a:r>
          </a:p>
          <a:p>
            <a:r>
              <a:rPr lang="en-US" dirty="0"/>
              <a:t>Climate Clubs- The purpose of a Climate Club is to give students an opportunity to share their experiences, opinions, and recommendations about school climate and how to improve the school, with adult assistance. </a:t>
            </a:r>
          </a:p>
          <a:p>
            <a:r>
              <a:rPr lang="en-US" dirty="0"/>
              <a:t>Climate Clubs will assist the PBIS Team in activities, initiatives and ideas to create a safe and supportive school climate.</a:t>
            </a:r>
          </a:p>
          <a:p>
            <a:endParaRPr lang="en-US" dirty="0"/>
          </a:p>
        </p:txBody>
      </p:sp>
    </p:spTree>
    <p:extLst>
      <p:ext uri="{BB962C8B-B14F-4D97-AF65-F5344CB8AC3E}">
        <p14:creationId xmlns:p14="http://schemas.microsoft.com/office/powerpoint/2010/main" val="15555821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CB37B-12C5-4540-AD76-1FC903A588DA}"/>
              </a:ext>
            </a:extLst>
          </p:cNvPr>
          <p:cNvSpPr>
            <a:spLocks noGrp="1"/>
          </p:cNvSpPr>
          <p:nvPr>
            <p:ph type="title"/>
          </p:nvPr>
        </p:nvSpPr>
        <p:spPr/>
        <p:txBody>
          <a:bodyPr/>
          <a:lstStyle/>
          <a:p>
            <a:r>
              <a:rPr lang="en-US" dirty="0"/>
              <a:t>                    Climate Clubs</a:t>
            </a:r>
          </a:p>
        </p:txBody>
      </p:sp>
      <p:sp>
        <p:nvSpPr>
          <p:cNvPr id="3" name="Text Placeholder 2">
            <a:extLst>
              <a:ext uri="{FF2B5EF4-FFF2-40B4-BE49-F238E27FC236}">
                <a16:creationId xmlns:a16="http://schemas.microsoft.com/office/drawing/2014/main" id="{6363FE05-383B-4572-A1B6-48BD71040171}"/>
              </a:ext>
            </a:extLst>
          </p:cNvPr>
          <p:cNvSpPr>
            <a:spLocks noGrp="1"/>
          </p:cNvSpPr>
          <p:nvPr>
            <p:ph type="body" idx="1"/>
          </p:nvPr>
        </p:nvSpPr>
        <p:spPr/>
        <p:txBody>
          <a:bodyPr/>
          <a:lstStyle/>
          <a:p>
            <a:r>
              <a:rPr lang="en-US" dirty="0"/>
              <a:t>Your Club will meet at least once a month and share what the PBIS Team has discussed. The adult leader will discuss data and initiatives. The club in turn shares their ideas and input to PBIS and assist with school initiatives.</a:t>
            </a:r>
          </a:p>
          <a:p>
            <a:endParaRPr lang="en-US" dirty="0"/>
          </a:p>
        </p:txBody>
      </p:sp>
    </p:spTree>
    <p:extLst>
      <p:ext uri="{BB962C8B-B14F-4D97-AF65-F5344CB8AC3E}">
        <p14:creationId xmlns:p14="http://schemas.microsoft.com/office/powerpoint/2010/main" val="375658882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F665D-CEB1-4429-B19E-7652B79EB2D2}"/>
              </a:ext>
            </a:extLst>
          </p:cNvPr>
          <p:cNvSpPr>
            <a:spLocks noGrp="1"/>
          </p:cNvSpPr>
          <p:nvPr>
            <p:ph type="title"/>
          </p:nvPr>
        </p:nvSpPr>
        <p:spPr/>
        <p:txBody>
          <a:bodyPr/>
          <a:lstStyle/>
          <a:p>
            <a:r>
              <a:rPr lang="en-US" dirty="0"/>
              <a:t>           Climate Club Make-Up</a:t>
            </a:r>
          </a:p>
        </p:txBody>
      </p:sp>
      <p:sp>
        <p:nvSpPr>
          <p:cNvPr id="5" name="Text Placeholder 4">
            <a:extLst>
              <a:ext uri="{FF2B5EF4-FFF2-40B4-BE49-F238E27FC236}">
                <a16:creationId xmlns:a16="http://schemas.microsoft.com/office/drawing/2014/main" id="{23C3AC74-E558-4161-9DE0-312A3A46E784}"/>
              </a:ext>
            </a:extLst>
          </p:cNvPr>
          <p:cNvSpPr>
            <a:spLocks noGrp="1"/>
          </p:cNvSpPr>
          <p:nvPr>
            <p:ph type="body" idx="1"/>
          </p:nvPr>
        </p:nvSpPr>
        <p:spPr/>
        <p:txBody>
          <a:bodyPr/>
          <a:lstStyle/>
          <a:p>
            <a:r>
              <a:rPr lang="en-US" dirty="0"/>
              <a:t>Climate Clubs should be a good representation of your student body.</a:t>
            </a:r>
          </a:p>
          <a:p>
            <a:r>
              <a:rPr lang="en-US" dirty="0"/>
              <a:t>In elementary, 4</a:t>
            </a:r>
            <a:r>
              <a:rPr lang="en-US" baseline="30000" dirty="0"/>
              <a:t>th</a:t>
            </a:r>
            <a:r>
              <a:rPr lang="en-US" dirty="0"/>
              <a:t> &amp; 5</a:t>
            </a:r>
            <a:r>
              <a:rPr lang="en-US" baseline="30000" dirty="0"/>
              <a:t>th</a:t>
            </a:r>
            <a:r>
              <a:rPr lang="en-US" dirty="0"/>
              <a:t> graders.</a:t>
            </a:r>
          </a:p>
          <a:p>
            <a:r>
              <a:rPr lang="en-US" dirty="0"/>
              <a:t>In middle and high, any grade.</a:t>
            </a:r>
          </a:p>
          <a:p>
            <a:r>
              <a:rPr lang="en-US" dirty="0"/>
              <a:t>Remember, the students should represent everyone. </a:t>
            </a:r>
          </a:p>
          <a:p>
            <a:r>
              <a:rPr lang="en-US" dirty="0"/>
              <a:t>You should not just have your student council kids.</a:t>
            </a:r>
          </a:p>
          <a:p>
            <a:endParaRPr lang="en-US" dirty="0"/>
          </a:p>
          <a:p>
            <a:endParaRPr lang="en-US" dirty="0"/>
          </a:p>
        </p:txBody>
      </p:sp>
      <p:pic>
        <p:nvPicPr>
          <p:cNvPr id="1028" name="Picture 4" descr="Getting Your Kids Ready For Middle School - DFWChild">
            <a:extLst>
              <a:ext uri="{FF2B5EF4-FFF2-40B4-BE49-F238E27FC236}">
                <a16:creationId xmlns:a16="http://schemas.microsoft.com/office/drawing/2014/main" id="{BDDFB2DB-9951-4C86-BCCF-F358F20D21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02525" y="415925"/>
            <a:ext cx="2047875" cy="140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55209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9D4A4-E829-4EC1-9D19-56E1584E1509}"/>
              </a:ext>
            </a:extLst>
          </p:cNvPr>
          <p:cNvSpPr>
            <a:spLocks noGrp="1"/>
          </p:cNvSpPr>
          <p:nvPr>
            <p:ph type="title"/>
          </p:nvPr>
        </p:nvSpPr>
        <p:spPr/>
        <p:txBody>
          <a:bodyPr/>
          <a:lstStyle/>
          <a:p>
            <a:r>
              <a:rPr lang="en-US" dirty="0"/>
              <a:t>        Website, Classroom, Shared Drive</a:t>
            </a:r>
          </a:p>
        </p:txBody>
      </p:sp>
      <p:sp>
        <p:nvSpPr>
          <p:cNvPr id="3" name="Text Placeholder 2">
            <a:extLst>
              <a:ext uri="{FF2B5EF4-FFF2-40B4-BE49-F238E27FC236}">
                <a16:creationId xmlns:a16="http://schemas.microsoft.com/office/drawing/2014/main" id="{10BC8878-D0A2-4EF3-807B-2A0FC1D549BD}"/>
              </a:ext>
            </a:extLst>
          </p:cNvPr>
          <p:cNvSpPr>
            <a:spLocks noGrp="1"/>
          </p:cNvSpPr>
          <p:nvPr>
            <p:ph type="body" idx="1"/>
          </p:nvPr>
        </p:nvSpPr>
        <p:spPr/>
        <p:txBody>
          <a:bodyPr/>
          <a:lstStyle/>
          <a:p>
            <a:r>
              <a:rPr lang="en-US" b="1" dirty="0"/>
              <a:t>Website</a:t>
            </a:r>
            <a:r>
              <a:rPr lang="en-US" dirty="0"/>
              <a:t>- jpschools.org, Departments, District Affairs, PBIS</a:t>
            </a:r>
          </a:p>
          <a:p>
            <a:r>
              <a:rPr lang="en-US" dirty="0"/>
              <a:t>Make yourself familiar with the website. There are resources that will help you implement PBIS effectively.</a:t>
            </a:r>
          </a:p>
          <a:p>
            <a:r>
              <a:rPr lang="en-US" b="1" dirty="0"/>
              <a:t>Classroom</a:t>
            </a:r>
            <a:r>
              <a:rPr lang="en-US" dirty="0"/>
              <a:t>- When you get the invitation to join, please accept. All assignments will be posted here and you can submit your Implementation Plan, monthly reports, and TFI scores through the Classroom.</a:t>
            </a:r>
          </a:p>
          <a:p>
            <a:r>
              <a:rPr lang="en-US" b="1" dirty="0"/>
              <a:t>Shared Drive- </a:t>
            </a:r>
            <a:r>
              <a:rPr lang="en-US" dirty="0"/>
              <a:t>A number of ideas and interventions/resources that can help you with PBIS</a:t>
            </a:r>
          </a:p>
        </p:txBody>
      </p:sp>
    </p:spTree>
    <p:extLst>
      <p:ext uri="{BB962C8B-B14F-4D97-AF65-F5344CB8AC3E}">
        <p14:creationId xmlns:p14="http://schemas.microsoft.com/office/powerpoint/2010/main" val="40001226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57903-8DBA-4B5A-BADD-8DF4FF8BF424}"/>
              </a:ext>
            </a:extLst>
          </p:cNvPr>
          <p:cNvSpPr>
            <a:spLocks noGrp="1"/>
          </p:cNvSpPr>
          <p:nvPr>
            <p:ph type="title"/>
          </p:nvPr>
        </p:nvSpPr>
        <p:spPr/>
        <p:txBody>
          <a:bodyPr/>
          <a:lstStyle/>
          <a:p>
            <a:r>
              <a:rPr lang="en-US" dirty="0"/>
              <a:t>           First Region 1 PBIS Meeting</a:t>
            </a:r>
          </a:p>
        </p:txBody>
      </p:sp>
      <p:sp>
        <p:nvSpPr>
          <p:cNvPr id="3" name="Text Placeholder 2">
            <a:extLst>
              <a:ext uri="{FF2B5EF4-FFF2-40B4-BE49-F238E27FC236}">
                <a16:creationId xmlns:a16="http://schemas.microsoft.com/office/drawing/2014/main" id="{BC88E679-1E24-4C38-AF27-A3C802F86657}"/>
              </a:ext>
            </a:extLst>
          </p:cNvPr>
          <p:cNvSpPr>
            <a:spLocks noGrp="1"/>
          </p:cNvSpPr>
          <p:nvPr>
            <p:ph type="body" idx="1"/>
          </p:nvPr>
        </p:nvSpPr>
        <p:spPr>
          <a:xfrm>
            <a:off x="838200" y="1825625"/>
            <a:ext cx="10515600" cy="4184558"/>
          </a:xfrm>
        </p:spPr>
        <p:txBody>
          <a:bodyPr/>
          <a:lstStyle/>
          <a:p>
            <a:r>
              <a:rPr lang="en-US" dirty="0">
                <a:solidFill>
                  <a:srgbClr val="333333"/>
                </a:solidFill>
                <a:latin typeface="Open_Sans_Regular"/>
              </a:rPr>
              <a:t> August-       Creating an FBA- @ Hynes Lakeview after school, Date still TBD</a:t>
            </a:r>
          </a:p>
          <a:p>
            <a:endParaRPr lang="en-US" dirty="0">
              <a:solidFill>
                <a:srgbClr val="333333"/>
              </a:solidFill>
              <a:latin typeface="Open_Sans_Regular"/>
            </a:endParaRPr>
          </a:p>
          <a:p>
            <a:r>
              <a:rPr lang="en-US" dirty="0">
                <a:solidFill>
                  <a:srgbClr val="333333"/>
                </a:solidFill>
                <a:latin typeface="Open_Sans_Regular"/>
              </a:rPr>
              <a:t>September-  Conscious Discipline- in St. Bernard on a Saturday. Date still TBD</a:t>
            </a:r>
          </a:p>
          <a:p>
            <a:endParaRPr lang="en-US" dirty="0">
              <a:solidFill>
                <a:srgbClr val="333333"/>
              </a:solidFill>
              <a:latin typeface="Open_Sans_Regular"/>
            </a:endParaRPr>
          </a:p>
          <a:p>
            <a:r>
              <a:rPr lang="en-US" dirty="0">
                <a:solidFill>
                  <a:srgbClr val="333333"/>
                </a:solidFill>
                <a:latin typeface="Open_Sans_Regular"/>
              </a:rPr>
              <a:t>                           What do you need or want?</a:t>
            </a:r>
          </a:p>
          <a:p>
            <a:endParaRPr lang="en-US" dirty="0"/>
          </a:p>
        </p:txBody>
      </p:sp>
    </p:spTree>
    <p:extLst>
      <p:ext uri="{BB962C8B-B14F-4D97-AF65-F5344CB8AC3E}">
        <p14:creationId xmlns:p14="http://schemas.microsoft.com/office/powerpoint/2010/main" val="4754610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434C1-E120-463E-8504-8FB31FAA49F7}"/>
              </a:ext>
            </a:extLst>
          </p:cNvPr>
          <p:cNvSpPr>
            <a:spLocks noGrp="1"/>
          </p:cNvSpPr>
          <p:nvPr>
            <p:ph type="title"/>
          </p:nvPr>
        </p:nvSpPr>
        <p:spPr/>
        <p:txBody>
          <a:bodyPr/>
          <a:lstStyle/>
          <a:p>
            <a:r>
              <a:rPr lang="en-US" dirty="0"/>
              <a:t>                We can support you!</a:t>
            </a:r>
          </a:p>
        </p:txBody>
      </p:sp>
      <p:sp>
        <p:nvSpPr>
          <p:cNvPr id="3" name="Text Placeholder 2">
            <a:extLst>
              <a:ext uri="{FF2B5EF4-FFF2-40B4-BE49-F238E27FC236}">
                <a16:creationId xmlns:a16="http://schemas.microsoft.com/office/drawing/2014/main" id="{07A0F516-3217-4808-9C41-5BF834B86868}"/>
              </a:ext>
            </a:extLst>
          </p:cNvPr>
          <p:cNvSpPr>
            <a:spLocks noGrp="1"/>
          </p:cNvSpPr>
          <p:nvPr>
            <p:ph type="body" idx="1"/>
          </p:nvPr>
        </p:nvSpPr>
        <p:spPr>
          <a:xfrm>
            <a:off x="838200" y="1518083"/>
            <a:ext cx="10515600" cy="4882718"/>
          </a:xfrm>
        </p:spPr>
        <p:txBody>
          <a:bodyPr/>
          <a:lstStyle/>
          <a:p>
            <a:pPr marL="685800" indent="-457200">
              <a:buFont typeface="Arial" panose="020B0604020202020204" pitchFamily="34" charset="0"/>
              <a:buChar char="•"/>
            </a:pPr>
            <a:r>
              <a:rPr lang="en-US" sz="3600" dirty="0"/>
              <a:t>Restorative Practices</a:t>
            </a:r>
          </a:p>
          <a:p>
            <a:pPr marL="685800" indent="-457200">
              <a:buFont typeface="Arial" panose="020B0604020202020204" pitchFamily="34" charset="0"/>
              <a:buChar char="•"/>
            </a:pPr>
            <a:r>
              <a:rPr lang="en-US" sz="3600" dirty="0"/>
              <a:t>Conscious Discipline</a:t>
            </a:r>
          </a:p>
          <a:p>
            <a:pPr marL="685800" indent="-457200">
              <a:buFont typeface="Arial" panose="020B0604020202020204" pitchFamily="34" charset="0"/>
              <a:buChar char="•"/>
            </a:pPr>
            <a:r>
              <a:rPr lang="en-US" sz="3600" dirty="0"/>
              <a:t>Leader in Me</a:t>
            </a:r>
          </a:p>
          <a:p>
            <a:pPr marL="685800" indent="-457200">
              <a:buFont typeface="Arial" panose="020B0604020202020204" pitchFamily="34" charset="0"/>
              <a:buChar char="•"/>
            </a:pPr>
            <a:r>
              <a:rPr lang="en-US" sz="3600" dirty="0"/>
              <a:t>Mindfulness</a:t>
            </a:r>
          </a:p>
          <a:p>
            <a:pPr marL="685800" indent="-457200">
              <a:buFont typeface="Arial" panose="020B0604020202020204" pitchFamily="34" charset="0"/>
              <a:buChar char="•"/>
            </a:pPr>
            <a:r>
              <a:rPr lang="en-US" sz="3600" dirty="0"/>
              <a:t>Classroom Management</a:t>
            </a:r>
          </a:p>
          <a:p>
            <a:pPr marL="685800" indent="-457200">
              <a:buFont typeface="Arial" panose="020B0604020202020204" pitchFamily="34" charset="0"/>
              <a:buChar char="•"/>
            </a:pPr>
            <a:r>
              <a:rPr lang="en-US" sz="3600" dirty="0"/>
              <a:t>Attendance</a:t>
            </a:r>
          </a:p>
          <a:p>
            <a:pPr marL="685800" indent="-457200">
              <a:buFont typeface="Arial" panose="020B0604020202020204" pitchFamily="34" charset="0"/>
              <a:buChar char="•"/>
            </a:pPr>
            <a:r>
              <a:rPr lang="en-US" sz="3600" dirty="0"/>
              <a:t>Family Engagement</a:t>
            </a:r>
          </a:p>
          <a:p>
            <a:pPr marL="228600" indent="0"/>
            <a:endParaRPr lang="en-US" dirty="0"/>
          </a:p>
        </p:txBody>
      </p:sp>
    </p:spTree>
    <p:extLst>
      <p:ext uri="{BB962C8B-B14F-4D97-AF65-F5344CB8AC3E}">
        <p14:creationId xmlns:p14="http://schemas.microsoft.com/office/powerpoint/2010/main" val="19558269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A3F4-3C19-48B0-BFCB-8264EF72F3C2}"/>
              </a:ext>
            </a:extLst>
          </p:cNvPr>
          <p:cNvSpPr>
            <a:spLocks noGrp="1"/>
          </p:cNvSpPr>
          <p:nvPr>
            <p:ph type="title"/>
          </p:nvPr>
        </p:nvSpPr>
        <p:spPr>
          <a:xfrm>
            <a:off x="838200" y="365126"/>
            <a:ext cx="10515600" cy="868872"/>
          </a:xfrm>
        </p:spPr>
        <p:txBody>
          <a:bodyPr/>
          <a:lstStyle/>
          <a:p>
            <a:r>
              <a:rPr lang="en-US" dirty="0"/>
              <a:t>              Community Supporters:</a:t>
            </a:r>
          </a:p>
        </p:txBody>
      </p:sp>
      <p:sp>
        <p:nvSpPr>
          <p:cNvPr id="3" name="Text Placeholder 2">
            <a:extLst>
              <a:ext uri="{FF2B5EF4-FFF2-40B4-BE49-F238E27FC236}">
                <a16:creationId xmlns:a16="http://schemas.microsoft.com/office/drawing/2014/main" id="{D8B4F482-9EBC-4B63-9285-275B30FD3454}"/>
              </a:ext>
            </a:extLst>
          </p:cNvPr>
          <p:cNvSpPr>
            <a:spLocks noGrp="1"/>
          </p:cNvSpPr>
          <p:nvPr>
            <p:ph type="body" idx="1"/>
          </p:nvPr>
        </p:nvSpPr>
        <p:spPr>
          <a:xfrm>
            <a:off x="838200" y="1233997"/>
            <a:ext cx="10515600" cy="4607510"/>
          </a:xfrm>
        </p:spPr>
        <p:txBody>
          <a:bodyPr/>
          <a:lstStyle/>
          <a:p>
            <a:r>
              <a:rPr lang="en-US" sz="2400" dirty="0"/>
              <a:t>Mobile Crisis </a:t>
            </a:r>
          </a:p>
          <a:p>
            <a:r>
              <a:rPr lang="en-US" sz="2400" dirty="0"/>
              <a:t>JPHSA</a:t>
            </a:r>
          </a:p>
          <a:p>
            <a:r>
              <a:rPr lang="en-US" sz="2400" dirty="0" err="1"/>
              <a:t>CrimeStoppers</a:t>
            </a:r>
            <a:endParaRPr lang="en-US" sz="2400" dirty="0"/>
          </a:p>
          <a:p>
            <a:r>
              <a:rPr lang="en-US" sz="2400" dirty="0"/>
              <a:t>Jefferson Children’s Advocacy Center</a:t>
            </a:r>
          </a:p>
          <a:p>
            <a:r>
              <a:rPr lang="en-US" sz="2400" dirty="0"/>
              <a:t>Via Link</a:t>
            </a:r>
          </a:p>
          <a:p>
            <a:r>
              <a:rPr lang="en-US" sz="2400" dirty="0"/>
              <a:t>Unbound Now</a:t>
            </a:r>
          </a:p>
          <a:p>
            <a:r>
              <a:rPr lang="en-US" sz="2400"/>
              <a:t>JPCO- (Handout)</a:t>
            </a:r>
            <a:endParaRPr lang="en-US" sz="2400" dirty="0"/>
          </a:p>
          <a:p>
            <a:r>
              <a:rPr lang="en-US" sz="2400" dirty="0"/>
              <a:t>Louisiana Crisis Hub</a:t>
            </a:r>
          </a:p>
          <a:p>
            <a:r>
              <a:rPr lang="en-US" sz="2400" dirty="0"/>
              <a:t> Kona Ice</a:t>
            </a:r>
          </a:p>
          <a:p>
            <a:r>
              <a:rPr lang="en-US" sz="2400" dirty="0"/>
              <a:t>  </a:t>
            </a:r>
            <a:endParaRPr lang="en-US" dirty="0"/>
          </a:p>
        </p:txBody>
      </p:sp>
    </p:spTree>
    <p:extLst>
      <p:ext uri="{BB962C8B-B14F-4D97-AF65-F5344CB8AC3E}">
        <p14:creationId xmlns:p14="http://schemas.microsoft.com/office/powerpoint/2010/main" val="6030783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 James P. Comer, Pioneer of Successful School Reform</a:t>
            </a:r>
          </a:p>
        </p:txBody>
      </p:sp>
      <p:sp>
        <p:nvSpPr>
          <p:cNvPr id="3" name="Text Placeholder 2"/>
          <p:cNvSpPr>
            <a:spLocks noGrp="1"/>
          </p:cNvSpPr>
          <p:nvPr>
            <p:ph type="body" idx="1"/>
          </p:nvPr>
        </p:nvSpPr>
        <p:spPr/>
        <p:txBody>
          <a:bodyPr/>
          <a:lstStyle/>
          <a:p>
            <a:r>
              <a:rPr lang="en-US" i="1" dirty="0"/>
              <a:t>“You know the purpose of the school is not just to raise test scores, or to give children academic learning. The purpose of the school is to give children an experience that will help them grow and develop in ways that they can be successful, in school and as successful adults. They have to grow in a way that they can take care of themselves, get an education, take care of a family, be responsible citizens of the society and of their community. Now you don’t get that simply by raising test scores.” ~</a:t>
            </a:r>
            <a:r>
              <a:rPr lang="en-US" dirty="0"/>
              <a:t>Dr. James P. Comer</a:t>
            </a:r>
          </a:p>
        </p:txBody>
      </p:sp>
    </p:spTree>
    <p:extLst>
      <p:ext uri="{BB962C8B-B14F-4D97-AF65-F5344CB8AC3E}">
        <p14:creationId xmlns:p14="http://schemas.microsoft.com/office/powerpoint/2010/main" val="26336548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of course…  (I can’t repeat it enough!)</a:t>
            </a:r>
          </a:p>
        </p:txBody>
      </p:sp>
      <p:sp>
        <p:nvSpPr>
          <p:cNvPr id="3" name="Text Placeholder 2"/>
          <p:cNvSpPr>
            <a:spLocks noGrp="1"/>
          </p:cNvSpPr>
          <p:nvPr>
            <p:ph type="body" idx="1"/>
          </p:nvPr>
        </p:nvSpPr>
        <p:spPr/>
        <p:txBody>
          <a:bodyPr/>
          <a:lstStyle/>
          <a:p>
            <a:r>
              <a:rPr lang="en-US" sz="5400" dirty="0">
                <a:latin typeface="Palatino Linotype" panose="02040502050505030304" pitchFamily="18" charset="0"/>
              </a:rPr>
              <a:t>“No significant learning occurs without a significant relationship”</a:t>
            </a:r>
          </a:p>
          <a:p>
            <a:r>
              <a:rPr lang="en-US" sz="3600" dirty="0"/>
              <a:t>Dr. James Comer</a:t>
            </a:r>
          </a:p>
        </p:txBody>
      </p:sp>
    </p:spTree>
    <p:extLst>
      <p:ext uri="{BB962C8B-B14F-4D97-AF65-F5344CB8AC3E}">
        <p14:creationId xmlns:p14="http://schemas.microsoft.com/office/powerpoint/2010/main" val="83914011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85775"/>
          </a:xfrm>
        </p:spPr>
        <p:txBody>
          <a:bodyPr/>
          <a:lstStyle/>
          <a:p>
            <a:r>
              <a:rPr lang="en-US" dirty="0"/>
              <a:t>Let’s remind our teachers the power they have to change lives.</a:t>
            </a:r>
          </a:p>
        </p:txBody>
      </p:sp>
      <p:sp>
        <p:nvSpPr>
          <p:cNvPr id="3" name="Text Placeholder 2"/>
          <p:cNvSpPr>
            <a:spLocks noGrp="1"/>
          </p:cNvSpPr>
          <p:nvPr>
            <p:ph type="body" idx="1"/>
          </p:nvPr>
        </p:nvSpPr>
        <p:spPr/>
        <p:txBody>
          <a:bodyPr/>
          <a:lstStyle/>
          <a:p>
            <a:endParaRPr lang="en-US" dirty="0"/>
          </a:p>
        </p:txBody>
      </p:sp>
      <p:pic>
        <p:nvPicPr>
          <p:cNvPr id="4" name="Picture 3" descr="C:\Users\erin.valls\AppData\Local\Microsoft\Windows\Temporary Internet Files\Content.MSO\4F6B3EC9.tmp"/>
          <p:cNvPicPr/>
          <p:nvPr/>
        </p:nvPicPr>
        <p:blipFill>
          <a:blip r:embed="rId2">
            <a:extLst>
              <a:ext uri="{28A0092B-C50C-407E-A947-70E740481C1C}">
                <a14:useLocalDpi xmlns:a14="http://schemas.microsoft.com/office/drawing/2010/main" val="0"/>
              </a:ext>
            </a:extLst>
          </a:blip>
          <a:srcRect/>
          <a:stretch>
            <a:fillRect/>
          </a:stretch>
        </p:blipFill>
        <p:spPr bwMode="auto">
          <a:xfrm>
            <a:off x="3131185" y="1948186"/>
            <a:ext cx="5929630" cy="3867150"/>
          </a:xfrm>
          <a:prstGeom prst="rect">
            <a:avLst/>
          </a:prstGeom>
          <a:noFill/>
          <a:ln>
            <a:noFill/>
          </a:ln>
        </p:spPr>
      </p:pic>
    </p:spTree>
    <p:extLst>
      <p:ext uri="{BB962C8B-B14F-4D97-AF65-F5344CB8AC3E}">
        <p14:creationId xmlns:p14="http://schemas.microsoft.com/office/powerpoint/2010/main" val="255759132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45140-51F0-46E5-9E83-38B0563E7533}"/>
              </a:ext>
            </a:extLst>
          </p:cNvPr>
          <p:cNvSpPr>
            <a:spLocks noGrp="1"/>
          </p:cNvSpPr>
          <p:nvPr>
            <p:ph type="title"/>
          </p:nvPr>
        </p:nvSpPr>
        <p:spPr/>
        <p:txBody>
          <a:bodyPr/>
          <a:lstStyle/>
          <a:p>
            <a:r>
              <a:rPr lang="en-US" dirty="0"/>
              <a:t>           Gang Leader to Graduate</a:t>
            </a:r>
          </a:p>
        </p:txBody>
      </p:sp>
      <p:sp>
        <p:nvSpPr>
          <p:cNvPr id="3" name="Text Placeholder 2">
            <a:extLst>
              <a:ext uri="{FF2B5EF4-FFF2-40B4-BE49-F238E27FC236}">
                <a16:creationId xmlns:a16="http://schemas.microsoft.com/office/drawing/2014/main" id="{D91A047F-648B-4CD0-8A47-AAE60AD9AAC4}"/>
              </a:ext>
            </a:extLst>
          </p:cNvPr>
          <p:cNvSpPr>
            <a:spLocks noGrp="1"/>
          </p:cNvSpPr>
          <p:nvPr>
            <p:ph type="body" idx="1"/>
          </p:nvPr>
        </p:nvSpPr>
        <p:spPr/>
        <p:txBody>
          <a:bodyPr/>
          <a:lstStyle/>
          <a:p>
            <a:r>
              <a:rPr lang="en-US" dirty="0">
                <a:hlinkClick r:id="rId2"/>
              </a:rPr>
              <a:t>https://youtu.be/RXJGcqcJckA</a:t>
            </a:r>
            <a:endParaRPr lang="en-US" dirty="0"/>
          </a:p>
          <a:p>
            <a:endParaRPr lang="en-US" dirty="0"/>
          </a:p>
          <a:p>
            <a:r>
              <a:rPr lang="en-US" dirty="0"/>
              <a:t>Share this with your staff. Remind them of their power. We all have had DJ’s in our class at some point. What did we do to save them? </a:t>
            </a:r>
          </a:p>
        </p:txBody>
      </p:sp>
    </p:spTree>
    <p:extLst>
      <p:ext uri="{BB962C8B-B14F-4D97-AF65-F5344CB8AC3E}">
        <p14:creationId xmlns:p14="http://schemas.microsoft.com/office/powerpoint/2010/main" val="171963977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 ARE A BLESSING TO OUR STUDENTS! THANK YOU AND…</a:t>
            </a:r>
          </a:p>
        </p:txBody>
      </p:sp>
      <p:sp>
        <p:nvSpPr>
          <p:cNvPr id="3" name="Text Placeholder 2"/>
          <p:cNvSpPr>
            <a:spLocks noGrp="1"/>
          </p:cNvSpPr>
          <p:nvPr>
            <p:ph type="body" idx="1"/>
          </p:nvPr>
        </p:nvSpPr>
        <p:spPr/>
        <p:txBody>
          <a:bodyPr/>
          <a:lstStyle/>
          <a:p>
            <a:r>
              <a:rPr lang="en-US" sz="6000" dirty="0">
                <a:latin typeface="Broadway" panose="04040905080B02020502" pitchFamily="82" charset="0"/>
              </a:rPr>
              <a:t>HAVE A FANTASTICALLY POSITIVE SCHOOL YEAR!</a:t>
            </a:r>
          </a:p>
        </p:txBody>
      </p:sp>
    </p:spTree>
    <p:extLst>
      <p:ext uri="{BB962C8B-B14F-4D97-AF65-F5344CB8AC3E}">
        <p14:creationId xmlns:p14="http://schemas.microsoft.com/office/powerpoint/2010/main" val="112119292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r>
              <a:rPr lang="en-US" dirty="0"/>
              <a:t>Erin </a:t>
            </a:r>
            <a:r>
              <a:rPr lang="en-US" dirty="0" err="1"/>
              <a:t>Valls</a:t>
            </a:r>
            <a:r>
              <a:rPr lang="en-US" dirty="0"/>
              <a:t>- District PBIS Coordinator</a:t>
            </a:r>
          </a:p>
          <a:p>
            <a:r>
              <a:rPr lang="en-US" dirty="0">
                <a:hlinkClick r:id="rId2"/>
              </a:rPr>
              <a:t>erin.valls@jpschools.org</a:t>
            </a:r>
            <a:r>
              <a:rPr lang="en-US" dirty="0"/>
              <a:t> </a:t>
            </a:r>
          </a:p>
          <a:p>
            <a:endParaRPr lang="en-US" dirty="0"/>
          </a:p>
        </p:txBody>
      </p:sp>
    </p:spTree>
    <p:extLst>
      <p:ext uri="{BB962C8B-B14F-4D97-AF65-F5344CB8AC3E}">
        <p14:creationId xmlns:p14="http://schemas.microsoft.com/office/powerpoint/2010/main" val="3804835044"/>
      </p:ext>
    </p:extLst>
  </p:cSld>
  <p:clrMapOvr>
    <a:masterClrMapping/>
  </p:clrMapOvr>
</p:sld>
</file>

<file path=ppt/theme/theme1.xml><?xml version="1.0" encoding="utf-8"?>
<a:theme xmlns:a="http://schemas.openxmlformats.org/drawingml/2006/main" name="Office Theme">
  <a:themeElements>
    <a:clrScheme name="JPSchools1">
      <a:dk1>
        <a:srgbClr val="000000"/>
      </a:dk1>
      <a:lt1>
        <a:srgbClr val="FFFFFF"/>
      </a:lt1>
      <a:dk2>
        <a:srgbClr val="04233B"/>
      </a:dk2>
      <a:lt2>
        <a:srgbClr val="E9EAF5"/>
      </a:lt2>
      <a:accent1>
        <a:srgbClr val="0F5687"/>
      </a:accent1>
      <a:accent2>
        <a:srgbClr val="FFCD00"/>
      </a:accent2>
      <a:accent3>
        <a:srgbClr val="00A3C0"/>
      </a:accent3>
      <a:accent4>
        <a:srgbClr val="FFAE00"/>
      </a:accent4>
      <a:accent5>
        <a:srgbClr val="84ACD3"/>
      </a:accent5>
      <a:accent6>
        <a:srgbClr val="2683C6"/>
      </a:accent6>
      <a:hlink>
        <a:srgbClr val="6B9FFF"/>
      </a:hlink>
      <a:folHlink>
        <a:srgbClr val="6E6E8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EA0EDE7530FC84A8CC5A0FF43E4DEE9" ma:contentTypeVersion="10" ma:contentTypeDescription="Create a new document." ma:contentTypeScope="" ma:versionID="135ea12f0d977a1048e1a3ceefa519fa">
  <xsd:schema xmlns:xsd="http://www.w3.org/2001/XMLSchema" xmlns:xs="http://www.w3.org/2001/XMLSchema" xmlns:p="http://schemas.microsoft.com/office/2006/metadata/properties" xmlns:ns3="758e4c94-cc6e-4ffe-a9d8-49497ba75520" targetNamespace="http://schemas.microsoft.com/office/2006/metadata/properties" ma:root="true" ma:fieldsID="aa4fa3a113f21ba82d00b867da35ed57" ns3:_="">
    <xsd:import namespace="758e4c94-cc6e-4ffe-a9d8-49497ba75520"/>
    <xsd:element name="properties">
      <xsd:complexType>
        <xsd:sequence>
          <xsd:element name="documentManagement">
            <xsd:complexType>
              <xsd:all>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8e4c94-cc6e-4ffe-a9d8-49497ba755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AB1F0F6-D341-4A45-8FF7-FB65DB86EEF2}">
  <ds:schemaRefs>
    <ds:schemaRef ds:uri="http://www.w3.org/XML/1998/namespace"/>
    <ds:schemaRef ds:uri="http://purl.org/dc/terms/"/>
    <ds:schemaRef ds:uri="758e4c94-cc6e-4ffe-a9d8-49497ba75520"/>
    <ds:schemaRef ds:uri="http://purl.org/dc/dcmitype/"/>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s>
</ds:datastoreItem>
</file>

<file path=customXml/itemProps2.xml><?xml version="1.0" encoding="utf-8"?>
<ds:datastoreItem xmlns:ds="http://schemas.openxmlformats.org/officeDocument/2006/customXml" ds:itemID="{1A26FB1A-8377-471C-A7E6-012D5677EA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58e4c94-cc6e-4ffe-a9d8-49497ba755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B237DA9-ABB4-4887-9563-3DA0E41090D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3729</TotalTime>
  <Words>5789</Words>
  <Application>Microsoft Office PowerPoint</Application>
  <PresentationFormat>Widescreen</PresentationFormat>
  <Paragraphs>464</Paragraphs>
  <Slides>83</Slides>
  <Notes>4</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83</vt:i4>
      </vt:variant>
    </vt:vector>
  </HeadingPairs>
  <TitlesOfParts>
    <vt:vector size="97" baseType="lpstr">
      <vt:lpstr>MS Gothic</vt:lpstr>
      <vt:lpstr>Arial</vt:lpstr>
      <vt:lpstr>Broadway</vt:lpstr>
      <vt:lpstr>Calibri</vt:lpstr>
      <vt:lpstr>Constantia</vt:lpstr>
      <vt:lpstr>Fira Sans</vt:lpstr>
      <vt:lpstr>Noto Sans Symbols</vt:lpstr>
      <vt:lpstr>Open_Sans_Regular</vt:lpstr>
      <vt:lpstr>Palatino Linotype</vt:lpstr>
      <vt:lpstr>Raleway</vt:lpstr>
      <vt:lpstr>Symbol</vt:lpstr>
      <vt:lpstr>Times New Roman</vt:lpstr>
      <vt:lpstr>Wingdings</vt:lpstr>
      <vt:lpstr>Office Theme</vt:lpstr>
      <vt:lpstr>2026-27 PBIS Leaders’ Meeting</vt:lpstr>
      <vt:lpstr>                     Welcome Back!!!!</vt:lpstr>
      <vt:lpstr>             What have you been doing?</vt:lpstr>
      <vt:lpstr>        2026-27 PBIS Leaders’ Meeting</vt:lpstr>
      <vt:lpstr>           2026-27 PBIS Leaders’ Meeting </vt:lpstr>
      <vt:lpstr>                     What is PBIS?</vt:lpstr>
      <vt:lpstr>PBIS is so much more than rewards and tokens.</vt:lpstr>
      <vt:lpstr>       Why should you implement PBIS?</vt:lpstr>
      <vt:lpstr> PBIS Increases Student Engagement and                        Instructional Time </vt:lpstr>
      <vt:lpstr>        Why can’t we TEACH behavior?</vt:lpstr>
      <vt:lpstr>      Multi-Tiered Systems of Support</vt:lpstr>
      <vt:lpstr>          PBIS Tier 1- Whole School</vt:lpstr>
      <vt:lpstr>                          PBIS PURPOSE</vt:lpstr>
      <vt:lpstr>        PBIS in the Classroom (Part of TFI 3.0)</vt:lpstr>
      <vt:lpstr>    Building a Safe Classroom Community-          What we strive for in PBIS</vt:lpstr>
      <vt:lpstr>                                Tier II</vt:lpstr>
      <vt:lpstr>                 Tier II Referral Form                        PLEASE USE IT!</vt:lpstr>
      <vt:lpstr>                            PBIS Team</vt:lpstr>
      <vt:lpstr>                       PBIS Team Make-up</vt:lpstr>
      <vt:lpstr>       Data and Compliance for 25-26</vt:lpstr>
      <vt:lpstr>Contracts: RESPONSIBILITIES    The PBIS Team Leader will</vt:lpstr>
      <vt:lpstr>RESPONSIBILITIES    The PBIS Team Leader will</vt:lpstr>
      <vt:lpstr>               2026-27 PBIS Due Dates </vt:lpstr>
      <vt:lpstr>               2025-26 PBIS Due Dates </vt:lpstr>
      <vt:lpstr>                       PBIS Implementation Plan</vt:lpstr>
      <vt:lpstr>BEHAVIORIAL EXPECTIONS, RULES DEVELOPED &amp; TEACHING EXPECTATIONS (TFI FEATURES 1.2, 1.3 &amp; 1.4)</vt:lpstr>
      <vt:lpstr>EFFECTIVE PROCEDURES FOR HANDLING DISCIPLINE (TFI FEATURES 1.6 &amp;1.7)</vt:lpstr>
      <vt:lpstr>EFFECTIVE PROCEDURES FOR HANDLING DISCIPLINE </vt:lpstr>
      <vt:lpstr>REWARD/RECOGNITION PROGRAM ESTABLISHED (TFI FEATURE 1.5)</vt:lpstr>
      <vt:lpstr>SCHOOL PBIS EVENTS/ACTIVITIES CALENDAR</vt:lpstr>
      <vt:lpstr>FACULTY COMMITMENT (TFI FEATURE 1.9, 1.10, &amp;   1.14)</vt:lpstr>
      <vt:lpstr>DATA ENTRY &amp; ANALYSIS PLAN ESTABLISHED (TFI FEATURES 1.17 &amp; 1.18)</vt:lpstr>
      <vt:lpstr>ANNUAL EVALUATION (TFI FEATURE 1.20)</vt:lpstr>
      <vt:lpstr>SMART Goals</vt:lpstr>
      <vt:lpstr>SMART Goals</vt:lpstr>
      <vt:lpstr>SMART Goals</vt:lpstr>
      <vt:lpstr>SMART Goals</vt:lpstr>
      <vt:lpstr>SMART Goal- Activity</vt:lpstr>
      <vt:lpstr>VERIFICATION OF TIER II INTERVENTIONS AND SUPPORTS </vt:lpstr>
      <vt:lpstr>VERIFICATION OF TIER II INTERVENTIONS AND SUPPORTS</vt:lpstr>
      <vt:lpstr>As PBIS Leader, </vt:lpstr>
      <vt:lpstr>VERIFICATION OF TIER III INTERVENTIONS AND SUPPORTS</vt:lpstr>
      <vt:lpstr>             New this year-         SEL</vt:lpstr>
      <vt:lpstr>              SEL Section of Implementation Plan</vt:lpstr>
      <vt:lpstr>                           SEL- Activity</vt:lpstr>
      <vt:lpstr>                            SEL- Activity</vt:lpstr>
      <vt:lpstr>                We can support you!</vt:lpstr>
      <vt:lpstr>         2026-27 PBIS Monthly Reports</vt:lpstr>
      <vt:lpstr>           2026-27 PBIS Monthly Reports</vt:lpstr>
      <vt:lpstr>PowerPoint Presentation</vt:lpstr>
      <vt:lpstr>                     Monthly Report</vt:lpstr>
      <vt:lpstr>PowerPoint Presentation</vt:lpstr>
      <vt:lpstr>                     Monthly Report Example</vt:lpstr>
      <vt:lpstr>               Monthly Report- Activity</vt:lpstr>
      <vt:lpstr>    2026-27 PBIS Monthly Reports</vt:lpstr>
      <vt:lpstr>                    Monthly Report</vt:lpstr>
      <vt:lpstr>    2026-27 PBIS Monthly Report</vt:lpstr>
      <vt:lpstr>    2026-27 PBIS Monthly Report</vt:lpstr>
      <vt:lpstr>    2026-27 PBIS Monthly Report</vt:lpstr>
      <vt:lpstr>    2026-27 PBIS Monthly Report</vt:lpstr>
      <vt:lpstr>                Data- Who can run it?</vt:lpstr>
      <vt:lpstr>PBIS Meetings- Using Data The Big 5</vt:lpstr>
      <vt:lpstr>                            Attendance</vt:lpstr>
      <vt:lpstr>                            Attendance</vt:lpstr>
      <vt:lpstr>    Tiered Fidelity Inventory (TFI)</vt:lpstr>
      <vt:lpstr>    TFI Classroom Data Summary Worksheet</vt:lpstr>
      <vt:lpstr>PowerPoint Presentation</vt:lpstr>
      <vt:lpstr>Ideas-</vt:lpstr>
      <vt:lpstr>           PBIS in the Classroom Examples</vt:lpstr>
      <vt:lpstr>           PBIS in the Classroom Look-Fors</vt:lpstr>
      <vt:lpstr>                  Student Voice</vt:lpstr>
      <vt:lpstr>                    Climate Clubs</vt:lpstr>
      <vt:lpstr>           Climate Club Make-Up</vt:lpstr>
      <vt:lpstr>        Website, Classroom, Shared Drive</vt:lpstr>
      <vt:lpstr>           First Region 1 PBIS Meeting</vt:lpstr>
      <vt:lpstr>                We can support you!</vt:lpstr>
      <vt:lpstr>              Community Supporters:</vt:lpstr>
      <vt:lpstr>Dr. James P. Comer, Pioneer of Successful School Reform</vt:lpstr>
      <vt:lpstr>And of course…  (I can’t repeat it enough!)</vt:lpstr>
      <vt:lpstr>Let’s remind our teachers the power they have to change lives.</vt:lpstr>
      <vt:lpstr>           Gang Leader to Graduate</vt:lpstr>
      <vt:lpstr>YOU ARE A BLESSING TO OUR STUDENTS! THANK YOU AND…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Supporting Social-Emotional and Behavioral Needs of Students</dc:title>
  <dc:creator>ERIN.VALLS</dc:creator>
  <cp:lastModifiedBy>ERIN.VALLS</cp:lastModifiedBy>
  <cp:revision>168</cp:revision>
  <cp:lastPrinted>2026-08-05T12:21:24Z</cp:lastPrinted>
  <dcterms:modified xsi:type="dcterms:W3CDTF">2026-08-05T13:37:20Z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0x010100DEA0EDE7530FC84A8CC5A0FF43E4DEE9</vt:lpwstr>
  </property>
</Properties>
</file>