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>
      <p:cViewPr varScale="1">
        <p:scale>
          <a:sx n="120" d="100"/>
          <a:sy n="120" d="100"/>
        </p:scale>
        <p:origin x="80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F97E3-6995-7542-BD87-F96B8251F380}" type="datetimeFigureOut">
              <a:rPr lang="en-US" smtClean="0"/>
              <a:t>8/17/26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1C398-92BB-DC40-BD3E-BFD68B4EF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59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1C398-92BB-DC40-BD3E-BFD68B4EF22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7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33253" y="1435100"/>
            <a:ext cx="4078604" cy="2332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ED7D3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4038601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355591"/>
            <a:ext cx="4038600" cy="25024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05839"/>
            <a:ext cx="3404616" cy="418490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038600" cy="68488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ED7D3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4038601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355591"/>
            <a:ext cx="4038600" cy="25024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05839"/>
            <a:ext cx="3404616" cy="418490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038600" cy="684885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11416" y="3232683"/>
            <a:ext cx="3162300" cy="558800"/>
          </a:xfrm>
          <a:custGeom>
            <a:avLst/>
            <a:gdLst/>
            <a:ahLst/>
            <a:cxnLst/>
            <a:rect l="l" t="t" r="r" b="b"/>
            <a:pathLst>
              <a:path w="3162300" h="558800">
                <a:moveTo>
                  <a:pt x="2921000" y="546100"/>
                </a:moveTo>
                <a:lnTo>
                  <a:pt x="0" y="546100"/>
                </a:lnTo>
                <a:lnTo>
                  <a:pt x="0" y="558800"/>
                </a:lnTo>
                <a:lnTo>
                  <a:pt x="2921000" y="558800"/>
                </a:lnTo>
                <a:lnTo>
                  <a:pt x="2921000" y="546100"/>
                </a:lnTo>
                <a:close/>
              </a:path>
              <a:path w="3162300" h="558800">
                <a:moveTo>
                  <a:pt x="3162300" y="0"/>
                </a:moveTo>
                <a:lnTo>
                  <a:pt x="1270000" y="0"/>
                </a:lnTo>
                <a:lnTo>
                  <a:pt x="1270000" y="12700"/>
                </a:lnTo>
                <a:lnTo>
                  <a:pt x="3162300" y="12700"/>
                </a:lnTo>
                <a:lnTo>
                  <a:pt x="3162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4038601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355591"/>
            <a:ext cx="4038600" cy="25024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05839"/>
            <a:ext cx="3404616" cy="418490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038600" cy="68488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1850" y="1806955"/>
            <a:ext cx="4039870" cy="2065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77597" y="1467612"/>
            <a:ext cx="6020434" cy="3436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ED7D3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>
              <a:lnSpc>
                <a:spcPct val="89400"/>
              </a:lnSpc>
              <a:spcBef>
                <a:spcPts val="710"/>
              </a:spcBef>
            </a:pPr>
            <a:r>
              <a:rPr sz="4800" spc="-130" dirty="0">
                <a:solidFill>
                  <a:srgbClr val="44546A"/>
                </a:solidFill>
              </a:rPr>
              <a:t>Bilingual </a:t>
            </a:r>
            <a:r>
              <a:rPr sz="4800" spc="-150" dirty="0">
                <a:solidFill>
                  <a:srgbClr val="44546A"/>
                </a:solidFill>
              </a:rPr>
              <a:t>Authorization </a:t>
            </a:r>
            <a:r>
              <a:rPr sz="4800" spc="-235" dirty="0">
                <a:solidFill>
                  <a:srgbClr val="44546A"/>
                </a:solidFill>
              </a:rPr>
              <a:t>Program</a:t>
            </a:r>
            <a:r>
              <a:rPr sz="4800" spc="-75" dirty="0">
                <a:solidFill>
                  <a:srgbClr val="44546A"/>
                </a:solidFill>
              </a:rPr>
              <a:t> </a:t>
            </a:r>
            <a:r>
              <a:rPr sz="4800" spc="-229" dirty="0">
                <a:solidFill>
                  <a:srgbClr val="44546A"/>
                </a:solidFill>
              </a:rPr>
              <a:t>(BAP)</a:t>
            </a:r>
            <a:endParaRPr sz="4800"/>
          </a:p>
        </p:txBody>
      </p:sp>
      <p:grpSp>
        <p:nvGrpSpPr>
          <p:cNvPr id="3" name="object 3"/>
          <p:cNvGrpSpPr/>
          <p:nvPr/>
        </p:nvGrpSpPr>
        <p:grpSpPr>
          <a:xfrm>
            <a:off x="5094358" y="-3"/>
            <a:ext cx="7098030" cy="6858000"/>
            <a:chOff x="5094358" y="-3"/>
            <a:chExt cx="709803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3335" y="-3"/>
              <a:ext cx="4068663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2919" y="0"/>
              <a:ext cx="3611879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2919" y="0"/>
              <a:ext cx="4066031" cy="38557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046" y="5229241"/>
              <a:ext cx="1376205" cy="137620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19758" y="557560"/>
              <a:ext cx="6538528" cy="404094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107058" y="544860"/>
              <a:ext cx="6563995" cy="4066540"/>
            </a:xfrm>
            <a:custGeom>
              <a:avLst/>
              <a:gdLst/>
              <a:ahLst/>
              <a:cxnLst/>
              <a:rect l="l" t="t" r="r" b="b"/>
              <a:pathLst>
                <a:path w="6563995" h="4066540">
                  <a:moveTo>
                    <a:pt x="0" y="0"/>
                  </a:moveTo>
                  <a:lnTo>
                    <a:pt x="6563929" y="0"/>
                  </a:lnTo>
                  <a:lnTo>
                    <a:pt x="6563929" y="4066343"/>
                  </a:lnTo>
                  <a:lnTo>
                    <a:pt x="0" y="4066343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41833" y="5092362"/>
              <a:ext cx="1542464" cy="14412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22919" y="-3"/>
            <a:ext cx="4069079" cy="6858000"/>
            <a:chOff x="8122919" y="-3"/>
            <a:chExt cx="4069079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3335" y="-3"/>
              <a:ext cx="4068663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2919" y="0"/>
              <a:ext cx="3611879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2919" y="0"/>
              <a:ext cx="4066031" cy="3855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89324" y="5202694"/>
              <a:ext cx="1388146" cy="13881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10629" y="5091381"/>
              <a:ext cx="1521494" cy="142168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84726" y="1507236"/>
            <a:ext cx="6193155" cy="3375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85" dirty="0">
                <a:solidFill>
                  <a:srgbClr val="44546A"/>
                </a:solidFill>
                <a:latin typeface="Wingdings"/>
                <a:cs typeface="Wingdings"/>
              </a:rPr>
              <a:t></a:t>
            </a:r>
            <a:r>
              <a:rPr sz="4400" b="1" spc="-185" dirty="0">
                <a:solidFill>
                  <a:srgbClr val="44546A"/>
                </a:solidFill>
                <a:latin typeface="Arial"/>
                <a:cs typeface="Arial"/>
              </a:rPr>
              <a:t>Program</a:t>
            </a:r>
            <a:r>
              <a:rPr sz="4400" b="1" spc="-105" dirty="0">
                <a:solidFill>
                  <a:srgbClr val="44546A"/>
                </a:solidFill>
                <a:latin typeface="Arial"/>
                <a:cs typeface="Arial"/>
              </a:rPr>
              <a:t> </a:t>
            </a:r>
            <a:r>
              <a:rPr sz="4400" b="1" spc="-90" dirty="0">
                <a:solidFill>
                  <a:srgbClr val="44546A"/>
                </a:solidFill>
                <a:latin typeface="Arial"/>
                <a:cs typeface="Arial"/>
              </a:rPr>
              <a:t>Overview</a:t>
            </a:r>
            <a:endParaRPr sz="4400">
              <a:latin typeface="Arial"/>
              <a:cs typeface="Arial"/>
            </a:endParaRPr>
          </a:p>
          <a:p>
            <a:pPr marL="298450" marR="2536825" indent="-285750">
              <a:lnSpc>
                <a:spcPts val="5180"/>
              </a:lnSpc>
              <a:spcBef>
                <a:spcPts val="280"/>
              </a:spcBef>
            </a:pPr>
            <a:r>
              <a:rPr sz="4400" spc="-300" dirty="0">
                <a:solidFill>
                  <a:srgbClr val="44546A"/>
                </a:solidFill>
                <a:latin typeface="Wingdings"/>
                <a:cs typeface="Wingdings"/>
              </a:rPr>
              <a:t></a:t>
            </a:r>
            <a:r>
              <a:rPr sz="4400" b="1" spc="-300" dirty="0">
                <a:solidFill>
                  <a:srgbClr val="44546A"/>
                </a:solidFill>
                <a:latin typeface="Arial"/>
                <a:cs typeface="Arial"/>
              </a:rPr>
              <a:t>Admissions </a:t>
            </a:r>
            <a:r>
              <a:rPr sz="4400" b="1" spc="-275" dirty="0">
                <a:solidFill>
                  <a:srgbClr val="44546A"/>
                </a:solidFill>
                <a:latin typeface="Arial"/>
                <a:cs typeface="Arial"/>
              </a:rPr>
              <a:t>Requirements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ts val="5150"/>
              </a:lnSpc>
            </a:pPr>
            <a:r>
              <a:rPr sz="4400" spc="-165" dirty="0">
                <a:solidFill>
                  <a:srgbClr val="44546A"/>
                </a:solidFill>
                <a:latin typeface="Wingdings"/>
                <a:cs typeface="Wingdings"/>
              </a:rPr>
              <a:t></a:t>
            </a:r>
            <a:r>
              <a:rPr sz="4400" b="1" spc="-165" dirty="0">
                <a:solidFill>
                  <a:srgbClr val="44546A"/>
                </a:solidFill>
                <a:latin typeface="Arial"/>
                <a:cs typeface="Arial"/>
              </a:rPr>
              <a:t>Application</a:t>
            </a:r>
            <a:r>
              <a:rPr sz="4400" b="1" spc="-100" dirty="0">
                <a:solidFill>
                  <a:srgbClr val="44546A"/>
                </a:solidFill>
                <a:latin typeface="Arial"/>
                <a:cs typeface="Arial"/>
              </a:rPr>
              <a:t> </a:t>
            </a:r>
            <a:r>
              <a:rPr sz="4400" b="1" spc="-305" dirty="0">
                <a:solidFill>
                  <a:srgbClr val="44546A"/>
                </a:solidFill>
                <a:latin typeface="Arial"/>
                <a:cs typeface="Arial"/>
              </a:rPr>
              <a:t>Procedures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4400" spc="-325" dirty="0">
                <a:solidFill>
                  <a:srgbClr val="44546A"/>
                </a:solidFill>
                <a:latin typeface="Wingdings"/>
                <a:cs typeface="Wingdings"/>
              </a:rPr>
              <a:t></a:t>
            </a:r>
            <a:r>
              <a:rPr sz="4400" b="1" spc="-325" dirty="0">
                <a:solidFill>
                  <a:srgbClr val="44546A"/>
                </a:solidFill>
                <a:latin typeface="Arial"/>
                <a:cs typeface="Arial"/>
              </a:rPr>
              <a:t>Course</a:t>
            </a:r>
            <a:r>
              <a:rPr sz="4400" b="1" spc="-100" dirty="0">
                <a:solidFill>
                  <a:srgbClr val="44546A"/>
                </a:solidFill>
                <a:latin typeface="Arial"/>
                <a:cs typeface="Arial"/>
              </a:rPr>
              <a:t> </a:t>
            </a:r>
            <a:r>
              <a:rPr sz="4400" b="1" spc="-345" dirty="0">
                <a:solidFill>
                  <a:srgbClr val="44546A"/>
                </a:solidFill>
                <a:latin typeface="Arial"/>
                <a:cs typeface="Arial"/>
              </a:rPr>
              <a:t>Schedules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4662" y="1736852"/>
            <a:ext cx="3238500" cy="16744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75"/>
              </a:spcBef>
            </a:pPr>
            <a:r>
              <a:rPr spc="-535" dirty="0"/>
              <a:t>PROGRAM </a:t>
            </a:r>
            <a:r>
              <a:rPr spc="-500" dirty="0"/>
              <a:t>OVERVIEW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434386" y="-3"/>
            <a:ext cx="5758180" cy="6858000"/>
            <a:chOff x="6434386" y="-3"/>
            <a:chExt cx="575818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3335" y="-3"/>
              <a:ext cx="4068663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2919" y="0"/>
              <a:ext cx="3611879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2919" y="0"/>
              <a:ext cx="4066031" cy="38557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34386" y="1171263"/>
              <a:ext cx="3893267" cy="38932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79803" y="4911792"/>
              <a:ext cx="1754995" cy="16398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749" y="2140203"/>
            <a:ext cx="3192145" cy="174180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 indent="671830" algn="r">
              <a:lnSpc>
                <a:spcPct val="90800"/>
              </a:lnSpc>
              <a:spcBef>
                <a:spcPts val="540"/>
              </a:spcBef>
            </a:pPr>
            <a:r>
              <a:rPr sz="4000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4000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4000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-2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4000" spc="-10" dirty="0">
                <a:solidFill>
                  <a:srgbClr val="FFFFFF"/>
                </a:solidFill>
                <a:latin typeface="Arial"/>
                <a:cs typeface="Arial"/>
              </a:rPr>
              <a:t>Bilingual </a:t>
            </a:r>
            <a:r>
              <a:rPr sz="4000" spc="-55" dirty="0">
                <a:solidFill>
                  <a:srgbClr val="FFFFFF"/>
                </a:solidFill>
                <a:latin typeface="Arial"/>
                <a:cs typeface="Arial"/>
              </a:rPr>
              <a:t>Authorization?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88998" y="1007364"/>
            <a:ext cx="6281420" cy="138811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 marR="5080">
              <a:lnSpc>
                <a:spcPct val="89700"/>
              </a:lnSpc>
              <a:spcBef>
                <a:spcPts val="495"/>
              </a:spcBef>
            </a:pPr>
            <a:r>
              <a:rPr sz="3200" spc="-215" dirty="0">
                <a:solidFill>
                  <a:srgbClr val="ED7D31"/>
                </a:solidFill>
              </a:rPr>
              <a:t>The</a:t>
            </a:r>
            <a:r>
              <a:rPr sz="3200" spc="-15" dirty="0">
                <a:solidFill>
                  <a:srgbClr val="ED7D31"/>
                </a:solidFill>
              </a:rPr>
              <a:t> </a:t>
            </a:r>
            <a:r>
              <a:rPr sz="3200" spc="-160" dirty="0">
                <a:solidFill>
                  <a:srgbClr val="ED7D31"/>
                </a:solidFill>
              </a:rPr>
              <a:t>Bilingual</a:t>
            </a:r>
            <a:r>
              <a:rPr sz="3200" spc="-15" dirty="0">
                <a:solidFill>
                  <a:srgbClr val="ED7D31"/>
                </a:solidFill>
              </a:rPr>
              <a:t> </a:t>
            </a:r>
            <a:r>
              <a:rPr sz="3200" spc="-155" dirty="0">
                <a:solidFill>
                  <a:srgbClr val="ED7D31"/>
                </a:solidFill>
              </a:rPr>
              <a:t>Authorization</a:t>
            </a:r>
            <a:r>
              <a:rPr sz="3200" spc="-20" dirty="0">
                <a:solidFill>
                  <a:srgbClr val="ED7D31"/>
                </a:solidFill>
              </a:rPr>
              <a:t> </a:t>
            </a:r>
            <a:r>
              <a:rPr sz="3200" spc="-95" dirty="0">
                <a:solidFill>
                  <a:srgbClr val="ED7D31"/>
                </a:solidFill>
              </a:rPr>
              <a:t>permits </a:t>
            </a:r>
            <a:r>
              <a:rPr sz="3200" spc="-190" dirty="0">
                <a:solidFill>
                  <a:srgbClr val="ED7D31"/>
                </a:solidFill>
              </a:rPr>
              <a:t>holders</a:t>
            </a:r>
            <a:r>
              <a:rPr sz="3200" spc="-70" dirty="0">
                <a:solidFill>
                  <a:srgbClr val="ED7D31"/>
                </a:solidFill>
              </a:rPr>
              <a:t> </a:t>
            </a:r>
            <a:r>
              <a:rPr sz="3200" spc="-85" dirty="0">
                <a:solidFill>
                  <a:srgbClr val="ED7D31"/>
                </a:solidFill>
              </a:rPr>
              <a:t>to</a:t>
            </a:r>
            <a:r>
              <a:rPr sz="3200" spc="-70" dirty="0">
                <a:solidFill>
                  <a:srgbClr val="ED7D31"/>
                </a:solidFill>
              </a:rPr>
              <a:t> </a:t>
            </a:r>
            <a:r>
              <a:rPr sz="3200" spc="-150" dirty="0">
                <a:solidFill>
                  <a:srgbClr val="ED7D31"/>
                </a:solidFill>
              </a:rPr>
              <a:t>provide</a:t>
            </a:r>
            <a:r>
              <a:rPr sz="3200" spc="-65" dirty="0">
                <a:solidFill>
                  <a:srgbClr val="ED7D31"/>
                </a:solidFill>
              </a:rPr>
              <a:t> </a:t>
            </a:r>
            <a:r>
              <a:rPr sz="3200" spc="-190" dirty="0">
                <a:solidFill>
                  <a:srgbClr val="ED7D31"/>
                </a:solidFill>
              </a:rPr>
              <a:t>students</a:t>
            </a:r>
            <a:r>
              <a:rPr sz="3200" spc="-70" dirty="0">
                <a:solidFill>
                  <a:srgbClr val="ED7D31"/>
                </a:solidFill>
              </a:rPr>
              <a:t> </a:t>
            </a:r>
            <a:r>
              <a:rPr sz="3200" spc="-25" dirty="0">
                <a:solidFill>
                  <a:srgbClr val="ED7D31"/>
                </a:solidFill>
              </a:rPr>
              <a:t>the </a:t>
            </a:r>
            <a:r>
              <a:rPr sz="3200" spc="-40" dirty="0">
                <a:solidFill>
                  <a:srgbClr val="ED7D31"/>
                </a:solidFill>
              </a:rPr>
              <a:t>following: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5117598" y="2403348"/>
            <a:ext cx="5890260" cy="329311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41300" marR="5080" indent="-228600">
              <a:lnSpc>
                <a:spcPts val="3410"/>
              </a:lnSpc>
              <a:spcBef>
                <a:spcPts val="570"/>
              </a:spcBef>
              <a:buChar char="•"/>
              <a:tabLst>
                <a:tab pos="241300" algn="l"/>
              </a:tabLst>
            </a:pPr>
            <a:r>
              <a:rPr sz="3200" dirty="0">
                <a:latin typeface="Arial"/>
                <a:cs typeface="Arial"/>
              </a:rPr>
              <a:t>Instruction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for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English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190" dirty="0">
                <a:latin typeface="Arial"/>
                <a:cs typeface="Arial"/>
              </a:rPr>
              <a:t>(ELD)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and </a:t>
            </a:r>
            <a:r>
              <a:rPr sz="3200" spc="-30" dirty="0">
                <a:latin typeface="Arial"/>
                <a:cs typeface="Arial"/>
              </a:rPr>
              <a:t>Primary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80" dirty="0">
                <a:latin typeface="Arial"/>
                <a:cs typeface="Arial"/>
              </a:rPr>
              <a:t>Language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40" dirty="0">
                <a:latin typeface="Arial"/>
                <a:cs typeface="Arial"/>
              </a:rPr>
              <a:t>Development</a:t>
            </a:r>
            <a:endParaRPr sz="3200">
              <a:latin typeface="Arial"/>
              <a:cs typeface="Arial"/>
            </a:endParaRPr>
          </a:p>
          <a:p>
            <a:pPr marL="241300" marR="271145" indent="-228600">
              <a:lnSpc>
                <a:spcPct val="90000"/>
              </a:lnSpc>
              <a:spcBef>
                <a:spcPts val="580"/>
              </a:spcBef>
              <a:buChar char="•"/>
              <a:tabLst>
                <a:tab pos="241300" algn="l"/>
              </a:tabLst>
            </a:pPr>
            <a:r>
              <a:rPr sz="3200" spc="-50" dirty="0">
                <a:latin typeface="Arial"/>
                <a:cs typeface="Arial"/>
              </a:rPr>
              <a:t>Specially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114" dirty="0">
                <a:latin typeface="Arial"/>
                <a:cs typeface="Arial"/>
              </a:rPr>
              <a:t>Designed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Academic </a:t>
            </a:r>
            <a:r>
              <a:rPr sz="3200" dirty="0">
                <a:latin typeface="Arial"/>
                <a:cs typeface="Arial"/>
              </a:rPr>
              <a:t>Instruction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85" dirty="0">
                <a:latin typeface="Arial"/>
                <a:cs typeface="Arial"/>
              </a:rPr>
              <a:t>Delivered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85" dirty="0">
                <a:latin typeface="Arial"/>
                <a:cs typeface="Arial"/>
              </a:rPr>
              <a:t>English </a:t>
            </a:r>
            <a:r>
              <a:rPr sz="3200" spc="-60" dirty="0">
                <a:latin typeface="Arial"/>
                <a:cs typeface="Arial"/>
              </a:rPr>
              <a:t>(SDAIE)</a:t>
            </a:r>
            <a:endParaRPr sz="3200">
              <a:latin typeface="Arial"/>
              <a:cs typeface="Arial"/>
            </a:endParaRPr>
          </a:p>
          <a:p>
            <a:pPr marL="241300" marR="140335" indent="-228600">
              <a:lnSpc>
                <a:spcPts val="3379"/>
              </a:lnSpc>
              <a:spcBef>
                <a:spcPts val="760"/>
              </a:spcBef>
              <a:buChar char="•"/>
              <a:tabLst>
                <a:tab pos="241300" algn="l"/>
              </a:tabLst>
            </a:pPr>
            <a:r>
              <a:rPr sz="3200" spc="-50" dirty="0">
                <a:latin typeface="Arial"/>
                <a:cs typeface="Arial"/>
              </a:rPr>
              <a:t>Content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Instruction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85" dirty="0">
                <a:latin typeface="Arial"/>
                <a:cs typeface="Arial"/>
              </a:rPr>
              <a:t>Delivered</a:t>
            </a:r>
            <a:r>
              <a:rPr sz="3200" spc="-13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in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Primary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Language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3821" y="5149296"/>
            <a:ext cx="2792095" cy="1297305"/>
            <a:chOff x="383821" y="5149296"/>
            <a:chExt cx="2792095" cy="12973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821" y="5149296"/>
              <a:ext cx="1388146" cy="12970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2960" y="5183512"/>
              <a:ext cx="1262866" cy="12628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9393" y="1737867"/>
            <a:ext cx="3240405" cy="236029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indent="359410" algn="r">
              <a:lnSpc>
                <a:spcPct val="94300"/>
              </a:lnSpc>
              <a:spcBef>
                <a:spcPts val="370"/>
              </a:spcBef>
            </a:pPr>
            <a:r>
              <a:rPr sz="4000" b="1" spc="-254" dirty="0">
                <a:solidFill>
                  <a:srgbClr val="FFFFFF"/>
                </a:solidFill>
                <a:latin typeface="Arial"/>
                <a:cs typeface="Arial"/>
              </a:rPr>
              <a:t>Why</a:t>
            </a:r>
            <a:r>
              <a:rPr sz="40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270" dirty="0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sz="40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sz="4000" b="1" spc="-280" dirty="0">
                <a:solidFill>
                  <a:srgbClr val="FFFFFF"/>
                </a:solidFill>
                <a:latin typeface="Arial"/>
                <a:cs typeface="Arial"/>
              </a:rPr>
              <a:t>pursue</a:t>
            </a:r>
            <a:r>
              <a:rPr sz="40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4000" b="1" spc="-85" dirty="0">
                <a:solidFill>
                  <a:srgbClr val="FFFFFF"/>
                </a:solidFill>
                <a:latin typeface="Arial"/>
                <a:cs typeface="Arial"/>
              </a:rPr>
              <a:t>Bilingual </a:t>
            </a:r>
            <a:r>
              <a:rPr sz="4000" b="1" spc="-215" dirty="0">
                <a:solidFill>
                  <a:srgbClr val="FFFFFF"/>
                </a:solidFill>
                <a:latin typeface="Arial"/>
                <a:cs typeface="Arial"/>
              </a:rPr>
              <a:t>Authorization?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17598" y="1088643"/>
            <a:ext cx="5932805" cy="454596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584200" marR="1308100" indent="-571500">
              <a:lnSpc>
                <a:spcPts val="4300"/>
              </a:lnSpc>
              <a:spcBef>
                <a:spcPts val="660"/>
              </a:spcBef>
              <a:buFont typeface="Wingdings"/>
              <a:buChar char=""/>
              <a:tabLst>
                <a:tab pos="584200" algn="l"/>
              </a:tabLst>
            </a:pPr>
            <a:r>
              <a:rPr sz="4000" dirty="0">
                <a:latin typeface="Calibri"/>
                <a:cs typeface="Calibri"/>
              </a:rPr>
              <a:t>Growing</a:t>
            </a:r>
            <a:r>
              <a:rPr sz="4000" spc="-155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number</a:t>
            </a:r>
            <a:r>
              <a:rPr sz="4000" spc="-155" dirty="0">
                <a:latin typeface="Calibri"/>
                <a:cs typeface="Calibri"/>
              </a:rPr>
              <a:t> </a:t>
            </a:r>
            <a:r>
              <a:rPr sz="4000" spc="-25" dirty="0">
                <a:latin typeface="Calibri"/>
                <a:cs typeface="Calibri"/>
              </a:rPr>
              <a:t>of </a:t>
            </a:r>
            <a:r>
              <a:rPr sz="4000" dirty="0">
                <a:latin typeface="Calibri"/>
                <a:cs typeface="Calibri"/>
              </a:rPr>
              <a:t>English</a:t>
            </a:r>
            <a:r>
              <a:rPr sz="4000" spc="-80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Learners (Newcomers)</a:t>
            </a:r>
            <a:endParaRPr sz="4000">
              <a:latin typeface="Calibri"/>
              <a:cs typeface="Calibri"/>
            </a:endParaRPr>
          </a:p>
          <a:p>
            <a:pPr marL="584200" marR="5080" indent="-571500">
              <a:lnSpc>
                <a:spcPct val="90100"/>
              </a:lnSpc>
              <a:spcBef>
                <a:spcPts val="500"/>
              </a:spcBef>
              <a:buFont typeface="Wingdings"/>
              <a:buChar char=""/>
              <a:tabLst>
                <a:tab pos="584200" algn="l"/>
              </a:tabLst>
            </a:pPr>
            <a:r>
              <a:rPr sz="4000" dirty="0">
                <a:latin typeface="Calibri"/>
                <a:cs typeface="Calibri"/>
              </a:rPr>
              <a:t>High</a:t>
            </a:r>
            <a:r>
              <a:rPr sz="4000" spc="-8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demand</a:t>
            </a:r>
            <a:r>
              <a:rPr sz="4000" spc="-8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for</a:t>
            </a:r>
            <a:r>
              <a:rPr sz="4000" spc="-70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teachers </a:t>
            </a:r>
            <a:r>
              <a:rPr sz="4000" dirty="0">
                <a:latin typeface="Calibri"/>
                <a:cs typeface="Calibri"/>
              </a:rPr>
              <a:t>with</a:t>
            </a:r>
            <a:r>
              <a:rPr sz="4000" spc="-55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bilingual authorizations</a:t>
            </a:r>
            <a:r>
              <a:rPr sz="4000" spc="-9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to</a:t>
            </a:r>
            <a:r>
              <a:rPr sz="4000" spc="-8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teach</a:t>
            </a:r>
            <a:r>
              <a:rPr sz="4000" spc="-85" dirty="0">
                <a:latin typeface="Calibri"/>
                <a:cs typeface="Calibri"/>
              </a:rPr>
              <a:t> </a:t>
            </a:r>
            <a:r>
              <a:rPr sz="4000" spc="-25" dirty="0">
                <a:latin typeface="Calibri"/>
                <a:cs typeface="Calibri"/>
              </a:rPr>
              <a:t>in </a:t>
            </a:r>
            <a:r>
              <a:rPr sz="4000" dirty="0">
                <a:latin typeface="Calibri"/>
                <a:cs typeface="Calibri"/>
              </a:rPr>
              <a:t>dual</a:t>
            </a:r>
            <a:r>
              <a:rPr sz="4000" spc="-70" dirty="0">
                <a:latin typeface="Calibri"/>
                <a:cs typeface="Calibri"/>
              </a:rPr>
              <a:t> </a:t>
            </a:r>
            <a:r>
              <a:rPr sz="4000" dirty="0">
                <a:latin typeface="Calibri"/>
                <a:cs typeface="Calibri"/>
              </a:rPr>
              <a:t>language</a:t>
            </a:r>
            <a:r>
              <a:rPr sz="4000" spc="-65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immersion programs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91987" y="5217676"/>
            <a:ext cx="3051175" cy="1350010"/>
            <a:chOff x="391987" y="5217676"/>
            <a:chExt cx="3051175" cy="13500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987" y="5217676"/>
              <a:ext cx="1419721" cy="13265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6372" y="5240558"/>
              <a:ext cx="1326586" cy="13265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0"/>
            <a:ext cx="4038600" cy="6858000"/>
            <a:chOff x="-1" y="0"/>
            <a:chExt cx="40386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4114" y="1250994"/>
              <a:ext cx="2899834" cy="20462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9352" y="1246232"/>
              <a:ext cx="2909570" cy="2056130"/>
            </a:xfrm>
            <a:custGeom>
              <a:avLst/>
              <a:gdLst/>
              <a:ahLst/>
              <a:cxnLst/>
              <a:rect l="l" t="t" r="r" b="b"/>
              <a:pathLst>
                <a:path w="2909570" h="2056129">
                  <a:moveTo>
                    <a:pt x="0" y="0"/>
                  </a:moveTo>
                  <a:lnTo>
                    <a:pt x="2909359" y="0"/>
                  </a:lnTo>
                  <a:lnTo>
                    <a:pt x="2909359" y="2055736"/>
                  </a:lnTo>
                  <a:lnTo>
                    <a:pt x="0" y="205573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742" y="5082715"/>
              <a:ext cx="1491979" cy="139410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5948" y="5200549"/>
              <a:ext cx="1388146" cy="138814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065024" y="1179067"/>
            <a:ext cx="6200140" cy="441769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0029" marR="58419" indent="-227329">
              <a:lnSpc>
                <a:spcPct val="90300"/>
              </a:lnSpc>
              <a:spcBef>
                <a:spcPts val="380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1" spc="-114" dirty="0">
                <a:solidFill>
                  <a:srgbClr val="ED7D31"/>
                </a:solidFill>
                <a:latin typeface="Arial"/>
                <a:cs typeface="Arial"/>
              </a:rPr>
              <a:t>TWO-</a:t>
            </a:r>
            <a:r>
              <a:rPr sz="2400" b="1" spc="-200" dirty="0">
                <a:solidFill>
                  <a:srgbClr val="ED7D31"/>
                </a:solidFill>
                <a:latin typeface="Arial"/>
                <a:cs typeface="Arial"/>
              </a:rPr>
              <a:t>TERM</a:t>
            </a:r>
            <a:r>
              <a:rPr sz="2400" b="1" spc="5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2400" b="1" spc="-240" dirty="0">
                <a:solidFill>
                  <a:srgbClr val="ED7D31"/>
                </a:solidFill>
                <a:latin typeface="Arial"/>
                <a:cs typeface="Arial"/>
              </a:rPr>
              <a:t>PROGRAM</a:t>
            </a:r>
            <a:r>
              <a:rPr sz="2400" b="1" spc="10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post-</a:t>
            </a:r>
            <a:r>
              <a:rPr sz="2400" spc="-10" dirty="0">
                <a:latin typeface="Arial"/>
                <a:cs typeface="Arial"/>
              </a:rPr>
              <a:t>credential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or 	</a:t>
            </a:r>
            <a:r>
              <a:rPr sz="2400" spc="95" dirty="0">
                <a:latin typeface="Arial"/>
                <a:cs typeface="Arial"/>
              </a:rPr>
              <a:t>in-</a:t>
            </a:r>
            <a:r>
              <a:rPr sz="2400" spc="-60" dirty="0">
                <a:latin typeface="Arial"/>
                <a:cs typeface="Arial"/>
              </a:rPr>
              <a:t>service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teachers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who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are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interested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in 	</a:t>
            </a:r>
            <a:r>
              <a:rPr sz="2400" dirty="0">
                <a:latin typeface="Arial"/>
                <a:cs typeface="Arial"/>
              </a:rPr>
              <a:t>adding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bilingual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authorization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their 	credentials.</a:t>
            </a:r>
            <a:endParaRPr sz="2400">
              <a:latin typeface="Arial"/>
              <a:cs typeface="Arial"/>
            </a:endParaRPr>
          </a:p>
          <a:p>
            <a:pPr marL="240029" marR="187325" indent="-227329" algn="just">
              <a:lnSpc>
                <a:spcPct val="90400"/>
              </a:lnSpc>
              <a:spcBef>
                <a:spcPts val="105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1" spc="-280" dirty="0">
                <a:solidFill>
                  <a:srgbClr val="ED7D31"/>
                </a:solidFill>
                <a:latin typeface="Arial"/>
                <a:cs typeface="Arial"/>
              </a:rPr>
              <a:t>BEGINS</a:t>
            </a:r>
            <a:r>
              <a:rPr sz="2400" b="1" spc="110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during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summer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50" dirty="0">
                <a:latin typeface="Arial"/>
                <a:cs typeface="Arial"/>
              </a:rPr>
              <a:t>with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coursework 	</a:t>
            </a:r>
            <a:r>
              <a:rPr sz="2400" dirty="0">
                <a:latin typeface="Arial"/>
                <a:cs typeface="Arial"/>
              </a:rPr>
              <a:t>and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ends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either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fall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spring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term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50" dirty="0">
                <a:latin typeface="Arial"/>
                <a:cs typeface="Arial"/>
              </a:rPr>
              <a:t>with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a 	</a:t>
            </a:r>
            <a:r>
              <a:rPr sz="2400" dirty="0">
                <a:latin typeface="Arial"/>
                <a:cs typeface="Arial"/>
              </a:rPr>
              <a:t>fieldwork</a:t>
            </a:r>
            <a:r>
              <a:rPr sz="2400" spc="-10" dirty="0">
                <a:latin typeface="Arial"/>
                <a:cs typeface="Arial"/>
              </a:rPr>
              <a:t> experience.</a:t>
            </a:r>
            <a:endParaRPr sz="2400">
              <a:latin typeface="Arial"/>
              <a:cs typeface="Arial"/>
            </a:endParaRPr>
          </a:p>
          <a:p>
            <a:pPr marL="240029" marR="47625" indent="-227329">
              <a:lnSpc>
                <a:spcPct val="90400"/>
              </a:lnSpc>
              <a:spcBef>
                <a:spcPts val="180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1" spc="-260" dirty="0">
                <a:solidFill>
                  <a:srgbClr val="ED7D31"/>
                </a:solidFill>
                <a:latin typeface="Arial"/>
                <a:cs typeface="Arial"/>
              </a:rPr>
              <a:t>THREE</a:t>
            </a:r>
            <a:r>
              <a:rPr sz="2400" b="1" spc="-50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2400" b="1" spc="-254" dirty="0">
                <a:solidFill>
                  <a:srgbClr val="ED7D31"/>
                </a:solidFill>
                <a:latin typeface="Arial"/>
                <a:cs typeface="Arial"/>
              </a:rPr>
              <a:t>REQUIRED</a:t>
            </a:r>
            <a:r>
              <a:rPr sz="2400" b="1" spc="-50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2400" b="1" spc="-315" dirty="0">
                <a:solidFill>
                  <a:srgbClr val="ED7D31"/>
                </a:solidFill>
                <a:latin typeface="Arial"/>
                <a:cs typeface="Arial"/>
              </a:rPr>
              <a:t>COURSES</a:t>
            </a:r>
            <a:r>
              <a:rPr sz="2400" b="1" spc="-60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address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 	</a:t>
            </a:r>
            <a:r>
              <a:rPr sz="2400" spc="-10" dirty="0">
                <a:latin typeface="Arial"/>
                <a:cs typeface="Arial"/>
              </a:rPr>
              <a:t>Bilingual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Teaching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Performance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30" dirty="0">
                <a:latin typeface="Arial"/>
                <a:cs typeface="Arial"/>
              </a:rPr>
              <a:t>Expectations 	</a:t>
            </a:r>
            <a:r>
              <a:rPr sz="2400" spc="-40" dirty="0">
                <a:latin typeface="Arial"/>
                <a:cs typeface="Arial"/>
              </a:rPr>
              <a:t>(BTPEs).</a:t>
            </a:r>
            <a:endParaRPr sz="2400">
              <a:latin typeface="Arial"/>
              <a:cs typeface="Arial"/>
            </a:endParaRPr>
          </a:p>
          <a:p>
            <a:pPr marL="240029" marR="5080" indent="-227329">
              <a:lnSpc>
                <a:spcPts val="2590"/>
              </a:lnSpc>
              <a:spcBef>
                <a:spcPts val="259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1" spc="-250" dirty="0">
                <a:solidFill>
                  <a:srgbClr val="ED7D31"/>
                </a:solidFill>
                <a:latin typeface="Arial"/>
                <a:cs typeface="Arial"/>
              </a:rPr>
              <a:t>FIELDWORK</a:t>
            </a:r>
            <a:r>
              <a:rPr sz="2400" b="1" spc="-50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2400" b="1" spc="-260" dirty="0">
                <a:solidFill>
                  <a:srgbClr val="ED7D31"/>
                </a:solidFill>
                <a:latin typeface="Arial"/>
                <a:cs typeface="Arial"/>
              </a:rPr>
              <a:t>EXPERIENCE</a:t>
            </a:r>
            <a:r>
              <a:rPr sz="2400" b="1" spc="-50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2400" spc="-35" dirty="0">
                <a:latin typeface="Arial"/>
                <a:cs typeface="Arial"/>
              </a:rPr>
              <a:t>component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 	</a:t>
            </a:r>
            <a:r>
              <a:rPr sz="2400" spc="-10" dirty="0">
                <a:latin typeface="Arial"/>
                <a:cs typeface="Arial"/>
              </a:rPr>
              <a:t>program,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20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hours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minimum,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takes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place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a 	</a:t>
            </a:r>
            <a:r>
              <a:rPr sz="2400" dirty="0">
                <a:latin typeface="Arial"/>
                <a:cs typeface="Arial"/>
              </a:rPr>
              <a:t>bilingual </a:t>
            </a:r>
            <a:r>
              <a:rPr sz="2400" spc="-10" dirty="0">
                <a:latin typeface="Arial"/>
                <a:cs typeface="Arial"/>
              </a:rPr>
              <a:t>classroom.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4782" y="1681988"/>
            <a:ext cx="4794250" cy="159829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>
              <a:lnSpc>
                <a:spcPts val="5900"/>
              </a:lnSpc>
              <a:spcBef>
                <a:spcPts val="780"/>
              </a:spcBef>
            </a:pPr>
            <a:r>
              <a:rPr spc="-380" dirty="0"/>
              <a:t>ADMISSION </a:t>
            </a:r>
            <a:r>
              <a:rPr spc="-540" dirty="0"/>
              <a:t>REQUIREMENTS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681019" y="-3"/>
            <a:ext cx="5511165" cy="6858000"/>
            <a:chOff x="6681019" y="-3"/>
            <a:chExt cx="551116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3335" y="-3"/>
              <a:ext cx="4068663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2920" y="0"/>
              <a:ext cx="3611879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2920" y="0"/>
              <a:ext cx="4066031" cy="38557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81019" y="1253611"/>
              <a:ext cx="3712453" cy="37124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73148" y="5057142"/>
              <a:ext cx="1661650" cy="15526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20645" y="896619"/>
            <a:ext cx="4918075" cy="13208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ct val="98200"/>
              </a:lnSpc>
              <a:spcBef>
                <a:spcPts val="400"/>
              </a:spcBef>
            </a:pPr>
            <a:r>
              <a:rPr sz="2800" spc="-155" dirty="0">
                <a:solidFill>
                  <a:srgbClr val="ED7D31"/>
                </a:solidFill>
              </a:rPr>
              <a:t>Prerequisite</a:t>
            </a:r>
            <a:r>
              <a:rPr sz="2800" spc="10" dirty="0">
                <a:solidFill>
                  <a:srgbClr val="ED7D31"/>
                </a:solidFill>
              </a:rPr>
              <a:t> </a:t>
            </a:r>
            <a:r>
              <a:rPr sz="2800" spc="-10" dirty="0">
                <a:solidFill>
                  <a:srgbClr val="ED7D31"/>
                </a:solidFill>
              </a:rPr>
              <a:t>Credential </a:t>
            </a:r>
            <a:r>
              <a:rPr sz="2800" b="0" spc="-50" dirty="0">
                <a:latin typeface="Arial"/>
                <a:cs typeface="Arial"/>
              </a:rPr>
              <a:t>Candidates</a:t>
            </a:r>
            <a:r>
              <a:rPr sz="2800" b="0" spc="-145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must</a:t>
            </a:r>
            <a:r>
              <a:rPr sz="2800" b="0" spc="-150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hold</a:t>
            </a:r>
            <a:r>
              <a:rPr sz="2800" b="0" spc="-150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or</a:t>
            </a:r>
            <a:r>
              <a:rPr sz="2800" b="0" spc="-145" dirty="0">
                <a:latin typeface="Arial"/>
                <a:cs typeface="Arial"/>
              </a:rPr>
              <a:t> </a:t>
            </a:r>
            <a:r>
              <a:rPr sz="2800" b="0" spc="-25" dirty="0">
                <a:latin typeface="Arial"/>
                <a:cs typeface="Arial"/>
              </a:rPr>
              <a:t>be </a:t>
            </a:r>
            <a:r>
              <a:rPr sz="2800" b="0" spc="-75" dirty="0">
                <a:latin typeface="Arial"/>
                <a:cs typeface="Arial"/>
              </a:rPr>
              <a:t>recommended</a:t>
            </a:r>
            <a:r>
              <a:rPr sz="2800" b="0" spc="-60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for</a:t>
            </a:r>
            <a:r>
              <a:rPr sz="2800" b="0" spc="-45" dirty="0">
                <a:latin typeface="Arial"/>
                <a:cs typeface="Arial"/>
              </a:rPr>
              <a:t> </a:t>
            </a:r>
            <a:r>
              <a:rPr sz="2800" b="0" dirty="0">
                <a:latin typeface="Arial"/>
                <a:cs typeface="Arial"/>
              </a:rPr>
              <a:t>a</a:t>
            </a:r>
            <a:r>
              <a:rPr sz="2800" b="0" spc="-60" dirty="0">
                <a:latin typeface="Arial"/>
                <a:cs typeface="Arial"/>
              </a:rPr>
              <a:t> </a:t>
            </a:r>
            <a:r>
              <a:rPr sz="2800" b="0" spc="-35" dirty="0">
                <a:latin typeface="Arial"/>
                <a:cs typeface="Arial"/>
              </a:rPr>
              <a:t>prerequisite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20645" y="2158491"/>
            <a:ext cx="6313170" cy="36772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89535">
              <a:lnSpc>
                <a:spcPts val="3000"/>
              </a:lnSpc>
              <a:spcBef>
                <a:spcPts val="500"/>
              </a:spcBef>
            </a:pPr>
            <a:r>
              <a:rPr sz="2800" spc="-20" dirty="0">
                <a:latin typeface="Arial"/>
                <a:cs typeface="Arial"/>
              </a:rPr>
              <a:t>credential.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75" dirty="0">
                <a:latin typeface="Arial"/>
                <a:cs typeface="Arial"/>
              </a:rPr>
              <a:t>The</a:t>
            </a:r>
            <a:r>
              <a:rPr sz="2800" spc="-40" dirty="0">
                <a:latin typeface="Arial"/>
                <a:cs typeface="Arial"/>
              </a:rPr>
              <a:t> prerequisite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credential </a:t>
            </a:r>
            <a:r>
              <a:rPr sz="2800" dirty="0">
                <a:latin typeface="Arial"/>
                <a:cs typeface="Arial"/>
              </a:rPr>
              <a:t>must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include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or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eligible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English </a:t>
            </a:r>
            <a:r>
              <a:rPr sz="2800" spc="-85" dirty="0">
                <a:latin typeface="Arial"/>
                <a:cs typeface="Arial"/>
              </a:rPr>
              <a:t>Learner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authorization.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2800" b="1" spc="-165" dirty="0">
                <a:solidFill>
                  <a:srgbClr val="ED7D31"/>
                </a:solidFill>
                <a:latin typeface="Arial"/>
                <a:cs typeface="Arial"/>
              </a:rPr>
              <a:t>Language</a:t>
            </a:r>
            <a:r>
              <a:rPr sz="2800" b="1" spc="-20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2800" b="1" spc="-70" dirty="0">
                <a:solidFill>
                  <a:srgbClr val="ED7D31"/>
                </a:solidFill>
                <a:latin typeface="Arial"/>
                <a:cs typeface="Arial"/>
              </a:rPr>
              <a:t>Proficiency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90000"/>
              </a:lnSpc>
              <a:spcBef>
                <a:spcPts val="670"/>
              </a:spcBef>
            </a:pPr>
            <a:r>
              <a:rPr sz="2800" spc="-10" dirty="0">
                <a:latin typeface="Arial"/>
                <a:cs typeface="Arial"/>
              </a:rPr>
              <a:t>Additionally,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applicants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must </a:t>
            </a:r>
            <a:r>
              <a:rPr sz="2800" spc="-30" dirty="0">
                <a:latin typeface="Arial"/>
                <a:cs typeface="Arial"/>
              </a:rPr>
              <a:t>demonstrate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proficiency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Spanish. </a:t>
            </a:r>
            <a:r>
              <a:rPr sz="2800" spc="-80" dirty="0">
                <a:latin typeface="Arial"/>
                <a:cs typeface="Arial"/>
              </a:rPr>
              <a:t>Language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proficiency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may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be </a:t>
            </a:r>
            <a:r>
              <a:rPr sz="2800" spc="-30" dirty="0">
                <a:latin typeface="Arial"/>
                <a:cs typeface="Arial"/>
              </a:rPr>
              <a:t>demonstrated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60" dirty="0">
                <a:latin typeface="Arial"/>
                <a:cs typeface="Arial"/>
              </a:rPr>
              <a:t>with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passing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scores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on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the </a:t>
            </a:r>
            <a:r>
              <a:rPr sz="2800" spc="-350" dirty="0">
                <a:latin typeface="Arial"/>
                <a:cs typeface="Arial"/>
              </a:rPr>
              <a:t>CSET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Spanish</a:t>
            </a:r>
            <a:r>
              <a:rPr sz="2800" spc="-70" dirty="0">
                <a:latin typeface="Arial"/>
                <a:cs typeface="Arial"/>
              </a:rPr>
              <a:t> Subtest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III.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0544" y="1876044"/>
            <a:ext cx="2851150" cy="99821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3820"/>
              </a:lnSpc>
              <a:spcBef>
                <a:spcPts val="215"/>
              </a:spcBef>
            </a:pPr>
            <a:r>
              <a:rPr sz="3200" b="1" spc="-150" dirty="0">
                <a:solidFill>
                  <a:srgbClr val="FFFFFF"/>
                </a:solidFill>
                <a:latin typeface="Arial"/>
                <a:cs typeface="Arial"/>
              </a:rPr>
              <a:t>ADMISSIONS </a:t>
            </a:r>
            <a:r>
              <a:rPr sz="3200" b="1" spc="-320" dirty="0">
                <a:solidFill>
                  <a:srgbClr val="FFFFFF"/>
                </a:solidFill>
                <a:latin typeface="Arial"/>
                <a:cs typeface="Arial"/>
              </a:rPr>
              <a:t>REQUIREMENTS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1577" y="5235115"/>
            <a:ext cx="3053715" cy="1440180"/>
            <a:chOff x="361577" y="5235115"/>
            <a:chExt cx="3053715" cy="14401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577" y="5235115"/>
              <a:ext cx="1491979" cy="139410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6702" y="5286886"/>
              <a:ext cx="1388146" cy="13881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2122" y="1800859"/>
            <a:ext cx="4107179" cy="159829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 marR="5080">
              <a:lnSpc>
                <a:spcPts val="5900"/>
              </a:lnSpc>
              <a:spcBef>
                <a:spcPts val="780"/>
              </a:spcBef>
            </a:pPr>
            <a:r>
              <a:rPr spc="-440" dirty="0"/>
              <a:t>APPLICATION </a:t>
            </a:r>
            <a:r>
              <a:rPr spc="-665" dirty="0"/>
              <a:t>PROCEDURES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445045" y="-3"/>
            <a:ext cx="5747385" cy="6858000"/>
            <a:chOff x="6445045" y="-3"/>
            <a:chExt cx="574738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3335" y="-3"/>
              <a:ext cx="4068663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2919" y="0"/>
              <a:ext cx="3611879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2919" y="0"/>
              <a:ext cx="4066031" cy="38557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5045" y="1096308"/>
              <a:ext cx="4407115" cy="44071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09123" y="5084059"/>
              <a:ext cx="1654275" cy="15457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0937" y="1405635"/>
            <a:ext cx="3010535" cy="228409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 marR="5080" indent="250825" algn="r">
              <a:lnSpc>
                <a:spcPct val="90500"/>
              </a:lnSpc>
              <a:spcBef>
                <a:spcPts val="555"/>
              </a:spcBef>
            </a:pPr>
            <a:r>
              <a:rPr sz="4000" spc="-195" dirty="0">
                <a:solidFill>
                  <a:srgbClr val="FFFFFF"/>
                </a:solidFill>
              </a:rPr>
              <a:t>Applying</a:t>
            </a:r>
            <a:r>
              <a:rPr sz="4000" spc="-75" dirty="0">
                <a:solidFill>
                  <a:srgbClr val="FFFFFF"/>
                </a:solidFill>
              </a:rPr>
              <a:t> </a:t>
            </a:r>
            <a:r>
              <a:rPr sz="4000" spc="-145" dirty="0">
                <a:solidFill>
                  <a:srgbClr val="FFFFFF"/>
                </a:solidFill>
              </a:rPr>
              <a:t>for </a:t>
            </a:r>
            <a:r>
              <a:rPr sz="4000" spc="-130" dirty="0">
                <a:solidFill>
                  <a:srgbClr val="FFFFFF"/>
                </a:solidFill>
              </a:rPr>
              <a:t>the</a:t>
            </a:r>
            <a:r>
              <a:rPr sz="4000" spc="-140" dirty="0">
                <a:solidFill>
                  <a:srgbClr val="FFFFFF"/>
                </a:solidFill>
              </a:rPr>
              <a:t> </a:t>
            </a:r>
            <a:r>
              <a:rPr sz="4000" spc="-85" dirty="0">
                <a:solidFill>
                  <a:srgbClr val="FFFFFF"/>
                </a:solidFill>
              </a:rPr>
              <a:t>Bilingual </a:t>
            </a:r>
            <a:r>
              <a:rPr sz="4000" spc="-185" dirty="0">
                <a:solidFill>
                  <a:srgbClr val="FFFFFF"/>
                </a:solidFill>
              </a:rPr>
              <a:t>Authorization</a:t>
            </a:r>
            <a:endParaRPr sz="4000"/>
          </a:p>
          <a:p>
            <a:pPr marR="5715" algn="r">
              <a:lnSpc>
                <a:spcPts val="4295"/>
              </a:lnSpc>
            </a:pPr>
            <a:r>
              <a:rPr sz="4000" spc="-50" dirty="0">
                <a:solidFill>
                  <a:srgbClr val="FFFFFF"/>
                </a:solidFill>
              </a:rPr>
              <a:t>Program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226006" y="3600195"/>
            <a:ext cx="131508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190" dirty="0">
                <a:solidFill>
                  <a:srgbClr val="FFFFFF"/>
                </a:solidFill>
                <a:latin typeface="Arial"/>
                <a:cs typeface="Arial"/>
              </a:rPr>
              <a:t>(BAP)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45" dirty="0"/>
              <a:t>STEPS:</a:t>
            </a:r>
          </a:p>
          <a:p>
            <a:pPr marL="469900" marR="795655" indent="-457200">
              <a:lnSpc>
                <a:spcPts val="4100"/>
              </a:lnSpc>
              <a:spcBef>
                <a:spcPts val="665"/>
              </a:spcBef>
              <a:buFont typeface="Arial"/>
              <a:buChar char="•"/>
              <a:tabLst>
                <a:tab pos="469900" algn="l"/>
              </a:tabLst>
            </a:pPr>
            <a:r>
              <a:rPr spc="-220" dirty="0">
                <a:solidFill>
                  <a:srgbClr val="000000"/>
                </a:solidFill>
              </a:rPr>
              <a:t>Register</a:t>
            </a:r>
            <a:r>
              <a:rPr spc="-80" dirty="0">
                <a:solidFill>
                  <a:srgbClr val="000000"/>
                </a:solidFill>
              </a:rPr>
              <a:t> </a:t>
            </a:r>
            <a:r>
              <a:rPr spc="-114" dirty="0">
                <a:solidFill>
                  <a:srgbClr val="000000"/>
                </a:solidFill>
              </a:rPr>
              <a:t>and</a:t>
            </a:r>
            <a:r>
              <a:rPr spc="-80" dirty="0">
                <a:solidFill>
                  <a:srgbClr val="000000"/>
                </a:solidFill>
              </a:rPr>
              <a:t> </a:t>
            </a:r>
            <a:r>
              <a:rPr spc="-150" dirty="0">
                <a:solidFill>
                  <a:srgbClr val="000000"/>
                </a:solidFill>
              </a:rPr>
              <a:t>complete </a:t>
            </a:r>
            <a:r>
              <a:rPr spc="-475" dirty="0">
                <a:solidFill>
                  <a:srgbClr val="000000"/>
                </a:solidFill>
              </a:rPr>
              <a:t>CSET</a:t>
            </a:r>
            <a:r>
              <a:rPr spc="-90" dirty="0">
                <a:solidFill>
                  <a:srgbClr val="000000"/>
                </a:solidFill>
              </a:rPr>
              <a:t> </a:t>
            </a:r>
            <a:r>
              <a:rPr spc="-310" dirty="0">
                <a:solidFill>
                  <a:srgbClr val="000000"/>
                </a:solidFill>
              </a:rPr>
              <a:t>Assessment</a:t>
            </a:r>
          </a:p>
          <a:p>
            <a:pPr marL="469265" indent="-456565">
              <a:lnSpc>
                <a:spcPct val="100000"/>
              </a:lnSpc>
              <a:spcBef>
                <a:spcPts val="85"/>
              </a:spcBef>
              <a:buFont typeface="Arial"/>
              <a:buChar char="•"/>
              <a:tabLst>
                <a:tab pos="469265" algn="l"/>
              </a:tabLst>
            </a:pPr>
            <a:r>
              <a:rPr spc="-114" dirty="0">
                <a:solidFill>
                  <a:srgbClr val="000000"/>
                </a:solidFill>
              </a:rPr>
              <a:t>Start</a:t>
            </a:r>
            <a:r>
              <a:rPr spc="-110" dirty="0">
                <a:solidFill>
                  <a:srgbClr val="000000"/>
                </a:solidFill>
              </a:rPr>
              <a:t> </a:t>
            </a:r>
            <a:r>
              <a:rPr spc="-185" dirty="0">
                <a:solidFill>
                  <a:srgbClr val="000000"/>
                </a:solidFill>
              </a:rPr>
              <a:t>Program</a:t>
            </a:r>
            <a:r>
              <a:rPr spc="-90" dirty="0">
                <a:solidFill>
                  <a:srgbClr val="000000"/>
                </a:solidFill>
              </a:rPr>
              <a:t> </a:t>
            </a:r>
            <a:r>
              <a:rPr spc="-130" dirty="0">
                <a:solidFill>
                  <a:srgbClr val="000000"/>
                </a:solidFill>
              </a:rPr>
              <a:t>Application</a:t>
            </a:r>
          </a:p>
          <a:p>
            <a:pPr marL="469900" marR="361950" indent="-457200">
              <a:lnSpc>
                <a:spcPts val="4079"/>
              </a:lnSpc>
              <a:spcBef>
                <a:spcPts val="680"/>
              </a:spcBef>
              <a:buFont typeface="Arial"/>
              <a:buChar char="•"/>
              <a:tabLst>
                <a:tab pos="469900" algn="l"/>
              </a:tabLst>
            </a:pPr>
            <a:r>
              <a:rPr spc="-215" dirty="0">
                <a:solidFill>
                  <a:srgbClr val="000000"/>
                </a:solidFill>
              </a:rPr>
              <a:t>Submit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470" dirty="0">
                <a:solidFill>
                  <a:srgbClr val="000000"/>
                </a:solidFill>
              </a:rPr>
              <a:t>CSET</a:t>
            </a:r>
            <a:r>
              <a:rPr spc="-70" dirty="0">
                <a:solidFill>
                  <a:srgbClr val="000000"/>
                </a:solidFill>
              </a:rPr>
              <a:t> </a:t>
            </a:r>
            <a:r>
              <a:rPr spc="-310" dirty="0">
                <a:solidFill>
                  <a:srgbClr val="000000"/>
                </a:solidFill>
              </a:rPr>
              <a:t>scores</a:t>
            </a:r>
            <a:r>
              <a:rPr spc="-7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with </a:t>
            </a:r>
            <a:r>
              <a:rPr spc="-25" dirty="0">
                <a:solidFill>
                  <a:srgbClr val="000000"/>
                </a:solidFill>
              </a:rPr>
              <a:t>application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61577" y="5235115"/>
            <a:ext cx="3053715" cy="1440180"/>
            <a:chOff x="361577" y="5235115"/>
            <a:chExt cx="3053715" cy="14401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577" y="5235115"/>
              <a:ext cx="1491979" cy="139410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26702" y="5286886"/>
              <a:ext cx="1388146" cy="13881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 marR="5080">
              <a:lnSpc>
                <a:spcPct val="90200"/>
              </a:lnSpc>
              <a:spcBef>
                <a:spcPts val="735"/>
              </a:spcBef>
            </a:pPr>
            <a:r>
              <a:rPr spc="-625" dirty="0"/>
              <a:t>START</a:t>
            </a:r>
            <a:r>
              <a:rPr spc="-105" dirty="0"/>
              <a:t> </a:t>
            </a:r>
            <a:r>
              <a:rPr spc="-459" dirty="0"/>
              <a:t>AND </a:t>
            </a:r>
            <a:r>
              <a:rPr spc="-434" dirty="0"/>
              <a:t>COMPLETION </a:t>
            </a:r>
            <a:r>
              <a:rPr spc="-685" dirty="0"/>
              <a:t>DATES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3253" y="4559300"/>
            <a:ext cx="31305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05" dirty="0">
                <a:latin typeface="Arial"/>
                <a:cs typeface="Arial"/>
              </a:rPr>
              <a:t>LOCATION</a:t>
            </a:r>
            <a:endParaRPr sz="5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22326" y="-3"/>
            <a:ext cx="5869940" cy="6858000"/>
            <a:chOff x="6322326" y="-3"/>
            <a:chExt cx="586994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3335" y="-3"/>
              <a:ext cx="4068663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2920" y="0"/>
              <a:ext cx="3611879" cy="685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2920" y="0"/>
              <a:ext cx="4066031" cy="38557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2326" y="914599"/>
              <a:ext cx="4441342" cy="444134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76386" y="4989123"/>
              <a:ext cx="1729944" cy="16164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0"/>
            <a:ext cx="12192000" cy="1600200"/>
            <a:chOff x="-1" y="0"/>
            <a:chExt cx="12192000" cy="1600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" y="0"/>
              <a:ext cx="12191997" cy="15910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0"/>
              <a:ext cx="11731752" cy="1600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30096" y="202508"/>
              <a:ext cx="1347649" cy="12592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10564" y="202507"/>
              <a:ext cx="1259243" cy="125924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5322" y="2140203"/>
            <a:ext cx="8511078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600" spc="-530" dirty="0">
                <a:solidFill>
                  <a:srgbClr val="ED7D31"/>
                </a:solidFill>
              </a:rPr>
              <a:t>START</a:t>
            </a:r>
            <a:r>
              <a:rPr sz="4600" spc="-114" dirty="0">
                <a:solidFill>
                  <a:srgbClr val="ED7D31"/>
                </a:solidFill>
              </a:rPr>
              <a:t> </a:t>
            </a:r>
            <a:r>
              <a:rPr sz="4600" spc="-475" dirty="0">
                <a:solidFill>
                  <a:srgbClr val="ED7D31"/>
                </a:solidFill>
              </a:rPr>
              <a:t>DATE:</a:t>
            </a:r>
            <a:r>
              <a:rPr sz="4600" spc="-114" dirty="0">
                <a:solidFill>
                  <a:srgbClr val="ED7D31"/>
                </a:solidFill>
              </a:rPr>
              <a:t> </a:t>
            </a:r>
            <a:r>
              <a:rPr lang="en-US" sz="4100" b="0" spc="-75" dirty="0">
                <a:latin typeface="Arial"/>
                <a:cs typeface="Arial"/>
              </a:rPr>
              <a:t>Tues</a:t>
            </a:r>
            <a:r>
              <a:rPr sz="4100" b="0" spc="-75" dirty="0">
                <a:latin typeface="Arial"/>
                <a:cs typeface="Arial"/>
              </a:rPr>
              <a:t>day,</a:t>
            </a:r>
            <a:r>
              <a:rPr sz="4100" b="0" spc="-210" dirty="0">
                <a:latin typeface="Arial"/>
                <a:cs typeface="Arial"/>
              </a:rPr>
              <a:t> </a:t>
            </a:r>
            <a:r>
              <a:rPr sz="4100" b="0" spc="-135" dirty="0">
                <a:latin typeface="Arial"/>
                <a:cs typeface="Arial"/>
              </a:rPr>
              <a:t>July</a:t>
            </a:r>
            <a:r>
              <a:rPr sz="4100" b="0" spc="-150" dirty="0">
                <a:latin typeface="Arial"/>
                <a:cs typeface="Arial"/>
              </a:rPr>
              <a:t> </a:t>
            </a:r>
            <a:r>
              <a:rPr lang="en-US" sz="4100" b="0" spc="-150" dirty="0"/>
              <a:t>6</a:t>
            </a:r>
            <a:r>
              <a:rPr sz="4100" b="0" dirty="0">
                <a:latin typeface="Arial"/>
                <a:cs typeface="Arial"/>
              </a:rPr>
              <a:t>,</a:t>
            </a:r>
            <a:r>
              <a:rPr sz="4100" b="0" spc="-180" dirty="0">
                <a:latin typeface="Arial"/>
                <a:cs typeface="Arial"/>
              </a:rPr>
              <a:t> </a:t>
            </a:r>
            <a:r>
              <a:rPr sz="4100" b="0" spc="-75" dirty="0">
                <a:latin typeface="Arial"/>
                <a:cs typeface="Arial"/>
              </a:rPr>
              <a:t>202</a:t>
            </a:r>
            <a:r>
              <a:rPr lang="en-US" sz="4100" b="0" spc="-75" dirty="0">
                <a:latin typeface="Arial"/>
                <a:cs typeface="Arial"/>
              </a:rPr>
              <a:t>7</a:t>
            </a:r>
            <a:endParaRPr sz="4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5322" y="2801112"/>
            <a:ext cx="10293985" cy="34949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100" spc="-30" dirty="0">
                <a:latin typeface="Arial"/>
                <a:cs typeface="Arial"/>
              </a:rPr>
              <a:t>(9:00</a:t>
            </a:r>
            <a:r>
              <a:rPr sz="4100" spc="-190" dirty="0">
                <a:latin typeface="Arial"/>
                <a:cs typeface="Arial"/>
              </a:rPr>
              <a:t> </a:t>
            </a:r>
            <a:r>
              <a:rPr sz="4100" spc="-35" dirty="0">
                <a:latin typeface="Arial"/>
                <a:cs typeface="Arial"/>
              </a:rPr>
              <a:t>AM</a:t>
            </a:r>
            <a:r>
              <a:rPr sz="4100" spc="-200" dirty="0">
                <a:latin typeface="Arial"/>
                <a:cs typeface="Arial"/>
              </a:rPr>
              <a:t> </a:t>
            </a:r>
            <a:r>
              <a:rPr sz="4100" spc="200" dirty="0">
                <a:latin typeface="Arial"/>
                <a:cs typeface="Arial"/>
              </a:rPr>
              <a:t>–</a:t>
            </a:r>
            <a:r>
              <a:rPr sz="4100" spc="-195" dirty="0">
                <a:latin typeface="Arial"/>
                <a:cs typeface="Arial"/>
              </a:rPr>
              <a:t> </a:t>
            </a:r>
            <a:r>
              <a:rPr sz="4100" spc="-40" dirty="0">
                <a:latin typeface="Arial"/>
                <a:cs typeface="Arial"/>
              </a:rPr>
              <a:t>3:00</a:t>
            </a:r>
            <a:r>
              <a:rPr sz="4100" spc="-190" dirty="0">
                <a:latin typeface="Arial"/>
                <a:cs typeface="Arial"/>
              </a:rPr>
              <a:t> </a:t>
            </a:r>
            <a:r>
              <a:rPr sz="4100" spc="-25" dirty="0">
                <a:latin typeface="Arial"/>
                <a:cs typeface="Arial"/>
              </a:rPr>
              <a:t>PM)</a:t>
            </a:r>
            <a:endParaRPr sz="4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60"/>
              </a:spcBef>
              <a:tabLst>
                <a:tab pos="5413375" algn="l"/>
              </a:tabLst>
            </a:pPr>
            <a:r>
              <a:rPr sz="4600" b="1" spc="-365" dirty="0">
                <a:solidFill>
                  <a:srgbClr val="ED7D31"/>
                </a:solidFill>
                <a:latin typeface="Arial"/>
                <a:cs typeface="Arial"/>
              </a:rPr>
              <a:t>COMPLETION</a:t>
            </a:r>
            <a:r>
              <a:rPr sz="4600" b="1" spc="-110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4600" b="1" spc="-484" dirty="0">
                <a:solidFill>
                  <a:srgbClr val="ED7D31"/>
                </a:solidFill>
                <a:latin typeface="Arial"/>
                <a:cs typeface="Arial"/>
              </a:rPr>
              <a:t>DATE:</a:t>
            </a:r>
            <a:r>
              <a:rPr sz="4600" b="1" dirty="0">
                <a:solidFill>
                  <a:srgbClr val="ED7D31"/>
                </a:solidFill>
                <a:latin typeface="Arial"/>
                <a:cs typeface="Arial"/>
              </a:rPr>
              <a:t>	</a:t>
            </a:r>
            <a:r>
              <a:rPr sz="3700" spc="-60" dirty="0">
                <a:latin typeface="Arial"/>
                <a:cs typeface="Arial"/>
              </a:rPr>
              <a:t>Fall</a:t>
            </a:r>
            <a:r>
              <a:rPr sz="3700" spc="-190" dirty="0">
                <a:latin typeface="Arial"/>
                <a:cs typeface="Arial"/>
              </a:rPr>
              <a:t> </a:t>
            </a:r>
            <a:r>
              <a:rPr sz="3700" spc="-165" dirty="0">
                <a:latin typeface="Arial"/>
                <a:cs typeface="Arial"/>
              </a:rPr>
              <a:t>202</a:t>
            </a:r>
            <a:r>
              <a:rPr lang="en-US" sz="3700" spc="-165" dirty="0">
                <a:latin typeface="Arial"/>
                <a:cs typeface="Arial"/>
              </a:rPr>
              <a:t>7</a:t>
            </a:r>
            <a:r>
              <a:rPr sz="3700" spc="-95" dirty="0">
                <a:latin typeface="Arial"/>
                <a:cs typeface="Arial"/>
              </a:rPr>
              <a:t> </a:t>
            </a:r>
            <a:r>
              <a:rPr sz="3700" dirty="0">
                <a:latin typeface="Arial"/>
                <a:cs typeface="Arial"/>
              </a:rPr>
              <a:t>or</a:t>
            </a:r>
            <a:r>
              <a:rPr sz="3700" spc="-145" dirty="0">
                <a:latin typeface="Arial"/>
                <a:cs typeface="Arial"/>
              </a:rPr>
              <a:t> </a:t>
            </a:r>
            <a:r>
              <a:rPr sz="3700" spc="-80" dirty="0">
                <a:latin typeface="Arial"/>
                <a:cs typeface="Arial"/>
              </a:rPr>
              <a:t>Spring</a:t>
            </a:r>
            <a:r>
              <a:rPr sz="3700" spc="-145" dirty="0">
                <a:latin typeface="Arial"/>
                <a:cs typeface="Arial"/>
              </a:rPr>
              <a:t> </a:t>
            </a:r>
            <a:r>
              <a:rPr sz="3700" spc="-70" dirty="0">
                <a:latin typeface="Arial"/>
                <a:cs typeface="Arial"/>
              </a:rPr>
              <a:t>202</a:t>
            </a:r>
            <a:r>
              <a:rPr lang="en-US" sz="3700" spc="-70" dirty="0">
                <a:latin typeface="Arial"/>
                <a:cs typeface="Arial"/>
              </a:rPr>
              <a:t>8</a:t>
            </a:r>
            <a:endParaRPr sz="37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3700" dirty="0">
              <a:latin typeface="Arial"/>
              <a:cs typeface="Arial"/>
            </a:endParaRPr>
          </a:p>
          <a:p>
            <a:pPr marL="12700" marR="822325">
              <a:lnSpc>
                <a:spcPct val="80700"/>
              </a:lnSpc>
            </a:pPr>
            <a:r>
              <a:rPr sz="4400" b="1" spc="-385" dirty="0">
                <a:solidFill>
                  <a:srgbClr val="ED7D31"/>
                </a:solidFill>
                <a:latin typeface="Arial"/>
                <a:cs typeface="Arial"/>
              </a:rPr>
              <a:t>LOCATION:</a:t>
            </a:r>
            <a:r>
              <a:rPr sz="4400" b="1" spc="-55" dirty="0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sz="3700" spc="-75" dirty="0">
                <a:latin typeface="Arial"/>
                <a:cs typeface="Arial"/>
              </a:rPr>
              <a:t>Santa</a:t>
            </a:r>
            <a:r>
              <a:rPr sz="3700" spc="-185" dirty="0">
                <a:latin typeface="Arial"/>
                <a:cs typeface="Arial"/>
              </a:rPr>
              <a:t> </a:t>
            </a:r>
            <a:r>
              <a:rPr sz="3700" spc="-30" dirty="0">
                <a:latin typeface="Arial"/>
                <a:cs typeface="Arial"/>
              </a:rPr>
              <a:t>Barbara</a:t>
            </a:r>
            <a:r>
              <a:rPr sz="3700" spc="-140" dirty="0">
                <a:latin typeface="Arial"/>
                <a:cs typeface="Arial"/>
              </a:rPr>
              <a:t> </a:t>
            </a:r>
            <a:r>
              <a:rPr sz="3700" spc="-105" dirty="0">
                <a:latin typeface="Arial"/>
                <a:cs typeface="Arial"/>
              </a:rPr>
              <a:t>County</a:t>
            </a:r>
            <a:r>
              <a:rPr sz="3700" spc="-125" dirty="0">
                <a:latin typeface="Arial"/>
                <a:cs typeface="Arial"/>
              </a:rPr>
              <a:t> </a:t>
            </a:r>
            <a:r>
              <a:rPr sz="3700" spc="-35" dirty="0">
                <a:latin typeface="Arial"/>
                <a:cs typeface="Arial"/>
              </a:rPr>
              <a:t>Education </a:t>
            </a:r>
            <a:r>
              <a:rPr sz="3700" spc="-10" dirty="0">
                <a:latin typeface="Arial"/>
                <a:cs typeface="Arial"/>
              </a:rPr>
              <a:t>Office</a:t>
            </a:r>
            <a:endParaRPr sz="3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117" rIns="0" bIns="0" rtlCol="0">
            <a:spAutoFit/>
          </a:bodyPr>
          <a:lstStyle/>
          <a:p>
            <a:pPr marL="447040" marR="5080">
              <a:lnSpc>
                <a:spcPts val="5880"/>
              </a:lnSpc>
              <a:spcBef>
                <a:spcPts val="795"/>
              </a:spcBef>
            </a:pPr>
            <a:r>
              <a:rPr spc="-670" dirty="0"/>
              <a:t>COURSE </a:t>
            </a:r>
            <a:r>
              <a:rPr spc="-650" dirty="0"/>
              <a:t>SCHEDULES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410819" y="-3"/>
            <a:ext cx="5781675" cy="6858000"/>
            <a:chOff x="6410819" y="-3"/>
            <a:chExt cx="5781675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3335" y="-3"/>
              <a:ext cx="4068663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22920" y="0"/>
              <a:ext cx="3611879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2920" y="0"/>
              <a:ext cx="4066031" cy="38557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10819" y="1091380"/>
              <a:ext cx="4069824" cy="40698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17394" y="4762351"/>
              <a:ext cx="1846005" cy="17249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800600" y="0"/>
            <a:ext cx="16992157" cy="6857999"/>
            <a:chOff x="842897" y="0"/>
            <a:chExt cx="11346055" cy="685799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8600" y="0"/>
              <a:ext cx="8150352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2504" y="1837943"/>
              <a:ext cx="8156448" cy="50200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29455" y="0"/>
              <a:ext cx="6925056" cy="6857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42897" y="1033349"/>
              <a:ext cx="10506710" cy="5074285"/>
            </a:xfrm>
            <a:custGeom>
              <a:avLst/>
              <a:gdLst/>
              <a:ahLst/>
              <a:cxnLst/>
              <a:rect l="l" t="t" r="r" b="b"/>
              <a:pathLst>
                <a:path w="10506710" h="5074285">
                  <a:moveTo>
                    <a:pt x="0" y="0"/>
                  </a:moveTo>
                  <a:lnTo>
                    <a:pt x="10506204" y="0"/>
                  </a:lnTo>
                  <a:lnTo>
                    <a:pt x="10506204" y="5074173"/>
                  </a:lnTo>
                  <a:lnTo>
                    <a:pt x="0" y="507417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E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4BC44E2-0271-6331-2A2B-11714109FA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356" y="1040437"/>
            <a:ext cx="7348728" cy="50803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298</Words>
  <Application>Microsoft Macintosh PowerPoint</Application>
  <PresentationFormat>Widescreen</PresentationFormat>
  <Paragraphs>41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Wingdings</vt:lpstr>
      <vt:lpstr>Office Theme</vt:lpstr>
      <vt:lpstr>Bilingual Authorization Program (BAP)</vt:lpstr>
      <vt:lpstr>PowerPoint Presentation</vt:lpstr>
      <vt:lpstr>PROGRAM OVERVIEW</vt:lpstr>
      <vt:lpstr>The Bilingual Authorization permits holders to provide students the following:</vt:lpstr>
      <vt:lpstr>PowerPoint Presentation</vt:lpstr>
      <vt:lpstr>PowerPoint Presentation</vt:lpstr>
      <vt:lpstr>ADMISSION REQUIREMENTS</vt:lpstr>
      <vt:lpstr>Prerequisite Credential Candidates must hold or be recommended for a prerequisite</vt:lpstr>
      <vt:lpstr>APPLICATION PROCEDURES</vt:lpstr>
      <vt:lpstr>Applying for the Bilingual Authorization Program</vt:lpstr>
      <vt:lpstr>START AND COMPLETION DATES</vt:lpstr>
      <vt:lpstr>START DATE: Tuesday, July 6, 2027</vt:lpstr>
      <vt:lpstr>COURSE SCHEDULES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Argelia Avila</cp:lastModifiedBy>
  <cp:revision>2</cp:revision>
  <dcterms:created xsi:type="dcterms:W3CDTF">2025-09-16T18:33:16Z</dcterms:created>
  <dcterms:modified xsi:type="dcterms:W3CDTF">2026-08-17T17:01:53Z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2024-03-29T00:00:00Z</vt:filetime>
  </property>
  <property fmtid="{D5CDD505-2E9C-101B-9397-08002B2CF9AE}" pid="3" name="LastSaved">
    <vt:filetime>2025-09-16T00:00:00Z</vt:filetime>
  </property>
  <property fmtid="{D5CDD505-2E9C-101B-9397-08002B2CF9AE}" pid="4" name="Producer">
    <vt:lpwstr>macOS Version 14.4.1 (Build 23E224) Quartz PDFContext</vt:lpwstr>
  </property>
</Properties>
</file>