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6" r:id="rId3"/>
    <p:sldId id="270" r:id="rId4"/>
    <p:sldId id="264" r:id="rId5"/>
    <p:sldId id="258" r:id="rId6"/>
    <p:sldId id="259" r:id="rId7"/>
    <p:sldId id="260" r:id="rId8"/>
    <p:sldId id="262" r:id="rId9"/>
    <p:sldId id="265" r:id="rId10"/>
    <p:sldId id="266" r:id="rId11"/>
    <p:sldId id="261" r:id="rId12"/>
    <p:sldId id="267" r:id="rId13"/>
    <p:sldId id="273" r:id="rId14"/>
    <p:sldId id="274" r:id="rId15"/>
    <p:sldId id="277" r:id="rId16"/>
    <p:sldId id="271" r:id="rId17"/>
    <p:sldId id="268" r:id="rId18"/>
    <p:sldId id="275" r:id="rId19"/>
    <p:sldId id="278" r:id="rId20"/>
    <p:sldId id="279" r:id="rId21"/>
    <p:sldId id="269" r:id="rId22"/>
    <p:sldId id="27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ykard\Downloads\Spring%202026%20Boxes%20and%20Secure%20Material%20Returned%20from%20Escamb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ykard\Downloads\Spring%202026%20Boxes%20and%20Secure%20Material%20Returned%20from%20Escambi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Writing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F78-480B-B254-960D39964D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F78-480B-B254-960D39964D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F78-480B-B254-960D39964D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F78-480B-B254-960D39964DE0}"/>
              </c:ext>
            </c:extLst>
          </c:dPt>
          <c:dLbls>
            <c:dLbl>
              <c:idx val="1"/>
              <c:layout>
                <c:manualLayout>
                  <c:x val="8.2789767019863222E-2"/>
                  <c:y val="0.1516401626267304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78-480B-B254-960D39964DE0}"/>
                </c:ext>
              </c:extLst>
            </c:dLbl>
            <c:dLbl>
              <c:idx val="2"/>
              <c:layout>
                <c:manualLayout>
                  <c:x val="3.644211140274136E-2"/>
                  <c:y val="0.1007739065296576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78-480B-B254-960D39964DE0}"/>
                </c:ext>
              </c:extLst>
            </c:dLbl>
            <c:dLbl>
              <c:idx val="3"/>
              <c:layout>
                <c:manualLayout>
                  <c:x val="1.4261689511033267E-2"/>
                  <c:y val="0.1273790449396439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F78-480B-B254-960D39964DE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Writing!$P$17:$P$20</c:f>
              <c:strCache>
                <c:ptCount val="4"/>
                <c:pt idx="0">
                  <c:v>On Time/Early</c:v>
                </c:pt>
                <c:pt idx="1">
                  <c:v>3 Days Late</c:v>
                </c:pt>
                <c:pt idx="2">
                  <c:v>5 Days Late</c:v>
                </c:pt>
                <c:pt idx="3">
                  <c:v>12 Days Late</c:v>
                </c:pt>
              </c:strCache>
            </c:strRef>
          </c:cat>
          <c:val>
            <c:numRef>
              <c:f>Writing!$Q$17:$Q$20</c:f>
              <c:numCache>
                <c:formatCode>0.00%</c:formatCode>
                <c:ptCount val="4"/>
                <c:pt idx="0" formatCode="0%">
                  <c:v>0.87</c:v>
                </c:pt>
                <c:pt idx="1">
                  <c:v>6.5000000000000002E-2</c:v>
                </c:pt>
                <c:pt idx="2">
                  <c:v>3.2000000000000001E-2</c:v>
                </c:pt>
                <c:pt idx="3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78-480B-B254-960D39964DE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PM3/EOC PBT Returns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D0B-4D48-A1F4-805B9FF939B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D0B-4D48-A1F4-805B9FF939B5}"/>
              </c:ext>
            </c:extLst>
          </c:dPt>
          <c:dLbls>
            <c:dLbl>
              <c:idx val="1"/>
              <c:layout>
                <c:manualLayout>
                  <c:x val="9.5128705242119964E-3"/>
                  <c:y val="6.930995889664733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0B-4D48-A1F4-805B9FF939B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Sheet2!$Q$5:$Q$6</c:f>
              <c:strCache>
                <c:ptCount val="2"/>
                <c:pt idx="0">
                  <c:v>On Time/Early</c:v>
                </c:pt>
                <c:pt idx="1">
                  <c:v>Late</c:v>
                </c:pt>
              </c:strCache>
            </c:strRef>
          </c:cat>
          <c:val>
            <c:numRef>
              <c:f>Sheet2!$R$5:$R$6</c:f>
              <c:numCache>
                <c:formatCode>0.00%</c:formatCode>
                <c:ptCount val="2"/>
                <c:pt idx="0">
                  <c:v>0.98799999999999999</c:v>
                </c:pt>
                <c:pt idx="1">
                  <c:v>1.2E-2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0B-4D48-A1F4-805B9FF939B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lfast.org/resource-item/en/2026-2027-statewide-assessments-accommodations-gui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hrykard@ecsdfl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D7B0A-7764-4F5E-A351-888109945C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PAPER BASED ACCOMODATED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11689-1946-4324-800E-F46742A68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ORDERING &amp; RETURN INSTRUCTIONS</a:t>
            </a:r>
          </a:p>
          <a:p>
            <a:r>
              <a:rPr lang="en-US" dirty="0"/>
              <a:t>FALL/WINTER 2026</a:t>
            </a:r>
          </a:p>
        </p:txBody>
      </p:sp>
    </p:spTree>
    <p:extLst>
      <p:ext uri="{BB962C8B-B14F-4D97-AF65-F5344CB8AC3E}">
        <p14:creationId xmlns:p14="http://schemas.microsoft.com/office/powerpoint/2010/main" val="234816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8CDB-9839-02CA-8B3B-58C02A774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DFFF1-B8DD-5982-DE03-A67388B3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0"/>
              </a:spcAft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A student with a disability who has an IEP or Section 504 Plan may be eligible for paper-based accommodations (regular print, large print, braille, one-item-per-page) on computer-based statewide assessments. </a:t>
            </a:r>
          </a:p>
          <a:p>
            <a:pPr>
              <a:spcAft>
                <a:spcPts val="0"/>
              </a:spcAft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Decisions regarding accommodations, including eligibility for paper-based accommodations, should be based on a student’s needs and should not be made for preferential reasons. </a:t>
            </a:r>
          </a:p>
          <a:p>
            <a:pPr>
              <a:spcAft>
                <a:spcPts val="0"/>
              </a:spcAft>
            </a:pPr>
            <a:r>
              <a:rPr lang="en-US" sz="1800" b="0" i="0" u="none" strike="noStrike" baseline="0" dirty="0">
                <a:solidFill>
                  <a:srgbClr val="221E1F"/>
                </a:solidFill>
              </a:rPr>
              <a:t>Students who are eligible to receive paper-based accommodations must have an IEP or Section 504 Plan that clearly indicates the reason that the computer-based test is not currently accessible or appropriate for the student. </a:t>
            </a:r>
            <a:endParaRPr lang="en-US" sz="1800" dirty="0">
              <a:solidFill>
                <a:srgbClr val="221E1F"/>
              </a:solidFill>
            </a:endParaRPr>
          </a:p>
          <a:p>
            <a:pPr>
              <a:spcAft>
                <a:spcPts val="0"/>
              </a:spcAft>
            </a:pPr>
            <a:r>
              <a:rPr lang="en-US" sz="1800" dirty="0">
                <a:solidFill>
                  <a:srgbClr val="221E1F"/>
                </a:solidFill>
              </a:rPr>
              <a:t>See pages 15–16 of the </a:t>
            </a:r>
            <a:r>
              <a:rPr lang="en-US" sz="1800" dirty="0">
                <a:solidFill>
                  <a:srgbClr val="221E1F"/>
                </a:solidFill>
                <a:hlinkClick r:id="rId2"/>
              </a:rPr>
              <a:t>2026–2027 Accommodations Guide</a:t>
            </a:r>
            <a:r>
              <a:rPr lang="en-US" sz="1800" dirty="0">
                <a:solidFill>
                  <a:srgbClr val="221E1F"/>
                </a:solidFill>
              </a:rPr>
              <a:t> for additional information.</a:t>
            </a:r>
            <a:endParaRPr lang="en-US" sz="1800" dirty="0"/>
          </a:p>
          <a:p>
            <a:r>
              <a:rPr lang="en-US" b="1" dirty="0">
                <a:solidFill>
                  <a:srgbClr val="FF0000"/>
                </a:solidFill>
              </a:rPr>
              <a:t>*Make sure you update Testing Indicator in TIDE to reflect Paper Based test instead of computer based (3-10) or Alternate Response Accommodation (K-2)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7A209-F69D-4A80-8BD6-50992A0D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Eligible Tests for PBT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791BD-3DEA-45C8-9A97-E17050303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43" y="1741670"/>
            <a:ext cx="8596668" cy="4648497"/>
          </a:xfrm>
        </p:spPr>
        <p:txBody>
          <a:bodyPr>
            <a:normAutofit/>
          </a:bodyPr>
          <a:lstStyle/>
          <a:p>
            <a:r>
              <a:rPr lang="en-US" dirty="0"/>
              <a:t>STAR Reading (K-2) * </a:t>
            </a:r>
            <a:r>
              <a:rPr lang="en-US" dirty="0">
                <a:solidFill>
                  <a:srgbClr val="0070C0"/>
                </a:solidFill>
              </a:rPr>
              <a:t>No Paper option for Star Early Literature</a:t>
            </a:r>
          </a:p>
          <a:p>
            <a:r>
              <a:rPr lang="en-US" dirty="0"/>
              <a:t>STAR Math (K-2)</a:t>
            </a:r>
          </a:p>
          <a:p>
            <a:r>
              <a:rPr lang="en-US" dirty="0"/>
              <a:t>FAST Reading Retake</a:t>
            </a:r>
          </a:p>
          <a:p>
            <a:r>
              <a:rPr lang="en-US" dirty="0"/>
              <a:t>FAST Reading (3-10)</a:t>
            </a:r>
          </a:p>
          <a:p>
            <a:r>
              <a:rPr lang="en-US" dirty="0"/>
              <a:t>FAST Math (3-8)</a:t>
            </a:r>
          </a:p>
          <a:p>
            <a:r>
              <a:rPr lang="en-US" dirty="0"/>
              <a:t>BEST Algebra EOC</a:t>
            </a:r>
          </a:p>
          <a:p>
            <a:r>
              <a:rPr lang="en-US" dirty="0"/>
              <a:t>BEST Geometry EOC</a:t>
            </a:r>
          </a:p>
          <a:p>
            <a:r>
              <a:rPr lang="en-US" dirty="0"/>
              <a:t>Biology 1 EOC</a:t>
            </a:r>
          </a:p>
          <a:p>
            <a:r>
              <a:rPr lang="en-US" dirty="0"/>
              <a:t>Civics EOC</a:t>
            </a:r>
          </a:p>
          <a:p>
            <a:r>
              <a:rPr lang="en-US" dirty="0"/>
              <a:t>US History EOC</a:t>
            </a:r>
          </a:p>
          <a:p>
            <a:r>
              <a:rPr lang="en-US" dirty="0"/>
              <a:t>FCLE</a:t>
            </a:r>
          </a:p>
        </p:txBody>
      </p:sp>
    </p:spTree>
    <p:extLst>
      <p:ext uri="{BB962C8B-B14F-4D97-AF65-F5344CB8AC3E}">
        <p14:creationId xmlns:p14="http://schemas.microsoft.com/office/powerpoint/2010/main" val="1783830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304799-4608-4D56-A209-EB622FB4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Find Assistance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611A29-AA2E-449B-8928-940F78160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2475"/>
            <a:ext cx="8596668" cy="4318888"/>
          </a:xfrm>
        </p:spPr>
        <p:txBody>
          <a:bodyPr>
            <a:normAutofit/>
          </a:bodyPr>
          <a:lstStyle/>
          <a:p>
            <a:r>
              <a:rPr lang="en-US" sz="2000" dirty="0"/>
              <a:t>Each assessment group (K-2 &amp; 3-10) has its own Accommodations Manual found on the FAST portal</a:t>
            </a:r>
          </a:p>
          <a:p>
            <a:r>
              <a:rPr lang="en-US" sz="2000" dirty="0"/>
              <a:t>Manuals are also linked in Google classroom</a:t>
            </a:r>
          </a:p>
          <a:p>
            <a:r>
              <a:rPr lang="en-US" sz="2000" dirty="0"/>
              <a:t>Manuals outline most allowable accommodations.  * If you have a question if something is allowed, check with your school’s staffing specialist or Renae Ellsworth, ESE Program Specialist.</a:t>
            </a:r>
          </a:p>
        </p:txBody>
      </p:sp>
    </p:spTree>
    <p:extLst>
      <p:ext uri="{BB962C8B-B14F-4D97-AF65-F5344CB8AC3E}">
        <p14:creationId xmlns:p14="http://schemas.microsoft.com/office/powerpoint/2010/main" val="3915240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F3C5-B82A-48A2-93CC-EFAFEDBAF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11" y="71896"/>
            <a:ext cx="8596668" cy="1320800"/>
          </a:xfrm>
        </p:spPr>
        <p:txBody>
          <a:bodyPr/>
          <a:lstStyle/>
          <a:p>
            <a:r>
              <a:rPr lang="en-US" dirty="0"/>
              <a:t>Ways to Check Who Has PBT?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272A2-F734-4117-8409-695FEA3DF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965" y="961656"/>
            <a:ext cx="8596668" cy="3880773"/>
          </a:xfrm>
        </p:spPr>
        <p:txBody>
          <a:bodyPr/>
          <a:lstStyle/>
          <a:p>
            <a:r>
              <a:rPr lang="en-US" dirty="0"/>
              <a:t>For students with an IEP, easiest is to use the “</a:t>
            </a:r>
            <a:r>
              <a:rPr lang="en-US" dirty="0">
                <a:solidFill>
                  <a:schemeClr val="accent5"/>
                </a:solidFill>
              </a:rPr>
              <a:t>ESE Testing Accommodations – School</a:t>
            </a:r>
            <a:r>
              <a:rPr lang="en-US" dirty="0"/>
              <a:t>” Report found in the “Reports” menu in FOCUS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D3107-5766-4014-BF95-8B2F53A73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1701209"/>
            <a:ext cx="9789952" cy="5156791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F8E32B8E-E4C4-433E-826D-89670AE83E4C}"/>
              </a:ext>
            </a:extLst>
          </p:cNvPr>
          <p:cNvSpPr/>
          <p:nvPr/>
        </p:nvSpPr>
        <p:spPr>
          <a:xfrm>
            <a:off x="740963" y="3506208"/>
            <a:ext cx="981511" cy="24328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64411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ADD81-519F-459A-8F35-63A7490F1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23" y="368834"/>
            <a:ext cx="8596668" cy="1320800"/>
          </a:xfrm>
        </p:spPr>
        <p:txBody>
          <a:bodyPr/>
          <a:lstStyle/>
          <a:p>
            <a:r>
              <a:rPr lang="en-US" dirty="0"/>
              <a:t>District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44BD2-6B11-46B4-9229-3F343EF4E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61" y="1070047"/>
            <a:ext cx="8596668" cy="3880773"/>
          </a:xfrm>
        </p:spPr>
        <p:txBody>
          <a:bodyPr/>
          <a:lstStyle/>
          <a:p>
            <a:r>
              <a:rPr lang="en-US" dirty="0"/>
              <a:t>Click on District reports then the “ESE/Gifted” option to open the ESE/Gifted reports.  Select the “</a:t>
            </a:r>
            <a:r>
              <a:rPr lang="en-US" b="1" u="sng" dirty="0">
                <a:solidFill>
                  <a:schemeClr val="accent5"/>
                </a:solidFill>
              </a:rPr>
              <a:t>ESE Testing Accommodations – School</a:t>
            </a:r>
            <a:r>
              <a:rPr lang="en-US" dirty="0"/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A4533-903F-4C57-82E4-6AA488941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9634"/>
            <a:ext cx="10494628" cy="5034142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8719C422-5695-4105-99B9-761CF734CB74}"/>
              </a:ext>
            </a:extLst>
          </p:cNvPr>
          <p:cNvSpPr/>
          <p:nvPr/>
        </p:nvSpPr>
        <p:spPr>
          <a:xfrm>
            <a:off x="2567031" y="1757493"/>
            <a:ext cx="855677" cy="226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B9A5833E-A634-44AC-89B3-8B4CAC23A23D}"/>
              </a:ext>
            </a:extLst>
          </p:cNvPr>
          <p:cNvSpPr/>
          <p:nvPr/>
        </p:nvSpPr>
        <p:spPr>
          <a:xfrm>
            <a:off x="1050022" y="3921479"/>
            <a:ext cx="855677" cy="226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1C13BC8F-E340-4EC6-9883-4AAE8B080003}"/>
              </a:ext>
            </a:extLst>
          </p:cNvPr>
          <p:cNvSpPr/>
          <p:nvPr/>
        </p:nvSpPr>
        <p:spPr>
          <a:xfrm>
            <a:off x="3734499" y="4093453"/>
            <a:ext cx="855677" cy="2265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9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7315-B3E1-412A-BCC2-D3509C34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4917"/>
          </a:xfrm>
        </p:spPr>
        <p:txBody>
          <a:bodyPr/>
          <a:lstStyle/>
          <a:p>
            <a:r>
              <a:rPr lang="en-US" dirty="0"/>
              <a:t>Report Results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68E3E-AE52-4B90-8A11-397F6B03D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94" y="1296523"/>
            <a:ext cx="8596668" cy="3880773"/>
          </a:xfrm>
        </p:spPr>
        <p:txBody>
          <a:bodyPr/>
          <a:lstStyle/>
          <a:p>
            <a:r>
              <a:rPr lang="en-US" dirty="0"/>
              <a:t>Results will show each accommodation as a line entry.  You can filter the report by a specific keyword (i.e. “paper”, “large”, or “braille”)</a:t>
            </a:r>
          </a:p>
          <a:p>
            <a:r>
              <a:rPr lang="en-US" dirty="0"/>
              <a:t>You can also export to excel or sheets to work with the data out of FOCUS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D7F57-CE7F-4FDF-83BF-C55BF01BA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2360163"/>
            <a:ext cx="9265152" cy="44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40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621AE-A070-46E6-837B-720E2A70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with a 504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D397-32A0-44C3-8960-5EA68D378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09" y="1270000"/>
            <a:ext cx="8596668" cy="3880773"/>
          </a:xfrm>
        </p:spPr>
        <p:txBody>
          <a:bodyPr/>
          <a:lstStyle/>
          <a:p>
            <a:r>
              <a:rPr lang="en-US" dirty="0"/>
              <a:t>For student with a 504, you will have to look at each individual 504 plan to determine if the student has a paper based accommodation.</a:t>
            </a:r>
          </a:p>
          <a:p>
            <a:r>
              <a:rPr lang="en-US" dirty="0"/>
              <a:t>If you have returning students, you won’t have to look these up unless the 504 has changed.</a:t>
            </a:r>
          </a:p>
          <a:p>
            <a:r>
              <a:rPr lang="en-US" dirty="0"/>
              <a:t>There is a report that will show you students who have an active 504</a:t>
            </a:r>
          </a:p>
          <a:p>
            <a:r>
              <a:rPr lang="en-US" dirty="0"/>
              <a:t>It is housed in “Reports”-&gt;”District Reports”-&gt;”504”-&gt;”</a:t>
            </a:r>
            <a:r>
              <a:rPr lang="en-US" b="1" dirty="0">
                <a:solidFill>
                  <a:schemeClr val="accent5"/>
                </a:solidFill>
              </a:rPr>
              <a:t>504 Students</a:t>
            </a:r>
            <a:r>
              <a:rPr lang="en-US" dirty="0"/>
              <a:t>”</a:t>
            </a:r>
          </a:p>
          <a:p>
            <a:r>
              <a:rPr lang="en-US" dirty="0"/>
              <a:t>The other reports in this menu WILL NOT show you accommodations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43BB4-49DA-49CE-9DB7-3FC93909D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09" y="3976577"/>
            <a:ext cx="12192000" cy="248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09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2570-3CF4-4795-A762-D6B1A669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504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3B3FF-D766-4DC7-842C-C60312824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37" y="1567712"/>
            <a:ext cx="8596668" cy="2273188"/>
          </a:xfrm>
        </p:spPr>
        <p:txBody>
          <a:bodyPr>
            <a:noAutofit/>
          </a:bodyPr>
          <a:lstStyle/>
          <a:p>
            <a:r>
              <a:rPr lang="en-US" sz="2000" dirty="0"/>
              <a:t>To view the actual accommodation plan, you will need to first pull up an individual student in FOCUS</a:t>
            </a:r>
          </a:p>
          <a:p>
            <a:r>
              <a:rPr lang="en-US" sz="2000" dirty="0"/>
              <a:t>Click on the “504” tab in the student’s demographic panel</a:t>
            </a:r>
          </a:p>
          <a:p>
            <a:r>
              <a:rPr lang="en-US" sz="2000" dirty="0"/>
              <a:t>In the “504 Annual Review” section, there are uploaded files for each year’s 504 meetings.  You will have to click and download the current accommodation plan</a:t>
            </a:r>
          </a:p>
          <a:p>
            <a:r>
              <a:rPr lang="en-US" sz="2000" dirty="0"/>
              <a:t>If you do not have access to see the 504 tab, check that your principal has given you the “Test Coordinator” role in FOCUS</a:t>
            </a:r>
          </a:p>
        </p:txBody>
      </p:sp>
    </p:spTree>
    <p:extLst>
      <p:ext uri="{BB962C8B-B14F-4D97-AF65-F5344CB8AC3E}">
        <p14:creationId xmlns:p14="http://schemas.microsoft.com/office/powerpoint/2010/main" val="402504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E7D7C6-B367-4793-95AB-D101C953E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54" y="499730"/>
            <a:ext cx="12070102" cy="5518298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10D3C584-A7CF-4F6D-BDB2-B46B1B37EBAF}"/>
              </a:ext>
            </a:extLst>
          </p:cNvPr>
          <p:cNvSpPr/>
          <p:nvPr/>
        </p:nvSpPr>
        <p:spPr>
          <a:xfrm>
            <a:off x="7783033" y="3838353"/>
            <a:ext cx="839972" cy="967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E47CF4-FB7B-887D-4836-495469303649}"/>
              </a:ext>
            </a:extLst>
          </p:cNvPr>
          <p:cNvSpPr txBox="1"/>
          <p:nvPr/>
        </p:nvSpPr>
        <p:spPr>
          <a:xfrm>
            <a:off x="4363690" y="4436584"/>
            <a:ext cx="347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Make sure to open most current</a:t>
            </a:r>
          </a:p>
        </p:txBody>
      </p:sp>
    </p:spTree>
    <p:extLst>
      <p:ext uri="{BB962C8B-B14F-4D97-AF65-F5344CB8AC3E}">
        <p14:creationId xmlns:p14="http://schemas.microsoft.com/office/powerpoint/2010/main" val="222274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7202-75E9-4DD0-B587-4708762E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Requesting a Paper Based Test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B765E-FAB1-4469-81FB-762E3E4C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1629"/>
            <a:ext cx="8596668" cy="4539733"/>
          </a:xfrm>
        </p:spPr>
        <p:txBody>
          <a:bodyPr/>
          <a:lstStyle/>
          <a:p>
            <a:pPr lvl="1"/>
            <a:r>
              <a:rPr lang="en-US" dirty="0"/>
              <a:t>Each school has a shared google drive -&gt; Eval – </a:t>
            </a:r>
            <a:r>
              <a:rPr lang="en-US" dirty="0" err="1"/>
              <a:t>SchoolName</a:t>
            </a:r>
            <a:endParaRPr lang="en-US" dirty="0"/>
          </a:p>
          <a:p>
            <a:pPr lvl="1"/>
            <a:r>
              <a:rPr lang="en-US" dirty="0"/>
              <a:t>There is a folder named “Paper Based Test Requests”</a:t>
            </a:r>
          </a:p>
          <a:p>
            <a:pPr marL="457200" lvl="1" indent="0">
              <a:buNone/>
            </a:pPr>
            <a:r>
              <a:rPr lang="en-US" dirty="0"/>
              <a:t>	- You will have a blank template and a file for your active paper based students</a:t>
            </a:r>
          </a:p>
          <a:p>
            <a:pPr lvl="1"/>
            <a:r>
              <a:rPr lang="en-US" dirty="0"/>
              <a:t>Students from last year have been updated.  Please verify with your ESE/504  that plans are still active</a:t>
            </a:r>
          </a:p>
          <a:p>
            <a:pPr lvl="1"/>
            <a:r>
              <a:rPr lang="en-US" dirty="0"/>
              <a:t>Eval will order tests for students and notify schools upon delivery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** Schools MUST update TIDE to reflect Paper Based Assessment (Change Test Indicator to requested PBT type)</a:t>
            </a:r>
          </a:p>
          <a:p>
            <a:pPr lvl="2"/>
            <a:r>
              <a:rPr lang="en-US" dirty="0">
                <a:highlight>
                  <a:srgbClr val="FFFF00"/>
                </a:highlight>
              </a:rPr>
              <a:t>This includes BEST Writing (Gr 4-10) and Statewide Science (Gr 5/8)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As meetings are held or updated, please ensure you communicate with your ESE and 504 Coordinators and update your file</a:t>
            </a:r>
          </a:p>
        </p:txBody>
      </p:sp>
    </p:spTree>
    <p:extLst>
      <p:ext uri="{BB962C8B-B14F-4D97-AF65-F5344CB8AC3E}">
        <p14:creationId xmlns:p14="http://schemas.microsoft.com/office/powerpoint/2010/main" val="1995416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C2E5E6-83AB-4DC5-A6E2-F5B54CB9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2367"/>
            <a:ext cx="12192000" cy="5447489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A9CBCAB4-4514-4B87-B6E8-559680445DB5}"/>
              </a:ext>
            </a:extLst>
          </p:cNvPr>
          <p:cNvSpPr/>
          <p:nvPr/>
        </p:nvSpPr>
        <p:spPr>
          <a:xfrm>
            <a:off x="1510018" y="3707934"/>
            <a:ext cx="1166070" cy="134224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312E644F-3C2E-4627-BE7B-DB4ADA9515BE}"/>
              </a:ext>
            </a:extLst>
          </p:cNvPr>
          <p:cNvSpPr/>
          <p:nvPr/>
        </p:nvSpPr>
        <p:spPr>
          <a:xfrm>
            <a:off x="3590488" y="3775046"/>
            <a:ext cx="176169" cy="1065402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40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A9F87-EDC5-46AF-935B-F313F057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5695"/>
            <a:ext cx="12192000" cy="440954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14664C1-9680-4385-A99E-AEB4366D9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3916"/>
          </a:xfrm>
        </p:spPr>
        <p:txBody>
          <a:bodyPr/>
          <a:lstStyle/>
          <a:p>
            <a:r>
              <a:rPr lang="en-US" dirty="0"/>
              <a:t>PBT Files in Drive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18DF3E-F553-495A-A05D-99090071B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053" y="1283516"/>
            <a:ext cx="8596668" cy="1320801"/>
          </a:xfrm>
        </p:spPr>
        <p:txBody>
          <a:bodyPr/>
          <a:lstStyle/>
          <a:p>
            <a:r>
              <a:rPr lang="en-US" dirty="0"/>
              <a:t>Data is in the school named file (</a:t>
            </a:r>
            <a:r>
              <a:rPr lang="en-US" dirty="0" err="1"/>
              <a:t>BaileyPBT</a:t>
            </a:r>
            <a:r>
              <a:rPr lang="en-US" dirty="0"/>
              <a:t>)</a:t>
            </a:r>
          </a:p>
          <a:p>
            <a:r>
              <a:rPr lang="en-US" dirty="0"/>
              <a:t>Blank template is the other file</a:t>
            </a:r>
          </a:p>
        </p:txBody>
      </p:sp>
    </p:spTree>
    <p:extLst>
      <p:ext uri="{BB962C8B-B14F-4D97-AF65-F5344CB8AC3E}">
        <p14:creationId xmlns:p14="http://schemas.microsoft.com/office/powerpoint/2010/main" val="1419398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3419-88EB-4031-B85C-D8E27D150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9417"/>
          </a:xfrm>
        </p:spPr>
        <p:txBody>
          <a:bodyPr/>
          <a:lstStyle/>
          <a:p>
            <a:r>
              <a:rPr lang="en-US" dirty="0"/>
              <a:t>Blank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52D4D-D583-444C-8853-9C34E02AB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9017"/>
            <a:ext cx="8596668" cy="3880773"/>
          </a:xfrm>
        </p:spPr>
        <p:txBody>
          <a:bodyPr/>
          <a:lstStyle/>
          <a:p>
            <a:r>
              <a:rPr lang="en-US" dirty="0"/>
              <a:t>Blank spreadsheet is the state’s template </a:t>
            </a:r>
          </a:p>
          <a:p>
            <a:r>
              <a:rPr lang="en-US" dirty="0"/>
              <a:t>Data fields in Column E – Column R are drop down filled (arrow)</a:t>
            </a:r>
          </a:p>
          <a:p>
            <a:r>
              <a:rPr lang="en-US" dirty="0"/>
              <a:t>If you do not have access to view FLEID in FOCUS, have your school admin change your profile in FOCUS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62BFEF-60EF-4CAB-8CE5-6052DFD8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6756"/>
            <a:ext cx="12192000" cy="408124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5C1A49E-E839-4103-96DF-420D281DFA38}"/>
              </a:ext>
            </a:extLst>
          </p:cNvPr>
          <p:cNvSpPr/>
          <p:nvPr/>
        </p:nvSpPr>
        <p:spPr>
          <a:xfrm>
            <a:off x="3791824" y="5289679"/>
            <a:ext cx="964734" cy="4571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02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95FE-6BD9-166F-177F-45646130D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Pre-Test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3C7A-C538-5B2B-92E5-29B1AB12C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PreID</a:t>
            </a:r>
            <a:r>
              <a:rPr lang="en-US" dirty="0"/>
              <a:t> labels </a:t>
            </a:r>
            <a:r>
              <a:rPr lang="en-US" b="1" dirty="0"/>
              <a:t>must </a:t>
            </a:r>
            <a:r>
              <a:rPr lang="en-US" dirty="0"/>
              <a:t>be applied to all regular print test documents for Grades 3–10 FAST ELA Reading and Mathematics, FAST ELA Reading Retake, EOCs, FACT College Algebra </a:t>
            </a:r>
            <a:r>
              <a:rPr lang="en-US" b="1" i="1" dirty="0"/>
              <a:t>(Spring only)</a:t>
            </a:r>
            <a:r>
              <a:rPr lang="en-US" dirty="0"/>
              <a:t>, and FCLE.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22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BC6D6-854D-4AEE-8392-F350EF29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K-2 After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AD43B-63AA-4D95-BC56-E227D7C40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Grades K-2 paper based test responses are entered into the Renaissance Growth Platform (RGP) by 2 school personnel</a:t>
            </a:r>
          </a:p>
          <a:p>
            <a:r>
              <a:rPr lang="en-US" dirty="0"/>
              <a:t>All tests that were entered into RGP are mailed back as </a:t>
            </a:r>
            <a:r>
              <a:rPr lang="en-US" dirty="0">
                <a:highlight>
                  <a:srgbClr val="FFFF00"/>
                </a:highlight>
              </a:rPr>
              <a:t>NOT TO BE SCORED </a:t>
            </a:r>
            <a:r>
              <a:rPr lang="en-US" dirty="0"/>
              <a:t>with a WHITE label and Ground UPS return ship label</a:t>
            </a:r>
          </a:p>
          <a:p>
            <a:pPr marL="0" indent="0">
              <a:buNone/>
            </a:pPr>
            <a:r>
              <a:rPr lang="en-US" dirty="0"/>
              <a:t>* If you have a Braille test, you may choose to enter responses into RGP or mail back to vendor as a “traditional” paper based test</a:t>
            </a:r>
          </a:p>
          <a:p>
            <a:pPr marL="0" indent="0">
              <a:buNone/>
            </a:pPr>
            <a:r>
              <a:rPr lang="en-US" dirty="0"/>
              <a:t>* </a:t>
            </a:r>
            <a:r>
              <a:rPr lang="en-US" dirty="0">
                <a:solidFill>
                  <a:srgbClr val="0070C0"/>
                </a:solidFill>
              </a:rPr>
              <a:t>Braille manipulatives are returned to Florida Instructional Materials Center for the Visually Impaired (FIMC-VI) with the FedEx label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7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3AD-122C-4F18-A42C-FB6752A80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3-10 After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AB4B1-AD58-4E87-8DB7-20887A533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8047"/>
            <a:ext cx="8596668" cy="4393315"/>
          </a:xfrm>
        </p:spPr>
        <p:txBody>
          <a:bodyPr>
            <a:normAutofit/>
          </a:bodyPr>
          <a:lstStyle/>
          <a:p>
            <a:r>
              <a:rPr lang="en-US" dirty="0"/>
              <a:t>All Grades 3-10 paper based test responses are entered into the Response Entry Interface (REI) by 2 school personnel</a:t>
            </a:r>
          </a:p>
          <a:p>
            <a:r>
              <a:rPr lang="en-US" dirty="0"/>
              <a:t>These personnel will also have the School Data Entry (SDE) role in TIDE to enter the student responses</a:t>
            </a:r>
          </a:p>
          <a:p>
            <a:r>
              <a:rPr lang="en-US" dirty="0"/>
              <a:t>The paper based test that the student wrote in will be mailed back as a “NOT TO BE SCORED” test since you have entered responses into REI (and it is now treated like a computer based test for scoring purposes)</a:t>
            </a:r>
          </a:p>
          <a:p>
            <a:r>
              <a:rPr lang="en-US" dirty="0"/>
              <a:t>Mail back the used test with the White “Not To Be Scored” label and Ground UPS shipping label</a:t>
            </a:r>
          </a:p>
          <a:p>
            <a:pPr marL="0" indent="0">
              <a:buNone/>
            </a:pPr>
            <a:r>
              <a:rPr lang="en-US" dirty="0"/>
              <a:t>* If you have a Braille test, you may choose to enter responses into REI or mail back to vendor as a “traditional” paper based test</a:t>
            </a:r>
          </a:p>
          <a:p>
            <a:pPr marL="0" indent="0">
              <a:buNone/>
            </a:pPr>
            <a:r>
              <a:rPr lang="en-US" dirty="0"/>
              <a:t>* </a:t>
            </a:r>
            <a:r>
              <a:rPr lang="en-US" dirty="0">
                <a:solidFill>
                  <a:srgbClr val="0070C0"/>
                </a:solidFill>
              </a:rPr>
              <a:t>Braille manipulatives are returned to Florida Instructional Materials Center for the Visually Impaired (FIMC-VI) with the FedEx label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7F1F7-76FD-D82F-ADF2-0FE44AF1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PBT Deadlines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C5D1C-C77F-8A3F-5955-C715D6E1D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87590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BA9EAA-E5DA-2D5E-E88B-BC7619E2F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25" y="1389367"/>
            <a:ext cx="7438517" cy="54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30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A4264-F56F-8AEF-FE90-CECFB6E0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PBT Returns, 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D60F3B-0FD6-6DD9-9C8E-C2F2AF3D5F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640168"/>
              </p:ext>
            </p:extLst>
          </p:nvPr>
        </p:nvGraphicFramePr>
        <p:xfrm>
          <a:off x="677862" y="2151961"/>
          <a:ext cx="9233889" cy="4637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9839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AFD73-156D-D06E-565C-6FA72652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PM3/EOC Returns, 2026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AB69301-ACF9-6172-C71F-0C9976065E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0794019"/>
              </p:ext>
            </p:extLst>
          </p:nvPr>
        </p:nvGraphicFramePr>
        <p:xfrm>
          <a:off x="1639020" y="1518248"/>
          <a:ext cx="6788988" cy="5339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408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C489-8092-4102-99A0-37BCAB76F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00D52-49DF-4D03-91FE-E7F77301D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Paper based tests are always Secure material.  They are to stay in the Secure test storage (limited access) </a:t>
            </a:r>
          </a:p>
          <a:p>
            <a:r>
              <a:rPr lang="en-US" dirty="0"/>
              <a:t>Do not leave boxes for shipping out on a counter for UPS to pick up.  Boxes must stay in your possession or in secure storage until UPS arrives</a:t>
            </a:r>
          </a:p>
          <a:p>
            <a:r>
              <a:rPr lang="en-US" dirty="0"/>
              <a:t>Administration records are still filled out for a single student in a paper based testing session.  You complete a security log, seating chart and admin record/security checklist for that test.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316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E91BF-8D7B-4CDE-8779-420E40BC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3674B-3B60-4529-B660-06315D9D5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0065"/>
            <a:ext cx="8596668" cy="4191297"/>
          </a:xfrm>
        </p:spPr>
        <p:txBody>
          <a:bodyPr/>
          <a:lstStyle/>
          <a:p>
            <a:r>
              <a:rPr lang="en-US" sz="2800" dirty="0"/>
              <a:t>Call or Email</a:t>
            </a:r>
          </a:p>
          <a:p>
            <a:pPr marL="0" indent="0">
              <a:buNone/>
            </a:pPr>
            <a:r>
              <a:rPr lang="en-US" sz="2800" dirty="0"/>
              <a:t>Heather Rykard, TSA</a:t>
            </a:r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hrykard@ecsdfl.us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850-469-5387(Heather)/5386(Main Eval)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9084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484</TotalTime>
  <Words>1188</Words>
  <Application>Microsoft Office PowerPoint</Application>
  <PresentationFormat>Widescreen</PresentationFormat>
  <Paragraphs>92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Facet</vt:lpstr>
      <vt:lpstr>PAPER BASED ACCOMODATED TEST</vt:lpstr>
      <vt:lpstr>Eligibility</vt:lpstr>
      <vt:lpstr>Eligible Tests for PBT</vt:lpstr>
      <vt:lpstr>Where to Find Assistance</vt:lpstr>
      <vt:lpstr>Ways to Check Who Has PBT?</vt:lpstr>
      <vt:lpstr>District Reports</vt:lpstr>
      <vt:lpstr>Report Results </vt:lpstr>
      <vt:lpstr>Students with a 504</vt:lpstr>
      <vt:lpstr>504 Students</vt:lpstr>
      <vt:lpstr>PowerPoint Presentation</vt:lpstr>
      <vt:lpstr>Requesting a Paper Based Test </vt:lpstr>
      <vt:lpstr>PowerPoint Presentation</vt:lpstr>
      <vt:lpstr>PBT Files in Drive</vt:lpstr>
      <vt:lpstr>Blank Template</vt:lpstr>
      <vt:lpstr>Pre-Test Activities</vt:lpstr>
      <vt:lpstr>K-2 After Testing</vt:lpstr>
      <vt:lpstr>3-10 After Testing</vt:lpstr>
      <vt:lpstr>PBT Deadlines</vt:lpstr>
      <vt:lpstr>Writing PBT Returns, 2026</vt:lpstr>
      <vt:lpstr>PM3/EOC Returns, 2026</vt:lpstr>
      <vt:lpstr>Final Reminders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BASED ACCOMODATED TEST</dc:title>
  <dc:creator>Heather Rykard</dc:creator>
  <cp:lastModifiedBy>Heather Rykard</cp:lastModifiedBy>
  <cp:revision>27</cp:revision>
  <dcterms:created xsi:type="dcterms:W3CDTF">2024-08-05T14:30:56Z</dcterms:created>
  <dcterms:modified xsi:type="dcterms:W3CDTF">2026-08-14T17:00:34Z</dcterms:modified>
</cp:coreProperties>
</file>