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1" r:id="rId4"/>
    <p:sldId id="279" r:id="rId5"/>
    <p:sldId id="259" r:id="rId6"/>
    <p:sldId id="260" r:id="rId7"/>
    <p:sldId id="261" r:id="rId8"/>
    <p:sldId id="262" r:id="rId9"/>
    <p:sldId id="263" r:id="rId10"/>
    <p:sldId id="264" r:id="rId11"/>
    <p:sldId id="278" r:id="rId12"/>
    <p:sldId id="265" r:id="rId13"/>
    <p:sldId id="266" r:id="rId14"/>
    <p:sldId id="267" r:id="rId15"/>
    <p:sldId id="268" r:id="rId16"/>
    <p:sldId id="269" r:id="rId17"/>
    <p:sldId id="270" r:id="rId18"/>
    <p:sldId id="271" r:id="rId19"/>
    <p:sldId id="272" r:id="rId20"/>
    <p:sldId id="273" r:id="rId21"/>
    <p:sldId id="274" r:id="rId22"/>
    <p:sldId id="286" r:id="rId23"/>
    <p:sldId id="282" r:id="rId24"/>
    <p:sldId id="275" r:id="rId25"/>
    <p:sldId id="276" r:id="rId26"/>
    <p:sldId id="283" r:id="rId27"/>
    <p:sldId id="284" r:id="rId28"/>
    <p:sldId id="285" r:id="rId29"/>
    <p:sldId id="27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87"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129167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78806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22324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7A1629-E473-4524-AB87-D77412E744D8}"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52830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7A1629-E473-4524-AB87-D77412E744D8}" type="datetimeFigureOut">
              <a:rPr lang="en-US" smtClean="0"/>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939218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7A1629-E473-4524-AB87-D77412E744D8}" type="datetimeFigureOut">
              <a:rPr lang="en-US" smtClean="0"/>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681405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A1629-E473-4524-AB87-D77412E744D8}" type="datetimeFigureOut">
              <a:rPr lang="en-US" smtClean="0"/>
              <a:t>8/13/2026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038688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7A1629-E473-4524-AB87-D77412E744D8}"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82058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7A1629-E473-4524-AB87-D77412E744D8}"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637037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28879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15913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A1629-E473-4524-AB87-D77412E744D8}" type="datetimeFigureOut">
              <a:rPr lang="en-US" smtClean="0"/>
              <a:t>8/13/2026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D6B63-A7F0-491F-8BFE-B3674D129CE1}" type="slidenum">
              <a:rPr lang="en-US" smtClean="0"/>
              <a:t>‹#›</a:t>
            </a:fld>
            <a:endParaRPr lang="en-US"/>
          </a:p>
        </p:txBody>
      </p:sp>
    </p:spTree>
    <p:extLst>
      <p:ext uri="{BB962C8B-B14F-4D97-AF65-F5344CB8AC3E}">
        <p14:creationId xmlns:p14="http://schemas.microsoft.com/office/powerpoint/2010/main" val="223931619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libertycharterschool.com/" TargetMode="External"/><Relationship Id="rId2" Type="http://schemas.openxmlformats.org/officeDocument/2006/relationships/hyperlink" Target="http://www.idahoschools.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victorycharterschool.ne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office@libertycharterschool.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office@libertycharterschool.net" TargetMode="External"/><Relationship Id="rId2" Type="http://schemas.openxmlformats.org/officeDocument/2006/relationships/hyperlink" Target="http://www.libertycharterschool.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findhelpidaho.org/"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office@victorycharterschool.net" TargetMode="External"/><Relationship Id="rId2" Type="http://schemas.openxmlformats.org/officeDocument/2006/relationships/hyperlink" Target="http://www.libertycharterschool.ne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idahoschools.or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ocr@ed.gov" TargetMode="External"/><Relationship Id="rId2" Type="http://schemas.openxmlformats.org/officeDocument/2006/relationships/hyperlink" Target="mailto:godonahue@libertycharterschool.com" TargetMode="External"/><Relationship Id="rId1" Type="http://schemas.openxmlformats.org/officeDocument/2006/relationships/slideLayout" Target="../slideLayouts/slideLayout2.xml"/><Relationship Id="rId4" Type="http://schemas.openxmlformats.org/officeDocument/2006/relationships/hyperlink" Target="http://www.ed.gov/ocr"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mailto:godonahue@libertycharterschoo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a:t>Liberty Charter School</a:t>
            </a:r>
          </a:p>
        </p:txBody>
      </p:sp>
      <p:sp>
        <p:nvSpPr>
          <p:cNvPr id="3" name="Subtitle 2"/>
          <p:cNvSpPr>
            <a:spLocks noGrp="1"/>
          </p:cNvSpPr>
          <p:nvPr>
            <p:ph type="subTitle" idx="1"/>
          </p:nvPr>
        </p:nvSpPr>
        <p:spPr/>
        <p:style>
          <a:lnRef idx="1">
            <a:schemeClr val="accent1"/>
          </a:lnRef>
          <a:fillRef idx="2">
            <a:schemeClr val="accent1"/>
          </a:fillRef>
          <a:effectRef idx="1">
            <a:schemeClr val="accent1"/>
          </a:effectRef>
          <a:fontRef idx="minor">
            <a:schemeClr val="dk1"/>
          </a:fontRef>
        </p:style>
        <p:txBody>
          <a:bodyPr/>
          <a:lstStyle/>
          <a:p>
            <a:r>
              <a:rPr lang="en-US" dirty="0">
                <a:solidFill>
                  <a:schemeClr val="bg1"/>
                </a:solidFill>
              </a:rPr>
              <a:t>Title IA &amp; Homeless</a:t>
            </a:r>
          </a:p>
          <a:p>
            <a:r>
              <a:rPr lang="en-US" dirty="0">
                <a:solidFill>
                  <a:schemeClr val="bg1"/>
                </a:solidFill>
              </a:rPr>
              <a:t>Parent Information Meeting</a:t>
            </a:r>
          </a:p>
          <a:p>
            <a:r>
              <a:rPr lang="en-US" dirty="0">
                <a:solidFill>
                  <a:schemeClr val="bg1"/>
                </a:solidFill>
              </a:rPr>
              <a:t>2026-2027</a:t>
            </a:r>
          </a:p>
        </p:txBody>
      </p:sp>
    </p:spTree>
    <p:extLst>
      <p:ext uri="{BB962C8B-B14F-4D97-AF65-F5344CB8AC3E}">
        <p14:creationId xmlns:p14="http://schemas.microsoft.com/office/powerpoint/2010/main" val="91201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a:solidFill>
            <a:schemeClr val="bg2">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dirty="0"/>
              <a:t>Parents &amp; Guardians – </a:t>
            </a:r>
          </a:p>
          <a:p>
            <a:pPr marL="0" indent="0" algn="ctr">
              <a:buNone/>
            </a:pPr>
            <a:r>
              <a:rPr lang="en-US" dirty="0"/>
              <a:t> As we begin a new school year, thank you </a:t>
            </a:r>
            <a:r>
              <a:rPr lang="en-US" dirty="0">
                <a:solidFill>
                  <a:schemeClr val="bg1"/>
                </a:solidFill>
              </a:rPr>
              <a:t>for taking the time to view our annual </a:t>
            </a:r>
          </a:p>
          <a:p>
            <a:pPr marL="0" indent="0" algn="ctr">
              <a:buNone/>
            </a:pPr>
            <a:r>
              <a:rPr lang="en-US" dirty="0">
                <a:solidFill>
                  <a:schemeClr val="bg1"/>
                </a:solidFill>
              </a:rPr>
              <a:t>Parent Title IA/Youth-in-Transition </a:t>
            </a:r>
          </a:p>
          <a:p>
            <a:pPr marL="0" indent="0" algn="ctr">
              <a:buNone/>
            </a:pPr>
            <a:r>
              <a:rPr lang="en-US" dirty="0">
                <a:solidFill>
                  <a:schemeClr val="bg1"/>
                </a:solidFill>
              </a:rPr>
              <a:t>Meeting &amp; Information Sharing presentation.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9860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a:t>2026-2027 Liberty Title IA</a:t>
            </a:r>
            <a:br>
              <a:rPr lang="en-US" dirty="0"/>
            </a:br>
            <a:r>
              <a:rPr lang="en-US" dirty="0"/>
              <a:t>Parent Informational Meeting</a:t>
            </a:r>
          </a:p>
        </p:txBody>
      </p:sp>
      <p:sp>
        <p:nvSpPr>
          <p:cNvPr id="3" name="Content Placeholder 2"/>
          <p:cNvSpPr>
            <a:spLocks noGrp="1"/>
          </p:cNvSpPr>
          <p:nvPr>
            <p:ph idx="1"/>
          </p:nvPr>
        </p:nvSpPr>
        <p:spPr>
          <a:solidFill>
            <a:schemeClr val="bg2">
              <a:lumMod val="40000"/>
              <a:lumOff val="60000"/>
            </a:schemeClr>
          </a:solidFill>
        </p:spPr>
        <p:txBody>
          <a:bodyPr>
            <a:normAutofit/>
          </a:bodyPr>
          <a:lstStyle/>
          <a:p>
            <a:pPr marL="0" indent="0" algn="ctr">
              <a:buNone/>
            </a:pPr>
            <a:r>
              <a:rPr lang="en-US" sz="2400" dirty="0">
                <a:solidFill>
                  <a:schemeClr val="bg1"/>
                </a:solidFill>
              </a:rPr>
              <a:t>To ensure parents and guardians have received notice and had the opportunity to view the information contained in this presentation, the Friday Attendance Notes &amp; News in August and September serve as notice acknowledging this presentation was received, how to access the presentation, that hard copies are available if needed and how to request one, that the  presentation is available in another language if needed, that parents are encouraged to review the information as part of the parent involvement process, and who to contact for questions or assistance as needed on Title IA or Transition/Homeless issues. This presentation was shown during Sept. 3, 2026 Open House.</a:t>
            </a:r>
          </a:p>
        </p:txBody>
      </p:sp>
    </p:spTree>
    <p:extLst>
      <p:ext uri="{BB962C8B-B14F-4D97-AF65-F5344CB8AC3E}">
        <p14:creationId xmlns:p14="http://schemas.microsoft.com/office/powerpoint/2010/main" val="1318124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 Sharing</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marL="0" indent="0">
              <a:buNone/>
            </a:pPr>
            <a:r>
              <a:rPr lang="en-US" sz="3600" b="1" dirty="0"/>
              <a:t>Liberty Charter School – </a:t>
            </a:r>
          </a:p>
          <a:p>
            <a:r>
              <a:rPr lang="en-US" i="1" dirty="0"/>
              <a:t>Mission:</a:t>
            </a:r>
            <a:r>
              <a:rPr lang="en-US" dirty="0"/>
              <a:t> To develop students who are competent, confident, productive and responsible young adults who possess the habits, skills and attitudes to succeed in high school and to be offered the invitation of a post-secondary education, satisfying employment, and life-long opportunities.</a:t>
            </a:r>
          </a:p>
          <a:p>
            <a:r>
              <a:rPr lang="en-US" i="1" dirty="0"/>
              <a:t>Vision:</a:t>
            </a:r>
            <a:r>
              <a:rPr lang="en-US" b="1" dirty="0"/>
              <a:t> </a:t>
            </a:r>
            <a:r>
              <a:rPr lang="en-US" dirty="0"/>
              <a:t>Liberty students will develop a strong academic foundation, strength of character, and the work ethic and attitudes to achieve success in their chosen careers and in all aspects of their lives. </a:t>
            </a:r>
          </a:p>
          <a:p>
            <a:r>
              <a:rPr lang="en-US" i="1" dirty="0"/>
              <a:t>Philosophy:</a:t>
            </a:r>
            <a:r>
              <a:rPr lang="en-US" b="1" dirty="0"/>
              <a:t> </a:t>
            </a:r>
            <a:r>
              <a:rPr lang="en-US" dirty="0"/>
              <a:t>When low threat is coupled with highly challenging content, accelerated learning takes place.  </a:t>
            </a:r>
          </a:p>
        </p:txBody>
      </p:sp>
    </p:spTree>
    <p:extLst>
      <p:ext uri="{BB962C8B-B14F-4D97-AF65-F5344CB8AC3E}">
        <p14:creationId xmlns:p14="http://schemas.microsoft.com/office/powerpoint/2010/main" val="301186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lgn="ctr">
              <a:buNone/>
            </a:pPr>
            <a:r>
              <a:rPr lang="en-US" sz="4600" b="1" dirty="0"/>
              <a:t>Title IA</a:t>
            </a:r>
          </a:p>
          <a:p>
            <a:endParaRPr lang="en-US" dirty="0"/>
          </a:p>
          <a:p>
            <a:r>
              <a:rPr lang="en-US" dirty="0"/>
              <a:t>Liberty is a Title IA School</a:t>
            </a:r>
            <a:endParaRPr lang="en-US" sz="2400" dirty="0"/>
          </a:p>
          <a:p>
            <a:pPr lvl="1"/>
            <a:r>
              <a:rPr lang="en-US" dirty="0"/>
              <a:t>Title IA is a federal program that provides an additional source of funding to assist schools in their educational program.</a:t>
            </a:r>
            <a:endParaRPr lang="en-US" sz="2000" dirty="0"/>
          </a:p>
          <a:p>
            <a:r>
              <a:rPr lang="en-US" dirty="0"/>
              <a:t>Liberty operates as a </a:t>
            </a:r>
            <a:r>
              <a:rPr lang="en-US" i="1" dirty="0"/>
              <a:t>targeted</a:t>
            </a:r>
            <a:r>
              <a:rPr lang="en-US" dirty="0"/>
              <a:t> Title IA program</a:t>
            </a:r>
          </a:p>
          <a:p>
            <a:pPr lvl="1"/>
            <a:r>
              <a:rPr lang="en-US" dirty="0"/>
              <a:t>Students are evaluated &amp; assessed by their certified teachers. From those evaluations (testing &amp; teacher recommendations) students are selected to receive additional educational assistance, under Title IA services, to ensure all students are excelling at their highest potential.</a:t>
            </a:r>
          </a:p>
          <a:p>
            <a:pPr lvl="1"/>
            <a:r>
              <a:rPr lang="en-US" dirty="0"/>
              <a:t>If it’s determined your student will benefit from additional educational services through Title IA, your child’s teacher will notify you.</a:t>
            </a:r>
          </a:p>
          <a:p>
            <a:pPr lvl="1"/>
            <a:r>
              <a:rPr lang="en-US" dirty="0"/>
              <a:t>The school will receive $39,755 in Title IA funds this school year.</a:t>
            </a:r>
          </a:p>
          <a:p>
            <a:endParaRPr lang="en-US" dirty="0"/>
          </a:p>
        </p:txBody>
      </p:sp>
    </p:spTree>
    <p:extLst>
      <p:ext uri="{BB962C8B-B14F-4D97-AF65-F5344CB8AC3E}">
        <p14:creationId xmlns:p14="http://schemas.microsoft.com/office/powerpoint/2010/main" val="299665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 Sharing</a:t>
            </a:r>
            <a:br>
              <a:rPr lang="en-US" dirty="0"/>
            </a:br>
            <a:endParaRPr lang="en-US" dirty="0"/>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2500"/>
          </a:bodyPr>
          <a:lstStyle/>
          <a:p>
            <a:pPr marL="0" lvl="2" indent="0">
              <a:buNone/>
            </a:pPr>
            <a:r>
              <a:rPr lang="en-US" sz="3200" i="1" dirty="0"/>
              <a:t>“</a:t>
            </a:r>
            <a:r>
              <a:rPr lang="en-US" sz="2800" i="1" dirty="0"/>
              <a:t>Intervention is a common thread that is woven throughout the school culture. This is a consistent priority that can be witnessed in grade level curriculum and professional development opportunities that are provided to the school staff.  In the classroom, direct instruction is designed to begin at the highest level, and sets the standard for all students to achieve. This helps not only the struggling learner, but also every student engaged in content material.”</a:t>
            </a:r>
          </a:p>
          <a:p>
            <a:endParaRPr lang="en-US" dirty="0"/>
          </a:p>
        </p:txBody>
      </p:sp>
      <p:sp>
        <p:nvSpPr>
          <p:cNvPr id="4" name="Text Placeholder 3"/>
          <p:cNvSpPr>
            <a:spLocks noGrp="1"/>
          </p:cNvSpPr>
          <p:nvPr>
            <p:ph type="body" sz="half" idx="2"/>
          </p:nvPr>
        </p:nvSpPr>
        <p:spPr/>
        <p:style>
          <a:lnRef idx="1">
            <a:schemeClr val="accent1"/>
          </a:lnRef>
          <a:fillRef idx="2">
            <a:schemeClr val="accent1"/>
          </a:fillRef>
          <a:effectRef idx="1">
            <a:schemeClr val="accent1"/>
          </a:effectRef>
          <a:fontRef idx="minor">
            <a:schemeClr val="dk1"/>
          </a:fontRef>
        </p:style>
        <p:txBody>
          <a:bodyPr>
            <a:normAutofit/>
          </a:bodyPr>
          <a:lstStyle/>
          <a:p>
            <a:endParaRPr lang="en-US" sz="1800" dirty="0"/>
          </a:p>
          <a:p>
            <a:r>
              <a:rPr lang="en-US" sz="1800" dirty="0"/>
              <a:t>Liberty’s Title IA plan is approved by the Idaho State Dept. of Education and is formally reviewed every five to six years.</a:t>
            </a:r>
          </a:p>
          <a:p>
            <a:r>
              <a:rPr lang="en-US" sz="1800" dirty="0"/>
              <a:t>Liberty has passed every review since offering the Title IA program. Our most recent review occurred March 2023.</a:t>
            </a:r>
          </a:p>
          <a:p>
            <a:r>
              <a:rPr lang="en-US" sz="1800" dirty="0"/>
              <a:t>The reviews continually recognize the strength of the school’s academic program, as this team report noted in 2016-2017:</a:t>
            </a:r>
          </a:p>
        </p:txBody>
      </p:sp>
    </p:spTree>
    <p:extLst>
      <p:ext uri="{BB962C8B-B14F-4D97-AF65-F5344CB8AC3E}">
        <p14:creationId xmlns:p14="http://schemas.microsoft.com/office/powerpoint/2010/main" val="39260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a:xfrm>
            <a:off x="457200" y="1676400"/>
            <a:ext cx="8229600" cy="4525963"/>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US" sz="4000" dirty="0"/>
              <a:t>How are Title IA funds used at Liberty?</a:t>
            </a:r>
          </a:p>
          <a:p>
            <a:pPr lvl="0"/>
            <a:r>
              <a:rPr lang="en-US" dirty="0"/>
              <a:t>Teachers in 1</a:t>
            </a:r>
            <a:r>
              <a:rPr lang="en-US" baseline="30000" dirty="0"/>
              <a:t>st</a:t>
            </a:r>
            <a:r>
              <a:rPr lang="en-US" dirty="0"/>
              <a:t>-8</a:t>
            </a:r>
            <a:r>
              <a:rPr lang="en-US" baseline="30000" dirty="0"/>
              <a:t>th</a:t>
            </a:r>
            <a:r>
              <a:rPr lang="en-US" dirty="0"/>
              <a:t> grade determine, through regular student assessments, which students would benefit most with additional instruction from the teacher.</a:t>
            </a:r>
          </a:p>
          <a:p>
            <a:pPr lvl="0"/>
            <a:r>
              <a:rPr lang="en-US" dirty="0"/>
              <a:t>Teachers determine, plan and direct all Title IA activities for their grade/classroom.</a:t>
            </a:r>
          </a:p>
          <a:p>
            <a:pPr lvl="0"/>
            <a:r>
              <a:rPr lang="en-US" dirty="0"/>
              <a:t>Title IA funds are used to help strengthen students’ proficiency primarily in reading &amp; language arts so that students are excelling not only at grade level, but above grade level.</a:t>
            </a:r>
          </a:p>
          <a:p>
            <a:pPr lvl="0"/>
            <a:r>
              <a:rPr lang="en-US" dirty="0"/>
              <a:t>Funding is also used to provide parent handouts/information regarding the Title IA program and sometimes for additional educational materials &amp; equipment that directly support Title IA efforts.</a:t>
            </a:r>
          </a:p>
          <a:p>
            <a:endParaRPr lang="en-US" dirty="0"/>
          </a:p>
        </p:txBody>
      </p:sp>
    </p:spTree>
    <p:extLst>
      <p:ext uri="{BB962C8B-B14F-4D97-AF65-F5344CB8AC3E}">
        <p14:creationId xmlns:p14="http://schemas.microsoft.com/office/powerpoint/2010/main" val="263982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US" sz="3300" dirty="0"/>
              <a:t>What does Title IA look like in a Liberty classroom?</a:t>
            </a:r>
          </a:p>
          <a:p>
            <a:pPr lvl="0"/>
            <a:r>
              <a:rPr lang="en-US" dirty="0"/>
              <a:t>Because Title IA works near-seamlessly with the Harbor Method, it’s sometimes difficult to recognize when this extra assistance is taking place.</a:t>
            </a:r>
          </a:p>
          <a:p>
            <a:pPr lvl="0"/>
            <a:r>
              <a:rPr lang="en-US" dirty="0"/>
              <a:t>It’s teachers spending additional, one-on-one time with selected students to go over the core curriculum areas in which the students can use extra help, such as in reading and language. This additional teaching time occurs a few minutes daily at the beginning or end of </a:t>
            </a:r>
            <a:r>
              <a:rPr lang="en-US" i="1" dirty="0"/>
              <a:t>non-core instruction (</a:t>
            </a:r>
            <a:r>
              <a:rPr lang="en-US" dirty="0"/>
              <a:t>recess, PE, etc.). Teachers keep a schedule of when these activities occur.</a:t>
            </a:r>
          </a:p>
          <a:p>
            <a:pPr lvl="0"/>
            <a:r>
              <a:rPr lang="en-US" dirty="0"/>
              <a:t>Students are never removed from core instruction to receive Title IA assistance.</a:t>
            </a:r>
          </a:p>
          <a:p>
            <a:r>
              <a:rPr lang="en-US" dirty="0"/>
              <a:t>Title IA activities always occur under the supervision of certified teachers.</a:t>
            </a:r>
          </a:p>
        </p:txBody>
      </p:sp>
    </p:spTree>
    <p:extLst>
      <p:ext uri="{BB962C8B-B14F-4D97-AF65-F5344CB8AC3E}">
        <p14:creationId xmlns:p14="http://schemas.microsoft.com/office/powerpoint/2010/main" val="68822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25000" lnSpcReduction="20000"/>
          </a:bodyPr>
          <a:lstStyle/>
          <a:p>
            <a:pPr marL="0" indent="0" algn="ctr">
              <a:buNone/>
            </a:pPr>
            <a:r>
              <a:rPr lang="en-US" sz="7200" b="1" dirty="0"/>
              <a:t>Parent Involvement</a:t>
            </a:r>
          </a:p>
          <a:p>
            <a:pPr marL="0" indent="0">
              <a:buNone/>
            </a:pPr>
            <a:r>
              <a:rPr lang="en-US" sz="5600" dirty="0"/>
              <a:t>Notifications provided each school year </a:t>
            </a:r>
          </a:p>
          <a:p>
            <a:pPr lvl="0"/>
            <a:r>
              <a:rPr lang="en-US" sz="5600" dirty="0"/>
              <a:t>The annual, Title IA Parent Meeting during Open House (9/3/2026) with prior notices for when/where it will be held.</a:t>
            </a:r>
          </a:p>
          <a:p>
            <a:pPr lvl="0"/>
            <a:r>
              <a:rPr lang="en-US" sz="5600" dirty="0"/>
              <a:t>Teacher Professional Qualifications &amp; how to request reviewing them (distributed to parents in the fall)</a:t>
            </a:r>
          </a:p>
          <a:p>
            <a:pPr lvl="0"/>
            <a:r>
              <a:rPr lang="en-US" sz="5600" dirty="0"/>
              <a:t>School’s Annual Report Card outcomes from the SDE, </a:t>
            </a:r>
            <a:r>
              <a:rPr lang="en-US" sz="5600" dirty="0">
                <a:hlinkClick r:id="rId2"/>
              </a:rPr>
              <a:t>www.idahoschools.org</a:t>
            </a:r>
            <a:r>
              <a:rPr lang="en-US" sz="5600" dirty="0"/>
              <a:t> </a:t>
            </a:r>
          </a:p>
          <a:p>
            <a:pPr lvl="0"/>
            <a:r>
              <a:rPr lang="en-US" sz="5600" dirty="0"/>
              <a:t>School’s Performance Annual Report outcomes from its authorizer, the Idaho Public Charter School Commission (on school website, </a:t>
            </a:r>
            <a:r>
              <a:rPr lang="en-US" sz="5600" dirty="0">
                <a:hlinkClick r:id="rId3"/>
              </a:rPr>
              <a:t>www.libertycharterschool.com</a:t>
            </a:r>
            <a:r>
              <a:rPr lang="en-US" sz="5600" dirty="0"/>
              <a:t>)</a:t>
            </a:r>
          </a:p>
          <a:p>
            <a:pPr lvl="0"/>
            <a:r>
              <a:rPr lang="en-US" sz="5600" dirty="0"/>
              <a:t>Youth-in-Transition/Homeless Services (shared in this presentation, Attendance Note, and school website)</a:t>
            </a:r>
          </a:p>
          <a:p>
            <a:r>
              <a:rPr lang="en-US" sz="5600" dirty="0"/>
              <a:t>Parent Employment Survey/Migrant Education Program (enrollment packet)</a:t>
            </a:r>
          </a:p>
          <a:p>
            <a:pPr lvl="0"/>
            <a:r>
              <a:rPr lang="en-US" sz="5600" dirty="0"/>
              <a:t>Continuous Improvement Plan – the school’s Performance Certificate &amp; Framework with its authorizer, the Idaho Public Charter School Commission (on school website)</a:t>
            </a:r>
          </a:p>
          <a:p>
            <a:pPr lvl="0"/>
            <a:r>
              <a:rPr lang="en-US" sz="5600" dirty="0"/>
              <a:t>Wellness Policy &amp; Annual Report (on school website)</a:t>
            </a:r>
          </a:p>
          <a:p>
            <a:pPr lvl="0"/>
            <a:r>
              <a:rPr lang="en-US" sz="5600" dirty="0"/>
              <a:t>Parent-School Compact (on school website &amp; in annual enrollment packet)</a:t>
            </a:r>
          </a:p>
          <a:p>
            <a:pPr lvl="0"/>
            <a:r>
              <a:rPr lang="en-US" sz="5600" dirty="0"/>
              <a:t>Parent-Teacher conferences 2xs per year</a:t>
            </a:r>
          </a:p>
          <a:p>
            <a:pPr lvl="0"/>
            <a:r>
              <a:rPr lang="en-US" sz="5600" dirty="0"/>
              <a:t>Weekly Attendance Note</a:t>
            </a:r>
          </a:p>
          <a:p>
            <a:pPr lvl="0"/>
            <a:r>
              <a:rPr lang="en-US" sz="5600" dirty="0"/>
              <a:t>Parent Invite to Review Policies, Evaluations, Plans document (distributed to parents in the fall.)</a:t>
            </a:r>
          </a:p>
          <a:p>
            <a:pPr marL="0" indent="0">
              <a:buNone/>
            </a:pPr>
            <a:endParaRPr lang="en-US" sz="4900" dirty="0"/>
          </a:p>
        </p:txBody>
      </p:sp>
    </p:spTree>
    <p:extLst>
      <p:ext uri="{BB962C8B-B14F-4D97-AF65-F5344CB8AC3E}">
        <p14:creationId xmlns:p14="http://schemas.microsoft.com/office/powerpoint/2010/main" val="239626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32500" lnSpcReduction="20000"/>
          </a:bodyPr>
          <a:lstStyle/>
          <a:p>
            <a:pPr marL="0" indent="0">
              <a:buNone/>
            </a:pPr>
            <a:r>
              <a:rPr lang="en-US" sz="6200" i="1" dirty="0"/>
              <a:t>Parent Involvement, continued…</a:t>
            </a:r>
          </a:p>
          <a:p>
            <a:pPr marL="0" indent="0">
              <a:buNone/>
            </a:pPr>
            <a:endParaRPr lang="en-US" sz="5000" i="1" dirty="0"/>
          </a:p>
          <a:p>
            <a:pPr lvl="0"/>
            <a:r>
              <a:rPr lang="en-US" sz="4900" dirty="0"/>
              <a:t>This presentation and Fall Attendance Note notices invite parents to review the following school policies &amp; procedures and to provide input if interested in doing so:</a:t>
            </a:r>
          </a:p>
          <a:p>
            <a:pPr lvl="1"/>
            <a:r>
              <a:rPr lang="en-US" sz="4900" dirty="0"/>
              <a:t>Parent &amp; Family Engagement Policy</a:t>
            </a:r>
          </a:p>
          <a:p>
            <a:pPr lvl="1"/>
            <a:r>
              <a:rPr lang="en-US" sz="4900" dirty="0"/>
              <a:t>Parent-School Compact</a:t>
            </a:r>
          </a:p>
          <a:p>
            <a:pPr lvl="1"/>
            <a:r>
              <a:rPr lang="en-US" sz="4900" dirty="0"/>
              <a:t>The school’s Continuous Improvement Plan</a:t>
            </a:r>
          </a:p>
          <a:p>
            <a:pPr lvl="1"/>
            <a:r>
              <a:rPr lang="en-US" sz="4900" dirty="0"/>
              <a:t>Wellness Policy</a:t>
            </a:r>
          </a:p>
          <a:p>
            <a:pPr lvl="1"/>
            <a:r>
              <a:rPr lang="en-US" sz="4900" dirty="0"/>
              <a:t>Teacher &amp; Administrator Evaluation Forms</a:t>
            </a:r>
          </a:p>
          <a:p>
            <a:pPr lvl="1"/>
            <a:r>
              <a:rPr lang="en-US" sz="4900" dirty="0"/>
              <a:t>Title IX. </a:t>
            </a:r>
          </a:p>
          <a:p>
            <a:r>
              <a:rPr lang="en-US" sz="4900" dirty="0"/>
              <a:t>Any parent/guardian comments received will be presented at the governing board meeting where the policy or procedure is included on the board agenda.</a:t>
            </a:r>
          </a:p>
          <a:p>
            <a:r>
              <a:rPr lang="en-US" sz="4900" dirty="0"/>
              <a:t>Copies of these handouts are available at the school front office or the school’s website.</a:t>
            </a:r>
          </a:p>
          <a:p>
            <a:pPr marL="0" indent="0" algn="ctr">
              <a:buNone/>
            </a:pPr>
            <a:r>
              <a:rPr lang="en-US" sz="4900" u="sng" dirty="0">
                <a:hlinkClick r:id="rId2"/>
              </a:rPr>
              <a:t>www.libertycharterschool.com</a:t>
            </a:r>
            <a:endParaRPr lang="en-US" sz="4900" dirty="0"/>
          </a:p>
          <a:p>
            <a:endParaRPr lang="en-US" dirty="0"/>
          </a:p>
        </p:txBody>
      </p:sp>
    </p:spTree>
    <p:extLst>
      <p:ext uri="{BB962C8B-B14F-4D97-AF65-F5344CB8AC3E}">
        <p14:creationId xmlns:p14="http://schemas.microsoft.com/office/powerpoint/2010/main" val="365943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marL="0" indent="0">
              <a:buNone/>
            </a:pPr>
            <a:r>
              <a:rPr lang="en-US" sz="2400" i="1" dirty="0"/>
              <a:t>Parent Involvement, continued…</a:t>
            </a:r>
          </a:p>
          <a:p>
            <a:pPr marL="0" indent="0">
              <a:buNone/>
            </a:pPr>
            <a:endParaRPr lang="en-US" sz="2600" dirty="0"/>
          </a:p>
          <a:p>
            <a:pPr marL="0" indent="0">
              <a:buNone/>
            </a:pPr>
            <a:r>
              <a:rPr lang="en-US" sz="2600" dirty="0"/>
              <a:t>Additional parent-involvement activities:</a:t>
            </a:r>
          </a:p>
          <a:p>
            <a:pPr marL="0" indent="0">
              <a:buNone/>
            </a:pPr>
            <a:r>
              <a:rPr lang="en-US" sz="2600" dirty="0"/>
              <a:t>-- Volunteering in classrooms, on field trips, during after-school activities</a:t>
            </a:r>
          </a:p>
          <a:p>
            <a:pPr marL="0" indent="0">
              <a:buNone/>
            </a:pPr>
            <a:r>
              <a:rPr lang="en-US" sz="2600" dirty="0"/>
              <a:t>-- Taking part in the annual parent survey</a:t>
            </a:r>
          </a:p>
          <a:p>
            <a:pPr marL="0" indent="0">
              <a:buNone/>
            </a:pPr>
            <a:r>
              <a:rPr lang="en-US" sz="2600" dirty="0"/>
              <a:t>-- Attending parent-teacher conferences twice yearly</a:t>
            </a:r>
          </a:p>
          <a:p>
            <a:pPr marL="0" lvl="0" indent="0">
              <a:buNone/>
            </a:pPr>
            <a:r>
              <a:rPr lang="en-US" sz="2600" dirty="0"/>
              <a:t>-- Taking advantage of the Parent Involvement tab on the school’s website to help facilitate further learning at home</a:t>
            </a:r>
          </a:p>
          <a:p>
            <a:pPr marL="0" lvl="0" indent="0">
              <a:buNone/>
            </a:pPr>
            <a:r>
              <a:rPr lang="en-US" sz="2600" dirty="0"/>
              <a:t>-- Serving on school committees &amp; fundraising efforts as needed</a:t>
            </a:r>
          </a:p>
          <a:p>
            <a:pPr marL="0" lvl="0" indent="0">
              <a:buNone/>
            </a:pPr>
            <a:r>
              <a:rPr lang="en-US" sz="2600" dirty="0"/>
              <a:t>-- Serving in an appointed governing board position</a:t>
            </a:r>
          </a:p>
          <a:p>
            <a:pPr marL="0" indent="0">
              <a:buNone/>
            </a:pPr>
            <a:r>
              <a:rPr lang="en-US" sz="2600" dirty="0"/>
              <a:t>-- Providing parent feedback on school policies, charter amendments, strategic plans, etc.</a:t>
            </a:r>
          </a:p>
          <a:p>
            <a:pPr marL="0" lvl="0" indent="0">
              <a:buNone/>
            </a:pPr>
            <a:endParaRPr lang="en-US" dirty="0"/>
          </a:p>
          <a:p>
            <a:pPr lvl="0"/>
            <a:endParaRPr lang="en-US" dirty="0"/>
          </a:p>
          <a:p>
            <a:pPr marL="0" indent="0">
              <a:buNone/>
            </a:pPr>
            <a:endParaRPr lang="en-US" dirty="0"/>
          </a:p>
        </p:txBody>
      </p:sp>
    </p:spTree>
    <p:extLst>
      <p:ext uri="{BB962C8B-B14F-4D97-AF65-F5344CB8AC3E}">
        <p14:creationId xmlns:p14="http://schemas.microsoft.com/office/powerpoint/2010/main" val="112820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indent="0" algn="ctr">
              <a:buNone/>
            </a:pPr>
            <a:endParaRPr lang="en-US" b="1" dirty="0"/>
          </a:p>
          <a:p>
            <a:pPr marL="0" indent="0" algn="ctr">
              <a:buNone/>
            </a:pPr>
            <a:r>
              <a:rPr lang="en-US" b="1" dirty="0"/>
              <a:t>Economic Youth-in-Transition/</a:t>
            </a:r>
          </a:p>
          <a:p>
            <a:pPr marL="0" indent="0" algn="ctr">
              <a:buNone/>
            </a:pPr>
            <a:r>
              <a:rPr lang="en-US" b="1" dirty="0"/>
              <a:t>Homeless Education</a:t>
            </a:r>
          </a:p>
          <a:p>
            <a:pPr marL="0" indent="0" algn="ctr">
              <a:buNone/>
            </a:pPr>
            <a:r>
              <a:rPr lang="en-US" dirty="0"/>
              <a:t>As part of Liberty receiving Title IA funding,</a:t>
            </a:r>
          </a:p>
          <a:p>
            <a:pPr marL="0" indent="0" algn="ctr">
              <a:buNone/>
            </a:pPr>
            <a:r>
              <a:rPr lang="en-US" dirty="0"/>
              <a:t> we follow </a:t>
            </a:r>
          </a:p>
          <a:p>
            <a:pPr marL="0" indent="0" algn="ctr">
              <a:buNone/>
            </a:pPr>
            <a:r>
              <a:rPr lang="en-US" dirty="0"/>
              <a:t>Title IX-A: Homeless Education requirements </a:t>
            </a:r>
          </a:p>
          <a:p>
            <a:pPr marL="0" indent="0">
              <a:buNone/>
            </a:pPr>
            <a:r>
              <a:rPr lang="en-US" dirty="0"/>
              <a:t>.</a:t>
            </a:r>
          </a:p>
        </p:txBody>
      </p:sp>
    </p:spTree>
    <p:extLst>
      <p:ext uri="{BB962C8B-B14F-4D97-AF65-F5344CB8AC3E}">
        <p14:creationId xmlns:p14="http://schemas.microsoft.com/office/powerpoint/2010/main" val="305444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buNone/>
            </a:pPr>
            <a:r>
              <a:rPr lang="en-US" dirty="0"/>
              <a:t>Being Homeless or in Economic Transition –  </a:t>
            </a:r>
          </a:p>
          <a:p>
            <a:r>
              <a:rPr lang="en-US" dirty="0"/>
              <a:t>For most people, the word “homeless” conjures up stereotypical images of adults, not children or youth in classrooms.  </a:t>
            </a:r>
          </a:p>
          <a:p>
            <a:r>
              <a:rPr lang="en-US" dirty="0"/>
              <a:t>Initially, students experiencing homelessness may likely not be recognized as such as they may be staying temporarily with another family, with relatives, or living in motels or campgrounds, etc.</a:t>
            </a:r>
          </a:p>
          <a:p>
            <a:endParaRPr lang="en-US" dirty="0"/>
          </a:p>
        </p:txBody>
      </p:sp>
    </p:spTree>
    <p:extLst>
      <p:ext uri="{BB962C8B-B14F-4D97-AF65-F5344CB8AC3E}">
        <p14:creationId xmlns:p14="http://schemas.microsoft.com/office/powerpoint/2010/main" val="1572465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buNone/>
            </a:pPr>
            <a:r>
              <a:rPr lang="en-US" dirty="0"/>
              <a:t>McKinney-Vento Act – </a:t>
            </a:r>
          </a:p>
          <a:p>
            <a:r>
              <a:rPr lang="en-US" dirty="0"/>
              <a:t>Ensures all children &amp; youth who are in economic transition or homeless receive a free, appropriate public education and are given meaningful opportunities to succeed in our schools.</a:t>
            </a:r>
          </a:p>
          <a:p>
            <a:r>
              <a:rPr lang="en-US" dirty="0"/>
              <a:t>Our school ensures that children and youth who are homeless/in transition are free from discrimination, segregation, and harassment.</a:t>
            </a:r>
          </a:p>
          <a:p>
            <a:endParaRPr lang="en-US" dirty="0"/>
          </a:p>
        </p:txBody>
      </p:sp>
    </p:spTree>
    <p:extLst>
      <p:ext uri="{BB962C8B-B14F-4D97-AF65-F5344CB8AC3E}">
        <p14:creationId xmlns:p14="http://schemas.microsoft.com/office/powerpoint/2010/main" val="351685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indent="0">
              <a:buNone/>
            </a:pPr>
            <a:r>
              <a:rPr lang="en-US" dirty="0"/>
              <a:t>Economic Youth-in-Transition Definition –</a:t>
            </a:r>
          </a:p>
          <a:p>
            <a:pPr marL="0" indent="0" algn="ctr">
              <a:buNone/>
            </a:pPr>
            <a:r>
              <a:rPr lang="en-US" dirty="0"/>
              <a:t>Children and youth in economic transition or homeless mean children and youth who are otherwise legally entitled to or eligible for a free public education, including preschool, and who lack a fixed, regular, and adequate nighttime residence.</a:t>
            </a:r>
          </a:p>
          <a:p>
            <a:endParaRPr lang="en-US" dirty="0"/>
          </a:p>
        </p:txBody>
      </p:sp>
    </p:spTree>
    <p:extLst>
      <p:ext uri="{BB962C8B-B14F-4D97-AF65-F5344CB8AC3E}">
        <p14:creationId xmlns:p14="http://schemas.microsoft.com/office/powerpoint/2010/main" val="1566556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indent="0">
              <a:buNone/>
            </a:pPr>
            <a:r>
              <a:rPr lang="en-US" sz="3800" dirty="0"/>
              <a:t>Children and youth who are in economic transition are most often in one of these situations –</a:t>
            </a:r>
          </a:p>
          <a:p>
            <a:r>
              <a:rPr lang="en-US" dirty="0"/>
              <a:t>Sharing housing w/others due to loss of housing, economic hardship, or a similar reason</a:t>
            </a:r>
          </a:p>
          <a:p>
            <a:r>
              <a:rPr lang="en-US" dirty="0"/>
              <a:t>Living in motels, hotels, campgrounds, or trailer parks due to a lack of alternative adequate accommodations</a:t>
            </a:r>
          </a:p>
          <a:p>
            <a:r>
              <a:rPr lang="en-US" dirty="0"/>
              <a:t>Living in emergency or transitional shelters</a:t>
            </a:r>
          </a:p>
          <a:p>
            <a:r>
              <a:rPr lang="en-US" dirty="0"/>
              <a:t>Abandoned in hospitals</a:t>
            </a:r>
          </a:p>
          <a:p>
            <a:r>
              <a:rPr lang="en-US" dirty="0"/>
              <a:t>Awaiting placement in foster care</a:t>
            </a:r>
          </a:p>
          <a:p>
            <a:r>
              <a:rPr lang="en-US" dirty="0"/>
              <a:t>In a primary nighttime residence that is a private or public place not designed for or ordinarily used as a regular sleeping accommodation for human beings</a:t>
            </a:r>
          </a:p>
          <a:p>
            <a:r>
              <a:rPr lang="en-US" dirty="0"/>
              <a:t>Living in a car, park, public space, abandoned building, substandard housing, bus or train station, or similar setting</a:t>
            </a:r>
          </a:p>
          <a:p>
            <a:r>
              <a:rPr lang="en-US" dirty="0"/>
              <a:t>Migratory and living in a situation described above.</a:t>
            </a:r>
          </a:p>
          <a:p>
            <a:endParaRPr lang="en-US" dirty="0"/>
          </a:p>
        </p:txBody>
      </p:sp>
    </p:spTree>
    <p:extLst>
      <p:ext uri="{BB962C8B-B14F-4D97-AF65-F5344CB8AC3E}">
        <p14:creationId xmlns:p14="http://schemas.microsoft.com/office/powerpoint/2010/main" val="420349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marL="0" indent="0">
              <a:buNone/>
            </a:pPr>
            <a:r>
              <a:rPr lang="en-US" dirty="0"/>
              <a:t>How long does a school consider a child in economic transition once determined?</a:t>
            </a:r>
          </a:p>
          <a:p>
            <a:r>
              <a:rPr lang="en-US" dirty="0"/>
              <a:t>A child or youth will be considered in economic transition for as long as he or she is in one of the living situations described. These determinations are made on a case-by-case basis.</a:t>
            </a:r>
          </a:p>
          <a:p>
            <a:r>
              <a:rPr lang="en-US" dirty="0"/>
              <a:t>The homeless/transitional status is reviewed annually with the parents/guardians &amp; student, if necessary.</a:t>
            </a:r>
          </a:p>
          <a:p>
            <a:endParaRPr lang="en-US" dirty="0"/>
          </a:p>
        </p:txBody>
      </p:sp>
    </p:spTree>
    <p:extLst>
      <p:ext uri="{BB962C8B-B14F-4D97-AF65-F5344CB8AC3E}">
        <p14:creationId xmlns:p14="http://schemas.microsoft.com/office/powerpoint/2010/main" val="892373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indent="0">
              <a:buNone/>
            </a:pPr>
            <a:r>
              <a:rPr lang="en-US" dirty="0"/>
              <a:t>Who are </a:t>
            </a:r>
            <a:r>
              <a:rPr lang="en-US" i="1" dirty="0"/>
              <a:t>Unaccompanied</a:t>
            </a:r>
            <a:r>
              <a:rPr lang="en-US" dirty="0"/>
              <a:t> Youth?</a:t>
            </a:r>
          </a:p>
          <a:p>
            <a:pPr marL="0" indent="0" algn="ctr">
              <a:buNone/>
            </a:pPr>
            <a:r>
              <a:rPr lang="en-US" dirty="0"/>
              <a:t>Unaccompanied youth are those not in the physical custody of a parent or guardian, and who meet the definition of homeless. </a:t>
            </a:r>
          </a:p>
        </p:txBody>
      </p:sp>
    </p:spTree>
    <p:extLst>
      <p:ext uri="{BB962C8B-B14F-4D97-AF65-F5344CB8AC3E}">
        <p14:creationId xmlns:p14="http://schemas.microsoft.com/office/powerpoint/2010/main" val="1401041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indent="0">
              <a:buNone/>
            </a:pPr>
            <a:r>
              <a:rPr lang="en-US" sz="3400" dirty="0"/>
              <a:t>What services are provided to children &amp; youth who are in transition?</a:t>
            </a:r>
          </a:p>
          <a:p>
            <a:pPr marL="0" indent="0">
              <a:buNone/>
            </a:pPr>
            <a:r>
              <a:rPr lang="en-US" dirty="0"/>
              <a:t>   Children &amp; Youth in these situations will be provided services comparable to services offered to other students, including:</a:t>
            </a:r>
          </a:p>
          <a:p>
            <a:pPr lvl="0"/>
            <a:r>
              <a:rPr lang="en-US" dirty="0"/>
              <a:t>Transportation  - coordinated w/school’s homeless liaison</a:t>
            </a:r>
          </a:p>
          <a:p>
            <a:pPr lvl="0"/>
            <a:r>
              <a:rPr lang="en-US" dirty="0"/>
              <a:t>Title I, Part A services - Children and youth in economic transition are automatically eligible for Title IA services</a:t>
            </a:r>
          </a:p>
          <a:p>
            <a:pPr lvl="0"/>
            <a:r>
              <a:rPr lang="en-US" dirty="0"/>
              <a:t>Educational services for which the student meets eligibility criteria, including special education and related services and programs</a:t>
            </a:r>
          </a:p>
          <a:p>
            <a:pPr lvl="0"/>
            <a:r>
              <a:rPr lang="en-US" dirty="0"/>
              <a:t>Before- and after-school programs when offered</a:t>
            </a:r>
          </a:p>
          <a:p>
            <a:r>
              <a:rPr lang="en-US" dirty="0"/>
              <a:t>Free meals at school - On the day a child/youth who is homeless or in economic transition enrolls in school, or is determined homeless/in transition while already attending the school, the homeless liaison will notify the food service manager. No paperwork is required on the part of the student or parent/guardian.</a:t>
            </a:r>
          </a:p>
        </p:txBody>
      </p:sp>
    </p:spTree>
    <p:extLst>
      <p:ext uri="{BB962C8B-B14F-4D97-AF65-F5344CB8AC3E}">
        <p14:creationId xmlns:p14="http://schemas.microsoft.com/office/powerpoint/2010/main" val="2658354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en-US" sz="2800" dirty="0"/>
              <a:t>Additional Information &amp; Resources:</a:t>
            </a:r>
          </a:p>
          <a:p>
            <a:pPr marL="0" indent="0" algn="ctr">
              <a:buNone/>
            </a:pPr>
            <a:r>
              <a:rPr lang="en-US" sz="2800" b="1" dirty="0"/>
              <a:t>Liberty Economic Youth-in-Transition Liaison: </a:t>
            </a:r>
          </a:p>
          <a:p>
            <a:pPr marL="0" indent="0" algn="ctr">
              <a:buNone/>
            </a:pPr>
            <a:r>
              <a:rPr lang="en-US" sz="2800" b="1" dirty="0"/>
              <a:t>Mrs. </a:t>
            </a:r>
            <a:r>
              <a:rPr lang="en-US" sz="2800" b="1" dirty="0" err="1"/>
              <a:t>O’Donahue</a:t>
            </a:r>
            <a:endParaRPr lang="en-US" sz="2800" b="1" dirty="0"/>
          </a:p>
          <a:p>
            <a:pPr marL="0" indent="0" algn="ctr">
              <a:buNone/>
            </a:pPr>
            <a:r>
              <a:rPr lang="en-US" sz="2800" dirty="0"/>
              <a:t>	</a:t>
            </a:r>
            <a:r>
              <a:rPr lang="en-US" sz="2400" dirty="0"/>
              <a:t>If you are experiencing a homeless/economic transition, Mrs. O’Donahue will meet with you to discuss and determine eligibility, as well as share helpful resources available to students and families at school and in the community.</a:t>
            </a:r>
          </a:p>
          <a:p>
            <a:pPr marL="0" indent="0" algn="ctr">
              <a:buNone/>
            </a:pPr>
            <a:r>
              <a:rPr lang="en-US" sz="2400" dirty="0"/>
              <a:t> Call or email the school office to arrange a meeting.</a:t>
            </a:r>
          </a:p>
          <a:p>
            <a:pPr marL="0" indent="0" algn="ctr">
              <a:buNone/>
            </a:pPr>
            <a:r>
              <a:rPr lang="en-US" sz="2400" dirty="0"/>
              <a:t>208-466-7952</a:t>
            </a:r>
          </a:p>
          <a:p>
            <a:pPr marL="0" indent="0" algn="ctr">
              <a:buNone/>
            </a:pPr>
            <a:r>
              <a:rPr lang="en-US" sz="2400" dirty="0">
                <a:hlinkClick r:id="rId2"/>
              </a:rPr>
              <a:t>office@libertycharterschool.com</a:t>
            </a:r>
            <a:endParaRPr lang="en-US" sz="2400" dirty="0"/>
          </a:p>
          <a:p>
            <a:pPr marL="0" indent="0" algn="ctr">
              <a:buNone/>
            </a:pPr>
            <a:endParaRPr lang="en-US" sz="2400" dirty="0"/>
          </a:p>
          <a:p>
            <a:pPr marL="0" indent="0" algn="ctr">
              <a:buNone/>
            </a:pPr>
            <a:endParaRPr lang="en-US" sz="2800" dirty="0"/>
          </a:p>
          <a:p>
            <a:pPr marL="0" indent="0">
              <a:buNone/>
            </a:pPr>
            <a:endParaRPr lang="en-US" sz="2800" dirty="0"/>
          </a:p>
        </p:txBody>
      </p:sp>
    </p:spTree>
    <p:extLst>
      <p:ext uri="{BB962C8B-B14F-4D97-AF65-F5344CB8AC3E}">
        <p14:creationId xmlns:p14="http://schemas.microsoft.com/office/powerpoint/2010/main" val="332243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marL="0" indent="0">
              <a:buNone/>
            </a:pPr>
            <a:r>
              <a:rPr lang="en-US" sz="2400" i="1" dirty="0"/>
              <a:t>Additional Information &amp; Resources, continued...</a:t>
            </a:r>
            <a:endParaRPr lang="en-US" sz="2400" dirty="0"/>
          </a:p>
          <a:p>
            <a:pPr marL="0" indent="0">
              <a:buNone/>
            </a:pPr>
            <a:endParaRPr lang="en-US" sz="2800" dirty="0"/>
          </a:p>
          <a:p>
            <a:pPr marL="0" indent="0">
              <a:buNone/>
            </a:pPr>
            <a:r>
              <a:rPr lang="en-US" dirty="0"/>
              <a:t>Brochure:</a:t>
            </a:r>
          </a:p>
          <a:p>
            <a:pPr marL="0" indent="0" algn="ctr">
              <a:lnSpc>
                <a:spcPct val="110000"/>
              </a:lnSpc>
              <a:spcBef>
                <a:spcPts val="0"/>
              </a:spcBef>
              <a:buNone/>
            </a:pPr>
            <a:r>
              <a:rPr lang="en-US" i="1" dirty="0"/>
              <a:t>When Help is Needed Beyond the Classroom</a:t>
            </a:r>
          </a:p>
          <a:p>
            <a:pPr marL="0" indent="0" algn="ctr">
              <a:lnSpc>
                <a:spcPct val="110000"/>
              </a:lnSpc>
              <a:spcBef>
                <a:spcPts val="0"/>
              </a:spcBef>
              <a:buNone/>
            </a:pPr>
            <a:r>
              <a:rPr lang="en-US" i="1" dirty="0"/>
              <a:t> </a:t>
            </a:r>
            <a:r>
              <a:rPr lang="en-US" sz="2400" dirty="0"/>
              <a:t>Assistance for Liberty Families Experiencing </a:t>
            </a:r>
          </a:p>
          <a:p>
            <a:pPr marL="0" indent="0" algn="ctr">
              <a:lnSpc>
                <a:spcPct val="110000"/>
              </a:lnSpc>
              <a:spcBef>
                <a:spcPts val="0"/>
              </a:spcBef>
              <a:buNone/>
            </a:pPr>
            <a:r>
              <a:rPr lang="en-US" sz="2400" dirty="0"/>
              <a:t>Economic Transition or Homelessness </a:t>
            </a:r>
          </a:p>
          <a:p>
            <a:pPr marL="0" indent="0" algn="ctr">
              <a:buNone/>
            </a:pPr>
            <a:endParaRPr lang="en-US" sz="2400" dirty="0"/>
          </a:p>
          <a:p>
            <a:pPr marL="0" indent="0" algn="ctr">
              <a:buNone/>
            </a:pPr>
            <a:r>
              <a:rPr lang="en-US" sz="2400" dirty="0"/>
              <a:t>Copies available on the school website, </a:t>
            </a:r>
            <a:r>
              <a:rPr lang="en-US" sz="2400" dirty="0">
                <a:hlinkClick r:id="rId2"/>
              </a:rPr>
              <a:t>www.libertycharterschool.com</a:t>
            </a:r>
            <a:r>
              <a:rPr lang="en-US" sz="2400" dirty="0"/>
              <a:t>,  under the Parent Notices &amp; Involvement tab, or at the school’s front office.</a:t>
            </a:r>
          </a:p>
          <a:p>
            <a:pPr marL="0" indent="0" algn="ctr">
              <a:buNone/>
            </a:pPr>
            <a:r>
              <a:rPr lang="en-US" sz="2400" dirty="0"/>
              <a:t>If a parent or guardian in the home needs school information translated into another language, please let us know by calling or emailing the school office</a:t>
            </a:r>
          </a:p>
          <a:p>
            <a:pPr marL="0" indent="0" algn="ctr">
              <a:buNone/>
            </a:pPr>
            <a:r>
              <a:rPr lang="en-US" sz="2400" dirty="0"/>
              <a:t>208-466-7952</a:t>
            </a:r>
          </a:p>
          <a:p>
            <a:pPr marL="0" indent="0" algn="ctr">
              <a:buNone/>
            </a:pPr>
            <a:r>
              <a:rPr lang="en-US" sz="2400" dirty="0">
                <a:hlinkClick r:id="rId3"/>
              </a:rPr>
              <a:t>office@libertycharterschool.net</a:t>
            </a:r>
            <a:r>
              <a:rPr lang="en-US" sz="2400" dirty="0"/>
              <a:t> </a:t>
            </a:r>
          </a:p>
          <a:p>
            <a:pPr marL="0" indent="0" algn="ctr">
              <a:buNone/>
            </a:pPr>
            <a:endParaRPr lang="en-US" sz="2400" dirty="0"/>
          </a:p>
          <a:p>
            <a:pPr marL="0" indent="0">
              <a:buNone/>
            </a:pPr>
            <a:endParaRPr lang="en-US" dirty="0"/>
          </a:p>
          <a:p>
            <a:endParaRPr lang="en-US" dirty="0"/>
          </a:p>
        </p:txBody>
      </p:sp>
    </p:spTree>
    <p:extLst>
      <p:ext uri="{BB962C8B-B14F-4D97-AF65-F5344CB8AC3E}">
        <p14:creationId xmlns:p14="http://schemas.microsoft.com/office/powerpoint/2010/main" val="1269153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2026-2027 Liberty Title IA </a:t>
            </a:r>
            <a:br>
              <a:rPr lang="en-US" dirty="0"/>
            </a:br>
            <a:r>
              <a:rPr lang="en-US" dirty="0"/>
              <a:t>Parent Information</a:t>
            </a:r>
          </a:p>
        </p:txBody>
      </p:sp>
      <p:sp>
        <p:nvSpPr>
          <p:cNvPr id="3" name="Rectangle 2"/>
          <p:cNvSpPr/>
          <p:nvPr/>
        </p:nvSpPr>
        <p:spPr>
          <a:xfrm>
            <a:off x="685800" y="2367170"/>
            <a:ext cx="7848600" cy="4031873"/>
          </a:xfrm>
          <a:prstGeom prst="rect">
            <a:avLst/>
          </a:prstGeom>
          <a:solidFill>
            <a:schemeClr val="bg2">
              <a:lumMod val="60000"/>
              <a:lumOff val="40000"/>
            </a:schemeClr>
          </a:solidFill>
        </p:spPr>
        <p:txBody>
          <a:bodyPr wrap="square">
            <a:spAutoFit/>
          </a:bodyPr>
          <a:lstStyle/>
          <a:p>
            <a:pPr algn="ctr"/>
            <a:r>
              <a:rPr lang="en-US" sz="3200" b="1" dirty="0"/>
              <a:t>Find Help Idaho</a:t>
            </a:r>
          </a:p>
          <a:p>
            <a:pPr algn="ctr"/>
            <a:r>
              <a:rPr lang="en-US" sz="3200" dirty="0"/>
              <a:t> The website, </a:t>
            </a:r>
            <a:r>
              <a:rPr lang="en-US" sz="3200" u="sng" dirty="0">
                <a:hlinkClick r:id="rId2"/>
              </a:rPr>
              <a:t>www.findhelpidaho.org</a:t>
            </a:r>
            <a:r>
              <a:rPr lang="en-US" sz="3200" dirty="0"/>
              <a:t>, is a resource for those needing to connect to various supports in our community. Financial assistance, food pantries, medical care, and other free or reduced cost help can be accessed by visiting and entering your zip code. </a:t>
            </a:r>
          </a:p>
        </p:txBody>
      </p:sp>
    </p:spTree>
    <p:extLst>
      <p:ext uri="{BB962C8B-B14F-4D97-AF65-F5344CB8AC3E}">
        <p14:creationId xmlns:p14="http://schemas.microsoft.com/office/powerpoint/2010/main" val="2834832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a:solidFill>
            <a:schemeClr val="bg2">
              <a:lumMod val="20000"/>
              <a:lumOff val="80000"/>
            </a:schemeClr>
          </a:solidFill>
        </p:spPr>
        <p:txBody>
          <a:bodyPr>
            <a:normAutofit fontScale="62500" lnSpcReduction="20000"/>
          </a:bodyPr>
          <a:lstStyle/>
          <a:p>
            <a:pPr marL="0" indent="0">
              <a:buNone/>
            </a:pPr>
            <a:r>
              <a:rPr lang="en-US" sz="3600" i="1" dirty="0">
                <a:solidFill>
                  <a:schemeClr val="bg1"/>
                </a:solidFill>
              </a:rPr>
              <a:t>Additional Information  &amp; Resources, continued</a:t>
            </a:r>
            <a:r>
              <a:rPr lang="en-US" sz="3400" b="1" i="1" dirty="0">
                <a:solidFill>
                  <a:schemeClr val="bg1"/>
                </a:solidFill>
              </a:rPr>
              <a:t>…</a:t>
            </a:r>
          </a:p>
          <a:p>
            <a:pPr marL="0" indent="0">
              <a:buNone/>
            </a:pPr>
            <a:endParaRPr lang="en-US" sz="3400" b="1" dirty="0">
              <a:solidFill>
                <a:schemeClr val="bg1"/>
              </a:solidFill>
            </a:endParaRPr>
          </a:p>
          <a:p>
            <a:pPr marL="0" indent="0">
              <a:buNone/>
            </a:pPr>
            <a:r>
              <a:rPr lang="en-US" sz="3400" b="1" dirty="0">
                <a:solidFill>
                  <a:schemeClr val="bg1"/>
                </a:solidFill>
              </a:rPr>
              <a:t>Idaho’s Homelessness response system: </a:t>
            </a:r>
          </a:p>
          <a:p>
            <a:pPr marL="0" indent="0">
              <a:buNone/>
            </a:pPr>
            <a:r>
              <a:rPr lang="en-US" dirty="0">
                <a:solidFill>
                  <a:schemeClr val="bg1"/>
                </a:solidFill>
              </a:rPr>
              <a:t>     Idaho has a standardized approach to homelessness response to address the needs of those experiencing a housing crisis, to help them gain access to programs &amp; services, and to ensure those experiencing or at risk of homelessness that are seeking long-term housing solutions have consistent access to housing resources.</a:t>
            </a:r>
          </a:p>
          <a:p>
            <a:pPr marL="0" indent="0">
              <a:buNone/>
            </a:pPr>
            <a:r>
              <a:rPr lang="en-US" dirty="0">
                <a:solidFill>
                  <a:schemeClr val="bg1"/>
                </a:solidFill>
              </a:rPr>
              <a:t>    In particular, individuals in need of housing assistance now have one, regional access point to work with -- for the Nampa area this is the </a:t>
            </a:r>
            <a:r>
              <a:rPr lang="en-US" b="1" dirty="0">
                <a:solidFill>
                  <a:schemeClr val="bg1"/>
                </a:solidFill>
              </a:rPr>
              <a:t>Salvation Army, 403 12th Ave S, Nampa, 208-467-6586</a:t>
            </a:r>
            <a:r>
              <a:rPr lang="en-US" dirty="0">
                <a:solidFill>
                  <a:schemeClr val="bg1"/>
                </a:solidFill>
              </a:rPr>
              <a:t>. Those in need of immediate shelter should continue to access emergency shelters, such as </a:t>
            </a:r>
            <a:r>
              <a:rPr lang="en-US" b="1" dirty="0">
                <a:solidFill>
                  <a:schemeClr val="bg1"/>
                </a:solidFill>
              </a:rPr>
              <a:t>Nampa's Valley Women &amp; Children’s Shelter</a:t>
            </a:r>
            <a:r>
              <a:rPr lang="en-US" b="1">
                <a:solidFill>
                  <a:schemeClr val="bg1"/>
                </a:solidFill>
              </a:rPr>
              <a:t>, 208-475-0725</a:t>
            </a:r>
            <a:r>
              <a:rPr lang="en-US">
                <a:solidFill>
                  <a:schemeClr val="bg1"/>
                </a:solidFill>
              </a:rPr>
              <a:t>. </a:t>
            </a:r>
            <a:endParaRPr lang="en-US" dirty="0">
              <a:solidFill>
                <a:schemeClr val="bg1"/>
              </a:solidFill>
            </a:endParaRPr>
          </a:p>
          <a:p>
            <a:pPr marL="0" indent="0">
              <a:buNone/>
            </a:pPr>
            <a:r>
              <a:rPr lang="en-US" dirty="0">
                <a:solidFill>
                  <a:schemeClr val="bg1"/>
                </a:solidFill>
              </a:rPr>
              <a:t>   The school’s homeless liaison, Mrs. </a:t>
            </a:r>
            <a:r>
              <a:rPr lang="en-US" dirty="0" err="1">
                <a:solidFill>
                  <a:schemeClr val="bg1"/>
                </a:solidFill>
              </a:rPr>
              <a:t>O’Donahue</a:t>
            </a:r>
            <a:r>
              <a:rPr lang="en-US" dirty="0">
                <a:solidFill>
                  <a:schemeClr val="bg1"/>
                </a:solidFill>
              </a:rPr>
              <a:t>, is also available to assist in sharing &amp; coordinating these resources. Contact the school office if you’re in need of such assistance. </a:t>
            </a:r>
          </a:p>
        </p:txBody>
      </p:sp>
    </p:spTree>
    <p:extLst>
      <p:ext uri="{BB962C8B-B14F-4D97-AF65-F5344CB8AC3E}">
        <p14:creationId xmlns:p14="http://schemas.microsoft.com/office/powerpoint/2010/main" val="3679224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buNone/>
            </a:pPr>
            <a:r>
              <a:rPr lang="en-US" sz="2200" i="1" dirty="0"/>
              <a:t>Additional Information &amp; Resources, continued - </a:t>
            </a:r>
          </a:p>
          <a:p>
            <a:pPr marL="0" indent="0" algn="ctr">
              <a:buNone/>
            </a:pPr>
            <a:r>
              <a:rPr lang="en-US" sz="2800" dirty="0"/>
              <a:t>We invite parents to visit the school’s website </a:t>
            </a:r>
            <a:r>
              <a:rPr lang="en-US" sz="2800" u="sng" dirty="0">
                <a:hlinkClick r:id="rId2"/>
              </a:rPr>
              <a:t>www.libertycharterschool.com</a:t>
            </a:r>
            <a:endParaRPr lang="en-US" sz="2800" u="sng" dirty="0"/>
          </a:p>
          <a:p>
            <a:pPr marL="0" lvl="0" indent="0" algn="ctr">
              <a:buNone/>
            </a:pPr>
            <a:r>
              <a:rPr lang="en-US" sz="2800" dirty="0"/>
              <a:t> to review and provide comment, if they’d like, on the Parent &amp; Family Engagement Policy, located under the School Information/School Policies tabs.</a:t>
            </a:r>
          </a:p>
          <a:p>
            <a:pPr marL="0" lvl="0" indent="0">
              <a:buNone/>
            </a:pPr>
            <a:endParaRPr lang="en-US" sz="2800" dirty="0"/>
          </a:p>
          <a:p>
            <a:pPr marL="0" indent="0" algn="ctr">
              <a:buNone/>
            </a:pPr>
            <a:r>
              <a:rPr lang="en-US" sz="2200" dirty="0"/>
              <a:t>If you do not have access to the website, parents may request hard copies by stopping by the office, calling the school at 208-466-7952, or emailing </a:t>
            </a:r>
            <a:r>
              <a:rPr lang="en-US" sz="2200" u="sng" dirty="0">
                <a:hlinkClick r:id="rId3"/>
              </a:rPr>
              <a:t>office@libertycharterschool.com</a:t>
            </a:r>
            <a:r>
              <a:rPr lang="en-US" sz="2200" dirty="0"/>
              <a:t>. Comments can returned by email, or dropped off at the school’s front office. Copies in another language will also be provided when needed. Comments will be shared with the Governing Board at the meeting in which it is included as an agenda item.</a:t>
            </a:r>
          </a:p>
          <a:p>
            <a:pPr marL="0" indent="0" algn="ctr">
              <a:buNone/>
            </a:pPr>
            <a:endParaRPr lang="en-US" sz="2200" dirty="0"/>
          </a:p>
          <a:p>
            <a:pPr marL="0" indent="0" algn="ctr">
              <a:buNone/>
            </a:pPr>
            <a:endParaRPr lang="en-US" dirty="0"/>
          </a:p>
        </p:txBody>
      </p:sp>
    </p:spTree>
    <p:extLst>
      <p:ext uri="{BB962C8B-B14F-4D97-AF65-F5344CB8AC3E}">
        <p14:creationId xmlns:p14="http://schemas.microsoft.com/office/powerpoint/2010/main" val="383274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sz="2000" i="1" dirty="0"/>
              <a:t>Additional Information &amp; Resources, continued…</a:t>
            </a:r>
          </a:p>
          <a:p>
            <a:pPr marL="0" indent="0">
              <a:buNone/>
            </a:pPr>
            <a:endParaRPr lang="en-US" sz="2000" i="1" dirty="0"/>
          </a:p>
          <a:p>
            <a:pPr marL="0" indent="0">
              <a:buNone/>
            </a:pPr>
            <a:r>
              <a:rPr lang="en-US" sz="2600" u="sng" dirty="0"/>
              <a:t>Family Contact Information:</a:t>
            </a:r>
            <a:r>
              <a:rPr lang="en-US" sz="2600" dirty="0"/>
              <a:t> If, at any time during the school year your contact information changes, including nighttime residence address, please notify the school office know so records stay up-to-date. </a:t>
            </a:r>
          </a:p>
          <a:p>
            <a:pPr marL="0" indent="0">
              <a:buNone/>
            </a:pPr>
            <a:r>
              <a:rPr lang="en-US" sz="2600" u="sng" dirty="0"/>
              <a:t>School information provided in another language: </a:t>
            </a:r>
            <a:r>
              <a:rPr lang="en-US" sz="2600" dirty="0"/>
              <a:t>If a parent or guardian in the home needs school information translated into another language, please contact the school office at 208-466-7952. </a:t>
            </a:r>
          </a:p>
          <a:p>
            <a:endParaRPr lang="en-US" dirty="0"/>
          </a:p>
        </p:txBody>
      </p:sp>
    </p:spTree>
    <p:extLst>
      <p:ext uri="{BB962C8B-B14F-4D97-AF65-F5344CB8AC3E}">
        <p14:creationId xmlns:p14="http://schemas.microsoft.com/office/powerpoint/2010/main" val="2101339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a:solidFill>
            <a:schemeClr val="bg2">
              <a:lumMod val="20000"/>
              <a:lumOff val="80000"/>
            </a:schemeClr>
          </a:solidFill>
        </p:spPr>
        <p:txBody>
          <a:bodyPr>
            <a:normAutofit fontScale="55000" lnSpcReduction="20000"/>
          </a:bodyPr>
          <a:lstStyle/>
          <a:p>
            <a:pPr marL="0" indent="0">
              <a:buNone/>
            </a:pPr>
            <a:r>
              <a:rPr lang="en-US" sz="3600" i="1" dirty="0">
                <a:solidFill>
                  <a:schemeClr val="bg1"/>
                </a:solidFill>
              </a:rPr>
              <a:t>Additional Information &amp; Resources, continued…</a:t>
            </a:r>
          </a:p>
          <a:p>
            <a:pPr marL="0" indent="0">
              <a:buNone/>
            </a:pPr>
            <a:endParaRPr lang="en-US" sz="4000" b="1" dirty="0">
              <a:solidFill>
                <a:schemeClr val="bg1"/>
              </a:solidFill>
            </a:endParaRPr>
          </a:p>
          <a:p>
            <a:pPr marL="0" indent="0">
              <a:buNone/>
            </a:pPr>
            <a:r>
              <a:rPr lang="en-US" sz="4000" b="1" dirty="0">
                <a:solidFill>
                  <a:schemeClr val="bg1"/>
                </a:solidFill>
              </a:rPr>
              <a:t>School Report Card:</a:t>
            </a:r>
          </a:p>
          <a:p>
            <a:pPr marL="0" indent="0">
              <a:buNone/>
            </a:pPr>
            <a:r>
              <a:rPr lang="en-US" b="1" dirty="0">
                <a:solidFill>
                  <a:schemeClr val="bg1"/>
                </a:solidFill>
              </a:rPr>
              <a:t>	</a:t>
            </a:r>
            <a:r>
              <a:rPr lang="en-US" dirty="0">
                <a:solidFill>
                  <a:schemeClr val="bg1"/>
                </a:solidFill>
              </a:rPr>
              <a:t>If you’re new to the school, or if you’ve not yet had the opportunity to review, every school in Idaho receives an Annual Report Card from the State Department of Education that shares its academic and non-academic outcomes .</a:t>
            </a:r>
          </a:p>
          <a:p>
            <a:pPr marL="0" indent="0">
              <a:buNone/>
            </a:pPr>
            <a:r>
              <a:rPr lang="en-US" dirty="0">
                <a:solidFill>
                  <a:schemeClr val="bg1"/>
                </a:solidFill>
              </a:rPr>
              <a:t>	Our most recent Annual Report Card can be found by going to the school’s website, under About Us/School Report Card, and then following directions from there, or by going directly to </a:t>
            </a:r>
            <a:r>
              <a:rPr lang="en-US" dirty="0">
                <a:solidFill>
                  <a:schemeClr val="bg1"/>
                </a:solidFill>
                <a:hlinkClick r:id="rId2"/>
              </a:rPr>
              <a:t>www.idahoschools.org</a:t>
            </a:r>
            <a:r>
              <a:rPr lang="en-US" dirty="0">
                <a:solidFill>
                  <a:schemeClr val="bg1"/>
                </a:solidFill>
              </a:rPr>
              <a:t> .</a:t>
            </a:r>
          </a:p>
          <a:p>
            <a:pPr marL="0" indent="0">
              <a:buNone/>
            </a:pPr>
            <a:r>
              <a:rPr lang="en-US" dirty="0">
                <a:solidFill>
                  <a:schemeClr val="bg1"/>
                </a:solidFill>
              </a:rPr>
              <a:t>	</a:t>
            </a:r>
            <a:r>
              <a:rPr lang="en-US" i="1" dirty="0">
                <a:solidFill>
                  <a:schemeClr val="bg1"/>
                </a:solidFill>
              </a:rPr>
              <a:t>Please note: You’ll see comparisons between school and district outcomes. Since our school is its own Local Education Agency (LEA), or district, the comparisons will be identical. </a:t>
            </a:r>
          </a:p>
          <a:p>
            <a:pPr marL="0" indent="0">
              <a:buNone/>
            </a:pPr>
            <a:r>
              <a:rPr lang="en-US" dirty="0">
                <a:solidFill>
                  <a:schemeClr val="bg1"/>
                </a:solidFill>
              </a:rPr>
              <a:t>	To compare our school with surrounding schools and districts, just type in the name of the school/district with which you’re comparing in the </a:t>
            </a:r>
            <a:r>
              <a:rPr lang="en-US" dirty="0">
                <a:solidFill>
                  <a:schemeClr val="bg1"/>
                </a:solidFill>
                <a:hlinkClick r:id="rId2"/>
              </a:rPr>
              <a:t>www.idahoschools.org</a:t>
            </a:r>
            <a:r>
              <a:rPr lang="en-US" dirty="0">
                <a:solidFill>
                  <a:schemeClr val="bg1"/>
                </a:solidFill>
              </a:rPr>
              <a:t> search bar. </a:t>
            </a:r>
          </a:p>
        </p:txBody>
      </p:sp>
    </p:spTree>
    <p:extLst>
      <p:ext uri="{BB962C8B-B14F-4D97-AF65-F5344CB8AC3E}">
        <p14:creationId xmlns:p14="http://schemas.microsoft.com/office/powerpoint/2010/main" val="2694305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a:solidFill>
            <a:schemeClr val="bg2">
              <a:lumMod val="20000"/>
              <a:lumOff val="80000"/>
            </a:schemeClr>
          </a:solidFill>
        </p:spPr>
        <p:txBody>
          <a:bodyPr>
            <a:normAutofit fontScale="25000" lnSpcReduction="20000"/>
          </a:bodyPr>
          <a:lstStyle/>
          <a:p>
            <a:pPr marL="0" indent="0" algn="ctr">
              <a:buNone/>
            </a:pPr>
            <a:r>
              <a:rPr lang="en-US" sz="9600" b="1" dirty="0">
                <a:solidFill>
                  <a:schemeClr val="bg1"/>
                </a:solidFill>
              </a:rPr>
              <a:t>Notice of Non-Discrimination</a:t>
            </a:r>
          </a:p>
          <a:p>
            <a:pPr marL="0" indent="0">
              <a:buNone/>
            </a:pPr>
            <a:r>
              <a:rPr lang="en-US" dirty="0">
                <a:solidFill>
                  <a:schemeClr val="bg1"/>
                </a:solidFill>
              </a:rPr>
              <a:t> </a:t>
            </a:r>
          </a:p>
          <a:p>
            <a:pPr marL="0" indent="0">
              <a:buNone/>
            </a:pPr>
            <a:r>
              <a:rPr lang="en-US" sz="6400" dirty="0">
                <a:solidFill>
                  <a:schemeClr val="bg1"/>
                </a:solidFill>
              </a:rPr>
              <a:t>In accordance with applicable federal and state laws, such as Titles VI and VII of the Civil Rights Act of 1964, Title IX of the Education Amendments of 1972, the Age Discrimination in Employment Act, and the Americans with Disabilities Act and ADA Amendments, Liberty Charter School District #458 does not unlawfully discriminate on the basis of sex, race, color, national origin, age, disability, marital status, genetic information, veteran status, or any other protected status under federal, state or local law applicable to Liberty Charter School, in its education programs and activities, in employment policies and practices, and all other areas of the school. </a:t>
            </a:r>
          </a:p>
          <a:p>
            <a:pPr marL="0" indent="0">
              <a:buNone/>
            </a:pPr>
            <a:endParaRPr lang="en-US" sz="5600" dirty="0">
              <a:solidFill>
                <a:schemeClr val="bg1"/>
              </a:solidFill>
            </a:endParaRPr>
          </a:p>
          <a:p>
            <a:pPr marL="0" indent="0">
              <a:buNone/>
            </a:pPr>
            <a:r>
              <a:rPr lang="en-US" sz="6400" dirty="0">
                <a:solidFill>
                  <a:schemeClr val="bg1"/>
                </a:solidFill>
              </a:rPr>
              <a:t>Sex discrimination is prohibited by Title IX of the Education Amendments of 1972, a federal law that provides that: "No person in the United States shall, on the basis of sex, be excluded from participation in, be denied the benefits of, or be subjected to discrimination under any education program or activity receiving Federal financial assistance." Liberty is required by Title IX and its regulations not to engage in sex discrimination in its education program or activity, including enrollment and employment. Sex Discrimination is conduct based upon an individual's sex that excludes an individual from participation in, denies the individual the benefits of, or treats the individual differently in an education program or activity. Sexual harassment is a form of sex discrimination. In accordance with Title IX and its regulations, Liberty’s Title IX Sexual Misconduct Policy and Procedures address the school’s prohibition of the following forms of sex discrimination: Title IX Sexual Harassment, Non-Title IX Sexual Harassment, Sexual Assault, Domestic Violence, Dating Violence, Stalking, and Sexual Exploitation.</a:t>
            </a:r>
          </a:p>
          <a:p>
            <a:pPr marL="0" indent="0">
              <a:buNone/>
            </a:pPr>
            <a:endParaRPr lang="en-US" dirty="0"/>
          </a:p>
        </p:txBody>
      </p:sp>
    </p:spTree>
    <p:extLst>
      <p:ext uri="{BB962C8B-B14F-4D97-AF65-F5344CB8AC3E}">
        <p14:creationId xmlns:p14="http://schemas.microsoft.com/office/powerpoint/2010/main" val="2452328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a:solidFill>
            <a:schemeClr val="bg2">
              <a:lumMod val="20000"/>
              <a:lumOff val="80000"/>
            </a:schemeClr>
          </a:solidFill>
        </p:spPr>
        <p:txBody>
          <a:bodyPr>
            <a:normAutofit fontScale="55000" lnSpcReduction="20000"/>
          </a:bodyPr>
          <a:lstStyle/>
          <a:p>
            <a:pPr marL="0" indent="0">
              <a:buNone/>
            </a:pPr>
            <a:r>
              <a:rPr lang="en-US" sz="3600" i="1" dirty="0">
                <a:solidFill>
                  <a:schemeClr val="bg1"/>
                </a:solidFill>
              </a:rPr>
              <a:t>Notice of Non-Discrimination, continued…</a:t>
            </a:r>
          </a:p>
          <a:p>
            <a:pPr marL="0" indent="0">
              <a:buNone/>
            </a:pPr>
            <a:endParaRPr lang="en-US" dirty="0">
              <a:solidFill>
                <a:schemeClr val="bg1"/>
              </a:solidFill>
            </a:endParaRPr>
          </a:p>
          <a:p>
            <a:pPr marL="0" indent="0">
              <a:buNone/>
            </a:pPr>
            <a:r>
              <a:rPr lang="en-US" sz="3600" dirty="0">
                <a:solidFill>
                  <a:schemeClr val="bg1"/>
                </a:solidFill>
              </a:rPr>
              <a:t>        </a:t>
            </a:r>
            <a:r>
              <a:rPr lang="en-US" sz="3300" dirty="0">
                <a:solidFill>
                  <a:schemeClr val="bg1"/>
                </a:solidFill>
              </a:rPr>
              <a:t>Additionally, Liberty Charter School District #458 will not tolerate Sexual Misconduct in any form. Liberty will promptly and equitably respond to all reports of Sexual Misconduct in order to take steps to eliminate the misconduct, prevent its recurrence, and address its effects on any individual or the school community.</a:t>
            </a:r>
          </a:p>
          <a:p>
            <a:pPr marL="0" indent="0">
              <a:buNone/>
            </a:pPr>
            <a:endParaRPr lang="en-US" sz="3300" dirty="0">
              <a:solidFill>
                <a:schemeClr val="bg1"/>
              </a:solidFill>
            </a:endParaRPr>
          </a:p>
          <a:p>
            <a:pPr marL="0" indent="0">
              <a:buNone/>
            </a:pPr>
            <a:r>
              <a:rPr lang="en-US" sz="3300" dirty="0">
                <a:solidFill>
                  <a:schemeClr val="bg1"/>
                </a:solidFill>
              </a:rPr>
              <a:t>        Inquiries or complaints about Title IX, sex discrimination, sexual harassment, or other forms of Sexual Misconduct may be directed to Liberty’s Title IX Coordinator: Title IX Coordinator, Liberty Charter School District #458, 9955 Kris Jensen Lane, Nampa, Idaho 83686, Phone: (208) 466-7952, or </a:t>
            </a:r>
            <a:r>
              <a:rPr lang="en-US" sz="3300" u="sng" dirty="0">
                <a:solidFill>
                  <a:schemeClr val="bg1"/>
                </a:solidFill>
                <a:hlinkClick r:id="rId2"/>
              </a:rPr>
              <a:t>godonahue@libertycharterschool.com</a:t>
            </a:r>
            <a:r>
              <a:rPr lang="en-US" sz="3300" u="sng" dirty="0">
                <a:solidFill>
                  <a:schemeClr val="bg1"/>
                </a:solidFill>
              </a:rPr>
              <a:t>.</a:t>
            </a:r>
            <a:r>
              <a:rPr lang="en-US" sz="3300" dirty="0">
                <a:solidFill>
                  <a:schemeClr val="bg1"/>
                </a:solidFill>
              </a:rPr>
              <a:t> </a:t>
            </a:r>
          </a:p>
          <a:p>
            <a:pPr marL="0" indent="0">
              <a:buNone/>
            </a:pPr>
            <a:endParaRPr lang="en-US" sz="3300" dirty="0">
              <a:solidFill>
                <a:schemeClr val="bg1"/>
              </a:solidFill>
            </a:endParaRPr>
          </a:p>
          <a:p>
            <a:pPr marL="0" indent="0">
              <a:buNone/>
            </a:pPr>
            <a:r>
              <a:rPr lang="en-US" sz="3300" dirty="0">
                <a:solidFill>
                  <a:schemeClr val="bg1"/>
                </a:solidFill>
              </a:rPr>
              <a:t>        Inquiries or complaints may also be directed to the U.S. Department of Education's Office for Civil Rights: 400 Maryland Avenue, SW, Washington, DC 20202-1100, Telephone: (800) 421-3481, Facsimile: (202) 453-6012 TDD#: (800) 877-8339,</a:t>
            </a:r>
            <a:br>
              <a:rPr lang="en-US" sz="3300" dirty="0">
                <a:solidFill>
                  <a:schemeClr val="bg1"/>
                </a:solidFill>
              </a:rPr>
            </a:br>
            <a:r>
              <a:rPr lang="en-US" sz="3300" dirty="0">
                <a:solidFill>
                  <a:schemeClr val="bg1"/>
                </a:solidFill>
              </a:rPr>
              <a:t>Email: </a:t>
            </a:r>
            <a:r>
              <a:rPr lang="en-US" sz="3300" u="sng" dirty="0">
                <a:solidFill>
                  <a:schemeClr val="bg1"/>
                </a:solidFill>
                <a:hlinkClick r:id="rId3"/>
              </a:rPr>
              <a:t>ocr@ed.gov</a:t>
            </a:r>
            <a:r>
              <a:rPr lang="en-US" sz="3300" u="sng" dirty="0">
                <a:solidFill>
                  <a:schemeClr val="bg1"/>
                </a:solidFill>
              </a:rPr>
              <a:t>, </a:t>
            </a:r>
            <a:r>
              <a:rPr lang="en-US" sz="3300" dirty="0">
                <a:solidFill>
                  <a:schemeClr val="bg1"/>
                </a:solidFill>
              </a:rPr>
              <a:t>Website: </a:t>
            </a:r>
            <a:r>
              <a:rPr lang="en-US" sz="3300" u="sng" dirty="0">
                <a:solidFill>
                  <a:schemeClr val="bg1"/>
                </a:solidFill>
                <a:hlinkClick r:id="rId4"/>
              </a:rPr>
              <a:t>http://www.ed.gov/ocr</a:t>
            </a:r>
            <a:endParaRPr lang="en-US" sz="3300" dirty="0">
              <a:solidFill>
                <a:schemeClr val="bg1"/>
              </a:solidFill>
            </a:endParaRPr>
          </a:p>
          <a:p>
            <a:pPr marL="0" indent="0">
              <a:buNone/>
            </a:pPr>
            <a:endParaRPr lang="en-US" dirty="0"/>
          </a:p>
        </p:txBody>
      </p:sp>
    </p:spTree>
    <p:extLst>
      <p:ext uri="{BB962C8B-B14F-4D97-AF65-F5344CB8AC3E}">
        <p14:creationId xmlns:p14="http://schemas.microsoft.com/office/powerpoint/2010/main" val="285808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2026-2027 Liberty Title IA </a:t>
            </a:r>
            <a:br>
              <a:rPr lang="en-US" dirty="0"/>
            </a:br>
            <a:r>
              <a:rPr lang="en-US" dirty="0"/>
              <a:t>Parent Information</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endParaRPr lang="en-US" sz="2000" dirty="0"/>
          </a:p>
          <a:p>
            <a:pPr marL="0" indent="0" algn="ctr">
              <a:buNone/>
            </a:pPr>
            <a:r>
              <a:rPr lang="en-US" sz="2000" dirty="0"/>
              <a:t>If you have any questions regarding the information in this presentation, Mrs. O’Donahue is available to answer questions, or you can email her at </a:t>
            </a:r>
            <a:r>
              <a:rPr lang="en-US" sz="2000" dirty="0">
                <a:hlinkClick r:id="rId2"/>
              </a:rPr>
              <a:t>godonahue@libertycharterschool.com</a:t>
            </a:r>
            <a:r>
              <a:rPr lang="en-US" sz="2000" dirty="0"/>
              <a:t>, or call her at the school.</a:t>
            </a:r>
          </a:p>
          <a:p>
            <a:pPr marL="0" indent="0" algn="ctr">
              <a:buNone/>
            </a:pPr>
            <a:endParaRPr lang="en-US" sz="2000" dirty="0"/>
          </a:p>
          <a:p>
            <a:pPr marL="0" indent="0" algn="ctr">
              <a:buNone/>
            </a:pPr>
            <a:endParaRPr lang="en-US" sz="2000" dirty="0"/>
          </a:p>
          <a:p>
            <a:pPr marL="0" indent="0" algn="ctr">
              <a:buNone/>
            </a:pPr>
            <a:r>
              <a:rPr lang="en-US" sz="2000" dirty="0"/>
              <a:t>Liberty Charter School</a:t>
            </a:r>
          </a:p>
          <a:p>
            <a:pPr marL="0" indent="0" algn="ctr">
              <a:buNone/>
            </a:pPr>
            <a:r>
              <a:rPr lang="en-US" sz="2000" dirty="0"/>
              <a:t>9955 Kris Jensen Lane</a:t>
            </a:r>
          </a:p>
          <a:p>
            <a:pPr marL="0" indent="0" algn="ctr">
              <a:buNone/>
            </a:pPr>
            <a:r>
              <a:rPr lang="en-US" sz="2000" dirty="0"/>
              <a:t>Nampa, Idaho 83686</a:t>
            </a:r>
          </a:p>
          <a:p>
            <a:pPr marL="0" indent="0" algn="ctr">
              <a:buNone/>
            </a:pPr>
            <a:r>
              <a:rPr lang="en-US" sz="2000" dirty="0"/>
              <a:t>208-466-7952</a:t>
            </a:r>
          </a:p>
          <a:p>
            <a:pPr marL="0" indent="0" algn="ctr">
              <a:buNone/>
            </a:pPr>
            <a:r>
              <a:rPr lang="en-US" sz="2000" dirty="0"/>
              <a:t>www.libertycharterschool.com</a:t>
            </a:r>
          </a:p>
        </p:txBody>
      </p:sp>
    </p:spTree>
    <p:extLst>
      <p:ext uri="{BB962C8B-B14F-4D97-AF65-F5344CB8AC3E}">
        <p14:creationId xmlns:p14="http://schemas.microsoft.com/office/powerpoint/2010/main" val="2643850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47880</TotalTime>
  <Words>3228</Words>
  <Application>Microsoft Office PowerPoint</Application>
  <PresentationFormat>On-screen Show (4:3)</PresentationFormat>
  <Paragraphs>202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Liberty Charter School</vt:lpstr>
      <vt:lpstr>2026-2027 Liberty Title IA  Parent Information</vt:lpstr>
      <vt:lpstr>2026-2027 Liberty Title IA Parent Informational Meeting</vt:lpstr>
      <vt:lpstr>2026-2027 Liberty Title IA  Parent Information Sharing</vt:lpstr>
      <vt:lpstr>2026-2027 Liberty Title IA  Parent Information</vt:lpstr>
      <vt:lpstr>2026-2027 Liberty Title IA  Parent Information Sharing </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lpstr>2026-2027 Liberty Title IA  Parent Information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Victory Charter School</dc:title>
  <dc:creator>Hewlett-Packard Company</dc:creator>
  <cp:lastModifiedBy>Gayle</cp:lastModifiedBy>
  <cp:revision>108</cp:revision>
  <dcterms:created xsi:type="dcterms:W3CDTF">2018-09-07T12:13:04Z</dcterms:created>
  <dcterms:modified xsi:type="dcterms:W3CDTF">2026-08-13T19:50:44Z</dcterms:modified>
</cp:coreProperties>
</file>