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embeddedFontLst>
    <p:embeddedFont>
      <p:font typeface="Libre Franklin"/>
      <p:regular r:id="rId48"/>
      <p:bold r:id="rId49"/>
      <p:italic r:id="rId50"/>
      <p:boldItalic r:id="rId51"/>
    </p:embeddedFont>
    <p:embeddedFont>
      <p:font typeface="Roboto"/>
      <p:regular r:id="rId52"/>
      <p:bold r:id="rId53"/>
      <p:italic r:id="rId54"/>
      <p:boldItalic r:id="rId55"/>
    </p:embeddedFont>
    <p:embeddedFont>
      <p:font typeface="Barlow SemiBold"/>
      <p:regular r:id="rId56"/>
      <p:bold r:id="rId57"/>
      <p:italic r:id="rId58"/>
      <p:boldItalic r:id="rId59"/>
    </p:embeddedFont>
    <p:embeddedFont>
      <p:font typeface="Barlow Light"/>
      <p:regular r:id="rId60"/>
      <p:bold r:id="rId61"/>
      <p:italic r:id="rId62"/>
      <p:boldItalic r:id="rId63"/>
    </p:embeddedFont>
    <p:embeddedFont>
      <p:font typeface="Barlow"/>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C7942A6-30A0-402F-8ED9-F605AE1E4EE9}">
  <a:tblStyle styleId="{5C7942A6-30A0-402F-8ED9-F605AE1E4EE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ibreFranklin-regular.fntdata"/><Relationship Id="rId47" Type="http://schemas.openxmlformats.org/officeDocument/2006/relationships/slide" Target="slides/slide42.xml"/><Relationship Id="rId49" Type="http://schemas.openxmlformats.org/officeDocument/2006/relationships/font" Target="fonts/LibreFranklin-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BarlowLight-italic.fntdata"/><Relationship Id="rId61" Type="http://schemas.openxmlformats.org/officeDocument/2006/relationships/font" Target="fonts/BarlowLight-bold.fntdata"/><Relationship Id="rId20" Type="http://schemas.openxmlformats.org/officeDocument/2006/relationships/slide" Target="slides/slide15.xml"/><Relationship Id="rId64" Type="http://schemas.openxmlformats.org/officeDocument/2006/relationships/font" Target="fonts/Barlow-regular.fntdata"/><Relationship Id="rId63" Type="http://schemas.openxmlformats.org/officeDocument/2006/relationships/font" Target="fonts/BarlowLight-boldItalic.fntdata"/><Relationship Id="rId22" Type="http://schemas.openxmlformats.org/officeDocument/2006/relationships/slide" Target="slides/slide17.xml"/><Relationship Id="rId66" Type="http://schemas.openxmlformats.org/officeDocument/2006/relationships/font" Target="fonts/Barlow-italic.fntdata"/><Relationship Id="rId21" Type="http://schemas.openxmlformats.org/officeDocument/2006/relationships/slide" Target="slides/slide16.xml"/><Relationship Id="rId65" Type="http://schemas.openxmlformats.org/officeDocument/2006/relationships/font" Target="fonts/Barlow-bold.fntdata"/><Relationship Id="rId24" Type="http://schemas.openxmlformats.org/officeDocument/2006/relationships/slide" Target="slides/slide19.xml"/><Relationship Id="rId23" Type="http://schemas.openxmlformats.org/officeDocument/2006/relationships/slide" Target="slides/slide18.xml"/><Relationship Id="rId67" Type="http://schemas.openxmlformats.org/officeDocument/2006/relationships/font" Target="fonts/Barlow-boldItalic.fntdata"/><Relationship Id="rId60" Type="http://schemas.openxmlformats.org/officeDocument/2006/relationships/font" Target="fonts/BarlowLight-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ibreFranklin-boldItalic.fntdata"/><Relationship Id="rId50" Type="http://schemas.openxmlformats.org/officeDocument/2006/relationships/font" Target="fonts/LibreFranklin-italic.fntdata"/><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6.xml"/><Relationship Id="rId55" Type="http://schemas.openxmlformats.org/officeDocument/2006/relationships/font" Target="fonts/Roboto-boldItalic.fntdata"/><Relationship Id="rId10" Type="http://schemas.openxmlformats.org/officeDocument/2006/relationships/slide" Target="slides/slide5.xml"/><Relationship Id="rId54" Type="http://schemas.openxmlformats.org/officeDocument/2006/relationships/font" Target="fonts/Roboto-italic.fntdata"/><Relationship Id="rId13" Type="http://schemas.openxmlformats.org/officeDocument/2006/relationships/slide" Target="slides/slide8.xml"/><Relationship Id="rId57" Type="http://schemas.openxmlformats.org/officeDocument/2006/relationships/font" Target="fonts/BarlowSemiBold-bold.fntdata"/><Relationship Id="rId12" Type="http://schemas.openxmlformats.org/officeDocument/2006/relationships/slide" Target="slides/slide7.xml"/><Relationship Id="rId56" Type="http://schemas.openxmlformats.org/officeDocument/2006/relationships/font" Target="fonts/BarlowSemiBold-regular.fntdata"/><Relationship Id="rId15" Type="http://schemas.openxmlformats.org/officeDocument/2006/relationships/slide" Target="slides/slide10.xml"/><Relationship Id="rId59" Type="http://schemas.openxmlformats.org/officeDocument/2006/relationships/font" Target="fonts/BarlowSemiBold-boldItalic.fntdata"/><Relationship Id="rId14" Type="http://schemas.openxmlformats.org/officeDocument/2006/relationships/slide" Target="slides/slide9.xml"/><Relationship Id="rId58" Type="http://schemas.openxmlformats.org/officeDocument/2006/relationships/font" Target="fonts/BarlowSemi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f6eb74395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f6eb7439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137fd5eacbf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137fd5eacb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91b3f7a3e5_0_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91b3f7a3e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143dfa4e28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143dfa4e28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91b3f7a3e5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91b3f7a3e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74dc4ea1d3_3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374dc4ea1d3_3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843cf50d2f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843cf50d2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f156737c3a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f156737c3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147187c0c42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147187c0c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2f156737c3a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2f156737c3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6116ecc1d0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26116ecc1d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4533f8094f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4533f8094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must use their WCPSS to complete.</a:t>
            </a:r>
            <a:endParaRPr/>
          </a:p>
          <a:p>
            <a:pPr indent="0" lvl="0" marL="0" rtl="0" algn="l">
              <a:spcBef>
                <a:spcPts val="0"/>
              </a:spcBef>
              <a:spcAft>
                <a:spcPts val="0"/>
              </a:spcAft>
              <a:buNone/>
            </a:pPr>
            <a:r>
              <a:rPr lang="en"/>
              <a:t>Documentation of acceptance is required. 1 acceptance </a:t>
            </a:r>
            <a:r>
              <a:rPr lang="en"/>
              <a:t>submission</a:t>
            </a:r>
            <a:r>
              <a:rPr lang="en"/>
              <a:t> per form.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91b3f7a3e5_0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91b3f7a3e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137fd5eacbf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137fd5eacb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will be excluded after 30 days if no proof of vaccine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91b3f7a3e5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91b3f7a3e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843cf50d2f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843cf50d2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843cf50d2f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843cf50d2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7733b42cfe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7733b42cf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91b3f7a3e5_0_6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91b3f7a3e5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91b3f7a3e5_0_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91b3f7a3e5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*Remind seniors that they are also eligible for CCP the summer after graduating.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3f6ba438353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3f6ba43835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751f819e78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751f819e7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f6950f5186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3f6950f518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3f6950f5186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3f6950f518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1388af5eb22_5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1388af5eb22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3f6950f5186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3f6950f5186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6116ecc1d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6116ecc1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3f6ba438353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3f6ba43835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e9d3f5975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e9d3f597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3f98fc361e3_1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0" name="Google Shape;820;g3f98fc361e3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3f6ba438353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3f6ba43835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f6950f5186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3f6950f518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40c4d770b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40c4d770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November date unknown at this time per Ms. Wright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3f6ba438353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3f6ba43835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e891c9c70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e891c9c70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3f63c33ca8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3f63c33ca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e905e4a9e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e905e4a9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7ffac2000f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7ffac2000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7ffac2000f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7ffac2000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7ffac2000f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7ffac2000f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3f6eb74395b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3f6eb74395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225" y="0"/>
            <a:ext cx="9144224" cy="5143512"/>
            <a:chOff x="-225" y="0"/>
            <a:chExt cx="9144224" cy="5143512"/>
          </a:xfrm>
        </p:grpSpPr>
        <p:sp>
          <p:nvSpPr>
            <p:cNvPr id="11" name="Google Shape;11;p2"/>
            <p:cNvSpPr/>
            <p:nvPr/>
          </p:nvSpPr>
          <p:spPr>
            <a:xfrm>
              <a:off x="0" y="0"/>
              <a:ext cx="61002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175" y="1541675"/>
              <a:ext cx="6870000" cy="2060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8477595" y="4477088"/>
              <a:ext cx="666403" cy="666424"/>
              <a:chOff x="7996345" y="980275"/>
              <a:chExt cx="666403" cy="666424"/>
            </a:xfrm>
          </p:grpSpPr>
          <p:sp>
            <p:nvSpPr>
              <p:cNvPr id="14" name="Google Shape;14;p2"/>
              <p:cNvSpPr/>
              <p:nvPr/>
            </p:nvSpPr>
            <p:spPr>
              <a:xfrm>
                <a:off x="7996345" y="9802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198672" y="9802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8400998" y="9802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996345" y="11826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8198672" y="11826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400998" y="11826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7996345" y="13849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198672" y="13849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400998" y="13849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7996345" y="15872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198672" y="15872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400998" y="15872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603324" y="9802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603324" y="11826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603324" y="13849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8603349" y="15872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7042555" y="1541664"/>
              <a:ext cx="730045" cy="2060087"/>
              <a:chOff x="7022220" y="1541675"/>
              <a:chExt cx="666403" cy="1880499"/>
            </a:xfrm>
          </p:grpSpPr>
          <p:sp>
            <p:nvSpPr>
              <p:cNvPr id="31" name="Google Shape;31;p2"/>
              <p:cNvSpPr/>
              <p:nvPr/>
            </p:nvSpPr>
            <p:spPr>
              <a:xfrm>
                <a:off x="7022220" y="1541675"/>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24547" y="1541675"/>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7426873" y="1541675"/>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7022220" y="1744017"/>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7224547" y="1744017"/>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7426873" y="1744017"/>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7022220" y="1946358"/>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7224547" y="1946358"/>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7426873" y="1946358"/>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022220" y="2148699"/>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7224547" y="2148699"/>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7426873" y="2148699"/>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7629199" y="1541675"/>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7629199" y="1744017"/>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7629199" y="1946358"/>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7629224" y="2148699"/>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7022220" y="235105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7224547" y="235105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7426873" y="235105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7022220" y="255339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7224547" y="255339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7426873" y="255339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7022220" y="27557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7224547" y="27557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7426873" y="27557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7022220" y="29580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7224547" y="29580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7426873" y="29580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7629199" y="235105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7629199" y="255339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7629199" y="27557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7629224" y="29580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7022220" y="31604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7224547" y="31604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7426873" y="31604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7022220" y="33627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7224547" y="33627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7426873" y="33627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7629199" y="316043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7629224" y="336277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2"/>
            <p:cNvGrpSpPr/>
            <p:nvPr/>
          </p:nvGrpSpPr>
          <p:grpSpPr>
            <a:xfrm>
              <a:off x="-225" y="2008293"/>
              <a:ext cx="301775" cy="1126923"/>
              <a:chOff x="-225" y="1987280"/>
              <a:chExt cx="318900" cy="1190873"/>
            </a:xfrm>
          </p:grpSpPr>
          <p:sp>
            <p:nvSpPr>
              <p:cNvPr id="72" name="Google Shape;72;p2"/>
              <p:cNvSpPr/>
              <p:nvPr/>
            </p:nvSpPr>
            <p:spPr>
              <a:xfrm>
                <a:off x="-175" y="1987280"/>
                <a:ext cx="318794" cy="116648"/>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175" y="2255817"/>
                <a:ext cx="318794" cy="116648"/>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175" y="2524353"/>
                <a:ext cx="318794" cy="116648"/>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225" y="2792878"/>
                <a:ext cx="318900" cy="1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225" y="3061453"/>
                <a:ext cx="318900" cy="1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 name="Google Shape;77;p2"/>
            <p:cNvGrpSpPr/>
            <p:nvPr/>
          </p:nvGrpSpPr>
          <p:grpSpPr>
            <a:xfrm>
              <a:off x="8842175" y="668859"/>
              <a:ext cx="301822" cy="872807"/>
              <a:chOff x="-225" y="2255817"/>
              <a:chExt cx="318950" cy="922336"/>
            </a:xfrm>
          </p:grpSpPr>
          <p:sp>
            <p:nvSpPr>
              <p:cNvPr id="78" name="Google Shape;78;p2"/>
              <p:cNvSpPr/>
              <p:nvPr/>
            </p:nvSpPr>
            <p:spPr>
              <a:xfrm>
                <a:off x="-175" y="2255817"/>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175" y="2524353"/>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225" y="2792878"/>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225" y="3061453"/>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 name="Google Shape;82;p2"/>
            <p:cNvGrpSpPr/>
            <p:nvPr/>
          </p:nvGrpSpPr>
          <p:grpSpPr>
            <a:xfrm>
              <a:off x="5798375" y="4270684"/>
              <a:ext cx="301822" cy="872807"/>
              <a:chOff x="1611209" y="2255817"/>
              <a:chExt cx="318950" cy="922336"/>
            </a:xfrm>
          </p:grpSpPr>
          <p:sp>
            <p:nvSpPr>
              <p:cNvPr id="83" name="Google Shape;83;p2"/>
              <p:cNvSpPr/>
              <p:nvPr/>
            </p:nvSpPr>
            <p:spPr>
              <a:xfrm>
                <a:off x="1611259" y="2255817"/>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1611259" y="2524353"/>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1611209" y="2792878"/>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1611209" y="3061453"/>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 name="Google Shape;87;p2"/>
            <p:cNvGrpSpPr/>
            <p:nvPr/>
          </p:nvGrpSpPr>
          <p:grpSpPr>
            <a:xfrm>
              <a:off x="685795" y="0"/>
              <a:ext cx="666403" cy="666424"/>
              <a:chOff x="7996345" y="980275"/>
              <a:chExt cx="666403" cy="666424"/>
            </a:xfrm>
          </p:grpSpPr>
          <p:sp>
            <p:nvSpPr>
              <p:cNvPr id="88" name="Google Shape;88;p2"/>
              <p:cNvSpPr/>
              <p:nvPr/>
            </p:nvSpPr>
            <p:spPr>
              <a:xfrm>
                <a:off x="7996345"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8198672"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8400998"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7996345"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8198672"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8400998"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7996345"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8198672"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8400998"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7996345"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8198672"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8400998"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8603324"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8603324"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8603324"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8603349"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4" name="Google Shape;104;p2"/>
          <p:cNvSpPr txBox="1"/>
          <p:nvPr>
            <p:ph type="ctrTitle"/>
          </p:nvPr>
        </p:nvSpPr>
        <p:spPr>
          <a:xfrm>
            <a:off x="685800" y="1541675"/>
            <a:ext cx="5740200" cy="2060100"/>
          </a:xfrm>
          <a:prstGeom prst="rect">
            <a:avLst/>
          </a:prstGeom>
        </p:spPr>
        <p:txBody>
          <a:bodyPr anchorCtr="0" anchor="ctr" bIns="0" lIns="0" spcFirstLastPara="1" rIns="0" wrap="square" tIns="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05" name="Shape 105"/>
        <p:cNvGrpSpPr/>
        <p:nvPr/>
      </p:nvGrpSpPr>
      <p:grpSpPr>
        <a:xfrm>
          <a:off x="0" y="0"/>
          <a:ext cx="0" cy="0"/>
          <a:chOff x="0" y="0"/>
          <a:chExt cx="0" cy="0"/>
        </a:xfrm>
      </p:grpSpPr>
      <p:sp>
        <p:nvSpPr>
          <p:cNvPr id="106" name="Google Shape;106;p3"/>
          <p:cNvSpPr/>
          <p:nvPr/>
        </p:nvSpPr>
        <p:spPr>
          <a:xfrm>
            <a:off x="6100358" y="13"/>
            <a:ext cx="3050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
          <p:cNvSpPr/>
          <p:nvPr/>
        </p:nvSpPr>
        <p:spPr>
          <a:xfrm>
            <a:off x="-175" y="1541675"/>
            <a:ext cx="6870000" cy="2060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 name="Google Shape;108;p3"/>
          <p:cNvGrpSpPr/>
          <p:nvPr/>
        </p:nvGrpSpPr>
        <p:grpSpPr>
          <a:xfrm>
            <a:off x="8477595" y="4477088"/>
            <a:ext cx="666403" cy="666424"/>
            <a:chOff x="7996345" y="980275"/>
            <a:chExt cx="666403" cy="666424"/>
          </a:xfrm>
        </p:grpSpPr>
        <p:sp>
          <p:nvSpPr>
            <p:cNvPr id="109" name="Google Shape;109;p3"/>
            <p:cNvSpPr/>
            <p:nvPr/>
          </p:nvSpPr>
          <p:spPr>
            <a:xfrm>
              <a:off x="7996345" y="980275"/>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
            <p:cNvSpPr/>
            <p:nvPr/>
          </p:nvSpPr>
          <p:spPr>
            <a:xfrm>
              <a:off x="8198672" y="980275"/>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8400998" y="980275"/>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7996345" y="1182617"/>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
            <p:cNvSpPr/>
            <p:nvPr/>
          </p:nvSpPr>
          <p:spPr>
            <a:xfrm>
              <a:off x="8198672" y="1182617"/>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
            <p:cNvSpPr/>
            <p:nvPr/>
          </p:nvSpPr>
          <p:spPr>
            <a:xfrm>
              <a:off x="8400998" y="1182617"/>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p:nvPr/>
          </p:nvSpPr>
          <p:spPr>
            <a:xfrm>
              <a:off x="7996345" y="1384958"/>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8198672" y="1384958"/>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
            <p:cNvSpPr/>
            <p:nvPr/>
          </p:nvSpPr>
          <p:spPr>
            <a:xfrm>
              <a:off x="8400998" y="1384958"/>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
            <p:cNvSpPr/>
            <p:nvPr/>
          </p:nvSpPr>
          <p:spPr>
            <a:xfrm>
              <a:off x="7996345" y="1587299"/>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a:off x="8198672" y="1587299"/>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8400998" y="1587299"/>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p:nvPr/>
          </p:nvSpPr>
          <p:spPr>
            <a:xfrm>
              <a:off x="8603324" y="980275"/>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
            <p:cNvSpPr/>
            <p:nvPr/>
          </p:nvSpPr>
          <p:spPr>
            <a:xfrm>
              <a:off x="8603324" y="1182617"/>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8603324" y="1384958"/>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8603349" y="1587299"/>
              <a:ext cx="59400" cy="59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5" name="Google Shape;125;p3"/>
          <p:cNvGrpSpPr/>
          <p:nvPr/>
        </p:nvGrpSpPr>
        <p:grpSpPr>
          <a:xfrm>
            <a:off x="7042555" y="1541664"/>
            <a:ext cx="508369" cy="2060087"/>
            <a:chOff x="7022220" y="1541675"/>
            <a:chExt cx="464052" cy="1880499"/>
          </a:xfrm>
        </p:grpSpPr>
        <p:sp>
          <p:nvSpPr>
            <p:cNvPr id="126" name="Google Shape;126;p3"/>
            <p:cNvSpPr/>
            <p:nvPr/>
          </p:nvSpPr>
          <p:spPr>
            <a:xfrm>
              <a:off x="7022220" y="15416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
            <p:cNvSpPr/>
            <p:nvPr/>
          </p:nvSpPr>
          <p:spPr>
            <a:xfrm>
              <a:off x="7224547" y="15416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7426873" y="1541675"/>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7022220" y="17440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
            <p:cNvSpPr/>
            <p:nvPr/>
          </p:nvSpPr>
          <p:spPr>
            <a:xfrm>
              <a:off x="7224547" y="17440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a:off x="7426873" y="1744017"/>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p:nvPr/>
          </p:nvSpPr>
          <p:spPr>
            <a:xfrm>
              <a:off x="7022220" y="19463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p:nvPr/>
          </p:nvSpPr>
          <p:spPr>
            <a:xfrm>
              <a:off x="7224547" y="19463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7426873" y="1946358"/>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7022220" y="21486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p:nvPr/>
          </p:nvSpPr>
          <p:spPr>
            <a:xfrm>
              <a:off x="7224547" y="21486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7426873" y="2148699"/>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p:nvPr/>
          </p:nvSpPr>
          <p:spPr>
            <a:xfrm>
              <a:off x="7022220" y="2351050"/>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a:off x="7224547" y="2351050"/>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7426873" y="2351050"/>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7022220" y="2553392"/>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a:off x="7224547" y="2553392"/>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a:off x="7426873" y="2553392"/>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a:off x="7022220" y="2755733"/>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a:off x="7224547" y="2755733"/>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7426873" y="2755733"/>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7022220" y="2958074"/>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a:off x="7224547" y="2958074"/>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a:off x="7426873" y="2958074"/>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
            <p:cNvSpPr/>
            <p:nvPr/>
          </p:nvSpPr>
          <p:spPr>
            <a:xfrm>
              <a:off x="7022220" y="3160433"/>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
            <p:cNvSpPr/>
            <p:nvPr/>
          </p:nvSpPr>
          <p:spPr>
            <a:xfrm>
              <a:off x="7224547" y="3160433"/>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
            <p:cNvSpPr/>
            <p:nvPr/>
          </p:nvSpPr>
          <p:spPr>
            <a:xfrm>
              <a:off x="7426873" y="3160433"/>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a:off x="7022220" y="3362774"/>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a:off x="7224547" y="3362774"/>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
            <p:cNvSpPr/>
            <p:nvPr/>
          </p:nvSpPr>
          <p:spPr>
            <a:xfrm>
              <a:off x="7426873" y="3362774"/>
              <a:ext cx="59400" cy="5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6" name="Google Shape;156;p3"/>
          <p:cNvGrpSpPr/>
          <p:nvPr/>
        </p:nvGrpSpPr>
        <p:grpSpPr>
          <a:xfrm>
            <a:off x="-225" y="2135380"/>
            <a:ext cx="301822" cy="872770"/>
            <a:chOff x="-225" y="1987280"/>
            <a:chExt cx="318950" cy="922298"/>
          </a:xfrm>
        </p:grpSpPr>
        <p:sp>
          <p:nvSpPr>
            <p:cNvPr id="157" name="Google Shape;157;p3"/>
            <p:cNvSpPr/>
            <p:nvPr/>
          </p:nvSpPr>
          <p:spPr>
            <a:xfrm>
              <a:off x="-175" y="1987280"/>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
            <p:cNvSpPr/>
            <p:nvPr/>
          </p:nvSpPr>
          <p:spPr>
            <a:xfrm>
              <a:off x="-175" y="2255817"/>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a:off x="-175" y="2524353"/>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p:nvPr/>
          </p:nvSpPr>
          <p:spPr>
            <a:xfrm>
              <a:off x="-225" y="2792878"/>
              <a:ext cx="318900" cy="11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 name="Google Shape;161;p3"/>
          <p:cNvGrpSpPr/>
          <p:nvPr/>
        </p:nvGrpSpPr>
        <p:grpSpPr>
          <a:xfrm>
            <a:off x="8842175" y="668859"/>
            <a:ext cx="301822" cy="872807"/>
            <a:chOff x="-225" y="2255817"/>
            <a:chExt cx="318950" cy="922336"/>
          </a:xfrm>
        </p:grpSpPr>
        <p:sp>
          <p:nvSpPr>
            <p:cNvPr id="162" name="Google Shape;162;p3"/>
            <p:cNvSpPr/>
            <p:nvPr/>
          </p:nvSpPr>
          <p:spPr>
            <a:xfrm>
              <a:off x="-175" y="2255817"/>
              <a:ext cx="318900" cy="1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a:off x="-175" y="2524353"/>
              <a:ext cx="318900" cy="1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225" y="2792878"/>
              <a:ext cx="318900" cy="1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a:off x="-225" y="3061453"/>
              <a:ext cx="318900" cy="11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 name="Google Shape;166;p3"/>
          <p:cNvGrpSpPr/>
          <p:nvPr/>
        </p:nvGrpSpPr>
        <p:grpSpPr>
          <a:xfrm>
            <a:off x="6100350" y="4270684"/>
            <a:ext cx="301822" cy="872807"/>
            <a:chOff x="-225" y="2255817"/>
            <a:chExt cx="318950" cy="922336"/>
          </a:xfrm>
        </p:grpSpPr>
        <p:sp>
          <p:nvSpPr>
            <p:cNvPr id="167" name="Google Shape;167;p3"/>
            <p:cNvSpPr/>
            <p:nvPr/>
          </p:nvSpPr>
          <p:spPr>
            <a:xfrm>
              <a:off x="-175" y="2255817"/>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175" y="2524353"/>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225" y="2792878"/>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225" y="3061453"/>
              <a:ext cx="318900" cy="116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 name="Google Shape;171;p3"/>
          <p:cNvGrpSpPr/>
          <p:nvPr/>
        </p:nvGrpSpPr>
        <p:grpSpPr>
          <a:xfrm>
            <a:off x="685795" y="0"/>
            <a:ext cx="666403" cy="666424"/>
            <a:chOff x="7996345" y="980275"/>
            <a:chExt cx="666403" cy="666424"/>
          </a:xfrm>
        </p:grpSpPr>
        <p:sp>
          <p:nvSpPr>
            <p:cNvPr id="172" name="Google Shape;172;p3"/>
            <p:cNvSpPr/>
            <p:nvPr/>
          </p:nvSpPr>
          <p:spPr>
            <a:xfrm>
              <a:off x="7996345"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8198672"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8400998"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7996345"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8198672"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8400998"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7996345"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8198672"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8400998"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7996345"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8198672"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8400998"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8603324"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8603324"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8603324"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8603349"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 name="Google Shape;188;p3"/>
          <p:cNvSpPr txBox="1"/>
          <p:nvPr>
            <p:ph type="ctrTitle"/>
          </p:nvPr>
        </p:nvSpPr>
        <p:spPr>
          <a:xfrm>
            <a:off x="603425" y="1794125"/>
            <a:ext cx="5497200" cy="872700"/>
          </a:xfrm>
          <a:prstGeom prst="rect">
            <a:avLst/>
          </a:prstGeom>
        </p:spPr>
        <p:txBody>
          <a:bodyPr anchorCtr="0" anchor="b" bIns="0" lIns="0" spcFirstLastPara="1" rIns="0" wrap="square" tIns="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p:txBody>
      </p:sp>
      <p:sp>
        <p:nvSpPr>
          <p:cNvPr id="189" name="Google Shape;189;p3"/>
          <p:cNvSpPr txBox="1"/>
          <p:nvPr>
            <p:ph idx="1" type="subTitle"/>
          </p:nvPr>
        </p:nvSpPr>
        <p:spPr>
          <a:xfrm>
            <a:off x="603425" y="2604674"/>
            <a:ext cx="5497200" cy="3798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400"/>
              <a:buNone/>
              <a:defRPr>
                <a:solidFill>
                  <a:schemeClr val="lt1"/>
                </a:solidFill>
              </a:defRPr>
            </a:lvl1pPr>
            <a:lvl2pPr lvl="1" rtl="0">
              <a:spcBef>
                <a:spcPts val="0"/>
              </a:spcBef>
              <a:spcAft>
                <a:spcPts val="0"/>
              </a:spcAft>
              <a:buClr>
                <a:schemeClr val="lt1"/>
              </a:buClr>
              <a:buSzPts val="3000"/>
              <a:buNone/>
              <a:defRPr sz="3000">
                <a:solidFill>
                  <a:schemeClr val="lt1"/>
                </a:solidFill>
              </a:defRPr>
            </a:lvl2pPr>
            <a:lvl3pPr lvl="2" rtl="0">
              <a:spcBef>
                <a:spcPts val="0"/>
              </a:spcBef>
              <a:spcAft>
                <a:spcPts val="0"/>
              </a:spcAft>
              <a:buClr>
                <a:schemeClr val="lt1"/>
              </a:buClr>
              <a:buSzPts val="3000"/>
              <a:buNone/>
              <a:defRPr sz="3000">
                <a:solidFill>
                  <a:schemeClr val="lt1"/>
                </a:solidFill>
              </a:defRPr>
            </a:lvl3pPr>
            <a:lvl4pPr lvl="3" rtl="0">
              <a:spcBef>
                <a:spcPts val="0"/>
              </a:spcBef>
              <a:spcAft>
                <a:spcPts val="0"/>
              </a:spcAft>
              <a:buClr>
                <a:schemeClr val="lt1"/>
              </a:buClr>
              <a:buSzPts val="3000"/>
              <a:buNone/>
              <a:defRPr sz="3000">
                <a:solidFill>
                  <a:schemeClr val="lt1"/>
                </a:solidFill>
              </a:defRPr>
            </a:lvl4pPr>
            <a:lvl5pPr lvl="4" rtl="0">
              <a:spcBef>
                <a:spcPts val="0"/>
              </a:spcBef>
              <a:spcAft>
                <a:spcPts val="0"/>
              </a:spcAft>
              <a:buClr>
                <a:schemeClr val="lt1"/>
              </a:buClr>
              <a:buSzPts val="3000"/>
              <a:buNone/>
              <a:defRPr sz="3000">
                <a:solidFill>
                  <a:schemeClr val="lt1"/>
                </a:solidFill>
              </a:defRPr>
            </a:lvl5pPr>
            <a:lvl6pPr lvl="5" rtl="0">
              <a:spcBef>
                <a:spcPts val="0"/>
              </a:spcBef>
              <a:spcAft>
                <a:spcPts val="0"/>
              </a:spcAft>
              <a:buClr>
                <a:schemeClr val="lt1"/>
              </a:buClr>
              <a:buSzPts val="3000"/>
              <a:buNone/>
              <a:defRPr sz="3000">
                <a:solidFill>
                  <a:schemeClr val="lt1"/>
                </a:solidFill>
              </a:defRPr>
            </a:lvl6pPr>
            <a:lvl7pPr lvl="6" rtl="0">
              <a:spcBef>
                <a:spcPts val="0"/>
              </a:spcBef>
              <a:spcAft>
                <a:spcPts val="0"/>
              </a:spcAft>
              <a:buClr>
                <a:schemeClr val="lt1"/>
              </a:buClr>
              <a:buSzPts val="3000"/>
              <a:buNone/>
              <a:defRPr sz="3000">
                <a:solidFill>
                  <a:schemeClr val="lt1"/>
                </a:solidFill>
              </a:defRPr>
            </a:lvl7pPr>
            <a:lvl8pPr lvl="7" rtl="0">
              <a:spcBef>
                <a:spcPts val="0"/>
              </a:spcBef>
              <a:spcAft>
                <a:spcPts val="0"/>
              </a:spcAft>
              <a:buClr>
                <a:schemeClr val="lt1"/>
              </a:buClr>
              <a:buSzPts val="3000"/>
              <a:buNone/>
              <a:defRPr sz="3000">
                <a:solidFill>
                  <a:schemeClr val="lt1"/>
                </a:solidFill>
              </a:defRPr>
            </a:lvl8pPr>
            <a:lvl9pPr lvl="8" rtl="0">
              <a:spcBef>
                <a:spcPts val="0"/>
              </a:spcBef>
              <a:spcAft>
                <a:spcPts val="0"/>
              </a:spcAft>
              <a:buClr>
                <a:schemeClr val="lt1"/>
              </a:buClr>
              <a:buSzPts val="3000"/>
              <a:buNone/>
              <a:defRPr sz="3000">
                <a:solidFill>
                  <a:schemeClr val="l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90" name="Shape 190"/>
        <p:cNvGrpSpPr/>
        <p:nvPr/>
      </p:nvGrpSpPr>
      <p:grpSpPr>
        <a:xfrm>
          <a:off x="0" y="0"/>
          <a:ext cx="0" cy="0"/>
          <a:chOff x="0" y="0"/>
          <a:chExt cx="0" cy="0"/>
        </a:xfrm>
      </p:grpSpPr>
      <p:grpSp>
        <p:nvGrpSpPr>
          <p:cNvPr id="191" name="Google Shape;191;p4"/>
          <p:cNvGrpSpPr/>
          <p:nvPr/>
        </p:nvGrpSpPr>
        <p:grpSpPr>
          <a:xfrm>
            <a:off x="-175" y="0"/>
            <a:ext cx="9158125" cy="5149862"/>
            <a:chOff x="-175" y="0"/>
            <a:chExt cx="9158125" cy="5149862"/>
          </a:xfrm>
        </p:grpSpPr>
        <p:sp>
          <p:nvSpPr>
            <p:cNvPr id="192" name="Google Shape;192;p4"/>
            <p:cNvSpPr/>
            <p:nvPr/>
          </p:nvSpPr>
          <p:spPr>
            <a:xfrm>
              <a:off x="0" y="0"/>
              <a:ext cx="78456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3" name="Google Shape;193;p4"/>
            <p:cNvGrpSpPr/>
            <p:nvPr/>
          </p:nvGrpSpPr>
          <p:grpSpPr>
            <a:xfrm>
              <a:off x="-175" y="664293"/>
              <a:ext cx="318794" cy="653721"/>
              <a:chOff x="5385375" y="498300"/>
              <a:chExt cx="802200" cy="556500"/>
            </a:xfrm>
          </p:grpSpPr>
          <p:sp>
            <p:nvSpPr>
              <p:cNvPr id="194" name="Google Shape;194;p4"/>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4"/>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4"/>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4"/>
            <p:cNvSpPr/>
            <p:nvPr/>
          </p:nvSpPr>
          <p:spPr>
            <a:xfrm>
              <a:off x="666125" y="660475"/>
              <a:ext cx="666300" cy="666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9" name="Google Shape;199;p4"/>
            <p:cNvGrpSpPr/>
            <p:nvPr/>
          </p:nvGrpSpPr>
          <p:grpSpPr>
            <a:xfrm>
              <a:off x="8994728" y="670955"/>
              <a:ext cx="149289" cy="653721"/>
              <a:chOff x="5385375" y="498300"/>
              <a:chExt cx="802200" cy="556500"/>
            </a:xfrm>
          </p:grpSpPr>
          <p:sp>
            <p:nvSpPr>
              <p:cNvPr id="200" name="Google Shape;200;p4"/>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4"/>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4"/>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4"/>
            <p:cNvGrpSpPr/>
            <p:nvPr/>
          </p:nvGrpSpPr>
          <p:grpSpPr>
            <a:xfrm>
              <a:off x="7508545" y="3014000"/>
              <a:ext cx="666403" cy="1475799"/>
              <a:chOff x="7508545" y="664625"/>
              <a:chExt cx="666403" cy="1475799"/>
            </a:xfrm>
          </p:grpSpPr>
          <p:sp>
            <p:nvSpPr>
              <p:cNvPr id="204" name="Google Shape;204;p4"/>
              <p:cNvSpPr/>
              <p:nvPr/>
            </p:nvSpPr>
            <p:spPr>
              <a:xfrm>
                <a:off x="7508545" y="664625"/>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4"/>
              <p:cNvSpPr/>
              <p:nvPr/>
            </p:nvSpPr>
            <p:spPr>
              <a:xfrm>
                <a:off x="7710872" y="664625"/>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
              <p:cNvSpPr/>
              <p:nvPr/>
            </p:nvSpPr>
            <p:spPr>
              <a:xfrm>
                <a:off x="7913198" y="664625"/>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4"/>
              <p:cNvSpPr/>
              <p:nvPr/>
            </p:nvSpPr>
            <p:spPr>
              <a:xfrm>
                <a:off x="7508545" y="866967"/>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
              <p:cNvSpPr/>
              <p:nvPr/>
            </p:nvSpPr>
            <p:spPr>
              <a:xfrm>
                <a:off x="7710872" y="866967"/>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4"/>
              <p:cNvSpPr/>
              <p:nvPr/>
            </p:nvSpPr>
            <p:spPr>
              <a:xfrm>
                <a:off x="7913198" y="866967"/>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
              <p:cNvSpPr/>
              <p:nvPr/>
            </p:nvSpPr>
            <p:spPr>
              <a:xfrm>
                <a:off x="7508545" y="1069308"/>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4"/>
              <p:cNvSpPr/>
              <p:nvPr/>
            </p:nvSpPr>
            <p:spPr>
              <a:xfrm>
                <a:off x="7710872" y="1069308"/>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
              <p:cNvSpPr/>
              <p:nvPr/>
            </p:nvSpPr>
            <p:spPr>
              <a:xfrm>
                <a:off x="7913198" y="1069308"/>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4"/>
              <p:cNvSpPr/>
              <p:nvPr/>
            </p:nvSpPr>
            <p:spPr>
              <a:xfrm>
                <a:off x="7508545" y="1271649"/>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4"/>
              <p:cNvSpPr/>
              <p:nvPr/>
            </p:nvSpPr>
            <p:spPr>
              <a:xfrm>
                <a:off x="7710872" y="1271649"/>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4"/>
              <p:cNvSpPr/>
              <p:nvPr/>
            </p:nvSpPr>
            <p:spPr>
              <a:xfrm>
                <a:off x="7913198" y="1271649"/>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
              <p:cNvSpPr/>
              <p:nvPr/>
            </p:nvSpPr>
            <p:spPr>
              <a:xfrm>
                <a:off x="8115524" y="664625"/>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4"/>
              <p:cNvSpPr/>
              <p:nvPr/>
            </p:nvSpPr>
            <p:spPr>
              <a:xfrm>
                <a:off x="8115524" y="866967"/>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4"/>
              <p:cNvSpPr/>
              <p:nvPr/>
            </p:nvSpPr>
            <p:spPr>
              <a:xfrm>
                <a:off x="8115524" y="1069308"/>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4"/>
              <p:cNvSpPr/>
              <p:nvPr/>
            </p:nvSpPr>
            <p:spPr>
              <a:xfrm>
                <a:off x="8115549" y="1271649"/>
                <a:ext cx="59344" cy="59348"/>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
              <p:cNvSpPr/>
              <p:nvPr/>
            </p:nvSpPr>
            <p:spPr>
              <a:xfrm>
                <a:off x="7508545" y="147400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4"/>
              <p:cNvSpPr/>
              <p:nvPr/>
            </p:nvSpPr>
            <p:spPr>
              <a:xfrm>
                <a:off x="7710872" y="147400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4"/>
              <p:cNvSpPr/>
              <p:nvPr/>
            </p:nvSpPr>
            <p:spPr>
              <a:xfrm>
                <a:off x="7913198" y="147400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4"/>
              <p:cNvSpPr/>
              <p:nvPr/>
            </p:nvSpPr>
            <p:spPr>
              <a:xfrm>
                <a:off x="7508545" y="167634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
              <p:cNvSpPr/>
              <p:nvPr/>
            </p:nvSpPr>
            <p:spPr>
              <a:xfrm>
                <a:off x="7710872" y="167634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4"/>
              <p:cNvSpPr/>
              <p:nvPr/>
            </p:nvSpPr>
            <p:spPr>
              <a:xfrm>
                <a:off x="7913198" y="167634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4"/>
              <p:cNvSpPr/>
              <p:nvPr/>
            </p:nvSpPr>
            <p:spPr>
              <a:xfrm>
                <a:off x="7508545" y="187868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4"/>
              <p:cNvSpPr/>
              <p:nvPr/>
            </p:nvSpPr>
            <p:spPr>
              <a:xfrm>
                <a:off x="7710872" y="187868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4"/>
              <p:cNvSpPr/>
              <p:nvPr/>
            </p:nvSpPr>
            <p:spPr>
              <a:xfrm>
                <a:off x="7913198" y="187868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4"/>
              <p:cNvSpPr/>
              <p:nvPr/>
            </p:nvSpPr>
            <p:spPr>
              <a:xfrm>
                <a:off x="7508545" y="208102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4"/>
              <p:cNvSpPr/>
              <p:nvPr/>
            </p:nvSpPr>
            <p:spPr>
              <a:xfrm>
                <a:off x="7710872" y="208102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4"/>
              <p:cNvSpPr/>
              <p:nvPr/>
            </p:nvSpPr>
            <p:spPr>
              <a:xfrm>
                <a:off x="7913198" y="208102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
              <p:cNvSpPr/>
              <p:nvPr/>
            </p:nvSpPr>
            <p:spPr>
              <a:xfrm>
                <a:off x="8115524" y="1474000"/>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4"/>
              <p:cNvSpPr/>
              <p:nvPr/>
            </p:nvSpPr>
            <p:spPr>
              <a:xfrm>
                <a:off x="8115524" y="1676342"/>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4"/>
              <p:cNvSpPr/>
              <p:nvPr/>
            </p:nvSpPr>
            <p:spPr>
              <a:xfrm>
                <a:off x="8115524" y="1878683"/>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4"/>
              <p:cNvSpPr/>
              <p:nvPr/>
            </p:nvSpPr>
            <p:spPr>
              <a:xfrm>
                <a:off x="8115549" y="2081024"/>
                <a:ext cx="59400" cy="5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4"/>
            <p:cNvGrpSpPr/>
            <p:nvPr/>
          </p:nvGrpSpPr>
          <p:grpSpPr>
            <a:xfrm>
              <a:off x="666070" y="4483438"/>
              <a:ext cx="666403" cy="666424"/>
              <a:chOff x="7996345" y="980275"/>
              <a:chExt cx="666403" cy="666424"/>
            </a:xfrm>
          </p:grpSpPr>
          <p:sp>
            <p:nvSpPr>
              <p:cNvPr id="237" name="Google Shape;237;p4"/>
              <p:cNvSpPr/>
              <p:nvPr/>
            </p:nvSpPr>
            <p:spPr>
              <a:xfrm>
                <a:off x="7996345"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4"/>
              <p:cNvSpPr/>
              <p:nvPr/>
            </p:nvSpPr>
            <p:spPr>
              <a:xfrm>
                <a:off x="8198672"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4"/>
              <p:cNvSpPr/>
              <p:nvPr/>
            </p:nvSpPr>
            <p:spPr>
              <a:xfrm>
                <a:off x="8400998"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
              <p:cNvSpPr/>
              <p:nvPr/>
            </p:nvSpPr>
            <p:spPr>
              <a:xfrm>
                <a:off x="7996345"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
              <p:cNvSpPr/>
              <p:nvPr/>
            </p:nvSpPr>
            <p:spPr>
              <a:xfrm>
                <a:off x="8198672"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
              <p:cNvSpPr/>
              <p:nvPr/>
            </p:nvSpPr>
            <p:spPr>
              <a:xfrm>
                <a:off x="8400998"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
              <p:cNvSpPr/>
              <p:nvPr/>
            </p:nvSpPr>
            <p:spPr>
              <a:xfrm>
                <a:off x="7996345"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
              <p:cNvSpPr/>
              <p:nvPr/>
            </p:nvSpPr>
            <p:spPr>
              <a:xfrm>
                <a:off x="8198672"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4"/>
              <p:cNvSpPr/>
              <p:nvPr/>
            </p:nvSpPr>
            <p:spPr>
              <a:xfrm>
                <a:off x="8400998"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
              <p:cNvSpPr/>
              <p:nvPr/>
            </p:nvSpPr>
            <p:spPr>
              <a:xfrm>
                <a:off x="7996345"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
              <p:cNvSpPr/>
              <p:nvPr/>
            </p:nvSpPr>
            <p:spPr>
              <a:xfrm>
                <a:off x="8198672"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4"/>
              <p:cNvSpPr/>
              <p:nvPr/>
            </p:nvSpPr>
            <p:spPr>
              <a:xfrm>
                <a:off x="8400998"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
              <p:cNvSpPr/>
              <p:nvPr/>
            </p:nvSpPr>
            <p:spPr>
              <a:xfrm>
                <a:off x="8603324" y="980275"/>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
              <p:cNvSpPr/>
              <p:nvPr/>
            </p:nvSpPr>
            <p:spPr>
              <a:xfrm>
                <a:off x="8603324" y="1182617"/>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4"/>
              <p:cNvSpPr/>
              <p:nvPr/>
            </p:nvSpPr>
            <p:spPr>
              <a:xfrm>
                <a:off x="8603324" y="1384958"/>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
              <p:cNvSpPr/>
              <p:nvPr/>
            </p:nvSpPr>
            <p:spPr>
              <a:xfrm>
                <a:off x="8603349" y="1587299"/>
                <a:ext cx="59400" cy="5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53" name="Google Shape;253;p4"/>
          <p:cNvSpPr txBox="1"/>
          <p:nvPr>
            <p:ph idx="1" type="body"/>
          </p:nvPr>
        </p:nvSpPr>
        <p:spPr>
          <a:xfrm>
            <a:off x="1699000" y="660475"/>
            <a:ext cx="5045400" cy="3829200"/>
          </a:xfrm>
          <a:prstGeom prst="rect">
            <a:avLst/>
          </a:prstGeom>
        </p:spPr>
        <p:txBody>
          <a:bodyPr anchorCtr="0" anchor="t" bIns="0" lIns="0" spcFirstLastPara="1" rIns="0" wrap="square" tIns="0">
            <a:noAutofit/>
          </a:bodyPr>
          <a:lstStyle>
            <a:lvl1pPr indent="-457200" lvl="0" marL="457200" rtl="0">
              <a:lnSpc>
                <a:spcPct val="100000"/>
              </a:lnSpc>
              <a:spcBef>
                <a:spcPts val="600"/>
              </a:spcBef>
              <a:spcAft>
                <a:spcPts val="0"/>
              </a:spcAft>
              <a:buClr>
                <a:schemeClr val="lt1"/>
              </a:buClr>
              <a:buSzPts val="3600"/>
              <a:buFont typeface="Barlow SemiBold"/>
              <a:buChar char="▪"/>
              <a:defRPr sz="3600">
                <a:latin typeface="Barlow SemiBold"/>
                <a:ea typeface="Barlow SemiBold"/>
                <a:cs typeface="Barlow SemiBold"/>
                <a:sym typeface="Barlow SemiBold"/>
              </a:defRPr>
            </a:lvl1pPr>
            <a:lvl2pPr indent="-457200" lvl="1" marL="914400" rtl="0">
              <a:lnSpc>
                <a:spcPct val="100000"/>
              </a:lnSpc>
              <a:spcBef>
                <a:spcPts val="0"/>
              </a:spcBef>
              <a:spcAft>
                <a:spcPts val="0"/>
              </a:spcAft>
              <a:buClr>
                <a:schemeClr val="lt1"/>
              </a:buClr>
              <a:buSzPts val="3600"/>
              <a:buFont typeface="Barlow SemiBold"/>
              <a:buChar char="▫"/>
              <a:defRPr sz="3600">
                <a:latin typeface="Barlow SemiBold"/>
                <a:ea typeface="Barlow SemiBold"/>
                <a:cs typeface="Barlow SemiBold"/>
                <a:sym typeface="Barlow SemiBold"/>
              </a:defRPr>
            </a:lvl2pPr>
            <a:lvl3pPr indent="-457200" lvl="2" marL="13716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3pPr>
            <a:lvl4pPr indent="-457200" lvl="3" marL="18288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4pPr>
            <a:lvl5pPr indent="-457200" lvl="4" marL="22860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5pPr>
            <a:lvl6pPr indent="-457200" lvl="5" marL="27432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6pPr>
            <a:lvl7pPr indent="-457200" lvl="6" marL="32004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7pPr>
            <a:lvl8pPr indent="-457200" lvl="7" marL="36576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8pPr>
            <a:lvl9pPr indent="-457200" lvl="8" marL="4114800" rtl="0">
              <a:lnSpc>
                <a:spcPct val="100000"/>
              </a:lnSpc>
              <a:spcBef>
                <a:spcPts val="0"/>
              </a:spcBef>
              <a:spcAft>
                <a:spcPts val="0"/>
              </a:spcAft>
              <a:buSzPts val="3600"/>
              <a:buFont typeface="Barlow SemiBold"/>
              <a:buChar char="▫"/>
              <a:defRPr sz="3600">
                <a:latin typeface="Barlow SemiBold"/>
                <a:ea typeface="Barlow SemiBold"/>
                <a:cs typeface="Barlow SemiBold"/>
                <a:sym typeface="Barlow SemiBold"/>
              </a:defRPr>
            </a:lvl9pPr>
          </a:lstStyle>
          <a:p/>
        </p:txBody>
      </p:sp>
      <p:sp>
        <p:nvSpPr>
          <p:cNvPr id="254" name="Google Shape;254;p4"/>
          <p:cNvSpPr txBox="1"/>
          <p:nvPr/>
        </p:nvSpPr>
        <p:spPr>
          <a:xfrm>
            <a:off x="666125" y="574543"/>
            <a:ext cx="666300" cy="65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9600">
                <a:solidFill>
                  <a:schemeClr val="lt1"/>
                </a:solidFill>
              </a:rPr>
              <a:t>“</a:t>
            </a:r>
            <a:endParaRPr sz="9600">
              <a:solidFill>
                <a:schemeClr val="lt1"/>
              </a:solidFill>
            </a:endParaRPr>
          </a:p>
        </p:txBody>
      </p:sp>
      <p:sp>
        <p:nvSpPr>
          <p:cNvPr id="255" name="Google Shape;255;p4"/>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56" name="Shape 256"/>
        <p:cNvGrpSpPr/>
        <p:nvPr/>
      </p:nvGrpSpPr>
      <p:grpSpPr>
        <a:xfrm>
          <a:off x="0" y="0"/>
          <a:ext cx="0" cy="0"/>
          <a:chOff x="0" y="0"/>
          <a:chExt cx="0" cy="0"/>
        </a:xfrm>
      </p:grpSpPr>
      <p:grpSp>
        <p:nvGrpSpPr>
          <p:cNvPr id="257" name="Google Shape;257;p5"/>
          <p:cNvGrpSpPr/>
          <p:nvPr/>
        </p:nvGrpSpPr>
        <p:grpSpPr>
          <a:xfrm>
            <a:off x="-207" y="0"/>
            <a:ext cx="9158157" cy="5149835"/>
            <a:chOff x="-207" y="0"/>
            <a:chExt cx="9158157" cy="5149835"/>
          </a:xfrm>
        </p:grpSpPr>
        <p:sp>
          <p:nvSpPr>
            <p:cNvPr id="258" name="Google Shape;258;p5"/>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
            <p:cNvSpPr/>
            <p:nvPr/>
          </p:nvSpPr>
          <p:spPr>
            <a:xfrm>
              <a:off x="0" y="0"/>
              <a:ext cx="6537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5"/>
            <p:cNvSpPr/>
            <p:nvPr/>
          </p:nvSpPr>
          <p:spPr>
            <a:xfrm>
              <a:off x="322375" y="664300"/>
              <a:ext cx="81819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1" name="Google Shape;261;p5"/>
            <p:cNvGrpSpPr/>
            <p:nvPr/>
          </p:nvGrpSpPr>
          <p:grpSpPr>
            <a:xfrm>
              <a:off x="-207" y="664293"/>
              <a:ext cx="155867" cy="653721"/>
              <a:chOff x="5385375" y="498300"/>
              <a:chExt cx="802200" cy="556500"/>
            </a:xfrm>
          </p:grpSpPr>
          <p:sp>
            <p:nvSpPr>
              <p:cNvPr id="262" name="Google Shape;262;p5"/>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5"/>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5"/>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 name="Google Shape;265;p5"/>
            <p:cNvGrpSpPr/>
            <p:nvPr/>
          </p:nvGrpSpPr>
          <p:grpSpPr>
            <a:xfrm>
              <a:off x="322384" y="4483463"/>
              <a:ext cx="666347" cy="666373"/>
              <a:chOff x="7134700" y="414375"/>
              <a:chExt cx="501919" cy="501900"/>
            </a:xfrm>
          </p:grpSpPr>
          <p:sp>
            <p:nvSpPr>
              <p:cNvPr id="266" name="Google Shape;266;p5"/>
              <p:cNvSpPr/>
              <p:nvPr/>
            </p:nvSpPr>
            <p:spPr>
              <a:xfrm>
                <a:off x="71347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5"/>
              <p:cNvSpPr/>
              <p:nvPr/>
            </p:nvSpPr>
            <p:spPr>
              <a:xfrm>
                <a:off x="72871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
              <p:cNvSpPr/>
              <p:nvPr/>
            </p:nvSpPr>
            <p:spPr>
              <a:xfrm>
                <a:off x="74395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5"/>
              <p:cNvSpPr/>
              <p:nvPr/>
            </p:nvSpPr>
            <p:spPr>
              <a:xfrm>
                <a:off x="71347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72871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
              <p:cNvSpPr/>
              <p:nvPr/>
            </p:nvSpPr>
            <p:spPr>
              <a:xfrm>
                <a:off x="74395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71347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
              <p:cNvSpPr/>
              <p:nvPr/>
            </p:nvSpPr>
            <p:spPr>
              <a:xfrm>
                <a:off x="72871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
              <p:cNvSpPr/>
              <p:nvPr/>
            </p:nvSpPr>
            <p:spPr>
              <a:xfrm>
                <a:off x="74395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
              <p:cNvSpPr/>
              <p:nvPr/>
            </p:nvSpPr>
            <p:spPr>
              <a:xfrm>
                <a:off x="71347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72871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74395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75919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75919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75919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7591919"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 name="Google Shape;282;p5"/>
            <p:cNvGrpSpPr/>
            <p:nvPr/>
          </p:nvGrpSpPr>
          <p:grpSpPr>
            <a:xfrm>
              <a:off x="8832384" y="670955"/>
              <a:ext cx="311815" cy="653721"/>
              <a:chOff x="5385375" y="498300"/>
              <a:chExt cx="802200" cy="556500"/>
            </a:xfrm>
          </p:grpSpPr>
          <p:sp>
            <p:nvSpPr>
              <p:cNvPr id="283" name="Google Shape;283;p5"/>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6" name="Google Shape;286;p5"/>
          <p:cNvSpPr txBox="1"/>
          <p:nvPr>
            <p:ph type="title"/>
          </p:nvPr>
        </p:nvSpPr>
        <p:spPr>
          <a:xfrm>
            <a:off x="661100" y="664300"/>
            <a:ext cx="7843200" cy="653700"/>
          </a:xfrm>
          <a:prstGeom prst="rect">
            <a:avLst/>
          </a:prstGeom>
        </p:spPr>
        <p:txBody>
          <a:bodyPr anchorCtr="0" anchor="ctr" bIns="0" lIns="0" spcFirstLastPara="1" rIns="0" wrap="square" tIns="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287" name="Google Shape;287;p5"/>
          <p:cNvSpPr txBox="1"/>
          <p:nvPr>
            <p:ph idx="1" type="body"/>
          </p:nvPr>
        </p:nvSpPr>
        <p:spPr>
          <a:xfrm>
            <a:off x="1199775" y="1599700"/>
            <a:ext cx="6650700" cy="28860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88" name="Google Shape;288;p5"/>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289" name="Shape 289"/>
        <p:cNvGrpSpPr/>
        <p:nvPr/>
      </p:nvGrpSpPr>
      <p:grpSpPr>
        <a:xfrm>
          <a:off x="0" y="0"/>
          <a:ext cx="0" cy="0"/>
          <a:chOff x="0" y="0"/>
          <a:chExt cx="0" cy="0"/>
        </a:xfrm>
      </p:grpSpPr>
      <p:sp>
        <p:nvSpPr>
          <p:cNvPr id="290" name="Google Shape;290;p6"/>
          <p:cNvSpPr/>
          <p:nvPr/>
        </p:nvSpPr>
        <p:spPr>
          <a:xfrm>
            <a:off x="6100358" y="13"/>
            <a:ext cx="30504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6"/>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6"/>
          <p:cNvSpPr/>
          <p:nvPr/>
        </p:nvSpPr>
        <p:spPr>
          <a:xfrm>
            <a:off x="322375" y="646500"/>
            <a:ext cx="44706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3" name="Google Shape;293;p6"/>
          <p:cNvGrpSpPr/>
          <p:nvPr/>
        </p:nvGrpSpPr>
        <p:grpSpPr>
          <a:xfrm>
            <a:off x="-207" y="646493"/>
            <a:ext cx="155867" cy="653721"/>
            <a:chOff x="5385375" y="498300"/>
            <a:chExt cx="802200" cy="556500"/>
          </a:xfrm>
        </p:grpSpPr>
        <p:sp>
          <p:nvSpPr>
            <p:cNvPr id="294" name="Google Shape;294;p6"/>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6"/>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6"/>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7" name="Google Shape;297;p6"/>
          <p:cNvGrpSpPr/>
          <p:nvPr/>
        </p:nvGrpSpPr>
        <p:grpSpPr>
          <a:xfrm>
            <a:off x="5434002" y="4483463"/>
            <a:ext cx="666347" cy="666373"/>
            <a:chOff x="7134700" y="414375"/>
            <a:chExt cx="501919" cy="501900"/>
          </a:xfrm>
        </p:grpSpPr>
        <p:sp>
          <p:nvSpPr>
            <p:cNvPr id="298" name="Google Shape;298;p6"/>
            <p:cNvSpPr/>
            <p:nvPr/>
          </p:nvSpPr>
          <p:spPr>
            <a:xfrm>
              <a:off x="71347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6"/>
            <p:cNvSpPr/>
            <p:nvPr/>
          </p:nvSpPr>
          <p:spPr>
            <a:xfrm>
              <a:off x="72871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6"/>
            <p:cNvSpPr/>
            <p:nvPr/>
          </p:nvSpPr>
          <p:spPr>
            <a:xfrm>
              <a:off x="74395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6"/>
            <p:cNvSpPr/>
            <p:nvPr/>
          </p:nvSpPr>
          <p:spPr>
            <a:xfrm>
              <a:off x="71347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6"/>
            <p:cNvSpPr/>
            <p:nvPr/>
          </p:nvSpPr>
          <p:spPr>
            <a:xfrm>
              <a:off x="72871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6"/>
            <p:cNvSpPr/>
            <p:nvPr/>
          </p:nvSpPr>
          <p:spPr>
            <a:xfrm>
              <a:off x="74395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6"/>
            <p:cNvSpPr/>
            <p:nvPr/>
          </p:nvSpPr>
          <p:spPr>
            <a:xfrm>
              <a:off x="71347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6"/>
            <p:cNvSpPr/>
            <p:nvPr/>
          </p:nvSpPr>
          <p:spPr>
            <a:xfrm>
              <a:off x="72871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6"/>
            <p:cNvSpPr/>
            <p:nvPr/>
          </p:nvSpPr>
          <p:spPr>
            <a:xfrm>
              <a:off x="74395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6"/>
            <p:cNvSpPr/>
            <p:nvPr/>
          </p:nvSpPr>
          <p:spPr>
            <a:xfrm>
              <a:off x="71347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6"/>
            <p:cNvSpPr/>
            <p:nvPr/>
          </p:nvSpPr>
          <p:spPr>
            <a:xfrm>
              <a:off x="72871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6"/>
            <p:cNvSpPr/>
            <p:nvPr/>
          </p:nvSpPr>
          <p:spPr>
            <a:xfrm>
              <a:off x="74395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6"/>
            <p:cNvSpPr/>
            <p:nvPr/>
          </p:nvSpPr>
          <p:spPr>
            <a:xfrm>
              <a:off x="75919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6"/>
            <p:cNvSpPr/>
            <p:nvPr/>
          </p:nvSpPr>
          <p:spPr>
            <a:xfrm>
              <a:off x="75919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6"/>
            <p:cNvSpPr/>
            <p:nvPr/>
          </p:nvSpPr>
          <p:spPr>
            <a:xfrm>
              <a:off x="75919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6"/>
            <p:cNvSpPr/>
            <p:nvPr/>
          </p:nvSpPr>
          <p:spPr>
            <a:xfrm>
              <a:off x="7591919"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4" name="Google Shape;314;p6"/>
          <p:cNvGrpSpPr/>
          <p:nvPr/>
        </p:nvGrpSpPr>
        <p:grpSpPr>
          <a:xfrm rot="-5400000">
            <a:off x="8018100" y="-167410"/>
            <a:ext cx="318554" cy="653721"/>
            <a:chOff x="5385375" y="498300"/>
            <a:chExt cx="802200" cy="556500"/>
          </a:xfrm>
        </p:grpSpPr>
        <p:sp>
          <p:nvSpPr>
            <p:cNvPr id="315" name="Google Shape;315;p6"/>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6"/>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6"/>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6"/>
          <p:cNvSpPr txBox="1"/>
          <p:nvPr>
            <p:ph type="title"/>
          </p:nvPr>
        </p:nvSpPr>
        <p:spPr>
          <a:xfrm>
            <a:off x="508700" y="646500"/>
            <a:ext cx="4284300" cy="653700"/>
          </a:xfrm>
          <a:prstGeom prst="rect">
            <a:avLst/>
          </a:prstGeom>
        </p:spPr>
        <p:txBody>
          <a:bodyPr anchorCtr="0" anchor="ctr" bIns="0" lIns="0" spcFirstLastPara="1" rIns="0" wrap="square" tIns="0">
            <a:noAutofit/>
          </a:bodyPr>
          <a:lstStyle>
            <a:lvl1pPr lvl="0" rtl="0">
              <a:lnSpc>
                <a:spcPct val="80000"/>
              </a:lnSpc>
              <a:spcBef>
                <a:spcPts val="0"/>
              </a:spcBef>
              <a:spcAft>
                <a:spcPts val="0"/>
              </a:spcAft>
              <a:buSzPts val="2600"/>
              <a:buNone/>
              <a:defRPr/>
            </a:lvl1pPr>
            <a:lvl2pPr lvl="1" rtl="0">
              <a:lnSpc>
                <a:spcPct val="80000"/>
              </a:lnSpc>
              <a:spcBef>
                <a:spcPts val="0"/>
              </a:spcBef>
              <a:spcAft>
                <a:spcPts val="0"/>
              </a:spcAft>
              <a:buSzPts val="2400"/>
              <a:buNone/>
              <a:defRPr sz="2400"/>
            </a:lvl2pPr>
            <a:lvl3pPr lvl="2" rtl="0">
              <a:lnSpc>
                <a:spcPct val="80000"/>
              </a:lnSpc>
              <a:spcBef>
                <a:spcPts val="0"/>
              </a:spcBef>
              <a:spcAft>
                <a:spcPts val="0"/>
              </a:spcAft>
              <a:buSzPts val="2400"/>
              <a:buNone/>
              <a:defRPr sz="2400"/>
            </a:lvl3pPr>
            <a:lvl4pPr lvl="3" rtl="0">
              <a:lnSpc>
                <a:spcPct val="80000"/>
              </a:lnSpc>
              <a:spcBef>
                <a:spcPts val="0"/>
              </a:spcBef>
              <a:spcAft>
                <a:spcPts val="0"/>
              </a:spcAft>
              <a:buSzPts val="2400"/>
              <a:buNone/>
              <a:defRPr sz="2400"/>
            </a:lvl4pPr>
            <a:lvl5pPr lvl="4" rtl="0">
              <a:lnSpc>
                <a:spcPct val="80000"/>
              </a:lnSpc>
              <a:spcBef>
                <a:spcPts val="0"/>
              </a:spcBef>
              <a:spcAft>
                <a:spcPts val="0"/>
              </a:spcAft>
              <a:buSzPts val="2400"/>
              <a:buNone/>
              <a:defRPr sz="2400"/>
            </a:lvl5pPr>
            <a:lvl6pPr lvl="5" rtl="0">
              <a:lnSpc>
                <a:spcPct val="80000"/>
              </a:lnSpc>
              <a:spcBef>
                <a:spcPts val="0"/>
              </a:spcBef>
              <a:spcAft>
                <a:spcPts val="0"/>
              </a:spcAft>
              <a:buSzPts val="2400"/>
              <a:buNone/>
              <a:defRPr sz="2400"/>
            </a:lvl6pPr>
            <a:lvl7pPr lvl="6" rtl="0">
              <a:lnSpc>
                <a:spcPct val="80000"/>
              </a:lnSpc>
              <a:spcBef>
                <a:spcPts val="0"/>
              </a:spcBef>
              <a:spcAft>
                <a:spcPts val="0"/>
              </a:spcAft>
              <a:buSzPts val="2400"/>
              <a:buNone/>
              <a:defRPr sz="2400"/>
            </a:lvl7pPr>
            <a:lvl8pPr lvl="7" rtl="0">
              <a:lnSpc>
                <a:spcPct val="80000"/>
              </a:lnSpc>
              <a:spcBef>
                <a:spcPts val="0"/>
              </a:spcBef>
              <a:spcAft>
                <a:spcPts val="0"/>
              </a:spcAft>
              <a:buSzPts val="2400"/>
              <a:buNone/>
              <a:defRPr sz="2400"/>
            </a:lvl8pPr>
            <a:lvl9pPr lvl="8" rtl="0">
              <a:lnSpc>
                <a:spcPct val="80000"/>
              </a:lnSpc>
              <a:spcBef>
                <a:spcPts val="0"/>
              </a:spcBef>
              <a:spcAft>
                <a:spcPts val="0"/>
              </a:spcAft>
              <a:buSzPts val="2400"/>
              <a:buNone/>
              <a:defRPr sz="2400"/>
            </a:lvl9pPr>
          </a:lstStyle>
          <a:p/>
        </p:txBody>
      </p:sp>
      <p:sp>
        <p:nvSpPr>
          <p:cNvPr id="319" name="Google Shape;319;p6"/>
          <p:cNvSpPr txBox="1"/>
          <p:nvPr>
            <p:ph idx="1" type="body"/>
          </p:nvPr>
        </p:nvSpPr>
        <p:spPr>
          <a:xfrm>
            <a:off x="508700" y="1599700"/>
            <a:ext cx="4284300" cy="28860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20" name="Google Shape;320;p6"/>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1" name="Shape 321"/>
        <p:cNvGrpSpPr/>
        <p:nvPr/>
      </p:nvGrpSpPr>
      <p:grpSpPr>
        <a:xfrm>
          <a:off x="0" y="0"/>
          <a:ext cx="0" cy="0"/>
          <a:chOff x="0" y="0"/>
          <a:chExt cx="0" cy="0"/>
        </a:xfrm>
      </p:grpSpPr>
      <p:grpSp>
        <p:nvGrpSpPr>
          <p:cNvPr id="322" name="Google Shape;322;p7"/>
          <p:cNvGrpSpPr/>
          <p:nvPr/>
        </p:nvGrpSpPr>
        <p:grpSpPr>
          <a:xfrm>
            <a:off x="-207" y="0"/>
            <a:ext cx="9158157" cy="5149835"/>
            <a:chOff x="-207" y="0"/>
            <a:chExt cx="9158157" cy="5149835"/>
          </a:xfrm>
        </p:grpSpPr>
        <p:sp>
          <p:nvSpPr>
            <p:cNvPr id="323" name="Google Shape;323;p7"/>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7"/>
            <p:cNvSpPr/>
            <p:nvPr/>
          </p:nvSpPr>
          <p:spPr>
            <a:xfrm>
              <a:off x="0" y="0"/>
              <a:ext cx="6537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7"/>
            <p:cNvSpPr/>
            <p:nvPr/>
          </p:nvSpPr>
          <p:spPr>
            <a:xfrm>
              <a:off x="322375" y="664300"/>
              <a:ext cx="81819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6" name="Google Shape;326;p7"/>
            <p:cNvGrpSpPr/>
            <p:nvPr/>
          </p:nvGrpSpPr>
          <p:grpSpPr>
            <a:xfrm>
              <a:off x="-207" y="664293"/>
              <a:ext cx="155867" cy="653721"/>
              <a:chOff x="5385375" y="498300"/>
              <a:chExt cx="802200" cy="556500"/>
            </a:xfrm>
          </p:grpSpPr>
          <p:sp>
            <p:nvSpPr>
              <p:cNvPr id="327" name="Google Shape;327;p7"/>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7"/>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7"/>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0" name="Google Shape;330;p7"/>
            <p:cNvGrpSpPr/>
            <p:nvPr/>
          </p:nvGrpSpPr>
          <p:grpSpPr>
            <a:xfrm>
              <a:off x="322384" y="4483463"/>
              <a:ext cx="666347" cy="666373"/>
              <a:chOff x="7134700" y="414375"/>
              <a:chExt cx="501919" cy="501900"/>
            </a:xfrm>
          </p:grpSpPr>
          <p:sp>
            <p:nvSpPr>
              <p:cNvPr id="331" name="Google Shape;331;p7"/>
              <p:cNvSpPr/>
              <p:nvPr/>
            </p:nvSpPr>
            <p:spPr>
              <a:xfrm>
                <a:off x="71347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7"/>
              <p:cNvSpPr/>
              <p:nvPr/>
            </p:nvSpPr>
            <p:spPr>
              <a:xfrm>
                <a:off x="72871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7"/>
              <p:cNvSpPr/>
              <p:nvPr/>
            </p:nvSpPr>
            <p:spPr>
              <a:xfrm>
                <a:off x="74395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7"/>
              <p:cNvSpPr/>
              <p:nvPr/>
            </p:nvSpPr>
            <p:spPr>
              <a:xfrm>
                <a:off x="71347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7"/>
              <p:cNvSpPr/>
              <p:nvPr/>
            </p:nvSpPr>
            <p:spPr>
              <a:xfrm>
                <a:off x="72871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7"/>
              <p:cNvSpPr/>
              <p:nvPr/>
            </p:nvSpPr>
            <p:spPr>
              <a:xfrm>
                <a:off x="74395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7"/>
              <p:cNvSpPr/>
              <p:nvPr/>
            </p:nvSpPr>
            <p:spPr>
              <a:xfrm>
                <a:off x="71347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7"/>
              <p:cNvSpPr/>
              <p:nvPr/>
            </p:nvSpPr>
            <p:spPr>
              <a:xfrm>
                <a:off x="72871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7"/>
              <p:cNvSpPr/>
              <p:nvPr/>
            </p:nvSpPr>
            <p:spPr>
              <a:xfrm>
                <a:off x="74395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7"/>
              <p:cNvSpPr/>
              <p:nvPr/>
            </p:nvSpPr>
            <p:spPr>
              <a:xfrm>
                <a:off x="71347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7"/>
              <p:cNvSpPr/>
              <p:nvPr/>
            </p:nvSpPr>
            <p:spPr>
              <a:xfrm>
                <a:off x="72871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7"/>
              <p:cNvSpPr/>
              <p:nvPr/>
            </p:nvSpPr>
            <p:spPr>
              <a:xfrm>
                <a:off x="74395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7"/>
              <p:cNvSpPr/>
              <p:nvPr/>
            </p:nvSpPr>
            <p:spPr>
              <a:xfrm>
                <a:off x="75919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7"/>
              <p:cNvSpPr/>
              <p:nvPr/>
            </p:nvSpPr>
            <p:spPr>
              <a:xfrm>
                <a:off x="75919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7"/>
              <p:cNvSpPr/>
              <p:nvPr/>
            </p:nvSpPr>
            <p:spPr>
              <a:xfrm>
                <a:off x="75919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7"/>
              <p:cNvSpPr/>
              <p:nvPr/>
            </p:nvSpPr>
            <p:spPr>
              <a:xfrm>
                <a:off x="7591919"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7" name="Google Shape;347;p7"/>
            <p:cNvGrpSpPr/>
            <p:nvPr/>
          </p:nvGrpSpPr>
          <p:grpSpPr>
            <a:xfrm>
              <a:off x="8832384" y="670955"/>
              <a:ext cx="311815" cy="653721"/>
              <a:chOff x="5385375" y="498300"/>
              <a:chExt cx="802200" cy="556500"/>
            </a:xfrm>
          </p:grpSpPr>
          <p:sp>
            <p:nvSpPr>
              <p:cNvPr id="348" name="Google Shape;348;p7"/>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7"/>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7"/>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51" name="Google Shape;351;p7"/>
          <p:cNvSpPr txBox="1"/>
          <p:nvPr>
            <p:ph type="title"/>
          </p:nvPr>
        </p:nvSpPr>
        <p:spPr>
          <a:xfrm>
            <a:off x="661100" y="664300"/>
            <a:ext cx="7843200" cy="653700"/>
          </a:xfrm>
          <a:prstGeom prst="rect">
            <a:avLst/>
          </a:prstGeom>
        </p:spPr>
        <p:txBody>
          <a:bodyPr anchorCtr="0" anchor="ctr" bIns="0" lIns="0" spcFirstLastPara="1" rIns="0" wrap="square" tIns="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352" name="Google Shape;352;p7"/>
          <p:cNvSpPr txBox="1"/>
          <p:nvPr>
            <p:ph idx="1" type="body"/>
          </p:nvPr>
        </p:nvSpPr>
        <p:spPr>
          <a:xfrm>
            <a:off x="1172650" y="1599700"/>
            <a:ext cx="3447300" cy="28902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53" name="Google Shape;353;p7"/>
          <p:cNvSpPr txBox="1"/>
          <p:nvPr>
            <p:ph idx="2" type="body"/>
          </p:nvPr>
        </p:nvSpPr>
        <p:spPr>
          <a:xfrm>
            <a:off x="5056888" y="1599700"/>
            <a:ext cx="3447300" cy="28902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54" name="Google Shape;354;p7"/>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5" name="Shape 355"/>
        <p:cNvGrpSpPr/>
        <p:nvPr/>
      </p:nvGrpSpPr>
      <p:grpSpPr>
        <a:xfrm>
          <a:off x="0" y="0"/>
          <a:ext cx="0" cy="0"/>
          <a:chOff x="0" y="0"/>
          <a:chExt cx="0" cy="0"/>
        </a:xfrm>
      </p:grpSpPr>
      <p:grpSp>
        <p:nvGrpSpPr>
          <p:cNvPr id="356" name="Google Shape;356;p8"/>
          <p:cNvGrpSpPr/>
          <p:nvPr/>
        </p:nvGrpSpPr>
        <p:grpSpPr>
          <a:xfrm>
            <a:off x="-207" y="0"/>
            <a:ext cx="9158157" cy="5149835"/>
            <a:chOff x="-207" y="0"/>
            <a:chExt cx="9158157" cy="5149835"/>
          </a:xfrm>
        </p:grpSpPr>
        <p:sp>
          <p:nvSpPr>
            <p:cNvPr id="357" name="Google Shape;357;p8"/>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8"/>
            <p:cNvSpPr/>
            <p:nvPr/>
          </p:nvSpPr>
          <p:spPr>
            <a:xfrm>
              <a:off x="0" y="0"/>
              <a:ext cx="6537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8"/>
            <p:cNvSpPr/>
            <p:nvPr/>
          </p:nvSpPr>
          <p:spPr>
            <a:xfrm>
              <a:off x="322375" y="664300"/>
              <a:ext cx="81819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0" name="Google Shape;360;p8"/>
            <p:cNvGrpSpPr/>
            <p:nvPr/>
          </p:nvGrpSpPr>
          <p:grpSpPr>
            <a:xfrm>
              <a:off x="-207" y="664293"/>
              <a:ext cx="155867" cy="653721"/>
              <a:chOff x="5385375" y="498300"/>
              <a:chExt cx="802200" cy="556500"/>
            </a:xfrm>
          </p:grpSpPr>
          <p:sp>
            <p:nvSpPr>
              <p:cNvPr id="361" name="Google Shape;361;p8"/>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8"/>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8"/>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 name="Google Shape;364;p8"/>
            <p:cNvGrpSpPr/>
            <p:nvPr/>
          </p:nvGrpSpPr>
          <p:grpSpPr>
            <a:xfrm>
              <a:off x="322384" y="4483463"/>
              <a:ext cx="666347" cy="666373"/>
              <a:chOff x="7134700" y="414375"/>
              <a:chExt cx="501919" cy="501900"/>
            </a:xfrm>
          </p:grpSpPr>
          <p:sp>
            <p:nvSpPr>
              <p:cNvPr id="365" name="Google Shape;365;p8"/>
              <p:cNvSpPr/>
              <p:nvPr/>
            </p:nvSpPr>
            <p:spPr>
              <a:xfrm>
                <a:off x="71347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8"/>
              <p:cNvSpPr/>
              <p:nvPr/>
            </p:nvSpPr>
            <p:spPr>
              <a:xfrm>
                <a:off x="72871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8"/>
              <p:cNvSpPr/>
              <p:nvPr/>
            </p:nvSpPr>
            <p:spPr>
              <a:xfrm>
                <a:off x="74395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8"/>
              <p:cNvSpPr/>
              <p:nvPr/>
            </p:nvSpPr>
            <p:spPr>
              <a:xfrm>
                <a:off x="71347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8"/>
              <p:cNvSpPr/>
              <p:nvPr/>
            </p:nvSpPr>
            <p:spPr>
              <a:xfrm>
                <a:off x="72871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8"/>
              <p:cNvSpPr/>
              <p:nvPr/>
            </p:nvSpPr>
            <p:spPr>
              <a:xfrm>
                <a:off x="74395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8"/>
              <p:cNvSpPr/>
              <p:nvPr/>
            </p:nvSpPr>
            <p:spPr>
              <a:xfrm>
                <a:off x="71347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8"/>
              <p:cNvSpPr/>
              <p:nvPr/>
            </p:nvSpPr>
            <p:spPr>
              <a:xfrm>
                <a:off x="72871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8"/>
              <p:cNvSpPr/>
              <p:nvPr/>
            </p:nvSpPr>
            <p:spPr>
              <a:xfrm>
                <a:off x="74395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8"/>
              <p:cNvSpPr/>
              <p:nvPr/>
            </p:nvSpPr>
            <p:spPr>
              <a:xfrm>
                <a:off x="71347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8"/>
              <p:cNvSpPr/>
              <p:nvPr/>
            </p:nvSpPr>
            <p:spPr>
              <a:xfrm>
                <a:off x="72871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8"/>
              <p:cNvSpPr/>
              <p:nvPr/>
            </p:nvSpPr>
            <p:spPr>
              <a:xfrm>
                <a:off x="74395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8"/>
              <p:cNvSpPr/>
              <p:nvPr/>
            </p:nvSpPr>
            <p:spPr>
              <a:xfrm>
                <a:off x="75919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8"/>
              <p:cNvSpPr/>
              <p:nvPr/>
            </p:nvSpPr>
            <p:spPr>
              <a:xfrm>
                <a:off x="75919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8"/>
              <p:cNvSpPr/>
              <p:nvPr/>
            </p:nvSpPr>
            <p:spPr>
              <a:xfrm>
                <a:off x="75919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8"/>
              <p:cNvSpPr/>
              <p:nvPr/>
            </p:nvSpPr>
            <p:spPr>
              <a:xfrm>
                <a:off x="7591919"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1" name="Google Shape;381;p8"/>
            <p:cNvGrpSpPr/>
            <p:nvPr/>
          </p:nvGrpSpPr>
          <p:grpSpPr>
            <a:xfrm>
              <a:off x="8832384" y="670955"/>
              <a:ext cx="311815" cy="653721"/>
              <a:chOff x="5385375" y="498300"/>
              <a:chExt cx="802200" cy="556500"/>
            </a:xfrm>
          </p:grpSpPr>
          <p:sp>
            <p:nvSpPr>
              <p:cNvPr id="382" name="Google Shape;382;p8"/>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8"/>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8"/>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85" name="Google Shape;385;p8"/>
          <p:cNvSpPr txBox="1"/>
          <p:nvPr>
            <p:ph type="title"/>
          </p:nvPr>
        </p:nvSpPr>
        <p:spPr>
          <a:xfrm>
            <a:off x="661100" y="664300"/>
            <a:ext cx="7843200" cy="653700"/>
          </a:xfrm>
          <a:prstGeom prst="rect">
            <a:avLst/>
          </a:prstGeom>
        </p:spPr>
        <p:txBody>
          <a:bodyPr anchorCtr="0" anchor="ctr" bIns="0" lIns="0" spcFirstLastPara="1" rIns="0" wrap="square" tIns="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386" name="Google Shape;386;p8"/>
          <p:cNvSpPr txBox="1"/>
          <p:nvPr>
            <p:ph idx="1" type="body"/>
          </p:nvPr>
        </p:nvSpPr>
        <p:spPr>
          <a:xfrm>
            <a:off x="1165875" y="1599700"/>
            <a:ext cx="2257200" cy="28902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387" name="Google Shape;387;p8"/>
          <p:cNvSpPr txBox="1"/>
          <p:nvPr>
            <p:ph idx="2" type="body"/>
          </p:nvPr>
        </p:nvSpPr>
        <p:spPr>
          <a:xfrm>
            <a:off x="3706438" y="1599700"/>
            <a:ext cx="2257200" cy="28902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388" name="Google Shape;388;p8"/>
          <p:cNvSpPr txBox="1"/>
          <p:nvPr>
            <p:ph idx="3" type="body"/>
          </p:nvPr>
        </p:nvSpPr>
        <p:spPr>
          <a:xfrm>
            <a:off x="6247001" y="1599700"/>
            <a:ext cx="2257200" cy="28902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389" name="Google Shape;389;p8"/>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0" name="Shape 390"/>
        <p:cNvGrpSpPr/>
        <p:nvPr/>
      </p:nvGrpSpPr>
      <p:grpSpPr>
        <a:xfrm>
          <a:off x="0" y="0"/>
          <a:ext cx="0" cy="0"/>
          <a:chOff x="0" y="0"/>
          <a:chExt cx="0" cy="0"/>
        </a:xfrm>
      </p:grpSpPr>
      <p:grpSp>
        <p:nvGrpSpPr>
          <p:cNvPr id="391" name="Google Shape;391;p9"/>
          <p:cNvGrpSpPr/>
          <p:nvPr/>
        </p:nvGrpSpPr>
        <p:grpSpPr>
          <a:xfrm>
            <a:off x="-207" y="0"/>
            <a:ext cx="9158157" cy="5149835"/>
            <a:chOff x="-207" y="0"/>
            <a:chExt cx="9158157" cy="5149835"/>
          </a:xfrm>
        </p:grpSpPr>
        <p:sp>
          <p:nvSpPr>
            <p:cNvPr id="392" name="Google Shape;392;p9"/>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9"/>
            <p:cNvSpPr/>
            <p:nvPr/>
          </p:nvSpPr>
          <p:spPr>
            <a:xfrm>
              <a:off x="0" y="0"/>
              <a:ext cx="6537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9"/>
            <p:cNvSpPr/>
            <p:nvPr/>
          </p:nvSpPr>
          <p:spPr>
            <a:xfrm>
              <a:off x="322375" y="664300"/>
              <a:ext cx="81819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5" name="Google Shape;395;p9"/>
            <p:cNvGrpSpPr/>
            <p:nvPr/>
          </p:nvGrpSpPr>
          <p:grpSpPr>
            <a:xfrm>
              <a:off x="-207" y="664293"/>
              <a:ext cx="155867" cy="653721"/>
              <a:chOff x="5385375" y="498300"/>
              <a:chExt cx="802200" cy="556500"/>
            </a:xfrm>
          </p:grpSpPr>
          <p:sp>
            <p:nvSpPr>
              <p:cNvPr id="396" name="Google Shape;396;p9"/>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9"/>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9"/>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9" name="Google Shape;399;p9"/>
            <p:cNvGrpSpPr/>
            <p:nvPr/>
          </p:nvGrpSpPr>
          <p:grpSpPr>
            <a:xfrm>
              <a:off x="322384" y="4483463"/>
              <a:ext cx="666347" cy="666373"/>
              <a:chOff x="7134700" y="414375"/>
              <a:chExt cx="501919" cy="501900"/>
            </a:xfrm>
          </p:grpSpPr>
          <p:sp>
            <p:nvSpPr>
              <p:cNvPr id="400" name="Google Shape;400;p9"/>
              <p:cNvSpPr/>
              <p:nvPr/>
            </p:nvSpPr>
            <p:spPr>
              <a:xfrm>
                <a:off x="71347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9"/>
              <p:cNvSpPr/>
              <p:nvPr/>
            </p:nvSpPr>
            <p:spPr>
              <a:xfrm>
                <a:off x="72871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9"/>
              <p:cNvSpPr/>
              <p:nvPr/>
            </p:nvSpPr>
            <p:spPr>
              <a:xfrm>
                <a:off x="74395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9"/>
              <p:cNvSpPr/>
              <p:nvPr/>
            </p:nvSpPr>
            <p:spPr>
              <a:xfrm>
                <a:off x="71347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9"/>
              <p:cNvSpPr/>
              <p:nvPr/>
            </p:nvSpPr>
            <p:spPr>
              <a:xfrm>
                <a:off x="72871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9"/>
              <p:cNvSpPr/>
              <p:nvPr/>
            </p:nvSpPr>
            <p:spPr>
              <a:xfrm>
                <a:off x="74395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9"/>
              <p:cNvSpPr/>
              <p:nvPr/>
            </p:nvSpPr>
            <p:spPr>
              <a:xfrm>
                <a:off x="71347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9"/>
              <p:cNvSpPr/>
              <p:nvPr/>
            </p:nvSpPr>
            <p:spPr>
              <a:xfrm>
                <a:off x="72871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9"/>
              <p:cNvSpPr/>
              <p:nvPr/>
            </p:nvSpPr>
            <p:spPr>
              <a:xfrm>
                <a:off x="74395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9"/>
              <p:cNvSpPr/>
              <p:nvPr/>
            </p:nvSpPr>
            <p:spPr>
              <a:xfrm>
                <a:off x="71347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9"/>
              <p:cNvSpPr/>
              <p:nvPr/>
            </p:nvSpPr>
            <p:spPr>
              <a:xfrm>
                <a:off x="72871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9"/>
              <p:cNvSpPr/>
              <p:nvPr/>
            </p:nvSpPr>
            <p:spPr>
              <a:xfrm>
                <a:off x="74395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9"/>
              <p:cNvSpPr/>
              <p:nvPr/>
            </p:nvSpPr>
            <p:spPr>
              <a:xfrm>
                <a:off x="75919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9"/>
              <p:cNvSpPr/>
              <p:nvPr/>
            </p:nvSpPr>
            <p:spPr>
              <a:xfrm>
                <a:off x="75919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9"/>
              <p:cNvSpPr/>
              <p:nvPr/>
            </p:nvSpPr>
            <p:spPr>
              <a:xfrm>
                <a:off x="75919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9"/>
              <p:cNvSpPr/>
              <p:nvPr/>
            </p:nvSpPr>
            <p:spPr>
              <a:xfrm>
                <a:off x="7591919"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6" name="Google Shape;416;p9"/>
            <p:cNvGrpSpPr/>
            <p:nvPr/>
          </p:nvGrpSpPr>
          <p:grpSpPr>
            <a:xfrm>
              <a:off x="8832384" y="670955"/>
              <a:ext cx="311815" cy="653721"/>
              <a:chOff x="5385375" y="498300"/>
              <a:chExt cx="802200" cy="556500"/>
            </a:xfrm>
          </p:grpSpPr>
          <p:sp>
            <p:nvSpPr>
              <p:cNvPr id="417" name="Google Shape;417;p9"/>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9"/>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9"/>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0" name="Google Shape;420;p9"/>
          <p:cNvSpPr txBox="1"/>
          <p:nvPr>
            <p:ph type="title"/>
          </p:nvPr>
        </p:nvSpPr>
        <p:spPr>
          <a:xfrm>
            <a:off x="661100" y="664300"/>
            <a:ext cx="7843200" cy="653700"/>
          </a:xfrm>
          <a:prstGeom prst="rect">
            <a:avLst/>
          </a:prstGeom>
        </p:spPr>
        <p:txBody>
          <a:bodyPr anchorCtr="0" anchor="ctr" bIns="0" lIns="0" spcFirstLastPara="1" rIns="0" wrap="square" tIns="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421" name="Google Shape;421;p9"/>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2" name="Shape 422"/>
        <p:cNvGrpSpPr/>
        <p:nvPr/>
      </p:nvGrpSpPr>
      <p:grpSpPr>
        <a:xfrm>
          <a:off x="0" y="0"/>
          <a:ext cx="0" cy="0"/>
          <a:chOff x="0" y="0"/>
          <a:chExt cx="0" cy="0"/>
        </a:xfrm>
      </p:grpSpPr>
      <p:sp>
        <p:nvSpPr>
          <p:cNvPr id="423" name="Google Shape;423;p10"/>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0"/>
          <p:cNvSpPr/>
          <p:nvPr/>
        </p:nvSpPr>
        <p:spPr>
          <a:xfrm>
            <a:off x="0" y="0"/>
            <a:ext cx="6537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0"/>
          <p:cNvSpPr/>
          <p:nvPr/>
        </p:nvSpPr>
        <p:spPr>
          <a:xfrm>
            <a:off x="322375" y="4489799"/>
            <a:ext cx="7524000" cy="331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6" name="Google Shape;426;p10"/>
          <p:cNvGrpSpPr/>
          <p:nvPr/>
        </p:nvGrpSpPr>
        <p:grpSpPr>
          <a:xfrm>
            <a:off x="-207" y="664293"/>
            <a:ext cx="155867" cy="653721"/>
            <a:chOff x="5385375" y="498300"/>
            <a:chExt cx="802200" cy="556500"/>
          </a:xfrm>
        </p:grpSpPr>
        <p:sp>
          <p:nvSpPr>
            <p:cNvPr id="427" name="Google Shape;427;p10"/>
            <p:cNvSpPr/>
            <p:nvPr/>
          </p:nvSpPr>
          <p:spPr>
            <a:xfrm>
              <a:off x="5385375" y="498300"/>
              <a:ext cx="802200" cy="9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0"/>
            <p:cNvSpPr/>
            <p:nvPr/>
          </p:nvSpPr>
          <p:spPr>
            <a:xfrm>
              <a:off x="5385375" y="726900"/>
              <a:ext cx="802200" cy="9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0"/>
            <p:cNvSpPr/>
            <p:nvPr/>
          </p:nvSpPr>
          <p:spPr>
            <a:xfrm>
              <a:off x="5385375" y="955500"/>
              <a:ext cx="802200" cy="9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0" name="Google Shape;430;p10"/>
          <p:cNvGrpSpPr/>
          <p:nvPr/>
        </p:nvGrpSpPr>
        <p:grpSpPr>
          <a:xfrm>
            <a:off x="322384" y="657975"/>
            <a:ext cx="666347" cy="666373"/>
            <a:chOff x="7134700" y="414375"/>
            <a:chExt cx="501919" cy="501900"/>
          </a:xfrm>
        </p:grpSpPr>
        <p:sp>
          <p:nvSpPr>
            <p:cNvPr id="431" name="Google Shape;431;p10"/>
            <p:cNvSpPr/>
            <p:nvPr/>
          </p:nvSpPr>
          <p:spPr>
            <a:xfrm>
              <a:off x="71347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0"/>
            <p:cNvSpPr/>
            <p:nvPr/>
          </p:nvSpPr>
          <p:spPr>
            <a:xfrm>
              <a:off x="72871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0"/>
            <p:cNvSpPr/>
            <p:nvPr/>
          </p:nvSpPr>
          <p:spPr>
            <a:xfrm>
              <a:off x="74395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0"/>
            <p:cNvSpPr/>
            <p:nvPr/>
          </p:nvSpPr>
          <p:spPr>
            <a:xfrm>
              <a:off x="71347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0"/>
            <p:cNvSpPr/>
            <p:nvPr/>
          </p:nvSpPr>
          <p:spPr>
            <a:xfrm>
              <a:off x="72871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0"/>
            <p:cNvSpPr/>
            <p:nvPr/>
          </p:nvSpPr>
          <p:spPr>
            <a:xfrm>
              <a:off x="74395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0"/>
            <p:cNvSpPr/>
            <p:nvPr/>
          </p:nvSpPr>
          <p:spPr>
            <a:xfrm>
              <a:off x="71347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0"/>
            <p:cNvSpPr/>
            <p:nvPr/>
          </p:nvSpPr>
          <p:spPr>
            <a:xfrm>
              <a:off x="72871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0"/>
            <p:cNvSpPr/>
            <p:nvPr/>
          </p:nvSpPr>
          <p:spPr>
            <a:xfrm>
              <a:off x="74395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0"/>
            <p:cNvSpPr/>
            <p:nvPr/>
          </p:nvSpPr>
          <p:spPr>
            <a:xfrm>
              <a:off x="7134700"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0"/>
            <p:cNvSpPr/>
            <p:nvPr/>
          </p:nvSpPr>
          <p:spPr>
            <a:xfrm>
              <a:off x="7287100"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0"/>
            <p:cNvSpPr/>
            <p:nvPr/>
          </p:nvSpPr>
          <p:spPr>
            <a:xfrm>
              <a:off x="7439500"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0"/>
            <p:cNvSpPr/>
            <p:nvPr/>
          </p:nvSpPr>
          <p:spPr>
            <a:xfrm>
              <a:off x="75919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0"/>
            <p:cNvSpPr/>
            <p:nvPr/>
          </p:nvSpPr>
          <p:spPr>
            <a:xfrm>
              <a:off x="75919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0"/>
            <p:cNvSpPr/>
            <p:nvPr/>
          </p:nvSpPr>
          <p:spPr>
            <a:xfrm>
              <a:off x="75919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0"/>
            <p:cNvSpPr/>
            <p:nvPr/>
          </p:nvSpPr>
          <p:spPr>
            <a:xfrm>
              <a:off x="7591919"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 name="Google Shape;447;p10"/>
          <p:cNvGrpSpPr/>
          <p:nvPr/>
        </p:nvGrpSpPr>
        <p:grpSpPr>
          <a:xfrm>
            <a:off x="8832384" y="670955"/>
            <a:ext cx="311815" cy="653721"/>
            <a:chOff x="5385375" y="498300"/>
            <a:chExt cx="802200" cy="556500"/>
          </a:xfrm>
        </p:grpSpPr>
        <p:sp>
          <p:nvSpPr>
            <p:cNvPr id="448" name="Google Shape;448;p10"/>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0"/>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0"/>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1" name="Google Shape;451;p10"/>
          <p:cNvSpPr txBox="1"/>
          <p:nvPr>
            <p:ph idx="1" type="body"/>
          </p:nvPr>
        </p:nvSpPr>
        <p:spPr>
          <a:xfrm>
            <a:off x="650725" y="4489800"/>
            <a:ext cx="7195800" cy="331200"/>
          </a:xfrm>
          <a:prstGeom prst="rect">
            <a:avLst/>
          </a:prstGeom>
        </p:spPr>
        <p:txBody>
          <a:bodyPr anchorCtr="0" anchor="ctr" bIns="0" lIns="0" spcFirstLastPara="1" rIns="0" wrap="square" tIns="0">
            <a:noAutofit/>
          </a:bodyPr>
          <a:lstStyle>
            <a:lvl1pPr indent="-228600" lvl="0" marL="457200" rtl="0">
              <a:spcBef>
                <a:spcPts val="360"/>
              </a:spcBef>
              <a:spcAft>
                <a:spcPts val="0"/>
              </a:spcAft>
              <a:buSzPts val="1400"/>
              <a:buNone/>
              <a:defRPr sz="1400"/>
            </a:lvl1pPr>
          </a:lstStyle>
          <a:p/>
        </p:txBody>
      </p:sp>
      <p:sp>
        <p:nvSpPr>
          <p:cNvPr id="452" name="Google Shape;452;p10"/>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variant 1" type="blank">
  <p:cSld name="BLANK">
    <p:spTree>
      <p:nvGrpSpPr>
        <p:cNvPr id="453" name="Shape 453"/>
        <p:cNvGrpSpPr/>
        <p:nvPr/>
      </p:nvGrpSpPr>
      <p:grpSpPr>
        <a:xfrm>
          <a:off x="0" y="0"/>
          <a:ext cx="0" cy="0"/>
          <a:chOff x="0" y="0"/>
          <a:chExt cx="0" cy="0"/>
        </a:xfrm>
      </p:grpSpPr>
      <p:grpSp>
        <p:nvGrpSpPr>
          <p:cNvPr id="454" name="Google Shape;454;p11"/>
          <p:cNvGrpSpPr/>
          <p:nvPr/>
        </p:nvGrpSpPr>
        <p:grpSpPr>
          <a:xfrm>
            <a:off x="-207" y="0"/>
            <a:ext cx="9158157" cy="5149835"/>
            <a:chOff x="-207" y="0"/>
            <a:chExt cx="9158157" cy="5149835"/>
          </a:xfrm>
        </p:grpSpPr>
        <p:sp>
          <p:nvSpPr>
            <p:cNvPr id="455" name="Google Shape;455;p11"/>
            <p:cNvSpPr/>
            <p:nvPr/>
          </p:nvSpPr>
          <p:spPr>
            <a:xfrm>
              <a:off x="8504250" y="4489800"/>
              <a:ext cx="653700" cy="65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1"/>
            <p:cNvSpPr/>
            <p:nvPr/>
          </p:nvSpPr>
          <p:spPr>
            <a:xfrm>
              <a:off x="0" y="0"/>
              <a:ext cx="6537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7" name="Google Shape;457;p11"/>
            <p:cNvGrpSpPr/>
            <p:nvPr/>
          </p:nvGrpSpPr>
          <p:grpSpPr>
            <a:xfrm>
              <a:off x="-207" y="664293"/>
              <a:ext cx="155867" cy="653721"/>
              <a:chOff x="5385375" y="498300"/>
              <a:chExt cx="802200" cy="556500"/>
            </a:xfrm>
          </p:grpSpPr>
          <p:sp>
            <p:nvSpPr>
              <p:cNvPr id="458" name="Google Shape;458;p11"/>
              <p:cNvSpPr/>
              <p:nvPr/>
            </p:nvSpPr>
            <p:spPr>
              <a:xfrm>
                <a:off x="5385375" y="4983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1"/>
              <p:cNvSpPr/>
              <p:nvPr/>
            </p:nvSpPr>
            <p:spPr>
              <a:xfrm>
                <a:off x="5385375" y="7269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1"/>
              <p:cNvSpPr/>
              <p:nvPr/>
            </p:nvSpPr>
            <p:spPr>
              <a:xfrm>
                <a:off x="5385375" y="955500"/>
                <a:ext cx="802200" cy="99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 name="Google Shape;461;p11"/>
            <p:cNvGrpSpPr/>
            <p:nvPr/>
          </p:nvGrpSpPr>
          <p:grpSpPr>
            <a:xfrm>
              <a:off x="322384" y="4483463"/>
              <a:ext cx="666347" cy="666373"/>
              <a:chOff x="7134700" y="414375"/>
              <a:chExt cx="501919" cy="501900"/>
            </a:xfrm>
          </p:grpSpPr>
          <p:sp>
            <p:nvSpPr>
              <p:cNvPr id="462" name="Google Shape;462;p11"/>
              <p:cNvSpPr/>
              <p:nvPr/>
            </p:nvSpPr>
            <p:spPr>
              <a:xfrm>
                <a:off x="71347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1"/>
              <p:cNvSpPr/>
              <p:nvPr/>
            </p:nvSpPr>
            <p:spPr>
              <a:xfrm>
                <a:off x="72871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1"/>
              <p:cNvSpPr/>
              <p:nvPr/>
            </p:nvSpPr>
            <p:spPr>
              <a:xfrm>
                <a:off x="74395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1"/>
              <p:cNvSpPr/>
              <p:nvPr/>
            </p:nvSpPr>
            <p:spPr>
              <a:xfrm>
                <a:off x="71347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1"/>
              <p:cNvSpPr/>
              <p:nvPr/>
            </p:nvSpPr>
            <p:spPr>
              <a:xfrm>
                <a:off x="72871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1"/>
              <p:cNvSpPr/>
              <p:nvPr/>
            </p:nvSpPr>
            <p:spPr>
              <a:xfrm>
                <a:off x="74395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1"/>
              <p:cNvSpPr/>
              <p:nvPr/>
            </p:nvSpPr>
            <p:spPr>
              <a:xfrm>
                <a:off x="71347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1"/>
              <p:cNvSpPr/>
              <p:nvPr/>
            </p:nvSpPr>
            <p:spPr>
              <a:xfrm>
                <a:off x="72871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1"/>
              <p:cNvSpPr/>
              <p:nvPr/>
            </p:nvSpPr>
            <p:spPr>
              <a:xfrm>
                <a:off x="74395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1"/>
              <p:cNvSpPr/>
              <p:nvPr/>
            </p:nvSpPr>
            <p:spPr>
              <a:xfrm>
                <a:off x="71347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1"/>
              <p:cNvSpPr/>
              <p:nvPr/>
            </p:nvSpPr>
            <p:spPr>
              <a:xfrm>
                <a:off x="72871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1"/>
              <p:cNvSpPr/>
              <p:nvPr/>
            </p:nvSpPr>
            <p:spPr>
              <a:xfrm>
                <a:off x="7439500"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1"/>
              <p:cNvSpPr/>
              <p:nvPr/>
            </p:nvSpPr>
            <p:spPr>
              <a:xfrm>
                <a:off x="7591900" y="4143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1"/>
              <p:cNvSpPr/>
              <p:nvPr/>
            </p:nvSpPr>
            <p:spPr>
              <a:xfrm>
                <a:off x="7591900" y="5667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1"/>
              <p:cNvSpPr/>
              <p:nvPr/>
            </p:nvSpPr>
            <p:spPr>
              <a:xfrm>
                <a:off x="7591900" y="7191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1"/>
              <p:cNvSpPr/>
              <p:nvPr/>
            </p:nvSpPr>
            <p:spPr>
              <a:xfrm>
                <a:off x="7591919" y="871575"/>
                <a:ext cx="44700" cy="44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8" name="Google Shape;478;p11"/>
            <p:cNvGrpSpPr/>
            <p:nvPr/>
          </p:nvGrpSpPr>
          <p:grpSpPr>
            <a:xfrm>
              <a:off x="8832384" y="670955"/>
              <a:ext cx="311815" cy="653721"/>
              <a:chOff x="5385375" y="498300"/>
              <a:chExt cx="802200" cy="556500"/>
            </a:xfrm>
          </p:grpSpPr>
          <p:sp>
            <p:nvSpPr>
              <p:cNvPr id="479" name="Google Shape;479;p11"/>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1"/>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1"/>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82" name="Google Shape;482;p11"/>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variant 2">
  <p:cSld name="BLANK_1">
    <p:spTree>
      <p:nvGrpSpPr>
        <p:cNvPr id="483" name="Shape 483"/>
        <p:cNvGrpSpPr/>
        <p:nvPr/>
      </p:nvGrpSpPr>
      <p:grpSpPr>
        <a:xfrm>
          <a:off x="0" y="0"/>
          <a:ext cx="0" cy="0"/>
          <a:chOff x="0" y="0"/>
          <a:chExt cx="0" cy="0"/>
        </a:xfrm>
      </p:grpSpPr>
      <p:sp>
        <p:nvSpPr>
          <p:cNvPr id="484" name="Google Shape;484;p12"/>
          <p:cNvSpPr/>
          <p:nvPr/>
        </p:nvSpPr>
        <p:spPr>
          <a:xfrm>
            <a:off x="8490504" y="4489800"/>
            <a:ext cx="653700" cy="653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2"/>
          <p:cNvSpPr/>
          <p:nvPr/>
        </p:nvSpPr>
        <p:spPr>
          <a:xfrm>
            <a:off x="0" y="0"/>
            <a:ext cx="6537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6" name="Google Shape;486;p12"/>
          <p:cNvGrpSpPr/>
          <p:nvPr/>
        </p:nvGrpSpPr>
        <p:grpSpPr>
          <a:xfrm>
            <a:off x="-207" y="664293"/>
            <a:ext cx="155867" cy="653721"/>
            <a:chOff x="5385375" y="498300"/>
            <a:chExt cx="802200" cy="556500"/>
          </a:xfrm>
        </p:grpSpPr>
        <p:sp>
          <p:nvSpPr>
            <p:cNvPr id="487" name="Google Shape;487;p12"/>
            <p:cNvSpPr/>
            <p:nvPr/>
          </p:nvSpPr>
          <p:spPr>
            <a:xfrm>
              <a:off x="5385375" y="498300"/>
              <a:ext cx="802200" cy="9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2"/>
            <p:cNvSpPr/>
            <p:nvPr/>
          </p:nvSpPr>
          <p:spPr>
            <a:xfrm>
              <a:off x="5385375" y="726900"/>
              <a:ext cx="802200" cy="9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2"/>
            <p:cNvSpPr/>
            <p:nvPr/>
          </p:nvSpPr>
          <p:spPr>
            <a:xfrm>
              <a:off x="5385375" y="955500"/>
              <a:ext cx="802200" cy="993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0" name="Google Shape;490;p12"/>
          <p:cNvGrpSpPr/>
          <p:nvPr/>
        </p:nvGrpSpPr>
        <p:grpSpPr>
          <a:xfrm>
            <a:off x="322384" y="657975"/>
            <a:ext cx="666347" cy="666373"/>
            <a:chOff x="7134700" y="414375"/>
            <a:chExt cx="501919" cy="501900"/>
          </a:xfrm>
        </p:grpSpPr>
        <p:sp>
          <p:nvSpPr>
            <p:cNvPr id="491" name="Google Shape;491;p12"/>
            <p:cNvSpPr/>
            <p:nvPr/>
          </p:nvSpPr>
          <p:spPr>
            <a:xfrm>
              <a:off x="71347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2"/>
            <p:cNvSpPr/>
            <p:nvPr/>
          </p:nvSpPr>
          <p:spPr>
            <a:xfrm>
              <a:off x="72871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2"/>
            <p:cNvSpPr/>
            <p:nvPr/>
          </p:nvSpPr>
          <p:spPr>
            <a:xfrm>
              <a:off x="74395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2"/>
            <p:cNvSpPr/>
            <p:nvPr/>
          </p:nvSpPr>
          <p:spPr>
            <a:xfrm>
              <a:off x="71347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2"/>
            <p:cNvSpPr/>
            <p:nvPr/>
          </p:nvSpPr>
          <p:spPr>
            <a:xfrm>
              <a:off x="72871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2"/>
            <p:cNvSpPr/>
            <p:nvPr/>
          </p:nvSpPr>
          <p:spPr>
            <a:xfrm>
              <a:off x="74395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2"/>
            <p:cNvSpPr/>
            <p:nvPr/>
          </p:nvSpPr>
          <p:spPr>
            <a:xfrm>
              <a:off x="71347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2"/>
            <p:cNvSpPr/>
            <p:nvPr/>
          </p:nvSpPr>
          <p:spPr>
            <a:xfrm>
              <a:off x="72871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2"/>
            <p:cNvSpPr/>
            <p:nvPr/>
          </p:nvSpPr>
          <p:spPr>
            <a:xfrm>
              <a:off x="74395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2"/>
            <p:cNvSpPr/>
            <p:nvPr/>
          </p:nvSpPr>
          <p:spPr>
            <a:xfrm>
              <a:off x="7134700"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2"/>
            <p:cNvSpPr/>
            <p:nvPr/>
          </p:nvSpPr>
          <p:spPr>
            <a:xfrm>
              <a:off x="7287100"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2"/>
            <p:cNvSpPr/>
            <p:nvPr/>
          </p:nvSpPr>
          <p:spPr>
            <a:xfrm>
              <a:off x="7439500"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2"/>
            <p:cNvSpPr/>
            <p:nvPr/>
          </p:nvSpPr>
          <p:spPr>
            <a:xfrm>
              <a:off x="7591900" y="4143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2"/>
            <p:cNvSpPr/>
            <p:nvPr/>
          </p:nvSpPr>
          <p:spPr>
            <a:xfrm>
              <a:off x="7591900" y="5667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2"/>
            <p:cNvSpPr/>
            <p:nvPr/>
          </p:nvSpPr>
          <p:spPr>
            <a:xfrm>
              <a:off x="7591900" y="7191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2"/>
            <p:cNvSpPr/>
            <p:nvPr/>
          </p:nvSpPr>
          <p:spPr>
            <a:xfrm>
              <a:off x="7591919" y="871575"/>
              <a:ext cx="44700" cy="44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7" name="Google Shape;507;p12"/>
          <p:cNvGrpSpPr/>
          <p:nvPr/>
        </p:nvGrpSpPr>
        <p:grpSpPr>
          <a:xfrm>
            <a:off x="8832384" y="670955"/>
            <a:ext cx="311815" cy="653721"/>
            <a:chOff x="5385375" y="498300"/>
            <a:chExt cx="802200" cy="556500"/>
          </a:xfrm>
        </p:grpSpPr>
        <p:sp>
          <p:nvSpPr>
            <p:cNvPr id="508" name="Google Shape;508;p12"/>
            <p:cNvSpPr/>
            <p:nvPr/>
          </p:nvSpPr>
          <p:spPr>
            <a:xfrm>
              <a:off x="5385375" y="4983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2"/>
            <p:cNvSpPr/>
            <p:nvPr/>
          </p:nvSpPr>
          <p:spPr>
            <a:xfrm>
              <a:off x="5385375" y="7269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2"/>
            <p:cNvSpPr/>
            <p:nvPr/>
          </p:nvSpPr>
          <p:spPr>
            <a:xfrm>
              <a:off x="5385375" y="955500"/>
              <a:ext cx="802200" cy="9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12"/>
          <p:cNvSpPr txBox="1"/>
          <p:nvPr>
            <p:ph idx="12" type="sldNum"/>
          </p:nvPr>
        </p:nvSpPr>
        <p:spPr>
          <a:xfrm>
            <a:off x="8490504" y="4489800"/>
            <a:ext cx="653700" cy="653700"/>
          </a:xfrm>
          <a:prstGeom prst="rect">
            <a:avLst/>
          </a:prstGeom>
        </p:spPr>
        <p:txBody>
          <a:bodyPr anchorCtr="0" anchor="ctr" bIns="0" lIns="0" spcFirstLastPara="1" rIns="0" wrap="square" tIns="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61100" y="664300"/>
            <a:ext cx="7843200" cy="653700"/>
          </a:xfrm>
          <a:prstGeom prst="rect">
            <a:avLst/>
          </a:prstGeom>
          <a:noFill/>
          <a:ln>
            <a:noFill/>
          </a:ln>
        </p:spPr>
        <p:txBody>
          <a:bodyPr anchorCtr="0" anchor="ctr" bIns="0" lIns="0" spcFirstLastPara="1" rIns="0" wrap="square" tIns="0">
            <a:noAutofit/>
          </a:bodyPr>
          <a:lstStyle>
            <a:lvl1pPr lvl="0"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1pPr>
            <a:lvl2pPr lvl="1"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2pPr>
            <a:lvl3pPr lvl="2"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3pPr>
            <a:lvl4pPr lvl="3"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4pPr>
            <a:lvl5pPr lvl="4"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5pPr>
            <a:lvl6pPr lvl="5"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6pPr>
            <a:lvl7pPr lvl="6"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7pPr>
            <a:lvl8pPr lvl="7"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8pPr>
            <a:lvl9pPr lvl="8" rtl="0">
              <a:lnSpc>
                <a:spcPct val="90000"/>
              </a:lnSpc>
              <a:spcBef>
                <a:spcPts val="0"/>
              </a:spcBef>
              <a:spcAft>
                <a:spcPts val="0"/>
              </a:spcAft>
              <a:buClr>
                <a:schemeClr val="lt1"/>
              </a:buClr>
              <a:buSzPts val="2600"/>
              <a:buFont typeface="Barlow SemiBold"/>
              <a:buNone/>
              <a:defRPr sz="2600">
                <a:solidFill>
                  <a:schemeClr val="lt1"/>
                </a:solidFill>
                <a:latin typeface="Barlow SemiBold"/>
                <a:ea typeface="Barlow SemiBold"/>
                <a:cs typeface="Barlow SemiBold"/>
                <a:sym typeface="Barlow SemiBold"/>
              </a:defRPr>
            </a:lvl9pPr>
          </a:lstStyle>
          <a:p/>
        </p:txBody>
      </p:sp>
      <p:sp>
        <p:nvSpPr>
          <p:cNvPr id="7" name="Google Shape;7;p1"/>
          <p:cNvSpPr txBox="1"/>
          <p:nvPr>
            <p:ph idx="1" type="body"/>
          </p:nvPr>
        </p:nvSpPr>
        <p:spPr>
          <a:xfrm>
            <a:off x="1314800" y="1599700"/>
            <a:ext cx="7189500" cy="28860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indent="-381000" lvl="1" marL="914400" rtl="0">
              <a:lnSpc>
                <a:spcPct val="115000"/>
              </a:lnSpc>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indent="-381000" lvl="2" marL="13716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3pPr>
            <a:lvl4pPr indent="-381000" lvl="3" marL="18288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4pPr>
            <a:lvl5pPr indent="-381000" lvl="4" marL="22860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5pPr>
            <a:lvl6pPr indent="-381000" lvl="5" marL="27432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6pPr>
            <a:lvl7pPr indent="-381000" lvl="6" marL="32004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7pPr>
            <a:lvl8pPr indent="-381000" lvl="7" marL="36576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8pPr>
            <a:lvl9pPr indent="-381000" lvl="8" marL="4114800" rtl="0">
              <a:lnSpc>
                <a:spcPct val="115000"/>
              </a:lnSpc>
              <a:spcBef>
                <a:spcPts val="0"/>
              </a:spcBef>
              <a:spcAft>
                <a:spcPts val="0"/>
              </a:spcAft>
              <a:buClr>
                <a:schemeClr val="dk2"/>
              </a:buClr>
              <a:buSzPts val="2400"/>
              <a:buFont typeface="Barlow Light"/>
              <a:buChar char="▫"/>
              <a:defRPr sz="2400">
                <a:solidFill>
                  <a:schemeClr val="dk1"/>
                </a:solidFill>
                <a:latin typeface="Barlow Light"/>
                <a:ea typeface="Barlow Light"/>
                <a:cs typeface="Barlow Light"/>
                <a:sym typeface="Barlow Light"/>
              </a:defRPr>
            </a:lvl9pPr>
          </a:lstStyle>
          <a:p/>
        </p:txBody>
      </p:sp>
      <p:sp>
        <p:nvSpPr>
          <p:cNvPr id="8" name="Google Shape;8;p1"/>
          <p:cNvSpPr txBox="1"/>
          <p:nvPr>
            <p:ph idx="12" type="sldNum"/>
          </p:nvPr>
        </p:nvSpPr>
        <p:spPr>
          <a:xfrm>
            <a:off x="8504254" y="4489800"/>
            <a:ext cx="653700" cy="653700"/>
          </a:xfrm>
          <a:prstGeom prst="rect">
            <a:avLst/>
          </a:prstGeom>
          <a:noFill/>
          <a:ln>
            <a:noFill/>
          </a:ln>
        </p:spPr>
        <p:txBody>
          <a:bodyPr anchorCtr="0" anchor="ctr" bIns="0" lIns="0" spcFirstLastPara="1" rIns="0" wrap="square" tIns="0">
            <a:noAutofit/>
          </a:bodyPr>
          <a:lstStyle>
            <a:lvl1pPr lvl="0" rtl="0" algn="ctr">
              <a:buNone/>
              <a:defRPr sz="1300">
                <a:solidFill>
                  <a:schemeClr val="accent1"/>
                </a:solidFill>
                <a:latin typeface="Barlow Light"/>
                <a:ea typeface="Barlow Light"/>
                <a:cs typeface="Barlow Light"/>
                <a:sym typeface="Barlow Light"/>
              </a:defRPr>
            </a:lvl1pPr>
            <a:lvl2pPr lvl="1" rtl="0" algn="ctr">
              <a:buNone/>
              <a:defRPr sz="1300">
                <a:solidFill>
                  <a:schemeClr val="accent1"/>
                </a:solidFill>
                <a:latin typeface="Barlow Light"/>
                <a:ea typeface="Barlow Light"/>
                <a:cs typeface="Barlow Light"/>
                <a:sym typeface="Barlow Light"/>
              </a:defRPr>
            </a:lvl2pPr>
            <a:lvl3pPr lvl="2" rtl="0" algn="ctr">
              <a:buNone/>
              <a:defRPr sz="1300">
                <a:solidFill>
                  <a:schemeClr val="accent1"/>
                </a:solidFill>
                <a:latin typeface="Barlow Light"/>
                <a:ea typeface="Barlow Light"/>
                <a:cs typeface="Barlow Light"/>
                <a:sym typeface="Barlow Light"/>
              </a:defRPr>
            </a:lvl3pPr>
            <a:lvl4pPr lvl="3" rtl="0" algn="ctr">
              <a:buNone/>
              <a:defRPr sz="1300">
                <a:solidFill>
                  <a:schemeClr val="accent1"/>
                </a:solidFill>
                <a:latin typeface="Barlow Light"/>
                <a:ea typeface="Barlow Light"/>
                <a:cs typeface="Barlow Light"/>
                <a:sym typeface="Barlow Light"/>
              </a:defRPr>
            </a:lvl4pPr>
            <a:lvl5pPr lvl="4" rtl="0" algn="ctr">
              <a:buNone/>
              <a:defRPr sz="1300">
                <a:solidFill>
                  <a:schemeClr val="accent1"/>
                </a:solidFill>
                <a:latin typeface="Barlow Light"/>
                <a:ea typeface="Barlow Light"/>
                <a:cs typeface="Barlow Light"/>
                <a:sym typeface="Barlow Light"/>
              </a:defRPr>
            </a:lvl5pPr>
            <a:lvl6pPr lvl="5" rtl="0" algn="ctr">
              <a:buNone/>
              <a:defRPr sz="1300">
                <a:solidFill>
                  <a:schemeClr val="accent1"/>
                </a:solidFill>
                <a:latin typeface="Barlow Light"/>
                <a:ea typeface="Barlow Light"/>
                <a:cs typeface="Barlow Light"/>
                <a:sym typeface="Barlow Light"/>
              </a:defRPr>
            </a:lvl6pPr>
            <a:lvl7pPr lvl="6" rtl="0" algn="ctr">
              <a:buNone/>
              <a:defRPr sz="1300">
                <a:solidFill>
                  <a:schemeClr val="accent1"/>
                </a:solidFill>
                <a:latin typeface="Barlow Light"/>
                <a:ea typeface="Barlow Light"/>
                <a:cs typeface="Barlow Light"/>
                <a:sym typeface="Barlow Light"/>
              </a:defRPr>
            </a:lvl7pPr>
            <a:lvl8pPr lvl="7" rtl="0" algn="ctr">
              <a:buNone/>
              <a:defRPr sz="1300">
                <a:solidFill>
                  <a:schemeClr val="accent1"/>
                </a:solidFill>
                <a:latin typeface="Barlow Light"/>
                <a:ea typeface="Barlow Light"/>
                <a:cs typeface="Barlow Light"/>
                <a:sym typeface="Barlow Light"/>
              </a:defRPr>
            </a:lvl8pPr>
            <a:lvl9pPr lvl="8" rtl="0" algn="ctr">
              <a:buNone/>
              <a:defRPr sz="1300">
                <a:solidFill>
                  <a:schemeClr val="accent1"/>
                </a:solidFill>
                <a:latin typeface="Barlow Light"/>
                <a:ea typeface="Barlow Light"/>
                <a:cs typeface="Barlow Light"/>
                <a:sym typeface="Barlow Light"/>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bit.ly/classof27pr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7.jpg"/><Relationship Id="rId4" Type="http://schemas.openxmlformats.org/officeDocument/2006/relationships/image" Target="../media/image20.jpg"/><Relationship Id="rId5" Type="http://schemas.openxmlformats.org/officeDocument/2006/relationships/image" Target="../media/image8.jpg"/><Relationship Id="rId6" Type="http://schemas.openxmlformats.org/officeDocument/2006/relationships/image" Target="../media/image39.jpg"/><Relationship Id="rId7"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6.jpg"/><Relationship Id="rId4" Type="http://schemas.openxmlformats.org/officeDocument/2006/relationships/image" Target="../media/image6.jpg"/><Relationship Id="rId5"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3.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bit.ly/acceptances27" TargetMode="Externa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4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hyperlink" Target="http://www.cfnc.org" TargetMode="External"/><Relationship Id="rId4" Type="http://schemas.openxmlformats.org/officeDocument/2006/relationships/hyperlink" Target="https://wcpss.scriborder.com/" TargetMode="External"/><Relationship Id="rId5"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knightdalehs.wcpss.net/page-detail/~board/knightdale-hs-student-life-student-services-college-and-career/post/wake-techs-college-career-promise" TargetMode="External"/><Relationship Id="rId4" Type="http://schemas.openxmlformats.org/officeDocument/2006/relationships/hyperlink" Target="https://www.waketech.edu/admissions-aid/career-and-college-promise" TargetMode="External"/><Relationship Id="rId5"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1.png"/><Relationship Id="rId4" Type="http://schemas.openxmlformats.org/officeDocument/2006/relationships/image" Target="../media/image35.png"/><Relationship Id="rId5" Type="http://schemas.openxmlformats.org/officeDocument/2006/relationships/image" Target="../media/image19.png"/><Relationship Id="rId6"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www.eligibilitycenter.org" TargetMode="External"/><Relationship Id="rId4" Type="http://schemas.openxmlformats.org/officeDocument/2006/relationships/hyperlink" Target="mailto:shutchinson@wcpss.net" TargetMode="External"/><Relationship Id="rId5"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hyperlink" Target="mailto:lwright4@wcpss.net" TargetMode="External"/><Relationship Id="rId4" Type="http://schemas.openxmlformats.org/officeDocument/2006/relationships/hyperlink" Target="https://calendly.com/lwright4khscdc"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7.png"/><Relationship Id="rId4" Type="http://schemas.openxmlformats.org/officeDocument/2006/relationships/hyperlink" Target="http://bit.ly/classof27pos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13"/>
          <p:cNvSpPr txBox="1"/>
          <p:nvPr>
            <p:ph type="ctrTitle"/>
          </p:nvPr>
        </p:nvSpPr>
        <p:spPr>
          <a:xfrm>
            <a:off x="594350" y="1541675"/>
            <a:ext cx="5831700" cy="20601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5300"/>
              <a:t>KHS Class of 2027 Information Night</a:t>
            </a:r>
            <a:endParaRPr sz="5300"/>
          </a:p>
        </p:txBody>
      </p:sp>
      <p:sp>
        <p:nvSpPr>
          <p:cNvPr id="517" name="Google Shape;517;p13"/>
          <p:cNvSpPr txBox="1"/>
          <p:nvPr/>
        </p:nvSpPr>
        <p:spPr>
          <a:xfrm>
            <a:off x="1572000" y="3765800"/>
            <a:ext cx="3967800" cy="1285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latin typeface="Barlow"/>
              <a:ea typeface="Barlow"/>
              <a:cs typeface="Barlow"/>
              <a:sym typeface="Barlow"/>
            </a:endParaRPr>
          </a:p>
        </p:txBody>
      </p:sp>
      <p:sp>
        <p:nvSpPr>
          <p:cNvPr id="518" name="Google Shape;518;p13"/>
          <p:cNvSpPr txBox="1"/>
          <p:nvPr/>
        </p:nvSpPr>
        <p:spPr>
          <a:xfrm>
            <a:off x="791025" y="3601775"/>
            <a:ext cx="4817700" cy="44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Barlow"/>
                <a:ea typeface="Barlow"/>
                <a:cs typeface="Barlow"/>
                <a:sym typeface="Barlow"/>
              </a:rPr>
              <a:t>August 13, 2026</a:t>
            </a:r>
            <a:endParaRPr b="1" sz="2500">
              <a:latin typeface="Barlow"/>
              <a:ea typeface="Barlow"/>
              <a:cs typeface="Barlow"/>
              <a:sym typeface="Barlow"/>
            </a:endParaRPr>
          </a:p>
        </p:txBody>
      </p:sp>
      <p:pic>
        <p:nvPicPr>
          <p:cNvPr id="519" name="Google Shape;519;p13"/>
          <p:cNvPicPr preferRelativeResize="0"/>
          <p:nvPr/>
        </p:nvPicPr>
        <p:blipFill>
          <a:blip r:embed="rId3">
            <a:alphaModFix/>
          </a:blip>
          <a:stretch>
            <a:fillRect/>
          </a:stretch>
        </p:blipFill>
        <p:spPr>
          <a:xfrm rot="1241986">
            <a:off x="5703775" y="1076275"/>
            <a:ext cx="1960950" cy="1017250"/>
          </a:xfrm>
          <a:prstGeom prst="rect">
            <a:avLst/>
          </a:prstGeom>
          <a:noFill/>
          <a:ln>
            <a:noFill/>
          </a:ln>
        </p:spPr>
      </p:pic>
      <p:sp>
        <p:nvSpPr>
          <p:cNvPr id="520" name="Google Shape;520;p13"/>
          <p:cNvSpPr txBox="1"/>
          <p:nvPr/>
        </p:nvSpPr>
        <p:spPr>
          <a:xfrm>
            <a:off x="8572500" y="97475"/>
            <a:ext cx="653700" cy="5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Barlow Light"/>
              <a:ea typeface="Barlow Light"/>
              <a:cs typeface="Barlow Light"/>
              <a:sym typeface="Barlow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14"/>
          <p:cNvSpPr txBox="1"/>
          <p:nvPr>
            <p:ph idx="1" type="body"/>
          </p:nvPr>
        </p:nvSpPr>
        <p:spPr>
          <a:xfrm>
            <a:off x="1473700" y="660475"/>
            <a:ext cx="6363600" cy="775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3500"/>
              <a:t>Please complete the pre </a:t>
            </a:r>
            <a:r>
              <a:rPr lang="en" sz="3500"/>
              <a:t>survey:</a:t>
            </a:r>
            <a:endParaRPr sz="3500"/>
          </a:p>
          <a:p>
            <a:pPr indent="0" lvl="0" marL="0" rtl="0" algn="ctr">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526" name="Google Shape;526;p14"/>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527" name="Google Shape;527;p14"/>
          <p:cNvPicPr preferRelativeResize="0"/>
          <p:nvPr/>
        </p:nvPicPr>
        <p:blipFill>
          <a:blip r:embed="rId3">
            <a:alphaModFix/>
          </a:blip>
          <a:stretch>
            <a:fillRect/>
          </a:stretch>
        </p:blipFill>
        <p:spPr>
          <a:xfrm>
            <a:off x="2990925" y="1521650"/>
            <a:ext cx="2458900" cy="2458900"/>
          </a:xfrm>
          <a:prstGeom prst="rect">
            <a:avLst/>
          </a:prstGeom>
          <a:noFill/>
          <a:ln cap="flat" cmpd="sng" w="9525">
            <a:solidFill>
              <a:schemeClr val="dk2"/>
            </a:solidFill>
            <a:prstDash val="solid"/>
            <a:round/>
            <a:headEnd len="sm" w="sm" type="none"/>
            <a:tailEnd len="sm" w="sm" type="none"/>
          </a:ln>
        </p:spPr>
      </p:pic>
      <p:sp>
        <p:nvSpPr>
          <p:cNvPr id="528" name="Google Shape;528;p14"/>
          <p:cNvSpPr txBox="1"/>
          <p:nvPr/>
        </p:nvSpPr>
        <p:spPr>
          <a:xfrm>
            <a:off x="2246400" y="4066225"/>
            <a:ext cx="4028400" cy="738900"/>
          </a:xfrm>
          <a:prstGeom prst="rect">
            <a:avLst/>
          </a:prstGeom>
          <a:noFill/>
          <a:ln>
            <a:noFill/>
          </a:ln>
        </p:spPr>
        <p:txBody>
          <a:bodyPr anchorCtr="0" anchor="t" bIns="91425" lIns="91425" spcFirstLastPara="1" rIns="91425" wrap="square" tIns="91425">
            <a:spAutoFit/>
          </a:bodyPr>
          <a:lstStyle/>
          <a:p>
            <a:pPr indent="0" lvl="0" marL="0" rtl="0" algn="ctr">
              <a:spcBef>
                <a:spcPts val="600"/>
              </a:spcBef>
              <a:spcAft>
                <a:spcPts val="0"/>
              </a:spcAft>
              <a:buNone/>
            </a:pPr>
            <a:r>
              <a:rPr lang="en" sz="3600" u="sng">
                <a:solidFill>
                  <a:srgbClr val="0000FF"/>
                </a:solidFill>
                <a:latin typeface="Barlow SemiBold"/>
                <a:ea typeface="Barlow SemiBold"/>
                <a:cs typeface="Barlow SemiBold"/>
                <a:sym typeface="Barlow SemiBold"/>
                <a:hlinkClick r:id="rId4">
                  <a:extLst>
                    <a:ext uri="{A12FA001-AC4F-418D-AE19-62706E023703}">
                      <ahyp:hlinkClr val="tx"/>
                    </a:ext>
                  </a:extLst>
                </a:hlinkClick>
              </a:rPr>
              <a:t>bit.ly/classof27pre</a:t>
            </a:r>
            <a:r>
              <a:rPr lang="en" sz="3600">
                <a:solidFill>
                  <a:schemeClr val="dk1"/>
                </a:solidFill>
                <a:latin typeface="Barlow SemiBold"/>
                <a:ea typeface="Barlow SemiBold"/>
                <a:cs typeface="Barlow SemiBold"/>
                <a:sym typeface="Barlow SemiBold"/>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15"/>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Goals for this meeting</a:t>
            </a:r>
            <a:endParaRPr/>
          </a:p>
        </p:txBody>
      </p:sp>
      <p:sp>
        <p:nvSpPr>
          <p:cNvPr id="534" name="Google Shape;534;p15"/>
          <p:cNvSpPr txBox="1"/>
          <p:nvPr>
            <p:ph idx="1" type="body"/>
          </p:nvPr>
        </p:nvSpPr>
        <p:spPr>
          <a:xfrm>
            <a:off x="1199775" y="1599700"/>
            <a:ext cx="6650700" cy="28860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en"/>
              <a:t>Introduce you to Student Services staff</a:t>
            </a:r>
            <a:endParaRPr/>
          </a:p>
          <a:p>
            <a:pPr indent="-381000" lvl="0" marL="457200" rtl="0" algn="l">
              <a:spcBef>
                <a:spcPts val="0"/>
              </a:spcBef>
              <a:spcAft>
                <a:spcPts val="0"/>
              </a:spcAft>
              <a:buSzPts val="2400"/>
              <a:buChar char="▪"/>
            </a:pPr>
            <a:r>
              <a:rPr lang="en"/>
              <a:t>Review graduation requirements</a:t>
            </a:r>
            <a:endParaRPr/>
          </a:p>
          <a:p>
            <a:pPr indent="-381000" lvl="0" marL="457200" rtl="0" algn="l">
              <a:spcBef>
                <a:spcPts val="0"/>
              </a:spcBef>
              <a:spcAft>
                <a:spcPts val="0"/>
              </a:spcAft>
              <a:buSzPts val="2400"/>
              <a:buChar char="▪"/>
            </a:pPr>
            <a:r>
              <a:rPr lang="en"/>
              <a:t>Review important information for senior year</a:t>
            </a:r>
            <a:endParaRPr/>
          </a:p>
          <a:p>
            <a:pPr indent="-381000" lvl="0" marL="457200" rtl="0" algn="l">
              <a:spcBef>
                <a:spcPts val="0"/>
              </a:spcBef>
              <a:spcAft>
                <a:spcPts val="0"/>
              </a:spcAft>
              <a:buSzPts val="2400"/>
              <a:buChar char="▪"/>
            </a:pPr>
            <a:r>
              <a:rPr lang="en"/>
              <a:t>Post-secondary planning Information</a:t>
            </a:r>
            <a:endParaRPr/>
          </a:p>
          <a:p>
            <a:pPr indent="-381000" lvl="1" marL="914400" rtl="0" algn="l">
              <a:spcBef>
                <a:spcPts val="0"/>
              </a:spcBef>
              <a:spcAft>
                <a:spcPts val="0"/>
              </a:spcAft>
              <a:buSzPts val="2400"/>
              <a:buChar char="▫"/>
            </a:pPr>
            <a:r>
              <a:rPr lang="en"/>
              <a:t>College</a:t>
            </a:r>
            <a:endParaRPr/>
          </a:p>
          <a:p>
            <a:pPr indent="-381000" lvl="1" marL="914400" rtl="0" algn="l">
              <a:spcBef>
                <a:spcPts val="0"/>
              </a:spcBef>
              <a:spcAft>
                <a:spcPts val="0"/>
              </a:spcAft>
              <a:buSzPts val="2400"/>
              <a:buChar char="▫"/>
            </a:pPr>
            <a:r>
              <a:rPr lang="en"/>
              <a:t>Workforce</a:t>
            </a:r>
            <a:endParaRPr/>
          </a:p>
          <a:p>
            <a:pPr indent="-381000" lvl="1" marL="914400" rtl="0" algn="l">
              <a:spcBef>
                <a:spcPts val="0"/>
              </a:spcBef>
              <a:spcAft>
                <a:spcPts val="0"/>
              </a:spcAft>
              <a:buSzPts val="2400"/>
              <a:buChar char="▫"/>
            </a:pPr>
            <a:r>
              <a:rPr lang="en"/>
              <a:t>Military</a:t>
            </a:r>
            <a:endParaRPr/>
          </a:p>
        </p:txBody>
      </p:sp>
      <p:sp>
        <p:nvSpPr>
          <p:cNvPr id="535" name="Google Shape;535;p15"/>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536" name="Google Shape;536;p15"/>
          <p:cNvPicPr preferRelativeResize="0"/>
          <p:nvPr/>
        </p:nvPicPr>
        <p:blipFill rotWithShape="1">
          <a:blip r:embed="rId3">
            <a:alphaModFix/>
          </a:blip>
          <a:srcRect b="0" l="0" r="0" t="10730"/>
          <a:stretch/>
        </p:blipFill>
        <p:spPr>
          <a:xfrm>
            <a:off x="6450875" y="3400500"/>
            <a:ext cx="1860050" cy="1660450"/>
          </a:xfrm>
          <a:prstGeom prst="rect">
            <a:avLst/>
          </a:prstGeom>
          <a:noFill/>
          <a:ln>
            <a:noFill/>
          </a:ln>
        </p:spPr>
      </p:pic>
      <p:sp>
        <p:nvSpPr>
          <p:cNvPr id="537" name="Google Shape;537;p15"/>
          <p:cNvSpPr txBox="1"/>
          <p:nvPr/>
        </p:nvSpPr>
        <p:spPr>
          <a:xfrm>
            <a:off x="0" y="0"/>
            <a:ext cx="43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16"/>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543" name="Google Shape;543;p16"/>
          <p:cNvSpPr txBox="1"/>
          <p:nvPr/>
        </p:nvSpPr>
        <p:spPr>
          <a:xfrm>
            <a:off x="6407125" y="5026000"/>
            <a:ext cx="3733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Barlow Light"/>
              <a:ea typeface="Barlow Light"/>
              <a:cs typeface="Barlow Light"/>
              <a:sym typeface="Barlow Light"/>
            </a:endParaRPr>
          </a:p>
        </p:txBody>
      </p:sp>
      <p:pic>
        <p:nvPicPr>
          <p:cNvPr id="544" name="Google Shape;544;p16" title="Parker.jpg"/>
          <p:cNvPicPr preferRelativeResize="0"/>
          <p:nvPr/>
        </p:nvPicPr>
        <p:blipFill rotWithShape="1">
          <a:blip r:embed="rId3">
            <a:alphaModFix/>
          </a:blip>
          <a:srcRect b="18069" l="0" r="0" t="3946"/>
          <a:stretch/>
        </p:blipFill>
        <p:spPr>
          <a:xfrm>
            <a:off x="966350" y="125707"/>
            <a:ext cx="1597800" cy="1661400"/>
          </a:xfrm>
          <a:prstGeom prst="ellipse">
            <a:avLst/>
          </a:prstGeom>
          <a:noFill/>
          <a:ln>
            <a:noFill/>
          </a:ln>
          <a:effectLst>
            <a:outerShdw blurRad="157163" rotWithShape="0" algn="bl" dir="5400000" dist="19050">
              <a:schemeClr val="accent1">
                <a:alpha val="50000"/>
              </a:schemeClr>
            </a:outerShdw>
          </a:effectLst>
        </p:spPr>
      </p:pic>
      <p:pic>
        <p:nvPicPr>
          <p:cNvPr id="545" name="Google Shape;545;p16" title="Hutchinson.jpg"/>
          <p:cNvPicPr preferRelativeResize="0"/>
          <p:nvPr/>
        </p:nvPicPr>
        <p:blipFill rotWithShape="1">
          <a:blip r:embed="rId4">
            <a:alphaModFix/>
          </a:blip>
          <a:srcRect b="11005" l="0" r="0" t="10998"/>
          <a:stretch/>
        </p:blipFill>
        <p:spPr>
          <a:xfrm>
            <a:off x="3773100" y="190540"/>
            <a:ext cx="1597800" cy="1661700"/>
          </a:xfrm>
          <a:prstGeom prst="ellipse">
            <a:avLst/>
          </a:prstGeom>
          <a:noFill/>
          <a:ln>
            <a:noFill/>
          </a:ln>
          <a:effectLst>
            <a:outerShdw blurRad="157163" rotWithShape="0" algn="bl" dir="5400000" dist="19050">
              <a:schemeClr val="accent1">
                <a:alpha val="50000"/>
              </a:schemeClr>
            </a:outerShdw>
          </a:effectLst>
        </p:spPr>
      </p:pic>
      <p:pic>
        <p:nvPicPr>
          <p:cNvPr id="546" name="Google Shape;546;p16" title="Blackwell.jpg"/>
          <p:cNvPicPr preferRelativeResize="0"/>
          <p:nvPr/>
        </p:nvPicPr>
        <p:blipFill rotWithShape="1">
          <a:blip r:embed="rId5">
            <a:alphaModFix/>
          </a:blip>
          <a:srcRect b="9922" l="0" r="0" t="9930"/>
          <a:stretch/>
        </p:blipFill>
        <p:spPr>
          <a:xfrm>
            <a:off x="6439921" y="169050"/>
            <a:ext cx="1473600" cy="1574700"/>
          </a:xfrm>
          <a:prstGeom prst="ellipse">
            <a:avLst/>
          </a:prstGeom>
          <a:noFill/>
          <a:ln>
            <a:noFill/>
          </a:ln>
          <a:effectLst>
            <a:outerShdw blurRad="157163" rotWithShape="0" algn="bl" dir="5400000" dist="19050">
              <a:schemeClr val="accent1">
                <a:alpha val="50000"/>
              </a:schemeClr>
            </a:outerShdw>
          </a:effectLst>
        </p:spPr>
      </p:pic>
      <p:pic>
        <p:nvPicPr>
          <p:cNvPr id="547" name="Google Shape;547;p16" title="Strutz.jpg"/>
          <p:cNvPicPr preferRelativeResize="0"/>
          <p:nvPr/>
        </p:nvPicPr>
        <p:blipFill rotWithShape="1">
          <a:blip r:embed="rId6">
            <a:alphaModFix/>
          </a:blip>
          <a:srcRect b="20942" l="0" r="0" t="0"/>
          <a:stretch/>
        </p:blipFill>
        <p:spPr>
          <a:xfrm>
            <a:off x="2241500" y="2606302"/>
            <a:ext cx="1597800" cy="1684200"/>
          </a:xfrm>
          <a:prstGeom prst="ellipse">
            <a:avLst/>
          </a:prstGeom>
          <a:noFill/>
          <a:ln>
            <a:noFill/>
          </a:ln>
          <a:effectLst>
            <a:outerShdw blurRad="157163" rotWithShape="0" algn="bl" dir="5400000" dist="19050">
              <a:schemeClr val="accent1">
                <a:alpha val="50000"/>
              </a:schemeClr>
            </a:outerShdw>
          </a:effectLst>
        </p:spPr>
      </p:pic>
      <p:pic>
        <p:nvPicPr>
          <p:cNvPr id="548" name="Google Shape;548;p16" title="Thomas.jpg"/>
          <p:cNvPicPr preferRelativeResize="0"/>
          <p:nvPr/>
        </p:nvPicPr>
        <p:blipFill rotWithShape="1">
          <a:blip r:embed="rId7">
            <a:alphaModFix/>
          </a:blip>
          <a:srcRect b="8548" l="0" r="0" t="8540"/>
          <a:stretch/>
        </p:blipFill>
        <p:spPr>
          <a:xfrm>
            <a:off x="5260925" y="2543125"/>
            <a:ext cx="1523400" cy="1684200"/>
          </a:xfrm>
          <a:prstGeom prst="ellipse">
            <a:avLst/>
          </a:prstGeom>
          <a:noFill/>
          <a:ln>
            <a:noFill/>
          </a:ln>
          <a:effectLst>
            <a:outerShdw blurRad="157163" rotWithShape="0" algn="bl" dir="5400000" dist="19050">
              <a:schemeClr val="accent1">
                <a:alpha val="50000"/>
              </a:schemeClr>
            </a:outerShdw>
          </a:effectLst>
        </p:spPr>
      </p:pic>
      <p:sp>
        <p:nvSpPr>
          <p:cNvPr id="549" name="Google Shape;549;p16"/>
          <p:cNvSpPr txBox="1"/>
          <p:nvPr/>
        </p:nvSpPr>
        <p:spPr>
          <a:xfrm>
            <a:off x="8760300" y="0"/>
            <a:ext cx="38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p>
        </p:txBody>
      </p:sp>
      <p:sp>
        <p:nvSpPr>
          <p:cNvPr id="550" name="Google Shape;550;p1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51" name="Google Shape;551;p16"/>
          <p:cNvSpPr txBox="1"/>
          <p:nvPr/>
        </p:nvSpPr>
        <p:spPr>
          <a:xfrm>
            <a:off x="893600" y="1852250"/>
            <a:ext cx="1743300" cy="45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Mrs. Parker</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Last Names A-D</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jmparker@wcpss.net</a:t>
            </a:r>
            <a:endParaRPr sz="1300">
              <a:solidFill>
                <a:schemeClr val="dk1"/>
              </a:solidFill>
              <a:latin typeface="Barlow Light"/>
              <a:ea typeface="Barlow Light"/>
              <a:cs typeface="Barlow Light"/>
              <a:sym typeface="Barlow Light"/>
            </a:endParaRPr>
          </a:p>
        </p:txBody>
      </p:sp>
      <p:sp>
        <p:nvSpPr>
          <p:cNvPr id="552" name="Google Shape;552;p16"/>
          <p:cNvSpPr txBox="1"/>
          <p:nvPr/>
        </p:nvSpPr>
        <p:spPr>
          <a:xfrm>
            <a:off x="3002038" y="1842488"/>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Mr. Hutchinson</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Last Names E-K</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shutchinson@wcpss.net</a:t>
            </a:r>
            <a:endParaRPr/>
          </a:p>
        </p:txBody>
      </p:sp>
      <p:sp>
        <p:nvSpPr>
          <p:cNvPr id="553" name="Google Shape;553;p16"/>
          <p:cNvSpPr txBox="1"/>
          <p:nvPr/>
        </p:nvSpPr>
        <p:spPr>
          <a:xfrm>
            <a:off x="5676725" y="182120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Mr. Blackwell</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Last Names L-Q</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mblackwell@wcpss.net</a:t>
            </a:r>
            <a:endParaRPr/>
          </a:p>
        </p:txBody>
      </p:sp>
      <p:sp>
        <p:nvSpPr>
          <p:cNvPr id="554" name="Google Shape;554;p16"/>
          <p:cNvSpPr txBox="1"/>
          <p:nvPr/>
        </p:nvSpPr>
        <p:spPr>
          <a:xfrm>
            <a:off x="1540400" y="429050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Mrs. Strutz</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Last Names R-Z</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jstrutz@wcpss.net</a:t>
            </a:r>
            <a:endParaRPr/>
          </a:p>
        </p:txBody>
      </p:sp>
      <p:sp>
        <p:nvSpPr>
          <p:cNvPr id="555" name="Google Shape;555;p16"/>
          <p:cNvSpPr txBox="1"/>
          <p:nvPr/>
        </p:nvSpPr>
        <p:spPr>
          <a:xfrm>
            <a:off x="4522625" y="4227313"/>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Mrs. Thomas</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OCS Students</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ktthomas@wcpss.net</a:t>
            </a:r>
            <a:endParaRPr/>
          </a:p>
        </p:txBody>
      </p:sp>
      <p:sp>
        <p:nvSpPr>
          <p:cNvPr id="556" name="Google Shape;556;p16"/>
          <p:cNvSpPr txBox="1"/>
          <p:nvPr/>
        </p:nvSpPr>
        <p:spPr>
          <a:xfrm rot="-5400000">
            <a:off x="-1977300" y="2138550"/>
            <a:ext cx="4518600" cy="4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solidFill>
                  <a:schemeClr val="dk1"/>
                </a:solidFill>
                <a:latin typeface="Barlow"/>
                <a:ea typeface="Barlow"/>
                <a:cs typeface="Barlow"/>
                <a:sym typeface="Barlow"/>
              </a:rPr>
              <a:t>Senior Counselors</a:t>
            </a:r>
            <a:endParaRPr b="1" sz="2700">
              <a:solidFill>
                <a:schemeClr val="dk1"/>
              </a:solidFill>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17"/>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Student Services Staff - Other Staff</a:t>
            </a:r>
            <a:endParaRPr/>
          </a:p>
        </p:txBody>
      </p:sp>
      <p:sp>
        <p:nvSpPr>
          <p:cNvPr id="562" name="Google Shape;562;p17"/>
          <p:cNvSpPr txBox="1"/>
          <p:nvPr>
            <p:ph idx="2" type="body"/>
          </p:nvPr>
        </p:nvSpPr>
        <p:spPr>
          <a:xfrm>
            <a:off x="792450" y="3429150"/>
            <a:ext cx="2165400" cy="7476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None/>
            </a:pPr>
            <a:r>
              <a:rPr b="1" lang="en" sz="1400">
                <a:latin typeface="Barlow"/>
                <a:ea typeface="Barlow"/>
                <a:cs typeface="Barlow"/>
                <a:sym typeface="Barlow"/>
              </a:rPr>
              <a:t>Mrs. Lee</a:t>
            </a:r>
            <a:endParaRPr b="1" sz="1400">
              <a:latin typeface="Barlow"/>
              <a:ea typeface="Barlow"/>
              <a:cs typeface="Barlow"/>
              <a:sym typeface="Barlow"/>
            </a:endParaRPr>
          </a:p>
          <a:p>
            <a:pPr indent="0" lvl="0" marL="0" rtl="0" algn="ctr">
              <a:lnSpc>
                <a:spcPct val="100000"/>
              </a:lnSpc>
              <a:spcBef>
                <a:spcPts val="0"/>
              </a:spcBef>
              <a:spcAft>
                <a:spcPts val="0"/>
              </a:spcAft>
              <a:buNone/>
            </a:pPr>
            <a:r>
              <a:rPr lang="en" sz="1300"/>
              <a:t>SAP Counselor</a:t>
            </a:r>
            <a:endParaRPr sz="1300"/>
          </a:p>
          <a:p>
            <a:pPr indent="0" lvl="0" marL="0" rtl="0" algn="ctr">
              <a:lnSpc>
                <a:spcPct val="100000"/>
              </a:lnSpc>
              <a:spcBef>
                <a:spcPts val="0"/>
              </a:spcBef>
              <a:spcAft>
                <a:spcPts val="0"/>
              </a:spcAft>
              <a:buNone/>
            </a:pPr>
            <a:r>
              <a:rPr lang="en" sz="1300"/>
              <a:t>alee2@wcpss.net</a:t>
            </a:r>
            <a:endParaRPr b="1">
              <a:latin typeface="Barlow"/>
              <a:ea typeface="Barlow"/>
              <a:cs typeface="Barlow"/>
              <a:sym typeface="Barlow"/>
            </a:endParaRPr>
          </a:p>
        </p:txBody>
      </p:sp>
      <p:sp>
        <p:nvSpPr>
          <p:cNvPr id="563" name="Google Shape;563;p17"/>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564" name="Google Shape;564;p17"/>
          <p:cNvPicPr preferRelativeResize="0"/>
          <p:nvPr/>
        </p:nvPicPr>
        <p:blipFill>
          <a:blip r:embed="rId3">
            <a:alphaModFix/>
          </a:blip>
          <a:stretch>
            <a:fillRect/>
          </a:stretch>
        </p:blipFill>
        <p:spPr>
          <a:xfrm>
            <a:off x="3885550" y="1612742"/>
            <a:ext cx="1560900" cy="1739400"/>
          </a:xfrm>
          <a:prstGeom prst="ellipse">
            <a:avLst/>
          </a:prstGeom>
          <a:noFill/>
          <a:ln>
            <a:noFill/>
          </a:ln>
          <a:effectLst>
            <a:outerShdw blurRad="157163" rotWithShape="0" algn="bl" dir="5400000" dist="19050">
              <a:schemeClr val="accent1">
                <a:alpha val="50000"/>
              </a:schemeClr>
            </a:outerShdw>
          </a:effectLst>
        </p:spPr>
      </p:pic>
      <p:sp>
        <p:nvSpPr>
          <p:cNvPr id="565" name="Google Shape;565;p17"/>
          <p:cNvSpPr txBox="1"/>
          <p:nvPr/>
        </p:nvSpPr>
        <p:spPr>
          <a:xfrm>
            <a:off x="8772500" y="67850"/>
            <a:ext cx="30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66" name="Google Shape;566;p17"/>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67" name="Google Shape;567;p17" title="Lee.jpg"/>
          <p:cNvPicPr preferRelativeResize="0"/>
          <p:nvPr/>
        </p:nvPicPr>
        <p:blipFill rotWithShape="1">
          <a:blip r:embed="rId4">
            <a:alphaModFix/>
          </a:blip>
          <a:srcRect b="9097" l="0" r="0" t="9097"/>
          <a:stretch/>
        </p:blipFill>
        <p:spPr>
          <a:xfrm>
            <a:off x="1094700" y="1582100"/>
            <a:ext cx="1560900" cy="1702500"/>
          </a:xfrm>
          <a:prstGeom prst="ellipse">
            <a:avLst/>
          </a:prstGeom>
          <a:noFill/>
          <a:ln>
            <a:noFill/>
          </a:ln>
          <a:effectLst>
            <a:outerShdw blurRad="157163" rotWithShape="0" algn="bl" dir="5400000" dist="19050">
              <a:schemeClr val="accent1">
                <a:alpha val="50000"/>
              </a:schemeClr>
            </a:outerShdw>
          </a:effectLst>
        </p:spPr>
      </p:pic>
      <p:sp>
        <p:nvSpPr>
          <p:cNvPr id="568" name="Google Shape;568;p17"/>
          <p:cNvSpPr txBox="1"/>
          <p:nvPr/>
        </p:nvSpPr>
        <p:spPr>
          <a:xfrm>
            <a:off x="3222925" y="340275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Ms. Klug</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Guidance Secretary</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lklug@wcpss.net</a:t>
            </a:r>
            <a:endParaRPr/>
          </a:p>
        </p:txBody>
      </p:sp>
      <p:sp>
        <p:nvSpPr>
          <p:cNvPr id="569" name="Google Shape;569;p17"/>
          <p:cNvSpPr txBox="1"/>
          <p:nvPr/>
        </p:nvSpPr>
        <p:spPr>
          <a:xfrm>
            <a:off x="5956850" y="340275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latin typeface="Barlow"/>
                <a:ea typeface="Barlow"/>
                <a:cs typeface="Barlow"/>
                <a:sym typeface="Barlow"/>
              </a:rPr>
              <a:t>COMING SOON!!</a:t>
            </a:r>
            <a:endParaRPr b="1">
              <a:solidFill>
                <a:schemeClr val="dk1"/>
              </a:solidFill>
              <a:latin typeface="Barlow"/>
              <a:ea typeface="Barlow"/>
              <a:cs typeface="Barlow"/>
              <a:sym typeface="Barlow"/>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College Advisor</a:t>
            </a:r>
            <a:endParaRPr sz="1300">
              <a:solidFill>
                <a:schemeClr val="dk1"/>
              </a:solidFill>
              <a:latin typeface="Barlow Light"/>
              <a:ea typeface="Barlow Light"/>
              <a:cs typeface="Barlow Light"/>
              <a:sym typeface="Barlow Light"/>
            </a:endParaRPr>
          </a:p>
          <a:p>
            <a:pPr indent="0" lvl="0" marL="0" rtl="0" algn="ctr">
              <a:spcBef>
                <a:spcPts val="0"/>
              </a:spcBef>
              <a:spcAft>
                <a:spcPts val="0"/>
              </a:spcAft>
              <a:buNone/>
            </a:pPr>
            <a:r>
              <a:rPr lang="en" sz="1300">
                <a:solidFill>
                  <a:schemeClr val="dk1"/>
                </a:solidFill>
                <a:latin typeface="Barlow Light"/>
                <a:ea typeface="Barlow Light"/>
                <a:cs typeface="Barlow Light"/>
                <a:sym typeface="Barlow Light"/>
              </a:rPr>
              <a:t>TBD</a:t>
            </a:r>
            <a:endParaRPr/>
          </a:p>
        </p:txBody>
      </p:sp>
      <p:pic>
        <p:nvPicPr>
          <p:cNvPr id="570" name="Google Shape;570;p17" title="Knight's Logo.jpg"/>
          <p:cNvPicPr preferRelativeResize="0"/>
          <p:nvPr/>
        </p:nvPicPr>
        <p:blipFill rotWithShape="1">
          <a:blip r:embed="rId5">
            <a:alphaModFix/>
          </a:blip>
          <a:srcRect b="0" l="22734" r="4913" t="0"/>
          <a:stretch/>
        </p:blipFill>
        <p:spPr>
          <a:xfrm>
            <a:off x="6676400" y="1612750"/>
            <a:ext cx="1527900" cy="1702500"/>
          </a:xfrm>
          <a:prstGeom prst="ellipse">
            <a:avLst/>
          </a:prstGeom>
          <a:noFill/>
          <a:ln>
            <a:noFill/>
          </a:ln>
          <a:effectLst>
            <a:outerShdw blurRad="157163" rotWithShape="0" algn="bl" dir="5400000" dist="19050">
              <a:schemeClr val="accent1">
                <a:alpha val="50000"/>
              </a:scheme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18"/>
          <p:cNvSpPr txBox="1"/>
          <p:nvPr>
            <p:ph idx="4294967295" type="body"/>
          </p:nvPr>
        </p:nvSpPr>
        <p:spPr>
          <a:xfrm>
            <a:off x="1681563" y="158475"/>
            <a:ext cx="6909000" cy="4473000"/>
          </a:xfrm>
          <a:prstGeom prst="rect">
            <a:avLst/>
          </a:prstGeom>
        </p:spPr>
        <p:txBody>
          <a:bodyPr anchorCtr="0" anchor="ctr" bIns="0" lIns="0" spcFirstLastPara="1" rIns="0" wrap="square" tIns="0">
            <a:noAutofit/>
          </a:bodyPr>
          <a:lstStyle/>
          <a:p>
            <a:pPr indent="0" lvl="0" marL="0" rtl="0" algn="l">
              <a:spcBef>
                <a:spcPts val="600"/>
              </a:spcBef>
              <a:spcAft>
                <a:spcPts val="0"/>
              </a:spcAft>
              <a:buNone/>
            </a:pPr>
            <a:r>
              <a:rPr lang="en" sz="3700">
                <a:latin typeface="Barlow SemiBold"/>
                <a:ea typeface="Barlow SemiBold"/>
                <a:cs typeface="Barlow SemiBold"/>
                <a:sym typeface="Barlow SemiBold"/>
              </a:rPr>
              <a:t>Stay Connected!</a:t>
            </a:r>
            <a:endParaRPr sz="3700">
              <a:latin typeface="Barlow SemiBold"/>
              <a:ea typeface="Barlow SemiBold"/>
              <a:cs typeface="Barlow SemiBold"/>
              <a:sym typeface="Barlow SemiBold"/>
            </a:endParaRPr>
          </a:p>
          <a:p>
            <a:pPr indent="0" lvl="0" marL="0" rtl="0" algn="l">
              <a:spcBef>
                <a:spcPts val="600"/>
              </a:spcBef>
              <a:spcAft>
                <a:spcPts val="0"/>
              </a:spcAft>
              <a:buNone/>
            </a:pPr>
            <a:r>
              <a:t/>
            </a:r>
            <a:endParaRPr sz="1800">
              <a:latin typeface="Barlow SemiBold"/>
              <a:ea typeface="Barlow SemiBold"/>
              <a:cs typeface="Barlow SemiBold"/>
              <a:sym typeface="Barlow SemiBold"/>
            </a:endParaRPr>
          </a:p>
          <a:p>
            <a:pPr indent="0" lvl="0" marL="0" rtl="0" algn="l">
              <a:spcBef>
                <a:spcPts val="600"/>
              </a:spcBef>
              <a:spcAft>
                <a:spcPts val="0"/>
              </a:spcAft>
              <a:buNone/>
            </a:pPr>
            <a:r>
              <a:t/>
            </a:r>
            <a:endParaRPr sz="100">
              <a:latin typeface="Barlow SemiBold"/>
              <a:ea typeface="Barlow SemiBold"/>
              <a:cs typeface="Barlow SemiBold"/>
              <a:sym typeface="Barlow SemiBold"/>
            </a:endParaRPr>
          </a:p>
          <a:p>
            <a:pPr indent="0" lvl="0" marL="0" rtl="0" algn="l">
              <a:spcBef>
                <a:spcPts val="600"/>
              </a:spcBef>
              <a:spcAft>
                <a:spcPts val="0"/>
              </a:spcAft>
              <a:buNone/>
            </a:pPr>
            <a:r>
              <a:rPr b="1" lang="en" sz="2200">
                <a:solidFill>
                  <a:schemeClr val="accent1"/>
                </a:solidFill>
                <a:latin typeface="Barlow"/>
                <a:ea typeface="Barlow"/>
                <a:cs typeface="Barlow"/>
                <a:sym typeface="Barlow"/>
              </a:rPr>
              <a:t>I</a:t>
            </a:r>
            <a:r>
              <a:rPr b="1" lang="en" sz="2200">
                <a:solidFill>
                  <a:schemeClr val="accent1"/>
                </a:solidFill>
                <a:latin typeface="Barlow"/>
                <a:ea typeface="Barlow"/>
                <a:cs typeface="Barlow"/>
                <a:sym typeface="Barlow"/>
              </a:rPr>
              <a:t>nstagram</a:t>
            </a:r>
            <a:r>
              <a:rPr lang="en" sz="2200"/>
              <a:t>: knightdalehscounselors</a:t>
            </a:r>
            <a:endParaRPr sz="2200"/>
          </a:p>
          <a:p>
            <a:pPr indent="0" lvl="0" marL="0" rtl="0" algn="l">
              <a:spcBef>
                <a:spcPts val="600"/>
              </a:spcBef>
              <a:spcAft>
                <a:spcPts val="0"/>
              </a:spcAft>
              <a:buNone/>
            </a:pPr>
            <a:r>
              <a:rPr b="1" lang="en" sz="2200">
                <a:solidFill>
                  <a:schemeClr val="accent1"/>
                </a:solidFill>
                <a:latin typeface="Barlow"/>
                <a:ea typeface="Barlow"/>
                <a:cs typeface="Barlow"/>
                <a:sym typeface="Barlow"/>
              </a:rPr>
              <a:t>Student Services Website</a:t>
            </a:r>
            <a:r>
              <a:rPr lang="en" sz="2200"/>
              <a:t>: </a:t>
            </a:r>
            <a:r>
              <a:rPr lang="en" sz="2200"/>
              <a:t>knightdalehs.wcpss.net/student-life/student-services</a:t>
            </a:r>
            <a:endParaRPr sz="2200"/>
          </a:p>
          <a:p>
            <a:pPr indent="0" lvl="0" marL="0" rtl="0" algn="l">
              <a:spcBef>
                <a:spcPts val="600"/>
              </a:spcBef>
              <a:spcAft>
                <a:spcPts val="0"/>
              </a:spcAft>
              <a:buNone/>
            </a:pPr>
            <a:r>
              <a:rPr b="1" lang="en" sz="2200">
                <a:solidFill>
                  <a:schemeClr val="accent1"/>
                </a:solidFill>
                <a:latin typeface="Barlow"/>
                <a:ea typeface="Barlow"/>
                <a:cs typeface="Barlow"/>
                <a:sym typeface="Barlow"/>
              </a:rPr>
              <a:t>Phone Messenger/Email/Talking Points</a:t>
            </a:r>
            <a:r>
              <a:rPr lang="en" sz="2200"/>
              <a:t>: Mr. Baker sends home regular updates/info. Make sure your phone number &amp; email are updated in our system. </a:t>
            </a:r>
            <a:endParaRPr sz="2200"/>
          </a:p>
        </p:txBody>
      </p:sp>
      <p:sp>
        <p:nvSpPr>
          <p:cNvPr id="576" name="Google Shape;576;p18"/>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577" name="Google Shape;577;p18"/>
          <p:cNvSpPr txBox="1"/>
          <p:nvPr/>
        </p:nvSpPr>
        <p:spPr>
          <a:xfrm>
            <a:off x="8784475" y="67850"/>
            <a:ext cx="329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78" name="Google Shape;578;p18" title="File:Instagram logo 2016.svg - Wikimedia Commons"/>
          <p:cNvPicPr preferRelativeResize="0"/>
          <p:nvPr/>
        </p:nvPicPr>
        <p:blipFill>
          <a:blip r:embed="rId3">
            <a:alphaModFix/>
          </a:blip>
          <a:stretch>
            <a:fillRect/>
          </a:stretch>
        </p:blipFill>
        <p:spPr>
          <a:xfrm>
            <a:off x="1214238" y="1811075"/>
            <a:ext cx="400200" cy="400200"/>
          </a:xfrm>
          <a:prstGeom prst="rect">
            <a:avLst/>
          </a:prstGeom>
          <a:noFill/>
          <a:ln>
            <a:noFill/>
          </a:ln>
        </p:spPr>
      </p:pic>
      <p:pic>
        <p:nvPicPr>
          <p:cNvPr id="579" name="Google Shape;579;p18" title="Android phone vector illustration | Free SVG"/>
          <p:cNvPicPr preferRelativeResize="0"/>
          <p:nvPr/>
        </p:nvPicPr>
        <p:blipFill>
          <a:blip r:embed="rId4">
            <a:alphaModFix/>
          </a:blip>
          <a:stretch>
            <a:fillRect/>
          </a:stretch>
        </p:blipFill>
        <p:spPr>
          <a:xfrm>
            <a:off x="1051898" y="3087375"/>
            <a:ext cx="562526" cy="562525"/>
          </a:xfrm>
          <a:prstGeom prst="rect">
            <a:avLst/>
          </a:prstGeom>
          <a:noFill/>
          <a:ln>
            <a:noFill/>
          </a:ln>
        </p:spPr>
      </p:pic>
      <p:pic>
        <p:nvPicPr>
          <p:cNvPr id="580" name="Google Shape;580;p18" title="Laptop | Free Stock Photo | Illustration of a laptop computer ..."/>
          <p:cNvPicPr preferRelativeResize="0"/>
          <p:nvPr/>
        </p:nvPicPr>
        <p:blipFill>
          <a:blip r:embed="rId5">
            <a:alphaModFix/>
          </a:blip>
          <a:stretch>
            <a:fillRect/>
          </a:stretch>
        </p:blipFill>
        <p:spPr>
          <a:xfrm>
            <a:off x="1051898" y="2311037"/>
            <a:ext cx="562526" cy="521414"/>
          </a:xfrm>
          <a:prstGeom prst="rect">
            <a:avLst/>
          </a:prstGeom>
          <a:noFill/>
          <a:ln>
            <a:noFill/>
          </a:ln>
        </p:spPr>
      </p:pic>
      <p:sp>
        <p:nvSpPr>
          <p:cNvPr id="581" name="Google Shape;581;p1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19"/>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587" name="Google Shape;587;p19"/>
          <p:cNvSpPr txBox="1"/>
          <p:nvPr/>
        </p:nvSpPr>
        <p:spPr>
          <a:xfrm>
            <a:off x="1129750" y="348475"/>
            <a:ext cx="5662500" cy="8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latin typeface="Barlow"/>
                <a:ea typeface="Barlow"/>
                <a:cs typeface="Barlow"/>
                <a:sym typeface="Barlow"/>
              </a:rPr>
              <a:t>Class of 2027 Remind Groups</a:t>
            </a:r>
            <a:endParaRPr b="1" sz="2400">
              <a:solidFill>
                <a:schemeClr val="dk1"/>
              </a:solidFill>
              <a:latin typeface="Barlow"/>
              <a:ea typeface="Barlow"/>
              <a:cs typeface="Barlow"/>
              <a:sym typeface="Barlow"/>
            </a:endParaRPr>
          </a:p>
        </p:txBody>
      </p:sp>
      <p:sp>
        <p:nvSpPr>
          <p:cNvPr id="588" name="Google Shape;588;p19"/>
          <p:cNvSpPr txBox="1"/>
          <p:nvPr/>
        </p:nvSpPr>
        <p:spPr>
          <a:xfrm>
            <a:off x="1481900" y="1127100"/>
            <a:ext cx="3216000" cy="353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Barlow Light"/>
                <a:ea typeface="Barlow Light"/>
                <a:cs typeface="Barlow Light"/>
                <a:sym typeface="Barlow Light"/>
              </a:rPr>
              <a:t>Students and their parents are invited to join the Student Services Remind group to stay connect with things happening through our office. </a:t>
            </a:r>
            <a:endParaRPr sz="1600">
              <a:solidFill>
                <a:schemeClr val="dk1"/>
              </a:solidFill>
              <a:latin typeface="Barlow Light"/>
              <a:ea typeface="Barlow Light"/>
              <a:cs typeface="Barlow Light"/>
              <a:sym typeface="Barlow Light"/>
            </a:endParaRPr>
          </a:p>
          <a:p>
            <a:pPr indent="0" lvl="0" marL="0" rtl="0" algn="l">
              <a:spcBef>
                <a:spcPts val="0"/>
              </a:spcBef>
              <a:spcAft>
                <a:spcPts val="0"/>
              </a:spcAft>
              <a:buNone/>
            </a:pPr>
            <a:r>
              <a:t/>
            </a:r>
            <a:endParaRPr sz="1600">
              <a:solidFill>
                <a:schemeClr val="dk1"/>
              </a:solidFill>
              <a:latin typeface="Barlow Light"/>
              <a:ea typeface="Barlow Light"/>
              <a:cs typeface="Barlow Light"/>
              <a:sym typeface="Barlow Light"/>
            </a:endParaRPr>
          </a:p>
          <a:p>
            <a:pPr indent="0" lvl="0" marL="0" rtl="0" algn="l">
              <a:spcBef>
                <a:spcPts val="0"/>
              </a:spcBef>
              <a:spcAft>
                <a:spcPts val="0"/>
              </a:spcAft>
              <a:buNone/>
            </a:pPr>
            <a:r>
              <a:rPr lang="en" sz="1600">
                <a:solidFill>
                  <a:schemeClr val="dk1"/>
                </a:solidFill>
                <a:latin typeface="Barlow Light"/>
                <a:ea typeface="Barlow Light"/>
                <a:cs typeface="Barlow Light"/>
                <a:sym typeface="Barlow Light"/>
              </a:rPr>
              <a:t>This group will be used as a way to help remind students/families when important information goes out about various events.</a:t>
            </a:r>
            <a:endParaRPr sz="1600">
              <a:solidFill>
                <a:schemeClr val="dk1"/>
              </a:solidFill>
              <a:latin typeface="Barlow Light"/>
              <a:ea typeface="Barlow Light"/>
              <a:cs typeface="Barlow Light"/>
              <a:sym typeface="Barlow Light"/>
            </a:endParaRPr>
          </a:p>
        </p:txBody>
      </p:sp>
      <p:grpSp>
        <p:nvGrpSpPr>
          <p:cNvPr id="589" name="Google Shape;589;p19"/>
          <p:cNvGrpSpPr/>
          <p:nvPr/>
        </p:nvGrpSpPr>
        <p:grpSpPr>
          <a:xfrm>
            <a:off x="5840313" y="313132"/>
            <a:ext cx="2217560" cy="4517251"/>
            <a:chOff x="1020040" y="533174"/>
            <a:chExt cx="2721600" cy="5544000"/>
          </a:xfrm>
        </p:grpSpPr>
        <p:sp>
          <p:nvSpPr>
            <p:cNvPr id="590" name="Google Shape;590;p19"/>
            <p:cNvSpPr/>
            <p:nvPr/>
          </p:nvSpPr>
          <p:spPr>
            <a:xfrm rot="5322">
              <a:off x="1024388" y="535271"/>
              <a:ext cx="2712903" cy="5539807"/>
            </a:xfrm>
            <a:prstGeom prst="roundRect">
              <a:avLst>
                <a:gd fmla="val 13728" name="adj"/>
              </a:avLst>
            </a:prstGeom>
            <a:solidFill>
              <a:srgbClr val="262626"/>
            </a:solidFill>
            <a:ln cap="flat" cmpd="sng" w="31050">
              <a:solidFill>
                <a:srgbClr val="434343"/>
              </a:solidFill>
              <a:prstDash val="solid"/>
              <a:round/>
              <a:headEnd len="sm" w="sm" type="none"/>
              <a:tailEnd len="sm" w="sm" type="none"/>
            </a:ln>
            <a:effectLst>
              <a:outerShdw blurRad="144873" rotWithShape="0" algn="tl" dir="2700000" dist="93132">
                <a:srgbClr val="000000">
                  <a:alpha val="40000"/>
                </a:srgbClr>
              </a:outerShdw>
            </a:effectLst>
          </p:spPr>
          <p:txBody>
            <a:bodyPr anchorCtr="0" anchor="ctr" bIns="37250" lIns="74500" spcFirstLastPara="1" rIns="74500" wrap="square" tIns="37250">
              <a:noAutofit/>
            </a:bodyPr>
            <a:lstStyle/>
            <a:p>
              <a:pPr indent="0" lvl="0" marL="0" marR="0" rtl="0" algn="ctr">
                <a:lnSpc>
                  <a:spcPct val="100000"/>
                </a:lnSpc>
                <a:spcBef>
                  <a:spcPts val="0"/>
                </a:spcBef>
                <a:spcAft>
                  <a:spcPts val="0"/>
                </a:spcAft>
                <a:buClr>
                  <a:srgbClr val="000000"/>
                </a:buClr>
                <a:buSzPts val="1467"/>
                <a:buFont typeface="Arial"/>
                <a:buNone/>
              </a:pPr>
              <a:r>
                <a:t/>
              </a:r>
              <a:endParaRPr b="0" i="0" sz="1467" u="none" cap="none" strike="noStrike">
                <a:solidFill>
                  <a:srgbClr val="FFFFFF"/>
                </a:solidFill>
                <a:latin typeface="Calibri"/>
                <a:ea typeface="Calibri"/>
                <a:cs typeface="Calibri"/>
                <a:sym typeface="Calibri"/>
              </a:endParaRPr>
            </a:p>
          </p:txBody>
        </p:sp>
        <p:sp>
          <p:nvSpPr>
            <p:cNvPr id="591" name="Google Shape;591;p19"/>
            <p:cNvSpPr/>
            <p:nvPr/>
          </p:nvSpPr>
          <p:spPr>
            <a:xfrm rot="5339">
              <a:off x="1117826" y="634766"/>
              <a:ext cx="2511303" cy="5315706"/>
            </a:xfrm>
            <a:prstGeom prst="roundRect">
              <a:avLst>
                <a:gd fmla="val 11202" name="adj"/>
              </a:avLst>
            </a:prstGeom>
            <a:solidFill>
              <a:srgbClr val="000000"/>
            </a:solidFill>
            <a:ln>
              <a:noFill/>
            </a:ln>
          </p:spPr>
          <p:txBody>
            <a:bodyPr anchorCtr="0" anchor="ctr" bIns="37250" lIns="74500" spcFirstLastPara="1" rIns="74500" wrap="square" tIns="37250">
              <a:noAutofit/>
            </a:bodyPr>
            <a:lstStyle/>
            <a:p>
              <a:pPr indent="0" lvl="0" marL="0" marR="0" rtl="0" algn="ctr">
                <a:lnSpc>
                  <a:spcPct val="100000"/>
                </a:lnSpc>
                <a:spcBef>
                  <a:spcPts val="0"/>
                </a:spcBef>
                <a:spcAft>
                  <a:spcPts val="0"/>
                </a:spcAft>
                <a:buClr>
                  <a:srgbClr val="000000"/>
                </a:buClr>
                <a:buSzPts val="1467"/>
                <a:buFont typeface="Arial"/>
                <a:buNone/>
              </a:pPr>
              <a:r>
                <a:t/>
              </a:r>
              <a:endParaRPr b="0" i="0" sz="1467" u="none" cap="none" strike="noStrike">
                <a:solidFill>
                  <a:srgbClr val="FFFFFF"/>
                </a:solidFill>
                <a:latin typeface="Calibri"/>
                <a:ea typeface="Calibri"/>
                <a:cs typeface="Calibri"/>
                <a:sym typeface="Calibri"/>
              </a:endParaRPr>
            </a:p>
          </p:txBody>
        </p:sp>
        <p:sp>
          <p:nvSpPr>
            <p:cNvPr id="592" name="Google Shape;592;p19"/>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37250" lIns="74500" spcFirstLastPara="1" rIns="74500" wrap="square" tIns="37250">
              <a:noAutofit/>
            </a:bodyPr>
            <a:lstStyle/>
            <a:p>
              <a:pPr indent="0" lvl="0" marL="0" marR="0" rtl="0" algn="ctr">
                <a:lnSpc>
                  <a:spcPct val="100000"/>
                </a:lnSpc>
                <a:spcBef>
                  <a:spcPts val="0"/>
                </a:spcBef>
                <a:spcAft>
                  <a:spcPts val="0"/>
                </a:spcAft>
                <a:buClr>
                  <a:srgbClr val="000000"/>
                </a:buClr>
                <a:buSzPts val="1467"/>
                <a:buFont typeface="Arial"/>
                <a:buNone/>
              </a:pPr>
              <a:r>
                <a:t/>
              </a:r>
              <a:endParaRPr b="0" i="0" sz="1467" u="none" cap="none" strike="noStrike">
                <a:solidFill>
                  <a:srgbClr val="FFFFFF"/>
                </a:solidFill>
                <a:latin typeface="Calibri"/>
                <a:ea typeface="Calibri"/>
                <a:cs typeface="Calibri"/>
                <a:sym typeface="Calibri"/>
              </a:endParaRPr>
            </a:p>
          </p:txBody>
        </p:sp>
        <p:sp>
          <p:nvSpPr>
            <p:cNvPr id="593" name="Google Shape;593;p19"/>
            <p:cNvSpPr/>
            <p:nvPr/>
          </p:nvSpPr>
          <p:spPr>
            <a:xfrm>
              <a:off x="1848856" y="5858818"/>
              <a:ext cx="1063200" cy="37800"/>
            </a:xfrm>
            <a:prstGeom prst="roundRect">
              <a:avLst>
                <a:gd fmla="val 50000" name="adj"/>
              </a:avLst>
            </a:prstGeom>
            <a:solidFill>
              <a:srgbClr val="3A3838"/>
            </a:solidFill>
            <a:ln>
              <a:noFill/>
            </a:ln>
          </p:spPr>
          <p:txBody>
            <a:bodyPr anchorCtr="0" anchor="ctr" bIns="74500" lIns="74500" spcFirstLastPara="1" rIns="74500" wrap="square" tIns="74500">
              <a:noAutofit/>
            </a:bodyPr>
            <a:lstStyle/>
            <a:p>
              <a:pPr indent="0" lvl="0" marL="0" marR="0" rtl="0" algn="l">
                <a:lnSpc>
                  <a:spcPct val="100000"/>
                </a:lnSpc>
                <a:spcBef>
                  <a:spcPts val="0"/>
                </a:spcBef>
                <a:spcAft>
                  <a:spcPts val="0"/>
                </a:spcAft>
                <a:buClr>
                  <a:srgbClr val="000000"/>
                </a:buClr>
                <a:buSzPts val="1141"/>
                <a:buFont typeface="Arial"/>
                <a:buNone/>
              </a:pPr>
              <a:r>
                <a:t/>
              </a:r>
              <a:endParaRPr b="0" i="0" sz="1141" u="none" cap="none" strike="noStrike">
                <a:solidFill>
                  <a:srgbClr val="000000"/>
                </a:solidFill>
                <a:latin typeface="Arial"/>
                <a:ea typeface="Arial"/>
                <a:cs typeface="Arial"/>
                <a:sym typeface="Arial"/>
              </a:endParaRPr>
            </a:p>
          </p:txBody>
        </p:sp>
        <p:sp>
          <p:nvSpPr>
            <p:cNvPr id="594" name="Google Shape;594;p19"/>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74500" lIns="74500" spcFirstLastPara="1" rIns="74500" wrap="square" tIns="74500">
              <a:noAutofit/>
            </a:bodyPr>
            <a:lstStyle/>
            <a:p>
              <a:pPr indent="0" lvl="0" marL="0" marR="0" rtl="0" algn="l">
                <a:lnSpc>
                  <a:spcPct val="100000"/>
                </a:lnSpc>
                <a:spcBef>
                  <a:spcPts val="0"/>
                </a:spcBef>
                <a:spcAft>
                  <a:spcPts val="0"/>
                </a:spcAft>
                <a:buClr>
                  <a:srgbClr val="000000"/>
                </a:buClr>
                <a:buSzPts val="1141"/>
                <a:buFont typeface="Arial"/>
                <a:buNone/>
              </a:pPr>
              <a:r>
                <a:t/>
              </a:r>
              <a:endParaRPr b="0" i="0" sz="1141" u="none" cap="none" strike="noStrike">
                <a:solidFill>
                  <a:srgbClr val="000000"/>
                </a:solidFill>
                <a:latin typeface="Arial"/>
                <a:ea typeface="Arial"/>
                <a:cs typeface="Arial"/>
                <a:sym typeface="Arial"/>
              </a:endParaRPr>
            </a:p>
          </p:txBody>
        </p:sp>
        <p:sp>
          <p:nvSpPr>
            <p:cNvPr id="595" name="Google Shape;595;p19"/>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74500" lIns="74500" spcFirstLastPara="1" rIns="74500" wrap="square" tIns="74500">
              <a:noAutofit/>
            </a:bodyPr>
            <a:lstStyle/>
            <a:p>
              <a:pPr indent="0" lvl="0" marL="0" marR="0" rtl="0" algn="l">
                <a:lnSpc>
                  <a:spcPct val="100000"/>
                </a:lnSpc>
                <a:spcBef>
                  <a:spcPts val="0"/>
                </a:spcBef>
                <a:spcAft>
                  <a:spcPts val="0"/>
                </a:spcAft>
                <a:buClr>
                  <a:srgbClr val="000000"/>
                </a:buClr>
                <a:buSzPts val="1141"/>
                <a:buFont typeface="Arial"/>
                <a:buNone/>
              </a:pPr>
              <a:r>
                <a:t/>
              </a:r>
              <a:endParaRPr b="0" i="0" sz="1141" u="none" cap="none" strike="noStrike">
                <a:solidFill>
                  <a:srgbClr val="000000"/>
                </a:solidFill>
                <a:latin typeface="Arial"/>
                <a:ea typeface="Arial"/>
                <a:cs typeface="Arial"/>
                <a:sym typeface="Arial"/>
              </a:endParaRPr>
            </a:p>
          </p:txBody>
        </p:sp>
      </p:grpSp>
      <p:sp>
        <p:nvSpPr>
          <p:cNvPr id="596" name="Google Shape;596;p19"/>
          <p:cNvSpPr txBox="1"/>
          <p:nvPr/>
        </p:nvSpPr>
        <p:spPr>
          <a:xfrm>
            <a:off x="5840300" y="770850"/>
            <a:ext cx="2217600" cy="361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rgbClr val="F8F6EB"/>
                </a:solidFill>
                <a:latin typeface="Barlow"/>
                <a:ea typeface="Barlow"/>
                <a:cs typeface="Barlow"/>
                <a:sym typeface="Barlow"/>
              </a:rPr>
              <a:t>Text 81010</a:t>
            </a:r>
            <a:endParaRPr sz="1900">
              <a:solidFill>
                <a:srgbClr val="F8F6EB"/>
              </a:solidFill>
              <a:latin typeface="Barlow"/>
              <a:ea typeface="Barlow"/>
              <a:cs typeface="Barlow"/>
              <a:sym typeface="Barlow"/>
            </a:endParaRPr>
          </a:p>
          <a:p>
            <a:pPr indent="0" lvl="0" marL="0" rtl="0" algn="l">
              <a:spcBef>
                <a:spcPts val="0"/>
              </a:spcBef>
              <a:spcAft>
                <a:spcPts val="0"/>
              </a:spcAft>
              <a:buNone/>
            </a:pPr>
            <a:r>
              <a:t/>
            </a:r>
            <a:endParaRPr sz="1700">
              <a:solidFill>
                <a:srgbClr val="F8F6EB"/>
              </a:solidFill>
              <a:latin typeface="Barlow"/>
              <a:ea typeface="Barlow"/>
              <a:cs typeface="Barlow"/>
              <a:sym typeface="Barlow"/>
            </a:endParaRPr>
          </a:p>
          <a:p>
            <a:pPr indent="0" lvl="0" marL="0" rtl="0" algn="ctr">
              <a:spcBef>
                <a:spcPts val="0"/>
              </a:spcBef>
              <a:spcAft>
                <a:spcPts val="0"/>
              </a:spcAft>
              <a:buNone/>
            </a:pPr>
            <a:r>
              <a:rPr b="1" lang="en" sz="1700">
                <a:solidFill>
                  <a:srgbClr val="F8F6EB"/>
                </a:solidFill>
                <a:latin typeface="Barlow"/>
                <a:ea typeface="Barlow"/>
                <a:cs typeface="Barlow"/>
                <a:sym typeface="Barlow"/>
              </a:rPr>
              <a:t>Last Names A-D:</a:t>
            </a:r>
            <a:r>
              <a:rPr lang="en" sz="1700">
                <a:solidFill>
                  <a:srgbClr val="F8F6EB"/>
                </a:solidFill>
                <a:latin typeface="Barlow"/>
                <a:ea typeface="Barlow"/>
                <a:cs typeface="Barlow"/>
                <a:sym typeface="Barlow"/>
              </a:rPr>
              <a:t> </a:t>
            </a:r>
            <a:endParaRPr sz="1700">
              <a:solidFill>
                <a:srgbClr val="F8F6EB"/>
              </a:solidFill>
              <a:latin typeface="Barlow"/>
              <a:ea typeface="Barlow"/>
              <a:cs typeface="Barlow"/>
              <a:sym typeface="Barlow"/>
            </a:endParaRPr>
          </a:p>
          <a:p>
            <a:pPr indent="0" lvl="0" marL="0" rtl="0" algn="ctr">
              <a:spcBef>
                <a:spcPts val="0"/>
              </a:spcBef>
              <a:spcAft>
                <a:spcPts val="0"/>
              </a:spcAft>
              <a:buNone/>
            </a:pPr>
            <a:r>
              <a:rPr lang="en" sz="1700">
                <a:solidFill>
                  <a:srgbClr val="F8F6EB"/>
                </a:solidFill>
                <a:latin typeface="Barlow"/>
                <a:ea typeface="Barlow"/>
                <a:cs typeface="Barlow"/>
                <a:sym typeface="Barlow"/>
              </a:rPr>
              <a:t>@khs2027ad</a:t>
            </a:r>
            <a:endParaRPr sz="1700">
              <a:solidFill>
                <a:srgbClr val="F8F6EB"/>
              </a:solidFill>
              <a:latin typeface="Barlow"/>
              <a:ea typeface="Barlow"/>
              <a:cs typeface="Barlow"/>
              <a:sym typeface="Barlow"/>
            </a:endParaRPr>
          </a:p>
          <a:p>
            <a:pPr indent="0" lvl="0" marL="0" rtl="0" algn="ctr">
              <a:spcBef>
                <a:spcPts val="0"/>
              </a:spcBef>
              <a:spcAft>
                <a:spcPts val="0"/>
              </a:spcAft>
              <a:buNone/>
            </a:pPr>
            <a:r>
              <a:t/>
            </a:r>
            <a:endParaRPr sz="1700">
              <a:solidFill>
                <a:srgbClr val="F8F6EB"/>
              </a:solidFill>
              <a:latin typeface="Barlow"/>
              <a:ea typeface="Barlow"/>
              <a:cs typeface="Barlow"/>
              <a:sym typeface="Barlow"/>
            </a:endParaRPr>
          </a:p>
          <a:p>
            <a:pPr indent="0" lvl="0" marL="0" rtl="0" algn="ctr">
              <a:spcBef>
                <a:spcPts val="0"/>
              </a:spcBef>
              <a:spcAft>
                <a:spcPts val="0"/>
              </a:spcAft>
              <a:buNone/>
            </a:pPr>
            <a:r>
              <a:rPr b="1" lang="en" sz="1700">
                <a:solidFill>
                  <a:srgbClr val="F8F6EB"/>
                </a:solidFill>
                <a:latin typeface="Barlow"/>
                <a:ea typeface="Barlow"/>
                <a:cs typeface="Barlow"/>
                <a:sym typeface="Barlow"/>
              </a:rPr>
              <a:t>Last Names E-K</a:t>
            </a:r>
            <a:r>
              <a:rPr lang="en" sz="1700">
                <a:solidFill>
                  <a:srgbClr val="F8F6EB"/>
                </a:solidFill>
                <a:latin typeface="Barlow"/>
                <a:ea typeface="Barlow"/>
                <a:cs typeface="Barlow"/>
                <a:sym typeface="Barlow"/>
              </a:rPr>
              <a:t>:</a:t>
            </a:r>
            <a:endParaRPr sz="1700">
              <a:solidFill>
                <a:srgbClr val="F8F6EB"/>
              </a:solidFill>
              <a:latin typeface="Barlow"/>
              <a:ea typeface="Barlow"/>
              <a:cs typeface="Barlow"/>
              <a:sym typeface="Barlow"/>
            </a:endParaRPr>
          </a:p>
          <a:p>
            <a:pPr indent="0" lvl="0" marL="0" rtl="0" algn="ctr">
              <a:spcBef>
                <a:spcPts val="0"/>
              </a:spcBef>
              <a:spcAft>
                <a:spcPts val="0"/>
              </a:spcAft>
              <a:buNone/>
            </a:pPr>
            <a:r>
              <a:rPr lang="en" sz="1700">
                <a:solidFill>
                  <a:srgbClr val="F8F6EB"/>
                </a:solidFill>
                <a:latin typeface="Barlow"/>
                <a:ea typeface="Barlow"/>
                <a:cs typeface="Barlow"/>
                <a:sym typeface="Barlow"/>
              </a:rPr>
              <a:t> @khs2027ek</a:t>
            </a:r>
            <a:endParaRPr sz="1700">
              <a:solidFill>
                <a:srgbClr val="F8F6EB"/>
              </a:solidFill>
              <a:latin typeface="Barlow"/>
              <a:ea typeface="Barlow"/>
              <a:cs typeface="Barlow"/>
              <a:sym typeface="Barlow"/>
            </a:endParaRPr>
          </a:p>
          <a:p>
            <a:pPr indent="0" lvl="0" marL="0" rtl="0" algn="ctr">
              <a:spcBef>
                <a:spcPts val="0"/>
              </a:spcBef>
              <a:spcAft>
                <a:spcPts val="0"/>
              </a:spcAft>
              <a:buNone/>
            </a:pPr>
            <a:r>
              <a:t/>
            </a:r>
            <a:endParaRPr sz="1700">
              <a:solidFill>
                <a:srgbClr val="F8F6EB"/>
              </a:solidFill>
              <a:latin typeface="Barlow"/>
              <a:ea typeface="Barlow"/>
              <a:cs typeface="Barlow"/>
              <a:sym typeface="Barlow"/>
            </a:endParaRPr>
          </a:p>
          <a:p>
            <a:pPr indent="0" lvl="0" marL="0" rtl="0" algn="ctr">
              <a:spcBef>
                <a:spcPts val="0"/>
              </a:spcBef>
              <a:spcAft>
                <a:spcPts val="0"/>
              </a:spcAft>
              <a:buNone/>
            </a:pPr>
            <a:r>
              <a:rPr b="1" lang="en" sz="1700">
                <a:solidFill>
                  <a:srgbClr val="F8F6EB"/>
                </a:solidFill>
                <a:latin typeface="Barlow"/>
                <a:ea typeface="Barlow"/>
                <a:cs typeface="Barlow"/>
                <a:sym typeface="Barlow"/>
              </a:rPr>
              <a:t>Last Names L-Q:</a:t>
            </a:r>
            <a:endParaRPr b="1" sz="1700">
              <a:solidFill>
                <a:srgbClr val="F8F6EB"/>
              </a:solidFill>
              <a:latin typeface="Barlow"/>
              <a:ea typeface="Barlow"/>
              <a:cs typeface="Barlow"/>
              <a:sym typeface="Barlow"/>
            </a:endParaRPr>
          </a:p>
          <a:p>
            <a:pPr indent="0" lvl="0" marL="0" rtl="0" algn="ctr">
              <a:spcBef>
                <a:spcPts val="0"/>
              </a:spcBef>
              <a:spcAft>
                <a:spcPts val="0"/>
              </a:spcAft>
              <a:buNone/>
            </a:pPr>
            <a:r>
              <a:rPr lang="en" sz="1700">
                <a:solidFill>
                  <a:srgbClr val="F8F6EB"/>
                </a:solidFill>
                <a:latin typeface="Barlow"/>
                <a:ea typeface="Barlow"/>
                <a:cs typeface="Barlow"/>
                <a:sym typeface="Barlow"/>
              </a:rPr>
              <a:t>@khs2027lq</a:t>
            </a:r>
            <a:endParaRPr sz="1700">
              <a:solidFill>
                <a:srgbClr val="F8F6EB"/>
              </a:solidFill>
              <a:latin typeface="Barlow"/>
              <a:ea typeface="Barlow"/>
              <a:cs typeface="Barlow"/>
              <a:sym typeface="Barlow"/>
            </a:endParaRPr>
          </a:p>
          <a:p>
            <a:pPr indent="0" lvl="0" marL="0" rtl="0" algn="ctr">
              <a:spcBef>
                <a:spcPts val="0"/>
              </a:spcBef>
              <a:spcAft>
                <a:spcPts val="0"/>
              </a:spcAft>
              <a:buNone/>
            </a:pPr>
            <a:r>
              <a:t/>
            </a:r>
            <a:endParaRPr sz="1700">
              <a:solidFill>
                <a:srgbClr val="F8F6EB"/>
              </a:solidFill>
              <a:latin typeface="Barlow"/>
              <a:ea typeface="Barlow"/>
              <a:cs typeface="Barlow"/>
              <a:sym typeface="Barlow"/>
            </a:endParaRPr>
          </a:p>
          <a:p>
            <a:pPr indent="0" lvl="0" marL="0" rtl="0" algn="ctr">
              <a:spcBef>
                <a:spcPts val="0"/>
              </a:spcBef>
              <a:spcAft>
                <a:spcPts val="0"/>
              </a:spcAft>
              <a:buNone/>
            </a:pPr>
            <a:r>
              <a:rPr b="1" lang="en" sz="1700">
                <a:solidFill>
                  <a:srgbClr val="F8F6EB"/>
                </a:solidFill>
                <a:latin typeface="Barlow"/>
                <a:ea typeface="Barlow"/>
                <a:cs typeface="Barlow"/>
                <a:sym typeface="Barlow"/>
              </a:rPr>
              <a:t>Last Names R-Z:</a:t>
            </a:r>
            <a:endParaRPr b="1" sz="1700">
              <a:solidFill>
                <a:srgbClr val="F8F6EB"/>
              </a:solidFill>
              <a:latin typeface="Barlow"/>
              <a:ea typeface="Barlow"/>
              <a:cs typeface="Barlow"/>
              <a:sym typeface="Barlow"/>
            </a:endParaRPr>
          </a:p>
          <a:p>
            <a:pPr indent="0" lvl="0" marL="0" rtl="0" algn="ctr">
              <a:spcBef>
                <a:spcPts val="0"/>
              </a:spcBef>
              <a:spcAft>
                <a:spcPts val="0"/>
              </a:spcAft>
              <a:buNone/>
            </a:pPr>
            <a:r>
              <a:rPr lang="en" sz="1700">
                <a:solidFill>
                  <a:srgbClr val="F8F6EB"/>
                </a:solidFill>
                <a:latin typeface="Barlow"/>
                <a:ea typeface="Barlow"/>
                <a:cs typeface="Barlow"/>
                <a:sym typeface="Barlow"/>
              </a:rPr>
              <a:t>@khs2027rz</a:t>
            </a:r>
            <a:endParaRPr b="1" sz="1700">
              <a:solidFill>
                <a:srgbClr val="F8F6EB"/>
              </a:solidFill>
              <a:latin typeface="Barlow"/>
              <a:ea typeface="Barlow"/>
              <a:cs typeface="Barlow"/>
              <a:sym typeface="Barlow"/>
            </a:endParaRPr>
          </a:p>
        </p:txBody>
      </p:sp>
      <p:sp>
        <p:nvSpPr>
          <p:cNvPr id="597" name="Google Shape;597;p19"/>
          <p:cNvSpPr/>
          <p:nvPr/>
        </p:nvSpPr>
        <p:spPr>
          <a:xfrm>
            <a:off x="1194625" y="1014150"/>
            <a:ext cx="3549600" cy="3130500"/>
          </a:xfrm>
          <a:prstGeom prst="roundRect">
            <a:avLst>
              <a:gd fmla="val 16667" name="adj"/>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Light"/>
              <a:ea typeface="Barlow Light"/>
              <a:cs typeface="Barlow Light"/>
              <a:sym typeface="Barlow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20"/>
          <p:cNvSpPr txBox="1"/>
          <p:nvPr>
            <p:ph idx="4294967295"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Graduation Requirements</a:t>
            </a:r>
            <a:endParaRPr/>
          </a:p>
        </p:txBody>
      </p:sp>
      <p:sp>
        <p:nvSpPr>
          <p:cNvPr id="603" name="Google Shape;603;p20"/>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graphicFrame>
        <p:nvGraphicFramePr>
          <p:cNvPr id="604" name="Google Shape;604;p20"/>
          <p:cNvGraphicFramePr/>
          <p:nvPr/>
        </p:nvGraphicFramePr>
        <p:xfrm>
          <a:off x="1004350" y="787500"/>
          <a:ext cx="3000000" cy="3000000"/>
        </p:xfrm>
        <a:graphic>
          <a:graphicData uri="http://schemas.openxmlformats.org/drawingml/2006/table">
            <a:tbl>
              <a:tblPr>
                <a:noFill/>
                <a:tableStyleId>{5C7942A6-30A0-402F-8ED9-F605AE1E4EE9}</a:tableStyleId>
              </a:tblPr>
              <a:tblGrid>
                <a:gridCol w="2311025"/>
                <a:gridCol w="5188925"/>
              </a:tblGrid>
              <a:tr h="381000">
                <a:tc>
                  <a:txBody>
                    <a:bodyPr/>
                    <a:lstStyle/>
                    <a:p>
                      <a:pPr indent="0" lvl="0" marL="0" rtl="0" algn="l">
                        <a:spcBef>
                          <a:spcPts val="0"/>
                        </a:spcBef>
                        <a:spcAft>
                          <a:spcPts val="0"/>
                        </a:spcAft>
                        <a:buNone/>
                      </a:pPr>
                      <a:r>
                        <a:rPr b="1" lang="en" sz="1600" u="sng">
                          <a:latin typeface="Barlow"/>
                          <a:ea typeface="Barlow"/>
                          <a:cs typeface="Barlow"/>
                          <a:sym typeface="Barlow"/>
                        </a:rPr>
                        <a:t>Subject Area</a:t>
                      </a:r>
                      <a:endParaRPr b="1" sz="1600" u="sng">
                        <a:latin typeface="Barlow"/>
                        <a:ea typeface="Barlow"/>
                        <a:cs typeface="Barlow"/>
                        <a:sym typeface="Barlow"/>
                      </a:endParaRPr>
                    </a:p>
                  </a:txBody>
                  <a:tcPr marT="91425" marB="91425" marR="91425" marL="91425">
                    <a:solidFill>
                      <a:schemeClr val="lt2"/>
                    </a:solidFill>
                  </a:tcPr>
                </a:tc>
                <a:tc>
                  <a:txBody>
                    <a:bodyPr/>
                    <a:lstStyle/>
                    <a:p>
                      <a:pPr indent="0" lvl="0" marL="0" rtl="0" algn="l">
                        <a:spcBef>
                          <a:spcPts val="0"/>
                        </a:spcBef>
                        <a:spcAft>
                          <a:spcPts val="0"/>
                        </a:spcAft>
                        <a:buNone/>
                      </a:pPr>
                      <a:r>
                        <a:rPr b="1" lang="en" sz="1600" u="sng">
                          <a:latin typeface="Barlow"/>
                          <a:ea typeface="Barlow"/>
                          <a:cs typeface="Barlow"/>
                          <a:sym typeface="Barlow"/>
                        </a:rPr>
                        <a:t>Courses</a:t>
                      </a:r>
                      <a:endParaRPr b="1" sz="1600" u="sng">
                        <a:latin typeface="Barlow"/>
                        <a:ea typeface="Barlow"/>
                        <a:cs typeface="Barlow"/>
                        <a:sym typeface="Barlow"/>
                      </a:endParaRPr>
                    </a:p>
                  </a:txBody>
                  <a:tcPr marT="91425" marB="91425" marR="91425" marL="91425">
                    <a:solidFill>
                      <a:schemeClr val="lt2"/>
                    </a:solidFill>
                  </a:tcPr>
                </a:tc>
              </a:tr>
              <a:tr h="381000">
                <a:tc>
                  <a:txBody>
                    <a:bodyPr/>
                    <a:lstStyle/>
                    <a:p>
                      <a:pPr indent="0" lvl="0" marL="0" rtl="0" algn="l">
                        <a:spcBef>
                          <a:spcPts val="0"/>
                        </a:spcBef>
                        <a:spcAft>
                          <a:spcPts val="0"/>
                        </a:spcAft>
                        <a:buNone/>
                      </a:pPr>
                      <a:r>
                        <a:rPr b="1" lang="en" sz="1600">
                          <a:solidFill>
                            <a:schemeClr val="accent1"/>
                          </a:solidFill>
                          <a:latin typeface="Barlow"/>
                          <a:ea typeface="Barlow"/>
                          <a:cs typeface="Barlow"/>
                          <a:sym typeface="Barlow"/>
                        </a:rPr>
                        <a:t>English</a:t>
                      </a:r>
                      <a:endParaRPr b="1" sz="1600">
                        <a:solidFill>
                          <a:schemeClr val="accent1"/>
                        </a:solidFill>
                        <a:latin typeface="Barlow"/>
                        <a:ea typeface="Barlow"/>
                        <a:cs typeface="Barlow"/>
                        <a:sym typeface="Barlow"/>
                      </a:endParaRPr>
                    </a:p>
                  </a:txBody>
                  <a:tcPr marT="91425" marB="91425" marR="91425" marL="91425"/>
                </a:tc>
                <a:tc>
                  <a:txBody>
                    <a:bodyPr/>
                    <a:lstStyle/>
                    <a:p>
                      <a:pPr indent="0" lvl="0" marL="0" rtl="0" algn="l">
                        <a:spcBef>
                          <a:spcPts val="0"/>
                        </a:spcBef>
                        <a:spcAft>
                          <a:spcPts val="0"/>
                        </a:spcAft>
                        <a:buNone/>
                      </a:pPr>
                      <a:r>
                        <a:rPr b="1" lang="en" sz="1500">
                          <a:latin typeface="Barlow"/>
                          <a:ea typeface="Barlow"/>
                          <a:cs typeface="Barlow"/>
                          <a:sym typeface="Barlow"/>
                        </a:rPr>
                        <a:t>4</a:t>
                      </a:r>
                      <a:r>
                        <a:rPr lang="en">
                          <a:latin typeface="Barlow"/>
                          <a:ea typeface="Barlow"/>
                          <a:cs typeface="Barlow"/>
                          <a:sym typeface="Barlow"/>
                        </a:rPr>
                        <a:t>: English I, II, III/AP Language, IV/AP Literature</a:t>
                      </a:r>
                      <a:endParaRPr>
                        <a:latin typeface="Barlow"/>
                        <a:ea typeface="Barlow"/>
                        <a:cs typeface="Barlow"/>
                        <a:sym typeface="Barlow"/>
                      </a:endParaRPr>
                    </a:p>
                  </a:txBody>
                  <a:tcPr marT="91425" marB="91425" marR="91425" marL="91425"/>
                </a:tc>
              </a:tr>
              <a:tr h="381000">
                <a:tc>
                  <a:txBody>
                    <a:bodyPr/>
                    <a:lstStyle/>
                    <a:p>
                      <a:pPr indent="0" lvl="0" marL="0" rtl="0" algn="l">
                        <a:spcBef>
                          <a:spcPts val="0"/>
                        </a:spcBef>
                        <a:spcAft>
                          <a:spcPts val="0"/>
                        </a:spcAft>
                        <a:buNone/>
                      </a:pPr>
                      <a:r>
                        <a:rPr b="1" lang="en" sz="1600">
                          <a:solidFill>
                            <a:schemeClr val="accent1"/>
                          </a:solidFill>
                          <a:latin typeface="Barlow"/>
                          <a:ea typeface="Barlow"/>
                          <a:cs typeface="Barlow"/>
                          <a:sym typeface="Barlow"/>
                        </a:rPr>
                        <a:t>Mathematics</a:t>
                      </a:r>
                      <a:r>
                        <a:rPr b="1" lang="en" sz="1600">
                          <a:solidFill>
                            <a:schemeClr val="accent1"/>
                          </a:solidFill>
                          <a:latin typeface="Barlow"/>
                          <a:ea typeface="Barlow"/>
                          <a:cs typeface="Barlow"/>
                          <a:sym typeface="Barlow"/>
                        </a:rPr>
                        <a:t> </a:t>
                      </a:r>
                      <a:endParaRPr b="1" sz="1600">
                        <a:solidFill>
                          <a:schemeClr val="accent1"/>
                        </a:solidFill>
                        <a:latin typeface="Barlow"/>
                        <a:ea typeface="Barlow"/>
                        <a:cs typeface="Barlow"/>
                        <a:sym typeface="Barlow"/>
                      </a:endParaRPr>
                    </a:p>
                  </a:txBody>
                  <a:tcPr marT="91425" marB="91425" marR="91425" marL="91425"/>
                </a:tc>
                <a:tc>
                  <a:txBody>
                    <a:bodyPr/>
                    <a:lstStyle/>
                    <a:p>
                      <a:pPr indent="0" lvl="0" marL="0" rtl="0" algn="l">
                        <a:spcBef>
                          <a:spcPts val="0"/>
                        </a:spcBef>
                        <a:spcAft>
                          <a:spcPts val="0"/>
                        </a:spcAft>
                        <a:buNone/>
                      </a:pPr>
                      <a:r>
                        <a:rPr b="1" lang="en" sz="1500">
                          <a:latin typeface="Barlow"/>
                          <a:ea typeface="Barlow"/>
                          <a:cs typeface="Barlow"/>
                          <a:sym typeface="Barlow"/>
                        </a:rPr>
                        <a:t>4</a:t>
                      </a:r>
                      <a:r>
                        <a:rPr lang="en">
                          <a:latin typeface="Barlow"/>
                          <a:ea typeface="Barlow"/>
                          <a:cs typeface="Barlow"/>
                          <a:sym typeface="Barlow"/>
                        </a:rPr>
                        <a:t>: Math 1, 2, 3, &amp; adv. math above Math 3 (Math 4, Pre-Calc, Stat) </a:t>
                      </a:r>
                      <a:endParaRPr>
                        <a:latin typeface="Barlow"/>
                        <a:ea typeface="Barlow"/>
                        <a:cs typeface="Barlow"/>
                        <a:sym typeface="Barlow"/>
                      </a:endParaRPr>
                    </a:p>
                  </a:txBody>
                  <a:tcPr marT="91425" marB="91425" marR="91425" marL="91425"/>
                </a:tc>
              </a:tr>
              <a:tr h="381000">
                <a:tc>
                  <a:txBody>
                    <a:bodyPr/>
                    <a:lstStyle/>
                    <a:p>
                      <a:pPr indent="0" lvl="0" marL="0" rtl="0" algn="l">
                        <a:spcBef>
                          <a:spcPts val="0"/>
                        </a:spcBef>
                        <a:spcAft>
                          <a:spcPts val="0"/>
                        </a:spcAft>
                        <a:buNone/>
                      </a:pPr>
                      <a:r>
                        <a:rPr b="1" lang="en" sz="1600">
                          <a:solidFill>
                            <a:schemeClr val="accent1"/>
                          </a:solidFill>
                          <a:latin typeface="Barlow"/>
                          <a:ea typeface="Barlow"/>
                          <a:cs typeface="Barlow"/>
                          <a:sym typeface="Barlow"/>
                        </a:rPr>
                        <a:t>Social Studies</a:t>
                      </a:r>
                      <a:endParaRPr b="1" sz="1600">
                        <a:solidFill>
                          <a:schemeClr val="accent1"/>
                        </a:solidFill>
                        <a:latin typeface="Barlow"/>
                        <a:ea typeface="Barlow"/>
                        <a:cs typeface="Barlow"/>
                        <a:sym typeface="Barlow"/>
                      </a:endParaRPr>
                    </a:p>
                  </a:txBody>
                  <a:tcPr marT="91425" marB="91425" marR="91425" marL="91425"/>
                </a:tc>
                <a:tc>
                  <a:txBody>
                    <a:bodyPr/>
                    <a:lstStyle/>
                    <a:p>
                      <a:pPr indent="0" lvl="0" marL="0" rtl="0" algn="l">
                        <a:spcBef>
                          <a:spcPts val="0"/>
                        </a:spcBef>
                        <a:spcAft>
                          <a:spcPts val="0"/>
                        </a:spcAft>
                        <a:buNone/>
                      </a:pPr>
                      <a:r>
                        <a:rPr b="1" lang="en" sz="1500">
                          <a:latin typeface="Barlow"/>
                          <a:ea typeface="Barlow"/>
                          <a:cs typeface="Barlow"/>
                          <a:sym typeface="Barlow"/>
                        </a:rPr>
                        <a:t>4</a:t>
                      </a:r>
                      <a:r>
                        <a:rPr lang="en">
                          <a:latin typeface="Barlow"/>
                          <a:ea typeface="Barlow"/>
                          <a:cs typeface="Barlow"/>
                          <a:sym typeface="Barlow"/>
                        </a:rPr>
                        <a:t>: World History, Civic Literacy (</a:t>
                      </a:r>
                      <a:r>
                        <a:rPr i="1" lang="en">
                          <a:latin typeface="Barlow"/>
                          <a:ea typeface="Barlow"/>
                          <a:cs typeface="Barlow"/>
                          <a:sym typeface="Barlow"/>
                        </a:rPr>
                        <a:t>or</a:t>
                      </a:r>
                      <a:r>
                        <a:rPr lang="en">
                          <a:latin typeface="Barlow"/>
                          <a:ea typeface="Barlow"/>
                          <a:cs typeface="Barlow"/>
                          <a:sym typeface="Barlow"/>
                        </a:rPr>
                        <a:t> AP US Gov &amp; Politics), American History (</a:t>
                      </a:r>
                      <a:r>
                        <a:rPr i="1" lang="en">
                          <a:latin typeface="Barlow"/>
                          <a:ea typeface="Barlow"/>
                          <a:cs typeface="Barlow"/>
                          <a:sym typeface="Barlow"/>
                        </a:rPr>
                        <a:t>or</a:t>
                      </a:r>
                      <a:r>
                        <a:rPr lang="en">
                          <a:latin typeface="Barlow"/>
                          <a:ea typeface="Barlow"/>
                          <a:cs typeface="Barlow"/>
                          <a:sym typeface="Barlow"/>
                        </a:rPr>
                        <a:t> AP US History), Economics &amp; Personal Finance</a:t>
                      </a:r>
                      <a:endParaRPr>
                        <a:latin typeface="Barlow"/>
                        <a:ea typeface="Barlow"/>
                        <a:cs typeface="Barlow"/>
                        <a:sym typeface="Barlow"/>
                      </a:endParaRPr>
                    </a:p>
                  </a:txBody>
                  <a:tcPr marT="91425" marB="91425" marR="91425" marL="91425"/>
                </a:tc>
              </a:tr>
              <a:tr h="381000">
                <a:tc>
                  <a:txBody>
                    <a:bodyPr/>
                    <a:lstStyle/>
                    <a:p>
                      <a:pPr indent="0" lvl="0" marL="0" rtl="0" algn="l">
                        <a:spcBef>
                          <a:spcPts val="0"/>
                        </a:spcBef>
                        <a:spcAft>
                          <a:spcPts val="0"/>
                        </a:spcAft>
                        <a:buNone/>
                      </a:pPr>
                      <a:r>
                        <a:rPr b="1" lang="en" sz="1600">
                          <a:solidFill>
                            <a:schemeClr val="accent1"/>
                          </a:solidFill>
                          <a:latin typeface="Barlow"/>
                          <a:ea typeface="Barlow"/>
                          <a:cs typeface="Barlow"/>
                          <a:sym typeface="Barlow"/>
                        </a:rPr>
                        <a:t>Science</a:t>
                      </a:r>
                      <a:endParaRPr b="1" sz="1600">
                        <a:solidFill>
                          <a:schemeClr val="accent1"/>
                        </a:solidFill>
                        <a:latin typeface="Barlow"/>
                        <a:ea typeface="Barlow"/>
                        <a:cs typeface="Barlow"/>
                        <a:sym typeface="Barlow"/>
                      </a:endParaRPr>
                    </a:p>
                  </a:txBody>
                  <a:tcPr marT="91425" marB="91425" marR="91425" marL="91425"/>
                </a:tc>
                <a:tc>
                  <a:txBody>
                    <a:bodyPr/>
                    <a:lstStyle/>
                    <a:p>
                      <a:pPr indent="0" lvl="0" marL="0" rtl="0" algn="l">
                        <a:spcBef>
                          <a:spcPts val="0"/>
                        </a:spcBef>
                        <a:spcAft>
                          <a:spcPts val="0"/>
                        </a:spcAft>
                        <a:buNone/>
                      </a:pPr>
                      <a:r>
                        <a:rPr b="1" lang="en" sz="1500">
                          <a:latin typeface="Barlow"/>
                          <a:ea typeface="Barlow"/>
                          <a:cs typeface="Barlow"/>
                          <a:sym typeface="Barlow"/>
                        </a:rPr>
                        <a:t>3</a:t>
                      </a:r>
                      <a:r>
                        <a:rPr lang="en">
                          <a:latin typeface="Barlow"/>
                          <a:ea typeface="Barlow"/>
                          <a:cs typeface="Barlow"/>
                          <a:sym typeface="Barlow"/>
                        </a:rPr>
                        <a:t>: Earth Science/AP Environmental Science, Biology, Chemistry </a:t>
                      </a:r>
                      <a:r>
                        <a:rPr i="1" lang="en">
                          <a:latin typeface="Barlow"/>
                          <a:ea typeface="Barlow"/>
                          <a:cs typeface="Barlow"/>
                          <a:sym typeface="Barlow"/>
                        </a:rPr>
                        <a:t>or</a:t>
                      </a:r>
                      <a:r>
                        <a:rPr lang="en">
                          <a:latin typeface="Barlow"/>
                          <a:ea typeface="Barlow"/>
                          <a:cs typeface="Barlow"/>
                          <a:sym typeface="Barlow"/>
                        </a:rPr>
                        <a:t> Physical Science</a:t>
                      </a:r>
                      <a:endParaRPr>
                        <a:latin typeface="Barlow"/>
                        <a:ea typeface="Barlow"/>
                        <a:cs typeface="Barlow"/>
                        <a:sym typeface="Barlow"/>
                      </a:endParaRPr>
                    </a:p>
                  </a:txBody>
                  <a:tcPr marT="91425" marB="91425" marR="91425" marL="91425"/>
                </a:tc>
              </a:tr>
              <a:tr h="381000">
                <a:tc>
                  <a:txBody>
                    <a:bodyPr/>
                    <a:lstStyle/>
                    <a:p>
                      <a:pPr indent="0" lvl="0" marL="0" rtl="0" algn="l">
                        <a:spcBef>
                          <a:spcPts val="0"/>
                        </a:spcBef>
                        <a:spcAft>
                          <a:spcPts val="0"/>
                        </a:spcAft>
                        <a:buNone/>
                      </a:pPr>
                      <a:r>
                        <a:rPr b="1" lang="en" sz="1600">
                          <a:solidFill>
                            <a:schemeClr val="accent1"/>
                          </a:solidFill>
                          <a:latin typeface="Barlow"/>
                          <a:ea typeface="Barlow"/>
                          <a:cs typeface="Barlow"/>
                          <a:sym typeface="Barlow"/>
                        </a:rPr>
                        <a:t>Health/ PE</a:t>
                      </a:r>
                      <a:endParaRPr b="1" sz="1600">
                        <a:solidFill>
                          <a:schemeClr val="accent1"/>
                        </a:solidFill>
                        <a:latin typeface="Barlow"/>
                        <a:ea typeface="Barlow"/>
                        <a:cs typeface="Barlow"/>
                        <a:sym typeface="Barlow"/>
                      </a:endParaRPr>
                    </a:p>
                  </a:txBody>
                  <a:tcPr marT="91425" marB="91425" marR="91425" marL="91425"/>
                </a:tc>
                <a:tc>
                  <a:txBody>
                    <a:bodyPr/>
                    <a:lstStyle/>
                    <a:p>
                      <a:pPr indent="0" lvl="0" marL="0" rtl="0" algn="l">
                        <a:spcBef>
                          <a:spcPts val="0"/>
                        </a:spcBef>
                        <a:spcAft>
                          <a:spcPts val="0"/>
                        </a:spcAft>
                        <a:buNone/>
                      </a:pPr>
                      <a:r>
                        <a:rPr b="1" lang="en" sz="1500">
                          <a:latin typeface="Barlow"/>
                          <a:ea typeface="Barlow"/>
                          <a:cs typeface="Barlow"/>
                          <a:sym typeface="Barlow"/>
                        </a:rPr>
                        <a:t>1</a:t>
                      </a:r>
                      <a:r>
                        <a:rPr lang="en">
                          <a:latin typeface="Barlow"/>
                          <a:ea typeface="Barlow"/>
                          <a:cs typeface="Barlow"/>
                          <a:sym typeface="Barlow"/>
                        </a:rPr>
                        <a:t>: Healthful Living I</a:t>
                      </a:r>
                      <a:endParaRPr>
                        <a:latin typeface="Barlow"/>
                        <a:ea typeface="Barlow"/>
                        <a:cs typeface="Barlow"/>
                        <a:sym typeface="Barlow"/>
                      </a:endParaRPr>
                    </a:p>
                  </a:txBody>
                  <a:tcPr marT="91425" marB="91425" marR="91425" marL="91425"/>
                </a:tc>
              </a:tr>
              <a:tr h="381000">
                <a:tc>
                  <a:txBody>
                    <a:bodyPr/>
                    <a:lstStyle/>
                    <a:p>
                      <a:pPr indent="0" lvl="0" marL="0" rtl="0" algn="l">
                        <a:spcBef>
                          <a:spcPts val="0"/>
                        </a:spcBef>
                        <a:spcAft>
                          <a:spcPts val="0"/>
                        </a:spcAft>
                        <a:buNone/>
                      </a:pPr>
                      <a:r>
                        <a:rPr b="1" lang="en" sz="1600">
                          <a:solidFill>
                            <a:schemeClr val="accent1"/>
                          </a:solidFill>
                          <a:latin typeface="Barlow"/>
                          <a:ea typeface="Barlow"/>
                          <a:cs typeface="Barlow"/>
                          <a:sym typeface="Barlow"/>
                        </a:rPr>
                        <a:t>Electives</a:t>
                      </a:r>
                      <a:endParaRPr b="1" sz="1600">
                        <a:solidFill>
                          <a:schemeClr val="accent1"/>
                        </a:solidFill>
                        <a:latin typeface="Barlow"/>
                        <a:ea typeface="Barlow"/>
                        <a:cs typeface="Barlow"/>
                        <a:sym typeface="Barlow"/>
                      </a:endParaRPr>
                    </a:p>
                  </a:txBody>
                  <a:tcPr marT="91425" marB="91425" marR="91425" marL="91425"/>
                </a:tc>
                <a:tc>
                  <a:txBody>
                    <a:bodyPr/>
                    <a:lstStyle/>
                    <a:p>
                      <a:pPr indent="0" lvl="0" marL="0" rtl="0" algn="l">
                        <a:spcBef>
                          <a:spcPts val="0"/>
                        </a:spcBef>
                        <a:spcAft>
                          <a:spcPts val="0"/>
                        </a:spcAft>
                        <a:buNone/>
                      </a:pPr>
                      <a:r>
                        <a:rPr b="1" lang="en" sz="1500">
                          <a:latin typeface="Barlow"/>
                          <a:ea typeface="Barlow"/>
                          <a:cs typeface="Barlow"/>
                          <a:sym typeface="Barlow"/>
                        </a:rPr>
                        <a:t>6</a:t>
                      </a:r>
                      <a:endParaRPr>
                        <a:latin typeface="Barlow"/>
                        <a:ea typeface="Barlow"/>
                        <a:cs typeface="Barlow"/>
                        <a:sym typeface="Barlow"/>
                      </a:endParaRPr>
                    </a:p>
                  </a:txBody>
                  <a:tcPr marT="91425" marB="91425" marR="91425" marL="91425"/>
                </a:tc>
              </a:tr>
            </a:tbl>
          </a:graphicData>
        </a:graphic>
      </p:graphicFrame>
      <p:sp>
        <p:nvSpPr>
          <p:cNvPr id="605" name="Google Shape;605;p20"/>
          <p:cNvSpPr txBox="1"/>
          <p:nvPr/>
        </p:nvSpPr>
        <p:spPr>
          <a:xfrm>
            <a:off x="858650" y="133800"/>
            <a:ext cx="7448100" cy="65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Barlow"/>
                <a:ea typeface="Barlow"/>
                <a:cs typeface="Barlow"/>
                <a:sym typeface="Barlow"/>
              </a:rPr>
              <a:t>Graduation Requirements</a:t>
            </a:r>
            <a:endParaRPr b="1" sz="2600">
              <a:latin typeface="Barlow"/>
              <a:ea typeface="Barlow"/>
              <a:cs typeface="Barlow"/>
              <a:sym typeface="Barlow"/>
            </a:endParaRPr>
          </a:p>
        </p:txBody>
      </p:sp>
      <p:sp>
        <p:nvSpPr>
          <p:cNvPr id="606" name="Google Shape;606;p20"/>
          <p:cNvSpPr txBox="1"/>
          <p:nvPr/>
        </p:nvSpPr>
        <p:spPr>
          <a:xfrm>
            <a:off x="1072050" y="4544050"/>
            <a:ext cx="6999900" cy="44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Barlow"/>
                <a:ea typeface="Barlow"/>
                <a:cs typeface="Barlow"/>
                <a:sym typeface="Barlow"/>
              </a:rPr>
              <a:t>Total Credits: 22 </a:t>
            </a:r>
            <a:endParaRPr b="1" sz="2400">
              <a:latin typeface="Barlow"/>
              <a:ea typeface="Barlow"/>
              <a:cs typeface="Barlow"/>
              <a:sym typeface="Barlow"/>
            </a:endParaRPr>
          </a:p>
        </p:txBody>
      </p:sp>
      <p:sp>
        <p:nvSpPr>
          <p:cNvPr id="607" name="Google Shape;607;p20"/>
          <p:cNvSpPr txBox="1"/>
          <p:nvPr/>
        </p:nvSpPr>
        <p:spPr>
          <a:xfrm>
            <a:off x="8699175" y="54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08" name="Google Shape;608;p20"/>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1"/>
              </a:solidFill>
              <a:latin typeface="Barlow Light"/>
              <a:ea typeface="Barlow Light"/>
              <a:cs typeface="Barlow Light"/>
              <a:sym typeface="Barlow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21"/>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614" name="Google Shape;614;p21"/>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Additional Requirements for  College Admissions</a:t>
            </a:r>
            <a:endParaRPr/>
          </a:p>
        </p:txBody>
      </p:sp>
      <p:sp>
        <p:nvSpPr>
          <p:cNvPr id="615" name="Google Shape;615;p21"/>
          <p:cNvSpPr txBox="1"/>
          <p:nvPr>
            <p:ph idx="1" type="body"/>
          </p:nvPr>
        </p:nvSpPr>
        <p:spPr>
          <a:xfrm>
            <a:off x="950975" y="1599700"/>
            <a:ext cx="3826800" cy="2890200"/>
          </a:xfrm>
          <a:prstGeom prst="rect">
            <a:avLst/>
          </a:prstGeom>
        </p:spPr>
        <p:txBody>
          <a:bodyPr anchorCtr="0" anchor="t" bIns="0" lIns="0" spcFirstLastPara="1" rIns="0" wrap="square" tIns="0">
            <a:noAutofit/>
          </a:bodyPr>
          <a:lstStyle/>
          <a:p>
            <a:pPr indent="0" lvl="0" marL="0" rtl="0" algn="l">
              <a:lnSpc>
                <a:spcPct val="100000"/>
              </a:lnSpc>
              <a:spcBef>
                <a:spcPts val="600"/>
              </a:spcBef>
              <a:spcAft>
                <a:spcPts val="0"/>
              </a:spcAft>
              <a:buNone/>
            </a:pPr>
            <a:r>
              <a:rPr b="1" lang="en">
                <a:solidFill>
                  <a:schemeClr val="accent1"/>
                </a:solidFill>
                <a:latin typeface="Barlow"/>
                <a:ea typeface="Barlow"/>
                <a:cs typeface="Barlow"/>
                <a:sym typeface="Barlow"/>
              </a:rPr>
              <a:t>UNC System Minimum Course Requirements for admissions:</a:t>
            </a:r>
            <a:endParaRPr b="1">
              <a:solidFill>
                <a:schemeClr val="accent1"/>
              </a:solidFill>
              <a:latin typeface="Barlow"/>
              <a:ea typeface="Barlow"/>
              <a:cs typeface="Barlow"/>
              <a:sym typeface="Barlow"/>
            </a:endParaRPr>
          </a:p>
          <a:p>
            <a:pPr indent="-381000" lvl="0" marL="457200" rtl="0" algn="l">
              <a:lnSpc>
                <a:spcPct val="100000"/>
              </a:lnSpc>
              <a:spcBef>
                <a:spcPts val="0"/>
              </a:spcBef>
              <a:spcAft>
                <a:spcPts val="0"/>
              </a:spcAft>
              <a:buClr>
                <a:schemeClr val="dk1"/>
              </a:buClr>
              <a:buSzPts val="2400"/>
              <a:buFont typeface="Barlow"/>
              <a:buChar char="▪"/>
            </a:pPr>
            <a:r>
              <a:rPr lang="en" sz="1600">
                <a:highlight>
                  <a:srgbClr val="FFFFFF"/>
                </a:highlight>
                <a:latin typeface="Barlow"/>
                <a:ea typeface="Barlow"/>
                <a:cs typeface="Barlow"/>
                <a:sym typeface="Barlow"/>
              </a:rPr>
              <a:t>Two additional academic courses from English, mathematics, science, social studies, world languages, or computer science needed if applying to a UNC System school.</a:t>
            </a:r>
            <a:endParaRPr sz="1600">
              <a:highlight>
                <a:srgbClr val="FFFFFF"/>
              </a:highlight>
              <a:latin typeface="Barlow"/>
              <a:ea typeface="Barlow"/>
              <a:cs typeface="Barlow"/>
              <a:sym typeface="Barlow"/>
            </a:endParaRPr>
          </a:p>
          <a:p>
            <a:pPr indent="-349250" lvl="0" marL="457200" rtl="0" algn="l">
              <a:lnSpc>
                <a:spcPct val="100000"/>
              </a:lnSpc>
              <a:spcBef>
                <a:spcPts val="0"/>
              </a:spcBef>
              <a:spcAft>
                <a:spcPts val="0"/>
              </a:spcAft>
              <a:buClr>
                <a:schemeClr val="dk1"/>
              </a:buClr>
              <a:buSzPts val="1900"/>
              <a:buFont typeface="Barlow"/>
              <a:buChar char="▪"/>
            </a:pPr>
            <a:r>
              <a:rPr lang="en" sz="1500">
                <a:highlight>
                  <a:srgbClr val="FFFFFF"/>
                </a:highlight>
                <a:latin typeface="Barlow"/>
                <a:ea typeface="Barlow"/>
                <a:cs typeface="Barlow"/>
                <a:sym typeface="Barlow"/>
              </a:rPr>
              <a:t>Note: these courses should be selected in alignment with a student’s academic and career objectives. </a:t>
            </a:r>
            <a:r>
              <a:rPr b="1" i="1" lang="en" sz="1500">
                <a:highlight>
                  <a:srgbClr val="FFFFFF"/>
                </a:highlight>
                <a:latin typeface="Barlow"/>
                <a:ea typeface="Barlow"/>
                <a:cs typeface="Barlow"/>
                <a:sym typeface="Barlow"/>
              </a:rPr>
              <a:t>Completion of two sequential world language courses is recommended.</a:t>
            </a:r>
            <a:endParaRPr b="1" i="1" sz="1900">
              <a:highlight>
                <a:srgbClr val="FFFFFF"/>
              </a:highlight>
              <a:latin typeface="Barlow"/>
              <a:ea typeface="Barlow"/>
              <a:cs typeface="Barlow"/>
              <a:sym typeface="Barlow"/>
            </a:endParaRPr>
          </a:p>
          <a:p>
            <a:pPr indent="0" lvl="0" marL="0" rtl="0" algn="l">
              <a:spcBef>
                <a:spcPts val="600"/>
              </a:spcBef>
              <a:spcAft>
                <a:spcPts val="0"/>
              </a:spcAft>
              <a:buNone/>
            </a:pPr>
            <a:r>
              <a:t/>
            </a:r>
            <a:endParaRPr/>
          </a:p>
        </p:txBody>
      </p:sp>
      <p:sp>
        <p:nvSpPr>
          <p:cNvPr id="616" name="Google Shape;616;p21"/>
          <p:cNvSpPr txBox="1"/>
          <p:nvPr>
            <p:ph idx="2" type="body"/>
          </p:nvPr>
        </p:nvSpPr>
        <p:spPr>
          <a:xfrm>
            <a:off x="5056888" y="1599700"/>
            <a:ext cx="3447300" cy="28902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a:solidFill>
                  <a:schemeClr val="accent1"/>
                </a:solidFill>
                <a:latin typeface="Barlow"/>
                <a:ea typeface="Barlow"/>
                <a:cs typeface="Barlow"/>
                <a:sym typeface="Barlow"/>
              </a:rPr>
              <a:t>Out of state schools:</a:t>
            </a:r>
            <a:endParaRPr b="1">
              <a:solidFill>
                <a:schemeClr val="accent1"/>
              </a:solidFill>
              <a:latin typeface="Barlow"/>
              <a:ea typeface="Barlow"/>
              <a:cs typeface="Barlow"/>
              <a:sym typeface="Barlow"/>
            </a:endParaRPr>
          </a:p>
          <a:p>
            <a:pPr indent="-374650" lvl="0" marL="457200" rtl="0" algn="l">
              <a:spcBef>
                <a:spcPts val="600"/>
              </a:spcBef>
              <a:spcAft>
                <a:spcPts val="0"/>
              </a:spcAft>
              <a:buSzPts val="2300"/>
              <a:buChar char="▪"/>
            </a:pPr>
            <a:r>
              <a:rPr lang="en" sz="1600"/>
              <a:t>Check for individual school’s admissions requirements. </a:t>
            </a:r>
            <a:endParaRPr sz="1600"/>
          </a:p>
          <a:p>
            <a:pPr indent="-374650" lvl="0" marL="457200" rtl="0" algn="l">
              <a:spcBef>
                <a:spcPts val="0"/>
              </a:spcBef>
              <a:spcAft>
                <a:spcPts val="0"/>
              </a:spcAft>
              <a:buSzPts val="2300"/>
              <a:buChar char="▪"/>
            </a:pPr>
            <a:r>
              <a:rPr lang="en" sz="1600"/>
              <a:t>Many school still </a:t>
            </a:r>
            <a:r>
              <a:rPr lang="en" sz="1600"/>
              <a:t>requiring two levels of a foreign language.</a:t>
            </a:r>
            <a:endParaRPr sz="1600"/>
          </a:p>
        </p:txBody>
      </p:sp>
      <p:sp>
        <p:nvSpPr>
          <p:cNvPr id="617" name="Google Shape;617;p21"/>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22"/>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Graduation Orders</a:t>
            </a:r>
            <a:endParaRPr/>
          </a:p>
        </p:txBody>
      </p:sp>
      <p:sp>
        <p:nvSpPr>
          <p:cNvPr id="623" name="Google Shape;623;p22"/>
          <p:cNvSpPr txBox="1"/>
          <p:nvPr>
            <p:ph idx="1" type="body"/>
          </p:nvPr>
        </p:nvSpPr>
        <p:spPr>
          <a:xfrm>
            <a:off x="1028700" y="1318000"/>
            <a:ext cx="7677000" cy="2981100"/>
          </a:xfrm>
          <a:prstGeom prst="rect">
            <a:avLst/>
          </a:prstGeom>
        </p:spPr>
        <p:txBody>
          <a:bodyPr anchorCtr="0" anchor="t" bIns="0" lIns="0" spcFirstLastPara="1" rIns="0" wrap="square" tIns="0">
            <a:noAutofit/>
          </a:bodyPr>
          <a:lstStyle/>
          <a:p>
            <a:pPr indent="0" lvl="0" marL="0" rtl="0" algn="ctr">
              <a:lnSpc>
                <a:spcPct val="100000"/>
              </a:lnSpc>
              <a:spcBef>
                <a:spcPts val="600"/>
              </a:spcBef>
              <a:spcAft>
                <a:spcPts val="0"/>
              </a:spcAft>
              <a:buNone/>
            </a:pPr>
            <a:r>
              <a:t/>
            </a:r>
            <a:endParaRPr b="1" sz="900">
              <a:latin typeface="Barlow"/>
              <a:ea typeface="Barlow"/>
              <a:cs typeface="Barlow"/>
              <a:sym typeface="Barlow"/>
            </a:endParaRPr>
          </a:p>
          <a:p>
            <a:pPr indent="-349250" lvl="0" marL="457200" rtl="0" algn="l">
              <a:spcBef>
                <a:spcPts val="600"/>
              </a:spcBef>
              <a:spcAft>
                <a:spcPts val="0"/>
              </a:spcAft>
              <a:buSzPts val="1900"/>
              <a:buChar char="▪"/>
            </a:pPr>
            <a:r>
              <a:rPr lang="en" sz="1900"/>
              <a:t>Seniors will receive order packets from Jostens during an in school meeting on </a:t>
            </a:r>
            <a:r>
              <a:rPr b="1" lang="en" sz="1900">
                <a:solidFill>
                  <a:schemeClr val="accent1"/>
                </a:solidFill>
                <a:latin typeface="Barlow"/>
                <a:ea typeface="Barlow"/>
                <a:cs typeface="Barlow"/>
                <a:sym typeface="Barlow"/>
              </a:rPr>
              <a:t>September 9</a:t>
            </a:r>
            <a:r>
              <a:rPr lang="en" sz="1900"/>
              <a:t>.</a:t>
            </a:r>
            <a:endParaRPr sz="1900"/>
          </a:p>
          <a:p>
            <a:pPr indent="-349250" lvl="0" marL="457200" rtl="0" algn="l">
              <a:spcBef>
                <a:spcPts val="0"/>
              </a:spcBef>
              <a:spcAft>
                <a:spcPts val="0"/>
              </a:spcAft>
              <a:buSzPts val="1900"/>
              <a:buChar char="▪"/>
            </a:pPr>
            <a:r>
              <a:rPr lang="en" sz="1900"/>
              <a:t>Jostens will be on campus </a:t>
            </a:r>
            <a:r>
              <a:rPr b="1" lang="en" sz="1900">
                <a:solidFill>
                  <a:schemeClr val="accent1"/>
                </a:solidFill>
                <a:latin typeface="Barlow"/>
                <a:ea typeface="Barlow"/>
                <a:cs typeface="Barlow"/>
                <a:sym typeface="Barlow"/>
              </a:rPr>
              <a:t>September 15</a:t>
            </a:r>
            <a:r>
              <a:rPr lang="en" sz="1900"/>
              <a:t> for students to place graduation orders during lunch.</a:t>
            </a:r>
            <a:endParaRPr sz="1900"/>
          </a:p>
          <a:p>
            <a:pPr indent="-349250" lvl="0" marL="457200" rtl="0" algn="l">
              <a:spcBef>
                <a:spcPts val="0"/>
              </a:spcBef>
              <a:spcAft>
                <a:spcPts val="0"/>
              </a:spcAft>
              <a:buSzPts val="1900"/>
              <a:buChar char="▪"/>
            </a:pPr>
            <a:r>
              <a:rPr b="1" lang="en" sz="1900">
                <a:latin typeface="Barlow"/>
                <a:ea typeface="Barlow"/>
                <a:cs typeface="Barlow"/>
                <a:sym typeface="Barlow"/>
              </a:rPr>
              <a:t>Jostens Parent Order Night</a:t>
            </a:r>
            <a:r>
              <a:rPr lang="en" sz="1900"/>
              <a:t> - </a:t>
            </a:r>
            <a:r>
              <a:rPr b="1" lang="en" sz="1900">
                <a:solidFill>
                  <a:schemeClr val="accent1"/>
                </a:solidFill>
                <a:latin typeface="Barlow"/>
                <a:ea typeface="Barlow"/>
                <a:cs typeface="Barlow"/>
                <a:sym typeface="Barlow"/>
              </a:rPr>
              <a:t>September 15, 5:00-6:30 pm</a:t>
            </a:r>
            <a:endParaRPr b="1" sz="1900">
              <a:solidFill>
                <a:schemeClr val="accent1"/>
              </a:solidFill>
              <a:latin typeface="Barlow"/>
              <a:ea typeface="Barlow"/>
              <a:cs typeface="Barlow"/>
              <a:sym typeface="Barlow"/>
            </a:endParaRPr>
          </a:p>
          <a:p>
            <a:pPr indent="-349250" lvl="1" marL="914400" rtl="0" algn="l">
              <a:spcBef>
                <a:spcPts val="0"/>
              </a:spcBef>
              <a:spcAft>
                <a:spcPts val="0"/>
              </a:spcAft>
              <a:buSzPts val="1900"/>
              <a:buChar char="▫"/>
            </a:pPr>
            <a:r>
              <a:rPr lang="en" sz="1900"/>
              <a:t>Families who would like to place graduation orders in person with Jostens representative</a:t>
            </a:r>
            <a:endParaRPr sz="1900"/>
          </a:p>
          <a:p>
            <a:pPr indent="-349250" lvl="2" marL="1371600" rtl="0" algn="l">
              <a:spcBef>
                <a:spcPts val="0"/>
              </a:spcBef>
              <a:spcAft>
                <a:spcPts val="0"/>
              </a:spcAft>
              <a:buSzPts val="1900"/>
              <a:buChar char="▫"/>
            </a:pPr>
            <a:r>
              <a:rPr lang="en" sz="1900"/>
              <a:t>Cap &amp; Gown</a:t>
            </a:r>
            <a:endParaRPr sz="1900"/>
          </a:p>
          <a:p>
            <a:pPr indent="-349250" lvl="2" marL="1371600" rtl="0" algn="l">
              <a:spcBef>
                <a:spcPts val="0"/>
              </a:spcBef>
              <a:spcAft>
                <a:spcPts val="0"/>
              </a:spcAft>
              <a:buSzPts val="1900"/>
              <a:buChar char="▫"/>
            </a:pPr>
            <a:r>
              <a:rPr lang="en" sz="1900"/>
              <a:t>Graduation Announcements</a:t>
            </a:r>
            <a:endParaRPr sz="1900"/>
          </a:p>
          <a:p>
            <a:pPr indent="-349250" lvl="2" marL="1371600" rtl="0" algn="l">
              <a:spcBef>
                <a:spcPts val="0"/>
              </a:spcBef>
              <a:spcAft>
                <a:spcPts val="0"/>
              </a:spcAft>
              <a:buSzPts val="1900"/>
              <a:buChar char="▫"/>
            </a:pPr>
            <a:r>
              <a:rPr lang="en" sz="1900"/>
              <a:t>Class Rings</a:t>
            </a:r>
            <a:endParaRPr sz="1900"/>
          </a:p>
        </p:txBody>
      </p:sp>
      <p:sp>
        <p:nvSpPr>
          <p:cNvPr id="624" name="Google Shape;624;p22"/>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625" name="Google Shape;625;p22"/>
          <p:cNvSpPr txBox="1"/>
          <p:nvPr/>
        </p:nvSpPr>
        <p:spPr>
          <a:xfrm>
            <a:off x="8767025"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26" name="Google Shape;626;p22"/>
          <p:cNvPicPr preferRelativeResize="0"/>
          <p:nvPr/>
        </p:nvPicPr>
        <p:blipFill>
          <a:blip r:embed="rId3">
            <a:alphaModFix/>
          </a:blip>
          <a:stretch>
            <a:fillRect/>
          </a:stretch>
        </p:blipFill>
        <p:spPr>
          <a:xfrm>
            <a:off x="7163550" y="168200"/>
            <a:ext cx="1452875" cy="1452875"/>
          </a:xfrm>
          <a:prstGeom prst="rect">
            <a:avLst/>
          </a:prstGeom>
          <a:noFill/>
          <a:ln>
            <a:noFill/>
          </a:ln>
        </p:spPr>
      </p:pic>
      <p:sp>
        <p:nvSpPr>
          <p:cNvPr id="627" name="Google Shape;627;p22"/>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23"/>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Student Name on High School Diploma</a:t>
            </a:r>
            <a:endParaRPr/>
          </a:p>
        </p:txBody>
      </p:sp>
      <p:sp>
        <p:nvSpPr>
          <p:cNvPr id="633" name="Google Shape;633;p23"/>
          <p:cNvSpPr txBox="1"/>
          <p:nvPr>
            <p:ph idx="1" type="body"/>
          </p:nvPr>
        </p:nvSpPr>
        <p:spPr>
          <a:xfrm>
            <a:off x="1199775" y="1599700"/>
            <a:ext cx="7034400" cy="28860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en"/>
              <a:t>Every student will have their legal name printed on their birth certificate.</a:t>
            </a:r>
            <a:endParaRPr/>
          </a:p>
          <a:p>
            <a:pPr indent="-381000" lvl="1" marL="914400" rtl="0" algn="l">
              <a:spcBef>
                <a:spcPts val="0"/>
              </a:spcBef>
              <a:spcAft>
                <a:spcPts val="0"/>
              </a:spcAft>
              <a:buClr>
                <a:schemeClr val="dk1"/>
              </a:buClr>
              <a:buSzPts val="2400"/>
              <a:buChar char="▫"/>
            </a:pPr>
            <a:r>
              <a:rPr lang="en"/>
              <a:t>No preferred names or nicknames</a:t>
            </a:r>
            <a:endParaRPr/>
          </a:p>
          <a:p>
            <a:pPr indent="-381000" lvl="0" marL="457200" rtl="0" algn="l">
              <a:spcBef>
                <a:spcPts val="0"/>
              </a:spcBef>
              <a:spcAft>
                <a:spcPts val="0"/>
              </a:spcAft>
              <a:buSzPts val="2400"/>
              <a:buChar char="▪"/>
            </a:pPr>
            <a:r>
              <a:rPr lang="en"/>
              <a:t>Look at Infinite Campus to check the spelling of your student’s name. If something is incorrect, please provide a new birth certificate to Student Services.</a:t>
            </a:r>
            <a:endParaRPr/>
          </a:p>
        </p:txBody>
      </p:sp>
      <p:sp>
        <p:nvSpPr>
          <p:cNvPr id="634" name="Google Shape;634;p23"/>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635" name="Google Shape;635;p23" title="Public Domain Clip Art Image | Graduation Icon | ID ..."/>
          <p:cNvPicPr preferRelativeResize="0"/>
          <p:nvPr/>
        </p:nvPicPr>
        <p:blipFill>
          <a:blip r:embed="rId3">
            <a:alphaModFix/>
          </a:blip>
          <a:stretch>
            <a:fillRect/>
          </a:stretch>
        </p:blipFill>
        <p:spPr>
          <a:xfrm rot="911151">
            <a:off x="7095724" y="153375"/>
            <a:ext cx="1351024" cy="1351024"/>
          </a:xfrm>
          <a:prstGeom prst="rect">
            <a:avLst/>
          </a:prstGeom>
          <a:noFill/>
          <a:ln>
            <a:noFill/>
          </a:ln>
        </p:spPr>
      </p:pic>
      <p:sp>
        <p:nvSpPr>
          <p:cNvPr id="636" name="Google Shape;636;p23"/>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24"/>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Final Exam Exemption Policy - NEW for 26-27</a:t>
            </a:r>
            <a:endParaRPr/>
          </a:p>
        </p:txBody>
      </p:sp>
      <p:sp>
        <p:nvSpPr>
          <p:cNvPr id="642" name="Google Shape;642;p24"/>
          <p:cNvSpPr txBox="1"/>
          <p:nvPr>
            <p:ph idx="1" type="body"/>
          </p:nvPr>
        </p:nvSpPr>
        <p:spPr>
          <a:xfrm>
            <a:off x="875300" y="1467475"/>
            <a:ext cx="7629000" cy="2886000"/>
          </a:xfrm>
          <a:prstGeom prst="rect">
            <a:avLst/>
          </a:prstGeom>
        </p:spPr>
        <p:txBody>
          <a:bodyPr anchorCtr="0" anchor="t" bIns="0" lIns="0" spcFirstLastPara="1" rIns="0" wrap="square" tIns="0">
            <a:noAutofit/>
          </a:bodyPr>
          <a:lstStyle/>
          <a:p>
            <a:pPr indent="0" lvl="0" marL="0" rtl="0" algn="l">
              <a:lnSpc>
                <a:spcPct val="120000"/>
              </a:lnSpc>
              <a:spcBef>
                <a:spcPts val="0"/>
              </a:spcBef>
              <a:spcAft>
                <a:spcPts val="0"/>
              </a:spcAft>
              <a:buNone/>
            </a:pPr>
            <a:r>
              <a:rPr b="1" lang="en" sz="1750">
                <a:solidFill>
                  <a:schemeClr val="accent1"/>
                </a:solidFill>
                <a:latin typeface="Barlow"/>
                <a:ea typeface="Barlow"/>
                <a:cs typeface="Barlow"/>
                <a:sym typeface="Barlow"/>
              </a:rPr>
              <a:t>Per WCPSS policy, students may be exempt from teacher made exams based on the following criteria:</a:t>
            </a:r>
            <a:endParaRPr b="1" sz="1750">
              <a:solidFill>
                <a:schemeClr val="accent1"/>
              </a:solidFill>
              <a:latin typeface="Barlow"/>
              <a:ea typeface="Barlow"/>
              <a:cs typeface="Barlow"/>
              <a:sym typeface="Barlow"/>
            </a:endParaRPr>
          </a:p>
          <a:p>
            <a:pPr indent="-333375" lvl="0" marL="457200" rtl="0" algn="l">
              <a:spcBef>
                <a:spcPts val="1200"/>
              </a:spcBef>
              <a:spcAft>
                <a:spcPts val="0"/>
              </a:spcAft>
              <a:buClr>
                <a:srgbClr val="333333"/>
              </a:buClr>
              <a:buSzPts val="1650"/>
              <a:buFont typeface="Barlow"/>
              <a:buChar char="●"/>
            </a:pPr>
            <a:r>
              <a:rPr lang="en" sz="1650">
                <a:solidFill>
                  <a:srgbClr val="333333"/>
                </a:solidFill>
                <a:latin typeface="Barlow"/>
                <a:ea typeface="Barlow"/>
                <a:cs typeface="Barlow"/>
                <a:sym typeface="Barlow"/>
              </a:rPr>
              <a:t>Anticipated final average of:</a:t>
            </a:r>
            <a:endParaRPr sz="1650">
              <a:solidFill>
                <a:srgbClr val="333333"/>
              </a:solidFill>
              <a:latin typeface="Barlow"/>
              <a:ea typeface="Barlow"/>
              <a:cs typeface="Barlow"/>
              <a:sym typeface="Barlow"/>
            </a:endParaRPr>
          </a:p>
          <a:p>
            <a:pPr indent="-333375" lvl="1" marL="914400" rtl="0" algn="l">
              <a:spcBef>
                <a:spcPts val="0"/>
              </a:spcBef>
              <a:spcAft>
                <a:spcPts val="0"/>
              </a:spcAft>
              <a:buClr>
                <a:srgbClr val="000000"/>
              </a:buClr>
              <a:buSzPts val="1650"/>
              <a:buFont typeface="Barlow"/>
              <a:buChar char="○"/>
            </a:pPr>
            <a:r>
              <a:rPr lang="en" sz="1650">
                <a:solidFill>
                  <a:srgbClr val="333333"/>
                </a:solidFill>
                <a:latin typeface="Barlow"/>
                <a:ea typeface="Barlow"/>
                <a:cs typeface="Barlow"/>
                <a:sym typeface="Barlow"/>
              </a:rPr>
              <a:t>An “A” (90 or above) &amp; 3 or fewer absences</a:t>
            </a:r>
            <a:endParaRPr sz="1650">
              <a:solidFill>
                <a:srgbClr val="333333"/>
              </a:solidFill>
              <a:latin typeface="Barlow"/>
              <a:ea typeface="Barlow"/>
              <a:cs typeface="Barlow"/>
              <a:sym typeface="Barlow"/>
            </a:endParaRPr>
          </a:p>
          <a:p>
            <a:pPr indent="-333375" lvl="1" marL="914400" rtl="0" algn="l">
              <a:spcBef>
                <a:spcPts val="0"/>
              </a:spcBef>
              <a:spcAft>
                <a:spcPts val="0"/>
              </a:spcAft>
              <a:buClr>
                <a:srgbClr val="000000"/>
              </a:buClr>
              <a:buSzPts val="1650"/>
              <a:buFont typeface="Barlow"/>
              <a:buChar char="○"/>
            </a:pPr>
            <a:r>
              <a:rPr lang="en" sz="1650">
                <a:solidFill>
                  <a:srgbClr val="333333"/>
                </a:solidFill>
                <a:latin typeface="Barlow"/>
                <a:ea typeface="Barlow"/>
                <a:cs typeface="Barlow"/>
                <a:sym typeface="Barlow"/>
              </a:rPr>
              <a:t>A “B” (80-89) &amp; up to 1 absence</a:t>
            </a:r>
            <a:endParaRPr sz="1650">
              <a:solidFill>
                <a:srgbClr val="333333"/>
              </a:solidFill>
              <a:latin typeface="Barlow"/>
              <a:ea typeface="Barlow"/>
              <a:cs typeface="Barlow"/>
              <a:sym typeface="Barlow"/>
            </a:endParaRPr>
          </a:p>
          <a:p>
            <a:pPr indent="-333375" lvl="1" marL="914400" rtl="0" algn="l">
              <a:spcBef>
                <a:spcPts val="0"/>
              </a:spcBef>
              <a:spcAft>
                <a:spcPts val="0"/>
              </a:spcAft>
              <a:buClr>
                <a:srgbClr val="000000"/>
              </a:buClr>
              <a:buSzPts val="1650"/>
              <a:buFont typeface="Barlow"/>
              <a:buChar char="○"/>
            </a:pPr>
            <a:r>
              <a:rPr lang="en" sz="1650">
                <a:solidFill>
                  <a:srgbClr val="333333"/>
                </a:solidFill>
                <a:latin typeface="Barlow"/>
                <a:ea typeface="Barlow"/>
                <a:cs typeface="Barlow"/>
                <a:sym typeface="Barlow"/>
              </a:rPr>
              <a:t>No more than 4 tardies in the course</a:t>
            </a:r>
            <a:endParaRPr sz="1650">
              <a:solidFill>
                <a:srgbClr val="333333"/>
              </a:solidFill>
              <a:latin typeface="Barlow"/>
              <a:ea typeface="Barlow"/>
              <a:cs typeface="Barlow"/>
              <a:sym typeface="Barlow"/>
            </a:endParaRPr>
          </a:p>
          <a:p>
            <a:pPr indent="-333375" lvl="1" marL="914400" rtl="0" algn="l">
              <a:spcBef>
                <a:spcPts val="0"/>
              </a:spcBef>
              <a:spcAft>
                <a:spcPts val="0"/>
              </a:spcAft>
              <a:buClr>
                <a:srgbClr val="000000"/>
              </a:buClr>
              <a:buSzPts val="1650"/>
              <a:buFont typeface="Barlow"/>
              <a:buChar char="○"/>
            </a:pPr>
            <a:r>
              <a:rPr lang="en" sz="1650">
                <a:solidFill>
                  <a:srgbClr val="333333"/>
                </a:solidFill>
                <a:latin typeface="Barlow"/>
                <a:ea typeface="Barlow"/>
                <a:cs typeface="Barlow"/>
                <a:sym typeface="Barlow"/>
              </a:rPr>
              <a:t>No violation of Policy Code: 4310 Honor Code (cheating &amp; plagiarism)  </a:t>
            </a:r>
            <a:endParaRPr sz="1650">
              <a:solidFill>
                <a:srgbClr val="333333"/>
              </a:solidFill>
              <a:latin typeface="Barlow"/>
              <a:ea typeface="Barlow"/>
              <a:cs typeface="Barlow"/>
              <a:sym typeface="Barlow"/>
            </a:endParaRPr>
          </a:p>
          <a:p>
            <a:pPr indent="-333375" lvl="0" marL="457200" rtl="0" algn="l">
              <a:spcBef>
                <a:spcPts val="0"/>
              </a:spcBef>
              <a:spcAft>
                <a:spcPts val="0"/>
              </a:spcAft>
              <a:buClr>
                <a:srgbClr val="333333"/>
              </a:buClr>
              <a:buSzPts val="1650"/>
              <a:buFont typeface="Barlow"/>
              <a:buChar char="●"/>
            </a:pPr>
            <a:r>
              <a:rPr lang="en" sz="1650">
                <a:solidFill>
                  <a:srgbClr val="333333"/>
                </a:solidFill>
                <a:latin typeface="Barlow"/>
                <a:ea typeface="Barlow"/>
                <a:cs typeface="Barlow"/>
                <a:sym typeface="Barlow"/>
              </a:rPr>
              <a:t>Students are required to take all state tests (CTE &amp; EOC)</a:t>
            </a:r>
            <a:r>
              <a:rPr b="1" lang="en" sz="1650">
                <a:solidFill>
                  <a:srgbClr val="333333"/>
                </a:solidFill>
                <a:latin typeface="Barlow"/>
                <a:ea typeface="Barlow"/>
                <a:cs typeface="Barlow"/>
                <a:sym typeface="Barlow"/>
              </a:rPr>
              <a:t> </a:t>
            </a:r>
            <a:r>
              <a:rPr lang="en" sz="1650">
                <a:solidFill>
                  <a:srgbClr val="333333"/>
                </a:solidFill>
                <a:latin typeface="Barlow"/>
                <a:ea typeface="Barlow"/>
                <a:cs typeface="Barlow"/>
                <a:sym typeface="Barlow"/>
              </a:rPr>
              <a:t>.</a:t>
            </a:r>
            <a:endParaRPr sz="1650">
              <a:solidFill>
                <a:srgbClr val="333333"/>
              </a:solidFill>
              <a:latin typeface="Barlow"/>
              <a:ea typeface="Barlow"/>
              <a:cs typeface="Barlow"/>
              <a:sym typeface="Barlow"/>
            </a:endParaRPr>
          </a:p>
          <a:p>
            <a:pPr indent="0" lvl="0" marL="0" rtl="0" algn="l">
              <a:spcBef>
                <a:spcPts val="1200"/>
              </a:spcBef>
              <a:spcAft>
                <a:spcPts val="0"/>
              </a:spcAft>
              <a:buNone/>
            </a:pPr>
            <a:r>
              <a:t/>
            </a:r>
            <a:endParaRPr/>
          </a:p>
        </p:txBody>
      </p:sp>
      <p:sp>
        <p:nvSpPr>
          <p:cNvPr id="643" name="Google Shape;643;p24"/>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644" name="Google Shape;644;p24"/>
          <p:cNvPicPr preferRelativeResize="0"/>
          <p:nvPr/>
        </p:nvPicPr>
        <p:blipFill>
          <a:blip r:embed="rId3">
            <a:alphaModFix/>
          </a:blip>
          <a:stretch>
            <a:fillRect/>
          </a:stretch>
        </p:blipFill>
        <p:spPr>
          <a:xfrm>
            <a:off x="7236250" y="3794075"/>
            <a:ext cx="1268000" cy="1268000"/>
          </a:xfrm>
          <a:prstGeom prst="rect">
            <a:avLst/>
          </a:prstGeom>
          <a:noFill/>
          <a:ln>
            <a:noFill/>
          </a:ln>
        </p:spPr>
      </p:pic>
      <p:sp>
        <p:nvSpPr>
          <p:cNvPr id="645" name="Google Shape;645;p24"/>
          <p:cNvSpPr txBox="1"/>
          <p:nvPr/>
        </p:nvSpPr>
        <p:spPr>
          <a:xfrm>
            <a:off x="865845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46" name="Google Shape;646;p2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25"/>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Acceptances - share your good news with us!</a:t>
            </a:r>
            <a:endParaRPr/>
          </a:p>
        </p:txBody>
      </p:sp>
      <p:sp>
        <p:nvSpPr>
          <p:cNvPr id="652" name="Google Shape;652;p25"/>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653" name="Google Shape;653;p25"/>
          <p:cNvSpPr txBox="1"/>
          <p:nvPr/>
        </p:nvSpPr>
        <p:spPr>
          <a:xfrm>
            <a:off x="833125" y="1511650"/>
            <a:ext cx="6854700" cy="20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Barlow Light"/>
                <a:ea typeface="Barlow Light"/>
                <a:cs typeface="Barlow Light"/>
                <a:sym typeface="Barlow Light"/>
              </a:rPr>
              <a:t>Please complete the form to share:</a:t>
            </a:r>
            <a:endParaRPr sz="2400">
              <a:solidFill>
                <a:schemeClr val="dk1"/>
              </a:solidFill>
              <a:latin typeface="Barlow Light"/>
              <a:ea typeface="Barlow Light"/>
              <a:cs typeface="Barlow Light"/>
              <a:sym typeface="Barlow Light"/>
            </a:endParaRPr>
          </a:p>
          <a:p>
            <a:pPr indent="0" lvl="0" marL="0" rtl="0" algn="l">
              <a:spcBef>
                <a:spcPts val="0"/>
              </a:spcBef>
              <a:spcAft>
                <a:spcPts val="0"/>
              </a:spcAft>
              <a:buNone/>
            </a:pPr>
            <a:r>
              <a:t/>
            </a:r>
            <a:endParaRPr sz="2400">
              <a:solidFill>
                <a:schemeClr val="dk1"/>
              </a:solidFill>
              <a:latin typeface="Barlow Light"/>
              <a:ea typeface="Barlow Light"/>
              <a:cs typeface="Barlow Light"/>
              <a:sym typeface="Barlow Light"/>
            </a:endParaRPr>
          </a:p>
          <a:p>
            <a:pPr indent="-381000" lvl="0" marL="457200" rtl="0" algn="l">
              <a:spcBef>
                <a:spcPts val="0"/>
              </a:spcBef>
              <a:spcAft>
                <a:spcPts val="0"/>
              </a:spcAft>
              <a:buClr>
                <a:schemeClr val="dk1"/>
              </a:buClr>
              <a:buSzPts val="2400"/>
              <a:buFont typeface="Barlow Light"/>
              <a:buChar char="➔"/>
            </a:pPr>
            <a:r>
              <a:rPr lang="en" sz="2400">
                <a:solidFill>
                  <a:schemeClr val="dk1"/>
                </a:solidFill>
                <a:latin typeface="Barlow Light"/>
                <a:ea typeface="Barlow Light"/>
                <a:cs typeface="Barlow Light"/>
                <a:sym typeface="Barlow Light"/>
              </a:rPr>
              <a:t>College acceptances</a:t>
            </a:r>
            <a:endParaRPr sz="2400">
              <a:solidFill>
                <a:schemeClr val="dk1"/>
              </a:solidFill>
              <a:latin typeface="Barlow Light"/>
              <a:ea typeface="Barlow Light"/>
              <a:cs typeface="Barlow Light"/>
              <a:sym typeface="Barlow Light"/>
            </a:endParaRPr>
          </a:p>
          <a:p>
            <a:pPr indent="-381000" lvl="0" marL="457200" rtl="0" algn="l">
              <a:spcBef>
                <a:spcPts val="0"/>
              </a:spcBef>
              <a:spcAft>
                <a:spcPts val="0"/>
              </a:spcAft>
              <a:buClr>
                <a:schemeClr val="dk1"/>
              </a:buClr>
              <a:buSzPts val="2400"/>
              <a:buFont typeface="Barlow Light"/>
              <a:buChar char="➔"/>
            </a:pPr>
            <a:r>
              <a:rPr lang="en" sz="2400">
                <a:solidFill>
                  <a:schemeClr val="dk1"/>
                </a:solidFill>
                <a:latin typeface="Barlow Light"/>
                <a:ea typeface="Barlow Light"/>
                <a:cs typeface="Barlow Light"/>
                <a:sym typeface="Barlow Light"/>
              </a:rPr>
              <a:t>Scholarship awards</a:t>
            </a:r>
            <a:endParaRPr sz="2400">
              <a:solidFill>
                <a:schemeClr val="dk1"/>
              </a:solidFill>
              <a:latin typeface="Barlow Light"/>
              <a:ea typeface="Barlow Light"/>
              <a:cs typeface="Barlow Light"/>
              <a:sym typeface="Barlow Light"/>
            </a:endParaRPr>
          </a:p>
          <a:p>
            <a:pPr indent="-381000" lvl="0" marL="457200" rtl="0" algn="l">
              <a:spcBef>
                <a:spcPts val="0"/>
              </a:spcBef>
              <a:spcAft>
                <a:spcPts val="0"/>
              </a:spcAft>
              <a:buClr>
                <a:schemeClr val="dk1"/>
              </a:buClr>
              <a:buSzPts val="2400"/>
              <a:buFont typeface="Barlow Light"/>
              <a:buChar char="➔"/>
            </a:pPr>
            <a:r>
              <a:rPr lang="en" sz="2400">
                <a:solidFill>
                  <a:schemeClr val="dk1"/>
                </a:solidFill>
                <a:latin typeface="Barlow Light"/>
                <a:ea typeface="Barlow Light"/>
                <a:cs typeface="Barlow Light"/>
                <a:sym typeface="Barlow Light"/>
              </a:rPr>
              <a:t>Military enlistments</a:t>
            </a:r>
            <a:endParaRPr sz="2400">
              <a:solidFill>
                <a:schemeClr val="dk1"/>
              </a:solidFill>
              <a:latin typeface="Barlow Light"/>
              <a:ea typeface="Barlow Light"/>
              <a:cs typeface="Barlow Light"/>
              <a:sym typeface="Barlow Light"/>
            </a:endParaRPr>
          </a:p>
          <a:p>
            <a:pPr indent="-381000" lvl="0" marL="457200" rtl="0" algn="l">
              <a:spcBef>
                <a:spcPts val="0"/>
              </a:spcBef>
              <a:spcAft>
                <a:spcPts val="0"/>
              </a:spcAft>
              <a:buClr>
                <a:schemeClr val="dk1"/>
              </a:buClr>
              <a:buSzPts val="2400"/>
              <a:buFont typeface="Barlow Light"/>
              <a:buChar char="➔"/>
            </a:pPr>
            <a:r>
              <a:rPr lang="en" sz="2400">
                <a:solidFill>
                  <a:schemeClr val="dk1"/>
                </a:solidFill>
                <a:latin typeface="Barlow Light"/>
                <a:ea typeface="Barlow Light"/>
                <a:cs typeface="Barlow Light"/>
                <a:sym typeface="Barlow Light"/>
              </a:rPr>
              <a:t>Full-time job offers </a:t>
            </a:r>
            <a:endParaRPr sz="2400">
              <a:solidFill>
                <a:schemeClr val="dk1"/>
              </a:solidFill>
              <a:latin typeface="Barlow Light"/>
              <a:ea typeface="Barlow Light"/>
              <a:cs typeface="Barlow Light"/>
              <a:sym typeface="Barlow Light"/>
            </a:endParaRPr>
          </a:p>
        </p:txBody>
      </p:sp>
      <p:sp>
        <p:nvSpPr>
          <p:cNvPr id="654" name="Google Shape;654;p25"/>
          <p:cNvSpPr txBox="1"/>
          <p:nvPr/>
        </p:nvSpPr>
        <p:spPr>
          <a:xfrm>
            <a:off x="1838600" y="4151100"/>
            <a:ext cx="5568900" cy="79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 u="sng">
                <a:solidFill>
                  <a:srgbClr val="0000FF"/>
                </a:solidFill>
                <a:highlight>
                  <a:srgbClr val="FFFFFF"/>
                </a:highlight>
                <a:latin typeface="Barlow"/>
                <a:ea typeface="Barlow"/>
                <a:cs typeface="Barlow"/>
                <a:sym typeface="Barlow"/>
                <a:hlinkClick r:id="rId3">
                  <a:extLst>
                    <a:ext uri="{A12FA001-AC4F-418D-AE19-62706E023703}">
                      <ahyp:hlinkClr val="tx"/>
                    </a:ext>
                  </a:extLst>
                </a:hlinkClick>
              </a:rPr>
              <a:t>bit.ly/acceptances27</a:t>
            </a:r>
            <a:r>
              <a:rPr lang="en" sz="3900">
                <a:solidFill>
                  <a:srgbClr val="0000FF"/>
                </a:solidFill>
                <a:latin typeface="Barlow"/>
                <a:ea typeface="Barlow"/>
                <a:cs typeface="Barlow"/>
                <a:sym typeface="Barlow"/>
              </a:rPr>
              <a:t> </a:t>
            </a:r>
            <a:endParaRPr sz="6300">
              <a:solidFill>
                <a:srgbClr val="0000FF"/>
              </a:solidFill>
              <a:latin typeface="Barlow Light"/>
              <a:ea typeface="Barlow Light"/>
              <a:cs typeface="Barlow Light"/>
              <a:sym typeface="Barlow Light"/>
            </a:endParaRPr>
          </a:p>
        </p:txBody>
      </p:sp>
      <p:pic>
        <p:nvPicPr>
          <p:cNvPr id="655" name="Google Shape;655;p25"/>
          <p:cNvPicPr preferRelativeResize="0"/>
          <p:nvPr/>
        </p:nvPicPr>
        <p:blipFill>
          <a:blip r:embed="rId4">
            <a:alphaModFix/>
          </a:blip>
          <a:stretch>
            <a:fillRect/>
          </a:stretch>
        </p:blipFill>
        <p:spPr>
          <a:xfrm>
            <a:off x="5999549" y="1878425"/>
            <a:ext cx="2052050" cy="20787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26"/>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Latin Class Ranking System</a:t>
            </a:r>
            <a:endParaRPr/>
          </a:p>
        </p:txBody>
      </p:sp>
      <p:sp>
        <p:nvSpPr>
          <p:cNvPr id="661" name="Google Shape;661;p26"/>
          <p:cNvSpPr txBox="1"/>
          <p:nvPr>
            <p:ph idx="1" type="body"/>
          </p:nvPr>
        </p:nvSpPr>
        <p:spPr>
          <a:xfrm>
            <a:off x="826625" y="1599700"/>
            <a:ext cx="7975500" cy="2886000"/>
          </a:xfrm>
          <a:prstGeom prst="rect">
            <a:avLst/>
          </a:prstGeom>
        </p:spPr>
        <p:txBody>
          <a:bodyPr anchorCtr="0" anchor="t" bIns="0" lIns="0" spcFirstLastPara="1" rIns="0" wrap="square" tIns="0">
            <a:noAutofit/>
          </a:bodyPr>
          <a:lstStyle/>
          <a:p>
            <a:pPr indent="-381000" lvl="0" marL="457200" rtl="0" algn="l">
              <a:lnSpc>
                <a:spcPct val="150000"/>
              </a:lnSpc>
              <a:spcBef>
                <a:spcPts val="600"/>
              </a:spcBef>
              <a:spcAft>
                <a:spcPts val="0"/>
              </a:spcAft>
              <a:buSzPts val="2400"/>
              <a:buChar char="▪"/>
            </a:pPr>
            <a:r>
              <a:rPr b="1" lang="en">
                <a:solidFill>
                  <a:schemeClr val="accent1"/>
                </a:solidFill>
                <a:latin typeface="Barlow"/>
                <a:ea typeface="Barlow"/>
                <a:cs typeface="Barlow"/>
                <a:sym typeface="Barlow"/>
              </a:rPr>
              <a:t>Cum Laude</a:t>
            </a:r>
            <a:r>
              <a:rPr lang="en"/>
              <a:t>: weighted GPA between 3.75 and 3.99</a:t>
            </a:r>
            <a:endParaRPr/>
          </a:p>
          <a:p>
            <a:pPr indent="-381000" lvl="0" marL="457200" rtl="0" algn="l">
              <a:lnSpc>
                <a:spcPct val="150000"/>
              </a:lnSpc>
              <a:spcBef>
                <a:spcPts val="0"/>
              </a:spcBef>
              <a:spcAft>
                <a:spcPts val="0"/>
              </a:spcAft>
              <a:buSzPts val="2400"/>
              <a:buChar char="▪"/>
            </a:pPr>
            <a:r>
              <a:rPr b="1" lang="en">
                <a:solidFill>
                  <a:schemeClr val="accent1"/>
                </a:solidFill>
                <a:latin typeface="Barlow"/>
                <a:ea typeface="Barlow"/>
                <a:cs typeface="Barlow"/>
                <a:sym typeface="Barlow"/>
              </a:rPr>
              <a:t>Magna Cum Laude</a:t>
            </a:r>
            <a:r>
              <a:rPr lang="en"/>
              <a:t>: weighted GPA between 4.0 and 4.249</a:t>
            </a:r>
            <a:endParaRPr/>
          </a:p>
          <a:p>
            <a:pPr indent="-381000" lvl="0" marL="457200" rtl="0" algn="l">
              <a:lnSpc>
                <a:spcPct val="150000"/>
              </a:lnSpc>
              <a:spcBef>
                <a:spcPts val="0"/>
              </a:spcBef>
              <a:spcAft>
                <a:spcPts val="0"/>
              </a:spcAft>
              <a:buSzPts val="2400"/>
              <a:buChar char="▪"/>
            </a:pPr>
            <a:r>
              <a:rPr b="1" lang="en">
                <a:solidFill>
                  <a:schemeClr val="accent1"/>
                </a:solidFill>
                <a:latin typeface="Barlow"/>
                <a:ea typeface="Barlow"/>
                <a:cs typeface="Barlow"/>
                <a:sym typeface="Barlow"/>
              </a:rPr>
              <a:t>Summa Cum Laude</a:t>
            </a:r>
            <a:r>
              <a:rPr lang="en"/>
              <a:t>: weighted GPA above 4.25</a:t>
            </a:r>
            <a:endParaRPr/>
          </a:p>
          <a:p>
            <a:pPr indent="0" lvl="0" marL="457200" rtl="0" algn="l">
              <a:lnSpc>
                <a:spcPct val="150000"/>
              </a:lnSpc>
              <a:spcBef>
                <a:spcPts val="600"/>
              </a:spcBef>
              <a:spcAft>
                <a:spcPts val="0"/>
              </a:spcAft>
              <a:buNone/>
            </a:pPr>
            <a:r>
              <a:t/>
            </a:r>
            <a:endParaRPr sz="2200"/>
          </a:p>
          <a:p>
            <a:pPr indent="0" lvl="0" marL="0" rtl="0" algn="ctr">
              <a:lnSpc>
                <a:spcPct val="100000"/>
              </a:lnSpc>
              <a:spcBef>
                <a:spcPts val="0"/>
              </a:spcBef>
              <a:spcAft>
                <a:spcPts val="0"/>
              </a:spcAft>
              <a:buNone/>
            </a:pPr>
            <a:r>
              <a:rPr b="1" lang="en" sz="2100">
                <a:latin typeface="Barlow"/>
                <a:ea typeface="Barlow"/>
                <a:cs typeface="Barlow"/>
                <a:sym typeface="Barlow"/>
              </a:rPr>
              <a:t>Class rank and all senior honors are based on</a:t>
            </a:r>
            <a:endParaRPr b="1" sz="2100">
              <a:latin typeface="Barlow"/>
              <a:ea typeface="Barlow"/>
              <a:cs typeface="Barlow"/>
              <a:sym typeface="Barlow"/>
            </a:endParaRPr>
          </a:p>
          <a:p>
            <a:pPr indent="0" lvl="0" marL="0" rtl="0" algn="ctr">
              <a:lnSpc>
                <a:spcPct val="100000"/>
              </a:lnSpc>
              <a:spcBef>
                <a:spcPts val="0"/>
              </a:spcBef>
              <a:spcAft>
                <a:spcPts val="0"/>
              </a:spcAft>
              <a:buNone/>
            </a:pPr>
            <a:r>
              <a:rPr b="1" lang="en" sz="2100">
                <a:latin typeface="Barlow"/>
                <a:ea typeface="Barlow"/>
                <a:cs typeface="Barlow"/>
                <a:sym typeface="Barlow"/>
              </a:rPr>
              <a:t> 1st semester final grades.</a:t>
            </a:r>
            <a:endParaRPr b="1" sz="2100">
              <a:latin typeface="Barlow"/>
              <a:ea typeface="Barlow"/>
              <a:cs typeface="Barlow"/>
              <a:sym typeface="Barlow"/>
            </a:endParaRPr>
          </a:p>
        </p:txBody>
      </p:sp>
      <p:sp>
        <p:nvSpPr>
          <p:cNvPr id="662" name="Google Shape;662;p26"/>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663" name="Google Shape;663;p2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27"/>
          <p:cNvSpPr txBox="1"/>
          <p:nvPr>
            <p:ph type="title"/>
          </p:nvPr>
        </p:nvSpPr>
        <p:spPr>
          <a:xfrm>
            <a:off x="573050" y="806100"/>
            <a:ext cx="7843200" cy="653700"/>
          </a:xfrm>
          <a:prstGeom prst="rect">
            <a:avLst/>
          </a:prstGeom>
        </p:spPr>
        <p:txBody>
          <a:bodyPr anchorCtr="0" anchor="ctr" bIns="0" lIns="0" spcFirstLastPara="1" rIns="0" wrap="square" tIns="0">
            <a:noAutofit/>
          </a:bodyPr>
          <a:lstStyle/>
          <a:p>
            <a:pPr indent="0" lvl="0" marL="0" rtl="0" algn="ctr">
              <a:lnSpc>
                <a:spcPct val="100000"/>
              </a:lnSpc>
              <a:spcBef>
                <a:spcPts val="0"/>
              </a:spcBef>
              <a:spcAft>
                <a:spcPts val="0"/>
              </a:spcAft>
              <a:buNone/>
            </a:pPr>
            <a:r>
              <a:rPr b="1" lang="en" sz="2400">
                <a:latin typeface="Barlow"/>
                <a:ea typeface="Barlow"/>
                <a:cs typeface="Barlow"/>
                <a:sym typeface="Barlow"/>
              </a:rPr>
              <a:t>Has your Senior received their Meningococcal Vaccine?</a:t>
            </a:r>
            <a:endParaRPr b="1" sz="2400">
              <a:latin typeface="Barlow"/>
              <a:ea typeface="Barlow"/>
              <a:cs typeface="Barlow"/>
              <a:sym typeface="Barlow"/>
            </a:endParaRPr>
          </a:p>
          <a:p>
            <a:pPr indent="0" lvl="0" marL="0" rtl="0" algn="l">
              <a:spcBef>
                <a:spcPts val="0"/>
              </a:spcBef>
              <a:spcAft>
                <a:spcPts val="0"/>
              </a:spcAft>
              <a:buNone/>
            </a:pPr>
            <a:r>
              <a:t/>
            </a:r>
            <a:endParaRPr/>
          </a:p>
        </p:txBody>
      </p:sp>
      <p:sp>
        <p:nvSpPr>
          <p:cNvPr id="669" name="Google Shape;669;p27"/>
          <p:cNvSpPr txBox="1"/>
          <p:nvPr>
            <p:ph idx="1" type="body"/>
          </p:nvPr>
        </p:nvSpPr>
        <p:spPr>
          <a:xfrm>
            <a:off x="900450" y="1459800"/>
            <a:ext cx="7603800" cy="28860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2200">
                <a:solidFill>
                  <a:srgbClr val="000000"/>
                </a:solidFill>
                <a:latin typeface="Barlow"/>
                <a:ea typeface="Barlow"/>
                <a:cs typeface="Barlow"/>
                <a:sym typeface="Barlow"/>
              </a:rPr>
              <a:t>North Carolina law requires the Meningococcal vaccine </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lang="en" sz="2200">
                <a:solidFill>
                  <a:srgbClr val="000000"/>
                </a:solidFill>
                <a:latin typeface="Barlow"/>
                <a:ea typeface="Barlow"/>
                <a:cs typeface="Barlow"/>
                <a:sym typeface="Barlow"/>
              </a:rPr>
              <a:t>&amp; booster for entry into 12th grade.</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lang="en" sz="2200">
                <a:solidFill>
                  <a:srgbClr val="000000"/>
                </a:solidFill>
                <a:latin typeface="Barlow"/>
                <a:ea typeface="Barlow"/>
                <a:cs typeface="Barlow"/>
                <a:sym typeface="Barlow"/>
              </a:rPr>
              <a:t>Parents must submit an updated immunization record to  </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lang="en" sz="2200">
                <a:solidFill>
                  <a:schemeClr val="accent1"/>
                </a:solidFill>
                <a:latin typeface="Barlow"/>
                <a:ea typeface="Barlow"/>
                <a:cs typeface="Barlow"/>
                <a:sym typeface="Barlow"/>
              </a:rPr>
              <a:t>Mrs. Barrett</a:t>
            </a:r>
            <a:r>
              <a:rPr i="1" lang="en" sz="2000">
                <a:solidFill>
                  <a:srgbClr val="000000"/>
                </a:solidFill>
                <a:latin typeface="Barlow"/>
                <a:ea typeface="Barlow"/>
                <a:cs typeface="Barlow"/>
                <a:sym typeface="Barlow"/>
              </a:rPr>
              <a:t> (lbarrett@wcpss.net)</a:t>
            </a:r>
            <a:r>
              <a:rPr lang="en" sz="2200">
                <a:solidFill>
                  <a:srgbClr val="000000"/>
                </a:solidFill>
                <a:latin typeface="Barlow"/>
                <a:ea typeface="Barlow"/>
                <a:cs typeface="Barlow"/>
                <a:sym typeface="Barlow"/>
              </a:rPr>
              <a:t>, data manager, ASAP. </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lang="en" sz="2200">
                <a:solidFill>
                  <a:srgbClr val="000000"/>
                </a:solidFill>
                <a:latin typeface="Barlow"/>
                <a:ea typeface="Barlow"/>
                <a:cs typeface="Barlow"/>
                <a:sym typeface="Barlow"/>
              </a:rPr>
              <a:t>Students will not be able to access their classes if immunization records are not received by the 30th day of school.</a:t>
            </a:r>
            <a:endParaRPr sz="22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a:solidFill>
                <a:srgbClr val="C00000"/>
              </a:solidFill>
              <a:latin typeface="Barlow"/>
              <a:ea typeface="Barlow"/>
              <a:cs typeface="Barlow"/>
              <a:sym typeface="Barlow"/>
            </a:endParaRPr>
          </a:p>
          <a:p>
            <a:pPr indent="0" lvl="0" marL="0" rtl="0" algn="ctr">
              <a:lnSpc>
                <a:spcPct val="100000"/>
              </a:lnSpc>
              <a:spcBef>
                <a:spcPts val="0"/>
              </a:spcBef>
              <a:spcAft>
                <a:spcPts val="0"/>
              </a:spcAft>
              <a:buNone/>
            </a:pPr>
            <a:r>
              <a:t/>
            </a:r>
            <a:endParaRPr b="1">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a:solidFill>
                <a:srgbClr val="000000"/>
              </a:solidFill>
              <a:latin typeface="Barlow"/>
              <a:ea typeface="Barlow"/>
              <a:cs typeface="Barlow"/>
              <a:sym typeface="Barlow"/>
            </a:endParaRPr>
          </a:p>
          <a:p>
            <a:pPr indent="0" lvl="0" marL="0" rtl="0" algn="l">
              <a:spcBef>
                <a:spcPts val="600"/>
              </a:spcBef>
              <a:spcAft>
                <a:spcPts val="0"/>
              </a:spcAft>
              <a:buNone/>
            </a:pPr>
            <a:r>
              <a:t/>
            </a:r>
            <a:endParaRPr/>
          </a:p>
        </p:txBody>
      </p:sp>
      <p:sp>
        <p:nvSpPr>
          <p:cNvPr id="670" name="Google Shape;670;p27"/>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671" name="Google Shape;671;p27"/>
          <p:cNvPicPr preferRelativeResize="0"/>
          <p:nvPr/>
        </p:nvPicPr>
        <p:blipFill>
          <a:blip r:embed="rId3">
            <a:alphaModFix/>
          </a:blip>
          <a:stretch>
            <a:fillRect/>
          </a:stretch>
        </p:blipFill>
        <p:spPr>
          <a:xfrm rot="2246091">
            <a:off x="7812225" y="3782800"/>
            <a:ext cx="1331776" cy="1360698"/>
          </a:xfrm>
          <a:prstGeom prst="rect">
            <a:avLst/>
          </a:prstGeom>
          <a:noFill/>
          <a:ln>
            <a:noFill/>
          </a:ln>
        </p:spPr>
      </p:pic>
      <p:sp>
        <p:nvSpPr>
          <p:cNvPr id="672" name="Google Shape;672;p27"/>
          <p:cNvSpPr txBox="1"/>
          <p:nvPr/>
        </p:nvSpPr>
        <p:spPr>
          <a:xfrm>
            <a:off x="883490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73" name="Google Shape;673;p27"/>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28"/>
          <p:cNvSpPr txBox="1"/>
          <p:nvPr>
            <p:ph type="title"/>
          </p:nvPr>
        </p:nvSpPr>
        <p:spPr>
          <a:xfrm>
            <a:off x="508700" y="646500"/>
            <a:ext cx="42843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Senior Fee</a:t>
            </a:r>
            <a:endParaRPr/>
          </a:p>
        </p:txBody>
      </p:sp>
      <p:sp>
        <p:nvSpPr>
          <p:cNvPr id="679" name="Google Shape;679;p28"/>
          <p:cNvSpPr txBox="1"/>
          <p:nvPr>
            <p:ph idx="1" type="body"/>
          </p:nvPr>
        </p:nvSpPr>
        <p:spPr>
          <a:xfrm>
            <a:off x="508700" y="1300200"/>
            <a:ext cx="5002200" cy="2886000"/>
          </a:xfrm>
          <a:prstGeom prst="rect">
            <a:avLst/>
          </a:prstGeom>
        </p:spPr>
        <p:txBody>
          <a:bodyPr anchorCtr="0" anchor="t" bIns="0" lIns="0" spcFirstLastPara="1" rIns="0" wrap="square" tIns="0">
            <a:noAutofit/>
          </a:bodyPr>
          <a:lstStyle/>
          <a:p>
            <a:pPr indent="0" lvl="0" marL="0" rtl="0" algn="ctr">
              <a:lnSpc>
                <a:spcPct val="100000"/>
              </a:lnSpc>
              <a:spcBef>
                <a:spcPts val="600"/>
              </a:spcBef>
              <a:spcAft>
                <a:spcPts val="0"/>
              </a:spcAft>
              <a:buNone/>
            </a:pPr>
            <a:r>
              <a:rPr b="1" lang="en" sz="3600">
                <a:solidFill>
                  <a:srgbClr val="38761D"/>
                </a:solidFill>
                <a:latin typeface="Barlow"/>
                <a:ea typeface="Barlow"/>
                <a:cs typeface="Barlow"/>
                <a:sym typeface="Barlow"/>
              </a:rPr>
              <a:t>$40</a:t>
            </a:r>
            <a:endParaRPr b="1" sz="3600">
              <a:solidFill>
                <a:srgbClr val="38761D"/>
              </a:solidFill>
              <a:latin typeface="Barlow"/>
              <a:ea typeface="Barlow"/>
              <a:cs typeface="Barlow"/>
              <a:sym typeface="Barlow"/>
            </a:endParaRPr>
          </a:p>
          <a:p>
            <a:pPr indent="0" lvl="0" marL="0" rtl="0" algn="l">
              <a:lnSpc>
                <a:spcPct val="100000"/>
              </a:lnSpc>
              <a:spcBef>
                <a:spcPts val="600"/>
              </a:spcBef>
              <a:spcAft>
                <a:spcPts val="0"/>
              </a:spcAft>
              <a:buNone/>
            </a:pPr>
            <a:r>
              <a:rPr lang="en" sz="2200"/>
              <a:t>ALL seniors must pay in order to receive their tickets for graduation &amp; diploma.</a:t>
            </a:r>
            <a:endParaRPr sz="2200"/>
          </a:p>
          <a:p>
            <a:pPr indent="0" lvl="0" marL="0" rtl="0" algn="l">
              <a:lnSpc>
                <a:spcPct val="100000"/>
              </a:lnSpc>
              <a:spcBef>
                <a:spcPts val="600"/>
              </a:spcBef>
              <a:spcAft>
                <a:spcPts val="0"/>
              </a:spcAft>
              <a:buNone/>
            </a:pPr>
            <a:r>
              <a:t/>
            </a:r>
            <a:endParaRPr sz="100"/>
          </a:p>
          <a:p>
            <a:pPr indent="0" lvl="0" marL="0" rtl="0" algn="l">
              <a:spcBef>
                <a:spcPts val="0"/>
              </a:spcBef>
              <a:spcAft>
                <a:spcPts val="0"/>
              </a:spcAft>
              <a:buNone/>
            </a:pPr>
            <a:r>
              <a:rPr lang="en" sz="2200" u="sng"/>
              <a:t>What does it cover</a:t>
            </a:r>
            <a:r>
              <a:rPr lang="en" sz="2200"/>
              <a:t>?</a:t>
            </a:r>
            <a:endParaRPr sz="2200"/>
          </a:p>
          <a:p>
            <a:pPr indent="-361950" lvl="0" marL="457200" rtl="0" algn="l">
              <a:lnSpc>
                <a:spcPct val="100000"/>
              </a:lnSpc>
              <a:spcBef>
                <a:spcPts val="0"/>
              </a:spcBef>
              <a:spcAft>
                <a:spcPts val="0"/>
              </a:spcAft>
              <a:buSzPts val="2100"/>
              <a:buChar char="▪"/>
            </a:pPr>
            <a:r>
              <a:rPr lang="en" sz="2100"/>
              <a:t>Diploma Cover</a:t>
            </a:r>
            <a:endParaRPr sz="2100"/>
          </a:p>
          <a:p>
            <a:pPr indent="-361950" lvl="0" marL="457200" rtl="0" algn="l">
              <a:lnSpc>
                <a:spcPct val="100000"/>
              </a:lnSpc>
              <a:spcBef>
                <a:spcPts val="0"/>
              </a:spcBef>
              <a:spcAft>
                <a:spcPts val="0"/>
              </a:spcAft>
              <a:buSzPts val="2100"/>
              <a:buChar char="▪"/>
            </a:pPr>
            <a:r>
              <a:rPr lang="en" sz="2100"/>
              <a:t>Costs associated with graduation</a:t>
            </a:r>
            <a:endParaRPr sz="2100"/>
          </a:p>
          <a:p>
            <a:pPr indent="-361950" lvl="0" marL="457200" rtl="0" algn="l">
              <a:lnSpc>
                <a:spcPct val="100000"/>
              </a:lnSpc>
              <a:spcBef>
                <a:spcPts val="0"/>
              </a:spcBef>
              <a:spcAft>
                <a:spcPts val="0"/>
              </a:spcAft>
              <a:buSzPts val="2100"/>
              <a:buChar char="▪"/>
            </a:pPr>
            <a:r>
              <a:rPr lang="en" sz="2100"/>
              <a:t>Senior Awards Night</a:t>
            </a:r>
            <a:endParaRPr sz="2100"/>
          </a:p>
          <a:p>
            <a:pPr indent="-361950" lvl="0" marL="457200" rtl="0" algn="l">
              <a:lnSpc>
                <a:spcPct val="100000"/>
              </a:lnSpc>
              <a:spcBef>
                <a:spcPts val="0"/>
              </a:spcBef>
              <a:spcAft>
                <a:spcPts val="0"/>
              </a:spcAft>
              <a:buSzPts val="2100"/>
              <a:buChar char="▪"/>
            </a:pPr>
            <a:r>
              <a:rPr lang="en" sz="2100"/>
              <a:t>Stole</a:t>
            </a:r>
            <a:endParaRPr sz="2100"/>
          </a:p>
          <a:p>
            <a:pPr indent="-361950" lvl="0" marL="457200" rtl="0" algn="l">
              <a:lnSpc>
                <a:spcPct val="100000"/>
              </a:lnSpc>
              <a:spcBef>
                <a:spcPts val="0"/>
              </a:spcBef>
              <a:spcAft>
                <a:spcPts val="0"/>
              </a:spcAft>
              <a:buSzPts val="2100"/>
              <a:buChar char="▪"/>
            </a:pPr>
            <a:r>
              <a:rPr lang="en" sz="2100"/>
              <a:t>etc...</a:t>
            </a:r>
            <a:endParaRPr sz="2100"/>
          </a:p>
        </p:txBody>
      </p:sp>
      <p:sp>
        <p:nvSpPr>
          <p:cNvPr id="680" name="Google Shape;680;p28"/>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681" name="Google Shape;681;p28"/>
          <p:cNvPicPr preferRelativeResize="0"/>
          <p:nvPr/>
        </p:nvPicPr>
        <p:blipFill rotWithShape="1">
          <a:blip r:embed="rId3">
            <a:alphaModFix/>
          </a:blip>
          <a:srcRect b="7813" l="66630" r="0" t="7813"/>
          <a:stretch/>
        </p:blipFill>
        <p:spPr>
          <a:xfrm>
            <a:off x="6092600" y="0"/>
            <a:ext cx="3051397" cy="5143498"/>
          </a:xfrm>
          <a:prstGeom prst="rect">
            <a:avLst/>
          </a:prstGeom>
          <a:noFill/>
          <a:ln cap="flat" cmpd="sng" w="9525">
            <a:solidFill>
              <a:schemeClr val="dk2"/>
            </a:solidFill>
            <a:prstDash val="solid"/>
            <a:round/>
            <a:headEnd len="sm" w="sm" type="none"/>
            <a:tailEnd len="sm" w="sm" type="none"/>
          </a:ln>
        </p:spPr>
      </p:pic>
      <p:sp>
        <p:nvSpPr>
          <p:cNvPr id="682" name="Google Shape;682;p28"/>
          <p:cNvSpPr/>
          <p:nvPr/>
        </p:nvSpPr>
        <p:spPr>
          <a:xfrm rot="1415052">
            <a:off x="4405291" y="467545"/>
            <a:ext cx="1498139" cy="1258445"/>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8"/>
          <p:cNvSpPr txBox="1"/>
          <p:nvPr/>
        </p:nvSpPr>
        <p:spPr>
          <a:xfrm rot="1128801">
            <a:off x="4421761" y="658142"/>
            <a:ext cx="1465178" cy="87726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chemeClr val="accent4"/>
                </a:solidFill>
                <a:latin typeface="Barlow"/>
                <a:ea typeface="Barlow"/>
                <a:cs typeface="Barlow"/>
                <a:sym typeface="Barlow"/>
              </a:rPr>
              <a:t>PAYABLE</a:t>
            </a:r>
            <a:endParaRPr b="1" sz="1500">
              <a:solidFill>
                <a:schemeClr val="accent4"/>
              </a:solidFill>
              <a:latin typeface="Barlow"/>
              <a:ea typeface="Barlow"/>
              <a:cs typeface="Barlow"/>
              <a:sym typeface="Barlow"/>
            </a:endParaRPr>
          </a:p>
          <a:p>
            <a:pPr indent="0" lvl="0" marL="0" rtl="0" algn="ctr">
              <a:spcBef>
                <a:spcPts val="0"/>
              </a:spcBef>
              <a:spcAft>
                <a:spcPts val="0"/>
              </a:spcAft>
              <a:buNone/>
            </a:pPr>
            <a:r>
              <a:rPr b="1" lang="en" sz="1500">
                <a:solidFill>
                  <a:schemeClr val="accent4"/>
                </a:solidFill>
                <a:latin typeface="Barlow"/>
                <a:ea typeface="Barlow"/>
                <a:cs typeface="Barlow"/>
                <a:sym typeface="Barlow"/>
              </a:rPr>
              <a:t> ON KHS WEBSITE</a:t>
            </a:r>
            <a:endParaRPr b="1" sz="1500">
              <a:solidFill>
                <a:schemeClr val="accent4"/>
              </a:solidFill>
              <a:latin typeface="Barlow"/>
              <a:ea typeface="Barlow"/>
              <a:cs typeface="Barlow"/>
              <a:sym typeface="Barlow"/>
            </a:endParaRPr>
          </a:p>
        </p:txBody>
      </p:sp>
      <p:sp>
        <p:nvSpPr>
          <p:cNvPr id="684" name="Google Shape;684;p28"/>
          <p:cNvSpPr txBox="1"/>
          <p:nvPr/>
        </p:nvSpPr>
        <p:spPr>
          <a:xfrm>
            <a:off x="571350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85" name="Google Shape;685;p2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29"/>
          <p:cNvSpPr txBox="1"/>
          <p:nvPr>
            <p:ph type="title"/>
          </p:nvPr>
        </p:nvSpPr>
        <p:spPr>
          <a:xfrm>
            <a:off x="508700" y="646500"/>
            <a:ext cx="42843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Senior Meetings</a:t>
            </a:r>
            <a:endParaRPr/>
          </a:p>
        </p:txBody>
      </p:sp>
      <p:sp>
        <p:nvSpPr>
          <p:cNvPr id="691" name="Google Shape;691;p29"/>
          <p:cNvSpPr txBox="1"/>
          <p:nvPr>
            <p:ph idx="1" type="body"/>
          </p:nvPr>
        </p:nvSpPr>
        <p:spPr>
          <a:xfrm>
            <a:off x="323625" y="1401875"/>
            <a:ext cx="5128200" cy="3329400"/>
          </a:xfrm>
          <a:prstGeom prst="rect">
            <a:avLst/>
          </a:prstGeom>
        </p:spPr>
        <p:txBody>
          <a:bodyPr anchorCtr="0" anchor="t" bIns="0" lIns="0" spcFirstLastPara="1" rIns="0" wrap="square" tIns="0">
            <a:noAutofit/>
          </a:bodyPr>
          <a:lstStyle/>
          <a:p>
            <a:pPr indent="0" lvl="0" marL="0" rtl="0" algn="l">
              <a:lnSpc>
                <a:spcPct val="100000"/>
              </a:lnSpc>
              <a:spcBef>
                <a:spcPts val="640"/>
              </a:spcBef>
              <a:spcAft>
                <a:spcPts val="0"/>
              </a:spcAft>
              <a:buNone/>
            </a:pPr>
            <a:r>
              <a:rPr lang="en" sz="1800">
                <a:solidFill>
                  <a:schemeClr val="accent1"/>
                </a:solidFill>
                <a:latin typeface="Barlow"/>
                <a:ea typeface="Barlow"/>
                <a:cs typeface="Barlow"/>
                <a:sym typeface="Barlow"/>
              </a:rPr>
              <a:t>Individual</a:t>
            </a:r>
            <a:r>
              <a:rPr lang="en" sz="1800">
                <a:solidFill>
                  <a:srgbClr val="BF9000"/>
                </a:solidFill>
                <a:latin typeface="Barlow"/>
                <a:ea typeface="Barlow"/>
                <a:cs typeface="Barlow"/>
                <a:sym typeface="Barlow"/>
              </a:rPr>
              <a:t> </a:t>
            </a:r>
            <a:r>
              <a:rPr lang="en" sz="1800">
                <a:solidFill>
                  <a:srgbClr val="000000"/>
                </a:solidFill>
                <a:latin typeface="Barlow"/>
                <a:ea typeface="Barlow"/>
                <a:cs typeface="Barlow"/>
                <a:sym typeface="Barlow"/>
              </a:rPr>
              <a:t>meeting with counselor to discuss credits needed for graduation, post-secondary plans, answer questions, etc.</a:t>
            </a:r>
            <a:endParaRPr sz="1800">
              <a:solidFill>
                <a:srgbClr val="000000"/>
              </a:solidFill>
              <a:latin typeface="Barlow"/>
              <a:ea typeface="Barlow"/>
              <a:cs typeface="Barlow"/>
              <a:sym typeface="Barlow"/>
            </a:endParaRPr>
          </a:p>
          <a:p>
            <a:pPr indent="0" lvl="0" marL="0" rtl="0" algn="l">
              <a:lnSpc>
                <a:spcPct val="100000"/>
              </a:lnSpc>
              <a:spcBef>
                <a:spcPts val="640"/>
              </a:spcBef>
              <a:spcAft>
                <a:spcPts val="0"/>
              </a:spcAft>
              <a:buNone/>
            </a:pPr>
            <a:r>
              <a:t/>
            </a:r>
            <a:endParaRPr sz="1000">
              <a:solidFill>
                <a:srgbClr val="000000"/>
              </a:solidFill>
              <a:latin typeface="Barlow"/>
              <a:ea typeface="Barlow"/>
              <a:cs typeface="Barlow"/>
              <a:sym typeface="Barlow"/>
            </a:endParaRPr>
          </a:p>
          <a:p>
            <a:pPr indent="0" lvl="0" marL="0" rtl="0" algn="l">
              <a:lnSpc>
                <a:spcPct val="100000"/>
              </a:lnSpc>
              <a:spcBef>
                <a:spcPts val="640"/>
              </a:spcBef>
              <a:spcAft>
                <a:spcPts val="0"/>
              </a:spcAft>
              <a:buNone/>
            </a:pPr>
            <a:r>
              <a:rPr lang="en" sz="1800">
                <a:solidFill>
                  <a:srgbClr val="000000"/>
                </a:solidFill>
                <a:latin typeface="Barlow"/>
                <a:ea typeface="Barlow"/>
                <a:cs typeface="Barlow"/>
                <a:sym typeface="Barlow"/>
              </a:rPr>
              <a:t>Meetings will begin</a:t>
            </a:r>
            <a:r>
              <a:rPr lang="en" sz="1800">
                <a:solidFill>
                  <a:srgbClr val="BF9000"/>
                </a:solidFill>
                <a:latin typeface="Barlow"/>
                <a:ea typeface="Barlow"/>
                <a:cs typeface="Barlow"/>
                <a:sym typeface="Barlow"/>
              </a:rPr>
              <a:t> </a:t>
            </a:r>
            <a:r>
              <a:rPr b="1" lang="en" sz="1800">
                <a:solidFill>
                  <a:schemeClr val="accent1"/>
                </a:solidFill>
                <a:latin typeface="Barlow"/>
                <a:ea typeface="Barlow"/>
                <a:cs typeface="Barlow"/>
                <a:sym typeface="Barlow"/>
              </a:rPr>
              <a:t>August 31</a:t>
            </a:r>
            <a:endParaRPr b="1" sz="1700">
              <a:latin typeface="Barlow"/>
              <a:ea typeface="Barlow"/>
              <a:cs typeface="Barlow"/>
              <a:sym typeface="Barlow"/>
            </a:endParaRPr>
          </a:p>
          <a:p>
            <a:pPr indent="-336550" lvl="0" marL="457200" rtl="0" algn="l">
              <a:lnSpc>
                <a:spcPct val="100000"/>
              </a:lnSpc>
              <a:spcBef>
                <a:spcPts val="640"/>
              </a:spcBef>
              <a:spcAft>
                <a:spcPts val="0"/>
              </a:spcAft>
              <a:buClr>
                <a:srgbClr val="000000"/>
              </a:buClr>
              <a:buSzPts val="1700"/>
              <a:buFont typeface="Barlow"/>
              <a:buChar char="•"/>
            </a:pPr>
            <a:r>
              <a:rPr lang="en" sz="1700">
                <a:latin typeface="Barlow"/>
                <a:ea typeface="Barlow"/>
                <a:cs typeface="Barlow"/>
                <a:sym typeface="Barlow"/>
              </a:rPr>
              <a:t>Counselors will go through English IV and </a:t>
            </a:r>
            <a:r>
              <a:rPr lang="en" sz="1700">
                <a:latin typeface="Barlow"/>
                <a:ea typeface="Barlow"/>
                <a:cs typeface="Barlow"/>
                <a:sym typeface="Barlow"/>
              </a:rPr>
              <a:t>Economics</a:t>
            </a:r>
            <a:r>
              <a:rPr lang="en" sz="1700">
                <a:latin typeface="Barlow"/>
                <a:ea typeface="Barlow"/>
                <a:cs typeface="Barlow"/>
                <a:sym typeface="Barlow"/>
              </a:rPr>
              <a:t> &amp; Personal Finance </a:t>
            </a:r>
            <a:r>
              <a:rPr lang="en" sz="1700">
                <a:latin typeface="Barlow"/>
                <a:ea typeface="Barlow"/>
                <a:cs typeface="Barlow"/>
                <a:sym typeface="Barlow"/>
              </a:rPr>
              <a:t>classes</a:t>
            </a:r>
            <a:r>
              <a:rPr lang="en" sz="1700">
                <a:latin typeface="Barlow"/>
                <a:ea typeface="Barlow"/>
                <a:cs typeface="Barlow"/>
                <a:sym typeface="Barlow"/>
              </a:rPr>
              <a:t>. Appointments will be scheduled for students not currently enrolled in these courses.</a:t>
            </a:r>
            <a:endParaRPr sz="1700">
              <a:latin typeface="Barlow"/>
              <a:ea typeface="Barlow"/>
              <a:cs typeface="Barlow"/>
              <a:sym typeface="Barlow"/>
            </a:endParaRPr>
          </a:p>
          <a:p>
            <a:pPr indent="-336550" lvl="0" marL="457200" rtl="0" algn="l">
              <a:lnSpc>
                <a:spcPct val="100000"/>
              </a:lnSpc>
              <a:spcBef>
                <a:spcPts val="0"/>
              </a:spcBef>
              <a:spcAft>
                <a:spcPts val="0"/>
              </a:spcAft>
              <a:buClr>
                <a:srgbClr val="000000"/>
              </a:buClr>
              <a:buSzPts val="1700"/>
              <a:buFont typeface="Barlow"/>
              <a:buChar char="•"/>
            </a:pPr>
            <a:r>
              <a:rPr lang="en" sz="1700">
                <a:latin typeface="Barlow"/>
                <a:ea typeface="Barlow"/>
                <a:cs typeface="Barlow"/>
                <a:sym typeface="Barlow"/>
              </a:rPr>
              <a:t>Counselors will review the Senior Planning Guide. Students will receive access to a digital copy of the Senior Program Planning Guide.</a:t>
            </a:r>
            <a:endParaRPr sz="1700">
              <a:latin typeface="Barlow"/>
              <a:ea typeface="Barlow"/>
              <a:cs typeface="Barlow"/>
              <a:sym typeface="Barlow"/>
            </a:endParaRPr>
          </a:p>
        </p:txBody>
      </p:sp>
      <p:sp>
        <p:nvSpPr>
          <p:cNvPr id="692" name="Google Shape;692;p29"/>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693" name="Google Shape;693;p29"/>
          <p:cNvSpPr txBox="1"/>
          <p:nvPr/>
        </p:nvSpPr>
        <p:spPr>
          <a:xfrm>
            <a:off x="8726325" y="54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94" name="Google Shape;694;p2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95" name="Google Shape;695;p29"/>
          <p:cNvPicPr preferRelativeResize="0"/>
          <p:nvPr/>
        </p:nvPicPr>
        <p:blipFill rotWithShape="1">
          <a:blip r:embed="rId3">
            <a:alphaModFix/>
          </a:blip>
          <a:srcRect b="0" l="6404" r="7404" t="0"/>
          <a:stretch/>
        </p:blipFill>
        <p:spPr>
          <a:xfrm>
            <a:off x="6229925" y="606900"/>
            <a:ext cx="2762700" cy="3730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30"/>
          <p:cNvSpPr/>
          <p:nvPr/>
        </p:nvSpPr>
        <p:spPr>
          <a:xfrm>
            <a:off x="6143775" y="1542075"/>
            <a:ext cx="2800200" cy="2987700"/>
          </a:xfrm>
          <a:prstGeom prst="roundRect">
            <a:avLst>
              <a:gd fmla="val 16667" name="adj"/>
            </a:avLst>
          </a:prstGeom>
          <a:no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0"/>
          <p:cNvSpPr/>
          <p:nvPr/>
        </p:nvSpPr>
        <p:spPr>
          <a:xfrm>
            <a:off x="783175" y="1527700"/>
            <a:ext cx="2354700" cy="2962200"/>
          </a:xfrm>
          <a:prstGeom prst="roundRect">
            <a:avLst>
              <a:gd fmla="val 16667" name="adj"/>
            </a:avLst>
          </a:prstGeom>
          <a:no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0"/>
          <p:cNvSpPr/>
          <p:nvPr/>
        </p:nvSpPr>
        <p:spPr>
          <a:xfrm>
            <a:off x="3206675" y="1554825"/>
            <a:ext cx="2868300" cy="2962200"/>
          </a:xfrm>
          <a:prstGeom prst="roundRect">
            <a:avLst>
              <a:gd fmla="val 16667" name="adj"/>
            </a:avLst>
          </a:prstGeom>
          <a:no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0"/>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How to Request a Transcript</a:t>
            </a:r>
            <a:endParaRPr/>
          </a:p>
        </p:txBody>
      </p:sp>
      <p:sp>
        <p:nvSpPr>
          <p:cNvPr id="704" name="Google Shape;704;p30"/>
          <p:cNvSpPr txBox="1"/>
          <p:nvPr>
            <p:ph idx="1" type="body"/>
          </p:nvPr>
        </p:nvSpPr>
        <p:spPr>
          <a:xfrm>
            <a:off x="783187" y="1599700"/>
            <a:ext cx="2257200" cy="2890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b="1" lang="en">
                <a:solidFill>
                  <a:schemeClr val="accent1"/>
                </a:solidFill>
                <a:latin typeface="Barlow"/>
                <a:ea typeface="Barlow"/>
                <a:cs typeface="Barlow"/>
                <a:sym typeface="Barlow"/>
              </a:rPr>
              <a:t>Using </a:t>
            </a:r>
            <a:endParaRPr b="1">
              <a:solidFill>
                <a:schemeClr val="accent1"/>
              </a:solidFill>
              <a:latin typeface="Barlow"/>
              <a:ea typeface="Barlow"/>
              <a:cs typeface="Barlow"/>
              <a:sym typeface="Barlow"/>
            </a:endParaRPr>
          </a:p>
          <a:p>
            <a:pPr indent="0" lvl="0" marL="0" rtl="0" algn="ctr">
              <a:spcBef>
                <a:spcPts val="0"/>
              </a:spcBef>
              <a:spcAft>
                <a:spcPts val="0"/>
              </a:spcAft>
              <a:buNone/>
            </a:pPr>
            <a:r>
              <a:rPr b="1" lang="en">
                <a:solidFill>
                  <a:schemeClr val="accent1"/>
                </a:solidFill>
                <a:latin typeface="Barlow"/>
                <a:ea typeface="Barlow"/>
                <a:cs typeface="Barlow"/>
                <a:sym typeface="Barlow"/>
              </a:rPr>
              <a:t>Common App?</a:t>
            </a:r>
            <a:endParaRPr b="1">
              <a:solidFill>
                <a:schemeClr val="accent1"/>
              </a:solidFill>
              <a:latin typeface="Barlow"/>
              <a:ea typeface="Barlow"/>
              <a:cs typeface="Barlow"/>
              <a:sym typeface="Barlow"/>
            </a:endParaRPr>
          </a:p>
          <a:p>
            <a:pPr indent="0" lvl="0" marL="0" rtl="0" algn="ctr">
              <a:spcBef>
                <a:spcPts val="600"/>
              </a:spcBef>
              <a:spcAft>
                <a:spcPts val="0"/>
              </a:spcAft>
              <a:buNone/>
            </a:pPr>
            <a:r>
              <a:t/>
            </a:r>
            <a:endParaRPr b="1">
              <a:latin typeface="Barlow"/>
              <a:ea typeface="Barlow"/>
              <a:cs typeface="Barlow"/>
              <a:sym typeface="Barlow"/>
            </a:endParaRPr>
          </a:p>
          <a:p>
            <a:pPr indent="0" lvl="0" marL="0" rtl="0" algn="ctr">
              <a:spcBef>
                <a:spcPts val="600"/>
              </a:spcBef>
              <a:spcAft>
                <a:spcPts val="0"/>
              </a:spcAft>
              <a:buNone/>
            </a:pPr>
            <a:r>
              <a:t/>
            </a:r>
            <a:endParaRPr sz="700"/>
          </a:p>
          <a:p>
            <a:pPr indent="0" lvl="0" marL="0" rtl="0" algn="ctr">
              <a:spcBef>
                <a:spcPts val="600"/>
              </a:spcBef>
              <a:spcAft>
                <a:spcPts val="0"/>
              </a:spcAft>
              <a:buNone/>
            </a:pPr>
            <a:r>
              <a:rPr lang="en" sz="1700"/>
              <a:t>Transcript will be sent by counselor once student adds their counselor to their Common App account</a:t>
            </a:r>
            <a:endParaRPr sz="1700"/>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705" name="Google Shape;705;p30"/>
          <p:cNvSpPr txBox="1"/>
          <p:nvPr>
            <p:ph idx="2" type="body"/>
          </p:nvPr>
        </p:nvSpPr>
        <p:spPr>
          <a:xfrm>
            <a:off x="3281249" y="1599700"/>
            <a:ext cx="2724900" cy="2890200"/>
          </a:xfrm>
          <a:prstGeom prst="rect">
            <a:avLst/>
          </a:prstGeom>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
                <a:solidFill>
                  <a:schemeClr val="accent1"/>
                </a:solidFill>
                <a:latin typeface="Barlow"/>
                <a:ea typeface="Barlow"/>
                <a:cs typeface="Barlow"/>
                <a:sym typeface="Barlow"/>
              </a:rPr>
              <a:t>Schools in NC </a:t>
            </a:r>
            <a:r>
              <a:rPr b="1" i="1" lang="en">
                <a:solidFill>
                  <a:schemeClr val="accent1"/>
                </a:solidFill>
                <a:latin typeface="Barlow"/>
                <a:ea typeface="Barlow"/>
                <a:cs typeface="Barlow"/>
                <a:sym typeface="Barlow"/>
              </a:rPr>
              <a:t>not</a:t>
            </a:r>
            <a:r>
              <a:rPr b="1" lang="en">
                <a:solidFill>
                  <a:schemeClr val="accent1"/>
                </a:solidFill>
                <a:latin typeface="Barlow"/>
                <a:ea typeface="Barlow"/>
                <a:cs typeface="Barlow"/>
                <a:sym typeface="Barlow"/>
              </a:rPr>
              <a:t> </a:t>
            </a:r>
            <a:endParaRPr b="1">
              <a:solidFill>
                <a:schemeClr val="accent1"/>
              </a:solidFill>
              <a:latin typeface="Barlow"/>
              <a:ea typeface="Barlow"/>
              <a:cs typeface="Barlow"/>
              <a:sym typeface="Barlow"/>
            </a:endParaRPr>
          </a:p>
          <a:p>
            <a:pPr indent="0" lvl="0" marL="0" rtl="0" algn="ctr">
              <a:lnSpc>
                <a:spcPct val="115000"/>
              </a:lnSpc>
              <a:spcBef>
                <a:spcPts val="0"/>
              </a:spcBef>
              <a:spcAft>
                <a:spcPts val="0"/>
              </a:spcAft>
              <a:buNone/>
            </a:pPr>
            <a:r>
              <a:rPr b="1" lang="en">
                <a:solidFill>
                  <a:schemeClr val="accent1"/>
                </a:solidFill>
                <a:latin typeface="Barlow"/>
                <a:ea typeface="Barlow"/>
                <a:cs typeface="Barlow"/>
                <a:sym typeface="Barlow"/>
              </a:rPr>
              <a:t>through Common App</a:t>
            </a:r>
            <a:endParaRPr b="1">
              <a:solidFill>
                <a:schemeClr val="accent1"/>
              </a:solidFill>
              <a:latin typeface="Barlow"/>
              <a:ea typeface="Barlow"/>
              <a:cs typeface="Barlow"/>
              <a:sym typeface="Barlow"/>
            </a:endParaRPr>
          </a:p>
          <a:p>
            <a:pPr indent="0" lvl="0" marL="0" rtl="0" algn="l">
              <a:spcBef>
                <a:spcPts val="600"/>
              </a:spcBef>
              <a:spcAft>
                <a:spcPts val="0"/>
              </a:spcAft>
              <a:buNone/>
            </a:pPr>
            <a:r>
              <a:t/>
            </a:r>
            <a:endParaRPr b="1" sz="2100">
              <a:latin typeface="Barlow"/>
              <a:ea typeface="Barlow"/>
              <a:cs typeface="Barlow"/>
              <a:sym typeface="Barlow"/>
            </a:endParaRPr>
          </a:p>
          <a:p>
            <a:pPr indent="0" lvl="0" marL="0" rtl="0" algn="ctr">
              <a:lnSpc>
                <a:spcPct val="100000"/>
              </a:lnSpc>
              <a:spcBef>
                <a:spcPts val="0"/>
              </a:spcBef>
              <a:spcAft>
                <a:spcPts val="0"/>
              </a:spcAft>
              <a:buNone/>
            </a:pPr>
            <a:r>
              <a:t/>
            </a:r>
            <a:endParaRPr b="1" sz="1100">
              <a:latin typeface="Barlow"/>
              <a:ea typeface="Barlow"/>
              <a:cs typeface="Barlow"/>
              <a:sym typeface="Barlow"/>
            </a:endParaRPr>
          </a:p>
          <a:p>
            <a:pPr indent="0" lvl="0" marL="0" rtl="0" algn="ctr">
              <a:lnSpc>
                <a:spcPct val="100000"/>
              </a:lnSpc>
              <a:spcBef>
                <a:spcPts val="0"/>
              </a:spcBef>
              <a:spcAft>
                <a:spcPts val="0"/>
              </a:spcAft>
              <a:buNone/>
            </a:pPr>
            <a:r>
              <a:rPr b="1" lang="en" sz="2100">
                <a:latin typeface="Barlow"/>
                <a:ea typeface="Barlow"/>
                <a:cs typeface="Barlow"/>
                <a:sym typeface="Barlow"/>
              </a:rPr>
              <a:t>CFNC</a:t>
            </a:r>
            <a:endParaRPr b="1" sz="2100">
              <a:latin typeface="Barlow"/>
              <a:ea typeface="Barlow"/>
              <a:cs typeface="Barlow"/>
              <a:sym typeface="Barlow"/>
            </a:endParaRPr>
          </a:p>
          <a:p>
            <a:pPr indent="0" lvl="0" marL="0" rtl="0" algn="ctr">
              <a:lnSpc>
                <a:spcPct val="100000"/>
              </a:lnSpc>
              <a:spcBef>
                <a:spcPts val="0"/>
              </a:spcBef>
              <a:spcAft>
                <a:spcPts val="0"/>
              </a:spcAft>
              <a:buNone/>
            </a:pPr>
            <a:r>
              <a:rPr lang="en" u="sng">
                <a:solidFill>
                  <a:schemeClr val="hlink"/>
                </a:solidFill>
                <a:hlinkClick r:id="rId3"/>
              </a:rPr>
              <a:t>www.cfnc.org</a:t>
            </a:r>
            <a:endParaRPr/>
          </a:p>
          <a:p>
            <a:pPr indent="0" lvl="0" marL="0" rtl="0" algn="l">
              <a:spcBef>
                <a:spcPts val="600"/>
              </a:spcBef>
              <a:spcAft>
                <a:spcPts val="0"/>
              </a:spcAft>
              <a:buNone/>
            </a:pPr>
            <a:r>
              <a:t/>
            </a:r>
            <a:endParaRPr b="1" sz="2100">
              <a:latin typeface="Barlow"/>
              <a:ea typeface="Barlow"/>
              <a:cs typeface="Barlow"/>
              <a:sym typeface="Barlow"/>
            </a:endParaRPr>
          </a:p>
          <a:p>
            <a:pPr indent="0" lvl="0" marL="0" rtl="0" algn="ctr">
              <a:spcBef>
                <a:spcPts val="600"/>
              </a:spcBef>
              <a:spcAft>
                <a:spcPts val="0"/>
              </a:spcAft>
              <a:buNone/>
            </a:pPr>
            <a:r>
              <a:rPr lang="en" sz="1600"/>
              <a:t>(no fees &amp; unlimited submissions)</a:t>
            </a:r>
            <a:endParaRPr sz="1600"/>
          </a:p>
          <a:p>
            <a:pPr indent="0" lvl="0" marL="0" rtl="0" algn="ctr">
              <a:spcBef>
                <a:spcPts val="600"/>
              </a:spcBef>
              <a:spcAft>
                <a:spcPts val="0"/>
              </a:spcAft>
              <a:buNone/>
            </a:pPr>
            <a:r>
              <a:t/>
            </a:r>
            <a:endParaRPr u="sng"/>
          </a:p>
          <a:p>
            <a:pPr indent="0" lvl="0" marL="0" rtl="0" algn="ctr">
              <a:spcBef>
                <a:spcPts val="600"/>
              </a:spcBef>
              <a:spcAft>
                <a:spcPts val="0"/>
              </a:spcAft>
              <a:buNone/>
            </a:pPr>
            <a:r>
              <a:t/>
            </a:r>
            <a:endParaRPr u="sng"/>
          </a:p>
          <a:p>
            <a:pPr indent="0" lvl="0" marL="0" rtl="0" algn="ctr">
              <a:spcBef>
                <a:spcPts val="600"/>
              </a:spcBef>
              <a:spcAft>
                <a:spcPts val="0"/>
              </a:spcAft>
              <a:buNone/>
            </a:pPr>
            <a:r>
              <a:t/>
            </a:r>
            <a:endParaRPr u="sng"/>
          </a:p>
          <a:p>
            <a:pPr indent="0" lvl="0" marL="0" rtl="0" algn="ctr">
              <a:spcBef>
                <a:spcPts val="600"/>
              </a:spcBef>
              <a:spcAft>
                <a:spcPts val="0"/>
              </a:spcAft>
              <a:buNone/>
            </a:pPr>
            <a:r>
              <a:t/>
            </a:r>
            <a:endParaRPr u="sng"/>
          </a:p>
          <a:p>
            <a:pPr indent="0" lvl="0" marL="0" rtl="0" algn="ctr">
              <a:spcBef>
                <a:spcPts val="600"/>
              </a:spcBef>
              <a:spcAft>
                <a:spcPts val="0"/>
              </a:spcAft>
              <a:buNone/>
            </a:pPr>
            <a:r>
              <a:t/>
            </a:r>
            <a:endParaRPr u="sng"/>
          </a:p>
          <a:p>
            <a:pPr indent="0" lvl="0" marL="0" rtl="0" algn="ctr">
              <a:spcBef>
                <a:spcPts val="600"/>
              </a:spcBef>
              <a:spcAft>
                <a:spcPts val="0"/>
              </a:spcAft>
              <a:buNone/>
            </a:pPr>
            <a:r>
              <a:t/>
            </a:r>
            <a:endParaRPr u="sng"/>
          </a:p>
        </p:txBody>
      </p:sp>
      <p:sp>
        <p:nvSpPr>
          <p:cNvPr id="706" name="Google Shape;706;p30"/>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707" name="Google Shape;707;p30"/>
          <p:cNvSpPr txBox="1"/>
          <p:nvPr>
            <p:ph idx="3" type="body"/>
          </p:nvPr>
        </p:nvSpPr>
        <p:spPr>
          <a:xfrm>
            <a:off x="6143775" y="1606300"/>
            <a:ext cx="2724900" cy="28050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t/>
            </a:r>
            <a:endParaRPr b="1" sz="1400">
              <a:solidFill>
                <a:schemeClr val="accent1"/>
              </a:solidFill>
              <a:latin typeface="Barlow"/>
              <a:ea typeface="Barlow"/>
              <a:cs typeface="Barlow"/>
              <a:sym typeface="Barlow"/>
            </a:endParaRPr>
          </a:p>
          <a:p>
            <a:pPr indent="0" lvl="0" marL="0" rtl="0" algn="ctr">
              <a:spcBef>
                <a:spcPts val="0"/>
              </a:spcBef>
              <a:spcAft>
                <a:spcPts val="0"/>
              </a:spcAft>
              <a:buNone/>
            </a:pPr>
            <a:r>
              <a:rPr b="1" lang="en">
                <a:solidFill>
                  <a:schemeClr val="accent1"/>
                </a:solidFill>
                <a:latin typeface="Barlow"/>
                <a:ea typeface="Barlow"/>
                <a:cs typeface="Barlow"/>
                <a:sym typeface="Barlow"/>
              </a:rPr>
              <a:t>Schools outside of NC </a:t>
            </a:r>
            <a:endParaRPr b="1">
              <a:solidFill>
                <a:schemeClr val="accent1"/>
              </a:solidFill>
              <a:latin typeface="Barlow"/>
              <a:ea typeface="Barlow"/>
              <a:cs typeface="Barlow"/>
              <a:sym typeface="Barlow"/>
            </a:endParaRPr>
          </a:p>
          <a:p>
            <a:pPr indent="0" lvl="0" marL="0" rtl="0" algn="l">
              <a:lnSpc>
                <a:spcPct val="100000"/>
              </a:lnSpc>
              <a:spcBef>
                <a:spcPts val="0"/>
              </a:spcBef>
              <a:spcAft>
                <a:spcPts val="0"/>
              </a:spcAft>
              <a:buNone/>
            </a:pPr>
            <a:r>
              <a:t/>
            </a:r>
            <a:endParaRPr b="1">
              <a:latin typeface="Barlow"/>
              <a:ea typeface="Barlow"/>
              <a:cs typeface="Barlow"/>
              <a:sym typeface="Barlow"/>
            </a:endParaRPr>
          </a:p>
          <a:p>
            <a:pPr indent="0" lvl="0" marL="0" rtl="0" algn="l">
              <a:lnSpc>
                <a:spcPct val="100000"/>
              </a:lnSpc>
              <a:spcBef>
                <a:spcPts val="0"/>
              </a:spcBef>
              <a:spcAft>
                <a:spcPts val="0"/>
              </a:spcAft>
              <a:buNone/>
            </a:pPr>
            <a:r>
              <a:t/>
            </a:r>
            <a:endParaRPr b="1">
              <a:latin typeface="Barlow"/>
              <a:ea typeface="Barlow"/>
              <a:cs typeface="Barlow"/>
              <a:sym typeface="Barlow"/>
            </a:endParaRPr>
          </a:p>
          <a:p>
            <a:pPr indent="0" lvl="0" marL="0" rtl="0" algn="ctr">
              <a:lnSpc>
                <a:spcPct val="100000"/>
              </a:lnSpc>
              <a:spcBef>
                <a:spcPts val="0"/>
              </a:spcBef>
              <a:spcAft>
                <a:spcPts val="0"/>
              </a:spcAft>
              <a:buNone/>
            </a:pPr>
            <a:r>
              <a:t/>
            </a:r>
            <a:endParaRPr b="1">
              <a:latin typeface="Barlow"/>
              <a:ea typeface="Barlow"/>
              <a:cs typeface="Barlow"/>
              <a:sym typeface="Barlow"/>
            </a:endParaRPr>
          </a:p>
          <a:p>
            <a:pPr indent="0" lvl="0" marL="0" rtl="0" algn="ctr">
              <a:lnSpc>
                <a:spcPct val="100000"/>
              </a:lnSpc>
              <a:spcBef>
                <a:spcPts val="0"/>
              </a:spcBef>
              <a:spcAft>
                <a:spcPts val="0"/>
              </a:spcAft>
              <a:buNone/>
            </a:pPr>
            <a:r>
              <a:rPr b="1" lang="en">
                <a:latin typeface="Barlow"/>
                <a:ea typeface="Barlow"/>
                <a:cs typeface="Barlow"/>
                <a:sym typeface="Barlow"/>
              </a:rPr>
              <a:t>Scriborder</a:t>
            </a:r>
            <a:endParaRPr b="1">
              <a:latin typeface="Barlow"/>
              <a:ea typeface="Barlow"/>
              <a:cs typeface="Barlow"/>
              <a:sym typeface="Barlow"/>
            </a:endParaRPr>
          </a:p>
          <a:p>
            <a:pPr indent="0" lvl="0" marL="0" rtl="0" algn="ctr">
              <a:lnSpc>
                <a:spcPct val="100000"/>
              </a:lnSpc>
              <a:spcBef>
                <a:spcPts val="0"/>
              </a:spcBef>
              <a:spcAft>
                <a:spcPts val="0"/>
              </a:spcAft>
              <a:buNone/>
            </a:pPr>
            <a:r>
              <a:rPr lang="en" u="sng">
                <a:solidFill>
                  <a:schemeClr val="hlink"/>
                </a:solidFill>
                <a:hlinkClick r:id="rId4"/>
              </a:rPr>
              <a:t>wcpss.scriborder.com</a:t>
            </a:r>
            <a:r>
              <a:rPr lang="en"/>
              <a:t> </a:t>
            </a:r>
            <a:endParaRPr/>
          </a:p>
          <a:p>
            <a:pPr indent="0" lvl="0" marL="0" rtl="0" algn="l">
              <a:spcBef>
                <a:spcPts val="600"/>
              </a:spcBef>
              <a:spcAft>
                <a:spcPts val="0"/>
              </a:spcAft>
              <a:buNone/>
            </a:pPr>
            <a:r>
              <a:t/>
            </a:r>
            <a:endParaRPr sz="1600"/>
          </a:p>
          <a:p>
            <a:pPr indent="0" lvl="0" marL="0" rtl="0" algn="ctr">
              <a:spcBef>
                <a:spcPts val="600"/>
              </a:spcBef>
              <a:spcAft>
                <a:spcPts val="0"/>
              </a:spcAft>
              <a:buNone/>
            </a:pPr>
            <a:r>
              <a:rPr lang="en" sz="1600"/>
              <a:t>(first 3 requests are free; fee for each request thereafter)</a:t>
            </a:r>
            <a:endParaRPr sz="1600"/>
          </a:p>
        </p:txBody>
      </p:sp>
      <p:pic>
        <p:nvPicPr>
          <p:cNvPr id="708" name="Google Shape;708;p30"/>
          <p:cNvPicPr preferRelativeResize="0"/>
          <p:nvPr/>
        </p:nvPicPr>
        <p:blipFill>
          <a:blip r:embed="rId5">
            <a:alphaModFix/>
          </a:blip>
          <a:stretch>
            <a:fillRect/>
          </a:stretch>
        </p:blipFill>
        <p:spPr>
          <a:xfrm rot="5400000">
            <a:off x="1680213" y="2295250"/>
            <a:ext cx="463124" cy="463124"/>
          </a:xfrm>
          <a:prstGeom prst="rect">
            <a:avLst/>
          </a:prstGeom>
          <a:noFill/>
          <a:ln>
            <a:noFill/>
          </a:ln>
        </p:spPr>
      </p:pic>
      <p:pic>
        <p:nvPicPr>
          <p:cNvPr id="709" name="Google Shape;709;p30"/>
          <p:cNvPicPr preferRelativeResize="0"/>
          <p:nvPr/>
        </p:nvPicPr>
        <p:blipFill>
          <a:blip r:embed="rId5">
            <a:alphaModFix/>
          </a:blip>
          <a:stretch>
            <a:fillRect/>
          </a:stretch>
        </p:blipFill>
        <p:spPr>
          <a:xfrm rot="5400000">
            <a:off x="4389188" y="2295250"/>
            <a:ext cx="463124" cy="463124"/>
          </a:xfrm>
          <a:prstGeom prst="rect">
            <a:avLst/>
          </a:prstGeom>
          <a:noFill/>
          <a:ln>
            <a:noFill/>
          </a:ln>
        </p:spPr>
      </p:pic>
      <p:pic>
        <p:nvPicPr>
          <p:cNvPr id="710" name="Google Shape;710;p30"/>
          <p:cNvPicPr preferRelativeResize="0"/>
          <p:nvPr/>
        </p:nvPicPr>
        <p:blipFill>
          <a:blip r:embed="rId5">
            <a:alphaModFix/>
          </a:blip>
          <a:stretch>
            <a:fillRect/>
          </a:stretch>
        </p:blipFill>
        <p:spPr>
          <a:xfrm rot="5400000">
            <a:off x="7294426" y="2295250"/>
            <a:ext cx="463124" cy="463124"/>
          </a:xfrm>
          <a:prstGeom prst="rect">
            <a:avLst/>
          </a:prstGeom>
          <a:noFill/>
          <a:ln>
            <a:noFill/>
          </a:ln>
        </p:spPr>
      </p:pic>
      <p:sp>
        <p:nvSpPr>
          <p:cNvPr id="711" name="Google Shape;711;p30"/>
          <p:cNvSpPr txBox="1"/>
          <p:nvPr/>
        </p:nvSpPr>
        <p:spPr>
          <a:xfrm>
            <a:off x="8726325" y="54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Barlow Light"/>
              <a:ea typeface="Barlow Light"/>
              <a:cs typeface="Barlow Light"/>
              <a:sym typeface="Barlow Light"/>
            </a:endParaRPr>
          </a:p>
        </p:txBody>
      </p:sp>
      <p:sp>
        <p:nvSpPr>
          <p:cNvPr id="712" name="Google Shape;712;p3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31"/>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FINAL Transcripts</a:t>
            </a:r>
            <a:endParaRPr/>
          </a:p>
        </p:txBody>
      </p:sp>
      <p:sp>
        <p:nvSpPr>
          <p:cNvPr id="718" name="Google Shape;718;p31"/>
          <p:cNvSpPr txBox="1"/>
          <p:nvPr>
            <p:ph idx="1" type="body"/>
          </p:nvPr>
        </p:nvSpPr>
        <p:spPr>
          <a:xfrm>
            <a:off x="1199775" y="1599700"/>
            <a:ext cx="7046100" cy="28860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Students are responsible for requesting their final </a:t>
            </a:r>
            <a:r>
              <a:rPr lang="en"/>
              <a:t>transcript</a:t>
            </a:r>
            <a:r>
              <a:rPr lang="en"/>
              <a:t> through </a:t>
            </a:r>
            <a:r>
              <a:rPr b="1" lang="en">
                <a:solidFill>
                  <a:schemeClr val="accent1"/>
                </a:solidFill>
                <a:latin typeface="Barlow"/>
                <a:ea typeface="Barlow"/>
                <a:cs typeface="Barlow"/>
                <a:sym typeface="Barlow"/>
              </a:rPr>
              <a:t>wcpss.scriborder.com</a:t>
            </a:r>
            <a:r>
              <a:rPr b="1" lang="en">
                <a:latin typeface="Barlow"/>
                <a:ea typeface="Barlow"/>
                <a:cs typeface="Barlow"/>
                <a:sym typeface="Barlow"/>
              </a:rPr>
              <a:t> </a:t>
            </a:r>
            <a:r>
              <a:rPr lang="en"/>
              <a:t>at the end of the school year</a:t>
            </a:r>
            <a:r>
              <a:rPr lang="en"/>
              <a:t>. </a:t>
            </a:r>
            <a:endParaRPr/>
          </a:p>
        </p:txBody>
      </p:sp>
      <p:sp>
        <p:nvSpPr>
          <p:cNvPr id="719" name="Google Shape;719;p31"/>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720" name="Google Shape;720;p31"/>
          <p:cNvSpPr txBox="1"/>
          <p:nvPr>
            <p:ph idx="4294967295" type="body"/>
          </p:nvPr>
        </p:nvSpPr>
        <p:spPr>
          <a:xfrm flipH="1" rot="10800000">
            <a:off x="11491225" y="4397950"/>
            <a:ext cx="847200" cy="873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None/>
            </a:pPr>
            <a:r>
              <a:t/>
            </a:r>
            <a:endParaRPr/>
          </a:p>
          <a:p>
            <a:pPr indent="0" lvl="0" marL="0" rtl="0" algn="ctr">
              <a:lnSpc>
                <a:spcPct val="100000"/>
              </a:lnSpc>
              <a:spcBef>
                <a:spcPts val="0"/>
              </a:spcBef>
              <a:spcAft>
                <a:spcPts val="0"/>
              </a:spcAft>
              <a:buNone/>
            </a:pPr>
            <a:r>
              <a:t/>
            </a:r>
            <a:endParaRPr b="1">
              <a:latin typeface="Barlow"/>
              <a:ea typeface="Barlow"/>
              <a:cs typeface="Barlow"/>
              <a:sym typeface="Barlow"/>
            </a:endParaRPr>
          </a:p>
          <a:p>
            <a:pPr indent="0" lvl="0" marL="0" rtl="0" algn="l">
              <a:spcBef>
                <a:spcPts val="600"/>
              </a:spcBef>
              <a:spcAft>
                <a:spcPts val="0"/>
              </a:spcAft>
              <a:buNone/>
            </a:pPr>
            <a:r>
              <a:t/>
            </a:r>
            <a:endParaRPr sz="1600"/>
          </a:p>
          <a:p>
            <a:pPr indent="0" lvl="0" marL="0" rtl="0" algn="ctr">
              <a:spcBef>
                <a:spcPts val="600"/>
              </a:spcBef>
              <a:spcAft>
                <a:spcPts val="0"/>
              </a:spcAft>
              <a:buNone/>
            </a:pPr>
            <a:r>
              <a:t/>
            </a:r>
            <a:endParaRPr sz="1600"/>
          </a:p>
        </p:txBody>
      </p:sp>
      <p:pic>
        <p:nvPicPr>
          <p:cNvPr id="721" name="Google Shape;721;p31"/>
          <p:cNvPicPr preferRelativeResize="0"/>
          <p:nvPr/>
        </p:nvPicPr>
        <p:blipFill>
          <a:blip r:embed="rId3">
            <a:alphaModFix/>
          </a:blip>
          <a:stretch>
            <a:fillRect/>
          </a:stretch>
        </p:blipFill>
        <p:spPr>
          <a:xfrm>
            <a:off x="4115950" y="2823124"/>
            <a:ext cx="3944400" cy="1937700"/>
          </a:xfrm>
          <a:prstGeom prst="roundRect">
            <a:avLst>
              <a:gd fmla="val 16667" name="adj"/>
            </a:avLst>
          </a:prstGeom>
          <a:noFill/>
          <a:ln>
            <a:noFill/>
          </a:ln>
        </p:spPr>
      </p:pic>
      <p:sp>
        <p:nvSpPr>
          <p:cNvPr id="722" name="Google Shape;722;p31"/>
          <p:cNvSpPr/>
          <p:nvPr/>
        </p:nvSpPr>
        <p:spPr>
          <a:xfrm>
            <a:off x="1527425" y="3209825"/>
            <a:ext cx="1742100" cy="1632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1"/>
          <p:cNvSpPr txBox="1"/>
          <p:nvPr/>
        </p:nvSpPr>
        <p:spPr>
          <a:xfrm rot="-681340">
            <a:off x="1624473" y="3440853"/>
            <a:ext cx="1548004" cy="116975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accent4"/>
                </a:solidFill>
                <a:latin typeface="Barlow"/>
                <a:ea typeface="Barlow"/>
                <a:cs typeface="Barlow"/>
                <a:sym typeface="Barlow"/>
              </a:rPr>
              <a:t>Counselors are unable to send transcripts to schools!</a:t>
            </a:r>
            <a:endParaRPr b="1" sz="1600">
              <a:solidFill>
                <a:schemeClr val="accent4"/>
              </a:solidFill>
              <a:latin typeface="Barlow"/>
              <a:ea typeface="Barlow"/>
              <a:cs typeface="Barlow"/>
              <a:sym typeface="Barlow"/>
            </a:endParaRPr>
          </a:p>
        </p:txBody>
      </p:sp>
      <p:sp>
        <p:nvSpPr>
          <p:cNvPr id="724" name="Google Shape;724;p31"/>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32"/>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Wake Tech Career and College Promise Program</a:t>
            </a:r>
            <a:endParaRPr/>
          </a:p>
        </p:txBody>
      </p:sp>
      <p:sp>
        <p:nvSpPr>
          <p:cNvPr id="730" name="Google Shape;730;p32"/>
          <p:cNvSpPr txBox="1"/>
          <p:nvPr>
            <p:ph idx="1" type="body"/>
          </p:nvPr>
        </p:nvSpPr>
        <p:spPr>
          <a:xfrm>
            <a:off x="1199775" y="1599700"/>
            <a:ext cx="7219800" cy="28860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2200">
                <a:solidFill>
                  <a:srgbClr val="000000"/>
                </a:solidFill>
              </a:rPr>
              <a:t>Allows eligible high school students to earn college </a:t>
            </a:r>
            <a:endParaRPr sz="2200">
              <a:solidFill>
                <a:srgbClr val="000000"/>
              </a:solidFill>
            </a:endParaRPr>
          </a:p>
          <a:p>
            <a:pPr indent="0" lvl="0" marL="0" rtl="0" algn="ctr">
              <a:spcBef>
                <a:spcPts val="0"/>
              </a:spcBef>
              <a:spcAft>
                <a:spcPts val="0"/>
              </a:spcAft>
              <a:buNone/>
            </a:pPr>
            <a:r>
              <a:rPr lang="en" sz="2200">
                <a:solidFill>
                  <a:srgbClr val="000000"/>
                </a:solidFill>
              </a:rPr>
              <a:t>credit for </a:t>
            </a:r>
            <a:r>
              <a:rPr b="1" lang="en" sz="2200">
                <a:solidFill>
                  <a:schemeClr val="accent1"/>
                </a:solidFill>
                <a:latin typeface="Barlow"/>
                <a:ea typeface="Barlow"/>
                <a:cs typeface="Barlow"/>
                <a:sym typeface="Barlow"/>
              </a:rPr>
              <a:t>FREE</a:t>
            </a:r>
            <a:r>
              <a:rPr lang="en" sz="2200">
                <a:solidFill>
                  <a:srgbClr val="000000"/>
                </a:solidFill>
              </a:rPr>
              <a:t>!</a:t>
            </a:r>
            <a:endParaRPr sz="2200">
              <a:solidFill>
                <a:srgbClr val="000000"/>
              </a:solidFill>
            </a:endParaRPr>
          </a:p>
          <a:p>
            <a:pPr indent="0" lvl="0" marL="0" rtl="0" algn="l">
              <a:spcBef>
                <a:spcPts val="0"/>
              </a:spcBef>
              <a:spcAft>
                <a:spcPts val="0"/>
              </a:spcAft>
              <a:buNone/>
            </a:pPr>
            <a:r>
              <a:t/>
            </a:r>
            <a:endParaRPr sz="2200">
              <a:solidFill>
                <a:srgbClr val="000000"/>
              </a:solidFill>
            </a:endParaRPr>
          </a:p>
          <a:p>
            <a:pPr indent="0" lvl="0" marL="0" rtl="0" algn="ctr">
              <a:spcBef>
                <a:spcPts val="0"/>
              </a:spcBef>
              <a:spcAft>
                <a:spcPts val="0"/>
              </a:spcAft>
              <a:buNone/>
            </a:pPr>
            <a:r>
              <a:rPr b="1" lang="en" sz="2200">
                <a:solidFill>
                  <a:srgbClr val="000000"/>
                </a:solidFill>
                <a:latin typeface="Barlow"/>
                <a:ea typeface="Barlow"/>
                <a:cs typeface="Barlow"/>
                <a:sym typeface="Barlow"/>
              </a:rPr>
              <a:t>Learn more about CCP on our website</a:t>
            </a:r>
            <a:r>
              <a:rPr lang="en" sz="2200">
                <a:solidFill>
                  <a:srgbClr val="000000"/>
                </a:solidFill>
              </a:rPr>
              <a:t>: </a:t>
            </a:r>
            <a:r>
              <a:rPr lang="en" sz="1800" u="sng">
                <a:solidFill>
                  <a:schemeClr val="accent6"/>
                </a:solidFill>
                <a:latin typeface="Barlow"/>
                <a:ea typeface="Barlow"/>
                <a:cs typeface="Barlow"/>
                <a:sym typeface="Barlow"/>
                <a:hlinkClick r:id="rId3">
                  <a:extLst>
                    <a:ext uri="{A12FA001-AC4F-418D-AE19-62706E023703}">
                      <ahyp:hlinkClr val="tx"/>
                    </a:ext>
                  </a:extLst>
                </a:hlinkClick>
              </a:rPr>
              <a:t>knightdalehs.wcpss.net/page-detail/~board/knightdale-hs-student-life-student-services-college-and-career/post/wake-techs-college-career-promise</a:t>
            </a:r>
            <a:r>
              <a:rPr lang="en" sz="1800">
                <a:solidFill>
                  <a:schemeClr val="accent6"/>
                </a:solidFill>
                <a:latin typeface="Barlow"/>
                <a:ea typeface="Barlow"/>
                <a:cs typeface="Barlow"/>
                <a:sym typeface="Barlow"/>
              </a:rPr>
              <a:t> </a:t>
            </a:r>
            <a:endParaRPr b="1" sz="2200">
              <a:solidFill>
                <a:schemeClr val="accent6"/>
              </a:solidFill>
              <a:latin typeface="Barlow"/>
              <a:ea typeface="Barlow"/>
              <a:cs typeface="Barlow"/>
              <a:sym typeface="Barlow"/>
            </a:endParaRPr>
          </a:p>
          <a:p>
            <a:pPr indent="0" lvl="0" marL="0" rtl="0" algn="ctr">
              <a:spcBef>
                <a:spcPts val="0"/>
              </a:spcBef>
              <a:spcAft>
                <a:spcPts val="0"/>
              </a:spcAft>
              <a:buNone/>
            </a:pPr>
            <a:r>
              <a:rPr b="1" lang="en" sz="2200">
                <a:solidFill>
                  <a:srgbClr val="000000"/>
                </a:solidFill>
                <a:latin typeface="Barlow"/>
                <a:ea typeface="Barlow"/>
                <a:cs typeface="Barlow"/>
                <a:sym typeface="Barlow"/>
              </a:rPr>
              <a:t>Wake Tech CCP website</a:t>
            </a:r>
            <a:r>
              <a:rPr lang="en" sz="2200">
                <a:solidFill>
                  <a:srgbClr val="000000"/>
                </a:solidFill>
              </a:rPr>
              <a:t>:</a:t>
            </a:r>
            <a:endParaRPr sz="2200">
              <a:solidFill>
                <a:srgbClr val="000000"/>
              </a:solidFill>
            </a:endParaRPr>
          </a:p>
          <a:p>
            <a:pPr indent="0" lvl="0" marL="0" rtl="0" algn="ctr">
              <a:spcBef>
                <a:spcPts val="0"/>
              </a:spcBef>
              <a:spcAft>
                <a:spcPts val="0"/>
              </a:spcAft>
              <a:buNone/>
            </a:pPr>
            <a:r>
              <a:rPr lang="en" sz="1800" u="sng">
                <a:solidFill>
                  <a:schemeClr val="accent6"/>
                </a:solidFill>
                <a:latin typeface="Barlow"/>
                <a:ea typeface="Barlow"/>
                <a:cs typeface="Barlow"/>
                <a:sym typeface="Barlow"/>
                <a:hlinkClick r:id="rId4">
                  <a:extLst>
                    <a:ext uri="{A12FA001-AC4F-418D-AE19-62706E023703}">
                      <ahyp:hlinkClr val="tx"/>
                    </a:ext>
                  </a:extLst>
                </a:hlinkClick>
              </a:rPr>
              <a:t>www.waketech.edu/admissions-aid/career-and-college-promise</a:t>
            </a:r>
            <a:endParaRPr sz="3600">
              <a:solidFill>
                <a:schemeClr val="accent6"/>
              </a:solidFill>
            </a:endParaRPr>
          </a:p>
          <a:p>
            <a:pPr indent="0" lvl="0" marL="0" rtl="0" algn="ctr">
              <a:spcBef>
                <a:spcPts val="0"/>
              </a:spcBef>
              <a:spcAft>
                <a:spcPts val="0"/>
              </a:spcAft>
              <a:buNone/>
            </a:pPr>
            <a:r>
              <a:t/>
            </a:r>
            <a:endParaRPr sz="2200">
              <a:solidFill>
                <a:srgbClr val="000000"/>
              </a:solidFill>
            </a:endParaRPr>
          </a:p>
        </p:txBody>
      </p:sp>
      <p:sp>
        <p:nvSpPr>
          <p:cNvPr id="731" name="Google Shape;731;p32"/>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732" name="Google Shape;732;p32"/>
          <p:cNvPicPr preferRelativeResize="0"/>
          <p:nvPr/>
        </p:nvPicPr>
        <p:blipFill>
          <a:blip r:embed="rId5">
            <a:alphaModFix/>
          </a:blip>
          <a:stretch>
            <a:fillRect/>
          </a:stretch>
        </p:blipFill>
        <p:spPr>
          <a:xfrm rot="1463779">
            <a:off x="7647950" y="566950"/>
            <a:ext cx="1373056" cy="653700"/>
          </a:xfrm>
          <a:prstGeom prst="rect">
            <a:avLst/>
          </a:prstGeom>
          <a:noFill/>
          <a:ln>
            <a:noFill/>
          </a:ln>
        </p:spPr>
      </p:pic>
      <p:sp>
        <p:nvSpPr>
          <p:cNvPr id="733" name="Google Shape;733;p32"/>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33"/>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Wake Tech CCP</a:t>
            </a:r>
            <a:endParaRPr/>
          </a:p>
        </p:txBody>
      </p:sp>
      <p:sp>
        <p:nvSpPr>
          <p:cNvPr id="739" name="Google Shape;739;p33"/>
          <p:cNvSpPr txBox="1"/>
          <p:nvPr>
            <p:ph idx="1" type="body"/>
          </p:nvPr>
        </p:nvSpPr>
        <p:spPr>
          <a:xfrm>
            <a:off x="1199775" y="1599700"/>
            <a:ext cx="7304400" cy="28860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None/>
            </a:pPr>
            <a:r>
              <a:rPr b="1" lang="en" sz="2800">
                <a:solidFill>
                  <a:schemeClr val="accent1"/>
                </a:solidFill>
                <a:latin typeface="Barlow"/>
                <a:ea typeface="Barlow"/>
                <a:cs typeface="Barlow"/>
                <a:sym typeface="Barlow"/>
              </a:rPr>
              <a:t>Information for Spring 2027 CCP enrollment dates/deadlines will be posted on Wake Tech’s website in September. </a:t>
            </a:r>
            <a:endParaRPr b="1" sz="2800">
              <a:solidFill>
                <a:schemeClr val="accent1"/>
              </a:solidFill>
              <a:latin typeface="Barlow"/>
              <a:ea typeface="Barlow"/>
              <a:cs typeface="Barlow"/>
              <a:sym typeface="Barlow"/>
            </a:endParaRPr>
          </a:p>
          <a:p>
            <a:pPr indent="0" lvl="0" marL="0" rtl="0" algn="l">
              <a:spcBef>
                <a:spcPts val="0"/>
              </a:spcBef>
              <a:spcAft>
                <a:spcPts val="0"/>
              </a:spcAft>
              <a:buNone/>
            </a:pPr>
            <a:r>
              <a:t/>
            </a:r>
            <a:endParaRPr sz="2200">
              <a:solidFill>
                <a:srgbClr val="000000"/>
              </a:solidFill>
            </a:endParaRPr>
          </a:p>
          <a:p>
            <a:pPr indent="0" lvl="0" marL="0" rtl="0" algn="ctr">
              <a:spcBef>
                <a:spcPts val="0"/>
              </a:spcBef>
              <a:spcAft>
                <a:spcPts val="0"/>
              </a:spcAft>
              <a:buNone/>
            </a:pPr>
            <a:r>
              <a:rPr lang="en" sz="2200">
                <a:solidFill>
                  <a:srgbClr val="000000"/>
                </a:solidFill>
              </a:rPr>
              <a:t>Watching the information session is a </a:t>
            </a:r>
            <a:r>
              <a:rPr b="1" lang="en" sz="2200">
                <a:solidFill>
                  <a:srgbClr val="000000"/>
                </a:solidFill>
                <a:latin typeface="Barlow"/>
                <a:ea typeface="Barlow"/>
                <a:cs typeface="Barlow"/>
                <a:sym typeface="Barlow"/>
              </a:rPr>
              <a:t>HIGHLY ENCOURAGED</a:t>
            </a:r>
            <a:r>
              <a:rPr lang="en" sz="2200">
                <a:solidFill>
                  <a:srgbClr val="000000"/>
                </a:solidFill>
              </a:rPr>
              <a:t> first step for interested prospective students.</a:t>
            </a:r>
            <a:endParaRPr sz="2200">
              <a:solidFill>
                <a:srgbClr val="000000"/>
              </a:solidFill>
            </a:endParaRPr>
          </a:p>
        </p:txBody>
      </p:sp>
      <p:sp>
        <p:nvSpPr>
          <p:cNvPr id="740" name="Google Shape;740;p33"/>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741" name="Google Shape;741;p33"/>
          <p:cNvPicPr preferRelativeResize="0"/>
          <p:nvPr/>
        </p:nvPicPr>
        <p:blipFill>
          <a:blip r:embed="rId3">
            <a:alphaModFix/>
          </a:blip>
          <a:stretch>
            <a:fillRect/>
          </a:stretch>
        </p:blipFill>
        <p:spPr>
          <a:xfrm>
            <a:off x="3705150" y="4051525"/>
            <a:ext cx="2293650" cy="1091975"/>
          </a:xfrm>
          <a:prstGeom prst="rect">
            <a:avLst/>
          </a:prstGeom>
          <a:noFill/>
          <a:ln>
            <a:noFill/>
          </a:ln>
        </p:spPr>
      </p:pic>
      <p:sp>
        <p:nvSpPr>
          <p:cNvPr id="742" name="Google Shape;742;p33"/>
          <p:cNvSpPr txBox="1"/>
          <p:nvPr/>
        </p:nvSpPr>
        <p:spPr>
          <a:xfrm>
            <a:off x="8726325" y="54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43" name="Google Shape;743;p33"/>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34"/>
          <p:cNvSpPr txBox="1"/>
          <p:nvPr>
            <p:ph type="ctrTitle"/>
          </p:nvPr>
        </p:nvSpPr>
        <p:spPr>
          <a:xfrm>
            <a:off x="685800" y="1541675"/>
            <a:ext cx="5740200" cy="20601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Post Secondary Planning:College Bound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35"/>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Counselor Recommendations/Statements</a:t>
            </a:r>
            <a:endParaRPr/>
          </a:p>
        </p:txBody>
      </p:sp>
      <p:sp>
        <p:nvSpPr>
          <p:cNvPr id="754" name="Google Shape;754;p35"/>
          <p:cNvSpPr txBox="1"/>
          <p:nvPr>
            <p:ph idx="1" type="body"/>
          </p:nvPr>
        </p:nvSpPr>
        <p:spPr>
          <a:xfrm>
            <a:off x="1158625" y="1489975"/>
            <a:ext cx="7173600" cy="31830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Ask at least </a:t>
            </a:r>
            <a:r>
              <a:rPr b="1" lang="en" sz="2000">
                <a:latin typeface="Barlow"/>
                <a:ea typeface="Barlow"/>
                <a:cs typeface="Barlow"/>
                <a:sym typeface="Barlow"/>
              </a:rPr>
              <a:t>10 school days</a:t>
            </a:r>
            <a:r>
              <a:rPr lang="en" sz="2000"/>
              <a:t> in advance (do not wait until the last minute!)</a:t>
            </a:r>
            <a:endParaRPr sz="2000"/>
          </a:p>
          <a:p>
            <a:pPr indent="-355600" lvl="0" marL="457200" rtl="0" algn="l">
              <a:spcBef>
                <a:spcPts val="0"/>
              </a:spcBef>
              <a:spcAft>
                <a:spcPts val="0"/>
              </a:spcAft>
              <a:buSzPts val="2000"/>
              <a:buChar char="▪"/>
            </a:pPr>
            <a:r>
              <a:rPr lang="en" sz="2000"/>
              <a:t>List the correct school counselor &amp; email on forms/applications</a:t>
            </a:r>
            <a:endParaRPr sz="2000"/>
          </a:p>
          <a:p>
            <a:pPr indent="-355600" lvl="0" marL="457200" rtl="0" algn="l">
              <a:spcBef>
                <a:spcPts val="0"/>
              </a:spcBef>
              <a:spcAft>
                <a:spcPts val="0"/>
              </a:spcAft>
              <a:buSzPts val="2000"/>
              <a:buChar char="▪"/>
            </a:pPr>
            <a:r>
              <a:rPr lang="en" sz="2000"/>
              <a:t>Fully complete the </a:t>
            </a:r>
            <a:r>
              <a:rPr lang="en" sz="2000">
                <a:solidFill>
                  <a:schemeClr val="accent1"/>
                </a:solidFill>
              </a:rPr>
              <a:t>Student Brag Sheet</a:t>
            </a:r>
            <a:r>
              <a:rPr lang="en" sz="2000"/>
              <a:t> Google Form &amp; </a:t>
            </a:r>
            <a:r>
              <a:rPr lang="en" sz="2000">
                <a:solidFill>
                  <a:schemeClr val="accent1"/>
                </a:solidFill>
              </a:rPr>
              <a:t>resume</a:t>
            </a:r>
            <a:r>
              <a:rPr lang="en" sz="2000"/>
              <a:t> </a:t>
            </a:r>
            <a:endParaRPr sz="2000"/>
          </a:p>
          <a:p>
            <a:pPr indent="0" lvl="0" marL="0" rtl="0" algn="l">
              <a:spcBef>
                <a:spcPts val="600"/>
              </a:spcBef>
              <a:spcAft>
                <a:spcPts val="0"/>
              </a:spcAft>
              <a:buNone/>
            </a:pPr>
            <a:r>
              <a:t/>
            </a:r>
            <a:endParaRPr sz="1300"/>
          </a:p>
          <a:p>
            <a:pPr indent="0" lvl="0" marL="0" rtl="0" algn="ctr">
              <a:lnSpc>
                <a:spcPct val="100000"/>
              </a:lnSpc>
              <a:spcBef>
                <a:spcPts val="640"/>
              </a:spcBef>
              <a:spcAft>
                <a:spcPts val="0"/>
              </a:spcAft>
              <a:buNone/>
            </a:pPr>
            <a:r>
              <a:rPr b="1" lang="en" sz="2000">
                <a:solidFill>
                  <a:srgbClr val="000000"/>
                </a:solidFill>
                <a:latin typeface="Barlow"/>
                <a:ea typeface="Barlow"/>
                <a:cs typeface="Barlow"/>
                <a:sym typeface="Barlow"/>
              </a:rPr>
              <a:t>If you do not adhere to these policies, your counselor may be unable to provide your recommendation in a timely fashion.</a:t>
            </a:r>
            <a:endParaRPr sz="2000"/>
          </a:p>
        </p:txBody>
      </p:sp>
      <p:sp>
        <p:nvSpPr>
          <p:cNvPr id="755" name="Google Shape;755;p35"/>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756" name="Google Shape;756;p3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36"/>
          <p:cNvSpPr txBox="1"/>
          <p:nvPr>
            <p:ph idx="4294967295" type="title"/>
          </p:nvPr>
        </p:nvSpPr>
        <p:spPr>
          <a:xfrm>
            <a:off x="1017100" y="75425"/>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solidFill>
                  <a:schemeClr val="dk1"/>
                </a:solidFill>
              </a:rPr>
              <a:t>NC College Connect - </a:t>
            </a:r>
            <a:r>
              <a:rPr lang="en" sz="2200">
                <a:solidFill>
                  <a:schemeClr val="accent1"/>
                </a:solidFill>
              </a:rPr>
              <a:t>www.cfnc.org/nc-college-connect</a:t>
            </a:r>
            <a:endParaRPr sz="2200">
              <a:solidFill>
                <a:schemeClr val="accent1"/>
              </a:solidFill>
            </a:endParaRPr>
          </a:p>
        </p:txBody>
      </p:sp>
      <p:sp>
        <p:nvSpPr>
          <p:cNvPr id="762" name="Google Shape;762;p36"/>
          <p:cNvSpPr txBox="1"/>
          <p:nvPr>
            <p:ph idx="4294967295" type="body"/>
          </p:nvPr>
        </p:nvSpPr>
        <p:spPr>
          <a:xfrm>
            <a:off x="1344775" y="830600"/>
            <a:ext cx="7907400" cy="33300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500">
                <a:solidFill>
                  <a:srgbClr val="000000"/>
                </a:solidFill>
                <a:latin typeface="Barlow"/>
                <a:ea typeface="Barlow"/>
                <a:cs typeface="Barlow"/>
                <a:sym typeface="Barlow"/>
              </a:rPr>
              <a:t>NC College Connect provides direct admission for eligible NC  high school seniors to participating NC colleges and universities.</a:t>
            </a:r>
            <a:endParaRPr sz="15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sz="15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b="1" lang="en" sz="1500">
                <a:solidFill>
                  <a:srgbClr val="000000"/>
                </a:solidFill>
                <a:latin typeface="Barlow"/>
                <a:ea typeface="Barlow"/>
                <a:cs typeface="Barlow"/>
                <a:sym typeface="Barlow"/>
              </a:rPr>
              <a:t>You may qualify if you:</a:t>
            </a:r>
            <a:endParaRPr b="1" sz="1500">
              <a:solidFill>
                <a:srgbClr val="000000"/>
              </a:solidFill>
              <a:latin typeface="Barlow"/>
              <a:ea typeface="Barlow"/>
              <a:cs typeface="Barlow"/>
              <a:sym typeface="Barlow"/>
            </a:endParaRPr>
          </a:p>
          <a:p>
            <a:pPr indent="0" lvl="0" marL="457200" rtl="0" algn="l">
              <a:lnSpc>
                <a:spcPct val="100000"/>
              </a:lnSpc>
              <a:spcBef>
                <a:spcPts val="0"/>
              </a:spcBef>
              <a:spcAft>
                <a:spcPts val="0"/>
              </a:spcAft>
              <a:buNone/>
            </a:pPr>
            <a:r>
              <a:rPr lang="en" sz="1500">
                <a:solidFill>
                  <a:srgbClr val="000000"/>
                </a:solidFill>
                <a:latin typeface="Barlow"/>
                <a:ea typeface="Barlow"/>
                <a:cs typeface="Barlow"/>
                <a:sym typeface="Barlow"/>
              </a:rPr>
              <a:t>✅ Are </a:t>
            </a:r>
            <a:r>
              <a:rPr b="1" lang="en" sz="1500">
                <a:solidFill>
                  <a:srgbClr val="000000"/>
                </a:solidFill>
                <a:latin typeface="Barlow"/>
                <a:ea typeface="Barlow"/>
                <a:cs typeface="Barlow"/>
                <a:sym typeface="Barlow"/>
              </a:rPr>
              <a:t>on track to graduate</a:t>
            </a:r>
            <a:endParaRPr b="1" sz="1500">
              <a:solidFill>
                <a:srgbClr val="000000"/>
              </a:solidFill>
              <a:latin typeface="Barlow"/>
              <a:ea typeface="Barlow"/>
              <a:cs typeface="Barlow"/>
              <a:sym typeface="Barlow"/>
            </a:endParaRPr>
          </a:p>
          <a:p>
            <a:pPr indent="0" lvl="0" marL="457200" rtl="0" algn="l">
              <a:lnSpc>
                <a:spcPct val="100000"/>
              </a:lnSpc>
              <a:spcBef>
                <a:spcPts val="0"/>
              </a:spcBef>
              <a:spcAft>
                <a:spcPts val="0"/>
              </a:spcAft>
              <a:buNone/>
            </a:pPr>
            <a:r>
              <a:rPr lang="en" sz="1500">
                <a:solidFill>
                  <a:srgbClr val="000000"/>
                </a:solidFill>
                <a:latin typeface="Barlow"/>
                <a:ea typeface="Barlow"/>
                <a:cs typeface="Barlow"/>
                <a:sym typeface="Barlow"/>
              </a:rPr>
              <a:t>✅ Have a </a:t>
            </a:r>
            <a:r>
              <a:rPr b="1" lang="en" sz="1500">
                <a:solidFill>
                  <a:srgbClr val="000000"/>
                </a:solidFill>
                <a:latin typeface="Barlow"/>
                <a:ea typeface="Barlow"/>
                <a:cs typeface="Barlow"/>
                <a:sym typeface="Barlow"/>
              </a:rPr>
              <a:t>2.8+ </a:t>
            </a:r>
            <a:r>
              <a:rPr b="1" lang="en" sz="1500">
                <a:solidFill>
                  <a:srgbClr val="000000"/>
                </a:solidFill>
                <a:latin typeface="Barlow"/>
                <a:ea typeface="Barlow"/>
                <a:cs typeface="Barlow"/>
                <a:sym typeface="Barlow"/>
              </a:rPr>
              <a:t>weighted</a:t>
            </a:r>
            <a:r>
              <a:rPr b="1" lang="en" sz="1500">
                <a:solidFill>
                  <a:srgbClr val="000000"/>
                </a:solidFill>
                <a:latin typeface="Barlow"/>
                <a:ea typeface="Barlow"/>
                <a:cs typeface="Barlow"/>
                <a:sym typeface="Barlow"/>
              </a:rPr>
              <a:t> GPA</a:t>
            </a:r>
            <a:endParaRPr b="1" sz="1500">
              <a:solidFill>
                <a:srgbClr val="000000"/>
              </a:solidFill>
              <a:latin typeface="Barlow"/>
              <a:ea typeface="Barlow"/>
              <a:cs typeface="Barlow"/>
              <a:sym typeface="Barlow"/>
            </a:endParaRPr>
          </a:p>
          <a:p>
            <a:pPr indent="0" lvl="0" marL="457200" rtl="0" algn="l">
              <a:lnSpc>
                <a:spcPct val="100000"/>
              </a:lnSpc>
              <a:spcBef>
                <a:spcPts val="0"/>
              </a:spcBef>
              <a:spcAft>
                <a:spcPts val="0"/>
              </a:spcAft>
              <a:buNone/>
            </a:pPr>
            <a:r>
              <a:rPr lang="en" sz="1500">
                <a:solidFill>
                  <a:srgbClr val="000000"/>
                </a:solidFill>
                <a:latin typeface="Barlow"/>
                <a:ea typeface="Barlow"/>
                <a:cs typeface="Barlow"/>
                <a:sym typeface="Barlow"/>
              </a:rPr>
              <a:t>✅ Are enrolled in (or already completed) </a:t>
            </a:r>
            <a:r>
              <a:rPr b="1" lang="en" sz="1500">
                <a:solidFill>
                  <a:srgbClr val="000000"/>
                </a:solidFill>
                <a:latin typeface="Barlow"/>
                <a:ea typeface="Barlow"/>
                <a:cs typeface="Barlow"/>
                <a:sym typeface="Barlow"/>
              </a:rPr>
              <a:t>4th-level math</a:t>
            </a:r>
            <a:endParaRPr b="1" sz="1500">
              <a:solidFill>
                <a:srgbClr val="000000"/>
              </a:solidFill>
              <a:latin typeface="Barlow"/>
              <a:ea typeface="Barlow"/>
              <a:cs typeface="Barlow"/>
              <a:sym typeface="Barlow"/>
            </a:endParaRPr>
          </a:p>
          <a:p>
            <a:pPr indent="0" lvl="0" marL="457200" rtl="0" algn="l">
              <a:lnSpc>
                <a:spcPct val="100000"/>
              </a:lnSpc>
              <a:spcBef>
                <a:spcPts val="0"/>
              </a:spcBef>
              <a:spcAft>
                <a:spcPts val="0"/>
              </a:spcAft>
              <a:buNone/>
            </a:pPr>
            <a:r>
              <a:rPr lang="en" sz="1500">
                <a:solidFill>
                  <a:srgbClr val="000000"/>
                </a:solidFill>
                <a:latin typeface="Barlow"/>
                <a:ea typeface="Barlow"/>
                <a:cs typeface="Barlow"/>
                <a:sym typeface="Barlow"/>
              </a:rPr>
              <a:t>✅ Meet program requirements</a:t>
            </a:r>
            <a:endParaRPr sz="1500">
              <a:solidFill>
                <a:srgbClr val="000000"/>
              </a:solidFill>
              <a:latin typeface="Barlow"/>
              <a:ea typeface="Barlow"/>
              <a:cs typeface="Barlow"/>
              <a:sym typeface="Barlow"/>
            </a:endParaRPr>
          </a:p>
          <a:p>
            <a:pPr indent="0" lvl="0" marL="457200" rtl="0" algn="l">
              <a:lnSpc>
                <a:spcPct val="100000"/>
              </a:lnSpc>
              <a:spcBef>
                <a:spcPts val="0"/>
              </a:spcBef>
              <a:spcAft>
                <a:spcPts val="0"/>
              </a:spcAft>
              <a:buNone/>
            </a:pPr>
            <a:r>
              <a:t/>
            </a:r>
            <a:endParaRPr sz="15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b="1" lang="en" sz="1500">
                <a:solidFill>
                  <a:srgbClr val="000000"/>
                </a:solidFill>
                <a:latin typeface="Barlow"/>
                <a:ea typeface="Barlow"/>
                <a:cs typeface="Barlow"/>
                <a:sym typeface="Barlow"/>
              </a:rPr>
              <a:t>The higher your GPA, the more schools you may be directly admitted to!</a:t>
            </a:r>
            <a:endParaRPr b="1" sz="15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t/>
            </a:r>
            <a:endParaRPr b="1" sz="1500">
              <a:solidFill>
                <a:srgbClr val="000000"/>
              </a:solidFill>
              <a:latin typeface="Barlow"/>
              <a:ea typeface="Barlow"/>
              <a:cs typeface="Barlow"/>
              <a:sym typeface="Barlow"/>
            </a:endParaRPr>
          </a:p>
          <a:p>
            <a:pPr indent="0" lvl="0" marL="0" rtl="0" algn="l">
              <a:lnSpc>
                <a:spcPct val="100000"/>
              </a:lnSpc>
              <a:spcBef>
                <a:spcPts val="0"/>
              </a:spcBef>
              <a:spcAft>
                <a:spcPts val="0"/>
              </a:spcAft>
              <a:buNone/>
            </a:pPr>
            <a:r>
              <a:rPr lang="en" sz="1500">
                <a:highlight>
                  <a:srgbClr val="FFFFFF"/>
                </a:highlight>
                <a:latin typeface="Barlow"/>
                <a:ea typeface="Barlow"/>
                <a:cs typeface="Barlow"/>
                <a:sym typeface="Barlow"/>
              </a:rPr>
              <a:t>Don't have a 2.8 GPA? If you are on track to graduate, you’ll be directly admitted to your local community college! </a:t>
            </a:r>
            <a:endParaRPr sz="1500">
              <a:highlight>
                <a:srgbClr val="FFFFFF"/>
              </a:highlight>
              <a:latin typeface="Barlow"/>
              <a:ea typeface="Barlow"/>
              <a:cs typeface="Barlow"/>
              <a:sym typeface="Barlow"/>
            </a:endParaRPr>
          </a:p>
          <a:p>
            <a:pPr indent="0" lvl="0" marL="0" rtl="0" algn="l">
              <a:lnSpc>
                <a:spcPct val="100000"/>
              </a:lnSpc>
              <a:spcBef>
                <a:spcPts val="0"/>
              </a:spcBef>
              <a:spcAft>
                <a:spcPts val="0"/>
              </a:spcAft>
              <a:buNone/>
            </a:pPr>
            <a:r>
              <a:t/>
            </a:r>
            <a:endParaRPr sz="1500">
              <a:highlight>
                <a:srgbClr val="FFFFFF"/>
              </a:highlight>
              <a:latin typeface="Barlow"/>
              <a:ea typeface="Barlow"/>
              <a:cs typeface="Barlow"/>
              <a:sym typeface="Barlow"/>
            </a:endParaRPr>
          </a:p>
          <a:p>
            <a:pPr indent="0" lvl="0" marL="0" rtl="0" algn="l">
              <a:lnSpc>
                <a:spcPct val="100000"/>
              </a:lnSpc>
              <a:spcBef>
                <a:spcPts val="0"/>
              </a:spcBef>
              <a:spcAft>
                <a:spcPts val="0"/>
              </a:spcAft>
              <a:buNone/>
            </a:pPr>
            <a:r>
              <a:rPr b="1" lang="en" sz="1900" u="sng">
                <a:solidFill>
                  <a:schemeClr val="accent1"/>
                </a:solidFill>
                <a:highlight>
                  <a:srgbClr val="FFFFFF"/>
                </a:highlight>
                <a:latin typeface="Barlow"/>
                <a:ea typeface="Barlow"/>
                <a:cs typeface="Barlow"/>
                <a:sym typeface="Barlow"/>
              </a:rPr>
              <a:t>What Happens Next?</a:t>
            </a:r>
            <a:endParaRPr b="1" sz="1900" u="sng">
              <a:solidFill>
                <a:schemeClr val="accent1"/>
              </a:solidFill>
              <a:highlight>
                <a:srgbClr val="FFFFFF"/>
              </a:highlight>
              <a:latin typeface="Barlow"/>
              <a:ea typeface="Barlow"/>
              <a:cs typeface="Barlow"/>
              <a:sym typeface="Barlow"/>
            </a:endParaRPr>
          </a:p>
          <a:p>
            <a:pPr indent="0" lvl="0" marL="0" rtl="0" algn="l">
              <a:lnSpc>
                <a:spcPct val="100000"/>
              </a:lnSpc>
              <a:spcBef>
                <a:spcPts val="0"/>
              </a:spcBef>
              <a:spcAft>
                <a:spcPts val="0"/>
              </a:spcAft>
              <a:buNone/>
            </a:pPr>
            <a:r>
              <a:rPr lang="en" sz="1500">
                <a:highlight>
                  <a:srgbClr val="FFFFFF"/>
                </a:highlight>
                <a:latin typeface="Barlow"/>
                <a:ea typeface="Barlow"/>
                <a:cs typeface="Barlow"/>
                <a:sym typeface="Barlow"/>
              </a:rPr>
              <a:t>Seniors will receive a letter in the mail in mid-September with more information on </a:t>
            </a:r>
            <a:endParaRPr sz="1500">
              <a:highlight>
                <a:srgbClr val="FFFFFF"/>
              </a:highlight>
              <a:latin typeface="Barlow"/>
              <a:ea typeface="Barlow"/>
              <a:cs typeface="Barlow"/>
              <a:sym typeface="Barlow"/>
            </a:endParaRPr>
          </a:p>
          <a:p>
            <a:pPr indent="0" lvl="0" marL="0" rtl="0" algn="l">
              <a:lnSpc>
                <a:spcPct val="100000"/>
              </a:lnSpc>
              <a:spcBef>
                <a:spcPts val="0"/>
              </a:spcBef>
              <a:spcAft>
                <a:spcPts val="0"/>
              </a:spcAft>
              <a:buNone/>
            </a:pPr>
            <a:r>
              <a:rPr lang="en" sz="1500">
                <a:highlight>
                  <a:srgbClr val="FFFFFF"/>
                </a:highlight>
                <a:latin typeface="Barlow"/>
                <a:ea typeface="Barlow"/>
                <a:cs typeface="Barlow"/>
                <a:sym typeface="Barlow"/>
              </a:rPr>
              <a:t>which school’s they have been admitted to.</a:t>
            </a:r>
            <a:endParaRPr sz="1500">
              <a:highlight>
                <a:srgbClr val="FFFFFF"/>
              </a:highlight>
              <a:latin typeface="Barlow"/>
              <a:ea typeface="Barlow"/>
              <a:cs typeface="Barlow"/>
              <a:sym typeface="Barlow"/>
            </a:endParaRPr>
          </a:p>
          <a:p>
            <a:pPr indent="0" lvl="0" marL="0" rtl="0" algn="l">
              <a:spcBef>
                <a:spcPts val="600"/>
              </a:spcBef>
              <a:spcAft>
                <a:spcPts val="0"/>
              </a:spcAft>
              <a:buNone/>
            </a:pPr>
            <a:r>
              <a:t/>
            </a:r>
            <a:endParaRPr sz="1350">
              <a:solidFill>
                <a:srgbClr val="333333"/>
              </a:solidFill>
              <a:highlight>
                <a:srgbClr val="FFFFFF"/>
              </a:highlight>
              <a:latin typeface="Arial"/>
              <a:ea typeface="Arial"/>
              <a:cs typeface="Arial"/>
              <a:sym typeface="Arial"/>
            </a:endParaRPr>
          </a:p>
        </p:txBody>
      </p:sp>
      <p:sp>
        <p:nvSpPr>
          <p:cNvPr id="763" name="Google Shape;763;p36"/>
          <p:cNvSpPr txBox="1"/>
          <p:nvPr>
            <p:ph idx="12" type="sldNum"/>
          </p:nvPr>
        </p:nvSpPr>
        <p:spPr>
          <a:xfrm>
            <a:off x="849050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37"/>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769" name="Google Shape;769;p37"/>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NC Promise </a:t>
            </a:r>
            <a:endParaRPr/>
          </a:p>
        </p:txBody>
      </p:sp>
      <p:sp>
        <p:nvSpPr>
          <p:cNvPr id="770" name="Google Shape;770;p37"/>
          <p:cNvSpPr txBox="1"/>
          <p:nvPr>
            <p:ph idx="1" type="body"/>
          </p:nvPr>
        </p:nvSpPr>
        <p:spPr>
          <a:xfrm>
            <a:off x="1184650" y="1515575"/>
            <a:ext cx="3541800" cy="2890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150">
                <a:solidFill>
                  <a:srgbClr val="FDC100"/>
                </a:solidFill>
                <a:latin typeface="Barlow"/>
                <a:ea typeface="Barlow"/>
                <a:cs typeface="Barlow"/>
                <a:sym typeface="Barlow"/>
              </a:rPr>
              <a:t>What is NC Promise?</a:t>
            </a:r>
            <a:endParaRPr b="1" sz="2150">
              <a:solidFill>
                <a:srgbClr val="FDC100"/>
              </a:solidFill>
              <a:latin typeface="Barlow"/>
              <a:ea typeface="Barlow"/>
              <a:cs typeface="Barlow"/>
              <a:sym typeface="Barlow"/>
            </a:endParaRPr>
          </a:p>
          <a:p>
            <a:pPr indent="0" lvl="0" marL="0" rtl="0" algn="l">
              <a:lnSpc>
                <a:spcPct val="115000"/>
              </a:lnSpc>
              <a:spcBef>
                <a:spcPts val="800"/>
              </a:spcBef>
              <a:spcAft>
                <a:spcPts val="0"/>
              </a:spcAft>
              <a:buNone/>
            </a:pPr>
            <a:r>
              <a:rPr lang="en" sz="1450">
                <a:solidFill>
                  <a:srgbClr val="000000"/>
                </a:solidFill>
                <a:latin typeface="Barlow"/>
                <a:ea typeface="Barlow"/>
                <a:cs typeface="Barlow"/>
                <a:sym typeface="Barlow"/>
              </a:rPr>
              <a:t>The State of North Carolina established the NC Promise Tuition Plan to increase access to a quality university education by reducing student costs. Undergraduate students at four UNC System campuses: </a:t>
            </a:r>
            <a:r>
              <a:rPr b="1" lang="en" sz="1450">
                <a:solidFill>
                  <a:schemeClr val="accent1"/>
                </a:solidFill>
                <a:latin typeface="Barlow"/>
                <a:ea typeface="Barlow"/>
                <a:cs typeface="Barlow"/>
                <a:sym typeface="Barlow"/>
              </a:rPr>
              <a:t>Elizabeth City State University, the University of North Carolina at Pembroke, Fayetteville State University and Western Carolina University</a:t>
            </a:r>
            <a:r>
              <a:rPr lang="en" sz="1450">
                <a:solidFill>
                  <a:srgbClr val="000000"/>
                </a:solidFill>
                <a:latin typeface="Barlow"/>
                <a:ea typeface="Barlow"/>
                <a:cs typeface="Barlow"/>
                <a:sym typeface="Barlow"/>
              </a:rPr>
              <a:t>, pay only </a:t>
            </a:r>
            <a:r>
              <a:rPr b="1" lang="en" sz="1450">
                <a:solidFill>
                  <a:srgbClr val="000000"/>
                </a:solidFill>
                <a:latin typeface="Barlow"/>
                <a:ea typeface="Barlow"/>
                <a:cs typeface="Barlow"/>
                <a:sym typeface="Barlow"/>
              </a:rPr>
              <a:t>$500 for in-state tuition and $3,500 for out-of-state tuition each fall and spring semester</a:t>
            </a:r>
            <a:r>
              <a:rPr lang="en" sz="1450">
                <a:solidFill>
                  <a:srgbClr val="000000"/>
                </a:solidFill>
                <a:latin typeface="Barlow"/>
                <a:ea typeface="Barlow"/>
                <a:cs typeface="Barlow"/>
                <a:sym typeface="Barlow"/>
              </a:rPr>
              <a:t>.</a:t>
            </a:r>
            <a:endParaRPr/>
          </a:p>
        </p:txBody>
      </p:sp>
      <p:sp>
        <p:nvSpPr>
          <p:cNvPr id="771" name="Google Shape;771;p37"/>
          <p:cNvSpPr txBox="1"/>
          <p:nvPr>
            <p:ph idx="2" type="body"/>
          </p:nvPr>
        </p:nvSpPr>
        <p:spPr>
          <a:xfrm>
            <a:off x="5056900" y="1515575"/>
            <a:ext cx="3541800" cy="28902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b="1" lang="en" sz="2150">
                <a:solidFill>
                  <a:srgbClr val="FDC100"/>
                </a:solidFill>
                <a:latin typeface="Barlow"/>
                <a:ea typeface="Barlow"/>
                <a:cs typeface="Barlow"/>
                <a:sym typeface="Barlow"/>
              </a:rPr>
              <a:t>Who is Eligible?</a:t>
            </a:r>
            <a:endParaRPr b="1" sz="2150">
              <a:solidFill>
                <a:srgbClr val="FDC100"/>
              </a:solidFill>
              <a:latin typeface="Barlow"/>
              <a:ea typeface="Barlow"/>
              <a:cs typeface="Barlow"/>
              <a:sym typeface="Barlow"/>
            </a:endParaRPr>
          </a:p>
          <a:p>
            <a:pPr indent="0" lvl="0" marL="0" rtl="0" algn="l">
              <a:lnSpc>
                <a:spcPct val="100000"/>
              </a:lnSpc>
              <a:spcBef>
                <a:spcPts val="800"/>
              </a:spcBef>
              <a:spcAft>
                <a:spcPts val="0"/>
              </a:spcAft>
              <a:buNone/>
            </a:pPr>
            <a:r>
              <a:rPr lang="en" sz="1450">
                <a:latin typeface="Barlow"/>
                <a:ea typeface="Barlow"/>
                <a:cs typeface="Barlow"/>
                <a:sym typeface="Barlow"/>
              </a:rPr>
              <a:t>There are </a:t>
            </a:r>
            <a:r>
              <a:rPr b="1" lang="en" sz="1450">
                <a:latin typeface="Barlow"/>
                <a:ea typeface="Barlow"/>
                <a:cs typeface="Barlow"/>
                <a:sym typeface="Barlow"/>
              </a:rPr>
              <a:t>no eligibility requirements </a:t>
            </a:r>
            <a:r>
              <a:rPr lang="en" sz="1450">
                <a:latin typeface="Barlow"/>
                <a:ea typeface="Barlow"/>
                <a:cs typeface="Barlow"/>
                <a:sym typeface="Barlow"/>
              </a:rPr>
              <a:t>to take advantage of NC Promise. </a:t>
            </a:r>
            <a:endParaRPr sz="1450">
              <a:latin typeface="Barlow"/>
              <a:ea typeface="Barlow"/>
              <a:cs typeface="Barlow"/>
              <a:sym typeface="Barlow"/>
            </a:endParaRPr>
          </a:p>
          <a:p>
            <a:pPr indent="0" lvl="0" marL="0" rtl="0" algn="l">
              <a:lnSpc>
                <a:spcPct val="100000"/>
              </a:lnSpc>
              <a:spcBef>
                <a:spcPts val="0"/>
              </a:spcBef>
              <a:spcAft>
                <a:spcPts val="0"/>
              </a:spcAft>
              <a:buNone/>
            </a:pPr>
            <a:r>
              <a:t/>
            </a:r>
            <a:endParaRPr sz="450">
              <a:solidFill>
                <a:srgbClr val="4C4C4C"/>
              </a:solidFill>
              <a:latin typeface="Barlow"/>
              <a:ea typeface="Barlow"/>
              <a:cs typeface="Barlow"/>
              <a:sym typeface="Barlow"/>
            </a:endParaRPr>
          </a:p>
          <a:p>
            <a:pPr indent="0" lvl="0" marL="0" rtl="0" algn="l">
              <a:lnSpc>
                <a:spcPct val="100000"/>
              </a:lnSpc>
              <a:spcBef>
                <a:spcPts val="0"/>
              </a:spcBef>
              <a:spcAft>
                <a:spcPts val="0"/>
              </a:spcAft>
              <a:buNone/>
            </a:pPr>
            <a:r>
              <a:rPr b="1" lang="en" sz="2150">
                <a:solidFill>
                  <a:srgbClr val="FDC100"/>
                </a:solidFill>
                <a:latin typeface="Barlow"/>
                <a:ea typeface="Barlow"/>
                <a:cs typeface="Barlow"/>
                <a:sym typeface="Barlow"/>
              </a:rPr>
              <a:t>How Do I Apply?</a:t>
            </a:r>
            <a:endParaRPr b="1" sz="2150">
              <a:solidFill>
                <a:srgbClr val="FDC100"/>
              </a:solidFill>
              <a:latin typeface="Barlow"/>
              <a:ea typeface="Barlow"/>
              <a:cs typeface="Barlow"/>
              <a:sym typeface="Barlow"/>
            </a:endParaRPr>
          </a:p>
          <a:p>
            <a:pPr indent="0" lvl="0" marL="0" rtl="0" algn="l">
              <a:spcBef>
                <a:spcPts val="0"/>
              </a:spcBef>
              <a:spcAft>
                <a:spcPts val="0"/>
              </a:spcAft>
              <a:buNone/>
            </a:pPr>
            <a:r>
              <a:rPr lang="en" sz="1450">
                <a:latin typeface="Barlow"/>
                <a:ea typeface="Barlow"/>
                <a:cs typeface="Barlow"/>
                <a:sym typeface="Barlow"/>
              </a:rPr>
              <a:t>You only need to </a:t>
            </a:r>
            <a:r>
              <a:rPr b="1" lang="en" sz="1450">
                <a:latin typeface="Barlow"/>
                <a:ea typeface="Barlow"/>
                <a:cs typeface="Barlow"/>
                <a:sym typeface="Barlow"/>
              </a:rPr>
              <a:t>apply for undergraduate admission to one of the four  universities</a:t>
            </a:r>
            <a:r>
              <a:rPr lang="en" sz="1450">
                <a:latin typeface="Barlow"/>
                <a:ea typeface="Barlow"/>
                <a:cs typeface="Barlow"/>
                <a:sym typeface="Barlow"/>
              </a:rPr>
              <a:t> that are designated as NC Promise schools. If you are accepted, you will receive the NC Promise state benefit automatically.</a:t>
            </a:r>
            <a:endParaRPr sz="1450">
              <a:latin typeface="Barlow"/>
              <a:ea typeface="Barlow"/>
              <a:cs typeface="Barlow"/>
              <a:sym typeface="Barlow"/>
            </a:endParaRPr>
          </a:p>
          <a:p>
            <a:pPr indent="0" lvl="0" marL="0" rtl="0" algn="l">
              <a:spcBef>
                <a:spcPts val="600"/>
              </a:spcBef>
              <a:spcAft>
                <a:spcPts val="0"/>
              </a:spcAft>
              <a:buNone/>
            </a:pPr>
            <a:r>
              <a:t/>
            </a:r>
            <a:endParaRPr/>
          </a:p>
        </p:txBody>
      </p:sp>
      <p:pic>
        <p:nvPicPr>
          <p:cNvPr id="772" name="Google Shape;772;p37"/>
          <p:cNvPicPr preferRelativeResize="0"/>
          <p:nvPr/>
        </p:nvPicPr>
        <p:blipFill>
          <a:blip r:embed="rId3">
            <a:alphaModFix/>
          </a:blip>
          <a:stretch>
            <a:fillRect/>
          </a:stretch>
        </p:blipFill>
        <p:spPr>
          <a:xfrm>
            <a:off x="5056900" y="591413"/>
            <a:ext cx="698601" cy="721875"/>
          </a:xfrm>
          <a:prstGeom prst="rect">
            <a:avLst/>
          </a:prstGeom>
          <a:noFill/>
          <a:ln>
            <a:noFill/>
          </a:ln>
        </p:spPr>
      </p:pic>
      <p:pic>
        <p:nvPicPr>
          <p:cNvPr id="773" name="Google Shape;773;p37"/>
          <p:cNvPicPr preferRelativeResize="0"/>
          <p:nvPr/>
        </p:nvPicPr>
        <p:blipFill>
          <a:blip r:embed="rId4">
            <a:alphaModFix/>
          </a:blip>
          <a:stretch>
            <a:fillRect/>
          </a:stretch>
        </p:blipFill>
        <p:spPr>
          <a:xfrm>
            <a:off x="5784800" y="364350"/>
            <a:ext cx="953650" cy="953650"/>
          </a:xfrm>
          <a:prstGeom prst="rect">
            <a:avLst/>
          </a:prstGeom>
          <a:noFill/>
          <a:ln>
            <a:noFill/>
          </a:ln>
        </p:spPr>
      </p:pic>
      <p:pic>
        <p:nvPicPr>
          <p:cNvPr id="774" name="Google Shape;774;p37"/>
          <p:cNvPicPr preferRelativeResize="0"/>
          <p:nvPr/>
        </p:nvPicPr>
        <p:blipFill>
          <a:blip r:embed="rId5">
            <a:alphaModFix/>
          </a:blip>
          <a:stretch>
            <a:fillRect/>
          </a:stretch>
        </p:blipFill>
        <p:spPr>
          <a:xfrm>
            <a:off x="6846186" y="669764"/>
            <a:ext cx="775176" cy="642763"/>
          </a:xfrm>
          <a:prstGeom prst="rect">
            <a:avLst/>
          </a:prstGeom>
          <a:noFill/>
          <a:ln>
            <a:noFill/>
          </a:ln>
        </p:spPr>
      </p:pic>
      <p:pic>
        <p:nvPicPr>
          <p:cNvPr id="775" name="Google Shape;775;p37"/>
          <p:cNvPicPr preferRelativeResize="0"/>
          <p:nvPr/>
        </p:nvPicPr>
        <p:blipFill>
          <a:blip r:embed="rId6">
            <a:alphaModFix/>
          </a:blip>
          <a:stretch>
            <a:fillRect/>
          </a:stretch>
        </p:blipFill>
        <p:spPr>
          <a:xfrm>
            <a:off x="7729076" y="586727"/>
            <a:ext cx="775173" cy="73128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38"/>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NCAA Eligibility Center - </a:t>
            </a:r>
            <a:r>
              <a:rPr lang="en" sz="2200"/>
              <a:t>Student Athletes</a:t>
            </a:r>
            <a:endParaRPr sz="2200"/>
          </a:p>
        </p:txBody>
      </p:sp>
      <p:sp>
        <p:nvSpPr>
          <p:cNvPr id="781" name="Google Shape;781;p38"/>
          <p:cNvSpPr txBox="1"/>
          <p:nvPr>
            <p:ph idx="1" type="body"/>
          </p:nvPr>
        </p:nvSpPr>
        <p:spPr>
          <a:xfrm>
            <a:off x="994175" y="1662800"/>
            <a:ext cx="7410300" cy="30603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en"/>
              <a:t>Register online at </a:t>
            </a:r>
            <a:r>
              <a:rPr lang="en" u="sng">
                <a:solidFill>
                  <a:schemeClr val="accent5"/>
                </a:solidFill>
                <a:hlinkClick r:id="rId3">
                  <a:extLst>
                    <a:ext uri="{A12FA001-AC4F-418D-AE19-62706E023703}">
                      <ahyp:hlinkClr val="tx"/>
                    </a:ext>
                  </a:extLst>
                </a:hlinkClick>
              </a:rPr>
              <a:t>www.eligibilitycenter.org</a:t>
            </a:r>
            <a:endParaRPr>
              <a:solidFill>
                <a:schemeClr val="accent5"/>
              </a:solidFill>
            </a:endParaRPr>
          </a:p>
          <a:p>
            <a:pPr indent="-381000" lvl="0" marL="457200" rtl="0" algn="l">
              <a:spcBef>
                <a:spcPts val="0"/>
              </a:spcBef>
              <a:spcAft>
                <a:spcPts val="0"/>
              </a:spcAft>
              <a:buSzPts val="2400"/>
              <a:buChar char="▪"/>
            </a:pPr>
            <a:r>
              <a:rPr lang="en"/>
              <a:t>Transcripts sent end of Junior year, January, &amp; end of Senior year automatically</a:t>
            </a:r>
            <a:endParaRPr/>
          </a:p>
          <a:p>
            <a:pPr indent="-381000" lvl="0" marL="457200" rtl="0" algn="l">
              <a:spcBef>
                <a:spcPts val="0"/>
              </a:spcBef>
              <a:spcAft>
                <a:spcPts val="0"/>
              </a:spcAft>
              <a:buSzPts val="2400"/>
              <a:buChar char="▪"/>
            </a:pPr>
            <a:r>
              <a:rPr lang="en"/>
              <a:t>If a student registers during school year or needs an updated transcript, please contact Mr. Hutchinson. (</a:t>
            </a:r>
            <a:r>
              <a:rPr lang="en">
                <a:solidFill>
                  <a:schemeClr val="hlink"/>
                </a:solidFill>
                <a:uFill>
                  <a:noFill/>
                </a:uFill>
                <a:hlinkClick r:id="rId4"/>
              </a:rPr>
              <a:t>shutchinson@wcpss.net</a:t>
            </a:r>
            <a:r>
              <a:rPr lang="en"/>
              <a:t>)</a:t>
            </a:r>
            <a:endParaRPr/>
          </a:p>
        </p:txBody>
      </p:sp>
      <p:sp>
        <p:nvSpPr>
          <p:cNvPr id="782" name="Google Shape;782;p38"/>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783" name="Google Shape;783;p38"/>
          <p:cNvPicPr preferRelativeResize="0"/>
          <p:nvPr/>
        </p:nvPicPr>
        <p:blipFill>
          <a:blip r:embed="rId5">
            <a:alphaModFix/>
          </a:blip>
          <a:stretch>
            <a:fillRect/>
          </a:stretch>
        </p:blipFill>
        <p:spPr>
          <a:xfrm>
            <a:off x="6403600" y="178600"/>
            <a:ext cx="2322725" cy="1305075"/>
          </a:xfrm>
          <a:prstGeom prst="rect">
            <a:avLst/>
          </a:prstGeom>
          <a:noFill/>
          <a:ln>
            <a:noFill/>
          </a:ln>
        </p:spPr>
      </p:pic>
      <p:sp>
        <p:nvSpPr>
          <p:cNvPr id="784" name="Google Shape;784;p38"/>
          <p:cNvSpPr txBox="1"/>
          <p:nvPr/>
        </p:nvSpPr>
        <p:spPr>
          <a:xfrm>
            <a:off x="8726325" y="54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85" name="Google Shape;785;p3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39"/>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Community College - Wake Tech</a:t>
            </a:r>
            <a:endParaRPr/>
          </a:p>
        </p:txBody>
      </p:sp>
      <p:sp>
        <p:nvSpPr>
          <p:cNvPr id="791" name="Google Shape;791;p39"/>
          <p:cNvSpPr txBox="1"/>
          <p:nvPr>
            <p:ph idx="1" type="body"/>
          </p:nvPr>
        </p:nvSpPr>
        <p:spPr>
          <a:xfrm>
            <a:off x="1172650" y="1599700"/>
            <a:ext cx="3447300" cy="28902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b="1" lang="en">
                <a:solidFill>
                  <a:schemeClr val="accent1"/>
                </a:solidFill>
                <a:latin typeface="Barlow"/>
                <a:ea typeface="Barlow"/>
                <a:cs typeface="Barlow"/>
                <a:sym typeface="Barlow"/>
              </a:rPr>
              <a:t>Free</a:t>
            </a:r>
            <a:r>
              <a:rPr lang="en"/>
              <a:t> application!</a:t>
            </a:r>
            <a:endParaRPr/>
          </a:p>
          <a:p>
            <a:pPr indent="-355600" lvl="0" marL="457200" rtl="0" algn="l">
              <a:spcBef>
                <a:spcPts val="0"/>
              </a:spcBef>
              <a:spcAft>
                <a:spcPts val="0"/>
              </a:spcAft>
              <a:buSzPts val="2000"/>
              <a:buChar char="▪"/>
            </a:pPr>
            <a:r>
              <a:rPr lang="en"/>
              <a:t>No application deadline</a:t>
            </a:r>
            <a:endParaRPr/>
          </a:p>
          <a:p>
            <a:pPr indent="-355600" lvl="0" marL="457200" rtl="0" algn="l">
              <a:spcBef>
                <a:spcPts val="0"/>
              </a:spcBef>
              <a:spcAft>
                <a:spcPts val="0"/>
              </a:spcAft>
              <a:buSzPts val="2000"/>
              <a:buChar char="▪"/>
            </a:pPr>
            <a:r>
              <a:rPr b="1" lang="en">
                <a:solidFill>
                  <a:schemeClr val="accent1"/>
                </a:solidFill>
                <a:latin typeface="Barlow"/>
                <a:ea typeface="Barlow"/>
                <a:cs typeface="Barlow"/>
                <a:sym typeface="Barlow"/>
              </a:rPr>
              <a:t>Open door </a:t>
            </a:r>
            <a:r>
              <a:rPr b="1" lang="en">
                <a:solidFill>
                  <a:schemeClr val="accent1"/>
                </a:solidFill>
                <a:latin typeface="Barlow"/>
                <a:ea typeface="Barlow"/>
                <a:cs typeface="Barlow"/>
                <a:sym typeface="Barlow"/>
              </a:rPr>
              <a:t>acceptance</a:t>
            </a:r>
            <a:r>
              <a:rPr lang="en"/>
              <a:t> - just need a high school diploma/GED</a:t>
            </a:r>
            <a:endParaRPr/>
          </a:p>
        </p:txBody>
      </p:sp>
      <p:sp>
        <p:nvSpPr>
          <p:cNvPr id="792" name="Google Shape;792;p39"/>
          <p:cNvSpPr txBox="1"/>
          <p:nvPr>
            <p:ph idx="2" type="body"/>
          </p:nvPr>
        </p:nvSpPr>
        <p:spPr>
          <a:xfrm>
            <a:off x="5056888" y="1599700"/>
            <a:ext cx="3447300" cy="28902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b="1" lang="en">
                <a:solidFill>
                  <a:schemeClr val="accent1"/>
                </a:solidFill>
                <a:latin typeface="Barlow"/>
                <a:ea typeface="Barlow"/>
                <a:cs typeface="Barlow"/>
                <a:sym typeface="Barlow"/>
              </a:rPr>
              <a:t>College Transfer Program</a:t>
            </a:r>
            <a:r>
              <a:rPr lang="en"/>
              <a:t> - 2 years at WTCC &amp; transfer to 4-year college</a:t>
            </a:r>
            <a:endParaRPr/>
          </a:p>
          <a:p>
            <a:pPr indent="-355600" lvl="0" marL="457200" rtl="0" algn="l">
              <a:spcBef>
                <a:spcPts val="0"/>
              </a:spcBef>
              <a:spcAft>
                <a:spcPts val="0"/>
              </a:spcAft>
              <a:buSzPts val="2000"/>
              <a:buChar char="▪"/>
            </a:pPr>
            <a:r>
              <a:rPr b="1" lang="en">
                <a:solidFill>
                  <a:schemeClr val="accent1"/>
                </a:solidFill>
                <a:latin typeface="Barlow"/>
                <a:ea typeface="Barlow"/>
                <a:cs typeface="Barlow"/>
                <a:sym typeface="Barlow"/>
              </a:rPr>
              <a:t>Associate Degree or Certificate</a:t>
            </a:r>
            <a:r>
              <a:rPr lang="en"/>
              <a:t> in a trade</a:t>
            </a:r>
            <a:endParaRPr/>
          </a:p>
          <a:p>
            <a:pPr indent="-355600" lvl="0" marL="457200" rtl="0" algn="l">
              <a:spcBef>
                <a:spcPts val="0"/>
              </a:spcBef>
              <a:spcAft>
                <a:spcPts val="0"/>
              </a:spcAft>
              <a:buSzPts val="2000"/>
              <a:buChar char="▪"/>
            </a:pPr>
            <a:r>
              <a:rPr b="1" lang="en">
                <a:solidFill>
                  <a:schemeClr val="accent1"/>
                </a:solidFill>
                <a:latin typeface="Barlow"/>
                <a:ea typeface="Barlow"/>
                <a:cs typeface="Barlow"/>
                <a:sym typeface="Barlow"/>
              </a:rPr>
              <a:t>Apprenticeship Program</a:t>
            </a:r>
            <a:r>
              <a:rPr lang="en">
                <a:solidFill>
                  <a:schemeClr val="accent1"/>
                </a:solidFill>
              </a:rPr>
              <a:t> </a:t>
            </a:r>
            <a:r>
              <a:rPr lang="en"/>
              <a:t>through Wake Works</a:t>
            </a:r>
            <a:endParaRPr/>
          </a:p>
          <a:p>
            <a:pPr indent="0" lvl="0" marL="457200" rtl="0" algn="l">
              <a:lnSpc>
                <a:spcPct val="100000"/>
              </a:lnSpc>
              <a:spcBef>
                <a:spcPts val="0"/>
              </a:spcBef>
              <a:spcAft>
                <a:spcPts val="0"/>
              </a:spcAft>
              <a:buNone/>
            </a:pPr>
            <a:r>
              <a:t/>
            </a:r>
            <a:endParaRPr sz="1700">
              <a:solidFill>
                <a:srgbClr val="000000"/>
              </a:solidFill>
              <a:latin typeface="Libre Franklin"/>
              <a:ea typeface="Libre Franklin"/>
              <a:cs typeface="Libre Franklin"/>
              <a:sym typeface="Libre Franklin"/>
            </a:endParaRPr>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793" name="Google Shape;793;p39"/>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794" name="Google Shape;794;p39"/>
          <p:cNvPicPr preferRelativeResize="0"/>
          <p:nvPr/>
        </p:nvPicPr>
        <p:blipFill>
          <a:blip r:embed="rId3">
            <a:alphaModFix/>
          </a:blip>
          <a:stretch>
            <a:fillRect/>
          </a:stretch>
        </p:blipFill>
        <p:spPr>
          <a:xfrm>
            <a:off x="1323249" y="3675827"/>
            <a:ext cx="3447300" cy="1315974"/>
          </a:xfrm>
          <a:prstGeom prst="rect">
            <a:avLst/>
          </a:prstGeom>
          <a:noFill/>
          <a:ln cap="flat" cmpd="sng" w="19050">
            <a:solidFill>
              <a:schemeClr val="accent6"/>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40"/>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2027-2028 FAFSA</a:t>
            </a:r>
            <a:endParaRPr/>
          </a:p>
        </p:txBody>
      </p:sp>
      <p:sp>
        <p:nvSpPr>
          <p:cNvPr id="800" name="Google Shape;800;p40"/>
          <p:cNvSpPr txBox="1"/>
          <p:nvPr>
            <p:ph idx="1" type="body"/>
          </p:nvPr>
        </p:nvSpPr>
        <p:spPr>
          <a:xfrm>
            <a:off x="1246650" y="1791600"/>
            <a:ext cx="6650700" cy="2886000"/>
          </a:xfrm>
          <a:prstGeom prst="rect">
            <a:avLst/>
          </a:prstGeom>
        </p:spPr>
        <p:txBody>
          <a:bodyPr anchorCtr="0" anchor="t" bIns="0" lIns="0" spcFirstLastPara="1" rIns="0" wrap="square" tIns="0">
            <a:noAutofit/>
          </a:bodyPr>
          <a:lstStyle/>
          <a:p>
            <a:pPr indent="-355600" lvl="0" marL="457200" rtl="0" algn="l">
              <a:spcBef>
                <a:spcPts val="600"/>
              </a:spcBef>
              <a:spcAft>
                <a:spcPts val="0"/>
              </a:spcAft>
              <a:buSzPts val="2000"/>
              <a:buChar char="▪"/>
            </a:pPr>
            <a:r>
              <a:rPr lang="en" sz="2000"/>
              <a:t>FAFSA will open on </a:t>
            </a:r>
            <a:r>
              <a:rPr b="1" lang="en" sz="2000">
                <a:latin typeface="Barlow"/>
                <a:ea typeface="Barlow"/>
                <a:cs typeface="Barlow"/>
                <a:sym typeface="Barlow"/>
              </a:rPr>
              <a:t>October 1, 2026</a:t>
            </a:r>
            <a:r>
              <a:rPr lang="en" sz="2000"/>
              <a:t>.</a:t>
            </a:r>
            <a:endParaRPr sz="2000"/>
          </a:p>
          <a:p>
            <a:pPr indent="-355600" lvl="0" marL="457200" rtl="0" algn="l">
              <a:spcBef>
                <a:spcPts val="0"/>
              </a:spcBef>
              <a:spcAft>
                <a:spcPts val="0"/>
              </a:spcAft>
              <a:buSzPts val="2000"/>
              <a:buChar char="▪"/>
            </a:pPr>
            <a:r>
              <a:rPr lang="en" sz="2000"/>
              <a:t>Parents without SSNs are able to create a FSA ID.</a:t>
            </a:r>
            <a:endParaRPr sz="2000"/>
          </a:p>
          <a:p>
            <a:pPr indent="-355600" lvl="0" marL="457200" rtl="0" algn="l">
              <a:spcBef>
                <a:spcPts val="0"/>
              </a:spcBef>
              <a:spcAft>
                <a:spcPts val="0"/>
              </a:spcAft>
              <a:buSzPts val="2000"/>
              <a:buChar char="▪"/>
            </a:pPr>
            <a:r>
              <a:rPr lang="en" sz="2000"/>
              <a:t>All </a:t>
            </a:r>
            <a:r>
              <a:rPr lang="en" sz="2000"/>
              <a:t>contributors</a:t>
            </a:r>
            <a:r>
              <a:rPr lang="en" sz="2000"/>
              <a:t> must provide consent to have their federal tax info. </a:t>
            </a:r>
            <a:r>
              <a:rPr lang="en" sz="2000"/>
              <a:t>t</a:t>
            </a:r>
            <a:r>
              <a:rPr lang="en" sz="2000"/>
              <a:t>ransferred directly into the student’s FAFSA form via direct data exchange with the IRS. (</a:t>
            </a:r>
            <a:r>
              <a:rPr lang="en" sz="2000">
                <a:solidFill>
                  <a:srgbClr val="FF0000"/>
                </a:solidFill>
              </a:rPr>
              <a:t>No manual entry of data will be allowed</a:t>
            </a:r>
            <a:r>
              <a:rPr lang="en" sz="2000"/>
              <a:t>)</a:t>
            </a:r>
            <a:endParaRPr sz="2000"/>
          </a:p>
        </p:txBody>
      </p:sp>
      <p:sp>
        <p:nvSpPr>
          <p:cNvPr id="801" name="Google Shape;801;p40"/>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802" name="Google Shape;802;p40"/>
          <p:cNvPicPr preferRelativeResize="0"/>
          <p:nvPr/>
        </p:nvPicPr>
        <p:blipFill rotWithShape="1">
          <a:blip r:embed="rId3">
            <a:alphaModFix/>
          </a:blip>
          <a:srcRect b="22794" l="0" r="0" t="21734"/>
          <a:stretch/>
        </p:blipFill>
        <p:spPr>
          <a:xfrm>
            <a:off x="5677550" y="190700"/>
            <a:ext cx="2886000" cy="1600900"/>
          </a:xfrm>
          <a:prstGeom prst="rect">
            <a:avLst/>
          </a:prstGeom>
          <a:noFill/>
          <a:ln cap="flat" cmpd="sng" w="9525">
            <a:solidFill>
              <a:schemeClr val="dk2"/>
            </a:solidFill>
            <a:prstDash val="solid"/>
            <a:round/>
            <a:headEnd len="sm" w="sm" type="none"/>
            <a:tailEnd len="sm" w="sm" type="none"/>
          </a:ln>
        </p:spPr>
      </p:pic>
      <p:sp>
        <p:nvSpPr>
          <p:cNvPr id="803" name="Google Shape;803;p4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41"/>
          <p:cNvSpPr txBox="1"/>
          <p:nvPr>
            <p:ph type="ctrTitle"/>
          </p:nvPr>
        </p:nvSpPr>
        <p:spPr>
          <a:xfrm>
            <a:off x="685800" y="1541675"/>
            <a:ext cx="5740200" cy="20601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Post Secondary Planning: Workforce/Military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42"/>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Career Development Coordinator (CDC) - Ms. Wright</a:t>
            </a:r>
            <a:endParaRPr/>
          </a:p>
        </p:txBody>
      </p:sp>
      <p:sp>
        <p:nvSpPr>
          <p:cNvPr id="814" name="Google Shape;814;p42"/>
          <p:cNvSpPr txBox="1"/>
          <p:nvPr>
            <p:ph idx="1" type="body"/>
          </p:nvPr>
        </p:nvSpPr>
        <p:spPr>
          <a:xfrm>
            <a:off x="1439500" y="1449900"/>
            <a:ext cx="7064700" cy="3580200"/>
          </a:xfrm>
          <a:prstGeom prst="rect">
            <a:avLst/>
          </a:prstGeom>
        </p:spPr>
        <p:txBody>
          <a:bodyPr anchorCtr="0" anchor="t" bIns="0" lIns="0" spcFirstLastPara="1" rIns="0" wrap="square" tIns="0">
            <a:noAutofit/>
          </a:bodyPr>
          <a:lstStyle/>
          <a:p>
            <a:pPr indent="0" lvl="0" marL="0" rtl="0" algn="ctr">
              <a:lnSpc>
                <a:spcPct val="100000"/>
              </a:lnSpc>
              <a:spcBef>
                <a:spcPts val="0"/>
              </a:spcBef>
              <a:spcAft>
                <a:spcPts val="0"/>
              </a:spcAft>
              <a:buNone/>
            </a:pPr>
            <a:r>
              <a:rPr b="1" lang="en" sz="1700">
                <a:solidFill>
                  <a:schemeClr val="accent1"/>
                </a:solidFill>
                <a:latin typeface="Barlow"/>
                <a:ea typeface="Barlow"/>
                <a:cs typeface="Barlow"/>
                <a:sym typeface="Barlow"/>
              </a:rPr>
              <a:t>Office: </a:t>
            </a:r>
            <a:r>
              <a:rPr lang="en" sz="1700">
                <a:latin typeface="Barlow"/>
                <a:ea typeface="Barlow"/>
                <a:cs typeface="Barlow"/>
                <a:sym typeface="Barlow"/>
              </a:rPr>
              <a:t>Room 613</a:t>
            </a:r>
            <a:endParaRPr sz="1700">
              <a:latin typeface="Barlow"/>
              <a:ea typeface="Barlow"/>
              <a:cs typeface="Barlow"/>
              <a:sym typeface="Barlow"/>
            </a:endParaRPr>
          </a:p>
          <a:p>
            <a:pPr indent="0" lvl="0" marL="0" rtl="0" algn="ctr">
              <a:lnSpc>
                <a:spcPct val="100000"/>
              </a:lnSpc>
              <a:spcBef>
                <a:spcPts val="0"/>
              </a:spcBef>
              <a:spcAft>
                <a:spcPts val="0"/>
              </a:spcAft>
              <a:buNone/>
            </a:pPr>
            <a:r>
              <a:rPr b="1" lang="en" sz="1700">
                <a:solidFill>
                  <a:schemeClr val="accent1"/>
                </a:solidFill>
                <a:latin typeface="Barlow"/>
                <a:ea typeface="Barlow"/>
                <a:cs typeface="Barlow"/>
                <a:sym typeface="Barlow"/>
              </a:rPr>
              <a:t>Email: </a:t>
            </a:r>
            <a:r>
              <a:rPr lang="en" sz="1700" u="sng">
                <a:latin typeface="Barlow"/>
                <a:ea typeface="Barlow"/>
                <a:cs typeface="Barlow"/>
                <a:sym typeface="Barlow"/>
                <a:hlinkClick r:id="rId3"/>
              </a:rPr>
              <a:t>lwright4@wcpss.net</a:t>
            </a:r>
            <a:endParaRPr sz="1700">
              <a:latin typeface="Barlow"/>
              <a:ea typeface="Barlow"/>
              <a:cs typeface="Barlow"/>
              <a:sym typeface="Barlow"/>
            </a:endParaRPr>
          </a:p>
          <a:p>
            <a:pPr indent="0" lvl="0" marL="0" rtl="0" algn="ctr">
              <a:lnSpc>
                <a:spcPct val="100000"/>
              </a:lnSpc>
              <a:spcBef>
                <a:spcPts val="0"/>
              </a:spcBef>
              <a:spcAft>
                <a:spcPts val="0"/>
              </a:spcAft>
              <a:buNone/>
            </a:pPr>
            <a:r>
              <a:rPr b="1" lang="en" sz="1700">
                <a:solidFill>
                  <a:schemeClr val="accent1"/>
                </a:solidFill>
                <a:latin typeface="Barlow"/>
                <a:ea typeface="Barlow"/>
                <a:cs typeface="Barlow"/>
                <a:sym typeface="Barlow"/>
              </a:rPr>
              <a:t>Phone:</a:t>
            </a:r>
            <a:r>
              <a:rPr b="1" lang="en" sz="1700">
                <a:solidFill>
                  <a:srgbClr val="333333"/>
                </a:solidFill>
                <a:latin typeface="Barlow"/>
                <a:ea typeface="Barlow"/>
                <a:cs typeface="Barlow"/>
                <a:sym typeface="Barlow"/>
              </a:rPr>
              <a:t> </a:t>
            </a:r>
            <a:r>
              <a:rPr lang="en" sz="1700">
                <a:solidFill>
                  <a:srgbClr val="333333"/>
                </a:solidFill>
                <a:latin typeface="Barlow"/>
                <a:ea typeface="Barlow"/>
                <a:cs typeface="Barlow"/>
                <a:sym typeface="Barlow"/>
              </a:rPr>
              <a:t>919-217-5350 Ext. 25142</a:t>
            </a:r>
            <a:endParaRPr sz="1700">
              <a:latin typeface="Barlow"/>
              <a:ea typeface="Barlow"/>
              <a:cs typeface="Barlow"/>
              <a:sym typeface="Barlow"/>
            </a:endParaRPr>
          </a:p>
          <a:p>
            <a:pPr indent="0" lvl="0" marL="0" rtl="0" algn="ctr">
              <a:lnSpc>
                <a:spcPct val="100000"/>
              </a:lnSpc>
              <a:spcBef>
                <a:spcPts val="0"/>
              </a:spcBef>
              <a:spcAft>
                <a:spcPts val="0"/>
              </a:spcAft>
              <a:buNone/>
            </a:pPr>
            <a:r>
              <a:rPr b="1" lang="en" sz="1700">
                <a:solidFill>
                  <a:schemeClr val="accent1"/>
                </a:solidFill>
                <a:latin typeface="Barlow"/>
                <a:ea typeface="Barlow"/>
                <a:cs typeface="Barlow"/>
                <a:sym typeface="Barlow"/>
              </a:rPr>
              <a:t>Schedule an Appointment: </a:t>
            </a:r>
            <a:r>
              <a:rPr lang="en" sz="1700" u="sng">
                <a:solidFill>
                  <a:schemeClr val="hlink"/>
                </a:solidFill>
                <a:highlight>
                  <a:srgbClr val="FFFFFF"/>
                </a:highlight>
                <a:latin typeface="Barlow"/>
                <a:ea typeface="Barlow"/>
                <a:cs typeface="Barlow"/>
                <a:sym typeface="Barlow"/>
                <a:hlinkClick r:id="rId4"/>
              </a:rPr>
              <a:t>https://calendly.com/lwright4khscdc</a:t>
            </a:r>
            <a:endParaRPr sz="1700">
              <a:latin typeface="Barlow"/>
              <a:ea typeface="Barlow"/>
              <a:cs typeface="Barlow"/>
              <a:sym typeface="Barlow"/>
            </a:endParaRPr>
          </a:p>
          <a:p>
            <a:pPr indent="0" lvl="0" marL="0" rtl="0" algn="ctr">
              <a:lnSpc>
                <a:spcPct val="100000"/>
              </a:lnSpc>
              <a:spcBef>
                <a:spcPts val="0"/>
              </a:spcBef>
              <a:spcAft>
                <a:spcPts val="0"/>
              </a:spcAft>
              <a:buNone/>
            </a:pPr>
            <a:r>
              <a:t/>
            </a:r>
            <a:endParaRPr b="1" sz="2000">
              <a:latin typeface="Barlow"/>
              <a:ea typeface="Barlow"/>
              <a:cs typeface="Barlow"/>
              <a:sym typeface="Barlow"/>
            </a:endParaRPr>
          </a:p>
          <a:p>
            <a:pPr indent="0" lvl="0" marL="0" rtl="0" algn="l">
              <a:lnSpc>
                <a:spcPct val="120000"/>
              </a:lnSpc>
              <a:spcBef>
                <a:spcPts val="0"/>
              </a:spcBef>
              <a:spcAft>
                <a:spcPts val="0"/>
              </a:spcAft>
              <a:buNone/>
            </a:pPr>
            <a:r>
              <a:rPr lang="en" sz="1500">
                <a:solidFill>
                  <a:srgbClr val="000000"/>
                </a:solidFill>
                <a:latin typeface="Barlow"/>
                <a:ea typeface="Barlow"/>
                <a:cs typeface="Barlow"/>
                <a:sym typeface="Barlow"/>
              </a:rPr>
              <a:t>KHS Career Services is an on-campus career development service offered to all KHS students. It is the home for all things career-related.</a:t>
            </a:r>
            <a:endParaRPr sz="1500">
              <a:solidFill>
                <a:srgbClr val="000000"/>
              </a:solidFill>
              <a:latin typeface="Barlow"/>
              <a:ea typeface="Barlow"/>
              <a:cs typeface="Barlow"/>
              <a:sym typeface="Barlow"/>
            </a:endParaRPr>
          </a:p>
          <a:p>
            <a:pPr indent="0" lvl="0" marL="0" rtl="0" algn="l">
              <a:lnSpc>
                <a:spcPct val="120000"/>
              </a:lnSpc>
              <a:spcBef>
                <a:spcPts val="0"/>
              </a:spcBef>
              <a:spcAft>
                <a:spcPts val="0"/>
              </a:spcAft>
              <a:buNone/>
            </a:pPr>
            <a:r>
              <a:rPr lang="en" sz="1500">
                <a:solidFill>
                  <a:srgbClr val="000000"/>
                </a:solidFill>
                <a:latin typeface="Barlow"/>
                <a:ea typeface="Barlow"/>
                <a:cs typeface="Barlow"/>
                <a:sym typeface="Barlow"/>
              </a:rPr>
              <a:t>​</a:t>
            </a:r>
            <a:endParaRPr sz="1500">
              <a:solidFill>
                <a:srgbClr val="000000"/>
              </a:solidFill>
              <a:latin typeface="Barlow"/>
              <a:ea typeface="Barlow"/>
              <a:cs typeface="Barlow"/>
              <a:sym typeface="Barlow"/>
            </a:endParaRPr>
          </a:p>
          <a:p>
            <a:pPr indent="0" lvl="0" marL="0" rtl="0" algn="l">
              <a:lnSpc>
                <a:spcPct val="120000"/>
              </a:lnSpc>
              <a:spcBef>
                <a:spcPts val="0"/>
              </a:spcBef>
              <a:spcAft>
                <a:spcPts val="0"/>
              </a:spcAft>
              <a:buNone/>
            </a:pPr>
            <a:r>
              <a:rPr lang="en" sz="1500">
                <a:solidFill>
                  <a:srgbClr val="000000"/>
                </a:solidFill>
                <a:latin typeface="Barlow"/>
                <a:ea typeface="Barlow"/>
                <a:cs typeface="Barlow"/>
                <a:sym typeface="Barlow"/>
              </a:rPr>
              <a:t>KHS students should visit Career Services and learn about the many opportunities that are available to them.  We offer job shadowing and internships. If your student has at least a 2.5 gpa and has taken Career and Technical Education (CTE) classes, please encourage students to participate before going off to college and majoring in a career they may not like. </a:t>
            </a:r>
            <a:endParaRPr sz="1700"/>
          </a:p>
        </p:txBody>
      </p:sp>
      <p:sp>
        <p:nvSpPr>
          <p:cNvPr id="815" name="Google Shape;815;p42"/>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16" name="Google Shape;816;p42"/>
          <p:cNvSpPr txBox="1"/>
          <p:nvPr/>
        </p:nvSpPr>
        <p:spPr>
          <a:xfrm>
            <a:off x="882130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Barlow Light"/>
              <a:ea typeface="Barlow Light"/>
              <a:cs typeface="Barlow Light"/>
              <a:sym typeface="Barlow Light"/>
            </a:endParaRPr>
          </a:p>
        </p:txBody>
      </p:sp>
      <p:sp>
        <p:nvSpPr>
          <p:cNvPr id="817" name="Google Shape;817;p42"/>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43"/>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WorkKeys</a:t>
            </a:r>
            <a:endParaRPr/>
          </a:p>
        </p:txBody>
      </p:sp>
      <p:sp>
        <p:nvSpPr>
          <p:cNvPr id="823" name="Google Shape;823;p43"/>
          <p:cNvSpPr txBox="1"/>
          <p:nvPr>
            <p:ph idx="1" type="body"/>
          </p:nvPr>
        </p:nvSpPr>
        <p:spPr>
          <a:xfrm>
            <a:off x="1073075" y="1318000"/>
            <a:ext cx="7378800" cy="3262200"/>
          </a:xfrm>
          <a:prstGeom prst="rect">
            <a:avLst/>
          </a:prstGeom>
        </p:spPr>
        <p:txBody>
          <a:bodyPr anchorCtr="0" anchor="t" bIns="0" lIns="0" spcFirstLastPara="1" rIns="0" wrap="square" tIns="0">
            <a:noAutofit/>
          </a:bodyPr>
          <a:lstStyle/>
          <a:p>
            <a:pPr indent="0" lvl="0" marL="0" rtl="0" algn="l">
              <a:spcBef>
                <a:spcPts val="1200"/>
              </a:spcBef>
              <a:spcAft>
                <a:spcPts val="0"/>
              </a:spcAft>
              <a:buNone/>
            </a:pPr>
            <a:r>
              <a:rPr lang="en" sz="1600">
                <a:solidFill>
                  <a:srgbClr val="000000"/>
                </a:solidFill>
                <a:latin typeface="Barlow"/>
                <a:ea typeface="Barlow"/>
                <a:cs typeface="Barlow"/>
                <a:sym typeface="Barlow"/>
              </a:rPr>
              <a:t>A job-skills assessment system that measures real-world skills employers identify as critical for workplace success.</a:t>
            </a:r>
            <a:endParaRPr sz="1600">
              <a:solidFill>
                <a:srgbClr val="000000"/>
              </a:solidFill>
              <a:latin typeface="Barlow"/>
              <a:ea typeface="Barlow"/>
              <a:cs typeface="Barlow"/>
              <a:sym typeface="Barlow"/>
            </a:endParaRPr>
          </a:p>
          <a:p>
            <a:pPr indent="-330200" lvl="0" marL="457200" rtl="0" algn="l">
              <a:spcBef>
                <a:spcPts val="1200"/>
              </a:spcBef>
              <a:spcAft>
                <a:spcPts val="0"/>
              </a:spcAft>
              <a:buClr>
                <a:srgbClr val="000000"/>
              </a:buClr>
              <a:buSzPts val="1600"/>
              <a:buFont typeface="Arial"/>
              <a:buChar char="●"/>
            </a:pPr>
            <a:r>
              <a:rPr lang="en" sz="1600">
                <a:solidFill>
                  <a:srgbClr val="000000"/>
                </a:solidFill>
                <a:latin typeface="Barlow"/>
                <a:ea typeface="Barlow"/>
                <a:cs typeface="Barlow"/>
                <a:sym typeface="Barlow"/>
              </a:rPr>
              <a:t>Taken by high school students completing </a:t>
            </a:r>
            <a:r>
              <a:rPr b="1" lang="en" sz="1600">
                <a:solidFill>
                  <a:srgbClr val="000000"/>
                </a:solidFill>
                <a:latin typeface="Barlow"/>
                <a:ea typeface="Barlow"/>
                <a:cs typeface="Barlow"/>
                <a:sym typeface="Barlow"/>
              </a:rPr>
              <a:t>Career &amp; Technical Education (CTE)</a:t>
            </a:r>
            <a:r>
              <a:rPr lang="en" sz="1600">
                <a:solidFill>
                  <a:srgbClr val="000000"/>
                </a:solidFill>
                <a:latin typeface="Barlow"/>
                <a:ea typeface="Barlow"/>
                <a:cs typeface="Barlow"/>
                <a:sym typeface="Barlow"/>
              </a:rPr>
              <a:t> courses</a:t>
            </a:r>
            <a:endParaRPr sz="1600">
              <a:solidFill>
                <a:srgbClr val="000000"/>
              </a:solidFill>
              <a:latin typeface="Barlow"/>
              <a:ea typeface="Barlow"/>
              <a:cs typeface="Barlow"/>
              <a:sym typeface="Barlow"/>
            </a:endParaRPr>
          </a:p>
          <a:p>
            <a:pPr indent="-330200" lvl="0" marL="457200" rtl="0" algn="l">
              <a:spcBef>
                <a:spcPts val="0"/>
              </a:spcBef>
              <a:spcAft>
                <a:spcPts val="0"/>
              </a:spcAft>
              <a:buClr>
                <a:srgbClr val="000000"/>
              </a:buClr>
              <a:buSzPts val="1600"/>
              <a:buFont typeface="Arial"/>
              <a:buChar char="●"/>
            </a:pPr>
            <a:r>
              <a:rPr lang="en" sz="1600">
                <a:solidFill>
                  <a:srgbClr val="000000"/>
                </a:solidFill>
                <a:latin typeface="Barlow"/>
                <a:ea typeface="Barlow"/>
                <a:cs typeface="Barlow"/>
                <a:sym typeface="Barlow"/>
              </a:rPr>
              <a:t>Successful completion can earn the </a:t>
            </a:r>
            <a:r>
              <a:rPr b="1" lang="en" sz="1600">
                <a:solidFill>
                  <a:srgbClr val="000000"/>
                </a:solidFill>
                <a:latin typeface="Barlow"/>
                <a:ea typeface="Barlow"/>
                <a:cs typeface="Barlow"/>
                <a:sym typeface="Barlow"/>
              </a:rPr>
              <a:t>National Career Readiness Certificate (NCRC)</a:t>
            </a:r>
            <a:endParaRPr b="1" sz="1600">
              <a:solidFill>
                <a:srgbClr val="000000"/>
              </a:solidFill>
              <a:latin typeface="Barlow"/>
              <a:ea typeface="Barlow"/>
              <a:cs typeface="Barlow"/>
              <a:sym typeface="Barlow"/>
            </a:endParaRPr>
          </a:p>
          <a:p>
            <a:pPr indent="-330200" lvl="0" marL="457200" rtl="0" algn="l">
              <a:spcBef>
                <a:spcPts val="0"/>
              </a:spcBef>
              <a:spcAft>
                <a:spcPts val="0"/>
              </a:spcAft>
              <a:buClr>
                <a:srgbClr val="000000"/>
              </a:buClr>
              <a:buSzPts val="1600"/>
              <a:buFont typeface="Arial"/>
              <a:buChar char="●"/>
            </a:pPr>
            <a:r>
              <a:rPr lang="en" sz="1600">
                <a:solidFill>
                  <a:srgbClr val="000000"/>
                </a:solidFill>
                <a:latin typeface="Barlow"/>
                <a:ea typeface="Barlow"/>
                <a:cs typeface="Barlow"/>
                <a:sym typeface="Barlow"/>
              </a:rPr>
              <a:t>Helps employers verify applicants have the core skills needed for a job</a:t>
            </a:r>
            <a:endParaRPr sz="1600">
              <a:solidFill>
                <a:srgbClr val="000000"/>
              </a:solidFill>
              <a:latin typeface="Barlow"/>
              <a:ea typeface="Barlow"/>
              <a:cs typeface="Barlow"/>
              <a:sym typeface="Barlow"/>
            </a:endParaRPr>
          </a:p>
          <a:p>
            <a:pPr indent="-330200" lvl="0" marL="457200" rtl="0" algn="l">
              <a:spcBef>
                <a:spcPts val="0"/>
              </a:spcBef>
              <a:spcAft>
                <a:spcPts val="0"/>
              </a:spcAft>
              <a:buClr>
                <a:srgbClr val="000000"/>
              </a:buClr>
              <a:buSzPts val="1600"/>
              <a:buFont typeface="Barlow"/>
              <a:buChar char="●"/>
            </a:pPr>
            <a:r>
              <a:rPr lang="en" sz="1600">
                <a:solidFill>
                  <a:srgbClr val="000000"/>
                </a:solidFill>
                <a:latin typeface="Barlow"/>
                <a:ea typeface="Barlow"/>
                <a:cs typeface="Barlow"/>
                <a:sym typeface="Barlow"/>
              </a:rPr>
              <a:t>Thousands of U.S. employers use WorkKeys assessments alongside a high school diploma when evaluating job applicants</a:t>
            </a:r>
            <a:endParaRPr sz="1600">
              <a:solidFill>
                <a:srgbClr val="000000"/>
              </a:solidFill>
              <a:latin typeface="Barlow"/>
              <a:ea typeface="Barlow"/>
              <a:cs typeface="Barlow"/>
              <a:sym typeface="Barlow"/>
            </a:endParaRPr>
          </a:p>
          <a:p>
            <a:pPr indent="0" lvl="0" marL="0" rtl="0" algn="l">
              <a:lnSpc>
                <a:spcPct val="100000"/>
              </a:lnSpc>
              <a:spcBef>
                <a:spcPts val="1200"/>
              </a:spcBef>
              <a:spcAft>
                <a:spcPts val="0"/>
              </a:spcAft>
              <a:buNone/>
            </a:pPr>
            <a:r>
              <a:rPr b="1" lang="en" sz="1600">
                <a:solidFill>
                  <a:schemeClr val="accent1"/>
                </a:solidFill>
                <a:latin typeface="Barlow"/>
                <a:ea typeface="Barlow"/>
                <a:cs typeface="Barlow"/>
                <a:sym typeface="Barlow"/>
              </a:rPr>
              <a:t>Seniors who qualify for WorkKeys will hear from our testing coordinator some time this year to take the </a:t>
            </a:r>
            <a:r>
              <a:rPr b="1" lang="en" sz="1600">
                <a:solidFill>
                  <a:schemeClr val="accent1"/>
                </a:solidFill>
                <a:latin typeface="Barlow"/>
                <a:ea typeface="Barlow"/>
                <a:cs typeface="Barlow"/>
                <a:sym typeface="Barlow"/>
              </a:rPr>
              <a:t>assessment</a:t>
            </a:r>
            <a:r>
              <a:rPr b="1" lang="en" sz="1600">
                <a:solidFill>
                  <a:schemeClr val="accent1"/>
                </a:solidFill>
                <a:latin typeface="Barlow"/>
                <a:ea typeface="Barlow"/>
                <a:cs typeface="Barlow"/>
                <a:sym typeface="Barlow"/>
              </a:rPr>
              <a:t>.</a:t>
            </a:r>
            <a:endParaRPr b="1" sz="1600">
              <a:solidFill>
                <a:schemeClr val="accent1"/>
              </a:solidFill>
              <a:latin typeface="Barlow"/>
              <a:ea typeface="Barlow"/>
              <a:cs typeface="Barlow"/>
              <a:sym typeface="Barlow"/>
            </a:endParaRPr>
          </a:p>
          <a:p>
            <a:pPr indent="0" lvl="0" marL="0" rtl="0" algn="l">
              <a:lnSpc>
                <a:spcPct val="128399"/>
              </a:lnSpc>
              <a:spcBef>
                <a:spcPts val="0"/>
              </a:spcBef>
              <a:spcAft>
                <a:spcPts val="0"/>
              </a:spcAft>
              <a:buNone/>
            </a:pPr>
            <a:r>
              <a:t/>
            </a:r>
            <a:endParaRPr sz="1200">
              <a:solidFill>
                <a:srgbClr val="000000"/>
              </a:solidFill>
              <a:highlight>
                <a:srgbClr val="FFFFFF"/>
              </a:highlight>
              <a:latin typeface="Calibri"/>
              <a:ea typeface="Calibri"/>
              <a:cs typeface="Calibri"/>
              <a:sym typeface="Calibri"/>
            </a:endParaRPr>
          </a:p>
          <a:p>
            <a:pPr indent="0" lvl="0" marL="0" rtl="0" algn="l">
              <a:spcBef>
                <a:spcPts val="800"/>
              </a:spcBef>
              <a:spcAft>
                <a:spcPts val="0"/>
              </a:spcAft>
              <a:buNone/>
            </a:pPr>
            <a:r>
              <a:t/>
            </a:r>
            <a:endParaRPr/>
          </a:p>
        </p:txBody>
      </p:sp>
      <p:sp>
        <p:nvSpPr>
          <p:cNvPr id="824" name="Google Shape;824;p43"/>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44"/>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Resume/Mock Interviews</a:t>
            </a:r>
            <a:endParaRPr/>
          </a:p>
        </p:txBody>
      </p:sp>
      <p:sp>
        <p:nvSpPr>
          <p:cNvPr id="830" name="Google Shape;830;p44"/>
          <p:cNvSpPr txBox="1"/>
          <p:nvPr>
            <p:ph idx="1" type="body"/>
          </p:nvPr>
        </p:nvSpPr>
        <p:spPr>
          <a:xfrm>
            <a:off x="1199775" y="1599700"/>
            <a:ext cx="6650700" cy="28860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Ms. Wright, Career Development Coordinator, can assist with reviewing resumes and can help </a:t>
            </a:r>
            <a:r>
              <a:rPr lang="en"/>
              <a:t>students</a:t>
            </a:r>
            <a:r>
              <a:rPr lang="en"/>
              <a:t> prepare for the workforce by holding mock interviews.</a:t>
            </a:r>
            <a:endParaRPr/>
          </a:p>
        </p:txBody>
      </p:sp>
      <p:sp>
        <p:nvSpPr>
          <p:cNvPr id="831" name="Google Shape;831;p44"/>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descr="HR staffing agency semi flat RGB color vector illustration (Provided by Getty Images)" id="832" name="Google Shape;832;p44"/>
          <p:cNvPicPr preferRelativeResize="0"/>
          <p:nvPr/>
        </p:nvPicPr>
        <p:blipFill>
          <a:blip r:embed="rId3">
            <a:alphaModFix/>
          </a:blip>
          <a:stretch>
            <a:fillRect/>
          </a:stretch>
        </p:blipFill>
        <p:spPr>
          <a:xfrm>
            <a:off x="5893325" y="3120200"/>
            <a:ext cx="2251177" cy="1846677"/>
          </a:xfrm>
          <a:prstGeom prst="rect">
            <a:avLst/>
          </a:prstGeom>
          <a:noFill/>
          <a:ln cap="flat" cmpd="sng" w="9525">
            <a:solidFill>
              <a:schemeClr val="accent6"/>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45"/>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Military</a:t>
            </a:r>
            <a:endParaRPr/>
          </a:p>
        </p:txBody>
      </p:sp>
      <p:sp>
        <p:nvSpPr>
          <p:cNvPr id="838" name="Google Shape;838;p45"/>
          <p:cNvSpPr txBox="1"/>
          <p:nvPr>
            <p:ph idx="1" type="body"/>
          </p:nvPr>
        </p:nvSpPr>
        <p:spPr>
          <a:xfrm>
            <a:off x="1237925" y="1599700"/>
            <a:ext cx="3447300" cy="28902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sz="2300" u="sng">
                <a:latin typeface="Barlow"/>
                <a:ea typeface="Barlow"/>
                <a:cs typeface="Barlow"/>
                <a:sym typeface="Barlow"/>
              </a:rPr>
              <a:t>Branches:</a:t>
            </a:r>
            <a:endParaRPr b="1" sz="2300" u="sng">
              <a:latin typeface="Barlow"/>
              <a:ea typeface="Barlow"/>
              <a:cs typeface="Barlow"/>
              <a:sym typeface="Barlow"/>
            </a:endParaRPr>
          </a:p>
          <a:p>
            <a:pPr indent="-374650" lvl="0" marL="457200" rtl="0" algn="l">
              <a:spcBef>
                <a:spcPts val="600"/>
              </a:spcBef>
              <a:spcAft>
                <a:spcPts val="0"/>
              </a:spcAft>
              <a:buSzPts val="2300"/>
              <a:buChar char="▪"/>
            </a:pPr>
            <a:r>
              <a:rPr lang="en" sz="2300"/>
              <a:t>Air Force</a:t>
            </a:r>
            <a:endParaRPr sz="2300"/>
          </a:p>
          <a:p>
            <a:pPr indent="-374650" lvl="0" marL="457200" rtl="0" algn="l">
              <a:spcBef>
                <a:spcPts val="0"/>
              </a:spcBef>
              <a:spcAft>
                <a:spcPts val="0"/>
              </a:spcAft>
              <a:buSzPts val="2300"/>
              <a:buChar char="▪"/>
            </a:pPr>
            <a:r>
              <a:rPr lang="en" sz="2300"/>
              <a:t>Army</a:t>
            </a:r>
            <a:endParaRPr sz="2300"/>
          </a:p>
          <a:p>
            <a:pPr indent="-374650" lvl="0" marL="457200" rtl="0" algn="l">
              <a:spcBef>
                <a:spcPts val="0"/>
              </a:spcBef>
              <a:spcAft>
                <a:spcPts val="0"/>
              </a:spcAft>
              <a:buSzPts val="2300"/>
              <a:buChar char="▪"/>
            </a:pPr>
            <a:r>
              <a:rPr lang="en" sz="2300"/>
              <a:t>Coast Guard</a:t>
            </a:r>
            <a:endParaRPr sz="2300"/>
          </a:p>
          <a:p>
            <a:pPr indent="-374650" lvl="0" marL="457200" rtl="0" algn="l">
              <a:spcBef>
                <a:spcPts val="0"/>
              </a:spcBef>
              <a:spcAft>
                <a:spcPts val="0"/>
              </a:spcAft>
              <a:buSzPts val="2300"/>
              <a:buChar char="▪"/>
            </a:pPr>
            <a:r>
              <a:rPr lang="en" sz="2300"/>
              <a:t>Marines</a:t>
            </a:r>
            <a:endParaRPr sz="2300"/>
          </a:p>
          <a:p>
            <a:pPr indent="-374650" lvl="0" marL="457200" rtl="0" algn="l">
              <a:spcBef>
                <a:spcPts val="0"/>
              </a:spcBef>
              <a:spcAft>
                <a:spcPts val="0"/>
              </a:spcAft>
              <a:buSzPts val="2300"/>
              <a:buChar char="▪"/>
            </a:pPr>
            <a:r>
              <a:rPr lang="en" sz="2300"/>
              <a:t>Navy</a:t>
            </a:r>
            <a:endParaRPr sz="2300"/>
          </a:p>
          <a:p>
            <a:pPr indent="-374650" lvl="0" marL="457200" rtl="0" algn="l">
              <a:spcBef>
                <a:spcPts val="0"/>
              </a:spcBef>
              <a:spcAft>
                <a:spcPts val="0"/>
              </a:spcAft>
              <a:buSzPts val="2300"/>
              <a:buChar char="▪"/>
            </a:pPr>
            <a:r>
              <a:rPr lang="en" sz="2300"/>
              <a:t>National Guard</a:t>
            </a:r>
            <a:endParaRPr sz="2300"/>
          </a:p>
        </p:txBody>
      </p:sp>
      <p:sp>
        <p:nvSpPr>
          <p:cNvPr id="839" name="Google Shape;839;p45"/>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40" name="Google Shape;840;p45"/>
          <p:cNvSpPr txBox="1"/>
          <p:nvPr>
            <p:ph idx="2" type="body"/>
          </p:nvPr>
        </p:nvSpPr>
        <p:spPr>
          <a:xfrm>
            <a:off x="4685225" y="1743925"/>
            <a:ext cx="3819000" cy="28902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KHS has military reps for each branch. They visit the school during lunch.</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Speak to Ms. Wright (CDC) to schedule a meeting outside of lunches.</a:t>
            </a:r>
            <a:endParaRPr/>
          </a:p>
        </p:txBody>
      </p:sp>
      <p:pic>
        <p:nvPicPr>
          <p:cNvPr id="841" name="Google Shape;841;p45"/>
          <p:cNvPicPr preferRelativeResize="0"/>
          <p:nvPr/>
        </p:nvPicPr>
        <p:blipFill>
          <a:blip r:embed="rId3">
            <a:alphaModFix/>
          </a:blip>
          <a:stretch>
            <a:fillRect/>
          </a:stretch>
        </p:blipFill>
        <p:spPr>
          <a:xfrm>
            <a:off x="6245850" y="50974"/>
            <a:ext cx="2363150" cy="15487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46"/>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ASVAB</a:t>
            </a:r>
            <a:endParaRPr/>
          </a:p>
        </p:txBody>
      </p:sp>
      <p:sp>
        <p:nvSpPr>
          <p:cNvPr id="847" name="Google Shape;847;p46"/>
          <p:cNvSpPr txBox="1"/>
          <p:nvPr>
            <p:ph idx="1" type="body"/>
          </p:nvPr>
        </p:nvSpPr>
        <p:spPr>
          <a:xfrm>
            <a:off x="1199775" y="1599700"/>
            <a:ext cx="7034400" cy="28860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1500">
                <a:solidFill>
                  <a:srgbClr val="383838"/>
                </a:solidFill>
                <a:highlight>
                  <a:srgbClr val="FFFFFF"/>
                </a:highlight>
                <a:latin typeface="Roboto"/>
                <a:ea typeface="Roboto"/>
                <a:cs typeface="Roboto"/>
                <a:sym typeface="Roboto"/>
              </a:rPr>
              <a:t>The Armed Services Vocational Aptitude Battery (ASVAB) is a multiple-aptitude battery that measures developed abilities and helps predict future academic and occupational success in the military. It is administered annually to more than one million military applicants, high school, and post-secondary students.</a:t>
            </a:r>
            <a:endParaRPr sz="1300">
              <a:solidFill>
                <a:srgbClr val="383838"/>
              </a:solidFill>
              <a:highlight>
                <a:srgbClr val="FFFFFF"/>
              </a:highlight>
              <a:latin typeface="Roboto"/>
              <a:ea typeface="Roboto"/>
              <a:cs typeface="Roboto"/>
              <a:sym typeface="Roboto"/>
            </a:endParaRPr>
          </a:p>
          <a:p>
            <a:pPr indent="0" lvl="0" marL="0" rtl="0" algn="ctr">
              <a:spcBef>
                <a:spcPts val="600"/>
              </a:spcBef>
              <a:spcAft>
                <a:spcPts val="0"/>
              </a:spcAft>
              <a:buNone/>
            </a:pPr>
            <a:r>
              <a:rPr b="1" lang="en" sz="2700">
                <a:highlight>
                  <a:srgbClr val="FFFFFF"/>
                </a:highlight>
                <a:latin typeface="Barlow"/>
                <a:ea typeface="Barlow"/>
                <a:cs typeface="Barlow"/>
                <a:sym typeface="Barlow"/>
              </a:rPr>
              <a:t>Offered in November &amp; February each year</a:t>
            </a:r>
            <a:endParaRPr b="1" sz="2700">
              <a:highlight>
                <a:srgbClr val="FFFFFF"/>
              </a:highlight>
              <a:latin typeface="Barlow"/>
              <a:ea typeface="Barlow"/>
              <a:cs typeface="Barlow"/>
              <a:sym typeface="Barlow"/>
            </a:endParaRPr>
          </a:p>
        </p:txBody>
      </p:sp>
      <p:sp>
        <p:nvSpPr>
          <p:cNvPr id="848" name="Google Shape;848;p46"/>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849" name="Google Shape;849;p46"/>
          <p:cNvSpPr txBox="1"/>
          <p:nvPr/>
        </p:nvSpPr>
        <p:spPr>
          <a:xfrm>
            <a:off x="8739875"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850" name="Google Shape;850;p46"/>
          <p:cNvPicPr preferRelativeResize="0"/>
          <p:nvPr/>
        </p:nvPicPr>
        <p:blipFill>
          <a:blip r:embed="rId3">
            <a:alphaModFix/>
          </a:blip>
          <a:stretch>
            <a:fillRect/>
          </a:stretch>
        </p:blipFill>
        <p:spPr>
          <a:xfrm>
            <a:off x="3094463" y="3649149"/>
            <a:ext cx="2861325" cy="13448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47"/>
          <p:cNvSpPr txBox="1"/>
          <p:nvPr>
            <p:ph type="ctrTitle"/>
          </p:nvPr>
        </p:nvSpPr>
        <p:spPr>
          <a:xfrm>
            <a:off x="685800" y="1541675"/>
            <a:ext cx="5740200" cy="20601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Upcoming Events</a:t>
            </a:r>
            <a:endParaRPr/>
          </a:p>
          <a:p>
            <a:pPr indent="0" lvl="0" marL="0" rtl="0" algn="l">
              <a:spcBef>
                <a:spcPts val="0"/>
              </a:spcBef>
              <a:spcAft>
                <a:spcPts val="0"/>
              </a:spcAft>
              <a:buNone/>
            </a:pPr>
            <a:r>
              <a:rPr lang="en" sz="2500"/>
              <a:t>(Time to pull out those calendars!)</a:t>
            </a:r>
            <a:endParaRPr sz="2500"/>
          </a:p>
        </p:txBody>
      </p:sp>
      <p:pic>
        <p:nvPicPr>
          <p:cNvPr descr="Calendar vector, Digital marketing filled icon editable stroke (Provided by Getty Images)" id="856" name="Google Shape;856;p47"/>
          <p:cNvPicPr preferRelativeResize="0"/>
          <p:nvPr/>
        </p:nvPicPr>
        <p:blipFill>
          <a:blip r:embed="rId3">
            <a:alphaModFix/>
          </a:blip>
          <a:stretch>
            <a:fillRect/>
          </a:stretch>
        </p:blipFill>
        <p:spPr>
          <a:xfrm rot="1414295">
            <a:off x="6061525" y="1806362"/>
            <a:ext cx="1672774" cy="1672774"/>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48"/>
          <p:cNvSpPr txBox="1"/>
          <p:nvPr>
            <p:ph type="ctrTitle"/>
          </p:nvPr>
        </p:nvSpPr>
        <p:spPr>
          <a:xfrm>
            <a:off x="603425" y="1411338"/>
            <a:ext cx="5497200" cy="87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800"/>
              <a:t>Financial Aid Night</a:t>
            </a:r>
            <a:endParaRPr sz="3800"/>
          </a:p>
        </p:txBody>
      </p:sp>
      <p:sp>
        <p:nvSpPr>
          <p:cNvPr id="862" name="Google Shape;862;p48"/>
          <p:cNvSpPr txBox="1"/>
          <p:nvPr>
            <p:ph idx="1" type="subTitle"/>
          </p:nvPr>
        </p:nvSpPr>
        <p:spPr>
          <a:xfrm>
            <a:off x="603425" y="2364327"/>
            <a:ext cx="5497200" cy="10602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b="1" lang="en">
                <a:latin typeface="Barlow"/>
                <a:ea typeface="Barlow"/>
                <a:cs typeface="Barlow"/>
                <a:sym typeface="Barlow"/>
              </a:rPr>
              <a:t>Tuesday, September 15</a:t>
            </a:r>
            <a:endParaRPr b="1">
              <a:latin typeface="Barlow"/>
              <a:ea typeface="Barlow"/>
              <a:cs typeface="Barlow"/>
              <a:sym typeface="Barlow"/>
            </a:endParaRPr>
          </a:p>
          <a:p>
            <a:pPr indent="0" lvl="0" marL="0" rtl="0" algn="l">
              <a:lnSpc>
                <a:spcPct val="100000"/>
              </a:lnSpc>
              <a:spcBef>
                <a:spcPts val="0"/>
              </a:spcBef>
              <a:spcAft>
                <a:spcPts val="0"/>
              </a:spcAft>
              <a:buNone/>
            </a:pPr>
            <a:r>
              <a:rPr b="1" lang="en">
                <a:latin typeface="Barlow"/>
                <a:ea typeface="Barlow"/>
                <a:cs typeface="Barlow"/>
                <a:sym typeface="Barlow"/>
              </a:rPr>
              <a:t>6:30pm</a:t>
            </a:r>
            <a:endParaRPr b="1">
              <a:latin typeface="Barlow"/>
              <a:ea typeface="Barlow"/>
              <a:cs typeface="Barlow"/>
              <a:sym typeface="Barlow"/>
            </a:endParaRPr>
          </a:p>
          <a:p>
            <a:pPr indent="0" lvl="0" marL="0" rtl="0" algn="l">
              <a:lnSpc>
                <a:spcPct val="100000"/>
              </a:lnSpc>
              <a:spcBef>
                <a:spcPts val="0"/>
              </a:spcBef>
              <a:spcAft>
                <a:spcPts val="0"/>
              </a:spcAft>
              <a:buNone/>
            </a:pPr>
            <a:r>
              <a:rPr b="1" lang="en">
                <a:latin typeface="Barlow"/>
                <a:ea typeface="Barlow"/>
                <a:cs typeface="Barlow"/>
                <a:sym typeface="Barlow"/>
              </a:rPr>
              <a:t>KHS Auditorium</a:t>
            </a:r>
            <a:endParaRPr b="1">
              <a:latin typeface="Barlow"/>
              <a:ea typeface="Barlow"/>
              <a:cs typeface="Barlow"/>
              <a:sym typeface="Barlow"/>
            </a:endParaRPr>
          </a:p>
          <a:p>
            <a:pPr indent="0" lvl="0" marL="0" rtl="0" algn="ctr">
              <a:lnSpc>
                <a:spcPct val="100000"/>
              </a:lnSpc>
              <a:spcBef>
                <a:spcPts val="0"/>
              </a:spcBef>
              <a:spcAft>
                <a:spcPts val="0"/>
              </a:spcAft>
              <a:buNone/>
            </a:pPr>
            <a:r>
              <a:t/>
            </a:r>
            <a:endParaRPr b="1" sz="900">
              <a:latin typeface="Barlow"/>
              <a:ea typeface="Barlow"/>
              <a:cs typeface="Barlow"/>
              <a:sym typeface="Barlow"/>
            </a:endParaRPr>
          </a:p>
          <a:p>
            <a:pPr indent="0" lvl="0" marL="457200" rtl="0" algn="l">
              <a:spcBef>
                <a:spcPts val="0"/>
              </a:spcBef>
              <a:spcAft>
                <a:spcPts val="0"/>
              </a:spcAft>
              <a:buNone/>
            </a:pPr>
            <a:r>
              <a:t/>
            </a:r>
            <a:endParaRPr sz="2000"/>
          </a:p>
        </p:txBody>
      </p:sp>
      <p:pic>
        <p:nvPicPr>
          <p:cNvPr id="863" name="Google Shape;863;p48"/>
          <p:cNvPicPr preferRelativeResize="0"/>
          <p:nvPr/>
        </p:nvPicPr>
        <p:blipFill>
          <a:blip r:embed="rId3">
            <a:alphaModFix/>
          </a:blip>
          <a:stretch>
            <a:fillRect/>
          </a:stretch>
        </p:blipFill>
        <p:spPr>
          <a:xfrm>
            <a:off x="2501088" y="144100"/>
            <a:ext cx="1331225" cy="1331225"/>
          </a:xfrm>
          <a:prstGeom prst="rect">
            <a:avLst/>
          </a:prstGeom>
          <a:noFill/>
          <a:ln>
            <a:noFill/>
          </a:ln>
        </p:spPr>
      </p:pic>
      <p:sp>
        <p:nvSpPr>
          <p:cNvPr id="864" name="Google Shape;864;p48"/>
          <p:cNvSpPr txBox="1"/>
          <p:nvPr/>
        </p:nvSpPr>
        <p:spPr>
          <a:xfrm>
            <a:off x="8644875"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65" name="Google Shape;865;p4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66" name="Google Shape;866;p48"/>
          <p:cNvSpPr txBox="1"/>
          <p:nvPr/>
        </p:nvSpPr>
        <p:spPr>
          <a:xfrm>
            <a:off x="335600" y="3664800"/>
            <a:ext cx="5662200" cy="109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Barlow Light"/>
                <a:ea typeface="Barlow Light"/>
                <a:cs typeface="Barlow Light"/>
                <a:sym typeface="Barlow Light"/>
              </a:rPr>
              <a:t>Learn more about FAFSA completion, RDS, and scholarship searches.</a:t>
            </a:r>
            <a:endParaRPr b="1" sz="1900">
              <a:solidFill>
                <a:schemeClr val="dk1"/>
              </a:solidFill>
              <a:latin typeface="Barlow"/>
              <a:ea typeface="Barlow"/>
              <a:cs typeface="Barlow"/>
              <a:sym typeface="Barlow"/>
            </a:endParaRPr>
          </a:p>
          <a:p>
            <a:pPr indent="0" lvl="0" marL="0" rtl="0" algn="l">
              <a:lnSpc>
                <a:spcPct val="115000"/>
              </a:lnSpc>
              <a:spcBef>
                <a:spcPts val="0"/>
              </a:spcBef>
              <a:spcAft>
                <a:spcPts val="0"/>
              </a:spcAft>
              <a:buNone/>
            </a:pPr>
            <a:r>
              <a:rPr lang="en" sz="1800">
                <a:solidFill>
                  <a:schemeClr val="dk1"/>
                </a:solidFill>
                <a:latin typeface="Barlow Light"/>
                <a:ea typeface="Barlow Light"/>
                <a:cs typeface="Barlow Light"/>
                <a:sym typeface="Barlow Light"/>
              </a:rPr>
              <a:t>Representatives from CFNC will be at KHS to help provide information to families.</a:t>
            </a:r>
            <a:endParaRPr sz="1800">
              <a:solidFill>
                <a:schemeClr val="dk1"/>
              </a:solidFill>
              <a:latin typeface="Barlow Light"/>
              <a:ea typeface="Barlow Light"/>
              <a:cs typeface="Barlow Light"/>
              <a:sym typeface="Barlow Light"/>
            </a:endParaRPr>
          </a:p>
          <a:p>
            <a:pPr indent="0" lvl="0" marL="457200" rtl="0" algn="l">
              <a:lnSpc>
                <a:spcPct val="115000"/>
              </a:lnSpc>
              <a:spcBef>
                <a:spcPts val="0"/>
              </a:spcBef>
              <a:spcAft>
                <a:spcPts val="0"/>
              </a:spcAft>
              <a:buNone/>
            </a:pPr>
            <a:r>
              <a:t/>
            </a:r>
            <a:endParaRPr sz="2000">
              <a:solidFill>
                <a:schemeClr val="dk1"/>
              </a:solidFill>
              <a:latin typeface="Barlow Light"/>
              <a:ea typeface="Barlow Light"/>
              <a:cs typeface="Barlow Light"/>
              <a:sym typeface="Barlow Light"/>
            </a:endParaRPr>
          </a:p>
          <a:p>
            <a:pPr indent="0" lvl="0" marL="0" rtl="0" algn="l">
              <a:spcBef>
                <a:spcPts val="0"/>
              </a:spcBef>
              <a:spcAft>
                <a:spcPts val="0"/>
              </a:spcAft>
              <a:buNone/>
            </a:pPr>
            <a:r>
              <a:t/>
            </a:r>
            <a:endParaRPr sz="2400">
              <a:solidFill>
                <a:schemeClr val="dk1"/>
              </a:solidFill>
              <a:latin typeface="Barlow Light"/>
              <a:ea typeface="Barlow Light"/>
              <a:cs typeface="Barlow Light"/>
              <a:sym typeface="Barlow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49"/>
          <p:cNvSpPr txBox="1"/>
          <p:nvPr>
            <p:ph type="ctrTitle"/>
          </p:nvPr>
        </p:nvSpPr>
        <p:spPr>
          <a:xfrm>
            <a:off x="603425" y="1731975"/>
            <a:ext cx="6132000" cy="87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Wake County Schools </a:t>
            </a:r>
            <a:endParaRPr/>
          </a:p>
          <a:p>
            <a:pPr indent="0" lvl="0" marL="0" rtl="0" algn="l">
              <a:spcBef>
                <a:spcPts val="0"/>
              </a:spcBef>
              <a:spcAft>
                <a:spcPts val="0"/>
              </a:spcAft>
              <a:buNone/>
            </a:pPr>
            <a:r>
              <a:rPr lang="en"/>
              <a:t>CACRAO College Fair</a:t>
            </a:r>
            <a:endParaRPr/>
          </a:p>
        </p:txBody>
      </p:sp>
      <p:sp>
        <p:nvSpPr>
          <p:cNvPr id="872" name="Google Shape;872;p49"/>
          <p:cNvSpPr txBox="1"/>
          <p:nvPr>
            <p:ph idx="1" type="subTitle"/>
          </p:nvPr>
        </p:nvSpPr>
        <p:spPr>
          <a:xfrm>
            <a:off x="603425" y="2604675"/>
            <a:ext cx="6132000" cy="778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600">
                <a:latin typeface="Barlow"/>
                <a:ea typeface="Barlow"/>
                <a:cs typeface="Barlow"/>
                <a:sym typeface="Barlow"/>
              </a:rPr>
              <a:t>Sunday, September 20, 2026 1 - 4pm</a:t>
            </a:r>
            <a:endParaRPr b="1" sz="2600">
              <a:latin typeface="Barlow"/>
              <a:ea typeface="Barlow"/>
              <a:cs typeface="Barlow"/>
              <a:sym typeface="Barlow"/>
            </a:endParaRPr>
          </a:p>
          <a:p>
            <a:pPr indent="0" lvl="0" marL="0" rtl="0" algn="l">
              <a:spcBef>
                <a:spcPts val="0"/>
              </a:spcBef>
              <a:spcAft>
                <a:spcPts val="0"/>
              </a:spcAft>
              <a:buNone/>
            </a:pPr>
            <a:r>
              <a:rPr b="1" lang="en" sz="2600">
                <a:latin typeface="Barlow"/>
                <a:ea typeface="Barlow"/>
                <a:cs typeface="Barlow"/>
                <a:sym typeface="Barlow"/>
              </a:rPr>
              <a:t>McKimmon Center at NC State University</a:t>
            </a:r>
            <a:endParaRPr b="1" sz="2600">
              <a:latin typeface="Barlow"/>
              <a:ea typeface="Barlow"/>
              <a:cs typeface="Barlow"/>
              <a:sym typeface="Barlow"/>
            </a:endParaRPr>
          </a:p>
          <a:p>
            <a:pPr indent="0" lvl="0" marL="0" rtl="0" algn="l">
              <a:spcBef>
                <a:spcPts val="0"/>
              </a:spcBef>
              <a:spcAft>
                <a:spcPts val="0"/>
              </a:spcAft>
              <a:buNone/>
            </a:pPr>
            <a:r>
              <a:t/>
            </a:r>
            <a:endParaRPr b="1" sz="1700">
              <a:solidFill>
                <a:schemeClr val="accent6"/>
              </a:solidFill>
              <a:latin typeface="Barlow"/>
              <a:ea typeface="Barlow"/>
              <a:cs typeface="Barlow"/>
              <a:sym typeface="Barlow"/>
            </a:endParaRPr>
          </a:p>
        </p:txBody>
      </p:sp>
      <p:sp>
        <p:nvSpPr>
          <p:cNvPr id="873" name="Google Shape;873;p49"/>
          <p:cNvSpPr txBox="1"/>
          <p:nvPr/>
        </p:nvSpPr>
        <p:spPr>
          <a:xfrm>
            <a:off x="76525" y="3582075"/>
            <a:ext cx="6024000" cy="125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100"/>
              </a:spcBef>
              <a:spcAft>
                <a:spcPts val="0"/>
              </a:spcAft>
              <a:buNone/>
            </a:pPr>
            <a:r>
              <a:rPr lang="en" sz="1450">
                <a:solidFill>
                  <a:srgbClr val="242424"/>
                </a:solidFill>
                <a:highlight>
                  <a:srgbClr val="FFFFFF"/>
                </a:highlight>
                <a:latin typeface="Barlow"/>
                <a:ea typeface="Barlow"/>
                <a:cs typeface="Barlow"/>
                <a:sym typeface="Barlow"/>
              </a:rPr>
              <a:t>The fair will provide students and their families with an opportunity to connect with representatives from military branches, colleges, and universities from across the country and learn more about the college search and application process.</a:t>
            </a:r>
            <a:endParaRPr sz="1450">
              <a:solidFill>
                <a:srgbClr val="242424"/>
              </a:solidFill>
              <a:highlight>
                <a:srgbClr val="FFFFFF"/>
              </a:highlight>
              <a:latin typeface="Barlow"/>
              <a:ea typeface="Barlow"/>
              <a:cs typeface="Barlow"/>
              <a:sym typeface="Barlow"/>
            </a:endParaRPr>
          </a:p>
          <a:p>
            <a:pPr indent="0" lvl="0" marL="0" rtl="0" algn="l">
              <a:lnSpc>
                <a:spcPct val="115000"/>
              </a:lnSpc>
              <a:spcBef>
                <a:spcPts val="1100"/>
              </a:spcBef>
              <a:spcAft>
                <a:spcPts val="0"/>
              </a:spcAft>
              <a:buNone/>
            </a:pPr>
            <a:r>
              <a:t/>
            </a:r>
            <a:endParaRPr sz="1100"/>
          </a:p>
          <a:p>
            <a:pPr indent="0" lvl="0" marL="0" rtl="0" algn="l">
              <a:spcBef>
                <a:spcPts val="0"/>
              </a:spcBef>
              <a:spcAft>
                <a:spcPts val="0"/>
              </a:spcAft>
              <a:buNone/>
            </a:pPr>
            <a:r>
              <a:t/>
            </a:r>
            <a:endParaRPr sz="1600">
              <a:latin typeface="Barlow Light"/>
              <a:ea typeface="Barlow Light"/>
              <a:cs typeface="Barlow Light"/>
              <a:sym typeface="Barlow Light"/>
            </a:endParaRPr>
          </a:p>
        </p:txBody>
      </p:sp>
      <p:sp>
        <p:nvSpPr>
          <p:cNvPr id="874" name="Google Shape;874;p49"/>
          <p:cNvSpPr txBox="1"/>
          <p:nvPr/>
        </p:nvSpPr>
        <p:spPr>
          <a:xfrm>
            <a:off x="8644875"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endParaRPr>
          </a:p>
        </p:txBody>
      </p:sp>
      <p:sp>
        <p:nvSpPr>
          <p:cNvPr id="875" name="Google Shape;875;p4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876" name="Google Shape;876;p49"/>
          <p:cNvPicPr preferRelativeResize="0"/>
          <p:nvPr/>
        </p:nvPicPr>
        <p:blipFill>
          <a:blip r:embed="rId3">
            <a:alphaModFix/>
          </a:blip>
          <a:stretch>
            <a:fillRect/>
          </a:stretch>
        </p:blipFill>
        <p:spPr>
          <a:xfrm>
            <a:off x="2382213" y="71900"/>
            <a:ext cx="1412625" cy="14126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50"/>
          <p:cNvSpPr txBox="1"/>
          <p:nvPr>
            <p:ph type="ctrTitle"/>
          </p:nvPr>
        </p:nvSpPr>
        <p:spPr>
          <a:xfrm>
            <a:off x="603425" y="1731975"/>
            <a:ext cx="6132000" cy="87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NC College Application Week</a:t>
            </a:r>
            <a:endParaRPr/>
          </a:p>
        </p:txBody>
      </p:sp>
      <p:sp>
        <p:nvSpPr>
          <p:cNvPr id="882" name="Google Shape;882;p50"/>
          <p:cNvSpPr txBox="1"/>
          <p:nvPr>
            <p:ph idx="1" type="subTitle"/>
          </p:nvPr>
        </p:nvSpPr>
        <p:spPr>
          <a:xfrm>
            <a:off x="603425" y="2604675"/>
            <a:ext cx="5829600" cy="778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2600">
                <a:latin typeface="Barlow"/>
                <a:ea typeface="Barlow"/>
                <a:cs typeface="Barlow"/>
                <a:sym typeface="Barlow"/>
              </a:rPr>
              <a:t>October 19-25, 2026</a:t>
            </a:r>
            <a:endParaRPr b="1" sz="2600">
              <a:latin typeface="Barlow"/>
              <a:ea typeface="Barlow"/>
              <a:cs typeface="Barlow"/>
              <a:sym typeface="Barlow"/>
            </a:endParaRPr>
          </a:p>
          <a:p>
            <a:pPr indent="0" lvl="0" marL="0" rtl="0" algn="l">
              <a:spcBef>
                <a:spcPts val="0"/>
              </a:spcBef>
              <a:spcAft>
                <a:spcPts val="0"/>
              </a:spcAft>
              <a:buNone/>
            </a:pPr>
            <a:r>
              <a:rPr b="1" lang="en" sz="1700">
                <a:solidFill>
                  <a:schemeClr val="accent6"/>
                </a:solidFill>
                <a:latin typeface="Barlow"/>
                <a:ea typeface="Barlow"/>
                <a:cs typeface="Barlow"/>
                <a:sym typeface="Barlow"/>
              </a:rPr>
              <a:t>www.cfnc.org/apply-to-college/nc-countdown-to-college/</a:t>
            </a:r>
            <a:endParaRPr b="1" sz="1700">
              <a:solidFill>
                <a:schemeClr val="accent6"/>
              </a:solidFill>
              <a:latin typeface="Barlow"/>
              <a:ea typeface="Barlow"/>
              <a:cs typeface="Barlow"/>
              <a:sym typeface="Barlow"/>
            </a:endParaRPr>
          </a:p>
        </p:txBody>
      </p:sp>
      <p:sp>
        <p:nvSpPr>
          <p:cNvPr id="883" name="Google Shape;883;p50"/>
          <p:cNvSpPr txBox="1"/>
          <p:nvPr/>
        </p:nvSpPr>
        <p:spPr>
          <a:xfrm>
            <a:off x="76525" y="3582075"/>
            <a:ext cx="6024000" cy="125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Barlow Light"/>
                <a:ea typeface="Barlow Light"/>
                <a:cs typeface="Barlow Light"/>
                <a:sym typeface="Barlow Light"/>
              </a:rPr>
              <a:t>Some NC colleges/universities will waive their application fees during this week. (Participating colleges will be listed on website)</a:t>
            </a:r>
            <a:endParaRPr sz="1600">
              <a:latin typeface="Barlow Light"/>
              <a:ea typeface="Barlow Light"/>
              <a:cs typeface="Barlow Light"/>
              <a:sym typeface="Barlow Light"/>
            </a:endParaRPr>
          </a:p>
          <a:p>
            <a:pPr indent="0" lvl="0" marL="0" rtl="0" algn="l">
              <a:spcBef>
                <a:spcPts val="0"/>
              </a:spcBef>
              <a:spcAft>
                <a:spcPts val="0"/>
              </a:spcAft>
              <a:buNone/>
            </a:pPr>
            <a:r>
              <a:t/>
            </a:r>
            <a:endParaRPr sz="1600">
              <a:latin typeface="Barlow Light"/>
              <a:ea typeface="Barlow Light"/>
              <a:cs typeface="Barlow Light"/>
              <a:sym typeface="Barlow Light"/>
            </a:endParaRPr>
          </a:p>
          <a:p>
            <a:pPr indent="0" lvl="0" marL="0" rtl="0" algn="l">
              <a:spcBef>
                <a:spcPts val="0"/>
              </a:spcBef>
              <a:spcAft>
                <a:spcPts val="0"/>
              </a:spcAft>
              <a:buNone/>
            </a:pPr>
            <a:r>
              <a:rPr lang="en" sz="1600">
                <a:latin typeface="Barlow Light"/>
                <a:ea typeface="Barlow Light"/>
                <a:cs typeface="Barlow Light"/>
                <a:sym typeface="Barlow Light"/>
              </a:rPr>
              <a:t>Counselors will hold events during this week for seniors to complete applications, RDS, and FAFSA.</a:t>
            </a:r>
            <a:endParaRPr sz="1600">
              <a:latin typeface="Barlow Light"/>
              <a:ea typeface="Barlow Light"/>
              <a:cs typeface="Barlow Light"/>
              <a:sym typeface="Barlow Light"/>
            </a:endParaRPr>
          </a:p>
        </p:txBody>
      </p:sp>
      <p:pic>
        <p:nvPicPr>
          <p:cNvPr id="884" name="Google Shape;884;p50"/>
          <p:cNvPicPr preferRelativeResize="0"/>
          <p:nvPr/>
        </p:nvPicPr>
        <p:blipFill>
          <a:blip r:embed="rId3">
            <a:alphaModFix/>
          </a:blip>
          <a:stretch>
            <a:fillRect/>
          </a:stretch>
        </p:blipFill>
        <p:spPr>
          <a:xfrm>
            <a:off x="2537062" y="0"/>
            <a:ext cx="1629925" cy="1488100"/>
          </a:xfrm>
          <a:prstGeom prst="rect">
            <a:avLst/>
          </a:prstGeom>
          <a:noFill/>
          <a:ln>
            <a:noFill/>
          </a:ln>
        </p:spPr>
      </p:pic>
      <p:sp>
        <p:nvSpPr>
          <p:cNvPr id="885" name="Google Shape;885;p50"/>
          <p:cNvSpPr txBox="1"/>
          <p:nvPr/>
        </p:nvSpPr>
        <p:spPr>
          <a:xfrm>
            <a:off x="8644875"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endParaRPr>
          </a:p>
        </p:txBody>
      </p:sp>
      <p:sp>
        <p:nvSpPr>
          <p:cNvPr id="886" name="Google Shape;886;p5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51"/>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Mark Your Calendars!</a:t>
            </a:r>
            <a:endParaRPr/>
          </a:p>
        </p:txBody>
      </p:sp>
      <p:sp>
        <p:nvSpPr>
          <p:cNvPr id="892" name="Google Shape;892;p51"/>
          <p:cNvSpPr txBox="1"/>
          <p:nvPr>
            <p:ph idx="1" type="body"/>
          </p:nvPr>
        </p:nvSpPr>
        <p:spPr>
          <a:xfrm>
            <a:off x="919625" y="1318000"/>
            <a:ext cx="7968600" cy="3562200"/>
          </a:xfrm>
          <a:prstGeom prst="rect">
            <a:avLst/>
          </a:prstGeom>
        </p:spPr>
        <p:txBody>
          <a:bodyPr anchorCtr="0" anchor="t" bIns="0" lIns="0" spcFirstLastPara="1" rIns="0" wrap="square" tIns="0">
            <a:noAutofit/>
          </a:bodyPr>
          <a:lstStyle/>
          <a:p>
            <a:pPr indent="0" lvl="0" marL="457200" rtl="0" algn="l">
              <a:spcBef>
                <a:spcPts val="600"/>
              </a:spcBef>
              <a:spcAft>
                <a:spcPts val="0"/>
              </a:spcAft>
              <a:buNone/>
            </a:pPr>
            <a:r>
              <a:t/>
            </a:r>
            <a:endParaRPr b="1" sz="500">
              <a:solidFill>
                <a:schemeClr val="accent1"/>
              </a:solidFill>
              <a:latin typeface="Barlow"/>
              <a:ea typeface="Barlow"/>
              <a:cs typeface="Barlow"/>
              <a:sym typeface="Barlow"/>
            </a:endParaRPr>
          </a:p>
          <a:p>
            <a:pPr indent="-361950" lvl="0" marL="457200" rtl="0" algn="l">
              <a:spcBef>
                <a:spcPts val="600"/>
              </a:spcBef>
              <a:spcAft>
                <a:spcPts val="0"/>
              </a:spcAft>
              <a:buSzPts val="2100"/>
              <a:buChar char="▪"/>
            </a:pPr>
            <a:r>
              <a:rPr b="1" lang="en" sz="2100">
                <a:solidFill>
                  <a:schemeClr val="accent1"/>
                </a:solidFill>
                <a:latin typeface="Barlow"/>
                <a:ea typeface="Barlow"/>
                <a:cs typeface="Barlow"/>
                <a:sym typeface="Barlow"/>
              </a:rPr>
              <a:t>Make-Up</a:t>
            </a:r>
            <a:r>
              <a:rPr b="1" lang="en" sz="2100">
                <a:solidFill>
                  <a:schemeClr val="accent1"/>
                </a:solidFill>
                <a:latin typeface="Barlow"/>
                <a:ea typeface="Barlow"/>
                <a:cs typeface="Barlow"/>
                <a:sym typeface="Barlow"/>
              </a:rPr>
              <a:t> Senior Pictures</a:t>
            </a:r>
            <a:r>
              <a:rPr lang="en" sz="2100"/>
              <a:t>: </a:t>
            </a:r>
            <a:r>
              <a:rPr b="1" lang="en" sz="1900">
                <a:latin typeface="Barlow"/>
                <a:ea typeface="Barlow"/>
                <a:cs typeface="Barlow"/>
                <a:sym typeface="Barlow"/>
              </a:rPr>
              <a:t>September 4 &amp; October 16 </a:t>
            </a:r>
            <a:r>
              <a:rPr lang="en" sz="1900"/>
              <a:t>(sign up sheet to come)</a:t>
            </a:r>
            <a:endParaRPr sz="1900"/>
          </a:p>
          <a:p>
            <a:pPr indent="-361950" lvl="0" marL="457200" rtl="0" algn="l">
              <a:spcBef>
                <a:spcPts val="0"/>
              </a:spcBef>
              <a:spcAft>
                <a:spcPts val="0"/>
              </a:spcAft>
              <a:buSzPts val="2100"/>
              <a:buChar char="▪"/>
            </a:pPr>
            <a:r>
              <a:rPr b="1" lang="en" sz="2100">
                <a:solidFill>
                  <a:schemeClr val="accent1"/>
                </a:solidFill>
                <a:latin typeface="Barlow"/>
                <a:ea typeface="Barlow"/>
                <a:cs typeface="Barlow"/>
                <a:sym typeface="Barlow"/>
              </a:rPr>
              <a:t>P</a:t>
            </a:r>
            <a:r>
              <a:rPr b="1" lang="en" sz="2100">
                <a:solidFill>
                  <a:schemeClr val="accent1"/>
                </a:solidFill>
                <a:latin typeface="Barlow"/>
                <a:ea typeface="Barlow"/>
                <a:cs typeface="Barlow"/>
                <a:sym typeface="Barlow"/>
              </a:rPr>
              <a:t>arent Graduation Meetings</a:t>
            </a:r>
            <a:r>
              <a:rPr lang="en" sz="2100"/>
              <a:t>:</a:t>
            </a:r>
            <a:endParaRPr sz="1900"/>
          </a:p>
          <a:p>
            <a:pPr indent="-349250" lvl="1" marL="914400" rtl="0" algn="l">
              <a:spcBef>
                <a:spcPts val="0"/>
              </a:spcBef>
              <a:spcAft>
                <a:spcPts val="0"/>
              </a:spcAft>
              <a:buClr>
                <a:schemeClr val="dk1"/>
              </a:buClr>
              <a:buSzPts val="1900"/>
              <a:buChar char="▫"/>
            </a:pPr>
            <a:r>
              <a:rPr lang="en" sz="1900"/>
              <a:t>Dates to be announced at a later time</a:t>
            </a:r>
            <a:endParaRPr sz="1900"/>
          </a:p>
          <a:p>
            <a:pPr indent="-349250" lvl="1" marL="914400" rtl="0" algn="l">
              <a:spcBef>
                <a:spcPts val="0"/>
              </a:spcBef>
              <a:spcAft>
                <a:spcPts val="0"/>
              </a:spcAft>
              <a:buClr>
                <a:schemeClr val="dk1"/>
              </a:buClr>
              <a:buSzPts val="1900"/>
              <a:buChar char="▫"/>
            </a:pPr>
            <a:r>
              <a:rPr lang="en" sz="1900"/>
              <a:t>English and Spanish sessions will be available</a:t>
            </a:r>
            <a:endParaRPr sz="1900"/>
          </a:p>
          <a:p>
            <a:pPr indent="-349250" lvl="0" marL="457200" rtl="0" algn="l">
              <a:spcBef>
                <a:spcPts val="0"/>
              </a:spcBef>
              <a:spcAft>
                <a:spcPts val="0"/>
              </a:spcAft>
              <a:buSzPts val="1900"/>
              <a:buChar char="▪"/>
            </a:pPr>
            <a:r>
              <a:rPr b="1" lang="en" sz="2100">
                <a:solidFill>
                  <a:schemeClr val="accent1"/>
                </a:solidFill>
                <a:latin typeface="Barlow"/>
                <a:ea typeface="Barlow"/>
                <a:cs typeface="Barlow"/>
                <a:sym typeface="Barlow"/>
              </a:rPr>
              <a:t>Mid Year Graduation</a:t>
            </a:r>
            <a:r>
              <a:rPr lang="en" sz="2100"/>
              <a:t>:</a:t>
            </a:r>
            <a:r>
              <a:rPr lang="en" sz="1900"/>
              <a:t> </a:t>
            </a:r>
            <a:r>
              <a:rPr b="1" lang="en" sz="1900">
                <a:latin typeface="Barlow"/>
                <a:ea typeface="Barlow"/>
                <a:cs typeface="Barlow"/>
                <a:sym typeface="Barlow"/>
              </a:rPr>
              <a:t>January 14, 2027 @ 6:30pm</a:t>
            </a:r>
            <a:endParaRPr b="1" sz="1900">
              <a:latin typeface="Barlow"/>
              <a:ea typeface="Barlow"/>
              <a:cs typeface="Barlow"/>
              <a:sym typeface="Barlow"/>
            </a:endParaRPr>
          </a:p>
          <a:p>
            <a:pPr indent="-361950" lvl="0" marL="457200" rtl="0" algn="l">
              <a:spcBef>
                <a:spcPts val="0"/>
              </a:spcBef>
              <a:spcAft>
                <a:spcPts val="0"/>
              </a:spcAft>
              <a:buSzPts val="2100"/>
              <a:buChar char="▪"/>
            </a:pPr>
            <a:r>
              <a:rPr b="1" lang="en" sz="2100">
                <a:solidFill>
                  <a:schemeClr val="accent1"/>
                </a:solidFill>
                <a:latin typeface="Barlow"/>
                <a:ea typeface="Barlow"/>
                <a:cs typeface="Barlow"/>
                <a:sym typeface="Barlow"/>
              </a:rPr>
              <a:t>Senior Awards Night</a:t>
            </a:r>
            <a:r>
              <a:rPr lang="en" sz="2100"/>
              <a:t>: </a:t>
            </a:r>
            <a:r>
              <a:rPr b="1" lang="en" sz="1900">
                <a:latin typeface="Barlow"/>
                <a:ea typeface="Barlow"/>
                <a:cs typeface="Barlow"/>
                <a:sym typeface="Barlow"/>
              </a:rPr>
              <a:t>Tuesday, May 18 @ 6:00 pm</a:t>
            </a:r>
            <a:endParaRPr b="1" sz="1900">
              <a:latin typeface="Barlow"/>
              <a:ea typeface="Barlow"/>
              <a:cs typeface="Barlow"/>
              <a:sym typeface="Barlow"/>
            </a:endParaRPr>
          </a:p>
          <a:p>
            <a:pPr indent="-361950" lvl="0" marL="457200" rtl="0" algn="l">
              <a:spcBef>
                <a:spcPts val="0"/>
              </a:spcBef>
              <a:spcAft>
                <a:spcPts val="0"/>
              </a:spcAft>
              <a:buSzPts val="2100"/>
              <a:buChar char="▪"/>
            </a:pPr>
            <a:r>
              <a:rPr b="1" lang="en" sz="2100">
                <a:solidFill>
                  <a:schemeClr val="accent1"/>
                </a:solidFill>
                <a:latin typeface="Barlow"/>
                <a:ea typeface="Barlow"/>
                <a:cs typeface="Barlow"/>
                <a:sym typeface="Barlow"/>
              </a:rPr>
              <a:t>Mandatory Grad </a:t>
            </a:r>
            <a:r>
              <a:rPr b="1" lang="en" sz="2100">
                <a:solidFill>
                  <a:schemeClr val="accent1"/>
                </a:solidFill>
                <a:latin typeface="Barlow"/>
                <a:ea typeface="Barlow"/>
                <a:cs typeface="Barlow"/>
                <a:sym typeface="Barlow"/>
              </a:rPr>
              <a:t>Rehearsal</a:t>
            </a:r>
            <a:r>
              <a:rPr lang="en" sz="2100"/>
              <a:t>: </a:t>
            </a:r>
            <a:r>
              <a:rPr b="1" lang="en" sz="1900">
                <a:solidFill>
                  <a:srgbClr val="FF0000"/>
                </a:solidFill>
                <a:latin typeface="Barlow"/>
                <a:ea typeface="Barlow"/>
                <a:cs typeface="Barlow"/>
                <a:sym typeface="Barlow"/>
              </a:rPr>
              <a:t>TBD</a:t>
            </a:r>
            <a:endParaRPr b="1" sz="1900">
              <a:solidFill>
                <a:srgbClr val="FF0000"/>
              </a:solidFill>
              <a:latin typeface="Barlow"/>
              <a:ea typeface="Barlow"/>
              <a:cs typeface="Barlow"/>
              <a:sym typeface="Barlow"/>
            </a:endParaRPr>
          </a:p>
          <a:p>
            <a:pPr indent="-361950" lvl="0" marL="457200" rtl="0" algn="l">
              <a:spcBef>
                <a:spcPts val="0"/>
              </a:spcBef>
              <a:spcAft>
                <a:spcPts val="0"/>
              </a:spcAft>
              <a:buSzPts val="2100"/>
              <a:buChar char="▪"/>
            </a:pPr>
            <a:r>
              <a:rPr b="1" lang="en" sz="2100">
                <a:solidFill>
                  <a:schemeClr val="accent1"/>
                </a:solidFill>
                <a:latin typeface="Barlow"/>
                <a:ea typeface="Barlow"/>
                <a:cs typeface="Barlow"/>
                <a:sym typeface="Barlow"/>
              </a:rPr>
              <a:t>Graduation</a:t>
            </a:r>
            <a:r>
              <a:rPr lang="en" sz="2100"/>
              <a:t>: </a:t>
            </a:r>
            <a:r>
              <a:rPr b="1" lang="en" sz="1900">
                <a:solidFill>
                  <a:srgbClr val="FF0000"/>
                </a:solidFill>
                <a:latin typeface="Barlow"/>
                <a:ea typeface="Barlow"/>
                <a:cs typeface="Barlow"/>
                <a:sym typeface="Barlow"/>
              </a:rPr>
              <a:t>TBD </a:t>
            </a:r>
            <a:endParaRPr b="1" sz="1900">
              <a:solidFill>
                <a:srgbClr val="FF0000"/>
              </a:solidFill>
              <a:latin typeface="Barlow"/>
              <a:ea typeface="Barlow"/>
              <a:cs typeface="Barlow"/>
              <a:sym typeface="Barlow"/>
            </a:endParaRPr>
          </a:p>
        </p:txBody>
      </p:sp>
      <p:sp>
        <p:nvSpPr>
          <p:cNvPr id="893" name="Google Shape;893;p51"/>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894" name="Google Shape;894;p51"/>
          <p:cNvSpPr txBox="1"/>
          <p:nvPr/>
        </p:nvSpPr>
        <p:spPr>
          <a:xfrm>
            <a:off x="868560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95" name="Google Shape;895;p51"/>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52"/>
          <p:cNvSpPr txBox="1"/>
          <p:nvPr>
            <p:ph type="title"/>
          </p:nvPr>
        </p:nvSpPr>
        <p:spPr>
          <a:xfrm>
            <a:off x="661100" y="664300"/>
            <a:ext cx="7843200" cy="653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Tips for Senior Year</a:t>
            </a:r>
            <a:endParaRPr/>
          </a:p>
        </p:txBody>
      </p:sp>
      <p:sp>
        <p:nvSpPr>
          <p:cNvPr id="901" name="Google Shape;901;p52"/>
          <p:cNvSpPr txBox="1"/>
          <p:nvPr>
            <p:ph idx="1" type="body"/>
          </p:nvPr>
        </p:nvSpPr>
        <p:spPr>
          <a:xfrm>
            <a:off x="936575" y="1460900"/>
            <a:ext cx="7707600" cy="28860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b="1" lang="en">
                <a:solidFill>
                  <a:schemeClr val="accent1"/>
                </a:solidFill>
                <a:latin typeface="Barlow"/>
                <a:ea typeface="Barlow"/>
                <a:cs typeface="Barlow"/>
                <a:sym typeface="Barlow"/>
              </a:rPr>
              <a:t>Keep up the rigor</a:t>
            </a:r>
            <a:r>
              <a:rPr lang="en"/>
              <a:t> - colleges consider senior year </a:t>
            </a:r>
            <a:r>
              <a:rPr lang="en"/>
              <a:t>course load</a:t>
            </a:r>
            <a:r>
              <a:rPr lang="en"/>
              <a:t> in decisions</a:t>
            </a:r>
            <a:endParaRPr/>
          </a:p>
          <a:p>
            <a:pPr indent="-381000" lvl="0" marL="457200" rtl="0" algn="l">
              <a:spcBef>
                <a:spcPts val="0"/>
              </a:spcBef>
              <a:spcAft>
                <a:spcPts val="0"/>
              </a:spcAft>
              <a:buSzPts val="2400"/>
              <a:buChar char="▪"/>
            </a:pPr>
            <a:r>
              <a:rPr b="1" lang="en">
                <a:solidFill>
                  <a:schemeClr val="accent1"/>
                </a:solidFill>
                <a:latin typeface="Barlow"/>
                <a:ea typeface="Barlow"/>
                <a:cs typeface="Barlow"/>
                <a:sym typeface="Barlow"/>
              </a:rPr>
              <a:t>Successfully complete senior year</a:t>
            </a:r>
            <a:r>
              <a:rPr lang="en"/>
              <a:t> - college/military </a:t>
            </a:r>
            <a:r>
              <a:rPr lang="en"/>
              <a:t>acceptances</a:t>
            </a:r>
            <a:r>
              <a:rPr lang="en"/>
              <a:t> are conditional  </a:t>
            </a:r>
            <a:endParaRPr/>
          </a:p>
          <a:p>
            <a:pPr indent="-381000" lvl="0" marL="457200" rtl="0" algn="l">
              <a:spcBef>
                <a:spcPts val="0"/>
              </a:spcBef>
              <a:spcAft>
                <a:spcPts val="0"/>
              </a:spcAft>
              <a:buSzPts val="2400"/>
              <a:buChar char="▪"/>
            </a:pPr>
            <a:r>
              <a:rPr b="1" lang="en">
                <a:solidFill>
                  <a:schemeClr val="accent1"/>
                </a:solidFill>
                <a:latin typeface="Barlow"/>
                <a:ea typeface="Barlow"/>
                <a:cs typeface="Barlow"/>
                <a:sym typeface="Barlow"/>
              </a:rPr>
              <a:t>Stay out of trouble</a:t>
            </a:r>
            <a:r>
              <a:rPr lang="en"/>
              <a:t> - colleges/military </a:t>
            </a:r>
            <a:r>
              <a:rPr lang="en"/>
              <a:t>recruiters</a:t>
            </a:r>
            <a:r>
              <a:rPr lang="en"/>
              <a:t> can request discipline records</a:t>
            </a:r>
            <a:endParaRPr/>
          </a:p>
          <a:p>
            <a:pPr indent="-381000" lvl="0" marL="457200" rtl="0" algn="l">
              <a:spcBef>
                <a:spcPts val="0"/>
              </a:spcBef>
              <a:spcAft>
                <a:spcPts val="0"/>
              </a:spcAft>
              <a:buSzPts val="2400"/>
              <a:buChar char="▪"/>
            </a:pPr>
            <a:r>
              <a:rPr b="1" lang="en">
                <a:solidFill>
                  <a:schemeClr val="accent1"/>
                </a:solidFill>
                <a:latin typeface="Barlow"/>
                <a:ea typeface="Barlow"/>
                <a:cs typeface="Barlow"/>
                <a:sym typeface="Barlow"/>
              </a:rPr>
              <a:t>Check your WCPSS student email regularly</a:t>
            </a:r>
            <a:r>
              <a:rPr lang="en"/>
              <a:t> - this is how we communicate various events &amp; deadlines</a:t>
            </a:r>
            <a:endParaRPr/>
          </a:p>
        </p:txBody>
      </p:sp>
      <p:sp>
        <p:nvSpPr>
          <p:cNvPr id="902" name="Google Shape;902;p52"/>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sp>
        <p:nvSpPr>
          <p:cNvPr id="903" name="Google Shape;903;p52"/>
          <p:cNvSpPr txBox="1"/>
          <p:nvPr/>
        </p:nvSpPr>
        <p:spPr>
          <a:xfrm>
            <a:off x="8699175"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04" name="Google Shape;904;p52"/>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905" name="Google Shape;905;p52"/>
          <p:cNvPicPr preferRelativeResize="0"/>
          <p:nvPr/>
        </p:nvPicPr>
        <p:blipFill>
          <a:blip r:embed="rId3">
            <a:alphaModFix/>
          </a:blip>
          <a:stretch>
            <a:fillRect/>
          </a:stretch>
        </p:blipFill>
        <p:spPr>
          <a:xfrm>
            <a:off x="5703602" y="-736399"/>
            <a:ext cx="2885973" cy="2886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53"/>
          <p:cNvSpPr txBox="1"/>
          <p:nvPr>
            <p:ph type="ctrTitle"/>
          </p:nvPr>
        </p:nvSpPr>
        <p:spPr>
          <a:xfrm>
            <a:off x="909575" y="1778125"/>
            <a:ext cx="5497200" cy="13644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500"/>
              <a:t>Any Questions?</a:t>
            </a:r>
            <a:endParaRPr sz="4500"/>
          </a:p>
          <a:p>
            <a:pPr indent="0" lvl="0" marL="0" rtl="0" algn="ctr">
              <a:spcBef>
                <a:spcPts val="0"/>
              </a:spcBef>
              <a:spcAft>
                <a:spcPts val="0"/>
              </a:spcAft>
              <a:buNone/>
            </a:pPr>
            <a:r>
              <a:t/>
            </a:r>
            <a:endParaRPr sz="2300">
              <a:solidFill>
                <a:schemeClr val="accent6"/>
              </a:solidFill>
            </a:endParaRPr>
          </a:p>
        </p:txBody>
      </p:sp>
      <p:sp>
        <p:nvSpPr>
          <p:cNvPr id="911" name="Google Shape;911;p53"/>
          <p:cNvSpPr txBox="1"/>
          <p:nvPr>
            <p:ph idx="1" type="subTitle"/>
          </p:nvPr>
        </p:nvSpPr>
        <p:spPr>
          <a:xfrm>
            <a:off x="-872550" y="3002675"/>
            <a:ext cx="222300" cy="379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12" name="Google Shape;912;p53"/>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54"/>
          <p:cNvSpPr txBox="1"/>
          <p:nvPr>
            <p:ph idx="1" type="body"/>
          </p:nvPr>
        </p:nvSpPr>
        <p:spPr>
          <a:xfrm>
            <a:off x="1372650" y="651725"/>
            <a:ext cx="6398700" cy="775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3400"/>
              <a:t>Please complete the post survey:</a:t>
            </a:r>
            <a:endParaRPr sz="3500"/>
          </a:p>
          <a:p>
            <a:pPr indent="0" lvl="0" marL="0" rtl="0" algn="l">
              <a:spcBef>
                <a:spcPts val="600"/>
              </a:spcBef>
              <a:spcAft>
                <a:spcPts val="0"/>
              </a:spcAft>
              <a:buNone/>
            </a:pPr>
            <a:r>
              <a:t/>
            </a:r>
            <a:endParaRPr/>
          </a:p>
          <a:p>
            <a:pPr indent="0" lvl="0" marL="0" rtl="0" algn="l">
              <a:spcBef>
                <a:spcPts val="600"/>
              </a:spcBef>
              <a:spcAft>
                <a:spcPts val="0"/>
              </a:spcAft>
              <a:buNone/>
            </a:pPr>
            <a:r>
              <a:t/>
            </a:r>
            <a:endParaRPr/>
          </a:p>
        </p:txBody>
      </p:sp>
      <p:sp>
        <p:nvSpPr>
          <p:cNvPr id="918" name="Google Shape;918;p54"/>
          <p:cNvSpPr txBox="1"/>
          <p:nvPr>
            <p:ph idx="12" type="sldNum"/>
          </p:nvPr>
        </p:nvSpPr>
        <p:spPr>
          <a:xfrm>
            <a:off x="8504254" y="4489800"/>
            <a:ext cx="653700" cy="653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lang="en"/>
              <a:t>‹#›</a:t>
            </a:fld>
            <a:endParaRPr/>
          </a:p>
        </p:txBody>
      </p:sp>
      <p:pic>
        <p:nvPicPr>
          <p:cNvPr id="919" name="Google Shape;919;p54"/>
          <p:cNvPicPr preferRelativeResize="0"/>
          <p:nvPr/>
        </p:nvPicPr>
        <p:blipFill>
          <a:blip r:embed="rId3">
            <a:alphaModFix/>
          </a:blip>
          <a:stretch>
            <a:fillRect/>
          </a:stretch>
        </p:blipFill>
        <p:spPr>
          <a:xfrm>
            <a:off x="2860500" y="1518475"/>
            <a:ext cx="2624425" cy="2624425"/>
          </a:xfrm>
          <a:prstGeom prst="rect">
            <a:avLst/>
          </a:prstGeom>
          <a:noFill/>
          <a:ln cap="flat" cmpd="sng" w="9525">
            <a:solidFill>
              <a:schemeClr val="dk2"/>
            </a:solidFill>
            <a:prstDash val="solid"/>
            <a:round/>
            <a:headEnd len="sm" w="sm" type="none"/>
            <a:tailEnd len="sm" w="sm" type="none"/>
          </a:ln>
        </p:spPr>
      </p:pic>
      <p:sp>
        <p:nvSpPr>
          <p:cNvPr id="920" name="Google Shape;920;p54"/>
          <p:cNvSpPr txBox="1"/>
          <p:nvPr/>
        </p:nvSpPr>
        <p:spPr>
          <a:xfrm>
            <a:off x="2072563" y="4304050"/>
            <a:ext cx="4200300" cy="738900"/>
          </a:xfrm>
          <a:prstGeom prst="rect">
            <a:avLst/>
          </a:prstGeom>
          <a:noFill/>
          <a:ln>
            <a:noFill/>
          </a:ln>
        </p:spPr>
        <p:txBody>
          <a:bodyPr anchorCtr="0" anchor="t" bIns="91425" lIns="91425" spcFirstLastPara="1" rIns="91425" wrap="square" tIns="91425">
            <a:spAutoFit/>
          </a:bodyPr>
          <a:lstStyle/>
          <a:p>
            <a:pPr indent="0" lvl="0" marL="0" rtl="0" algn="ctr">
              <a:spcBef>
                <a:spcPts val="600"/>
              </a:spcBef>
              <a:spcAft>
                <a:spcPts val="0"/>
              </a:spcAft>
              <a:buNone/>
            </a:pPr>
            <a:r>
              <a:rPr lang="en" sz="3600" u="sng">
                <a:solidFill>
                  <a:srgbClr val="0000FF"/>
                </a:solidFill>
                <a:latin typeface="Barlow SemiBold"/>
                <a:ea typeface="Barlow SemiBold"/>
                <a:cs typeface="Barlow SemiBold"/>
                <a:sym typeface="Barlow SemiBold"/>
                <a:hlinkClick r:id="rId4">
                  <a:extLst>
                    <a:ext uri="{A12FA001-AC4F-418D-AE19-62706E023703}">
                      <ahyp:hlinkClr val="tx"/>
                    </a:ext>
                  </a:extLst>
                </a:hlinkClick>
              </a:rPr>
              <a:t>bit.ly/classof27post</a:t>
            </a:r>
            <a:r>
              <a:rPr lang="en" sz="3600">
                <a:solidFill>
                  <a:schemeClr val="dk1"/>
                </a:solidFill>
                <a:latin typeface="Barlow SemiBold"/>
                <a:ea typeface="Barlow SemiBold"/>
                <a:cs typeface="Barlow SemiBold"/>
                <a:sym typeface="Barlow SemiBold"/>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odovico template">
  <a:themeElements>
    <a:clrScheme name="Custom 347">
      <a:dk1>
        <a:srgbClr val="272A36"/>
      </a:dk1>
      <a:lt1>
        <a:srgbClr val="FFFFFF"/>
      </a:lt1>
      <a:dk2>
        <a:srgbClr val="808392"/>
      </a:dk2>
      <a:lt2>
        <a:srgbClr val="E0E0E7"/>
      </a:lt2>
      <a:accent1>
        <a:srgbClr val="F1C232"/>
      </a:accent1>
      <a:accent2>
        <a:srgbClr val="EB7700"/>
      </a:accent2>
      <a:accent3>
        <a:srgbClr val="FD7E6B"/>
      </a:accent3>
      <a:accent4>
        <a:srgbClr val="F03131"/>
      </a:accent4>
      <a:accent5>
        <a:srgbClr val="41B5FF"/>
      </a:accent5>
      <a:accent6>
        <a:srgbClr val="1E87CA"/>
      </a:accent6>
      <a:hlink>
        <a:srgbClr val="272A3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