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Roboto"/>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1F41F77-E6E2-4983-B3F0-C6567011F61B}">
  <a:tblStyle styleId="{51F41F77-E6E2-4983-B3F0-C6567011F61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oboto-bold.fntdata"/><Relationship Id="rId10" Type="http://schemas.openxmlformats.org/officeDocument/2006/relationships/slide" Target="slides/slide4.xml"/><Relationship Id="rId32" Type="http://schemas.openxmlformats.org/officeDocument/2006/relationships/font" Target="fonts/Roboto-regular.fntdata"/><Relationship Id="rId13" Type="http://schemas.openxmlformats.org/officeDocument/2006/relationships/slide" Target="slides/slide7.xml"/><Relationship Id="rId35" Type="http://schemas.openxmlformats.org/officeDocument/2006/relationships/font" Target="fonts/Roboto-boldItalic.fntdata"/><Relationship Id="rId12" Type="http://schemas.openxmlformats.org/officeDocument/2006/relationships/slide" Target="slides/slide6.xml"/><Relationship Id="rId34" Type="http://schemas.openxmlformats.org/officeDocument/2006/relationships/font" Target="fonts/Roboto-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6527147ea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6527147ea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6527147ea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6527147ea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6527147ea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6527147ea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6527147ea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6527147ea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6527147ea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6527147ea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6527147ea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6527147ea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6527147eac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6527147eac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6527147eac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6527147eac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6527147eac_2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6527147eac_2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6527147eac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6527147eac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6527147eac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6527147eac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6527147eac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6527147eac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6527147eac_2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6527147eac_2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6527147eac_2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6527147eac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6527147eac_2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6527147eac_2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6527147eac_2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6527147eac_2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6527147eac_2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6527147eac_2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96857f203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96857f203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96857f203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96857f203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6527147eac_2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6527147eac_2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5d80df491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15d80df491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6f664f0f3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6f664f0f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380b095e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380b095e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96857f203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96857f203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1600"/>
              </a:spcBef>
              <a:spcAft>
                <a:spcPts val="0"/>
              </a:spcAft>
              <a:buClr>
                <a:schemeClr val="lt1"/>
              </a:buClr>
              <a:buSzPts val="1400"/>
              <a:buChar char="○"/>
              <a:defRPr>
                <a:solidFill>
                  <a:schemeClr val="lt1"/>
                </a:solidFill>
              </a:defRPr>
            </a:lvl2pPr>
            <a:lvl3pPr indent="-317500" lvl="2" marL="1371600" algn="ctr">
              <a:spcBef>
                <a:spcPts val="1600"/>
              </a:spcBef>
              <a:spcAft>
                <a:spcPts val="0"/>
              </a:spcAft>
              <a:buClr>
                <a:schemeClr val="lt1"/>
              </a:buClr>
              <a:buSzPts val="1400"/>
              <a:buChar char="■"/>
              <a:defRPr>
                <a:solidFill>
                  <a:schemeClr val="lt1"/>
                </a:solidFill>
              </a:defRPr>
            </a:lvl3pPr>
            <a:lvl4pPr indent="-317500" lvl="3" marL="1828800" algn="ctr">
              <a:spcBef>
                <a:spcPts val="1600"/>
              </a:spcBef>
              <a:spcAft>
                <a:spcPts val="0"/>
              </a:spcAft>
              <a:buClr>
                <a:schemeClr val="lt1"/>
              </a:buClr>
              <a:buSzPts val="1400"/>
              <a:buChar char="●"/>
              <a:defRPr>
                <a:solidFill>
                  <a:schemeClr val="lt1"/>
                </a:solidFill>
              </a:defRPr>
            </a:lvl4pPr>
            <a:lvl5pPr indent="-317500" lvl="4" marL="2286000" algn="ctr">
              <a:spcBef>
                <a:spcPts val="1600"/>
              </a:spcBef>
              <a:spcAft>
                <a:spcPts val="0"/>
              </a:spcAft>
              <a:buClr>
                <a:schemeClr val="lt1"/>
              </a:buClr>
              <a:buSzPts val="1400"/>
              <a:buChar char="○"/>
              <a:defRPr>
                <a:solidFill>
                  <a:schemeClr val="lt1"/>
                </a:solidFill>
              </a:defRPr>
            </a:lvl5pPr>
            <a:lvl6pPr indent="-317500" lvl="5" marL="2743200" algn="ctr">
              <a:spcBef>
                <a:spcPts val="1600"/>
              </a:spcBef>
              <a:spcAft>
                <a:spcPts val="0"/>
              </a:spcAft>
              <a:buClr>
                <a:schemeClr val="lt1"/>
              </a:buClr>
              <a:buSzPts val="1400"/>
              <a:buChar char="■"/>
              <a:defRPr>
                <a:solidFill>
                  <a:schemeClr val="lt1"/>
                </a:solidFill>
              </a:defRPr>
            </a:lvl6pPr>
            <a:lvl7pPr indent="-317500" lvl="6" marL="3200400" algn="ctr">
              <a:spcBef>
                <a:spcPts val="1600"/>
              </a:spcBef>
              <a:spcAft>
                <a:spcPts val="0"/>
              </a:spcAft>
              <a:buClr>
                <a:schemeClr val="lt1"/>
              </a:buClr>
              <a:buSzPts val="1400"/>
              <a:buChar char="●"/>
              <a:defRPr>
                <a:solidFill>
                  <a:schemeClr val="lt1"/>
                </a:solidFill>
              </a:defRPr>
            </a:lvl7pPr>
            <a:lvl8pPr indent="-317500" lvl="7" marL="3657600" algn="ctr">
              <a:spcBef>
                <a:spcPts val="1600"/>
              </a:spcBef>
              <a:spcAft>
                <a:spcPts val="0"/>
              </a:spcAft>
              <a:buClr>
                <a:schemeClr val="lt1"/>
              </a:buClr>
              <a:buSzPts val="1400"/>
              <a:buChar char="○"/>
              <a:defRPr>
                <a:solidFill>
                  <a:schemeClr val="lt1"/>
                </a:solidFill>
              </a:defRPr>
            </a:lvl8pPr>
            <a:lvl9pPr indent="-317500" lvl="8" marL="4114800" algn="ctr">
              <a:spcBef>
                <a:spcPts val="1600"/>
              </a:spcBef>
              <a:spcAft>
                <a:spcPts val="160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education.ohio.gov/Topics/Ohio-s-Graduation-Requirements/Contacts-and-Resources/Honors-Diplomas" TargetMode="Externa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education.ohio.gov/Topics/Ohio-s-Graduation-Requirements/Ohio%E2%80%99s-Graduation-Requirements/Complete-Courses-Classes-of-2020-and-beyond" TargetMode="External"/><Relationship Id="rId4" Type="http://schemas.openxmlformats.org/officeDocument/2006/relationships/hyperlink" Target="https://education.ohio.gov/Topics/Ohio-s-Graduation-Requirements/Ohio%E2%80%99s-Graduation-Requirements/Demonstrating-Competency" TargetMode="External"/><Relationship Id="rId5" Type="http://schemas.openxmlformats.org/officeDocument/2006/relationships/hyperlink" Target="https://education.ohio.gov/Topics/Ohio-s-Graduation-Requirements/Ohio%E2%80%99s-Graduation-Requirements/Graduation-Seal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Class of 2027 &amp; Beyond</a:t>
            </a:r>
            <a:endParaRPr/>
          </a:p>
        </p:txBody>
      </p:sp>
      <p:sp>
        <p:nvSpPr>
          <p:cNvPr id="86" name="Google Shape;86;p13"/>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Ohio &amp; Fairport Harbor Graduation Requirements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5000"/>
              <a:buFont typeface="Arial"/>
              <a:buNone/>
            </a:pPr>
            <a:r>
              <a:rPr b="1" lang="en" sz="3000">
                <a:solidFill>
                  <a:srgbClr val="C00000"/>
                </a:solidFill>
              </a:rPr>
              <a:t>#1 Course Requirements</a:t>
            </a:r>
            <a:endParaRPr sz="3000">
              <a:solidFill>
                <a:srgbClr val="000000"/>
              </a:solidFill>
            </a:endParaRPr>
          </a:p>
        </p:txBody>
      </p:sp>
      <p:sp>
        <p:nvSpPr>
          <p:cNvPr id="92" name="Google Shape;92;p14"/>
          <p:cNvSpPr txBox="1"/>
          <p:nvPr>
            <p:ph idx="1" type="body"/>
          </p:nvPr>
        </p:nvSpPr>
        <p:spPr>
          <a:xfrm>
            <a:off x="262925" y="947950"/>
            <a:ext cx="8520600" cy="366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										</a:t>
            </a:r>
            <a:endParaRPr sz="1200"/>
          </a:p>
          <a:p>
            <a:pPr indent="0" lvl="0" marL="0" rtl="0" algn="l">
              <a:spcBef>
                <a:spcPts val="1600"/>
              </a:spcBef>
              <a:spcAft>
                <a:spcPts val="0"/>
              </a:spcAft>
              <a:buNone/>
            </a:pPr>
            <a:r>
              <a:rPr lang="en" sz="1200"/>
              <a:t>												</a:t>
            </a:r>
            <a:endParaRPr sz="1200"/>
          </a:p>
          <a:p>
            <a:pPr indent="0" lvl="0" marL="0" rtl="0" algn="l">
              <a:spcBef>
                <a:spcPts val="1600"/>
              </a:spcBef>
              <a:spcAft>
                <a:spcPts val="1600"/>
              </a:spcAft>
              <a:buNone/>
            </a:pPr>
            <a:r>
              <a:rPr lang="en" sz="1200"/>
              <a:t>													</a:t>
            </a:r>
            <a:endParaRPr sz="1200"/>
          </a:p>
        </p:txBody>
      </p:sp>
      <p:graphicFrame>
        <p:nvGraphicFramePr>
          <p:cNvPr id="93" name="Google Shape;93;p14"/>
          <p:cNvGraphicFramePr/>
          <p:nvPr/>
        </p:nvGraphicFramePr>
        <p:xfrm>
          <a:off x="262925" y="947900"/>
          <a:ext cx="3000000" cy="3000000"/>
        </p:xfrm>
        <a:graphic>
          <a:graphicData uri="http://schemas.openxmlformats.org/drawingml/2006/table">
            <a:tbl>
              <a:tblPr>
                <a:noFill/>
                <a:tableStyleId>{51F41F77-E6E2-4983-B3F0-C6567011F61B}</a:tableStyleId>
              </a:tblPr>
              <a:tblGrid>
                <a:gridCol w="1930925"/>
                <a:gridCol w="1930925"/>
              </a:tblGrid>
              <a:tr h="624125">
                <a:tc>
                  <a:txBody>
                    <a:bodyPr/>
                    <a:lstStyle/>
                    <a:p>
                      <a:pPr indent="0" lvl="0" marL="0" rtl="0" algn="l">
                        <a:spcBef>
                          <a:spcPts val="0"/>
                        </a:spcBef>
                        <a:spcAft>
                          <a:spcPts val="0"/>
                        </a:spcAft>
                        <a:buNone/>
                      </a:pPr>
                      <a:r>
                        <a:rPr lang="en"/>
                        <a:t>English Language Arts</a:t>
                      </a:r>
                      <a:endParaRPr sz="1200"/>
                    </a:p>
                  </a:txBody>
                  <a:tcPr marT="91425" marB="91425" marR="91425" marL="91425"/>
                </a:tc>
                <a:tc>
                  <a:txBody>
                    <a:bodyPr/>
                    <a:lstStyle/>
                    <a:p>
                      <a:pPr indent="0" lvl="0" marL="0" rtl="0" algn="l">
                        <a:spcBef>
                          <a:spcPts val="0"/>
                        </a:spcBef>
                        <a:spcAft>
                          <a:spcPts val="0"/>
                        </a:spcAft>
                        <a:buNone/>
                      </a:pPr>
                      <a:r>
                        <a:rPr lang="en"/>
                        <a:t>4 credits</a:t>
                      </a:r>
                      <a:endParaRPr/>
                    </a:p>
                  </a:txBody>
                  <a:tcPr marT="91425" marB="91425" marR="91425" marL="91425"/>
                </a:tc>
              </a:tr>
              <a:tr h="406850">
                <a:tc>
                  <a:txBody>
                    <a:bodyPr/>
                    <a:lstStyle/>
                    <a:p>
                      <a:pPr indent="0" lvl="0" marL="0" rtl="0" algn="l">
                        <a:spcBef>
                          <a:spcPts val="0"/>
                        </a:spcBef>
                        <a:spcAft>
                          <a:spcPts val="0"/>
                        </a:spcAft>
                        <a:buNone/>
                      </a:pPr>
                      <a:r>
                        <a:rPr lang="en"/>
                        <a:t>Health</a:t>
                      </a:r>
                      <a:endParaRPr/>
                    </a:p>
                  </a:txBody>
                  <a:tcPr marT="91425" marB="91425" marR="91425" marL="91425"/>
                </a:tc>
                <a:tc>
                  <a:txBody>
                    <a:bodyPr/>
                    <a:lstStyle/>
                    <a:p>
                      <a:pPr indent="0" lvl="0" marL="0" rtl="0" algn="l">
                        <a:spcBef>
                          <a:spcPts val="0"/>
                        </a:spcBef>
                        <a:spcAft>
                          <a:spcPts val="0"/>
                        </a:spcAft>
                        <a:buNone/>
                      </a:pPr>
                      <a:r>
                        <a:rPr lang="en"/>
                        <a:t>.5 credit</a:t>
                      </a:r>
                      <a:endParaRPr/>
                    </a:p>
                  </a:txBody>
                  <a:tcPr marT="91425" marB="91425" marR="91425" marL="91425"/>
                </a:tc>
              </a:tr>
              <a:tr h="406850">
                <a:tc>
                  <a:txBody>
                    <a:bodyPr/>
                    <a:lstStyle/>
                    <a:p>
                      <a:pPr indent="0" lvl="0" marL="0" rtl="0" algn="l">
                        <a:spcBef>
                          <a:spcPts val="0"/>
                        </a:spcBef>
                        <a:spcAft>
                          <a:spcPts val="0"/>
                        </a:spcAft>
                        <a:buNone/>
                      </a:pPr>
                      <a:r>
                        <a:rPr lang="en"/>
                        <a:t>Mathematics</a:t>
                      </a:r>
                      <a:endParaRPr/>
                    </a:p>
                  </a:txBody>
                  <a:tcPr marT="91425" marB="91425" marR="91425" marL="91425"/>
                </a:tc>
                <a:tc>
                  <a:txBody>
                    <a:bodyPr/>
                    <a:lstStyle/>
                    <a:p>
                      <a:pPr indent="0" lvl="0" marL="0" rtl="0" algn="l">
                        <a:spcBef>
                          <a:spcPts val="0"/>
                        </a:spcBef>
                        <a:spcAft>
                          <a:spcPts val="0"/>
                        </a:spcAft>
                        <a:buNone/>
                      </a:pPr>
                      <a:r>
                        <a:rPr lang="en"/>
                        <a:t>4 credits</a:t>
                      </a:r>
                      <a:endParaRPr/>
                    </a:p>
                  </a:txBody>
                  <a:tcPr marT="91425" marB="91425" marR="91425" marL="91425"/>
                </a:tc>
              </a:tr>
              <a:tr h="406850">
                <a:tc>
                  <a:txBody>
                    <a:bodyPr/>
                    <a:lstStyle/>
                    <a:p>
                      <a:pPr indent="0" lvl="0" marL="0" rtl="0" algn="l">
                        <a:spcBef>
                          <a:spcPts val="0"/>
                        </a:spcBef>
                        <a:spcAft>
                          <a:spcPts val="0"/>
                        </a:spcAft>
                        <a:buNone/>
                      </a:pPr>
                      <a:r>
                        <a:rPr lang="en"/>
                        <a:t>PE</a:t>
                      </a:r>
                      <a:endParaRPr/>
                    </a:p>
                  </a:txBody>
                  <a:tcPr marT="91425" marB="91425" marR="91425" marL="91425"/>
                </a:tc>
                <a:tc>
                  <a:txBody>
                    <a:bodyPr/>
                    <a:lstStyle/>
                    <a:p>
                      <a:pPr indent="0" lvl="0" marL="0" rtl="0" algn="l">
                        <a:spcBef>
                          <a:spcPts val="0"/>
                        </a:spcBef>
                        <a:spcAft>
                          <a:spcPts val="0"/>
                        </a:spcAft>
                        <a:buNone/>
                      </a:pPr>
                      <a:r>
                        <a:rPr lang="en"/>
                        <a:t>.5 credit</a:t>
                      </a:r>
                      <a:endParaRPr/>
                    </a:p>
                  </a:txBody>
                  <a:tcPr marT="91425" marB="91425" marR="91425" marL="91425"/>
                </a:tc>
              </a:tr>
              <a:tr h="406850">
                <a:tc>
                  <a:txBody>
                    <a:bodyPr/>
                    <a:lstStyle/>
                    <a:p>
                      <a:pPr indent="0" lvl="0" marL="0" rtl="0" algn="l">
                        <a:spcBef>
                          <a:spcPts val="0"/>
                        </a:spcBef>
                        <a:spcAft>
                          <a:spcPts val="0"/>
                        </a:spcAft>
                        <a:buNone/>
                      </a:pPr>
                      <a:r>
                        <a:rPr lang="en"/>
                        <a:t>Science </a:t>
                      </a:r>
                      <a:endParaRPr/>
                    </a:p>
                  </a:txBody>
                  <a:tcPr marT="91425" marB="91425" marR="91425" marL="91425"/>
                </a:tc>
                <a:tc>
                  <a:txBody>
                    <a:bodyPr/>
                    <a:lstStyle/>
                    <a:p>
                      <a:pPr indent="0" lvl="0" marL="0" rtl="0" algn="l">
                        <a:spcBef>
                          <a:spcPts val="0"/>
                        </a:spcBef>
                        <a:spcAft>
                          <a:spcPts val="0"/>
                        </a:spcAft>
                        <a:buNone/>
                      </a:pPr>
                      <a:r>
                        <a:rPr lang="en"/>
                        <a:t>3 credits</a:t>
                      </a:r>
                      <a:endParaRPr/>
                    </a:p>
                  </a:txBody>
                  <a:tcPr marT="91425" marB="91425" marR="91425" marL="91425"/>
                </a:tc>
              </a:tr>
              <a:tr h="406850">
                <a:tc>
                  <a:txBody>
                    <a:bodyPr/>
                    <a:lstStyle/>
                    <a:p>
                      <a:pPr indent="0" lvl="0" marL="0" rtl="0" algn="l">
                        <a:spcBef>
                          <a:spcPts val="0"/>
                        </a:spcBef>
                        <a:spcAft>
                          <a:spcPts val="0"/>
                        </a:spcAft>
                        <a:buNone/>
                      </a:pPr>
                      <a:r>
                        <a:rPr lang="en"/>
                        <a:t>Social Studies </a:t>
                      </a:r>
                      <a:endParaRPr/>
                    </a:p>
                  </a:txBody>
                  <a:tcPr marT="91425" marB="91425" marR="91425" marL="91425"/>
                </a:tc>
                <a:tc>
                  <a:txBody>
                    <a:bodyPr/>
                    <a:lstStyle/>
                    <a:p>
                      <a:pPr indent="0" lvl="0" marL="0" rtl="0" algn="l">
                        <a:spcBef>
                          <a:spcPts val="0"/>
                        </a:spcBef>
                        <a:spcAft>
                          <a:spcPts val="0"/>
                        </a:spcAft>
                        <a:buNone/>
                      </a:pPr>
                      <a:r>
                        <a:rPr lang="en"/>
                        <a:t>3 credits</a:t>
                      </a:r>
                      <a:endParaRPr/>
                    </a:p>
                  </a:txBody>
                  <a:tcPr marT="91425" marB="91425" marR="91425" marL="91425"/>
                </a:tc>
              </a:tr>
              <a:tr h="406850">
                <a:tc>
                  <a:txBody>
                    <a:bodyPr/>
                    <a:lstStyle/>
                    <a:p>
                      <a:pPr indent="0" lvl="0" marL="0" rtl="0" algn="l">
                        <a:spcBef>
                          <a:spcPts val="0"/>
                        </a:spcBef>
                        <a:spcAft>
                          <a:spcPts val="0"/>
                        </a:spcAft>
                        <a:buNone/>
                      </a:pPr>
                      <a:r>
                        <a:rPr lang="en"/>
                        <a:t>Fine Art</a:t>
                      </a:r>
                      <a:endParaRPr/>
                    </a:p>
                  </a:txBody>
                  <a:tcPr marT="91425" marB="91425" marR="91425" marL="91425"/>
                </a:tc>
                <a:tc>
                  <a:txBody>
                    <a:bodyPr/>
                    <a:lstStyle/>
                    <a:p>
                      <a:pPr indent="0" lvl="0" marL="0" rtl="0" algn="l">
                        <a:spcBef>
                          <a:spcPts val="0"/>
                        </a:spcBef>
                        <a:spcAft>
                          <a:spcPts val="0"/>
                        </a:spcAft>
                        <a:buNone/>
                      </a:pPr>
                      <a:r>
                        <a:rPr lang="en"/>
                        <a:t>1 credit</a:t>
                      </a:r>
                      <a:endParaRPr/>
                    </a:p>
                  </a:txBody>
                  <a:tcPr marT="91425" marB="91425" marR="91425" marL="91425"/>
                </a:tc>
              </a:tr>
              <a:tr h="406850">
                <a:tc>
                  <a:txBody>
                    <a:bodyPr/>
                    <a:lstStyle/>
                    <a:p>
                      <a:pPr indent="0" lvl="0" marL="0" rtl="0" algn="l">
                        <a:spcBef>
                          <a:spcPts val="0"/>
                        </a:spcBef>
                        <a:spcAft>
                          <a:spcPts val="0"/>
                        </a:spcAft>
                        <a:buNone/>
                      </a:pPr>
                      <a:r>
                        <a:rPr lang="en"/>
                        <a:t>Electives</a:t>
                      </a:r>
                      <a:endParaRPr/>
                    </a:p>
                  </a:txBody>
                  <a:tcPr marT="91425" marB="91425" marR="91425" marL="91425"/>
                </a:tc>
                <a:tc>
                  <a:txBody>
                    <a:bodyPr/>
                    <a:lstStyle/>
                    <a:p>
                      <a:pPr indent="0" lvl="0" marL="0" rtl="0" algn="l">
                        <a:spcBef>
                          <a:spcPts val="0"/>
                        </a:spcBef>
                        <a:spcAft>
                          <a:spcPts val="0"/>
                        </a:spcAft>
                        <a:buNone/>
                      </a:pPr>
                      <a:r>
                        <a:rPr lang="en"/>
                        <a:t>4</a:t>
                      </a:r>
                      <a:endParaRPr/>
                    </a:p>
                  </a:txBody>
                  <a:tcPr marT="91425" marB="91425" marR="91425" marL="91425"/>
                </a:tc>
              </a:tr>
            </a:tbl>
          </a:graphicData>
        </a:graphic>
      </p:graphicFrame>
      <p:sp>
        <p:nvSpPr>
          <p:cNvPr id="94" name="Google Shape;94;p14"/>
          <p:cNvSpPr txBox="1"/>
          <p:nvPr/>
        </p:nvSpPr>
        <p:spPr>
          <a:xfrm>
            <a:off x="4854275" y="1129450"/>
            <a:ext cx="3499200" cy="30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FFF00"/>
                </a:highlight>
              </a:rPr>
              <a:t>Students must also receive instruction in </a:t>
            </a:r>
            <a:r>
              <a:rPr b="1" lang="en" sz="1300" u="sng">
                <a:highlight>
                  <a:srgbClr val="FFFF00"/>
                </a:highlight>
              </a:rPr>
              <a:t>financial literacy</a:t>
            </a:r>
            <a:r>
              <a:rPr b="1" lang="en" sz="1300">
                <a:highlight>
                  <a:srgbClr val="FFFF00"/>
                </a:highlight>
              </a:rPr>
              <a:t> and complete at least </a:t>
            </a:r>
            <a:r>
              <a:rPr b="1" lang="en" sz="1300" u="sng">
                <a:highlight>
                  <a:srgbClr val="FFFF00"/>
                </a:highlight>
              </a:rPr>
              <a:t>one credit </a:t>
            </a:r>
            <a:r>
              <a:rPr b="1" lang="en" sz="1300" u="sng">
                <a:highlight>
                  <a:srgbClr val="FFFF00"/>
                </a:highlight>
              </a:rPr>
              <a:t>of Fine Arts.  </a:t>
            </a:r>
            <a:endParaRPr b="1" sz="1300" u="sng">
              <a:highlight>
                <a:srgbClr val="FFFF00"/>
              </a:highlight>
            </a:endParaRPr>
          </a:p>
          <a:p>
            <a:pPr indent="0" lvl="0" marL="0" rtl="0" algn="l">
              <a:spcBef>
                <a:spcPts val="0"/>
              </a:spcBef>
              <a:spcAft>
                <a:spcPts val="0"/>
              </a:spcAft>
              <a:buNone/>
            </a:pPr>
            <a:r>
              <a:t/>
            </a:r>
            <a:endParaRPr sz="1300">
              <a:highlight>
                <a:srgbClr val="FFFF00"/>
              </a:highlight>
            </a:endParaRPr>
          </a:p>
          <a:p>
            <a:pPr indent="0" lvl="0" marL="0" rtl="0" algn="l">
              <a:spcBef>
                <a:spcPts val="0"/>
              </a:spcBef>
              <a:spcAft>
                <a:spcPts val="0"/>
              </a:spcAft>
              <a:buNone/>
            </a:pPr>
            <a:r>
              <a:t/>
            </a:r>
            <a:endParaRPr sz="1300">
              <a:highlight>
                <a:srgbClr val="FFFF00"/>
              </a:highlight>
            </a:endParaRPr>
          </a:p>
          <a:p>
            <a:pPr indent="0" lvl="0" marL="0" rtl="0" algn="l">
              <a:spcBef>
                <a:spcPts val="0"/>
              </a:spcBef>
              <a:spcAft>
                <a:spcPts val="0"/>
              </a:spcAft>
              <a:buNone/>
            </a:pPr>
            <a:r>
              <a:t/>
            </a:r>
            <a:endParaRPr sz="1300">
              <a:highlight>
                <a:srgbClr val="FFFF00"/>
              </a:highlight>
            </a:endParaRPr>
          </a:p>
          <a:p>
            <a:pPr indent="0" lvl="0" marL="0" rtl="0" algn="l">
              <a:spcBef>
                <a:spcPts val="0"/>
              </a:spcBef>
              <a:spcAft>
                <a:spcPts val="0"/>
              </a:spcAft>
              <a:buNone/>
            </a:pPr>
            <a:r>
              <a:rPr lang="en" sz="1300">
                <a:highlight>
                  <a:srgbClr val="FFFF00"/>
                </a:highlight>
              </a:rPr>
              <a:t>**Fine arts may not be required for students in career-tech programs unless it is a component of local course requirements.</a:t>
            </a:r>
            <a:endParaRPr sz="1300">
              <a:highlight>
                <a:srgbClr val="FFFF00"/>
              </a:highlight>
            </a:endParaRPr>
          </a:p>
          <a:p>
            <a:pPr indent="0" lvl="0" marL="0" rtl="0" algn="l">
              <a:spcBef>
                <a:spcPts val="0"/>
              </a:spcBef>
              <a:spcAft>
                <a:spcPts val="0"/>
              </a:spcAft>
              <a:buNone/>
            </a:pPr>
            <a:r>
              <a:t/>
            </a:r>
            <a:endParaRPr sz="1300">
              <a:highlight>
                <a:srgbClr val="FFFF00"/>
              </a:highlight>
            </a:endParaRPr>
          </a:p>
          <a:p>
            <a:pPr indent="0" lvl="0" marL="0" rtl="0" algn="l">
              <a:spcBef>
                <a:spcPts val="0"/>
              </a:spcBef>
              <a:spcAft>
                <a:spcPts val="0"/>
              </a:spcAft>
              <a:buNone/>
            </a:pPr>
            <a:r>
              <a:t/>
            </a:r>
            <a:endParaRPr b="1" sz="1200">
              <a:highlight>
                <a:srgbClr val="FF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b="1" lang="en"/>
              <a:t>Total 20 credits </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4400"/>
              <a:buFont typeface="Arial"/>
              <a:buNone/>
            </a:pPr>
            <a:r>
              <a:rPr b="1" lang="en" sz="3000">
                <a:solidFill>
                  <a:srgbClr val="CC0000"/>
                </a:solidFill>
              </a:rPr>
              <a:t>#2 Demonstration of Competency</a:t>
            </a:r>
            <a:endParaRPr sz="3000">
              <a:solidFill>
                <a:srgbClr val="CC0000"/>
              </a:solidFill>
            </a:endParaRPr>
          </a:p>
          <a:p>
            <a:pPr indent="0" lvl="0" marL="0" rtl="0" algn="l">
              <a:spcBef>
                <a:spcPts val="0"/>
              </a:spcBef>
              <a:spcAft>
                <a:spcPts val="0"/>
              </a:spcAft>
              <a:buNone/>
            </a:pPr>
            <a:r>
              <a:t/>
            </a:r>
            <a:endParaRPr/>
          </a:p>
        </p:txBody>
      </p:sp>
      <p:sp>
        <p:nvSpPr>
          <p:cNvPr id="100" name="Google Shape;100;p15"/>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Earn a passing score on Ohio’s high school </a:t>
            </a:r>
            <a:r>
              <a:rPr b="1" lang="en" u="sng"/>
              <a:t>Algebra I</a:t>
            </a:r>
            <a:r>
              <a:rPr lang="en"/>
              <a:t> and </a:t>
            </a:r>
            <a:r>
              <a:rPr b="1" lang="en" u="sng"/>
              <a:t>English II</a:t>
            </a:r>
            <a:r>
              <a:rPr lang="en"/>
              <a:t> tests. (684)</a:t>
            </a:r>
            <a:endParaRPr/>
          </a:p>
          <a:p>
            <a:pPr indent="0" lvl="0" marL="0" rtl="0" algn="l">
              <a:spcBef>
                <a:spcPts val="1600"/>
              </a:spcBef>
              <a:spcAft>
                <a:spcPts val="0"/>
              </a:spcAft>
              <a:buNone/>
            </a:pPr>
            <a:r>
              <a:rPr lang="en"/>
              <a:t>Students who do not pass the test will be offered additional support and must </a:t>
            </a:r>
            <a:r>
              <a:rPr lang="en" u="sng"/>
              <a:t>retake the test at least once.</a:t>
            </a:r>
            <a:r>
              <a:rPr lang="en"/>
              <a:t>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Is testing not your strength? After you have taken your tests, there are three additional ways to show competency!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a:t>
            </a:r>
            <a:endParaRPr/>
          </a:p>
        </p:txBody>
      </p:sp>
      <p:sp>
        <p:nvSpPr>
          <p:cNvPr id="106" name="Google Shape;106;p16"/>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107" name="Google Shape;107;p16"/>
          <p:cNvSpPr/>
          <p:nvPr/>
        </p:nvSpPr>
        <p:spPr>
          <a:xfrm>
            <a:off x="6101947" y="5229128"/>
            <a:ext cx="2441400" cy="1618500"/>
          </a:xfrm>
          <a:prstGeom prst="roundRect">
            <a:avLst>
              <a:gd fmla="val 16667" name="adj"/>
            </a:avLst>
          </a:prstGeom>
          <a:solidFill>
            <a:srgbClr val="73A4CC">
              <a:alpha val="70590"/>
            </a:srgbClr>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FFFFFF"/>
                </a:solidFill>
                <a:latin typeface="Arial"/>
                <a:ea typeface="Arial"/>
                <a:cs typeface="Arial"/>
                <a:sym typeface="Arial"/>
              </a:rPr>
              <a:t>Career Readiness</a:t>
            </a:r>
            <a:endParaRPr b="0" i="0" sz="1400" u="none" cap="none" strike="noStrike">
              <a:solidFill>
                <a:srgbClr val="000000"/>
              </a:solidFill>
              <a:latin typeface="Arial"/>
              <a:ea typeface="Arial"/>
              <a:cs typeface="Arial"/>
              <a:sym typeface="Arial"/>
            </a:endParaRPr>
          </a:p>
        </p:txBody>
      </p:sp>
      <p:sp>
        <p:nvSpPr>
          <p:cNvPr id="108" name="Google Shape;108;p16"/>
          <p:cNvSpPr/>
          <p:nvPr/>
        </p:nvSpPr>
        <p:spPr>
          <a:xfrm>
            <a:off x="3425386" y="1512595"/>
            <a:ext cx="4764000" cy="1490400"/>
          </a:xfrm>
          <a:prstGeom prst="roundRect">
            <a:avLst>
              <a:gd fmla="val 16667" name="adj"/>
            </a:avLst>
          </a:prstGeom>
          <a:solidFill>
            <a:srgbClr val="73A4CC">
              <a:alpha val="70590"/>
            </a:srgbClr>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FFFFFF"/>
                </a:solidFill>
                <a:latin typeface="Arial"/>
                <a:ea typeface="Arial"/>
                <a:cs typeface="Arial"/>
                <a:sym typeface="Arial"/>
              </a:rPr>
              <a:t>Competency on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FFFFFF"/>
                </a:solidFill>
                <a:latin typeface="Arial"/>
                <a:ea typeface="Arial"/>
                <a:cs typeface="Arial"/>
                <a:sym typeface="Arial"/>
              </a:rPr>
              <a:t>Ohio’s State Tests</a:t>
            </a:r>
            <a:endParaRPr b="0" i="0" sz="1400" u="none" cap="none" strike="noStrike">
              <a:solidFill>
                <a:srgbClr val="000000"/>
              </a:solidFill>
              <a:latin typeface="Arial"/>
              <a:ea typeface="Arial"/>
              <a:cs typeface="Arial"/>
              <a:sym typeface="Arial"/>
            </a:endParaRPr>
          </a:p>
        </p:txBody>
      </p:sp>
      <p:sp>
        <p:nvSpPr>
          <p:cNvPr id="109" name="Google Shape;109;p16"/>
          <p:cNvSpPr/>
          <p:nvPr/>
        </p:nvSpPr>
        <p:spPr>
          <a:xfrm>
            <a:off x="79596" y="5288826"/>
            <a:ext cx="2441400" cy="1554600"/>
          </a:xfrm>
          <a:prstGeom prst="roundRect">
            <a:avLst>
              <a:gd fmla="val 16667" name="adj"/>
            </a:avLst>
          </a:prstGeom>
          <a:solidFill>
            <a:srgbClr val="73A4CC">
              <a:alpha val="70590"/>
            </a:srgbClr>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FFFFFF"/>
                </a:solidFill>
                <a:latin typeface="Arial"/>
                <a:ea typeface="Arial"/>
                <a:cs typeface="Arial"/>
                <a:sym typeface="Arial"/>
              </a:rPr>
              <a:t>Military Enlistment</a:t>
            </a:r>
            <a:endParaRPr b="0" i="0" sz="1400" u="none" cap="none" strike="noStrike">
              <a:solidFill>
                <a:srgbClr val="000000"/>
              </a:solidFill>
              <a:latin typeface="Arial"/>
              <a:ea typeface="Arial"/>
              <a:cs typeface="Arial"/>
              <a:sym typeface="Arial"/>
            </a:endParaRPr>
          </a:p>
        </p:txBody>
      </p:sp>
      <p:sp>
        <p:nvSpPr>
          <p:cNvPr id="110" name="Google Shape;110;p16"/>
          <p:cNvSpPr/>
          <p:nvPr/>
        </p:nvSpPr>
        <p:spPr>
          <a:xfrm>
            <a:off x="3090769" y="5256886"/>
            <a:ext cx="2441400" cy="1618500"/>
          </a:xfrm>
          <a:prstGeom prst="roundRect">
            <a:avLst>
              <a:gd fmla="val 16667" name="adj"/>
            </a:avLst>
          </a:prstGeom>
          <a:solidFill>
            <a:srgbClr val="73A4CC">
              <a:alpha val="70590"/>
            </a:srgbClr>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FFFFFF"/>
                </a:solidFill>
                <a:latin typeface="Arial"/>
                <a:ea typeface="Arial"/>
                <a:cs typeface="Arial"/>
                <a:sym typeface="Arial"/>
              </a:rPr>
              <a:t>College Credit Plus</a:t>
            </a:r>
            <a:endParaRPr b="0" i="0" sz="1400" u="none" cap="none" strike="noStrike">
              <a:solidFill>
                <a:srgbClr val="000000"/>
              </a:solidFill>
              <a:latin typeface="Arial"/>
              <a:ea typeface="Arial"/>
              <a:cs typeface="Arial"/>
              <a:sym typeface="Arial"/>
            </a:endParaRPr>
          </a:p>
        </p:txBody>
      </p:sp>
      <p:sp>
        <p:nvSpPr>
          <p:cNvPr id="111" name="Google Shape;111;p16"/>
          <p:cNvSpPr txBox="1"/>
          <p:nvPr/>
        </p:nvSpPr>
        <p:spPr>
          <a:xfrm>
            <a:off x="2753825" y="2250575"/>
            <a:ext cx="5239500" cy="1745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6"/>
          <p:cNvSpPr txBox="1"/>
          <p:nvPr/>
        </p:nvSpPr>
        <p:spPr>
          <a:xfrm>
            <a:off x="2682825" y="3497875"/>
            <a:ext cx="6520200" cy="76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6"/>
          <p:cNvSpPr txBox="1"/>
          <p:nvPr/>
        </p:nvSpPr>
        <p:spPr>
          <a:xfrm>
            <a:off x="390150" y="1309675"/>
            <a:ext cx="1924500" cy="76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1" i="0" lang="en" sz="3600" u="none" cap="none" strike="noStrike">
                <a:solidFill>
                  <a:srgbClr val="FF0000"/>
                </a:solidFill>
                <a:latin typeface="Arial"/>
                <a:ea typeface="Arial"/>
                <a:cs typeface="Arial"/>
                <a:sym typeface="Arial"/>
              </a:rPr>
              <a:t>FIRST</a:t>
            </a:r>
            <a:r>
              <a:rPr b="1" i="0" lang="en" sz="7200" u="none" cap="none" strike="noStrike">
                <a:solidFill>
                  <a:srgbClr val="FF0000"/>
                </a:solidFill>
                <a:latin typeface="Arial"/>
                <a:ea typeface="Arial"/>
                <a:cs typeface="Arial"/>
                <a:sym typeface="Arial"/>
              </a:rPr>
              <a:t>!</a:t>
            </a:r>
            <a:endParaRPr b="1" i="0" sz="7200" u="none" cap="none" strike="noStrike">
              <a:solidFill>
                <a:srgbClr val="FF0000"/>
              </a:solidFill>
              <a:latin typeface="Arial"/>
              <a:ea typeface="Arial"/>
              <a:cs typeface="Arial"/>
              <a:sym typeface="Arial"/>
            </a:endParaRPr>
          </a:p>
        </p:txBody>
      </p:sp>
      <p:sp>
        <p:nvSpPr>
          <p:cNvPr id="114" name="Google Shape;114;p16"/>
          <p:cNvSpPr/>
          <p:nvPr/>
        </p:nvSpPr>
        <p:spPr>
          <a:xfrm>
            <a:off x="2126100" y="1847313"/>
            <a:ext cx="1086600" cy="543300"/>
          </a:xfrm>
          <a:prstGeom prst="rightArrow">
            <a:avLst>
              <a:gd fmla="val 50000" name="adj1"/>
              <a:gd fmla="val 50000" name="adj2"/>
            </a:avLst>
          </a:prstGeom>
          <a:solidFill>
            <a:srgbClr val="EEECE1"/>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6"/>
          <p:cNvSpPr txBox="1"/>
          <p:nvPr/>
        </p:nvSpPr>
        <p:spPr>
          <a:xfrm>
            <a:off x="3797925" y="3051763"/>
            <a:ext cx="1924500" cy="5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1" i="0" lang="en" sz="4800" u="none" cap="none" strike="noStrike">
                <a:solidFill>
                  <a:srgbClr val="FF0000"/>
                </a:solidFill>
                <a:latin typeface="Arial"/>
                <a:ea typeface="Arial"/>
                <a:cs typeface="Arial"/>
                <a:sym typeface="Arial"/>
              </a:rPr>
              <a:t>OR</a:t>
            </a:r>
            <a:endParaRPr b="1" i="0" sz="4800" u="none" cap="none" strike="noStrike">
              <a:solidFill>
                <a:srgbClr val="FF0000"/>
              </a:solidFill>
              <a:latin typeface="Arial"/>
              <a:ea typeface="Arial"/>
              <a:cs typeface="Arial"/>
              <a:sym typeface="Arial"/>
            </a:endParaRPr>
          </a:p>
        </p:txBody>
      </p:sp>
      <p:sp>
        <p:nvSpPr>
          <p:cNvPr id="116" name="Google Shape;116;p16"/>
          <p:cNvSpPr/>
          <p:nvPr/>
        </p:nvSpPr>
        <p:spPr>
          <a:xfrm>
            <a:off x="800150" y="3996275"/>
            <a:ext cx="543300" cy="1086600"/>
          </a:xfrm>
          <a:prstGeom prst="downArrow">
            <a:avLst>
              <a:gd fmla="val 50000" name="adj1"/>
              <a:gd fmla="val 50000" name="adj2"/>
            </a:avLst>
          </a:prstGeom>
          <a:solidFill>
            <a:srgbClr val="EEECE1"/>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6"/>
          <p:cNvSpPr/>
          <p:nvPr/>
        </p:nvSpPr>
        <p:spPr>
          <a:xfrm>
            <a:off x="7181550" y="3996275"/>
            <a:ext cx="543300" cy="1086600"/>
          </a:xfrm>
          <a:prstGeom prst="downArrow">
            <a:avLst>
              <a:gd fmla="val 50000" name="adj1"/>
              <a:gd fmla="val 50000" name="adj2"/>
            </a:avLst>
          </a:prstGeom>
          <a:solidFill>
            <a:srgbClr val="EEECE1"/>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6"/>
          <p:cNvSpPr/>
          <p:nvPr/>
        </p:nvSpPr>
        <p:spPr>
          <a:xfrm>
            <a:off x="12010475" y="5032425"/>
            <a:ext cx="543300" cy="1086600"/>
          </a:xfrm>
          <a:prstGeom prst="downArrow">
            <a:avLst>
              <a:gd fmla="val 50000" name="adj1"/>
              <a:gd fmla="val 50000" name="adj2"/>
            </a:avLst>
          </a:prstGeom>
          <a:solidFill>
            <a:srgbClr val="EEECE1"/>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6"/>
          <p:cNvSpPr/>
          <p:nvPr/>
        </p:nvSpPr>
        <p:spPr>
          <a:xfrm>
            <a:off x="4039825" y="3996275"/>
            <a:ext cx="543300" cy="1086600"/>
          </a:xfrm>
          <a:prstGeom prst="downArrow">
            <a:avLst>
              <a:gd fmla="val 50000" name="adj1"/>
              <a:gd fmla="val 50000" name="adj2"/>
            </a:avLst>
          </a:prstGeom>
          <a:solidFill>
            <a:srgbClr val="EEECE1"/>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OPTION 1….</a:t>
            </a:r>
            <a:endParaRPr/>
          </a:p>
        </p:txBody>
      </p:sp>
      <p:sp>
        <p:nvSpPr>
          <p:cNvPr id="125" name="Google Shape;125;p17"/>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Demonstrate Two Career-Focused Activities :  (Auburn Career Center or credentialing program)</a:t>
            </a:r>
            <a:endParaRPr/>
          </a:p>
          <a:p>
            <a:pPr indent="0" lvl="0" marL="0" rtl="0" algn="l">
              <a:spcBef>
                <a:spcPts val="1600"/>
              </a:spcBef>
              <a:spcAft>
                <a:spcPts val="0"/>
              </a:spcAft>
              <a:buNone/>
            </a:pPr>
            <a:r>
              <a:rPr b="1" lang="en" u="sng"/>
              <a:t>Foundational </a:t>
            </a:r>
            <a:endParaRPr b="1" u="sng"/>
          </a:p>
          <a:p>
            <a:pPr indent="0" lvl="0" marL="0" rtl="0" algn="l">
              <a:spcBef>
                <a:spcPts val="1600"/>
              </a:spcBef>
              <a:spcAft>
                <a:spcPts val="0"/>
              </a:spcAft>
              <a:buNone/>
            </a:pPr>
            <a:r>
              <a:rPr lang="en"/>
              <a:t>Proficient scores on WebXams A 12-point industry credential, A pre-apprenticeship or acceptance into an approved apprenticeship program </a:t>
            </a:r>
            <a:endParaRPr/>
          </a:p>
          <a:p>
            <a:pPr indent="0" lvl="0" marL="0" rtl="0" algn="l">
              <a:spcBef>
                <a:spcPts val="1600"/>
              </a:spcBef>
              <a:spcAft>
                <a:spcPts val="0"/>
              </a:spcAft>
              <a:buNone/>
            </a:pPr>
            <a:r>
              <a:rPr b="1" lang="en" u="sng"/>
              <a:t>Supporting </a:t>
            </a:r>
            <a:endParaRPr b="1" u="sng"/>
          </a:p>
          <a:p>
            <a:pPr indent="0" lvl="0" marL="0" rtl="0" algn="l">
              <a:spcBef>
                <a:spcPts val="1600"/>
              </a:spcBef>
              <a:spcAft>
                <a:spcPts val="1600"/>
              </a:spcAft>
              <a:buNone/>
            </a:pPr>
            <a:r>
              <a:rPr lang="en"/>
              <a:t>Work-based learning Earn the required score on WorkKeys Earn the OhioMeansJobs Readiness Seal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OPTION 2…...</a:t>
            </a:r>
            <a:endParaRPr/>
          </a:p>
        </p:txBody>
      </p:sp>
      <p:sp>
        <p:nvSpPr>
          <p:cNvPr id="131" name="Google Shape;131;p18"/>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t>Enlist in the Military </a:t>
            </a:r>
            <a:endParaRPr b="1" u="sng"/>
          </a:p>
          <a:p>
            <a:pPr indent="0" lvl="0" marL="0" rtl="0" algn="l">
              <a:spcBef>
                <a:spcPts val="1600"/>
              </a:spcBef>
              <a:spcAft>
                <a:spcPts val="1600"/>
              </a:spcAft>
              <a:buNone/>
            </a:pPr>
            <a:r>
              <a:rPr lang="en"/>
              <a:t>Show evidence that you have signed a contract to enter a branch of the U.S. armed services upon graduation.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OPTION 3…..</a:t>
            </a:r>
            <a:endParaRPr/>
          </a:p>
        </p:txBody>
      </p:sp>
      <p:sp>
        <p:nvSpPr>
          <p:cNvPr id="137" name="Google Shape;137;p19"/>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t>Complete College Coursework (CCP)</a:t>
            </a:r>
            <a:endParaRPr b="1" u="sng"/>
          </a:p>
          <a:p>
            <a:pPr indent="0" lvl="0" marL="0" rtl="0" algn="l">
              <a:spcBef>
                <a:spcPts val="1600"/>
              </a:spcBef>
              <a:spcAft>
                <a:spcPts val="1600"/>
              </a:spcAft>
              <a:buNone/>
            </a:pPr>
            <a:r>
              <a:rPr lang="en"/>
              <a:t>Earn credit for </a:t>
            </a:r>
            <a:r>
              <a:rPr lang="en" u="sng"/>
              <a:t>one</a:t>
            </a:r>
            <a:r>
              <a:rPr lang="en"/>
              <a:t> college-level math </a:t>
            </a:r>
            <a:r>
              <a:rPr lang="en" u="sng"/>
              <a:t>and/ or</a:t>
            </a:r>
            <a:r>
              <a:rPr lang="en"/>
              <a:t> college-level English course through Ohio’s free College Credit Plus program.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0000"/>
                </a:solidFill>
              </a:rPr>
              <a:t>#3  </a:t>
            </a:r>
            <a:r>
              <a:rPr b="1" lang="en" sz="3000">
                <a:solidFill>
                  <a:srgbClr val="CC0000"/>
                </a:solidFill>
              </a:rPr>
              <a:t>Third…….show readiness</a:t>
            </a:r>
            <a:endParaRPr b="1" sz="3000">
              <a:solidFill>
                <a:srgbClr val="CC0000"/>
              </a:solidFill>
            </a:endParaRPr>
          </a:p>
        </p:txBody>
      </p:sp>
      <p:sp>
        <p:nvSpPr>
          <p:cNvPr id="143" name="Google Shape;143;p20"/>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t>Earn </a:t>
            </a:r>
            <a:r>
              <a:rPr b="1" lang="en" sz="1500" u="sng"/>
              <a:t>two</a:t>
            </a:r>
            <a:r>
              <a:rPr lang="en" sz="1500"/>
              <a:t> diploma seals</a:t>
            </a:r>
            <a:endParaRPr sz="1500"/>
          </a:p>
          <a:p>
            <a:pPr indent="0" lvl="0" marL="0" rtl="0" algn="ctr">
              <a:spcBef>
                <a:spcPts val="1600"/>
              </a:spcBef>
              <a:spcAft>
                <a:spcPts val="0"/>
              </a:spcAft>
              <a:buNone/>
            </a:pPr>
            <a:r>
              <a:rPr b="1" lang="en" sz="1500"/>
              <a:t>***One </a:t>
            </a:r>
            <a:r>
              <a:rPr b="1" lang="en" sz="1500" u="sng"/>
              <a:t>MUST</a:t>
            </a:r>
            <a:r>
              <a:rPr b="1" lang="en" sz="1500"/>
              <a:t> be a STATE seal and the second can be a state or a local seal</a:t>
            </a:r>
            <a:endParaRPr b="1" sz="1500"/>
          </a:p>
          <a:p>
            <a:pPr indent="0" lvl="0" marL="0" rtl="0" algn="l">
              <a:spcBef>
                <a:spcPts val="1600"/>
              </a:spcBef>
              <a:spcAft>
                <a:spcPts val="1600"/>
              </a:spcAft>
              <a:buNone/>
            </a:pPr>
            <a:r>
              <a:t/>
            </a:r>
            <a:endParaRPr b="1"/>
          </a:p>
        </p:txBody>
      </p:sp>
      <p:sp>
        <p:nvSpPr>
          <p:cNvPr id="144" name="Google Shape;144;p20"/>
          <p:cNvSpPr txBox="1"/>
          <p:nvPr/>
        </p:nvSpPr>
        <p:spPr>
          <a:xfrm>
            <a:off x="361575" y="2241250"/>
            <a:ext cx="4647600" cy="362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00">
                <a:solidFill>
                  <a:schemeClr val="dk2"/>
                </a:solidFill>
                <a:latin typeface="Roboto"/>
                <a:ea typeface="Roboto"/>
                <a:cs typeface="Roboto"/>
                <a:sym typeface="Roboto"/>
              </a:rPr>
              <a:t>OhioMeansJobs Readiness Seal (Ohio)                 Science Seal (Ohio) </a:t>
            </a:r>
            <a:endParaRPr sz="10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rPr lang="en" sz="1000">
                <a:solidFill>
                  <a:schemeClr val="dk2"/>
                </a:solidFill>
                <a:latin typeface="Roboto"/>
                <a:ea typeface="Roboto"/>
                <a:cs typeface="Roboto"/>
                <a:sym typeface="Roboto"/>
              </a:rPr>
              <a:t>Industry-Recognized Credential Seal (Ohio)          Honors Diploma Seal (Ohio) </a:t>
            </a:r>
            <a:endParaRPr sz="10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rPr lang="en" sz="1000">
                <a:solidFill>
                  <a:schemeClr val="dk2"/>
                </a:solidFill>
                <a:latin typeface="Roboto"/>
                <a:ea typeface="Roboto"/>
                <a:cs typeface="Roboto"/>
                <a:sym typeface="Roboto"/>
              </a:rPr>
              <a:t>College-Ready Seal (Ohio)                                        Seal of Biliteracy (Ohio) </a:t>
            </a:r>
            <a:endParaRPr sz="10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rPr lang="en" sz="1000">
                <a:solidFill>
                  <a:schemeClr val="dk2"/>
                </a:solidFill>
                <a:latin typeface="Roboto"/>
                <a:ea typeface="Roboto"/>
                <a:cs typeface="Roboto"/>
                <a:sym typeface="Roboto"/>
              </a:rPr>
              <a:t>Military Enlistment Seal (Ohio)                                Technology Seal (Ohio) </a:t>
            </a:r>
            <a:endParaRPr sz="10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rPr lang="en" sz="1000">
                <a:solidFill>
                  <a:schemeClr val="dk2"/>
                </a:solidFill>
                <a:latin typeface="Roboto"/>
                <a:ea typeface="Roboto"/>
                <a:cs typeface="Roboto"/>
                <a:sym typeface="Roboto"/>
              </a:rPr>
              <a:t>Citizenship Seal (Ohio) </a:t>
            </a:r>
            <a:endParaRPr sz="10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t/>
            </a:r>
            <a:endParaRPr sz="7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t/>
            </a:r>
            <a:endParaRPr sz="7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t/>
            </a:r>
            <a:endParaRPr sz="700">
              <a:solidFill>
                <a:schemeClr val="dk2"/>
              </a:solidFill>
              <a:latin typeface="Roboto"/>
              <a:ea typeface="Roboto"/>
              <a:cs typeface="Roboto"/>
              <a:sym typeface="Roboto"/>
            </a:endParaRPr>
          </a:p>
          <a:p>
            <a:pPr indent="0" lvl="0" marL="0" rtl="0" algn="l">
              <a:lnSpc>
                <a:spcPct val="115000"/>
              </a:lnSpc>
              <a:spcBef>
                <a:spcPts val="1600"/>
              </a:spcBef>
              <a:spcAft>
                <a:spcPts val="0"/>
              </a:spcAft>
              <a:buNone/>
            </a:pPr>
            <a:r>
              <a:t/>
            </a:r>
            <a:endParaRPr sz="700">
              <a:solidFill>
                <a:schemeClr val="dk2"/>
              </a:solidFill>
              <a:latin typeface="Roboto"/>
              <a:ea typeface="Roboto"/>
              <a:cs typeface="Roboto"/>
              <a:sym typeface="Roboto"/>
            </a:endParaRPr>
          </a:p>
          <a:p>
            <a:pPr indent="0" lvl="0" marL="0" rtl="0" algn="l">
              <a:spcBef>
                <a:spcPts val="1600"/>
              </a:spcBef>
              <a:spcAft>
                <a:spcPts val="0"/>
              </a:spcAft>
              <a:buNone/>
            </a:pPr>
            <a:r>
              <a:t/>
            </a:r>
            <a:endParaRPr>
              <a:latin typeface="Roboto"/>
              <a:ea typeface="Roboto"/>
              <a:cs typeface="Roboto"/>
              <a:sym typeface="Roboto"/>
            </a:endParaRPr>
          </a:p>
        </p:txBody>
      </p:sp>
      <p:sp>
        <p:nvSpPr>
          <p:cNvPr id="145" name="Google Shape;145;p20"/>
          <p:cNvSpPr txBox="1"/>
          <p:nvPr/>
        </p:nvSpPr>
        <p:spPr>
          <a:xfrm>
            <a:off x="5174475" y="2241250"/>
            <a:ext cx="3532200" cy="110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rPr>
              <a:t>Community Service Seal (Local)</a:t>
            </a:r>
            <a:endParaRPr sz="1000">
              <a:solidFill>
                <a:schemeClr val="dk2"/>
              </a:solidFill>
            </a:endParaRPr>
          </a:p>
          <a:p>
            <a:pPr indent="0" lvl="0" marL="0" rtl="0" algn="l">
              <a:lnSpc>
                <a:spcPct val="115000"/>
              </a:lnSpc>
              <a:spcBef>
                <a:spcPts val="1600"/>
              </a:spcBef>
              <a:spcAft>
                <a:spcPts val="0"/>
              </a:spcAft>
              <a:buClr>
                <a:schemeClr val="dk1"/>
              </a:buClr>
              <a:buSzPts val="1100"/>
              <a:buFont typeface="Arial"/>
              <a:buNone/>
            </a:pPr>
            <a:r>
              <a:rPr lang="en" sz="1000">
                <a:solidFill>
                  <a:schemeClr val="dk2"/>
                </a:solidFill>
              </a:rPr>
              <a:t> Fine and Performing Arts Seal (Local) </a:t>
            </a:r>
            <a:endParaRPr sz="1000">
              <a:solidFill>
                <a:schemeClr val="dk2"/>
              </a:solidFill>
            </a:endParaRPr>
          </a:p>
          <a:p>
            <a:pPr indent="0" lvl="0" marL="0" rtl="0" algn="l">
              <a:lnSpc>
                <a:spcPct val="115000"/>
              </a:lnSpc>
              <a:spcBef>
                <a:spcPts val="1600"/>
              </a:spcBef>
              <a:spcAft>
                <a:spcPts val="1600"/>
              </a:spcAft>
              <a:buClr>
                <a:schemeClr val="dk1"/>
              </a:buClr>
              <a:buSzPts val="1100"/>
              <a:buFont typeface="Arial"/>
              <a:buNone/>
            </a:pPr>
            <a:r>
              <a:rPr lang="en" sz="1000">
                <a:solidFill>
                  <a:schemeClr val="dk2"/>
                </a:solidFill>
              </a:rPr>
              <a:t>Student Engagement Seal (Local)</a:t>
            </a:r>
            <a:endParaRPr>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330200" lvl="0" marL="457200" rtl="0" algn="ctr">
              <a:spcBef>
                <a:spcPts val="0"/>
              </a:spcBef>
              <a:spcAft>
                <a:spcPts val="0"/>
              </a:spcAft>
              <a:buClr>
                <a:srgbClr val="C00000"/>
              </a:buClr>
              <a:buSzPts val="3000"/>
              <a:buAutoNum type="alphaUcPeriod"/>
            </a:pPr>
            <a:r>
              <a:rPr b="1" lang="en" sz="3000">
                <a:solidFill>
                  <a:srgbClr val="C00000"/>
                </a:solidFill>
              </a:rPr>
              <a:t>OhioMeansJobs Readiness Seal (State) </a:t>
            </a:r>
            <a:endParaRPr sz="3000"/>
          </a:p>
        </p:txBody>
      </p:sp>
      <p:sp>
        <p:nvSpPr>
          <p:cNvPr id="151" name="Google Shape;151;p21"/>
          <p:cNvSpPr txBox="1"/>
          <p:nvPr>
            <p:ph idx="1" type="body"/>
          </p:nvPr>
        </p:nvSpPr>
        <p:spPr>
          <a:xfrm>
            <a:off x="3621025" y="1152475"/>
            <a:ext cx="52113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Requirements: </a:t>
            </a:r>
            <a:endParaRPr/>
          </a:p>
          <a:p>
            <a:pPr indent="-342900" lvl="0" marL="457200" rtl="0" algn="ctr">
              <a:spcBef>
                <a:spcPts val="1600"/>
              </a:spcBef>
              <a:spcAft>
                <a:spcPts val="0"/>
              </a:spcAft>
              <a:buSzPts val="1800"/>
              <a:buAutoNum type="arabicPeriod"/>
            </a:pPr>
            <a:r>
              <a:rPr lang="en"/>
              <a:t> </a:t>
            </a:r>
            <a:r>
              <a:rPr lang="en"/>
              <a:t>Demonstration of 15 professional skills, work-readiness, and work ethic competencies</a:t>
            </a:r>
            <a:endParaRPr/>
          </a:p>
          <a:p>
            <a:pPr indent="-342900" lvl="0" marL="457200" rtl="0" algn="ctr">
              <a:spcBef>
                <a:spcPts val="0"/>
              </a:spcBef>
              <a:spcAft>
                <a:spcPts val="0"/>
              </a:spcAft>
              <a:buSzPts val="1800"/>
              <a:buAutoNum type="arabicPeriod"/>
            </a:pPr>
            <a:r>
              <a:rPr lang="en"/>
              <a:t> </a:t>
            </a:r>
            <a:r>
              <a:rPr lang="en"/>
              <a:t>Students must have at least a total of </a:t>
            </a:r>
            <a:r>
              <a:rPr b="1" lang="en" u="sng"/>
              <a:t>3 mentors</a:t>
            </a:r>
            <a:r>
              <a:rPr lang="en"/>
              <a:t> (community, work and school)</a:t>
            </a:r>
            <a:r>
              <a:rPr b="1" lang="en" u="sng"/>
              <a:t> </a:t>
            </a:r>
            <a:r>
              <a:rPr lang="en"/>
              <a:t>to validate the 15 professional skills needed to earn the Seal</a:t>
            </a:r>
            <a:endParaRPr/>
          </a:p>
          <a:p>
            <a:pPr indent="0" lvl="0" marL="0" rtl="0" algn="l">
              <a:spcBef>
                <a:spcPts val="1600"/>
              </a:spcBef>
              <a:spcAft>
                <a:spcPts val="1600"/>
              </a:spcAft>
              <a:buNone/>
            </a:pPr>
            <a:r>
              <a:t/>
            </a:r>
            <a:endParaRPr/>
          </a:p>
        </p:txBody>
      </p:sp>
      <p:sp>
        <p:nvSpPr>
          <p:cNvPr id="152" name="Google Shape;152;p21"/>
          <p:cNvSpPr txBox="1"/>
          <p:nvPr/>
        </p:nvSpPr>
        <p:spPr>
          <a:xfrm>
            <a:off x="109750" y="1579600"/>
            <a:ext cx="3621000" cy="276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21"/>
          <p:cNvPicPr preferRelativeResize="0"/>
          <p:nvPr/>
        </p:nvPicPr>
        <p:blipFill rotWithShape="1">
          <a:blip r:embed="rId3">
            <a:alphaModFix/>
          </a:blip>
          <a:srcRect b="0" l="0" r="0" t="0"/>
          <a:stretch/>
        </p:blipFill>
        <p:spPr>
          <a:xfrm>
            <a:off x="311700" y="1369750"/>
            <a:ext cx="3419100" cy="2519400"/>
          </a:xfrm>
          <a:prstGeom prst="rect">
            <a:avLst/>
          </a:prstGeom>
          <a:noFill/>
          <a:ln>
            <a:noFill/>
          </a:ln>
          <a:effectLst>
            <a:outerShdw blurRad="292100" rotWithShape="0" algn="tl" dir="2700000" dist="139700">
              <a:srgbClr val="333333">
                <a:alpha val="6431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4800"/>
              <a:buFont typeface="Arial"/>
              <a:buNone/>
            </a:pPr>
            <a:r>
              <a:rPr b="1" lang="en" sz="3000">
                <a:solidFill>
                  <a:srgbClr val="C00000"/>
                </a:solidFill>
              </a:rPr>
              <a:t>B. Seal of Biliteracy (State)</a:t>
            </a:r>
            <a:endParaRPr sz="3000"/>
          </a:p>
          <a:p>
            <a:pPr indent="0" lvl="0" marL="0" rtl="0" algn="l">
              <a:spcBef>
                <a:spcPts val="0"/>
              </a:spcBef>
              <a:spcAft>
                <a:spcPts val="0"/>
              </a:spcAft>
              <a:buNone/>
            </a:pPr>
            <a:r>
              <a:t/>
            </a:r>
            <a:endParaRPr sz="3000"/>
          </a:p>
        </p:txBody>
      </p:sp>
      <p:sp>
        <p:nvSpPr>
          <p:cNvPr id="159" name="Google Shape;159;p22"/>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Requirements:</a:t>
            </a:r>
            <a:endParaRPr/>
          </a:p>
          <a:p>
            <a:pPr indent="-342900" lvl="0" marL="457200" rtl="0" algn="l">
              <a:spcBef>
                <a:spcPts val="1600"/>
              </a:spcBef>
              <a:spcAft>
                <a:spcPts val="0"/>
              </a:spcAft>
              <a:buSzPts val="1800"/>
              <a:buAutoNum type="arabicPeriod"/>
            </a:pPr>
            <a:r>
              <a:rPr lang="en"/>
              <a:t> The student must demonstrate a high level of proficiency in both English and at least one other world language</a:t>
            </a:r>
            <a:endParaRPr/>
          </a:p>
          <a:p>
            <a:pPr indent="0" lvl="0" marL="0" rtl="0" algn="l">
              <a:spcBef>
                <a:spcPts val="1600"/>
              </a:spcBef>
              <a:spcAft>
                <a:spcPts val="0"/>
              </a:spcAft>
              <a:buNone/>
            </a:pPr>
            <a:r>
              <a:t/>
            </a:r>
            <a:endParaRPr/>
          </a:p>
          <a:p>
            <a:pPr indent="-342900" lvl="0" marL="457200" rtl="0" algn="l">
              <a:spcBef>
                <a:spcPts val="1600"/>
              </a:spcBef>
              <a:spcAft>
                <a:spcPts val="0"/>
              </a:spcAft>
              <a:buSzPts val="1800"/>
              <a:buAutoNum type="arabicPeriod"/>
            </a:pPr>
            <a:r>
              <a:rPr lang="en"/>
              <a:t> Students can demonstrate proficiency in English and at least one other world language through a series of </a:t>
            </a:r>
            <a:r>
              <a:rPr b="1" lang="en" u="sng"/>
              <a:t>test-based </a:t>
            </a:r>
            <a:r>
              <a:rPr lang="en"/>
              <a:t>options.</a:t>
            </a:r>
            <a:endParaRPr/>
          </a:p>
          <a:p>
            <a:pPr indent="0" lvl="0" marL="45720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5400"/>
              <a:buFont typeface="Arial"/>
              <a:buNone/>
            </a:pPr>
            <a:r>
              <a:rPr b="1" lang="en" sz="3000">
                <a:solidFill>
                  <a:srgbClr val="C00000"/>
                </a:solidFill>
              </a:rPr>
              <a:t>C. College Ready Seal (State)</a:t>
            </a:r>
            <a:endParaRPr sz="3000"/>
          </a:p>
          <a:p>
            <a:pPr indent="0" lvl="0" marL="0" rtl="0" algn="l">
              <a:spcBef>
                <a:spcPts val="0"/>
              </a:spcBef>
              <a:spcAft>
                <a:spcPts val="0"/>
              </a:spcAft>
              <a:buNone/>
            </a:pPr>
            <a:r>
              <a:t/>
            </a:r>
            <a:endParaRPr/>
          </a:p>
        </p:txBody>
      </p:sp>
      <p:sp>
        <p:nvSpPr>
          <p:cNvPr id="165" name="Google Shape;165;p23"/>
          <p:cNvSpPr txBox="1"/>
          <p:nvPr>
            <p:ph idx="1" type="body"/>
          </p:nvPr>
        </p:nvSpPr>
        <p:spPr>
          <a:xfrm>
            <a:off x="311700" y="1115875"/>
            <a:ext cx="85206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Requirements: (</a:t>
            </a:r>
            <a:r>
              <a:rPr b="1" lang="en"/>
              <a:t>Junior year ACT</a:t>
            </a:r>
            <a:r>
              <a:rPr lang="en"/>
              <a:t>)</a:t>
            </a:r>
            <a:endParaRPr/>
          </a:p>
          <a:p>
            <a:pPr indent="0" lvl="0" marL="0" rtl="0" algn="l">
              <a:spcBef>
                <a:spcPts val="1600"/>
              </a:spcBef>
              <a:spcAft>
                <a:spcPts val="0"/>
              </a:spcAft>
              <a:buNone/>
            </a:pPr>
            <a:r>
              <a:rPr lang="en"/>
              <a:t>Earn remediation-free scores on the ACT (English=18, Math=22, Reading=22)</a:t>
            </a:r>
            <a:endParaRPr/>
          </a:p>
          <a:p>
            <a:pPr indent="0" lvl="0" marL="0" rtl="0" algn="l">
              <a:spcBef>
                <a:spcPts val="1600"/>
              </a:spcBef>
              <a:spcAft>
                <a:spcPts val="1600"/>
              </a:spcAft>
              <a:buNone/>
            </a:pPr>
            <a:r>
              <a:t/>
            </a:r>
            <a:endParaRPr/>
          </a:p>
        </p:txBody>
      </p:sp>
      <p:sp>
        <p:nvSpPr>
          <p:cNvPr id="166" name="Google Shape;166;p23"/>
          <p:cNvSpPr txBox="1"/>
          <p:nvPr/>
        </p:nvSpPr>
        <p:spPr>
          <a:xfrm>
            <a:off x="999750" y="3218700"/>
            <a:ext cx="7022700" cy="8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67" name="Google Shape;167;p23"/>
          <p:cNvPicPr preferRelativeResize="0"/>
          <p:nvPr/>
        </p:nvPicPr>
        <p:blipFill>
          <a:blip r:embed="rId3">
            <a:alphaModFix/>
          </a:blip>
          <a:stretch>
            <a:fillRect/>
          </a:stretch>
        </p:blipFill>
        <p:spPr>
          <a:xfrm>
            <a:off x="3034725" y="2657863"/>
            <a:ext cx="2952750" cy="1552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C00000"/>
              </a:buClr>
              <a:buSzPts val="5000"/>
              <a:buFont typeface="Arial"/>
              <a:buNone/>
            </a:pPr>
            <a:r>
              <a:rPr b="1" lang="en" sz="3000">
                <a:solidFill>
                  <a:srgbClr val="C00000"/>
                </a:solidFill>
              </a:rPr>
              <a:t>D. Science Seal (State)</a:t>
            </a:r>
            <a:endParaRPr sz="3000"/>
          </a:p>
        </p:txBody>
      </p:sp>
      <p:sp>
        <p:nvSpPr>
          <p:cNvPr id="173" name="Google Shape;173;p24"/>
          <p:cNvSpPr txBox="1"/>
          <p:nvPr>
            <p:ph idx="1" type="body"/>
          </p:nvPr>
        </p:nvSpPr>
        <p:spPr>
          <a:xfrm>
            <a:off x="311700" y="944950"/>
            <a:ext cx="8520600" cy="3624000"/>
          </a:xfrm>
          <a:prstGeom prst="rect">
            <a:avLst/>
          </a:prstGeom>
        </p:spPr>
        <p:txBody>
          <a:bodyPr anchorCtr="0" anchor="t" bIns="91425" lIns="91425" spcFirstLastPara="1" rIns="91425" wrap="square" tIns="91425">
            <a:noAutofit/>
          </a:bodyPr>
          <a:lstStyle/>
          <a:p>
            <a:pPr indent="0" lvl="0" marL="0" rtl="0" algn="l">
              <a:lnSpc>
                <a:spcPct val="88235"/>
              </a:lnSpc>
              <a:spcBef>
                <a:spcPts val="800"/>
              </a:spcBef>
              <a:spcAft>
                <a:spcPts val="0"/>
              </a:spcAft>
              <a:buNone/>
            </a:pPr>
            <a:r>
              <a:t/>
            </a:r>
            <a:endParaRPr i="1">
              <a:solidFill>
                <a:srgbClr val="2D81C2"/>
              </a:solidFill>
              <a:highlight>
                <a:srgbClr val="FFFFFF"/>
              </a:highlight>
              <a:latin typeface="Arial"/>
              <a:ea typeface="Arial"/>
              <a:cs typeface="Arial"/>
              <a:sym typeface="Arial"/>
            </a:endParaRPr>
          </a:p>
          <a:p>
            <a:pPr indent="0" lvl="0" marL="0" rtl="0" algn="l">
              <a:spcBef>
                <a:spcPts val="800"/>
              </a:spcBef>
              <a:spcAft>
                <a:spcPts val="0"/>
              </a:spcAft>
              <a:buNone/>
            </a:pPr>
            <a:r>
              <a:rPr lang="en">
                <a:solidFill>
                  <a:srgbClr val="000000"/>
                </a:solidFill>
                <a:highlight>
                  <a:srgbClr val="FFFFFF"/>
                </a:highlight>
                <a:latin typeface="Arial"/>
                <a:ea typeface="Arial"/>
                <a:cs typeface="Arial"/>
                <a:sym typeface="Arial"/>
              </a:rPr>
              <a:t>To earn Ohio’s Science Seal, students must satisfy </a:t>
            </a:r>
            <a:r>
              <a:rPr lang="en" u="sng">
                <a:solidFill>
                  <a:srgbClr val="000000"/>
                </a:solidFill>
                <a:highlight>
                  <a:srgbClr val="FFFFFF"/>
                </a:highlight>
                <a:latin typeface="Arial"/>
                <a:ea typeface="Arial"/>
                <a:cs typeface="Arial"/>
                <a:sym typeface="Arial"/>
              </a:rPr>
              <a:t>at least one</a:t>
            </a:r>
            <a:r>
              <a:rPr lang="en">
                <a:solidFill>
                  <a:srgbClr val="000000"/>
                </a:solidFill>
                <a:highlight>
                  <a:srgbClr val="FFFFFF"/>
                </a:highlight>
                <a:latin typeface="Arial"/>
                <a:ea typeface="Arial"/>
                <a:cs typeface="Arial"/>
                <a:sym typeface="Arial"/>
              </a:rPr>
              <a:t> of the following:</a:t>
            </a:r>
            <a:endParaRPr>
              <a:solidFill>
                <a:srgbClr val="000000"/>
              </a:solidFill>
              <a:highlight>
                <a:srgbClr val="FFFFFF"/>
              </a:highlight>
              <a:latin typeface="Arial"/>
              <a:ea typeface="Arial"/>
              <a:cs typeface="Arial"/>
              <a:sym typeface="Arial"/>
            </a:endParaRPr>
          </a:p>
          <a:p>
            <a:pPr indent="-342900" lvl="0" marL="698500" rtl="0" algn="l">
              <a:lnSpc>
                <a:spcPct val="142857"/>
              </a:lnSpc>
              <a:spcBef>
                <a:spcPts val="800"/>
              </a:spcBef>
              <a:spcAft>
                <a:spcPts val="0"/>
              </a:spcAft>
              <a:buClr>
                <a:srgbClr val="000000"/>
              </a:buClr>
              <a:buSzPts val="1800"/>
              <a:buFont typeface="Arial"/>
              <a:buAutoNum type="arabicPeriod"/>
            </a:pPr>
            <a:r>
              <a:rPr lang="en">
                <a:solidFill>
                  <a:srgbClr val="000000"/>
                </a:solidFill>
                <a:highlight>
                  <a:srgbClr val="FFFFFF"/>
                </a:highlight>
                <a:latin typeface="Arial"/>
                <a:ea typeface="Arial"/>
                <a:cs typeface="Arial"/>
                <a:sym typeface="Arial"/>
              </a:rPr>
              <a:t>Earn a </a:t>
            </a:r>
            <a:r>
              <a:rPr b="1" lang="en">
                <a:solidFill>
                  <a:srgbClr val="000000"/>
                </a:solidFill>
                <a:highlight>
                  <a:srgbClr val="FFFFFF"/>
                </a:highlight>
                <a:latin typeface="Arial"/>
                <a:ea typeface="Arial"/>
                <a:cs typeface="Arial"/>
                <a:sym typeface="Arial"/>
              </a:rPr>
              <a:t>final course grade</a:t>
            </a:r>
            <a:r>
              <a:rPr lang="en">
                <a:solidFill>
                  <a:srgbClr val="000000"/>
                </a:solidFill>
                <a:highlight>
                  <a:srgbClr val="FFFFFF"/>
                </a:highlight>
                <a:latin typeface="Arial"/>
                <a:ea typeface="Arial"/>
                <a:cs typeface="Arial"/>
                <a:sym typeface="Arial"/>
              </a:rPr>
              <a:t> that is equivalent to a </a:t>
            </a:r>
            <a:r>
              <a:rPr b="1" lang="en">
                <a:solidFill>
                  <a:srgbClr val="000000"/>
                </a:solidFill>
                <a:highlight>
                  <a:srgbClr val="FFFFFF"/>
                </a:highlight>
                <a:latin typeface="Arial"/>
                <a:ea typeface="Arial"/>
                <a:cs typeface="Arial"/>
                <a:sym typeface="Arial"/>
              </a:rPr>
              <a:t>“B” or higher</a:t>
            </a:r>
            <a:r>
              <a:rPr lang="en">
                <a:solidFill>
                  <a:srgbClr val="000000"/>
                </a:solidFill>
                <a:highlight>
                  <a:srgbClr val="FFFFFF"/>
                </a:highlight>
                <a:latin typeface="Arial"/>
                <a:ea typeface="Arial"/>
                <a:cs typeface="Arial"/>
                <a:sym typeface="Arial"/>
              </a:rPr>
              <a:t> in an </a:t>
            </a:r>
            <a:r>
              <a:rPr lang="en" u="sng">
                <a:solidFill>
                  <a:srgbClr val="000000"/>
                </a:solidFill>
                <a:highlight>
                  <a:srgbClr val="FFFFFF"/>
                </a:highlight>
                <a:latin typeface="Arial"/>
                <a:ea typeface="Arial"/>
                <a:cs typeface="Arial"/>
                <a:sym typeface="Arial"/>
              </a:rPr>
              <a:t>Advanced Science course</a:t>
            </a:r>
            <a:endParaRPr u="sng">
              <a:solidFill>
                <a:srgbClr val="000000"/>
              </a:solidFill>
              <a:highlight>
                <a:srgbClr val="FFFFFF"/>
              </a:highlight>
              <a:latin typeface="Arial"/>
              <a:ea typeface="Arial"/>
              <a:cs typeface="Arial"/>
              <a:sym typeface="Arial"/>
            </a:endParaRPr>
          </a:p>
          <a:p>
            <a:pPr indent="-342900" lvl="0" marL="698500" rtl="0" algn="l">
              <a:lnSpc>
                <a:spcPct val="142857"/>
              </a:lnSpc>
              <a:spcBef>
                <a:spcPts val="0"/>
              </a:spcBef>
              <a:spcAft>
                <a:spcPts val="0"/>
              </a:spcAft>
              <a:buClr>
                <a:srgbClr val="000000"/>
              </a:buClr>
              <a:buSzPts val="1800"/>
              <a:buFont typeface="Arial"/>
              <a:buAutoNum type="arabicPeriod"/>
            </a:pPr>
            <a:r>
              <a:rPr lang="en">
                <a:solidFill>
                  <a:srgbClr val="000000"/>
                </a:solidFill>
                <a:highlight>
                  <a:srgbClr val="FFFFFF"/>
                </a:highlight>
                <a:latin typeface="Arial"/>
                <a:ea typeface="Arial"/>
                <a:cs typeface="Arial"/>
                <a:sym typeface="Arial"/>
              </a:rPr>
              <a:t>Earn a score of proficient</a:t>
            </a:r>
            <a:r>
              <a:rPr b="1" lang="en">
                <a:solidFill>
                  <a:srgbClr val="000000"/>
                </a:solidFill>
                <a:highlight>
                  <a:srgbClr val="FFFFFF"/>
                </a:highlight>
                <a:latin typeface="Arial"/>
                <a:ea typeface="Arial"/>
                <a:cs typeface="Arial"/>
                <a:sym typeface="Arial"/>
              </a:rPr>
              <a:t> (700)</a:t>
            </a:r>
            <a:r>
              <a:rPr lang="en">
                <a:solidFill>
                  <a:srgbClr val="000000"/>
                </a:solidFill>
                <a:highlight>
                  <a:srgbClr val="FFFFFF"/>
                </a:highlight>
                <a:latin typeface="Arial"/>
                <a:ea typeface="Arial"/>
                <a:cs typeface="Arial"/>
                <a:sym typeface="Arial"/>
              </a:rPr>
              <a:t> on Ohio’s State Test in Biology;</a:t>
            </a:r>
            <a:endParaRPr>
              <a:solidFill>
                <a:srgbClr val="000000"/>
              </a:solidFill>
              <a:highlight>
                <a:srgbClr val="FFFFFF"/>
              </a:highlight>
              <a:latin typeface="Arial"/>
              <a:ea typeface="Arial"/>
              <a:cs typeface="Arial"/>
              <a:sym typeface="Arial"/>
            </a:endParaRPr>
          </a:p>
          <a:p>
            <a:pPr indent="-342900" lvl="0" marL="698500" rtl="0" algn="l">
              <a:lnSpc>
                <a:spcPct val="142857"/>
              </a:lnSpc>
              <a:spcBef>
                <a:spcPts val="0"/>
              </a:spcBef>
              <a:spcAft>
                <a:spcPts val="0"/>
              </a:spcAft>
              <a:buClr>
                <a:srgbClr val="000000"/>
              </a:buClr>
              <a:buSzPts val="1800"/>
              <a:buFont typeface="Arial"/>
              <a:buAutoNum type="arabicPeriod"/>
            </a:pPr>
            <a:r>
              <a:rPr lang="en">
                <a:solidFill>
                  <a:srgbClr val="000000"/>
                </a:solidFill>
                <a:highlight>
                  <a:srgbClr val="FFFFFF"/>
                </a:highlight>
                <a:latin typeface="Arial"/>
                <a:ea typeface="Arial"/>
                <a:cs typeface="Arial"/>
                <a:sym typeface="Arial"/>
              </a:rPr>
              <a:t>Earn a </a:t>
            </a:r>
            <a:r>
              <a:rPr b="1" lang="en">
                <a:solidFill>
                  <a:srgbClr val="000000"/>
                </a:solidFill>
                <a:highlight>
                  <a:srgbClr val="FFFFFF"/>
                </a:highlight>
                <a:latin typeface="Arial"/>
                <a:ea typeface="Arial"/>
                <a:cs typeface="Arial"/>
                <a:sym typeface="Arial"/>
              </a:rPr>
              <a:t>“B” or higher in a College Credit Plus</a:t>
            </a:r>
            <a:r>
              <a:rPr lang="en">
                <a:solidFill>
                  <a:srgbClr val="000000"/>
                </a:solidFill>
                <a:highlight>
                  <a:srgbClr val="FFFFFF"/>
                </a:highlight>
                <a:latin typeface="Arial"/>
                <a:ea typeface="Arial"/>
                <a:cs typeface="Arial"/>
                <a:sym typeface="Arial"/>
              </a:rPr>
              <a:t> science course.</a:t>
            </a:r>
            <a:endParaRPr>
              <a:solidFill>
                <a:srgbClr val="000000"/>
              </a:solidFill>
              <a:highlight>
                <a:srgbClr val="FFFFFF"/>
              </a:highlight>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rgbClr val="CC0000"/>
                </a:solidFill>
              </a:rPr>
              <a:t>E.  Honors Diploma Seal (State)</a:t>
            </a:r>
            <a:endParaRPr b="1" sz="3000">
              <a:solidFill>
                <a:srgbClr val="CC0000"/>
              </a:solidFill>
            </a:endParaRPr>
          </a:p>
        </p:txBody>
      </p:sp>
      <p:sp>
        <p:nvSpPr>
          <p:cNvPr id="179" name="Google Shape;179;p25"/>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Meeting the criteria for one of 5 honors diplomas:</a:t>
            </a:r>
            <a:endParaRPr sz="2200"/>
          </a:p>
          <a:p>
            <a:pPr indent="-368300" lvl="0" marL="457200" rtl="0" algn="l">
              <a:spcBef>
                <a:spcPts val="1600"/>
              </a:spcBef>
              <a:spcAft>
                <a:spcPts val="0"/>
              </a:spcAft>
              <a:buSzPts val="2200"/>
              <a:buAutoNum type="arabicPeriod"/>
            </a:pPr>
            <a:r>
              <a:rPr lang="en" sz="2200"/>
              <a:t> Academic Honors Diploma</a:t>
            </a:r>
            <a:endParaRPr sz="2200"/>
          </a:p>
          <a:p>
            <a:pPr indent="-368300" lvl="0" marL="457200" rtl="0" algn="l">
              <a:spcBef>
                <a:spcPts val="0"/>
              </a:spcBef>
              <a:spcAft>
                <a:spcPts val="0"/>
              </a:spcAft>
              <a:buSzPts val="2200"/>
              <a:buAutoNum type="arabicPeriod"/>
            </a:pPr>
            <a:r>
              <a:rPr lang="en" sz="2200"/>
              <a:t> Career-Tech Honors Diploma</a:t>
            </a:r>
            <a:endParaRPr sz="2200"/>
          </a:p>
          <a:p>
            <a:pPr indent="-368300" lvl="0" marL="457200" rtl="0" algn="l">
              <a:spcBef>
                <a:spcPts val="0"/>
              </a:spcBef>
              <a:spcAft>
                <a:spcPts val="0"/>
              </a:spcAft>
              <a:buSzPts val="2200"/>
              <a:buAutoNum type="arabicPeriod"/>
            </a:pPr>
            <a:r>
              <a:rPr lang="en" sz="2200"/>
              <a:t> STEM Honors Diploma</a:t>
            </a:r>
            <a:endParaRPr sz="2200"/>
          </a:p>
          <a:p>
            <a:pPr indent="-368300" lvl="0" marL="457200" rtl="0" algn="l">
              <a:spcBef>
                <a:spcPts val="0"/>
              </a:spcBef>
              <a:spcAft>
                <a:spcPts val="0"/>
              </a:spcAft>
              <a:buSzPts val="2200"/>
              <a:buAutoNum type="arabicPeriod"/>
            </a:pPr>
            <a:r>
              <a:rPr lang="en" sz="2200"/>
              <a:t> Civics and Social Sciences</a:t>
            </a:r>
            <a:endParaRPr sz="2200"/>
          </a:p>
          <a:p>
            <a:pPr indent="-368300" lvl="0" marL="457200" rtl="0" algn="l">
              <a:spcBef>
                <a:spcPts val="0"/>
              </a:spcBef>
              <a:spcAft>
                <a:spcPts val="0"/>
              </a:spcAft>
              <a:buSzPts val="2200"/>
              <a:buAutoNum type="arabicPeriod"/>
            </a:pPr>
            <a:r>
              <a:rPr lang="en" sz="2200"/>
              <a:t> Fine Arts Honors Diploma</a:t>
            </a:r>
            <a:endParaRPr sz="2200"/>
          </a:p>
          <a:p>
            <a:pPr indent="0" lvl="0" marL="457200" rtl="0" algn="l">
              <a:spcBef>
                <a:spcPts val="1600"/>
              </a:spcBef>
              <a:spcAft>
                <a:spcPts val="0"/>
              </a:spcAft>
              <a:buNone/>
            </a:pPr>
            <a:r>
              <a:rPr lang="en" sz="1600" u="sng">
                <a:solidFill>
                  <a:schemeClr val="hlink"/>
                </a:solidFill>
                <a:hlinkClick r:id="rId3"/>
              </a:rPr>
              <a:t>https://education.ohio.gov/Topics/Ohio-s-Graduation-Requirements/Contacts-and-Resources/Honors-Diplomas</a:t>
            </a:r>
            <a:endParaRPr sz="1600"/>
          </a:p>
          <a:p>
            <a:pPr indent="0" lvl="0" marL="0" rtl="0" algn="l">
              <a:spcBef>
                <a:spcPts val="1600"/>
              </a:spcBef>
              <a:spcAft>
                <a:spcPts val="0"/>
              </a:spcAft>
              <a:buNone/>
            </a:pPr>
            <a:r>
              <a:rPr lang="en"/>
              <a:t> </a:t>
            </a:r>
            <a:endParaRPr/>
          </a:p>
          <a:p>
            <a:pPr indent="0" lvl="0" marL="0" rtl="0" algn="l">
              <a:spcBef>
                <a:spcPts val="1600"/>
              </a:spcBef>
              <a:spcAft>
                <a:spcPts val="1600"/>
              </a:spcAft>
              <a:buNone/>
            </a:pPr>
            <a:r>
              <a:t/>
            </a:r>
            <a:endParaRPr/>
          </a:p>
        </p:txBody>
      </p:sp>
      <p:sp>
        <p:nvSpPr>
          <p:cNvPr id="180" name="Google Shape;180;p25"/>
          <p:cNvSpPr txBox="1"/>
          <p:nvPr/>
        </p:nvSpPr>
        <p:spPr>
          <a:xfrm>
            <a:off x="4693925" y="1752450"/>
            <a:ext cx="3621000" cy="8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81" name="Google Shape;181;p25"/>
          <p:cNvPicPr preferRelativeResize="0"/>
          <p:nvPr/>
        </p:nvPicPr>
        <p:blipFill>
          <a:blip r:embed="rId4">
            <a:alphaModFix/>
          </a:blip>
          <a:stretch>
            <a:fillRect/>
          </a:stretch>
        </p:blipFill>
        <p:spPr>
          <a:xfrm>
            <a:off x="5755963" y="1752438"/>
            <a:ext cx="2143125" cy="2143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C00000"/>
              </a:buClr>
              <a:buSzPts val="6000"/>
              <a:buFont typeface="Arial"/>
              <a:buNone/>
            </a:pPr>
            <a:r>
              <a:rPr b="1" lang="en" sz="3000">
                <a:solidFill>
                  <a:srgbClr val="C00000"/>
                </a:solidFill>
              </a:rPr>
              <a:t>F. Citizenship Seal (State)</a:t>
            </a:r>
            <a:endParaRPr b="1" sz="3000">
              <a:solidFill>
                <a:srgbClr val="C00000"/>
              </a:solidFill>
            </a:endParaRPr>
          </a:p>
          <a:p>
            <a:pPr indent="0" lvl="0" marL="0" rtl="0" algn="l">
              <a:spcBef>
                <a:spcPts val="0"/>
              </a:spcBef>
              <a:spcAft>
                <a:spcPts val="0"/>
              </a:spcAft>
              <a:buNone/>
            </a:pPr>
            <a:r>
              <a:t/>
            </a:r>
            <a:endParaRPr/>
          </a:p>
        </p:txBody>
      </p:sp>
      <p:sp>
        <p:nvSpPr>
          <p:cNvPr id="187" name="Google Shape;187;p26"/>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50">
                <a:solidFill>
                  <a:srgbClr val="000000"/>
                </a:solidFill>
                <a:highlight>
                  <a:srgbClr val="FFFFFF"/>
                </a:highlight>
                <a:latin typeface="Arial"/>
                <a:ea typeface="Arial"/>
                <a:cs typeface="Arial"/>
                <a:sym typeface="Arial"/>
              </a:rPr>
              <a:t>To earn Ohio’s Citizenship Seal, students must satisfy </a:t>
            </a:r>
            <a:r>
              <a:rPr lang="en" sz="1250" u="sng">
                <a:solidFill>
                  <a:srgbClr val="000000"/>
                </a:solidFill>
                <a:highlight>
                  <a:srgbClr val="FFFFFF"/>
                </a:highlight>
                <a:latin typeface="Arial"/>
                <a:ea typeface="Arial"/>
                <a:cs typeface="Arial"/>
                <a:sym typeface="Arial"/>
              </a:rPr>
              <a:t>one of the listed American History options</a:t>
            </a:r>
            <a:r>
              <a:rPr lang="en" sz="1250">
                <a:solidFill>
                  <a:srgbClr val="000000"/>
                </a:solidFill>
                <a:highlight>
                  <a:srgbClr val="FFFFFF"/>
                </a:highlight>
                <a:latin typeface="Arial"/>
                <a:ea typeface="Arial"/>
                <a:cs typeface="Arial"/>
                <a:sym typeface="Arial"/>
              </a:rPr>
              <a:t> </a:t>
            </a:r>
            <a:r>
              <a:rPr b="1" lang="en" sz="1250">
                <a:solidFill>
                  <a:srgbClr val="000000"/>
                </a:solidFill>
                <a:highlight>
                  <a:srgbClr val="FFFFFF"/>
                </a:highlight>
                <a:latin typeface="Arial"/>
                <a:ea typeface="Arial"/>
                <a:cs typeface="Arial"/>
                <a:sym typeface="Arial"/>
              </a:rPr>
              <a:t>AND</a:t>
            </a:r>
            <a:r>
              <a:rPr lang="en" sz="1250">
                <a:solidFill>
                  <a:srgbClr val="000000"/>
                </a:solidFill>
                <a:highlight>
                  <a:srgbClr val="FFFFFF"/>
                </a:highlight>
                <a:latin typeface="Arial"/>
                <a:ea typeface="Arial"/>
                <a:cs typeface="Arial"/>
                <a:sym typeface="Arial"/>
              </a:rPr>
              <a:t> </a:t>
            </a:r>
            <a:r>
              <a:rPr lang="en" sz="1250" u="sng">
                <a:solidFill>
                  <a:srgbClr val="000000"/>
                </a:solidFill>
                <a:highlight>
                  <a:srgbClr val="FFFFFF"/>
                </a:highlight>
                <a:latin typeface="Arial"/>
                <a:ea typeface="Arial"/>
                <a:cs typeface="Arial"/>
                <a:sym typeface="Arial"/>
              </a:rPr>
              <a:t>one of the listed American Government options:</a:t>
            </a:r>
            <a:endParaRPr sz="1250" u="sng">
              <a:solidFill>
                <a:srgbClr val="000000"/>
              </a:solidFill>
              <a:highlight>
                <a:srgbClr val="FFFFFF"/>
              </a:highlight>
              <a:latin typeface="Arial"/>
              <a:ea typeface="Arial"/>
              <a:cs typeface="Arial"/>
              <a:sym typeface="Arial"/>
            </a:endParaRPr>
          </a:p>
          <a:p>
            <a:pPr indent="0" lvl="0" marL="0" rtl="0" algn="l">
              <a:spcBef>
                <a:spcPts val="800"/>
              </a:spcBef>
              <a:spcAft>
                <a:spcPts val="0"/>
              </a:spcAft>
              <a:buNone/>
            </a:pPr>
            <a:r>
              <a:rPr b="1" lang="en" sz="1250">
                <a:solidFill>
                  <a:srgbClr val="000000"/>
                </a:solidFill>
                <a:highlight>
                  <a:srgbClr val="FFFFFF"/>
                </a:highlight>
                <a:latin typeface="Arial"/>
                <a:ea typeface="Arial"/>
                <a:cs typeface="Arial"/>
                <a:sym typeface="Arial"/>
              </a:rPr>
              <a:t>American History options:</a:t>
            </a:r>
            <a:endParaRPr b="1" sz="1250">
              <a:solidFill>
                <a:srgbClr val="000000"/>
              </a:solidFill>
              <a:highlight>
                <a:srgbClr val="FFFFFF"/>
              </a:highlight>
              <a:latin typeface="Arial"/>
              <a:ea typeface="Arial"/>
              <a:cs typeface="Arial"/>
              <a:sym typeface="Arial"/>
            </a:endParaRPr>
          </a:p>
          <a:p>
            <a:pPr indent="-307975" lvl="0" marL="698500" rtl="0" algn="l">
              <a:lnSpc>
                <a:spcPct val="142857"/>
              </a:lnSpc>
              <a:spcBef>
                <a:spcPts val="800"/>
              </a:spcBef>
              <a:spcAft>
                <a:spcPts val="0"/>
              </a:spcAft>
              <a:buClr>
                <a:srgbClr val="000000"/>
              </a:buClr>
              <a:buSzPts val="1250"/>
              <a:buFont typeface="Arial"/>
              <a:buAutoNum type="arabicPeriod"/>
            </a:pPr>
            <a:r>
              <a:rPr lang="en" sz="1250">
                <a:solidFill>
                  <a:srgbClr val="000000"/>
                </a:solidFill>
                <a:highlight>
                  <a:srgbClr val="FFFFFF"/>
                </a:highlight>
                <a:latin typeface="Arial"/>
                <a:ea typeface="Arial"/>
                <a:cs typeface="Arial"/>
                <a:sym typeface="Arial"/>
              </a:rPr>
              <a:t>Earn a final course grade that is equivalent to a </a:t>
            </a:r>
            <a:r>
              <a:rPr b="1" lang="en" sz="1250">
                <a:solidFill>
                  <a:srgbClr val="000000"/>
                </a:solidFill>
                <a:highlight>
                  <a:srgbClr val="FFFFFF"/>
                </a:highlight>
                <a:latin typeface="Arial"/>
                <a:ea typeface="Arial"/>
                <a:cs typeface="Arial"/>
                <a:sym typeface="Arial"/>
              </a:rPr>
              <a:t>“B” or higher in an American History course</a:t>
            </a:r>
            <a:endParaRPr b="1" sz="1250">
              <a:solidFill>
                <a:srgbClr val="000000"/>
              </a:solidFill>
              <a:highlight>
                <a:srgbClr val="FFFFFF"/>
              </a:highlight>
              <a:latin typeface="Arial"/>
              <a:ea typeface="Arial"/>
              <a:cs typeface="Arial"/>
              <a:sym typeface="Arial"/>
            </a:endParaRPr>
          </a:p>
          <a:p>
            <a:pPr indent="-307975" lvl="0" marL="698500" rtl="0" algn="l">
              <a:lnSpc>
                <a:spcPct val="142857"/>
              </a:lnSpc>
              <a:spcBef>
                <a:spcPts val="0"/>
              </a:spcBef>
              <a:spcAft>
                <a:spcPts val="0"/>
              </a:spcAft>
              <a:buClr>
                <a:srgbClr val="000000"/>
              </a:buClr>
              <a:buSzPts val="1250"/>
              <a:buFont typeface="Arial"/>
              <a:buAutoNum type="arabicPeriod"/>
            </a:pPr>
            <a:r>
              <a:rPr lang="en" sz="1250">
                <a:solidFill>
                  <a:srgbClr val="000000"/>
                </a:solidFill>
                <a:highlight>
                  <a:srgbClr val="FFFFFF"/>
                </a:highlight>
                <a:latin typeface="Arial"/>
                <a:ea typeface="Arial"/>
                <a:cs typeface="Arial"/>
                <a:sym typeface="Arial"/>
              </a:rPr>
              <a:t>Earn a score of proficient </a:t>
            </a:r>
            <a:r>
              <a:rPr b="1" lang="en" sz="1250">
                <a:solidFill>
                  <a:srgbClr val="000000"/>
                </a:solidFill>
                <a:highlight>
                  <a:srgbClr val="FFFFFF"/>
                </a:highlight>
                <a:latin typeface="Arial"/>
                <a:ea typeface="Arial"/>
                <a:cs typeface="Arial"/>
                <a:sym typeface="Arial"/>
              </a:rPr>
              <a:t>(700) </a:t>
            </a:r>
            <a:r>
              <a:rPr lang="en" sz="1250">
                <a:solidFill>
                  <a:srgbClr val="000000"/>
                </a:solidFill>
                <a:highlight>
                  <a:srgbClr val="FFFFFF"/>
                </a:highlight>
                <a:latin typeface="Arial"/>
                <a:ea typeface="Arial"/>
                <a:cs typeface="Arial"/>
                <a:sym typeface="Arial"/>
              </a:rPr>
              <a:t> or higher on Ohio’s State Test in American History (700)</a:t>
            </a:r>
            <a:endParaRPr sz="1250">
              <a:solidFill>
                <a:srgbClr val="000000"/>
              </a:solidFill>
              <a:highlight>
                <a:srgbClr val="FFFFFF"/>
              </a:highlight>
              <a:latin typeface="Arial"/>
              <a:ea typeface="Arial"/>
              <a:cs typeface="Arial"/>
              <a:sym typeface="Arial"/>
            </a:endParaRPr>
          </a:p>
          <a:p>
            <a:pPr indent="-307975" lvl="0" marL="698500" rtl="0" algn="l">
              <a:lnSpc>
                <a:spcPct val="142857"/>
              </a:lnSpc>
              <a:spcBef>
                <a:spcPts val="0"/>
              </a:spcBef>
              <a:spcAft>
                <a:spcPts val="0"/>
              </a:spcAft>
              <a:buClr>
                <a:srgbClr val="000000"/>
              </a:buClr>
              <a:buSzPts val="1250"/>
              <a:buFont typeface="Arial"/>
              <a:buAutoNum type="arabicPeriod"/>
            </a:pPr>
            <a:r>
              <a:rPr lang="en" sz="1250">
                <a:solidFill>
                  <a:srgbClr val="000000"/>
                </a:solidFill>
                <a:highlight>
                  <a:srgbClr val="FFFFFF"/>
                </a:highlight>
                <a:latin typeface="Arial"/>
                <a:ea typeface="Arial"/>
                <a:cs typeface="Arial"/>
                <a:sym typeface="Arial"/>
              </a:rPr>
              <a:t>Earn a </a:t>
            </a:r>
            <a:r>
              <a:rPr b="1" lang="en" sz="1250">
                <a:solidFill>
                  <a:srgbClr val="000000"/>
                </a:solidFill>
                <a:highlight>
                  <a:srgbClr val="FFFFFF"/>
                </a:highlight>
                <a:latin typeface="Arial"/>
                <a:ea typeface="Arial"/>
                <a:cs typeface="Arial"/>
                <a:sym typeface="Arial"/>
              </a:rPr>
              <a:t>“B” or higher in appropriate American History College Credit Plus course.</a:t>
            </a:r>
            <a:endParaRPr b="1" sz="1250">
              <a:solidFill>
                <a:srgbClr val="000000"/>
              </a:solidFill>
              <a:highlight>
                <a:srgbClr val="FFFFFF"/>
              </a:highlight>
              <a:latin typeface="Arial"/>
              <a:ea typeface="Arial"/>
              <a:cs typeface="Arial"/>
              <a:sym typeface="Arial"/>
            </a:endParaRPr>
          </a:p>
          <a:p>
            <a:pPr indent="0" lvl="0" marL="0" rtl="0" algn="l">
              <a:spcBef>
                <a:spcPts val="1600"/>
              </a:spcBef>
              <a:spcAft>
                <a:spcPts val="0"/>
              </a:spcAft>
              <a:buNone/>
            </a:pPr>
            <a:r>
              <a:rPr b="1" lang="en" sz="1250">
                <a:solidFill>
                  <a:srgbClr val="000000"/>
                </a:solidFill>
                <a:highlight>
                  <a:srgbClr val="FFFFFF"/>
                </a:highlight>
                <a:latin typeface="Arial"/>
                <a:ea typeface="Arial"/>
                <a:cs typeface="Arial"/>
                <a:sym typeface="Arial"/>
              </a:rPr>
              <a:t>American Government options:</a:t>
            </a:r>
            <a:endParaRPr b="1" sz="1250">
              <a:solidFill>
                <a:srgbClr val="000000"/>
              </a:solidFill>
              <a:highlight>
                <a:srgbClr val="FFFFFF"/>
              </a:highlight>
              <a:latin typeface="Arial"/>
              <a:ea typeface="Arial"/>
              <a:cs typeface="Arial"/>
              <a:sym typeface="Arial"/>
            </a:endParaRPr>
          </a:p>
          <a:p>
            <a:pPr indent="-307975" lvl="0" marL="698500" rtl="0" algn="l">
              <a:lnSpc>
                <a:spcPct val="142857"/>
              </a:lnSpc>
              <a:spcBef>
                <a:spcPts val="800"/>
              </a:spcBef>
              <a:spcAft>
                <a:spcPts val="0"/>
              </a:spcAft>
              <a:buClr>
                <a:srgbClr val="000000"/>
              </a:buClr>
              <a:buSzPts val="1250"/>
              <a:buFont typeface="Arial"/>
              <a:buAutoNum type="arabicPeriod"/>
            </a:pPr>
            <a:r>
              <a:rPr lang="en" sz="1250">
                <a:solidFill>
                  <a:srgbClr val="000000"/>
                </a:solidFill>
                <a:highlight>
                  <a:srgbClr val="FFFFFF"/>
                </a:highlight>
                <a:latin typeface="Arial"/>
                <a:ea typeface="Arial"/>
                <a:cs typeface="Arial"/>
                <a:sym typeface="Arial"/>
              </a:rPr>
              <a:t>Earn a final course grade that is equivalent to a </a:t>
            </a:r>
            <a:r>
              <a:rPr b="1" lang="en" sz="1250">
                <a:solidFill>
                  <a:srgbClr val="000000"/>
                </a:solidFill>
                <a:highlight>
                  <a:srgbClr val="FFFFFF"/>
                </a:highlight>
                <a:latin typeface="Arial"/>
                <a:ea typeface="Arial"/>
                <a:cs typeface="Arial"/>
                <a:sym typeface="Arial"/>
              </a:rPr>
              <a:t>“B” or higher in an American Government course</a:t>
            </a:r>
            <a:endParaRPr b="1" sz="1250">
              <a:solidFill>
                <a:srgbClr val="000000"/>
              </a:solidFill>
              <a:highlight>
                <a:srgbClr val="FFFFFF"/>
              </a:highlight>
              <a:latin typeface="Arial"/>
              <a:ea typeface="Arial"/>
              <a:cs typeface="Arial"/>
              <a:sym typeface="Arial"/>
            </a:endParaRPr>
          </a:p>
          <a:p>
            <a:pPr indent="-307975" lvl="0" marL="698500" rtl="0" algn="l">
              <a:lnSpc>
                <a:spcPct val="142857"/>
              </a:lnSpc>
              <a:spcBef>
                <a:spcPts val="0"/>
              </a:spcBef>
              <a:spcAft>
                <a:spcPts val="0"/>
              </a:spcAft>
              <a:buClr>
                <a:srgbClr val="000000"/>
              </a:buClr>
              <a:buSzPts val="1250"/>
              <a:buFont typeface="Arial"/>
              <a:buAutoNum type="arabicPeriod"/>
            </a:pPr>
            <a:r>
              <a:rPr lang="en" sz="1250">
                <a:solidFill>
                  <a:srgbClr val="000000"/>
                </a:solidFill>
                <a:highlight>
                  <a:srgbClr val="FFFFFF"/>
                </a:highlight>
                <a:latin typeface="Arial"/>
                <a:ea typeface="Arial"/>
                <a:cs typeface="Arial"/>
                <a:sym typeface="Arial"/>
              </a:rPr>
              <a:t>Earn a score of proficient </a:t>
            </a:r>
            <a:r>
              <a:rPr b="1" lang="en" sz="1250">
                <a:solidFill>
                  <a:srgbClr val="000000"/>
                </a:solidFill>
                <a:highlight>
                  <a:srgbClr val="FFFFFF"/>
                </a:highlight>
                <a:latin typeface="Arial"/>
                <a:ea typeface="Arial"/>
                <a:cs typeface="Arial"/>
                <a:sym typeface="Arial"/>
              </a:rPr>
              <a:t>(700)</a:t>
            </a:r>
            <a:r>
              <a:rPr lang="en" sz="1250">
                <a:solidFill>
                  <a:srgbClr val="000000"/>
                </a:solidFill>
                <a:highlight>
                  <a:srgbClr val="FFFFFF"/>
                </a:highlight>
                <a:latin typeface="Arial"/>
                <a:ea typeface="Arial"/>
                <a:cs typeface="Arial"/>
                <a:sym typeface="Arial"/>
              </a:rPr>
              <a:t> or higher on Ohio’s State Test in American Government (700)</a:t>
            </a:r>
            <a:endParaRPr sz="1250">
              <a:solidFill>
                <a:srgbClr val="000000"/>
              </a:solidFill>
              <a:highlight>
                <a:srgbClr val="FFFFFF"/>
              </a:highlight>
              <a:latin typeface="Arial"/>
              <a:ea typeface="Arial"/>
              <a:cs typeface="Arial"/>
              <a:sym typeface="Arial"/>
            </a:endParaRPr>
          </a:p>
          <a:p>
            <a:pPr indent="-307975" lvl="0" marL="698500" rtl="0" algn="l">
              <a:lnSpc>
                <a:spcPct val="142857"/>
              </a:lnSpc>
              <a:spcBef>
                <a:spcPts val="0"/>
              </a:spcBef>
              <a:spcAft>
                <a:spcPts val="0"/>
              </a:spcAft>
              <a:buClr>
                <a:srgbClr val="000000"/>
              </a:buClr>
              <a:buSzPts val="1250"/>
              <a:buFont typeface="Arial"/>
              <a:buAutoNum type="arabicPeriod"/>
            </a:pPr>
            <a:r>
              <a:rPr lang="en" sz="1250">
                <a:solidFill>
                  <a:srgbClr val="000000"/>
                </a:solidFill>
                <a:highlight>
                  <a:srgbClr val="FFFFFF"/>
                </a:highlight>
                <a:latin typeface="Arial"/>
                <a:ea typeface="Arial"/>
                <a:cs typeface="Arial"/>
                <a:sym typeface="Arial"/>
              </a:rPr>
              <a:t>Earn a </a:t>
            </a:r>
            <a:r>
              <a:rPr b="1" lang="en" sz="1250">
                <a:solidFill>
                  <a:srgbClr val="000000"/>
                </a:solidFill>
                <a:highlight>
                  <a:srgbClr val="FFFFFF"/>
                </a:highlight>
                <a:latin typeface="Arial"/>
                <a:ea typeface="Arial"/>
                <a:cs typeface="Arial"/>
                <a:sym typeface="Arial"/>
              </a:rPr>
              <a:t>“B” or higher in appropriate American Government College Credit Plus course</a:t>
            </a:r>
            <a:endParaRPr b="1" sz="1250">
              <a:solidFill>
                <a:srgbClr val="000000"/>
              </a:solidFill>
              <a:highlight>
                <a:srgbClr val="FFFFFF"/>
              </a:highlight>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C00000"/>
              </a:buClr>
              <a:buSzPts val="5400"/>
              <a:buFont typeface="Arial"/>
              <a:buNone/>
            </a:pPr>
            <a:r>
              <a:rPr b="1" lang="en" sz="3000">
                <a:solidFill>
                  <a:srgbClr val="C00000"/>
                </a:solidFill>
              </a:rPr>
              <a:t>G: Military Enlistment Seal (State)</a:t>
            </a:r>
            <a:endParaRPr b="1" sz="3000">
              <a:solidFill>
                <a:srgbClr val="C00000"/>
              </a:solidFill>
            </a:endParaRPr>
          </a:p>
          <a:p>
            <a:pPr indent="0" lvl="0" marL="0" rtl="0" algn="l">
              <a:spcBef>
                <a:spcPts val="0"/>
              </a:spcBef>
              <a:spcAft>
                <a:spcPts val="0"/>
              </a:spcAft>
              <a:buNone/>
            </a:pPr>
            <a:r>
              <a:t/>
            </a:r>
            <a:endParaRPr/>
          </a:p>
        </p:txBody>
      </p:sp>
      <p:sp>
        <p:nvSpPr>
          <p:cNvPr id="193" name="Google Shape;193;p27"/>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Requirements:</a:t>
            </a:r>
            <a:endParaRPr/>
          </a:p>
          <a:p>
            <a:pPr indent="0" lvl="0" marL="0" rtl="0" algn="l">
              <a:spcBef>
                <a:spcPts val="1600"/>
              </a:spcBef>
              <a:spcAft>
                <a:spcPts val="0"/>
              </a:spcAft>
              <a:buNone/>
            </a:pPr>
            <a:r>
              <a:rPr lang="en"/>
              <a:t>Students can earn the Military Enlistment Seal in one of two ways:</a:t>
            </a:r>
            <a:endParaRPr/>
          </a:p>
          <a:p>
            <a:pPr indent="-342900" lvl="0" marL="457200" rtl="0" algn="l">
              <a:spcBef>
                <a:spcPts val="1600"/>
              </a:spcBef>
              <a:spcAft>
                <a:spcPts val="0"/>
              </a:spcAft>
              <a:buSzPts val="1800"/>
              <a:buAutoNum type="arabicPeriod"/>
            </a:pPr>
            <a:r>
              <a:rPr lang="en"/>
              <a:t> Providing </a:t>
            </a:r>
            <a:r>
              <a:rPr b="1" lang="en"/>
              <a:t>evidence</a:t>
            </a:r>
            <a:r>
              <a:rPr lang="en"/>
              <a:t> in an armed services branch of the military; OR</a:t>
            </a:r>
            <a:endParaRPr/>
          </a:p>
          <a:p>
            <a:pPr indent="-342900" lvl="0" marL="457200" rtl="0" algn="l">
              <a:spcBef>
                <a:spcPts val="0"/>
              </a:spcBef>
              <a:spcAft>
                <a:spcPts val="0"/>
              </a:spcAft>
              <a:buSzPts val="1800"/>
              <a:buAutoNum type="arabicPeriod"/>
            </a:pPr>
            <a:r>
              <a:rPr lang="en"/>
              <a:t> Participating in an approved Junior Reserve Officer Training (JROTC) program</a:t>
            </a:r>
            <a:endParaRPr/>
          </a:p>
          <a:p>
            <a:pPr indent="0" lvl="0" marL="0" rtl="0" algn="l">
              <a:spcBef>
                <a:spcPts val="1600"/>
              </a:spcBef>
              <a:spcAft>
                <a:spcPts val="1600"/>
              </a:spcAft>
              <a:buNone/>
            </a:pPr>
            <a:r>
              <a:t/>
            </a:r>
            <a:endParaRPr/>
          </a:p>
        </p:txBody>
      </p:sp>
      <p:sp>
        <p:nvSpPr>
          <p:cNvPr id="194" name="Google Shape;194;p27"/>
          <p:cNvSpPr txBox="1"/>
          <p:nvPr/>
        </p:nvSpPr>
        <p:spPr>
          <a:xfrm>
            <a:off x="670550" y="3584450"/>
            <a:ext cx="7022700" cy="8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95" name="Google Shape;195;p27"/>
          <p:cNvPicPr preferRelativeResize="0"/>
          <p:nvPr/>
        </p:nvPicPr>
        <p:blipFill rotWithShape="1">
          <a:blip r:embed="rId3">
            <a:alphaModFix/>
          </a:blip>
          <a:srcRect b="0" l="0" r="0" t="0"/>
          <a:stretch/>
        </p:blipFill>
        <p:spPr>
          <a:xfrm>
            <a:off x="2336325" y="2916125"/>
            <a:ext cx="3564600" cy="1985100"/>
          </a:xfrm>
          <a:prstGeom prst="rect">
            <a:avLst/>
          </a:prstGeom>
          <a:noFill/>
          <a:ln>
            <a:noFill/>
          </a:ln>
          <a:effectLst>
            <a:outerShdw blurRad="292100" rotWithShape="0" algn="tl" dir="2700000" dist="139700">
              <a:srgbClr val="333333">
                <a:alpha val="6431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C00000"/>
              </a:buClr>
              <a:buSzPts val="5000"/>
              <a:buFont typeface="Arial"/>
              <a:buNone/>
            </a:pPr>
            <a:r>
              <a:rPr b="1" lang="en" sz="3000">
                <a:solidFill>
                  <a:srgbClr val="C00000"/>
                </a:solidFill>
              </a:rPr>
              <a:t>H: Technology Seal (State)</a:t>
            </a:r>
            <a:endParaRPr b="1" sz="3000">
              <a:solidFill>
                <a:srgbClr val="C00000"/>
              </a:solidFill>
            </a:endParaRPr>
          </a:p>
          <a:p>
            <a:pPr indent="0" lvl="0" marL="0" rtl="0" algn="l">
              <a:spcBef>
                <a:spcPts val="0"/>
              </a:spcBef>
              <a:spcAft>
                <a:spcPts val="0"/>
              </a:spcAft>
              <a:buNone/>
            </a:pPr>
            <a:r>
              <a:t/>
            </a:r>
            <a:endParaRPr/>
          </a:p>
        </p:txBody>
      </p:sp>
      <p:sp>
        <p:nvSpPr>
          <p:cNvPr id="201" name="Google Shape;201;p28"/>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50">
                <a:solidFill>
                  <a:srgbClr val="000000"/>
                </a:solidFill>
                <a:highlight>
                  <a:srgbClr val="FFFFFF"/>
                </a:highlight>
                <a:latin typeface="Arial"/>
                <a:ea typeface="Arial"/>
                <a:cs typeface="Arial"/>
                <a:sym typeface="Arial"/>
              </a:rPr>
              <a:t>To earn Ohio’s Technology Seal, students must satisfy at least </a:t>
            </a:r>
            <a:r>
              <a:rPr b="1" lang="en" sz="1450" u="sng">
                <a:solidFill>
                  <a:srgbClr val="000000"/>
                </a:solidFill>
                <a:highlight>
                  <a:srgbClr val="FFFFFF"/>
                </a:highlight>
                <a:latin typeface="Arial"/>
                <a:ea typeface="Arial"/>
                <a:cs typeface="Arial"/>
                <a:sym typeface="Arial"/>
              </a:rPr>
              <a:t>one</a:t>
            </a:r>
            <a:r>
              <a:rPr lang="en" sz="1450">
                <a:solidFill>
                  <a:srgbClr val="000000"/>
                </a:solidFill>
                <a:highlight>
                  <a:srgbClr val="FFFFFF"/>
                </a:highlight>
                <a:latin typeface="Arial"/>
                <a:ea typeface="Arial"/>
                <a:cs typeface="Arial"/>
                <a:sym typeface="Arial"/>
              </a:rPr>
              <a:t> of the requirements below:</a:t>
            </a:r>
            <a:endParaRPr sz="1450">
              <a:solidFill>
                <a:srgbClr val="000000"/>
              </a:solidFill>
              <a:highlight>
                <a:srgbClr val="FFFFFF"/>
              </a:highlight>
              <a:latin typeface="Arial"/>
              <a:ea typeface="Arial"/>
              <a:cs typeface="Arial"/>
              <a:sym typeface="Arial"/>
            </a:endParaRPr>
          </a:p>
          <a:p>
            <a:pPr indent="-320675" lvl="0" marL="698500" rtl="0" algn="l">
              <a:lnSpc>
                <a:spcPct val="142857"/>
              </a:lnSpc>
              <a:spcBef>
                <a:spcPts val="800"/>
              </a:spcBef>
              <a:spcAft>
                <a:spcPts val="0"/>
              </a:spcAft>
              <a:buClr>
                <a:srgbClr val="000000"/>
              </a:buClr>
              <a:buSzPts val="1450"/>
              <a:buFont typeface="Arial"/>
              <a:buAutoNum type="arabicPeriod"/>
            </a:pPr>
            <a:r>
              <a:rPr lang="en" sz="1450">
                <a:solidFill>
                  <a:srgbClr val="000000"/>
                </a:solidFill>
                <a:highlight>
                  <a:srgbClr val="FFFFFF"/>
                </a:highlight>
                <a:latin typeface="Arial"/>
                <a:ea typeface="Arial"/>
                <a:cs typeface="Arial"/>
                <a:sym typeface="Arial"/>
              </a:rPr>
              <a:t>Earn a </a:t>
            </a:r>
            <a:r>
              <a:rPr b="1" lang="en" sz="1450">
                <a:solidFill>
                  <a:srgbClr val="000000"/>
                </a:solidFill>
                <a:highlight>
                  <a:srgbClr val="FFFFFF"/>
                </a:highlight>
                <a:latin typeface="Arial"/>
                <a:ea typeface="Arial"/>
                <a:cs typeface="Arial"/>
                <a:sym typeface="Arial"/>
              </a:rPr>
              <a:t>“B” or higher in an appropriate College Credit Plus technology course (ACC </a:t>
            </a:r>
            <a:r>
              <a:rPr b="1" lang="en" sz="1450">
                <a:solidFill>
                  <a:srgbClr val="000000"/>
                </a:solidFill>
                <a:highlight>
                  <a:srgbClr val="FFFFFF"/>
                </a:highlight>
                <a:latin typeface="Arial"/>
                <a:ea typeface="Arial"/>
                <a:cs typeface="Arial"/>
                <a:sym typeface="Arial"/>
              </a:rPr>
              <a:t>included</a:t>
            </a:r>
            <a:r>
              <a:rPr b="1" lang="en" sz="1450">
                <a:solidFill>
                  <a:srgbClr val="000000"/>
                </a:solidFill>
                <a:highlight>
                  <a:srgbClr val="FFFFFF"/>
                </a:highlight>
                <a:latin typeface="Arial"/>
                <a:ea typeface="Arial"/>
                <a:cs typeface="Arial"/>
                <a:sym typeface="Arial"/>
              </a:rPr>
              <a:t>);</a:t>
            </a:r>
            <a:r>
              <a:rPr lang="en" sz="1450">
                <a:solidFill>
                  <a:srgbClr val="000000"/>
                </a:solidFill>
                <a:highlight>
                  <a:srgbClr val="FFFFFF"/>
                </a:highlight>
                <a:latin typeface="Arial"/>
                <a:ea typeface="Arial"/>
                <a:cs typeface="Arial"/>
                <a:sym typeface="Arial"/>
              </a:rPr>
              <a:t> or</a:t>
            </a:r>
            <a:endParaRPr sz="1450">
              <a:solidFill>
                <a:srgbClr val="000000"/>
              </a:solidFill>
              <a:highlight>
                <a:srgbClr val="FFFFFF"/>
              </a:highlight>
              <a:latin typeface="Arial"/>
              <a:ea typeface="Arial"/>
              <a:cs typeface="Arial"/>
              <a:sym typeface="Arial"/>
            </a:endParaRPr>
          </a:p>
          <a:p>
            <a:pPr indent="-320675" lvl="0" marL="698500" rtl="0" algn="l">
              <a:lnSpc>
                <a:spcPct val="142857"/>
              </a:lnSpc>
              <a:spcBef>
                <a:spcPts val="0"/>
              </a:spcBef>
              <a:spcAft>
                <a:spcPts val="0"/>
              </a:spcAft>
              <a:buClr>
                <a:srgbClr val="000000"/>
              </a:buClr>
              <a:buSzPts val="1450"/>
              <a:buFont typeface="Arial"/>
              <a:buAutoNum type="arabicPeriod"/>
            </a:pPr>
            <a:r>
              <a:rPr lang="en" sz="1450">
                <a:solidFill>
                  <a:srgbClr val="000000"/>
                </a:solidFill>
                <a:highlight>
                  <a:srgbClr val="FFFFFF"/>
                </a:highlight>
                <a:latin typeface="Arial"/>
                <a:ea typeface="Arial"/>
                <a:cs typeface="Arial"/>
                <a:sym typeface="Arial"/>
              </a:rPr>
              <a:t>Complete a technology course that meets criteria established by the Ohio Department of Education </a:t>
            </a:r>
            <a:endParaRPr sz="1450">
              <a:solidFill>
                <a:srgbClr val="000000"/>
              </a:solidFill>
              <a:highlight>
                <a:srgbClr val="FFFFFF"/>
              </a:highlight>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C00000"/>
              </a:buClr>
              <a:buSzPts val="5000"/>
              <a:buFont typeface="Arial"/>
              <a:buNone/>
            </a:pPr>
            <a:r>
              <a:rPr b="1" lang="en" sz="3000">
                <a:solidFill>
                  <a:srgbClr val="C00000"/>
                </a:solidFill>
              </a:rPr>
              <a:t>I: Industry-Recognized Credential Seal (State)</a:t>
            </a:r>
            <a:endParaRPr b="1" sz="3000">
              <a:solidFill>
                <a:srgbClr val="C00000"/>
              </a:solidFill>
            </a:endParaRPr>
          </a:p>
          <a:p>
            <a:pPr indent="0" lvl="0" marL="0" rtl="0" algn="l">
              <a:spcBef>
                <a:spcPts val="0"/>
              </a:spcBef>
              <a:spcAft>
                <a:spcPts val="0"/>
              </a:spcAft>
              <a:buNone/>
            </a:pPr>
            <a:r>
              <a:t/>
            </a:r>
            <a:endParaRPr/>
          </a:p>
        </p:txBody>
      </p:sp>
      <p:sp>
        <p:nvSpPr>
          <p:cNvPr id="207" name="Google Shape;207;p29"/>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highlight>
                  <a:srgbClr val="FFFFFF"/>
                </a:highlight>
                <a:latin typeface="Arial"/>
                <a:ea typeface="Arial"/>
                <a:cs typeface="Arial"/>
                <a:sym typeface="Arial"/>
              </a:rPr>
              <a:t>An industry-recognized credential is a qualification of a </a:t>
            </a:r>
            <a:r>
              <a:rPr b="1" lang="en" sz="1400">
                <a:solidFill>
                  <a:srgbClr val="000000"/>
                </a:solidFill>
                <a:highlight>
                  <a:srgbClr val="FFFFFF"/>
                </a:highlight>
                <a:latin typeface="Arial"/>
                <a:ea typeface="Arial"/>
                <a:cs typeface="Arial"/>
                <a:sym typeface="Arial"/>
              </a:rPr>
              <a:t>specific set of competencies</a:t>
            </a:r>
            <a:r>
              <a:rPr lang="en" sz="1400">
                <a:solidFill>
                  <a:srgbClr val="000000"/>
                </a:solidFill>
                <a:highlight>
                  <a:srgbClr val="FFFFFF"/>
                </a:highlight>
                <a:latin typeface="Arial"/>
                <a:ea typeface="Arial"/>
                <a:cs typeface="Arial"/>
                <a:sym typeface="Arial"/>
              </a:rPr>
              <a:t> </a:t>
            </a:r>
            <a:r>
              <a:rPr b="1" lang="en" sz="1400">
                <a:solidFill>
                  <a:srgbClr val="000000"/>
                </a:solidFill>
                <a:highlight>
                  <a:srgbClr val="FFFFFF"/>
                </a:highlight>
                <a:latin typeface="Arial"/>
                <a:ea typeface="Arial"/>
                <a:cs typeface="Arial"/>
                <a:sym typeface="Arial"/>
              </a:rPr>
              <a:t>(skills)</a:t>
            </a:r>
            <a:r>
              <a:rPr lang="en" sz="1400">
                <a:solidFill>
                  <a:srgbClr val="000000"/>
                </a:solidFill>
                <a:highlight>
                  <a:srgbClr val="FFFFFF"/>
                </a:highlight>
                <a:latin typeface="Arial"/>
                <a:ea typeface="Arial"/>
                <a:cs typeface="Arial"/>
                <a:sym typeface="Arial"/>
              </a:rPr>
              <a:t> related to an industry or occupation. These credentials can take many different forms, including </a:t>
            </a:r>
            <a:r>
              <a:rPr b="1" lang="en" sz="1400">
                <a:solidFill>
                  <a:srgbClr val="000000"/>
                </a:solidFill>
                <a:highlight>
                  <a:srgbClr val="FFFFFF"/>
                </a:highlight>
                <a:latin typeface="Arial"/>
                <a:ea typeface="Arial"/>
                <a:cs typeface="Arial"/>
                <a:sym typeface="Arial"/>
              </a:rPr>
              <a:t>certificates, certifications and licenses.</a:t>
            </a:r>
            <a:endParaRPr b="1" sz="1400">
              <a:solidFill>
                <a:srgbClr val="000000"/>
              </a:solidFill>
              <a:highlight>
                <a:srgbClr val="FFFFFF"/>
              </a:highlight>
              <a:latin typeface="Arial"/>
              <a:ea typeface="Arial"/>
              <a:cs typeface="Arial"/>
              <a:sym typeface="Arial"/>
            </a:endParaRPr>
          </a:p>
          <a:p>
            <a:pPr indent="0" lvl="0" marL="0" rtl="0" algn="l">
              <a:spcBef>
                <a:spcPts val="800"/>
              </a:spcBef>
              <a:spcAft>
                <a:spcPts val="0"/>
              </a:spcAft>
              <a:buNone/>
            </a:pPr>
            <a:r>
              <a:rPr lang="en" sz="1400">
                <a:solidFill>
                  <a:srgbClr val="000000"/>
                </a:solidFill>
                <a:highlight>
                  <a:srgbClr val="FFFFFF"/>
                </a:highlight>
                <a:latin typeface="Arial"/>
                <a:ea typeface="Arial"/>
                <a:cs typeface="Arial"/>
                <a:sym typeface="Arial"/>
              </a:rPr>
              <a:t>To earn Ohio’s Industry-Recognized Credential Seal, students must do one of the following:</a:t>
            </a:r>
            <a:endParaRPr sz="1400">
              <a:solidFill>
                <a:srgbClr val="000000"/>
              </a:solidFill>
              <a:highlight>
                <a:srgbClr val="FFFFFF"/>
              </a:highlight>
              <a:latin typeface="Arial"/>
              <a:ea typeface="Arial"/>
              <a:cs typeface="Arial"/>
              <a:sym typeface="Arial"/>
            </a:endParaRPr>
          </a:p>
          <a:p>
            <a:pPr indent="-317500" lvl="0" marL="457200" rtl="0" algn="l">
              <a:lnSpc>
                <a:spcPct val="142857"/>
              </a:lnSpc>
              <a:spcBef>
                <a:spcPts val="800"/>
              </a:spcBef>
              <a:spcAft>
                <a:spcPts val="0"/>
              </a:spcAft>
              <a:buClr>
                <a:srgbClr val="000000"/>
              </a:buClr>
              <a:buSzPts val="1400"/>
              <a:buFont typeface="Arial"/>
              <a:buChar char="●"/>
            </a:pPr>
            <a:r>
              <a:rPr lang="en" sz="1400">
                <a:solidFill>
                  <a:srgbClr val="000000"/>
                </a:solidFill>
                <a:highlight>
                  <a:srgbClr val="FFFFFF"/>
                </a:highlight>
                <a:latin typeface="Arial"/>
                <a:ea typeface="Arial"/>
                <a:cs typeface="Arial"/>
                <a:sym typeface="Arial"/>
              </a:rPr>
              <a:t>Earn a </a:t>
            </a:r>
            <a:r>
              <a:rPr b="1" lang="en" sz="1400">
                <a:solidFill>
                  <a:srgbClr val="000000"/>
                </a:solidFill>
                <a:highlight>
                  <a:srgbClr val="FFFFFF"/>
                </a:highlight>
                <a:latin typeface="Arial"/>
                <a:ea typeface="Arial"/>
                <a:cs typeface="Arial"/>
                <a:sym typeface="Arial"/>
              </a:rPr>
              <a:t>12-point industry-recognized credential</a:t>
            </a:r>
            <a:r>
              <a:rPr lang="en" sz="1400">
                <a:solidFill>
                  <a:srgbClr val="000000"/>
                </a:solidFill>
                <a:highlight>
                  <a:srgbClr val="FFFFFF"/>
                </a:highlight>
                <a:latin typeface="Arial"/>
                <a:ea typeface="Arial"/>
                <a:cs typeface="Arial"/>
                <a:sym typeface="Arial"/>
              </a:rPr>
              <a:t>; or group of credentials totaling 12 points in a single career field – or </a:t>
            </a:r>
            <a:r>
              <a:rPr b="1" lang="en" sz="1400">
                <a:solidFill>
                  <a:srgbClr val="000000"/>
                </a:solidFill>
                <a:highlight>
                  <a:srgbClr val="FFFFFF"/>
                </a:highlight>
                <a:latin typeface="Arial"/>
                <a:ea typeface="Arial"/>
                <a:cs typeface="Arial"/>
                <a:sym typeface="Arial"/>
              </a:rPr>
              <a:t>(Rise Up or certifications earned from Auburn)</a:t>
            </a:r>
            <a:endParaRPr b="1" sz="1400">
              <a:solidFill>
                <a:srgbClr val="000000"/>
              </a:solidFill>
              <a:highlight>
                <a:srgbClr val="FFFFFF"/>
              </a:highlight>
              <a:latin typeface="Arial"/>
              <a:ea typeface="Arial"/>
              <a:cs typeface="Arial"/>
              <a:sym typeface="Arial"/>
            </a:endParaRPr>
          </a:p>
          <a:p>
            <a:pPr indent="-317500" lvl="0" marL="457200" rtl="0" algn="l">
              <a:lnSpc>
                <a:spcPct val="142857"/>
              </a:lnSpc>
              <a:spcBef>
                <a:spcPts val="0"/>
              </a:spcBef>
              <a:spcAft>
                <a:spcPts val="0"/>
              </a:spcAft>
              <a:buClr>
                <a:srgbClr val="000000"/>
              </a:buClr>
              <a:buSzPts val="1400"/>
              <a:buFont typeface="Arial"/>
              <a:buChar char="●"/>
            </a:pPr>
            <a:r>
              <a:rPr lang="en" sz="1400">
                <a:solidFill>
                  <a:srgbClr val="000000"/>
                </a:solidFill>
                <a:highlight>
                  <a:srgbClr val="FFFFFF"/>
                </a:highlight>
                <a:latin typeface="Arial"/>
                <a:ea typeface="Arial"/>
                <a:cs typeface="Arial"/>
                <a:sym typeface="Arial"/>
              </a:rPr>
              <a:t>Obtain a state-issued license for a practice in a vocation that requires an examination</a:t>
            </a:r>
            <a:endParaRPr sz="1400">
              <a:solidFill>
                <a:srgbClr val="000000"/>
              </a:solidFill>
              <a:highlight>
                <a:srgbClr val="FFFFFF"/>
              </a:highlight>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C00000"/>
              </a:buClr>
              <a:buSzPts val="5000"/>
              <a:buFont typeface="Arial"/>
              <a:buNone/>
            </a:pPr>
            <a:r>
              <a:rPr b="1" lang="en" sz="3000">
                <a:solidFill>
                  <a:srgbClr val="C00000"/>
                </a:solidFill>
              </a:rPr>
              <a:t>J: Community Service Seal (Local)</a:t>
            </a:r>
            <a:endParaRPr b="1" sz="3000">
              <a:solidFill>
                <a:srgbClr val="C00000"/>
              </a:solidFill>
            </a:endParaRPr>
          </a:p>
          <a:p>
            <a:pPr indent="0" lvl="0" marL="0" rtl="0" algn="l">
              <a:spcBef>
                <a:spcPts val="0"/>
              </a:spcBef>
              <a:spcAft>
                <a:spcPts val="0"/>
              </a:spcAft>
              <a:buNone/>
            </a:pPr>
            <a:r>
              <a:t/>
            </a:r>
            <a:endParaRPr/>
          </a:p>
        </p:txBody>
      </p:sp>
      <p:sp>
        <p:nvSpPr>
          <p:cNvPr id="213" name="Google Shape;213;p30"/>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000000"/>
                </a:solidFill>
                <a:latin typeface="Times New Roman"/>
                <a:ea typeface="Times New Roman"/>
                <a:cs typeface="Times New Roman"/>
                <a:sym typeface="Times New Roman"/>
              </a:rPr>
              <a:t>In order to earn the Community Service Seal at Fairport Harding High School under the Ohio graduation requirements for students in the graduating classes of </a:t>
            </a:r>
            <a:r>
              <a:rPr lang="en" sz="1700">
                <a:solidFill>
                  <a:srgbClr val="000000"/>
                </a:solidFill>
                <a:highlight>
                  <a:srgbClr val="FFFF00"/>
                </a:highlight>
                <a:latin typeface="Times New Roman"/>
                <a:ea typeface="Times New Roman"/>
                <a:cs typeface="Times New Roman"/>
                <a:sym typeface="Times New Roman"/>
              </a:rPr>
              <a:t>2026</a:t>
            </a:r>
            <a:r>
              <a:rPr lang="en" sz="1700">
                <a:solidFill>
                  <a:srgbClr val="000000"/>
                </a:solidFill>
                <a:latin typeface="Times New Roman"/>
                <a:ea typeface="Times New Roman"/>
                <a:cs typeface="Times New Roman"/>
                <a:sym typeface="Times New Roman"/>
              </a:rPr>
              <a:t> and beyond, each student will need to complete a total of </a:t>
            </a:r>
            <a:r>
              <a:rPr lang="en" sz="1700" u="sng">
                <a:solidFill>
                  <a:srgbClr val="000000"/>
                </a:solidFill>
                <a:highlight>
                  <a:srgbClr val="FFFF00"/>
                </a:highlight>
                <a:latin typeface="Times New Roman"/>
                <a:ea typeface="Times New Roman"/>
                <a:cs typeface="Times New Roman"/>
                <a:sym typeface="Times New Roman"/>
              </a:rPr>
              <a:t>60 ours</a:t>
            </a:r>
            <a:r>
              <a:rPr lang="en" sz="1700">
                <a:solidFill>
                  <a:srgbClr val="000000"/>
                </a:solidFill>
                <a:latin typeface="Times New Roman"/>
                <a:ea typeface="Times New Roman"/>
                <a:cs typeface="Times New Roman"/>
                <a:sym typeface="Times New Roman"/>
              </a:rPr>
              <a:t> of community service during their four years of high school.  It is recommended that students complete </a:t>
            </a:r>
            <a:r>
              <a:rPr lang="en" sz="1700">
                <a:solidFill>
                  <a:srgbClr val="000000"/>
                </a:solidFill>
                <a:highlight>
                  <a:srgbClr val="FFFF00"/>
                </a:highlight>
                <a:latin typeface="Times New Roman"/>
                <a:ea typeface="Times New Roman"/>
                <a:cs typeface="Times New Roman"/>
                <a:sym typeface="Times New Roman"/>
              </a:rPr>
              <a:t>15</a:t>
            </a:r>
            <a:r>
              <a:rPr lang="en" sz="1700">
                <a:solidFill>
                  <a:srgbClr val="000000"/>
                </a:solidFill>
                <a:latin typeface="Times New Roman"/>
                <a:ea typeface="Times New Roman"/>
                <a:cs typeface="Times New Roman"/>
                <a:sym typeface="Times New Roman"/>
              </a:rPr>
              <a:t> hours of community service each year.  Students who transfer to Fairport Harding High School will only be held accountable for 25 hours per year of enrollment.   Students will use the Community Service Form to document volunteerism, which needs to be signed by the volunteer coordinator and turned in to the School Counselor.  During the Senior year, earned hours must be documented by </a:t>
            </a:r>
            <a:r>
              <a:rPr lang="en" sz="1700">
                <a:solidFill>
                  <a:srgbClr val="000000"/>
                </a:solidFill>
                <a:highlight>
                  <a:srgbClr val="FFFF00"/>
                </a:highlight>
                <a:latin typeface="Times New Roman"/>
                <a:ea typeface="Times New Roman"/>
                <a:cs typeface="Times New Roman"/>
                <a:sym typeface="Times New Roman"/>
              </a:rPr>
              <a:t>April 1.  Completed community service hours must be submitted to the School Counselor.</a:t>
            </a:r>
            <a:endParaRPr sz="23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4800"/>
              <a:buFont typeface="Arial"/>
              <a:buNone/>
            </a:pPr>
            <a:r>
              <a:rPr b="1" lang="en">
                <a:solidFill>
                  <a:srgbClr val="C00000"/>
                </a:solidFill>
              </a:rPr>
              <a:t>Fine and Performing Arts Seal (Local) </a:t>
            </a:r>
            <a:endParaRPr>
              <a:solidFill>
                <a:srgbClr val="C00000"/>
              </a:solidFill>
            </a:endParaRPr>
          </a:p>
          <a:p>
            <a:pPr indent="0" lvl="0" marL="0" rtl="0" algn="l">
              <a:spcBef>
                <a:spcPts val="0"/>
              </a:spcBef>
              <a:spcAft>
                <a:spcPts val="0"/>
              </a:spcAft>
              <a:buNone/>
            </a:pPr>
            <a:r>
              <a:t/>
            </a:r>
            <a:endParaRPr/>
          </a:p>
        </p:txBody>
      </p:sp>
      <p:sp>
        <p:nvSpPr>
          <p:cNvPr id="219" name="Google Shape;219;p31"/>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solidFill>
                  <a:srgbClr val="000000"/>
                </a:solidFill>
                <a:latin typeface="Times New Roman"/>
                <a:ea typeface="Times New Roman"/>
                <a:cs typeface="Times New Roman"/>
                <a:sym typeface="Times New Roman"/>
              </a:rPr>
              <a:t>In order to earn the Fine and Performing Arts Seal at Fairport Harding High School under the Ohio graduation requirements for students in the graduating classes of 2023 and beyond, each student will need to complete </a:t>
            </a:r>
            <a:r>
              <a:rPr lang="en" u="sng">
                <a:solidFill>
                  <a:srgbClr val="000000"/>
                </a:solidFill>
                <a:latin typeface="Times New Roman"/>
                <a:ea typeface="Times New Roman"/>
                <a:cs typeface="Times New Roman"/>
                <a:sym typeface="Times New Roman"/>
              </a:rPr>
              <a:t>3 credits</a:t>
            </a:r>
            <a:r>
              <a:rPr lang="en">
                <a:solidFill>
                  <a:srgbClr val="000000"/>
                </a:solidFill>
                <a:latin typeface="Times New Roman"/>
                <a:ea typeface="Times New Roman"/>
                <a:cs typeface="Times New Roman"/>
                <a:sym typeface="Times New Roman"/>
              </a:rPr>
              <a:t> in the areas of Fine and Performing Arts with a </a:t>
            </a:r>
            <a:r>
              <a:rPr lang="en" u="sng">
                <a:solidFill>
                  <a:srgbClr val="000000"/>
                </a:solidFill>
                <a:latin typeface="Times New Roman"/>
                <a:ea typeface="Times New Roman"/>
                <a:cs typeface="Times New Roman"/>
                <a:sym typeface="Times New Roman"/>
              </a:rPr>
              <a:t>grade of C or higher</a:t>
            </a:r>
            <a:r>
              <a:rPr lang="en">
                <a:solidFill>
                  <a:srgbClr val="000000"/>
                </a:solidFill>
                <a:latin typeface="Times New Roman"/>
                <a:ea typeface="Times New Roman"/>
                <a:cs typeface="Times New Roman"/>
                <a:sym typeface="Times New Roman"/>
              </a:rPr>
              <a:t>. Fine Arts courses include Art courses</a:t>
            </a:r>
            <a:endParaRPr>
              <a:solidFill>
                <a:srgbClr val="000000"/>
              </a:solidFill>
              <a:latin typeface="Times New Roman"/>
              <a:ea typeface="Times New Roman"/>
              <a:cs typeface="Times New Roman"/>
              <a:sym typeface="Times New Roman"/>
            </a:endParaRPr>
          </a:p>
          <a:p>
            <a:pPr indent="0" lvl="0" marL="457200" rtl="0" algn="l">
              <a:spcBef>
                <a:spcPts val="0"/>
              </a:spcBef>
              <a:spcAft>
                <a:spcPts val="0"/>
              </a:spcAft>
              <a:buNone/>
            </a:pPr>
            <a:r>
              <a:rPr lang="en">
                <a:solidFill>
                  <a:srgbClr val="000000"/>
                </a:solidFill>
                <a:latin typeface="Times New Roman"/>
                <a:ea typeface="Times New Roman"/>
                <a:cs typeface="Times New Roman"/>
                <a:sym typeface="Times New Roman"/>
              </a:rPr>
              <a:t>(Drawing, Painting, Art Appreciation, Mixed Media, Art), theater, band (Marching,</a:t>
            </a:r>
            <a:endParaRPr>
              <a:solidFill>
                <a:srgbClr val="000000"/>
              </a:solidFill>
              <a:latin typeface="Times New Roman"/>
              <a:ea typeface="Times New Roman"/>
              <a:cs typeface="Times New Roman"/>
              <a:sym typeface="Times New Roman"/>
            </a:endParaRPr>
          </a:p>
          <a:p>
            <a:pPr indent="0" lvl="0" marL="457200" rtl="0" algn="l">
              <a:spcBef>
                <a:spcPts val="0"/>
              </a:spcBef>
              <a:spcAft>
                <a:spcPts val="0"/>
              </a:spcAft>
              <a:buNone/>
            </a:pPr>
            <a:r>
              <a:rPr lang="en">
                <a:solidFill>
                  <a:srgbClr val="000000"/>
                </a:solidFill>
                <a:latin typeface="Times New Roman"/>
                <a:ea typeface="Times New Roman"/>
                <a:cs typeface="Times New Roman"/>
                <a:sym typeface="Times New Roman"/>
              </a:rPr>
              <a:t>Pep, or Jazz), and any courses listed in higher education curriculum guides.</a:t>
            </a:r>
            <a:endParaRPr>
              <a:solidFill>
                <a:srgbClr val="000000"/>
              </a:solidFill>
              <a:latin typeface="Times New Roman"/>
              <a:ea typeface="Times New Roman"/>
              <a:cs typeface="Times New Roman"/>
              <a:sym typeface="Times New Roman"/>
            </a:endParaRPr>
          </a:p>
          <a:p>
            <a:pPr indent="0" lvl="0" marL="457200" rtl="0" algn="l">
              <a:spcBef>
                <a:spcPts val="0"/>
              </a:spcBef>
              <a:spcAft>
                <a:spcPts val="0"/>
              </a:spcAft>
              <a:buNone/>
            </a:pPr>
            <a:r>
              <a:rPr lang="en">
                <a:solidFill>
                  <a:srgbClr val="000000"/>
                </a:solidFill>
                <a:latin typeface="Times New Roman"/>
                <a:ea typeface="Times New Roman"/>
                <a:cs typeface="Times New Roman"/>
                <a:sym typeface="Times New Roman"/>
              </a:rPr>
              <a:t>  If you are unsure if the course you are taking meets these criteria, please seek guidance from the school counselor.</a:t>
            </a:r>
            <a:endParaRPr b="1">
              <a:solidFill>
                <a:srgbClr val="000000"/>
              </a:solidFill>
              <a:latin typeface="Times New Roman"/>
              <a:ea typeface="Times New Roman"/>
              <a:cs typeface="Times New Roman"/>
              <a:sym typeface="Times New Roman"/>
            </a:endParaRPr>
          </a:p>
          <a:p>
            <a:pPr indent="0" lvl="0" marL="0" rtl="0" algn="l">
              <a:spcBef>
                <a:spcPts val="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4800"/>
              <a:buFont typeface="Arial"/>
              <a:buNone/>
            </a:pPr>
            <a:r>
              <a:rPr b="1" lang="en">
                <a:solidFill>
                  <a:srgbClr val="C00000"/>
                </a:solidFill>
              </a:rPr>
              <a:t>Certified Student Engagement Seal (Local) </a:t>
            </a:r>
            <a:endParaRPr/>
          </a:p>
        </p:txBody>
      </p:sp>
      <p:sp>
        <p:nvSpPr>
          <p:cNvPr id="225" name="Google Shape;225;p32"/>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500">
                <a:solidFill>
                  <a:srgbClr val="000000"/>
                </a:solidFill>
                <a:latin typeface="Times New Roman"/>
                <a:ea typeface="Times New Roman"/>
                <a:cs typeface="Times New Roman"/>
                <a:sym typeface="Times New Roman"/>
              </a:rPr>
              <a:t>In order to earn the Student Engagement Seal at Fairport Harding High School under the Ohio graduation requirements for students in the graduating classes of 2023 and beyond, each student will need to complete </a:t>
            </a:r>
            <a:r>
              <a:rPr lang="en" sz="1500" u="sng">
                <a:solidFill>
                  <a:srgbClr val="000000"/>
                </a:solidFill>
                <a:latin typeface="Times New Roman"/>
                <a:ea typeface="Times New Roman"/>
                <a:cs typeface="Times New Roman"/>
                <a:sym typeface="Times New Roman"/>
              </a:rPr>
              <a:t>4 activities</a:t>
            </a:r>
            <a:r>
              <a:rPr lang="en" sz="1500">
                <a:solidFill>
                  <a:srgbClr val="000000"/>
                </a:solidFill>
                <a:latin typeface="Times New Roman"/>
                <a:ea typeface="Times New Roman"/>
                <a:cs typeface="Times New Roman"/>
                <a:sym typeface="Times New Roman"/>
              </a:rPr>
              <a:t> during their high school career in any non-academic program(s).  Students who transfer to Fairport Harding High School will only be held accountable to complete one activity per year of enrollment.  Students will use the Student Engagement Form to document participation, which needs to be signed by the advisor and turned in to Guidance.  Activities may include any extracurricular activities such as athletics or clubs.  (may</a:t>
            </a:r>
            <a:endParaRPr sz="1500">
              <a:solidFill>
                <a:srgbClr val="000000"/>
              </a:solidFill>
              <a:latin typeface="Times New Roman"/>
              <a:ea typeface="Times New Roman"/>
              <a:cs typeface="Times New Roman"/>
              <a:sym typeface="Times New Roman"/>
            </a:endParaRPr>
          </a:p>
          <a:p>
            <a:pPr indent="0" lvl="0" marL="457200" rtl="0" algn="l">
              <a:spcBef>
                <a:spcPts val="0"/>
              </a:spcBef>
              <a:spcAft>
                <a:spcPts val="0"/>
              </a:spcAft>
              <a:buNone/>
            </a:pPr>
            <a:r>
              <a:rPr lang="en" sz="1500">
                <a:solidFill>
                  <a:srgbClr val="000000"/>
                </a:solidFill>
                <a:latin typeface="Times New Roman"/>
                <a:ea typeface="Times New Roman"/>
                <a:cs typeface="Times New Roman"/>
                <a:sym typeface="Times New Roman"/>
              </a:rPr>
              <a:t>include, but not limited to, Student Council, NHS, Camera Club, Art Club, Yearbook,</a:t>
            </a:r>
            <a:endParaRPr sz="1500">
              <a:solidFill>
                <a:srgbClr val="000000"/>
              </a:solidFill>
              <a:latin typeface="Times New Roman"/>
              <a:ea typeface="Times New Roman"/>
              <a:cs typeface="Times New Roman"/>
              <a:sym typeface="Times New Roman"/>
            </a:endParaRPr>
          </a:p>
          <a:p>
            <a:pPr indent="0" lvl="0" marL="457200" rtl="0" algn="l">
              <a:spcBef>
                <a:spcPts val="0"/>
              </a:spcBef>
              <a:spcAft>
                <a:spcPts val="0"/>
              </a:spcAft>
              <a:buNone/>
            </a:pPr>
            <a:r>
              <a:rPr lang="en" sz="1500">
                <a:solidFill>
                  <a:srgbClr val="000000"/>
                </a:solidFill>
                <a:latin typeface="Times New Roman"/>
                <a:ea typeface="Times New Roman"/>
                <a:cs typeface="Times New Roman"/>
                <a:sym typeface="Times New Roman"/>
              </a:rPr>
              <a:t>Just Write, Buckeye Boys, Buckeye Girls, HOBY, Leadership Lake County, </a:t>
            </a:r>
            <a:r>
              <a:rPr lang="en" sz="1600">
                <a:solidFill>
                  <a:srgbClr val="000000"/>
                </a:solidFill>
                <a:latin typeface="Times New Roman"/>
                <a:ea typeface="Times New Roman"/>
                <a:cs typeface="Times New Roman"/>
                <a:sym typeface="Times New Roman"/>
              </a:rPr>
              <a:t>American</a:t>
            </a:r>
            <a:endParaRPr sz="1600">
              <a:solidFill>
                <a:srgbClr val="000000"/>
              </a:solidFill>
              <a:latin typeface="Times New Roman"/>
              <a:ea typeface="Times New Roman"/>
              <a:cs typeface="Times New Roman"/>
              <a:sym typeface="Times New Roman"/>
            </a:endParaRPr>
          </a:p>
          <a:p>
            <a:pPr indent="0" lvl="0" marL="457200" rtl="0" algn="l">
              <a:spcBef>
                <a:spcPts val="0"/>
              </a:spcBef>
              <a:spcAft>
                <a:spcPts val="0"/>
              </a:spcAft>
              <a:buNone/>
            </a:pPr>
            <a:r>
              <a:rPr lang="en" sz="1600">
                <a:solidFill>
                  <a:srgbClr val="000000"/>
                </a:solidFill>
                <a:latin typeface="Times New Roman"/>
                <a:ea typeface="Times New Roman"/>
                <a:cs typeface="Times New Roman"/>
                <a:sym typeface="Times New Roman"/>
              </a:rPr>
              <a:t>Red Cross volunteer work).</a:t>
            </a:r>
            <a:endParaRPr sz="1600">
              <a:solidFill>
                <a:srgbClr val="000000"/>
              </a:solidFill>
              <a:latin typeface="Times New Roman"/>
              <a:ea typeface="Times New Roman"/>
              <a:cs typeface="Times New Roman"/>
              <a:sym typeface="Times New Roman"/>
            </a:endParaRPr>
          </a:p>
          <a:p>
            <a:pPr indent="0" lvl="0" marL="457200" rtl="0" algn="l">
              <a:spcBef>
                <a:spcPts val="0"/>
              </a:spcBef>
              <a:spcAft>
                <a:spcPts val="0"/>
              </a:spcAft>
              <a:buNone/>
            </a:pPr>
            <a:r>
              <a:t/>
            </a:r>
            <a:endParaRPr>
              <a:solidFill>
                <a:srgbClr val="000000"/>
              </a:solidFill>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rgbClr val="000000"/>
              </a:solidFill>
              <a:latin typeface="Times New Roman"/>
              <a:ea typeface="Times New Roman"/>
              <a:cs typeface="Times New Roman"/>
              <a:sym typeface="Times New Roman"/>
            </a:endParaRPr>
          </a:p>
          <a:p>
            <a:pPr indent="0" lvl="0" marL="0" rtl="0" algn="l">
              <a:spcBef>
                <a:spcPts val="0"/>
              </a:spcBef>
              <a:spcAft>
                <a:spcPts val="16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Other District R</a:t>
            </a:r>
            <a:r>
              <a:rPr lang="en"/>
              <a:t>equirements</a:t>
            </a:r>
            <a:r>
              <a:rPr lang="en"/>
              <a:t> </a:t>
            </a:r>
            <a:endParaRPr/>
          </a:p>
        </p:txBody>
      </p:sp>
      <p:sp>
        <p:nvSpPr>
          <p:cNvPr id="231" name="Google Shape;231;p33"/>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community service hours for each year of attendance at Harding=60 by the end of your senior year.  Forms are in the office.</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Summary</a:t>
            </a:r>
            <a:endParaRPr/>
          </a:p>
        </p:txBody>
      </p:sp>
      <p:sp>
        <p:nvSpPr>
          <p:cNvPr id="237" name="Google Shape;237;p34"/>
          <p:cNvSpPr txBox="1"/>
          <p:nvPr>
            <p:ph idx="1" type="body"/>
          </p:nvPr>
        </p:nvSpPr>
        <p:spPr>
          <a:xfrm>
            <a:off x="311700" y="1017800"/>
            <a:ext cx="8520600" cy="355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000000"/>
                </a:solidFill>
                <a:latin typeface="Arial"/>
                <a:ea typeface="Arial"/>
                <a:cs typeface="Arial"/>
                <a:sym typeface="Arial"/>
              </a:rPr>
              <a:t>1. </a:t>
            </a:r>
            <a:r>
              <a:rPr b="1" lang="en" sz="1250">
                <a:solidFill>
                  <a:srgbClr val="2D81C2"/>
                </a:solidFill>
                <a:uFill>
                  <a:noFill/>
                </a:uFill>
                <a:latin typeface="Arial"/>
                <a:ea typeface="Arial"/>
                <a:cs typeface="Arial"/>
                <a:sym typeface="Arial"/>
                <a:hlinkClick r:id="rId3">
                  <a:extLst>
                    <a:ext uri="{A12FA001-AC4F-418D-AE19-62706E023703}">
                      <ahyp:hlinkClr val="tx"/>
                    </a:ext>
                  </a:extLst>
                </a:hlinkClick>
              </a:rPr>
              <a:t>Course Completion</a:t>
            </a:r>
            <a:endParaRPr b="1" sz="1250">
              <a:solidFill>
                <a:srgbClr val="2D81C2"/>
              </a:solidFill>
              <a:latin typeface="Arial"/>
              <a:ea typeface="Arial"/>
              <a:cs typeface="Arial"/>
              <a:sym typeface="Arial"/>
            </a:endParaRPr>
          </a:p>
          <a:p>
            <a:pPr indent="0" lvl="0" marL="0" rtl="0" algn="l">
              <a:spcBef>
                <a:spcPts val="800"/>
              </a:spcBef>
              <a:spcAft>
                <a:spcPts val="0"/>
              </a:spcAft>
              <a:buNone/>
            </a:pPr>
            <a:r>
              <a:rPr lang="en" sz="1250">
                <a:solidFill>
                  <a:srgbClr val="000000"/>
                </a:solidFill>
                <a:latin typeface="Arial"/>
                <a:ea typeface="Arial"/>
                <a:cs typeface="Arial"/>
                <a:sym typeface="Arial"/>
              </a:rPr>
              <a:t>Students will satisfy Ohio’s curriculum requirements and any additional local requirements. Students will complete the </a:t>
            </a:r>
            <a:r>
              <a:rPr lang="en" sz="1250" u="sng">
                <a:solidFill>
                  <a:srgbClr val="000000"/>
                </a:solidFill>
                <a:latin typeface="Arial"/>
                <a:ea typeface="Arial"/>
                <a:cs typeface="Arial"/>
                <a:sym typeface="Arial"/>
              </a:rPr>
              <a:t>state </a:t>
            </a:r>
            <a:r>
              <a:rPr lang="en" sz="1250">
                <a:solidFill>
                  <a:srgbClr val="000000"/>
                </a:solidFill>
                <a:latin typeface="Arial"/>
                <a:ea typeface="Arial"/>
                <a:cs typeface="Arial"/>
                <a:sym typeface="Arial"/>
              </a:rPr>
              <a:t>minimum 20 units  with specific units required in each content area.</a:t>
            </a:r>
            <a:endParaRPr sz="1250">
              <a:solidFill>
                <a:srgbClr val="000000"/>
              </a:solidFill>
              <a:latin typeface="Arial"/>
              <a:ea typeface="Arial"/>
              <a:cs typeface="Arial"/>
              <a:sym typeface="Arial"/>
            </a:endParaRPr>
          </a:p>
          <a:p>
            <a:pPr indent="0" lvl="0" marL="0" rtl="0" algn="l">
              <a:spcBef>
                <a:spcPts val="800"/>
              </a:spcBef>
              <a:spcAft>
                <a:spcPts val="0"/>
              </a:spcAft>
              <a:buNone/>
            </a:pPr>
            <a:r>
              <a:rPr lang="en" sz="1250">
                <a:solidFill>
                  <a:srgbClr val="000000"/>
                </a:solidFill>
                <a:latin typeface="Arial"/>
                <a:ea typeface="Arial"/>
                <a:cs typeface="Arial"/>
                <a:sym typeface="Arial"/>
              </a:rPr>
              <a:t> </a:t>
            </a:r>
            <a:endParaRPr sz="1250">
              <a:solidFill>
                <a:srgbClr val="000000"/>
              </a:solidFill>
              <a:latin typeface="Arial"/>
              <a:ea typeface="Arial"/>
              <a:cs typeface="Arial"/>
              <a:sym typeface="Arial"/>
            </a:endParaRPr>
          </a:p>
          <a:p>
            <a:pPr indent="0" lvl="0" marL="0" rtl="0" algn="l">
              <a:spcBef>
                <a:spcPts val="800"/>
              </a:spcBef>
              <a:spcAft>
                <a:spcPts val="0"/>
              </a:spcAft>
              <a:buNone/>
            </a:pPr>
            <a:r>
              <a:rPr b="1" lang="en" sz="1250">
                <a:solidFill>
                  <a:srgbClr val="000000"/>
                </a:solidFill>
                <a:latin typeface="Arial"/>
                <a:ea typeface="Arial"/>
                <a:cs typeface="Arial"/>
                <a:sym typeface="Arial"/>
              </a:rPr>
              <a:t>2. </a:t>
            </a:r>
            <a:r>
              <a:rPr b="1" lang="en" sz="1250">
                <a:solidFill>
                  <a:srgbClr val="2D81C2"/>
                </a:solidFill>
                <a:uFill>
                  <a:noFill/>
                </a:uFill>
                <a:latin typeface="Arial"/>
                <a:ea typeface="Arial"/>
                <a:cs typeface="Arial"/>
                <a:sym typeface="Arial"/>
                <a:hlinkClick r:id="rId4">
                  <a:extLst>
                    <a:ext uri="{A12FA001-AC4F-418D-AE19-62706E023703}">
                      <ahyp:hlinkClr val="tx"/>
                    </a:ext>
                  </a:extLst>
                </a:hlinkClick>
              </a:rPr>
              <a:t>Demonstrating Competency</a:t>
            </a:r>
            <a:endParaRPr b="1" sz="1250">
              <a:solidFill>
                <a:srgbClr val="2D81C2"/>
              </a:solidFill>
              <a:latin typeface="Arial"/>
              <a:ea typeface="Arial"/>
              <a:cs typeface="Arial"/>
              <a:sym typeface="Arial"/>
            </a:endParaRPr>
          </a:p>
          <a:p>
            <a:pPr indent="0" lvl="0" marL="0" rtl="0" algn="l">
              <a:spcBef>
                <a:spcPts val="800"/>
              </a:spcBef>
              <a:spcAft>
                <a:spcPts val="0"/>
              </a:spcAft>
              <a:buNone/>
            </a:pPr>
            <a:r>
              <a:rPr lang="en" sz="1250">
                <a:solidFill>
                  <a:srgbClr val="000000"/>
                </a:solidFill>
                <a:latin typeface="Arial"/>
                <a:ea typeface="Arial"/>
                <a:cs typeface="Arial"/>
                <a:sym typeface="Arial"/>
              </a:rPr>
              <a:t>Students will demonstrate competency in the foundational areas of </a:t>
            </a:r>
            <a:r>
              <a:rPr b="1" lang="en" sz="1250">
                <a:solidFill>
                  <a:srgbClr val="000000"/>
                </a:solidFill>
                <a:latin typeface="Arial"/>
                <a:ea typeface="Arial"/>
                <a:cs typeface="Arial"/>
                <a:sym typeface="Arial"/>
              </a:rPr>
              <a:t>English language arts and mathematics</a:t>
            </a:r>
            <a:r>
              <a:rPr lang="en" sz="1250">
                <a:solidFill>
                  <a:srgbClr val="000000"/>
                </a:solidFill>
                <a:latin typeface="Arial"/>
                <a:ea typeface="Arial"/>
                <a:cs typeface="Arial"/>
                <a:sym typeface="Arial"/>
              </a:rPr>
              <a:t> </a:t>
            </a:r>
            <a:r>
              <a:rPr b="1" lang="en" sz="1250">
                <a:solidFill>
                  <a:srgbClr val="000000"/>
                </a:solidFill>
                <a:latin typeface="Arial"/>
                <a:ea typeface="Arial"/>
                <a:cs typeface="Arial"/>
                <a:sym typeface="Arial"/>
              </a:rPr>
              <a:t>(scores of 684 or higher) </a:t>
            </a:r>
            <a:r>
              <a:rPr lang="en" sz="1250">
                <a:solidFill>
                  <a:srgbClr val="000000"/>
                </a:solidFill>
                <a:latin typeface="Arial"/>
                <a:ea typeface="Arial"/>
                <a:cs typeface="Arial"/>
                <a:sym typeface="Arial"/>
              </a:rPr>
              <a:t>or through alternative demonstrations, which include College Credit Plus, career-focused activities, their ACT or SAT scores, or military enlistment.</a:t>
            </a:r>
            <a:endParaRPr sz="1250">
              <a:solidFill>
                <a:srgbClr val="000000"/>
              </a:solidFill>
              <a:latin typeface="Arial"/>
              <a:ea typeface="Arial"/>
              <a:cs typeface="Arial"/>
              <a:sym typeface="Arial"/>
            </a:endParaRPr>
          </a:p>
          <a:p>
            <a:pPr indent="0" lvl="0" marL="0" rtl="0" algn="l">
              <a:spcBef>
                <a:spcPts val="800"/>
              </a:spcBef>
              <a:spcAft>
                <a:spcPts val="0"/>
              </a:spcAft>
              <a:buNone/>
            </a:pPr>
            <a:r>
              <a:rPr lang="en" sz="1250">
                <a:solidFill>
                  <a:srgbClr val="000000"/>
                </a:solidFill>
                <a:latin typeface="Arial"/>
                <a:ea typeface="Arial"/>
                <a:cs typeface="Arial"/>
                <a:sym typeface="Arial"/>
              </a:rPr>
              <a:t> </a:t>
            </a:r>
            <a:endParaRPr sz="1250">
              <a:solidFill>
                <a:srgbClr val="000000"/>
              </a:solidFill>
              <a:latin typeface="Arial"/>
              <a:ea typeface="Arial"/>
              <a:cs typeface="Arial"/>
              <a:sym typeface="Arial"/>
            </a:endParaRPr>
          </a:p>
          <a:p>
            <a:pPr indent="0" lvl="0" marL="0" rtl="0" algn="l">
              <a:spcBef>
                <a:spcPts val="800"/>
              </a:spcBef>
              <a:spcAft>
                <a:spcPts val="0"/>
              </a:spcAft>
              <a:buNone/>
            </a:pPr>
            <a:r>
              <a:rPr b="1" lang="en" sz="1250">
                <a:solidFill>
                  <a:srgbClr val="000000"/>
                </a:solidFill>
                <a:latin typeface="Arial"/>
                <a:ea typeface="Arial"/>
                <a:cs typeface="Arial"/>
                <a:sym typeface="Arial"/>
              </a:rPr>
              <a:t>3. </a:t>
            </a:r>
            <a:r>
              <a:rPr b="1" lang="en" sz="1250">
                <a:solidFill>
                  <a:srgbClr val="2D81C2"/>
                </a:solidFill>
                <a:uFill>
                  <a:noFill/>
                </a:uFill>
                <a:latin typeface="Arial"/>
                <a:ea typeface="Arial"/>
                <a:cs typeface="Arial"/>
                <a:sym typeface="Arial"/>
                <a:hlinkClick r:id="rId5">
                  <a:extLst>
                    <a:ext uri="{A12FA001-AC4F-418D-AE19-62706E023703}">
                      <ahyp:hlinkClr val="tx"/>
                    </a:ext>
                  </a:extLst>
                </a:hlinkClick>
              </a:rPr>
              <a:t>Demonstrating Readiness (Two Seals)</a:t>
            </a:r>
            <a:endParaRPr b="1" sz="1250">
              <a:solidFill>
                <a:srgbClr val="2D81C2"/>
              </a:solidFill>
              <a:latin typeface="Arial"/>
              <a:ea typeface="Arial"/>
              <a:cs typeface="Arial"/>
              <a:sym typeface="Arial"/>
            </a:endParaRPr>
          </a:p>
          <a:p>
            <a:pPr indent="0" lvl="0" marL="0" rtl="0" algn="l">
              <a:spcBef>
                <a:spcPts val="800"/>
              </a:spcBef>
              <a:spcAft>
                <a:spcPts val="0"/>
              </a:spcAft>
              <a:buNone/>
            </a:pPr>
            <a:r>
              <a:rPr lang="en" sz="1250">
                <a:solidFill>
                  <a:srgbClr val="000000"/>
                </a:solidFill>
                <a:latin typeface="Arial"/>
                <a:ea typeface="Arial"/>
                <a:cs typeface="Arial"/>
                <a:sym typeface="Arial"/>
              </a:rPr>
              <a:t>Students will demonstrate readiness for their post-high school paths by earning </a:t>
            </a:r>
            <a:r>
              <a:rPr b="1" lang="en" sz="1250">
                <a:solidFill>
                  <a:srgbClr val="000000"/>
                </a:solidFill>
                <a:latin typeface="Arial"/>
                <a:ea typeface="Arial"/>
                <a:cs typeface="Arial"/>
                <a:sym typeface="Arial"/>
              </a:rPr>
              <a:t>two diploma seals</a:t>
            </a:r>
            <a:r>
              <a:rPr lang="en" sz="1250">
                <a:solidFill>
                  <a:srgbClr val="000000"/>
                </a:solidFill>
                <a:latin typeface="Arial"/>
                <a:ea typeface="Arial"/>
                <a:cs typeface="Arial"/>
                <a:sym typeface="Arial"/>
              </a:rPr>
              <a:t> that allow them to demonstrate important foundational and well-rounded academic and technical knowledge, professional skills, and leadership and reasoning skills.</a:t>
            </a:r>
            <a:endParaRPr sz="1250">
              <a:solidFill>
                <a:srgbClr val="000000"/>
              </a:solidFill>
              <a:latin typeface="Arial"/>
              <a:ea typeface="Arial"/>
              <a:cs typeface="Arial"/>
              <a:sym typeface="Arial"/>
            </a:endParaRPr>
          </a:p>
          <a:p>
            <a:pPr indent="0" lvl="0" marL="0" rtl="0" algn="l">
              <a:spcBef>
                <a:spcPts val="800"/>
              </a:spcBef>
              <a:spcAft>
                <a:spcPts val="16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Scheduling</a:t>
            </a:r>
            <a:endParaRPr/>
          </a:p>
        </p:txBody>
      </p:sp>
      <p:sp>
        <p:nvSpPr>
          <p:cNvPr id="243" name="Google Shape;243;p35"/>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you are in 9th or 10th grade, all students have a </a:t>
            </a:r>
            <a:r>
              <a:rPr lang="en"/>
              <a:t>similar</a:t>
            </a:r>
            <a:r>
              <a:rPr lang="en"/>
              <a:t> schedule as it is the goal to get you as many high school credits as possible.  Here are the typical classes you will have:</a:t>
            </a:r>
            <a:endParaRPr/>
          </a:p>
          <a:p>
            <a:pPr indent="0" lvl="0" marL="0" rtl="0" algn="l">
              <a:spcBef>
                <a:spcPts val="1600"/>
              </a:spcBef>
              <a:spcAft>
                <a:spcPts val="0"/>
              </a:spcAft>
              <a:buNone/>
            </a:pPr>
            <a:r>
              <a:rPr b="1" lang="en" sz="1600"/>
              <a:t>9th-Algebra 1, English 1, </a:t>
            </a:r>
            <a:r>
              <a:rPr b="1" lang="en" sz="1600"/>
              <a:t>Physical</a:t>
            </a:r>
            <a:r>
              <a:rPr b="1" lang="en" sz="1600"/>
              <a:t> Science, World History, Health/PE, Art and Spanish 1/Reading</a:t>
            </a:r>
            <a:endParaRPr b="1" sz="1600"/>
          </a:p>
          <a:p>
            <a:pPr indent="0" lvl="0" marL="0" rtl="0" algn="l">
              <a:spcBef>
                <a:spcPts val="1600"/>
              </a:spcBef>
              <a:spcAft>
                <a:spcPts val="0"/>
              </a:spcAft>
              <a:buNone/>
            </a:pPr>
            <a:r>
              <a:rPr b="1" lang="en" sz="1600"/>
              <a:t>10th-Geometry, English 2, Biology, American History, Health/PE, Art and Spanish 2/Reading</a:t>
            </a:r>
            <a:endParaRPr b="1" sz="1600"/>
          </a:p>
          <a:p>
            <a:pPr indent="0" lvl="0" marL="0" rtl="0" algn="l">
              <a:spcBef>
                <a:spcPts val="1600"/>
              </a:spcBef>
              <a:spcAft>
                <a:spcPts val="1600"/>
              </a:spcAft>
              <a:buNone/>
            </a:pPr>
            <a:r>
              <a:rPr b="1" lang="en" sz="1600"/>
              <a:t>In 10th grade, you may apply to Auburn Career Center for your junior &amp; senior year</a:t>
            </a:r>
            <a:endParaRPr b="1" sz="1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Infinite</a:t>
            </a:r>
            <a:r>
              <a:rPr lang="en"/>
              <a:t> Campus Graduation Tracking</a:t>
            </a:r>
            <a:endParaRPr/>
          </a:p>
        </p:txBody>
      </p:sp>
      <p:sp>
        <p:nvSpPr>
          <p:cNvPr id="249" name="Google Shape;249;p36"/>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your IC parent portal, there is an area under </a:t>
            </a:r>
            <a:r>
              <a:rPr lang="en">
                <a:highlight>
                  <a:srgbClr val="FFFF00"/>
                </a:highlight>
              </a:rPr>
              <a:t>“Documents”</a:t>
            </a:r>
            <a:r>
              <a:rPr lang="en"/>
              <a:t>.  Click on that and then </a:t>
            </a:r>
            <a:r>
              <a:rPr lang="en">
                <a:solidFill>
                  <a:srgbClr val="000000"/>
                </a:solidFill>
              </a:rPr>
              <a:t>click the arrow next to the </a:t>
            </a:r>
            <a:r>
              <a:rPr lang="en">
                <a:solidFill>
                  <a:srgbClr val="000000"/>
                </a:solidFill>
                <a:highlight>
                  <a:srgbClr val="FFFF00"/>
                </a:highlight>
              </a:rPr>
              <a:t>“Academic Plan Progress Report”</a:t>
            </a:r>
            <a:r>
              <a:rPr lang="en">
                <a:solidFill>
                  <a:srgbClr val="000000"/>
                </a:solidFill>
              </a:rPr>
              <a:t>.  This will open a side panel that allows you to select the type of report that you would like to create.  Then click </a:t>
            </a:r>
            <a:r>
              <a:rPr lang="en">
                <a:solidFill>
                  <a:srgbClr val="000000"/>
                </a:solidFill>
                <a:highlight>
                  <a:srgbClr val="FFFF00"/>
                </a:highlight>
              </a:rPr>
              <a:t>“Generate Report”</a:t>
            </a:r>
            <a:r>
              <a:rPr lang="en">
                <a:solidFill>
                  <a:srgbClr val="000000"/>
                </a:solidFill>
              </a:rPr>
              <a:t>.  This will provide you with all met/unmet graduation requirements.  </a:t>
            </a:r>
            <a:endParaRPr>
              <a:solidFill>
                <a:srgbClr val="000000"/>
              </a:solidFill>
            </a:endParaRPr>
          </a:p>
          <a:p>
            <a:pPr indent="0" lvl="0" marL="0" rtl="0" algn="l">
              <a:spcBef>
                <a:spcPts val="1600"/>
              </a:spcBef>
              <a:spcAft>
                <a:spcPts val="16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Questions???</a:t>
            </a:r>
            <a:endParaRPr/>
          </a:p>
        </p:txBody>
      </p:sp>
      <p:sp>
        <p:nvSpPr>
          <p:cNvPr id="255" name="Google Shape;255;p37"/>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t/>
            </a:r>
            <a:endParaRPr/>
          </a:p>
        </p:txBody>
      </p:sp>
      <p:pic>
        <p:nvPicPr>
          <p:cNvPr id="256" name="Google Shape;256;p37"/>
          <p:cNvPicPr preferRelativeResize="0"/>
          <p:nvPr/>
        </p:nvPicPr>
        <p:blipFill>
          <a:blip r:embed="rId3">
            <a:alphaModFix/>
          </a:blip>
          <a:stretch>
            <a:fillRect/>
          </a:stretch>
        </p:blipFill>
        <p:spPr>
          <a:xfrm>
            <a:off x="2601386" y="1968500"/>
            <a:ext cx="3677200" cy="21816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