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B9A5E9D-BD33-478B-81A4-50564FADC2B2}">
  <a:tblStyle styleId="{2B9A5E9D-BD33-478B-81A4-50564FADC2B2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11" Type="http://schemas.openxmlformats.org/officeDocument/2006/relationships/slide" Target="slides/slide4.xml"/><Relationship Id="rId22" Type="http://schemas.openxmlformats.org/officeDocument/2006/relationships/slide" Target="slides/slide15.xml"/><Relationship Id="rId10" Type="http://schemas.openxmlformats.org/officeDocument/2006/relationships/slide" Target="slides/slide3.xml"/><Relationship Id="rId21" Type="http://schemas.openxmlformats.org/officeDocument/2006/relationships/slide" Target="slides/slide14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23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2.xml"/><Relationship Id="rId6" Type="http://schemas.openxmlformats.org/officeDocument/2006/relationships/slideMaster" Target="slideMasters/slideMaster2.xml"/><Relationship Id="rId18" Type="http://schemas.openxmlformats.org/officeDocument/2006/relationships/slide" Target="slides/slide1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f5d10a1317_2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g3f5d10a1317_2_7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f5d10a1317_2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g3f5d10a1317_2_8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f65f04a6df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g3f65f04a6df_1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f5fe463c86_5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g3f5fe463c86_5_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f5d10a1317_2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g3f5d10a1317_2_10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f65f04a6df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g3f65f04a6df_1_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f5d10a1317_2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g3f5d10a1317_2_1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f5fe463c86_5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g3f5fe463c86_5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f5d10a1317_2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g3f5d10a1317_2_1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f601332fab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g3f601332fab_1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f601332fab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g3f601332fab_1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f5fe463c86_5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3f5fe463c86_5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f5d10a1317_2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g3f5d10a1317_2_15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f5d10a1317_2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g3f5d10a1317_2_16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f5d10a1317_2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g3f5d10a1317_2_17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f5d10a1317_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g3f5d10a1317_5_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ctrTitle"/>
          </p:nvPr>
        </p:nvSpPr>
        <p:spPr>
          <a:xfrm>
            <a:off x="342900" y="1065213"/>
            <a:ext cx="3886200" cy="73501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1" type="subTitle"/>
          </p:nvPr>
        </p:nvSpPr>
        <p:spPr>
          <a:xfrm>
            <a:off x="685800" y="1943100"/>
            <a:ext cx="320040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lv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3" name="Google Shape;63;p15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857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361156" y="2203450"/>
            <a:ext cx="3886200" cy="681038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 cap="none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>
            <a:off x="361156" y="1453357"/>
            <a:ext cx="3886200" cy="750094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8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>
            <a:off x="228600" y="800100"/>
            <a:ext cx="2019300" cy="2262982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175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indent="-3048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indent="-2921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/>
        </p:txBody>
      </p:sp>
      <p:sp>
        <p:nvSpPr>
          <p:cNvPr id="81" name="Google Shape;81;p18"/>
          <p:cNvSpPr txBox="1"/>
          <p:nvPr>
            <p:ph idx="2" type="body"/>
          </p:nvPr>
        </p:nvSpPr>
        <p:spPr>
          <a:xfrm>
            <a:off x="2324100" y="800100"/>
            <a:ext cx="2019300" cy="2262982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175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indent="-3048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indent="-2921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/>
        </p:txBody>
      </p:sp>
      <p:sp>
        <p:nvSpPr>
          <p:cNvPr id="82" name="Google Shape;82;p18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4" name="Google Shape;84;p18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7" name="Google Shape;87;p19"/>
          <p:cNvSpPr txBox="1"/>
          <p:nvPr>
            <p:ph idx="1" type="body"/>
          </p:nvPr>
        </p:nvSpPr>
        <p:spPr>
          <a:xfrm>
            <a:off x="228600" y="767556"/>
            <a:ext cx="2020094" cy="319881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9pPr>
          </a:lstStyle>
          <a:p/>
        </p:txBody>
      </p:sp>
      <p:sp>
        <p:nvSpPr>
          <p:cNvPr id="88" name="Google Shape;88;p19"/>
          <p:cNvSpPr txBox="1"/>
          <p:nvPr>
            <p:ph idx="2" type="body"/>
          </p:nvPr>
        </p:nvSpPr>
        <p:spPr>
          <a:xfrm>
            <a:off x="228600" y="1087438"/>
            <a:ext cx="2020094" cy="1975644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048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indent="-2921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indent="-2794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indent="-2794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indent="-2794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indent="-2794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indent="-2794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indent="-2794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/>
        </p:txBody>
      </p:sp>
      <p:sp>
        <p:nvSpPr>
          <p:cNvPr id="89" name="Google Shape;89;p19"/>
          <p:cNvSpPr txBox="1"/>
          <p:nvPr>
            <p:ph idx="3" type="body"/>
          </p:nvPr>
        </p:nvSpPr>
        <p:spPr>
          <a:xfrm>
            <a:off x="2322513" y="767556"/>
            <a:ext cx="2020888" cy="319881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9pPr>
          </a:lstStyle>
          <a:p/>
        </p:txBody>
      </p:sp>
      <p:sp>
        <p:nvSpPr>
          <p:cNvPr id="90" name="Google Shape;90;p19"/>
          <p:cNvSpPr txBox="1"/>
          <p:nvPr>
            <p:ph idx="4" type="body"/>
          </p:nvPr>
        </p:nvSpPr>
        <p:spPr>
          <a:xfrm>
            <a:off x="2322513" y="1087438"/>
            <a:ext cx="2020888" cy="1975644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048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indent="-2921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indent="-2794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indent="-2794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indent="-2794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indent="-2794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indent="-2794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indent="-2794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/>
        </p:txBody>
      </p:sp>
      <p:sp>
        <p:nvSpPr>
          <p:cNvPr id="91" name="Google Shape;91;p19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6" name="Google Shape;96;p20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228600" y="136525"/>
            <a:ext cx="1504157" cy="581025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1787525" y="136525"/>
            <a:ext cx="2555875" cy="2926557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302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indent="-31750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2pPr>
            <a:lvl3pPr indent="-3048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indent="-2921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indent="-2921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 sz="1000"/>
            </a:lvl5pPr>
            <a:lvl6pPr indent="-2921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6pPr>
            <a:lvl7pPr indent="-2921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7pPr>
            <a:lvl8pPr indent="-2921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8pPr>
            <a:lvl9pPr indent="-2921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228600" y="717550"/>
            <a:ext cx="1504157" cy="2345532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indent="-228600" lvl="1" marL="914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indent="-228600" lvl="2" marL="1371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896144" y="2400300"/>
            <a:ext cx="2743200" cy="283369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896144" y="306388"/>
            <a:ext cx="2743200" cy="20574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896144" y="2683669"/>
            <a:ext cx="2743200" cy="402431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indent="-228600" lvl="1" marL="914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indent="-228600" lvl="2" marL="1371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1154509" y="-125809"/>
            <a:ext cx="2262982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857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2366169" y="1085850"/>
            <a:ext cx="2925763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270669" y="95250"/>
            <a:ext cx="2925763" cy="30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857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30200" lvl="0" marL="4572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21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–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21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»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100" lvl="5" marL="27432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100" lvl="6" marL="32004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100" lvl="7" marL="3657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100" lvl="8" marL="41148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www.oxnardsd.org/information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89146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25"/>
          <p:cNvGrpSpPr/>
          <p:nvPr/>
        </p:nvGrpSpPr>
        <p:grpSpPr>
          <a:xfrm>
            <a:off x="1172803" y="1010949"/>
            <a:ext cx="6798260" cy="3122169"/>
            <a:chOff x="0" y="-38100"/>
            <a:chExt cx="3581047" cy="1644632"/>
          </a:xfrm>
        </p:grpSpPr>
        <p:sp>
          <p:nvSpPr>
            <p:cNvPr id="130" name="Google Shape;130;p25"/>
            <p:cNvSpPr/>
            <p:nvPr/>
          </p:nvSpPr>
          <p:spPr>
            <a:xfrm>
              <a:off x="0" y="0"/>
              <a:ext cx="3581047" cy="1606532"/>
            </a:xfrm>
            <a:custGeom>
              <a:rect b="b" l="l" r="r" t="t"/>
              <a:pathLst>
                <a:path extrusionOk="0" h="1606532" w="3581047">
                  <a:moveTo>
                    <a:pt x="14235" y="0"/>
                  </a:moveTo>
                  <a:lnTo>
                    <a:pt x="3566812" y="0"/>
                  </a:lnTo>
                  <a:cubicBezTo>
                    <a:pt x="3570587" y="0"/>
                    <a:pt x="3574208" y="1500"/>
                    <a:pt x="3576877" y="4169"/>
                  </a:cubicBezTo>
                  <a:cubicBezTo>
                    <a:pt x="3579547" y="6839"/>
                    <a:pt x="3581047" y="10460"/>
                    <a:pt x="3581047" y="14235"/>
                  </a:cubicBezTo>
                  <a:lnTo>
                    <a:pt x="3581047" y="1592297"/>
                  </a:lnTo>
                  <a:cubicBezTo>
                    <a:pt x="3581047" y="1600159"/>
                    <a:pt x="3574673" y="1606532"/>
                    <a:pt x="3566812" y="1606532"/>
                  </a:cubicBezTo>
                  <a:lnTo>
                    <a:pt x="14235" y="1606532"/>
                  </a:lnTo>
                  <a:cubicBezTo>
                    <a:pt x="10460" y="1606532"/>
                    <a:pt x="6839" y="1605033"/>
                    <a:pt x="4169" y="1602363"/>
                  </a:cubicBezTo>
                  <a:cubicBezTo>
                    <a:pt x="1500" y="1599693"/>
                    <a:pt x="0" y="1596073"/>
                    <a:pt x="0" y="1592297"/>
                  </a:cubicBezTo>
                  <a:lnTo>
                    <a:pt x="0" y="14235"/>
                  </a:lnTo>
                  <a:cubicBezTo>
                    <a:pt x="0" y="10460"/>
                    <a:pt x="1500" y="6839"/>
                    <a:pt x="4169" y="4169"/>
                  </a:cubicBezTo>
                  <a:cubicBezTo>
                    <a:pt x="6839" y="1500"/>
                    <a:pt x="10460" y="0"/>
                    <a:pt x="14235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9525">
              <a:solidFill>
                <a:srgbClr val="CBD5E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25"/>
            <p:cNvSpPr txBox="1"/>
            <p:nvPr/>
          </p:nvSpPr>
          <p:spPr>
            <a:xfrm>
              <a:off x="0" y="-38100"/>
              <a:ext cx="3581047" cy="16446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2" name="Google Shape;132;p25"/>
          <p:cNvSpPr/>
          <p:nvPr/>
        </p:nvSpPr>
        <p:spPr>
          <a:xfrm>
            <a:off x="6931635" y="428877"/>
            <a:ext cx="1308802" cy="1308802"/>
          </a:xfrm>
          <a:custGeom>
            <a:rect b="b" l="l" r="r" t="t"/>
            <a:pathLst>
              <a:path extrusionOk="0" h="2617605" w="2617605">
                <a:moveTo>
                  <a:pt x="0" y="0"/>
                </a:moveTo>
                <a:lnTo>
                  <a:pt x="2617605" y="0"/>
                </a:lnTo>
                <a:lnTo>
                  <a:pt x="2617605" y="2617605"/>
                </a:lnTo>
                <a:lnTo>
                  <a:pt x="0" y="26176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3" name="Google Shape;133;p25"/>
          <p:cNvSpPr/>
          <p:nvPr/>
        </p:nvSpPr>
        <p:spPr>
          <a:xfrm>
            <a:off x="126198" y="506544"/>
            <a:ext cx="3039897" cy="1395265"/>
          </a:xfrm>
          <a:custGeom>
            <a:rect b="b" l="l" r="r" t="t"/>
            <a:pathLst>
              <a:path extrusionOk="0" h="2790530" w="6079793">
                <a:moveTo>
                  <a:pt x="0" y="0"/>
                </a:moveTo>
                <a:lnTo>
                  <a:pt x="6079794" y="0"/>
                </a:lnTo>
                <a:lnTo>
                  <a:pt x="6079794" y="2790531"/>
                </a:lnTo>
                <a:lnTo>
                  <a:pt x="0" y="27905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4" name="Google Shape;134;p25"/>
          <p:cNvSpPr txBox="1"/>
          <p:nvPr/>
        </p:nvSpPr>
        <p:spPr>
          <a:xfrm>
            <a:off x="1557814" y="2509950"/>
            <a:ext cx="6028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3000" u="none" cap="none" strike="noStrike">
                <a:solidFill>
                  <a:srgbClr val="174636"/>
                </a:solidFill>
                <a:latin typeface="Rockwell"/>
                <a:ea typeface="Rockwell"/>
                <a:cs typeface="Rockwell"/>
                <a:sym typeface="Rockwell"/>
              </a:rPr>
              <a:t>Ramona </a:t>
            </a:r>
            <a:r>
              <a:rPr b="1" lang="en" sz="3000">
                <a:solidFill>
                  <a:srgbClr val="174636"/>
                </a:solidFill>
                <a:latin typeface="Rockwell"/>
                <a:ea typeface="Rockwell"/>
                <a:cs typeface="Rockwell"/>
                <a:sym typeface="Rockwell"/>
              </a:rPr>
              <a:t>Temporary Relocation</a:t>
            </a:r>
            <a:endParaRPr sz="100"/>
          </a:p>
        </p:txBody>
      </p:sp>
      <p:sp>
        <p:nvSpPr>
          <p:cNvPr id="135" name="Google Shape;135;p25"/>
          <p:cNvSpPr txBox="1"/>
          <p:nvPr/>
        </p:nvSpPr>
        <p:spPr>
          <a:xfrm>
            <a:off x="1557814" y="3051570"/>
            <a:ext cx="6028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800" u="none" cap="none" strike="noStrike">
                <a:solidFill>
                  <a:srgbClr val="D91F26"/>
                </a:solidFill>
                <a:latin typeface="Arial"/>
                <a:ea typeface="Arial"/>
                <a:cs typeface="Arial"/>
                <a:sym typeface="Arial"/>
              </a:rPr>
              <a:t>Updates on Timelines, Locations, and Family</a:t>
            </a:r>
            <a:r>
              <a:rPr b="1" lang="en" sz="1800">
                <a:solidFill>
                  <a:srgbClr val="D91F26"/>
                </a:solidFill>
              </a:rPr>
              <a:t> Support</a:t>
            </a:r>
            <a:endParaRPr sz="700"/>
          </a:p>
        </p:txBody>
      </p:sp>
      <p:sp>
        <p:nvSpPr>
          <p:cNvPr id="136" name="Google Shape;136;p25"/>
          <p:cNvSpPr txBox="1"/>
          <p:nvPr/>
        </p:nvSpPr>
        <p:spPr>
          <a:xfrm>
            <a:off x="3625575" y="1901725"/>
            <a:ext cx="1892700" cy="5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74636"/>
                </a:solidFill>
              </a:rPr>
              <a:t>August 5, 2026</a:t>
            </a:r>
            <a:endParaRPr sz="1600">
              <a:solidFill>
                <a:srgbClr val="174636"/>
              </a:solidFill>
            </a:endParaRPr>
          </a:p>
        </p:txBody>
      </p:sp>
      <p:sp>
        <p:nvSpPr>
          <p:cNvPr id="137" name="Google Shape;137;p25"/>
          <p:cNvSpPr txBox="1"/>
          <p:nvPr/>
        </p:nvSpPr>
        <p:spPr>
          <a:xfrm>
            <a:off x="2810775" y="1415750"/>
            <a:ext cx="3522300" cy="6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rgbClr val="174636"/>
                </a:solidFill>
                <a:latin typeface="Rockwell"/>
                <a:ea typeface="Rockwell"/>
                <a:cs typeface="Rockwell"/>
                <a:sym typeface="Rockwell"/>
              </a:rPr>
              <a:t>Board Presentation</a:t>
            </a:r>
            <a:endParaRPr b="1" sz="2700">
              <a:solidFill>
                <a:srgbClr val="174636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261550" y="3328775"/>
            <a:ext cx="46209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200">
                <a:solidFill>
                  <a:srgbClr val="FF9900"/>
                </a:solidFill>
              </a:rPr>
              <a:t>Presentation Revised August 5, 2026</a:t>
            </a:r>
            <a:endParaRPr b="1" i="1" sz="1200">
              <a:solidFill>
                <a:srgbClr val="FF99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" name="Google Shape;143;p26"/>
          <p:cNvCxnSpPr/>
          <p:nvPr/>
        </p:nvCxnSpPr>
        <p:spPr>
          <a:xfrm rot="10800000">
            <a:off x="538163" y="733332"/>
            <a:ext cx="0" cy="377700"/>
          </a:xfrm>
          <a:prstGeom prst="straightConnector1">
            <a:avLst/>
          </a:prstGeom>
          <a:noFill/>
          <a:ln cap="flat" cmpd="sng" w="95250">
            <a:solidFill>
              <a:srgbClr val="219549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44" name="Google Shape;144;p26"/>
          <p:cNvGrpSpPr/>
          <p:nvPr/>
        </p:nvGrpSpPr>
        <p:grpSpPr>
          <a:xfrm>
            <a:off x="501275" y="686473"/>
            <a:ext cx="8268603" cy="3732941"/>
            <a:chOff x="0" y="-414865"/>
            <a:chExt cx="4274726" cy="2277155"/>
          </a:xfrm>
        </p:grpSpPr>
        <p:sp>
          <p:nvSpPr>
            <p:cNvPr id="145" name="Google Shape;145;p26"/>
            <p:cNvSpPr/>
            <p:nvPr/>
          </p:nvSpPr>
          <p:spPr>
            <a:xfrm>
              <a:off x="0" y="0"/>
              <a:ext cx="4274726" cy="1862290"/>
            </a:xfrm>
            <a:custGeom>
              <a:rect b="b" l="l" r="r" t="t"/>
              <a:pathLst>
                <a:path extrusionOk="0" h="1862290" w="4274726">
                  <a:moveTo>
                    <a:pt x="11925" y="0"/>
                  </a:moveTo>
                  <a:lnTo>
                    <a:pt x="4262801" y="0"/>
                  </a:lnTo>
                  <a:cubicBezTo>
                    <a:pt x="4269387" y="0"/>
                    <a:pt x="4274726" y="5339"/>
                    <a:pt x="4274726" y="11925"/>
                  </a:cubicBezTo>
                  <a:lnTo>
                    <a:pt x="4274726" y="1850365"/>
                  </a:lnTo>
                  <a:cubicBezTo>
                    <a:pt x="4274726" y="1856951"/>
                    <a:pt x="4269387" y="1862290"/>
                    <a:pt x="4262801" y="1862290"/>
                  </a:cubicBezTo>
                  <a:lnTo>
                    <a:pt x="11925" y="1862290"/>
                  </a:lnTo>
                  <a:cubicBezTo>
                    <a:pt x="5339" y="1862290"/>
                    <a:pt x="0" y="1856951"/>
                    <a:pt x="0" y="1850365"/>
                  </a:cubicBezTo>
                  <a:lnTo>
                    <a:pt x="0" y="11925"/>
                  </a:lnTo>
                  <a:cubicBezTo>
                    <a:pt x="0" y="5339"/>
                    <a:pt x="5339" y="0"/>
                    <a:pt x="11925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7250">
              <a:solidFill>
                <a:srgbClr val="CBD5E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850" lIns="34850" spcFirstLastPara="1" rIns="34850" wrap="square" tIns="34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26"/>
            <p:cNvSpPr txBox="1"/>
            <p:nvPr/>
          </p:nvSpPr>
          <p:spPr>
            <a:xfrm>
              <a:off x="0" y="-414865"/>
              <a:ext cx="4274700" cy="190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9375" lIns="19375" spcFirstLastPara="1" rIns="19375" wrap="square" tIns="19375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68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7" name="Google Shape;147;p26"/>
          <p:cNvSpPr txBox="1"/>
          <p:nvPr/>
        </p:nvSpPr>
        <p:spPr>
          <a:xfrm>
            <a:off x="780555" y="729675"/>
            <a:ext cx="4313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500" u="none" cap="none" strike="noStrike">
                <a:solidFill>
                  <a:srgbClr val="174636"/>
                </a:solidFill>
                <a:latin typeface="Rockwell"/>
                <a:ea typeface="Rockwell"/>
                <a:cs typeface="Rockwell"/>
                <a:sym typeface="Rockwell"/>
              </a:rPr>
              <a:t>What is Happening?  </a:t>
            </a:r>
            <a:endParaRPr sz="700"/>
          </a:p>
        </p:txBody>
      </p:sp>
      <p:sp>
        <p:nvSpPr>
          <p:cNvPr id="148" name="Google Shape;148;p26"/>
          <p:cNvSpPr txBox="1"/>
          <p:nvPr/>
        </p:nvSpPr>
        <p:spPr>
          <a:xfrm>
            <a:off x="693000" y="1726875"/>
            <a:ext cx="77580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71450" lvl="1" marL="355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b="0" i="0" lang="en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Ramona Elementary will</a:t>
            </a:r>
            <a:r>
              <a:rPr b="1" i="0" lang="en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not open for the start of the 2026-2027 school year.</a:t>
            </a:r>
            <a:endParaRPr sz="15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1" marL="355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b="0" i="0" lang="en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Students and staff will be temporarily relocated to other schools.</a:t>
            </a:r>
            <a:endParaRPr sz="15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1" marL="355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b="0" i="0" lang="en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This decision was made after reviewing the results of a </a:t>
            </a:r>
            <a:r>
              <a:rPr lang="en" sz="1500"/>
              <a:t>preliminary </a:t>
            </a:r>
            <a:r>
              <a:rPr b="0" i="0" lang="en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facilities investigation.</a:t>
            </a:r>
            <a:endParaRPr sz="15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1" marL="355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b="0" i="0" lang="en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Based on the information we have at this time, addressing these concerns will require a comprehensive assessment, additional expertise, and the development of a detailed plan to guide next steps.</a:t>
            </a:r>
            <a:endParaRPr sz="15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" name="Google Shape;153;p27"/>
          <p:cNvCxnSpPr/>
          <p:nvPr/>
        </p:nvCxnSpPr>
        <p:spPr>
          <a:xfrm rot="10800000">
            <a:off x="538163" y="733332"/>
            <a:ext cx="0" cy="377700"/>
          </a:xfrm>
          <a:prstGeom prst="straightConnector1">
            <a:avLst/>
          </a:prstGeom>
          <a:noFill/>
          <a:ln cap="flat" cmpd="sng" w="95250">
            <a:solidFill>
              <a:srgbClr val="219549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54" name="Google Shape;154;p27"/>
          <p:cNvGrpSpPr/>
          <p:nvPr/>
        </p:nvGrpSpPr>
        <p:grpSpPr>
          <a:xfrm>
            <a:off x="501275" y="686473"/>
            <a:ext cx="8268603" cy="3732941"/>
            <a:chOff x="0" y="-414865"/>
            <a:chExt cx="4274726" cy="2277155"/>
          </a:xfrm>
        </p:grpSpPr>
        <p:sp>
          <p:nvSpPr>
            <p:cNvPr id="155" name="Google Shape;155;p27"/>
            <p:cNvSpPr/>
            <p:nvPr/>
          </p:nvSpPr>
          <p:spPr>
            <a:xfrm>
              <a:off x="0" y="0"/>
              <a:ext cx="4274726" cy="1862290"/>
            </a:xfrm>
            <a:custGeom>
              <a:rect b="b" l="l" r="r" t="t"/>
              <a:pathLst>
                <a:path extrusionOk="0" h="1862290" w="4274726">
                  <a:moveTo>
                    <a:pt x="11925" y="0"/>
                  </a:moveTo>
                  <a:lnTo>
                    <a:pt x="4262801" y="0"/>
                  </a:lnTo>
                  <a:cubicBezTo>
                    <a:pt x="4269387" y="0"/>
                    <a:pt x="4274726" y="5339"/>
                    <a:pt x="4274726" y="11925"/>
                  </a:cubicBezTo>
                  <a:lnTo>
                    <a:pt x="4274726" y="1850365"/>
                  </a:lnTo>
                  <a:cubicBezTo>
                    <a:pt x="4274726" y="1856951"/>
                    <a:pt x="4269387" y="1862290"/>
                    <a:pt x="4262801" y="1862290"/>
                  </a:cubicBezTo>
                  <a:lnTo>
                    <a:pt x="11925" y="1862290"/>
                  </a:lnTo>
                  <a:cubicBezTo>
                    <a:pt x="5339" y="1862290"/>
                    <a:pt x="0" y="1856951"/>
                    <a:pt x="0" y="1850365"/>
                  </a:cubicBezTo>
                  <a:lnTo>
                    <a:pt x="0" y="11925"/>
                  </a:lnTo>
                  <a:cubicBezTo>
                    <a:pt x="0" y="5339"/>
                    <a:pt x="5339" y="0"/>
                    <a:pt x="11925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7250">
              <a:solidFill>
                <a:srgbClr val="CBD5E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850" lIns="34850" spcFirstLastPara="1" rIns="34850" wrap="square" tIns="34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27"/>
            <p:cNvSpPr txBox="1"/>
            <p:nvPr/>
          </p:nvSpPr>
          <p:spPr>
            <a:xfrm>
              <a:off x="0" y="-414865"/>
              <a:ext cx="4274700" cy="190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9375" lIns="19375" spcFirstLastPara="1" rIns="19375" wrap="square" tIns="19375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68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7" name="Google Shape;157;p27"/>
          <p:cNvSpPr txBox="1"/>
          <p:nvPr/>
        </p:nvSpPr>
        <p:spPr>
          <a:xfrm>
            <a:off x="780555" y="729675"/>
            <a:ext cx="4313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174636"/>
                </a:solidFill>
                <a:latin typeface="Rockwell"/>
                <a:ea typeface="Rockwell"/>
                <a:cs typeface="Rockwell"/>
                <a:sym typeface="Rockwell"/>
              </a:rPr>
              <a:t>Investigation</a:t>
            </a:r>
            <a:endParaRPr sz="700"/>
          </a:p>
        </p:txBody>
      </p:sp>
      <p:sp>
        <p:nvSpPr>
          <p:cNvPr id="158" name="Google Shape;158;p27"/>
          <p:cNvSpPr txBox="1"/>
          <p:nvPr/>
        </p:nvSpPr>
        <p:spPr>
          <a:xfrm>
            <a:off x="676800" y="1567400"/>
            <a:ext cx="7790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/>
              <a:t>A preliminary engineering investigation identified active water intrusion and damage to building components, including areas that require further structural review. </a:t>
            </a:r>
            <a:endParaRPr b="1" sz="1500"/>
          </a:p>
        </p:txBody>
      </p:sp>
      <p:pic>
        <p:nvPicPr>
          <p:cNvPr id="159" name="Google Shape;15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7829" y="2279972"/>
            <a:ext cx="6816548" cy="203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0800" y="4475850"/>
            <a:ext cx="8902398" cy="53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8"/>
          <p:cNvSpPr txBox="1"/>
          <p:nvPr/>
        </p:nvSpPr>
        <p:spPr>
          <a:xfrm>
            <a:off x="724374" y="510850"/>
            <a:ext cx="101385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pic>
        <p:nvPicPr>
          <p:cNvPr id="166" name="Google Shape;16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7408" y="1237837"/>
            <a:ext cx="8711850" cy="33771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7" name="Google Shape;167;p28"/>
          <p:cNvCxnSpPr/>
          <p:nvPr/>
        </p:nvCxnSpPr>
        <p:spPr>
          <a:xfrm rot="10800000">
            <a:off x="538163" y="733332"/>
            <a:ext cx="0" cy="377700"/>
          </a:xfrm>
          <a:prstGeom prst="straightConnector1">
            <a:avLst/>
          </a:prstGeom>
          <a:noFill/>
          <a:ln cap="flat" cmpd="sng" w="95250">
            <a:solidFill>
              <a:srgbClr val="2195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8" name="Google Shape;168;p28"/>
          <p:cNvSpPr txBox="1"/>
          <p:nvPr/>
        </p:nvSpPr>
        <p:spPr>
          <a:xfrm>
            <a:off x="780555" y="729675"/>
            <a:ext cx="4313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174636"/>
                </a:solidFill>
                <a:latin typeface="Rockwell"/>
                <a:ea typeface="Rockwell"/>
                <a:cs typeface="Rockwell"/>
                <a:sym typeface="Rockwell"/>
              </a:rPr>
              <a:t>Timeline</a:t>
            </a:r>
            <a:endParaRPr sz="7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67300"/>
            <a:ext cx="8839202" cy="1697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3432909"/>
            <a:ext cx="8839201" cy="120630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5" name="Google Shape;175;p29"/>
          <p:cNvCxnSpPr/>
          <p:nvPr/>
        </p:nvCxnSpPr>
        <p:spPr>
          <a:xfrm rot="10800000">
            <a:off x="538163" y="733332"/>
            <a:ext cx="0" cy="377700"/>
          </a:xfrm>
          <a:prstGeom prst="straightConnector1">
            <a:avLst/>
          </a:prstGeom>
          <a:noFill/>
          <a:ln cap="flat" cmpd="sng" w="95250">
            <a:solidFill>
              <a:srgbClr val="2195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6" name="Google Shape;176;p29"/>
          <p:cNvSpPr txBox="1"/>
          <p:nvPr/>
        </p:nvSpPr>
        <p:spPr>
          <a:xfrm>
            <a:off x="780555" y="729675"/>
            <a:ext cx="4313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174636"/>
                </a:solidFill>
                <a:latin typeface="Rockwell"/>
                <a:ea typeface="Rockwell"/>
                <a:cs typeface="Rockwell"/>
                <a:sym typeface="Rockwell"/>
              </a:rPr>
              <a:t>The District’s Decision</a:t>
            </a:r>
            <a:endParaRPr sz="7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0"/>
          <p:cNvSpPr txBox="1"/>
          <p:nvPr/>
        </p:nvSpPr>
        <p:spPr>
          <a:xfrm>
            <a:off x="427500" y="492250"/>
            <a:ext cx="65022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pic>
        <p:nvPicPr>
          <p:cNvPr id="182" name="Google Shape;18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67300"/>
            <a:ext cx="8839202" cy="260458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30"/>
          <p:cNvSpPr txBox="1"/>
          <p:nvPr/>
        </p:nvSpPr>
        <p:spPr>
          <a:xfrm>
            <a:off x="703050" y="4170200"/>
            <a:ext cx="7737900" cy="6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174636"/>
                </a:solidFill>
              </a:rPr>
              <a:t>Structural review on Friday, August 7 and repair cost estimates will provide additional information to determine scope of work required.</a:t>
            </a:r>
            <a:endParaRPr b="1" sz="1300">
              <a:solidFill>
                <a:srgbClr val="174636"/>
              </a:solidFill>
            </a:endParaRPr>
          </a:p>
        </p:txBody>
      </p:sp>
      <p:cxnSp>
        <p:nvCxnSpPr>
          <p:cNvPr id="184" name="Google Shape;184;p30"/>
          <p:cNvCxnSpPr/>
          <p:nvPr/>
        </p:nvCxnSpPr>
        <p:spPr>
          <a:xfrm rot="10800000">
            <a:off x="538163" y="733332"/>
            <a:ext cx="0" cy="377700"/>
          </a:xfrm>
          <a:prstGeom prst="straightConnector1">
            <a:avLst/>
          </a:prstGeom>
          <a:noFill/>
          <a:ln cap="flat" cmpd="sng" w="95250">
            <a:solidFill>
              <a:srgbClr val="2195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5" name="Google Shape;185;p30"/>
          <p:cNvSpPr txBox="1"/>
          <p:nvPr/>
        </p:nvSpPr>
        <p:spPr>
          <a:xfrm>
            <a:off x="780546" y="729675"/>
            <a:ext cx="7989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174636"/>
                </a:solidFill>
                <a:latin typeface="Rockwell"/>
                <a:ea typeface="Rockwell"/>
                <a:cs typeface="Rockwell"/>
                <a:sym typeface="Rockwell"/>
              </a:rPr>
              <a:t>What Comes Next? Potential Outcomes </a:t>
            </a:r>
            <a:endParaRPr b="1" sz="2500">
              <a:solidFill>
                <a:srgbClr val="174636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" name="Google Shape;190;p31"/>
          <p:cNvGrpSpPr/>
          <p:nvPr/>
        </p:nvGrpSpPr>
        <p:grpSpPr>
          <a:xfrm>
            <a:off x="422650" y="1306624"/>
            <a:ext cx="8158742" cy="3508080"/>
            <a:chOff x="0" y="0"/>
            <a:chExt cx="4274726" cy="1862532"/>
          </a:xfrm>
        </p:grpSpPr>
        <p:sp>
          <p:nvSpPr>
            <p:cNvPr id="191" name="Google Shape;191;p31"/>
            <p:cNvSpPr/>
            <p:nvPr/>
          </p:nvSpPr>
          <p:spPr>
            <a:xfrm>
              <a:off x="0" y="0"/>
              <a:ext cx="4274726" cy="1862290"/>
            </a:xfrm>
            <a:custGeom>
              <a:rect b="b" l="l" r="r" t="t"/>
              <a:pathLst>
                <a:path extrusionOk="0" h="1862290" w="4274726">
                  <a:moveTo>
                    <a:pt x="11925" y="0"/>
                  </a:moveTo>
                  <a:lnTo>
                    <a:pt x="4262801" y="0"/>
                  </a:lnTo>
                  <a:cubicBezTo>
                    <a:pt x="4269387" y="0"/>
                    <a:pt x="4274726" y="5339"/>
                    <a:pt x="4274726" y="11925"/>
                  </a:cubicBezTo>
                  <a:lnTo>
                    <a:pt x="4274726" y="1850365"/>
                  </a:lnTo>
                  <a:cubicBezTo>
                    <a:pt x="4274726" y="1856951"/>
                    <a:pt x="4269387" y="1862290"/>
                    <a:pt x="4262801" y="1862290"/>
                  </a:cubicBezTo>
                  <a:lnTo>
                    <a:pt x="11925" y="1862290"/>
                  </a:lnTo>
                  <a:cubicBezTo>
                    <a:pt x="5339" y="1862290"/>
                    <a:pt x="0" y="1856951"/>
                    <a:pt x="0" y="1850365"/>
                  </a:cubicBezTo>
                  <a:lnTo>
                    <a:pt x="0" y="11925"/>
                  </a:lnTo>
                  <a:cubicBezTo>
                    <a:pt x="0" y="5339"/>
                    <a:pt x="5339" y="0"/>
                    <a:pt x="11925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9525">
              <a:solidFill>
                <a:srgbClr val="CBD5E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31"/>
            <p:cNvSpPr txBox="1"/>
            <p:nvPr/>
          </p:nvSpPr>
          <p:spPr>
            <a:xfrm>
              <a:off x="0" y="1422432"/>
              <a:ext cx="4274700" cy="44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3" name="Google Shape;193;p31"/>
          <p:cNvSpPr txBox="1"/>
          <p:nvPr/>
        </p:nvSpPr>
        <p:spPr>
          <a:xfrm>
            <a:off x="780550" y="1871920"/>
            <a:ext cx="3780000" cy="20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TK</a:t>
            </a:r>
            <a:endParaRPr sz="6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Kindergarten</a:t>
            </a:r>
            <a:endParaRPr sz="6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Grade 1</a:t>
            </a:r>
            <a:endParaRPr sz="6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Grades 2-3</a:t>
            </a:r>
            <a:endParaRPr sz="6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Grades 4-5</a:t>
            </a:r>
            <a:endParaRPr sz="600"/>
          </a:p>
        </p:txBody>
      </p:sp>
      <p:sp>
        <p:nvSpPr>
          <p:cNvPr id="194" name="Google Shape;194;p31"/>
          <p:cNvSpPr txBox="1"/>
          <p:nvPr/>
        </p:nvSpPr>
        <p:spPr>
          <a:xfrm>
            <a:off x="780551" y="1503575"/>
            <a:ext cx="3620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Temporary School Assignments:</a:t>
            </a:r>
            <a:endParaRPr sz="700">
              <a:solidFill>
                <a:srgbClr val="FF0000"/>
              </a:solidFill>
            </a:endParaRPr>
          </a:p>
        </p:txBody>
      </p:sp>
      <p:sp>
        <p:nvSpPr>
          <p:cNvPr id="195" name="Google Shape;195;p31"/>
          <p:cNvSpPr txBox="1"/>
          <p:nvPr/>
        </p:nvSpPr>
        <p:spPr>
          <a:xfrm>
            <a:off x="1809386" y="1871909"/>
            <a:ext cx="17223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Lemonwood</a:t>
            </a:r>
            <a:endParaRPr sz="600"/>
          </a:p>
        </p:txBody>
      </p:sp>
      <p:sp>
        <p:nvSpPr>
          <p:cNvPr id="196" name="Google Shape;196;p31"/>
          <p:cNvSpPr txBox="1"/>
          <p:nvPr/>
        </p:nvSpPr>
        <p:spPr>
          <a:xfrm>
            <a:off x="2372106" y="2780106"/>
            <a:ext cx="14439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Lemonwood</a:t>
            </a:r>
            <a:endParaRPr sz="600"/>
          </a:p>
        </p:txBody>
      </p:sp>
      <p:sp>
        <p:nvSpPr>
          <p:cNvPr id="197" name="Google Shape;197;p31"/>
          <p:cNvSpPr txBox="1"/>
          <p:nvPr/>
        </p:nvSpPr>
        <p:spPr>
          <a:xfrm>
            <a:off x="2719308" y="2350916"/>
            <a:ext cx="9279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Driffill</a:t>
            </a:r>
            <a:endParaRPr sz="600"/>
          </a:p>
        </p:txBody>
      </p:sp>
      <p:sp>
        <p:nvSpPr>
          <p:cNvPr id="198" name="Google Shape;198;p31"/>
          <p:cNvSpPr txBox="1"/>
          <p:nvPr/>
        </p:nvSpPr>
        <p:spPr>
          <a:xfrm>
            <a:off x="2559263" y="3243778"/>
            <a:ext cx="14439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Rose Avenue</a:t>
            </a:r>
            <a:endParaRPr sz="600"/>
          </a:p>
        </p:txBody>
      </p:sp>
      <p:sp>
        <p:nvSpPr>
          <p:cNvPr id="199" name="Google Shape;199;p31"/>
          <p:cNvSpPr txBox="1"/>
          <p:nvPr/>
        </p:nvSpPr>
        <p:spPr>
          <a:xfrm>
            <a:off x="2559287" y="3702359"/>
            <a:ext cx="14439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r>
              <a:rPr b="1" lang="en" sz="1500"/>
              <a:t>e</a:t>
            </a:r>
            <a:r>
              <a:rPr b="1" i="0" lang="en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sar Ch</a:t>
            </a:r>
            <a:r>
              <a:rPr b="1" lang="en" sz="1500"/>
              <a:t>a</a:t>
            </a:r>
            <a:r>
              <a:rPr b="1" i="0" lang="en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vez</a:t>
            </a:r>
            <a:endParaRPr sz="1500"/>
          </a:p>
        </p:txBody>
      </p:sp>
      <p:sp>
        <p:nvSpPr>
          <p:cNvPr id="200" name="Google Shape;200;p31"/>
          <p:cNvSpPr txBox="1"/>
          <p:nvPr/>
        </p:nvSpPr>
        <p:spPr>
          <a:xfrm>
            <a:off x="780546" y="4160925"/>
            <a:ext cx="7506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School Office: </a:t>
            </a:r>
            <a:r>
              <a:rPr b="0" i="0" lang="en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Ramona Administration will temporarily locate at</a:t>
            </a:r>
            <a:r>
              <a:rPr b="1" i="0" lang="en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</a:t>
            </a:r>
            <a:r>
              <a:rPr b="1" lang="en" sz="1500"/>
              <a:t>e</a:t>
            </a:r>
            <a:r>
              <a:rPr b="1" i="0" lang="en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sar Ch</a:t>
            </a:r>
            <a:r>
              <a:rPr b="1" lang="en" sz="1500"/>
              <a:t>a</a:t>
            </a:r>
            <a:r>
              <a:rPr b="1" i="0" lang="en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vez School on the Juanita side of campus. </a:t>
            </a:r>
            <a:endParaRPr sz="1500"/>
          </a:p>
        </p:txBody>
      </p:sp>
      <p:sp>
        <p:nvSpPr>
          <p:cNvPr id="201" name="Google Shape;201;p31"/>
          <p:cNvSpPr/>
          <p:nvPr/>
        </p:nvSpPr>
        <p:spPr>
          <a:xfrm>
            <a:off x="1173000" y="1939743"/>
            <a:ext cx="520200" cy="777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2122825" y="2410906"/>
            <a:ext cx="520200" cy="777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1617525" y="2864418"/>
            <a:ext cx="520200" cy="777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31"/>
          <p:cNvSpPr/>
          <p:nvPr/>
        </p:nvSpPr>
        <p:spPr>
          <a:xfrm>
            <a:off x="1855300" y="3317918"/>
            <a:ext cx="520200" cy="777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31"/>
          <p:cNvSpPr/>
          <p:nvPr/>
        </p:nvSpPr>
        <p:spPr>
          <a:xfrm>
            <a:off x="1855300" y="3771418"/>
            <a:ext cx="520200" cy="777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6" name="Google Shape;206;p31"/>
          <p:cNvCxnSpPr/>
          <p:nvPr/>
        </p:nvCxnSpPr>
        <p:spPr>
          <a:xfrm rot="10800000">
            <a:off x="538163" y="733332"/>
            <a:ext cx="0" cy="377700"/>
          </a:xfrm>
          <a:prstGeom prst="straightConnector1">
            <a:avLst/>
          </a:prstGeom>
          <a:noFill/>
          <a:ln cap="flat" cmpd="sng" w="95250">
            <a:solidFill>
              <a:srgbClr val="2195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7" name="Google Shape;207;p31"/>
          <p:cNvSpPr txBox="1"/>
          <p:nvPr/>
        </p:nvSpPr>
        <p:spPr>
          <a:xfrm>
            <a:off x="780546" y="729675"/>
            <a:ext cx="7989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174636"/>
                </a:solidFill>
                <a:latin typeface="Rockwell"/>
                <a:ea typeface="Rockwell"/>
                <a:cs typeface="Rockwell"/>
                <a:sym typeface="Rockwell"/>
              </a:rPr>
              <a:t>Temporary Relocation Plan</a:t>
            </a:r>
            <a:endParaRPr b="1" sz="2500">
              <a:solidFill>
                <a:srgbClr val="174636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2"/>
          <p:cNvSpPr txBox="1"/>
          <p:nvPr/>
        </p:nvSpPr>
        <p:spPr>
          <a:xfrm>
            <a:off x="5135475" y="4003025"/>
            <a:ext cx="37365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00">
              <a:solidFill>
                <a:srgbClr val="38761D"/>
              </a:solidFill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422650" y="1264050"/>
            <a:ext cx="8175413" cy="3263663"/>
          </a:xfrm>
          <a:custGeom>
            <a:rect b="b" l="l" r="r" t="t"/>
            <a:pathLst>
              <a:path extrusionOk="0" h="1862290" w="4274726">
                <a:moveTo>
                  <a:pt x="11925" y="0"/>
                </a:moveTo>
                <a:lnTo>
                  <a:pt x="4262801" y="0"/>
                </a:lnTo>
                <a:cubicBezTo>
                  <a:pt x="4269387" y="0"/>
                  <a:pt x="4274726" y="5339"/>
                  <a:pt x="4274726" y="11925"/>
                </a:cubicBezTo>
                <a:lnTo>
                  <a:pt x="4274726" y="1850365"/>
                </a:lnTo>
                <a:cubicBezTo>
                  <a:pt x="4274726" y="1856951"/>
                  <a:pt x="4269387" y="1862290"/>
                  <a:pt x="4262801" y="1862290"/>
                </a:cubicBezTo>
                <a:lnTo>
                  <a:pt x="11925" y="1862290"/>
                </a:lnTo>
                <a:cubicBezTo>
                  <a:pt x="5339" y="1862290"/>
                  <a:pt x="0" y="1856951"/>
                  <a:pt x="0" y="1850365"/>
                </a:cubicBezTo>
                <a:lnTo>
                  <a:pt x="0" y="11925"/>
                </a:lnTo>
                <a:cubicBezTo>
                  <a:pt x="0" y="5339"/>
                  <a:pt x="5339" y="0"/>
                  <a:pt x="11925" y="0"/>
                </a:cubicBezTo>
                <a:close/>
              </a:path>
            </a:pathLst>
          </a:custGeom>
          <a:solidFill>
            <a:srgbClr val="FFFFFF"/>
          </a:solidFill>
          <a:ln cap="rnd" cmpd="sng" w="9525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32"/>
          <p:cNvSpPr txBox="1"/>
          <p:nvPr/>
        </p:nvSpPr>
        <p:spPr>
          <a:xfrm>
            <a:off x="4595725" y="75250"/>
            <a:ext cx="4158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32"/>
          <p:cNvSpPr txBox="1"/>
          <p:nvPr/>
        </p:nvSpPr>
        <p:spPr>
          <a:xfrm>
            <a:off x="780550" y="1558775"/>
            <a:ext cx="7429800" cy="14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</a:rPr>
              <a:t>Why these schools and locations were selected: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Grade level requirements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Kinder bathrooms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Keep classes close together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Continue the biliteracy program</a:t>
            </a:r>
            <a:endParaRPr b="1" sz="1800"/>
          </a:p>
        </p:txBody>
      </p:sp>
      <p:cxnSp>
        <p:nvCxnSpPr>
          <p:cNvPr id="216" name="Google Shape;216;p32"/>
          <p:cNvCxnSpPr/>
          <p:nvPr/>
        </p:nvCxnSpPr>
        <p:spPr>
          <a:xfrm rot="10800000">
            <a:off x="538163" y="733332"/>
            <a:ext cx="0" cy="377700"/>
          </a:xfrm>
          <a:prstGeom prst="straightConnector1">
            <a:avLst/>
          </a:prstGeom>
          <a:noFill/>
          <a:ln cap="flat" cmpd="sng" w="95250">
            <a:solidFill>
              <a:srgbClr val="2195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7" name="Google Shape;217;p32"/>
          <p:cNvSpPr txBox="1"/>
          <p:nvPr/>
        </p:nvSpPr>
        <p:spPr>
          <a:xfrm>
            <a:off x="780546" y="729675"/>
            <a:ext cx="7989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174636"/>
                </a:solidFill>
                <a:latin typeface="Rockwell"/>
                <a:ea typeface="Rockwell"/>
                <a:cs typeface="Rockwell"/>
                <a:sym typeface="Rockwell"/>
              </a:rPr>
              <a:t>Temporary Relocation Plan</a:t>
            </a:r>
            <a:endParaRPr b="1" sz="2500">
              <a:solidFill>
                <a:srgbClr val="174636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" name="Google Shape;222;p33"/>
          <p:cNvGrpSpPr/>
          <p:nvPr/>
        </p:nvGrpSpPr>
        <p:grpSpPr>
          <a:xfrm>
            <a:off x="514400" y="1251902"/>
            <a:ext cx="8066835" cy="3377183"/>
            <a:chOff x="0" y="-38100"/>
            <a:chExt cx="4274726" cy="1900390"/>
          </a:xfrm>
        </p:grpSpPr>
        <p:sp>
          <p:nvSpPr>
            <p:cNvPr id="223" name="Google Shape;223;p33"/>
            <p:cNvSpPr/>
            <p:nvPr/>
          </p:nvSpPr>
          <p:spPr>
            <a:xfrm>
              <a:off x="0" y="0"/>
              <a:ext cx="4274726" cy="1862290"/>
            </a:xfrm>
            <a:custGeom>
              <a:rect b="b" l="l" r="r" t="t"/>
              <a:pathLst>
                <a:path extrusionOk="0" h="1862290" w="4274726">
                  <a:moveTo>
                    <a:pt x="11925" y="0"/>
                  </a:moveTo>
                  <a:lnTo>
                    <a:pt x="4262801" y="0"/>
                  </a:lnTo>
                  <a:cubicBezTo>
                    <a:pt x="4269387" y="0"/>
                    <a:pt x="4274726" y="5339"/>
                    <a:pt x="4274726" y="11925"/>
                  </a:cubicBezTo>
                  <a:lnTo>
                    <a:pt x="4274726" y="1850365"/>
                  </a:lnTo>
                  <a:cubicBezTo>
                    <a:pt x="4274726" y="1856951"/>
                    <a:pt x="4269387" y="1862290"/>
                    <a:pt x="4262801" y="1862290"/>
                  </a:cubicBezTo>
                  <a:lnTo>
                    <a:pt x="11925" y="1862290"/>
                  </a:lnTo>
                  <a:cubicBezTo>
                    <a:pt x="5339" y="1862290"/>
                    <a:pt x="0" y="1856951"/>
                    <a:pt x="0" y="1850365"/>
                  </a:cubicBezTo>
                  <a:lnTo>
                    <a:pt x="0" y="11925"/>
                  </a:lnTo>
                  <a:cubicBezTo>
                    <a:pt x="0" y="5339"/>
                    <a:pt x="5339" y="0"/>
                    <a:pt x="11925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9525">
              <a:solidFill>
                <a:srgbClr val="CBD5E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33"/>
            <p:cNvSpPr txBox="1"/>
            <p:nvPr/>
          </p:nvSpPr>
          <p:spPr>
            <a:xfrm>
              <a:off x="0" y="-38100"/>
              <a:ext cx="4274726" cy="19003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5" name="Google Shape;225;p33"/>
          <p:cNvSpPr txBox="1"/>
          <p:nvPr/>
        </p:nvSpPr>
        <p:spPr>
          <a:xfrm>
            <a:off x="780550" y="1577650"/>
            <a:ext cx="6436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District is committed to keeping the Ramona community together as much as possible.</a:t>
            </a:r>
            <a:endParaRPr sz="700"/>
          </a:p>
        </p:txBody>
      </p:sp>
      <p:sp>
        <p:nvSpPr>
          <p:cNvPr id="226" name="Google Shape;226;p33"/>
          <p:cNvSpPr txBox="1"/>
          <p:nvPr/>
        </p:nvSpPr>
        <p:spPr>
          <a:xfrm>
            <a:off x="780548" y="2382625"/>
            <a:ext cx="7362900" cy="14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The district is working to provide information to families on</a:t>
            </a:r>
            <a:r>
              <a:rPr b="1" i="0" lang="en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700"/>
          </a:p>
          <a:p>
            <a:pPr indent="-177800" lvl="1" marL="355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</a:pPr>
            <a:r>
              <a:rPr i="0" lang="en" sz="1600" u="none" cap="none" strike="noStrike">
                <a:solidFill>
                  <a:srgbClr val="000000"/>
                </a:solidFill>
              </a:rPr>
              <a:t>Transportation</a:t>
            </a:r>
            <a:endParaRPr sz="700"/>
          </a:p>
          <a:p>
            <a:pPr indent="-177800" lvl="1" marL="355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</a:pPr>
            <a:r>
              <a:rPr i="0" lang="en" sz="1600" u="none" cap="none" strike="noStrike">
                <a:solidFill>
                  <a:srgbClr val="000000"/>
                </a:solidFill>
              </a:rPr>
              <a:t>Before- and after-school programs</a:t>
            </a:r>
            <a:endParaRPr sz="700"/>
          </a:p>
          <a:p>
            <a:pPr indent="-177800" lvl="1" marL="355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</a:pPr>
            <a:r>
              <a:rPr i="0" lang="en" sz="1600" u="none" cap="none" strike="noStrike">
                <a:solidFill>
                  <a:srgbClr val="000000"/>
                </a:solidFill>
              </a:rPr>
              <a:t>Special Education services</a:t>
            </a:r>
            <a:endParaRPr sz="700"/>
          </a:p>
          <a:p>
            <a:pPr indent="-177800" lvl="1" marL="355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</a:pPr>
            <a:r>
              <a:rPr i="0" lang="en" sz="1600" u="none" cap="none" strike="noStrike">
                <a:solidFill>
                  <a:srgbClr val="000000"/>
                </a:solidFill>
              </a:rPr>
              <a:t>Biliteracy program</a:t>
            </a:r>
            <a:endParaRPr sz="700"/>
          </a:p>
          <a:p>
            <a:pPr indent="-177800" lvl="1" marL="355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</a:pPr>
            <a:r>
              <a:rPr i="0" lang="en" sz="1600" u="none" cap="none" strike="noStrike">
                <a:solidFill>
                  <a:srgbClr val="000000"/>
                </a:solidFill>
              </a:rPr>
              <a:t>Student supports</a:t>
            </a:r>
            <a:endParaRPr sz="700"/>
          </a:p>
        </p:txBody>
      </p:sp>
      <p:sp>
        <p:nvSpPr>
          <p:cNvPr id="227" name="Google Shape;227;p33"/>
          <p:cNvSpPr txBox="1"/>
          <p:nvPr/>
        </p:nvSpPr>
        <p:spPr>
          <a:xfrm>
            <a:off x="4872639" y="1339975"/>
            <a:ext cx="37359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38761D"/>
              </a:solidFill>
            </a:endParaRPr>
          </a:p>
        </p:txBody>
      </p:sp>
      <p:cxnSp>
        <p:nvCxnSpPr>
          <p:cNvPr id="228" name="Google Shape;228;p33"/>
          <p:cNvCxnSpPr/>
          <p:nvPr/>
        </p:nvCxnSpPr>
        <p:spPr>
          <a:xfrm rot="10800000">
            <a:off x="538163" y="733332"/>
            <a:ext cx="0" cy="377700"/>
          </a:xfrm>
          <a:prstGeom prst="straightConnector1">
            <a:avLst/>
          </a:prstGeom>
          <a:noFill/>
          <a:ln cap="flat" cmpd="sng" w="95250">
            <a:solidFill>
              <a:srgbClr val="2195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9" name="Google Shape;229;p33"/>
          <p:cNvSpPr txBox="1"/>
          <p:nvPr/>
        </p:nvSpPr>
        <p:spPr>
          <a:xfrm>
            <a:off x="780546" y="729675"/>
            <a:ext cx="7989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174636"/>
                </a:solidFill>
                <a:latin typeface="Rockwell"/>
                <a:ea typeface="Rockwell"/>
                <a:cs typeface="Rockwell"/>
                <a:sym typeface="Rockwell"/>
              </a:rPr>
              <a:t>Supporting Students &amp; Families</a:t>
            </a:r>
            <a:endParaRPr b="1" sz="2500">
              <a:solidFill>
                <a:srgbClr val="174636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 txBox="1"/>
          <p:nvPr/>
        </p:nvSpPr>
        <p:spPr>
          <a:xfrm>
            <a:off x="5135475" y="4003025"/>
            <a:ext cx="37365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00">
              <a:solidFill>
                <a:srgbClr val="38761D"/>
              </a:solidFill>
            </a:endParaRPr>
          </a:p>
        </p:txBody>
      </p:sp>
      <p:sp>
        <p:nvSpPr>
          <p:cNvPr id="235" name="Google Shape;235;p34"/>
          <p:cNvSpPr/>
          <p:nvPr/>
        </p:nvSpPr>
        <p:spPr>
          <a:xfrm>
            <a:off x="422650" y="1264050"/>
            <a:ext cx="8100606" cy="3314876"/>
          </a:xfrm>
          <a:custGeom>
            <a:rect b="b" l="l" r="r" t="t"/>
            <a:pathLst>
              <a:path extrusionOk="0" h="1862290" w="4274726">
                <a:moveTo>
                  <a:pt x="11925" y="0"/>
                </a:moveTo>
                <a:lnTo>
                  <a:pt x="4262801" y="0"/>
                </a:lnTo>
                <a:cubicBezTo>
                  <a:pt x="4269387" y="0"/>
                  <a:pt x="4274726" y="5339"/>
                  <a:pt x="4274726" y="11925"/>
                </a:cubicBezTo>
                <a:lnTo>
                  <a:pt x="4274726" y="1850365"/>
                </a:lnTo>
                <a:cubicBezTo>
                  <a:pt x="4274726" y="1856951"/>
                  <a:pt x="4269387" y="1862290"/>
                  <a:pt x="4262801" y="1862290"/>
                </a:cubicBezTo>
                <a:lnTo>
                  <a:pt x="11925" y="1862290"/>
                </a:lnTo>
                <a:cubicBezTo>
                  <a:pt x="5339" y="1862290"/>
                  <a:pt x="0" y="1856951"/>
                  <a:pt x="0" y="1850365"/>
                </a:cubicBezTo>
                <a:lnTo>
                  <a:pt x="0" y="11925"/>
                </a:lnTo>
                <a:cubicBezTo>
                  <a:pt x="0" y="5339"/>
                  <a:pt x="5339" y="0"/>
                  <a:pt x="11925" y="0"/>
                </a:cubicBezTo>
                <a:close/>
              </a:path>
            </a:pathLst>
          </a:custGeom>
          <a:solidFill>
            <a:srgbClr val="FFFFFF"/>
          </a:solidFill>
          <a:ln cap="rnd" cmpd="sng" w="9525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34"/>
          <p:cNvSpPr txBox="1"/>
          <p:nvPr/>
        </p:nvSpPr>
        <p:spPr>
          <a:xfrm>
            <a:off x="780550" y="1512375"/>
            <a:ext cx="10939200" cy="26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What Will Continue for Ramona Students and Families: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Events and family gatherings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Back to school night (transportation)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Sports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After School program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Awards assemblies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School celebrations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Continued Programs: </a:t>
            </a:r>
            <a:r>
              <a:rPr lang="en">
                <a:solidFill>
                  <a:schemeClr val="dk1"/>
                </a:solidFill>
              </a:rPr>
              <a:t>PTA, ELAC, SSC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Weekly updates will be provided from Principal Mares: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More specific information as it is being worked out.</a:t>
            </a:r>
            <a:endParaRPr>
              <a:solidFill>
                <a:schemeClr val="dk1"/>
              </a:solidFill>
            </a:endParaRPr>
          </a:p>
        </p:txBody>
      </p:sp>
      <p:cxnSp>
        <p:nvCxnSpPr>
          <p:cNvPr id="237" name="Google Shape;237;p34"/>
          <p:cNvCxnSpPr/>
          <p:nvPr/>
        </p:nvCxnSpPr>
        <p:spPr>
          <a:xfrm rot="10800000">
            <a:off x="538163" y="733332"/>
            <a:ext cx="0" cy="377700"/>
          </a:xfrm>
          <a:prstGeom prst="straightConnector1">
            <a:avLst/>
          </a:prstGeom>
          <a:noFill/>
          <a:ln cap="flat" cmpd="sng" w="95250">
            <a:solidFill>
              <a:srgbClr val="2195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8" name="Google Shape;238;p34"/>
          <p:cNvSpPr txBox="1"/>
          <p:nvPr/>
        </p:nvSpPr>
        <p:spPr>
          <a:xfrm>
            <a:off x="780546" y="729675"/>
            <a:ext cx="7989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174636"/>
                </a:solidFill>
                <a:latin typeface="Rockwell"/>
                <a:ea typeface="Rockwell"/>
                <a:cs typeface="Rockwell"/>
                <a:sym typeface="Rockwell"/>
              </a:rPr>
              <a:t>School Spirit</a:t>
            </a:r>
            <a:endParaRPr b="1" sz="2500">
              <a:solidFill>
                <a:srgbClr val="174636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5"/>
          <p:cNvSpPr txBox="1"/>
          <p:nvPr/>
        </p:nvSpPr>
        <p:spPr>
          <a:xfrm>
            <a:off x="5135475" y="4003025"/>
            <a:ext cx="37365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00">
              <a:solidFill>
                <a:srgbClr val="38761D"/>
              </a:solidFill>
            </a:endParaRPr>
          </a:p>
        </p:txBody>
      </p:sp>
      <p:sp>
        <p:nvSpPr>
          <p:cNvPr id="244" name="Google Shape;244;p35"/>
          <p:cNvSpPr/>
          <p:nvPr/>
        </p:nvSpPr>
        <p:spPr>
          <a:xfrm>
            <a:off x="470879" y="1306625"/>
            <a:ext cx="8218161" cy="3226417"/>
          </a:xfrm>
          <a:custGeom>
            <a:rect b="b" l="l" r="r" t="t"/>
            <a:pathLst>
              <a:path extrusionOk="0" h="1862290" w="4274726">
                <a:moveTo>
                  <a:pt x="11925" y="0"/>
                </a:moveTo>
                <a:lnTo>
                  <a:pt x="4262801" y="0"/>
                </a:lnTo>
                <a:cubicBezTo>
                  <a:pt x="4269387" y="0"/>
                  <a:pt x="4274726" y="5339"/>
                  <a:pt x="4274726" y="11925"/>
                </a:cubicBezTo>
                <a:lnTo>
                  <a:pt x="4274726" y="1850365"/>
                </a:lnTo>
                <a:cubicBezTo>
                  <a:pt x="4274726" y="1856951"/>
                  <a:pt x="4269387" y="1862290"/>
                  <a:pt x="4262801" y="1862290"/>
                </a:cubicBezTo>
                <a:lnTo>
                  <a:pt x="11925" y="1862290"/>
                </a:lnTo>
                <a:cubicBezTo>
                  <a:pt x="5339" y="1862290"/>
                  <a:pt x="0" y="1856951"/>
                  <a:pt x="0" y="1850365"/>
                </a:cubicBezTo>
                <a:lnTo>
                  <a:pt x="0" y="11925"/>
                </a:lnTo>
                <a:cubicBezTo>
                  <a:pt x="0" y="5339"/>
                  <a:pt x="5339" y="0"/>
                  <a:pt x="11925" y="0"/>
                </a:cubicBezTo>
                <a:close/>
              </a:path>
            </a:pathLst>
          </a:custGeom>
          <a:solidFill>
            <a:srgbClr val="FFFFFF"/>
          </a:solidFill>
          <a:ln cap="rnd" cmpd="sng" w="9525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35"/>
          <p:cNvSpPr txBox="1"/>
          <p:nvPr/>
        </p:nvSpPr>
        <p:spPr>
          <a:xfrm>
            <a:off x="780550" y="1609650"/>
            <a:ext cx="64203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Text 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Parent Square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Phone calls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Emails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Web Page Updates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Parent meetings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Social Media</a:t>
            </a:r>
            <a:endParaRPr sz="1600">
              <a:solidFill>
                <a:schemeClr val="dk1"/>
              </a:solidFill>
            </a:endParaRPr>
          </a:p>
        </p:txBody>
      </p:sp>
      <p:cxnSp>
        <p:nvCxnSpPr>
          <p:cNvPr id="246" name="Google Shape;246;p35"/>
          <p:cNvCxnSpPr/>
          <p:nvPr/>
        </p:nvCxnSpPr>
        <p:spPr>
          <a:xfrm rot="10800000">
            <a:off x="538163" y="733332"/>
            <a:ext cx="0" cy="377700"/>
          </a:xfrm>
          <a:prstGeom prst="straightConnector1">
            <a:avLst/>
          </a:prstGeom>
          <a:noFill/>
          <a:ln cap="flat" cmpd="sng" w="95250">
            <a:solidFill>
              <a:srgbClr val="2195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7" name="Google Shape;247;p35"/>
          <p:cNvSpPr txBox="1"/>
          <p:nvPr/>
        </p:nvSpPr>
        <p:spPr>
          <a:xfrm>
            <a:off x="780546" y="729675"/>
            <a:ext cx="7989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174636"/>
                </a:solidFill>
                <a:latin typeface="Rockwell"/>
                <a:ea typeface="Rockwell"/>
                <a:cs typeface="Rockwell"/>
                <a:sym typeface="Rockwell"/>
              </a:rPr>
              <a:t>Communication from the School</a:t>
            </a:r>
            <a:endParaRPr b="1" sz="2500">
              <a:solidFill>
                <a:srgbClr val="174636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6"/>
          <p:cNvSpPr txBox="1"/>
          <p:nvPr>
            <p:ph type="title"/>
          </p:nvPr>
        </p:nvSpPr>
        <p:spPr>
          <a:xfrm>
            <a:off x="473100" y="295302"/>
            <a:ext cx="6861000" cy="352500"/>
          </a:xfrm>
          <a:prstGeom prst="rect">
            <a:avLst/>
          </a:prstGeom>
        </p:spPr>
        <p:txBody>
          <a:bodyPr anchorCtr="0" anchor="ctr" bIns="22850" lIns="45725" spcFirstLastPara="1" rIns="45725" wrap="square" tIns="2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000">
                <a:solidFill>
                  <a:srgbClr val="174636"/>
                </a:solidFill>
                <a:latin typeface="Rockwell"/>
                <a:ea typeface="Rockwell"/>
                <a:cs typeface="Rockwell"/>
                <a:sym typeface="Rockwell"/>
              </a:rPr>
              <a:t>School Start and Dismissal Times  </a:t>
            </a:r>
            <a:endParaRPr b="1" sz="2000">
              <a:solidFill>
                <a:srgbClr val="174636"/>
              </a:solidFill>
              <a:highlight>
                <a:srgbClr val="FFFF00"/>
              </a:highlight>
              <a:latin typeface="Rockwell"/>
              <a:ea typeface="Rockwell"/>
              <a:cs typeface="Rockwell"/>
              <a:sym typeface="Rockwell"/>
            </a:endParaRPr>
          </a:p>
        </p:txBody>
      </p:sp>
      <p:graphicFrame>
        <p:nvGraphicFramePr>
          <p:cNvPr id="253" name="Google Shape;253;p36"/>
          <p:cNvGraphicFramePr/>
          <p:nvPr/>
        </p:nvGraphicFramePr>
        <p:xfrm>
          <a:off x="473100" y="743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{2B9A5E9D-BD33-478B-81A4-50564FADC2B2}</a:tableStyleId>
              </a:tblPr>
              <a:tblGrid>
                <a:gridCol w="1170700"/>
                <a:gridCol w="1881525"/>
                <a:gridCol w="1108000"/>
                <a:gridCol w="2456400"/>
                <a:gridCol w="1661975"/>
              </a:tblGrid>
              <a:tr h="6548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School</a:t>
                      </a:r>
                      <a:endParaRPr b="1" sz="1200">
                        <a:solidFill>
                          <a:srgbClr val="38761D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Grade</a:t>
                      </a:r>
                      <a:endParaRPr b="1" sz="1200">
                        <a:solidFill>
                          <a:srgbClr val="38761D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Start </a:t>
                      </a:r>
                      <a:endParaRPr b="1" sz="1200">
                        <a:solidFill>
                          <a:srgbClr val="38761D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Regular Dismissal</a:t>
                      </a:r>
                      <a:endParaRPr b="1" sz="1200">
                        <a:solidFill>
                          <a:srgbClr val="38761D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Wednesdays</a:t>
                      </a:r>
                      <a:endParaRPr b="1" sz="1200">
                        <a:solidFill>
                          <a:srgbClr val="38761D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0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/>
                        <a:t>Lemonwood</a:t>
                      </a:r>
                      <a:endParaRPr b="1" sz="1300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TK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8:00 AM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2:15 PM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12:15 PM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699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/>
                        <a:t>Lemonwood</a:t>
                      </a:r>
                      <a:endParaRPr b="1" sz="1300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Grade 1 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38761D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8:00 AM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2:20 PM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1:20 PM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99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/>
                        <a:t>Driffill</a:t>
                      </a:r>
                      <a:endParaRPr b="1" sz="1300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Kindergarten 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38761D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8:15 AM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2:30 PM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12:30 PM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699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/>
                        <a:t>Rose Avenue</a:t>
                      </a:r>
                      <a:endParaRPr b="1" sz="1300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Grades 2 - 3 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38761D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8:00 AM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2:20 PM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1:15 PM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99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/>
                        <a:t>Cesar Chavez</a:t>
                      </a:r>
                      <a:endParaRPr b="1" sz="1300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Grades 4 - 5  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8:00 AM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2:20 PM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1:15 PM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" name="Google Shape;258;p37"/>
          <p:cNvGrpSpPr/>
          <p:nvPr/>
        </p:nvGrpSpPr>
        <p:grpSpPr>
          <a:xfrm>
            <a:off x="507350" y="1367425"/>
            <a:ext cx="8177123" cy="3210139"/>
            <a:chOff x="0" y="-38100"/>
            <a:chExt cx="4274726" cy="1900390"/>
          </a:xfrm>
        </p:grpSpPr>
        <p:sp>
          <p:nvSpPr>
            <p:cNvPr id="259" name="Google Shape;259;p37"/>
            <p:cNvSpPr/>
            <p:nvPr/>
          </p:nvSpPr>
          <p:spPr>
            <a:xfrm>
              <a:off x="0" y="0"/>
              <a:ext cx="4274726" cy="1862290"/>
            </a:xfrm>
            <a:custGeom>
              <a:rect b="b" l="l" r="r" t="t"/>
              <a:pathLst>
                <a:path extrusionOk="0" h="1862290" w="4274726">
                  <a:moveTo>
                    <a:pt x="11925" y="0"/>
                  </a:moveTo>
                  <a:lnTo>
                    <a:pt x="4262801" y="0"/>
                  </a:lnTo>
                  <a:cubicBezTo>
                    <a:pt x="4269387" y="0"/>
                    <a:pt x="4274726" y="5339"/>
                    <a:pt x="4274726" y="11925"/>
                  </a:cubicBezTo>
                  <a:lnTo>
                    <a:pt x="4274726" y="1850365"/>
                  </a:lnTo>
                  <a:cubicBezTo>
                    <a:pt x="4274726" y="1856951"/>
                    <a:pt x="4269387" y="1862290"/>
                    <a:pt x="4262801" y="1862290"/>
                  </a:cubicBezTo>
                  <a:lnTo>
                    <a:pt x="11925" y="1862290"/>
                  </a:lnTo>
                  <a:cubicBezTo>
                    <a:pt x="5339" y="1862290"/>
                    <a:pt x="0" y="1856951"/>
                    <a:pt x="0" y="1850365"/>
                  </a:cubicBezTo>
                  <a:lnTo>
                    <a:pt x="0" y="11925"/>
                  </a:lnTo>
                  <a:cubicBezTo>
                    <a:pt x="0" y="5339"/>
                    <a:pt x="5339" y="0"/>
                    <a:pt x="11925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9525">
              <a:solidFill>
                <a:srgbClr val="CBD5E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37"/>
            <p:cNvSpPr txBox="1"/>
            <p:nvPr/>
          </p:nvSpPr>
          <p:spPr>
            <a:xfrm>
              <a:off x="0" y="-38100"/>
              <a:ext cx="4274726" cy="19003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1" name="Google Shape;261;p37"/>
          <p:cNvSpPr txBox="1"/>
          <p:nvPr/>
        </p:nvSpPr>
        <p:spPr>
          <a:xfrm>
            <a:off x="795600" y="1664200"/>
            <a:ext cx="7552800" cy="26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77800" lvl="1" marL="355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</a:pPr>
            <a:r>
              <a:rPr i="0" lang="en" sz="1600" u="none" cap="none" strike="noStrike">
                <a:solidFill>
                  <a:srgbClr val="000000"/>
                </a:solidFill>
              </a:rPr>
              <a:t>Temporary Ramona Office: </a:t>
            </a:r>
            <a:r>
              <a:rPr b="0" i="0" lang="en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224 N. Juanita Ave, Oxnard, CA 93030 </a:t>
            </a:r>
            <a:r>
              <a:rPr b="0" i="0" lang="en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(Former C</a:t>
            </a:r>
            <a:r>
              <a:rPr lang="en" sz="1600"/>
              <a:t>e</a:t>
            </a:r>
            <a:r>
              <a:rPr b="0" i="0" lang="en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sar Ch</a:t>
            </a:r>
            <a:r>
              <a:rPr lang="en" sz="1600"/>
              <a:t>a</a:t>
            </a:r>
            <a:r>
              <a:rPr b="0" i="0" lang="en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vez Office)</a:t>
            </a:r>
            <a:endParaRPr sz="1600"/>
          </a:p>
          <a:p>
            <a:pPr indent="-3302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■"/>
            </a:pPr>
            <a:r>
              <a:rPr lang="en" sz="1600"/>
              <a:t>Office Hours: 7:30 AM - 4:00 PM</a:t>
            </a:r>
            <a:endParaRPr sz="1600"/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171450" lvl="1" marL="355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b="0" i="0" lang="en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School Phone Number: </a:t>
            </a:r>
            <a:r>
              <a:rPr b="1" i="0" lang="en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(805) 385-1569</a:t>
            </a:r>
            <a:endParaRPr sz="6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1" marL="355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Support Email: </a:t>
            </a:r>
            <a:r>
              <a:rPr b="1" i="0" lang="en" sz="1600" u="none" cap="none" strike="noStrike">
                <a:solidFill>
                  <a:srgbClr val="0E36E1"/>
                </a:solidFill>
                <a:latin typeface="Arial"/>
                <a:ea typeface="Arial"/>
                <a:cs typeface="Arial"/>
                <a:sym typeface="Arial"/>
              </a:rPr>
              <a:t>RamonaElem@oxnardsd.org</a:t>
            </a:r>
            <a:endParaRPr sz="7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100" u="none" cap="none" strike="noStrike">
              <a:solidFill>
                <a:srgbClr val="0E36E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1" marL="355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Facilities website and FAQs: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</a:t>
            </a:r>
            <a:r>
              <a:rPr lang="en" sz="1500" u="sng">
                <a:solidFill>
                  <a:schemeClr val="hlink"/>
                </a:solidFill>
                <a:hlinkClick r:id="rId3"/>
              </a:rPr>
              <a:t>https://www.oxnardsd.org/information</a:t>
            </a:r>
            <a:r>
              <a:rPr lang="en" sz="1500"/>
              <a:t> </a:t>
            </a:r>
            <a:endParaRPr sz="15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1" marL="355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Ongoing regular email updates</a:t>
            </a:r>
            <a:endParaRPr sz="700"/>
          </a:p>
        </p:txBody>
      </p:sp>
      <p:sp>
        <p:nvSpPr>
          <p:cNvPr id="262" name="Google Shape;262;p37"/>
          <p:cNvSpPr txBox="1"/>
          <p:nvPr/>
        </p:nvSpPr>
        <p:spPr>
          <a:xfrm>
            <a:off x="3488678" y="510788"/>
            <a:ext cx="60027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cxnSp>
        <p:nvCxnSpPr>
          <p:cNvPr id="263" name="Google Shape;263;p37"/>
          <p:cNvCxnSpPr/>
          <p:nvPr/>
        </p:nvCxnSpPr>
        <p:spPr>
          <a:xfrm rot="10800000">
            <a:off x="538163" y="733332"/>
            <a:ext cx="0" cy="377700"/>
          </a:xfrm>
          <a:prstGeom prst="straightConnector1">
            <a:avLst/>
          </a:prstGeom>
          <a:noFill/>
          <a:ln cap="flat" cmpd="sng" w="95250">
            <a:solidFill>
              <a:srgbClr val="2195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4" name="Google Shape;264;p37"/>
          <p:cNvSpPr txBox="1"/>
          <p:nvPr/>
        </p:nvSpPr>
        <p:spPr>
          <a:xfrm>
            <a:off x="780546" y="729675"/>
            <a:ext cx="7989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174636"/>
                </a:solidFill>
                <a:latin typeface="Rockwell"/>
                <a:ea typeface="Rockwell"/>
                <a:cs typeface="Rockwell"/>
                <a:sym typeface="Rockwell"/>
              </a:rPr>
              <a:t>Family Support</a:t>
            </a:r>
            <a:endParaRPr b="1" sz="2500">
              <a:solidFill>
                <a:srgbClr val="174636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8"/>
          <p:cNvSpPr/>
          <p:nvPr/>
        </p:nvSpPr>
        <p:spPr>
          <a:xfrm>
            <a:off x="470879" y="1306625"/>
            <a:ext cx="8218161" cy="3226417"/>
          </a:xfrm>
          <a:custGeom>
            <a:rect b="b" l="l" r="r" t="t"/>
            <a:pathLst>
              <a:path extrusionOk="0" h="1862290" w="4274726">
                <a:moveTo>
                  <a:pt x="11925" y="0"/>
                </a:moveTo>
                <a:lnTo>
                  <a:pt x="4262801" y="0"/>
                </a:lnTo>
                <a:cubicBezTo>
                  <a:pt x="4269387" y="0"/>
                  <a:pt x="4274726" y="5339"/>
                  <a:pt x="4274726" y="11925"/>
                </a:cubicBezTo>
                <a:lnTo>
                  <a:pt x="4274726" y="1850365"/>
                </a:lnTo>
                <a:cubicBezTo>
                  <a:pt x="4274726" y="1856951"/>
                  <a:pt x="4269387" y="1862290"/>
                  <a:pt x="4262801" y="1862290"/>
                </a:cubicBezTo>
                <a:lnTo>
                  <a:pt x="11925" y="1862290"/>
                </a:lnTo>
                <a:cubicBezTo>
                  <a:pt x="5339" y="1862290"/>
                  <a:pt x="0" y="1856951"/>
                  <a:pt x="0" y="1850365"/>
                </a:cubicBezTo>
                <a:lnTo>
                  <a:pt x="0" y="11925"/>
                </a:lnTo>
                <a:cubicBezTo>
                  <a:pt x="0" y="5339"/>
                  <a:pt x="5339" y="0"/>
                  <a:pt x="11925" y="0"/>
                </a:cubicBezTo>
                <a:close/>
              </a:path>
            </a:pathLst>
          </a:custGeom>
          <a:solidFill>
            <a:srgbClr val="FFFFFF"/>
          </a:solidFill>
          <a:ln cap="rnd" cmpd="sng" w="9525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38"/>
          <p:cNvSpPr txBox="1"/>
          <p:nvPr/>
        </p:nvSpPr>
        <p:spPr>
          <a:xfrm>
            <a:off x="780549" y="1625075"/>
            <a:ext cx="62049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77800" lvl="1" marL="355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District does not yet know how long the relocation will last.</a:t>
            </a:r>
            <a:endParaRPr sz="7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1" marL="355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Experts are evaluating repair options and timelines.</a:t>
            </a:r>
            <a:endParaRPr sz="7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1" marL="355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Families and staff will continue to receive updates as decisions are made.</a:t>
            </a:r>
            <a:endParaRPr sz="7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38"/>
          <p:cNvSpPr txBox="1"/>
          <p:nvPr/>
        </p:nvSpPr>
        <p:spPr>
          <a:xfrm>
            <a:off x="4904351" y="1340400"/>
            <a:ext cx="3780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38761D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2" name="Google Shape;272;p38"/>
          <p:cNvCxnSpPr/>
          <p:nvPr/>
        </p:nvCxnSpPr>
        <p:spPr>
          <a:xfrm rot="10800000">
            <a:off x="538163" y="733332"/>
            <a:ext cx="0" cy="377700"/>
          </a:xfrm>
          <a:prstGeom prst="straightConnector1">
            <a:avLst/>
          </a:prstGeom>
          <a:noFill/>
          <a:ln cap="flat" cmpd="sng" w="95250">
            <a:solidFill>
              <a:srgbClr val="2195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3" name="Google Shape;273;p38"/>
          <p:cNvSpPr txBox="1"/>
          <p:nvPr/>
        </p:nvSpPr>
        <p:spPr>
          <a:xfrm>
            <a:off x="780546" y="729675"/>
            <a:ext cx="7989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174636"/>
                </a:solidFill>
                <a:latin typeface="Rockwell"/>
                <a:ea typeface="Rockwell"/>
                <a:cs typeface="Rockwell"/>
                <a:sym typeface="Rockwell"/>
              </a:rPr>
              <a:t>Looking Ahead</a:t>
            </a:r>
            <a:endParaRPr b="1" sz="2500">
              <a:solidFill>
                <a:srgbClr val="174636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9"/>
          <p:cNvSpPr/>
          <p:nvPr/>
        </p:nvSpPr>
        <p:spPr>
          <a:xfrm>
            <a:off x="470879" y="1306625"/>
            <a:ext cx="8218161" cy="3226417"/>
          </a:xfrm>
          <a:custGeom>
            <a:rect b="b" l="l" r="r" t="t"/>
            <a:pathLst>
              <a:path extrusionOk="0" h="1862290" w="4274726">
                <a:moveTo>
                  <a:pt x="11925" y="0"/>
                </a:moveTo>
                <a:lnTo>
                  <a:pt x="4262801" y="0"/>
                </a:lnTo>
                <a:cubicBezTo>
                  <a:pt x="4269387" y="0"/>
                  <a:pt x="4274726" y="5339"/>
                  <a:pt x="4274726" y="11925"/>
                </a:cubicBezTo>
                <a:lnTo>
                  <a:pt x="4274726" y="1850365"/>
                </a:lnTo>
                <a:cubicBezTo>
                  <a:pt x="4274726" y="1856951"/>
                  <a:pt x="4269387" y="1862290"/>
                  <a:pt x="4262801" y="1862290"/>
                </a:cubicBezTo>
                <a:lnTo>
                  <a:pt x="11925" y="1862290"/>
                </a:lnTo>
                <a:cubicBezTo>
                  <a:pt x="5339" y="1862290"/>
                  <a:pt x="0" y="1856951"/>
                  <a:pt x="0" y="1850365"/>
                </a:cubicBezTo>
                <a:lnTo>
                  <a:pt x="0" y="11925"/>
                </a:lnTo>
                <a:cubicBezTo>
                  <a:pt x="0" y="5339"/>
                  <a:pt x="5339" y="0"/>
                  <a:pt x="11925" y="0"/>
                </a:cubicBezTo>
                <a:close/>
              </a:path>
            </a:pathLst>
          </a:custGeom>
          <a:solidFill>
            <a:srgbClr val="FFFFFF"/>
          </a:solidFill>
          <a:ln cap="rnd" cmpd="sng" w="9525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39"/>
          <p:cNvSpPr txBox="1"/>
          <p:nvPr/>
        </p:nvSpPr>
        <p:spPr>
          <a:xfrm>
            <a:off x="780550" y="1582500"/>
            <a:ext cx="62922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77800" lvl="1" marL="355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Safety will continue to guide every decision.</a:t>
            </a:r>
            <a:endParaRPr sz="7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1" marL="355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District will communicate openly and frequently.</a:t>
            </a:r>
            <a:endParaRPr sz="7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1" marL="355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 are committed to minimizing disruption while ensuring every student receives a high-quality education and the support they need.</a:t>
            </a:r>
            <a:endParaRPr sz="700"/>
          </a:p>
        </p:txBody>
      </p:sp>
      <p:sp>
        <p:nvSpPr>
          <p:cNvPr id="280" name="Google Shape;280;p39"/>
          <p:cNvSpPr txBox="1"/>
          <p:nvPr/>
        </p:nvSpPr>
        <p:spPr>
          <a:xfrm>
            <a:off x="5010476" y="1394450"/>
            <a:ext cx="3652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38761D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cxnSp>
        <p:nvCxnSpPr>
          <p:cNvPr id="281" name="Google Shape;281;p39"/>
          <p:cNvCxnSpPr/>
          <p:nvPr/>
        </p:nvCxnSpPr>
        <p:spPr>
          <a:xfrm rot="10800000">
            <a:off x="538163" y="733332"/>
            <a:ext cx="0" cy="377700"/>
          </a:xfrm>
          <a:prstGeom prst="straightConnector1">
            <a:avLst/>
          </a:prstGeom>
          <a:noFill/>
          <a:ln cap="flat" cmpd="sng" w="95250">
            <a:solidFill>
              <a:srgbClr val="21954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2" name="Google Shape;282;p39"/>
          <p:cNvSpPr txBox="1"/>
          <p:nvPr/>
        </p:nvSpPr>
        <p:spPr>
          <a:xfrm>
            <a:off x="780546" y="729675"/>
            <a:ext cx="7989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174636"/>
                </a:solidFill>
                <a:latin typeface="Rockwell"/>
                <a:ea typeface="Rockwell"/>
                <a:cs typeface="Rockwell"/>
                <a:sym typeface="Rockwell"/>
              </a:rPr>
              <a:t>Our Commitment</a:t>
            </a:r>
            <a:endParaRPr b="1" sz="2500">
              <a:solidFill>
                <a:srgbClr val="174636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" name="Google Shape;287;p40"/>
          <p:cNvGrpSpPr/>
          <p:nvPr/>
        </p:nvGrpSpPr>
        <p:grpSpPr>
          <a:xfrm>
            <a:off x="2756750" y="2917762"/>
            <a:ext cx="3630690" cy="1520104"/>
            <a:chOff x="0" y="-32988"/>
            <a:chExt cx="1912500" cy="1022400"/>
          </a:xfrm>
        </p:grpSpPr>
        <p:sp>
          <p:nvSpPr>
            <p:cNvPr id="288" name="Google Shape;288;p40"/>
            <p:cNvSpPr/>
            <p:nvPr/>
          </p:nvSpPr>
          <p:spPr>
            <a:xfrm>
              <a:off x="0" y="0"/>
              <a:ext cx="1912394" cy="984239"/>
            </a:xfrm>
            <a:custGeom>
              <a:rect b="b" l="l" r="r" t="t"/>
              <a:pathLst>
                <a:path extrusionOk="0" h="984239" w="1912394">
                  <a:moveTo>
                    <a:pt x="26655" y="0"/>
                  </a:moveTo>
                  <a:lnTo>
                    <a:pt x="1885739" y="0"/>
                  </a:lnTo>
                  <a:cubicBezTo>
                    <a:pt x="1892808" y="0"/>
                    <a:pt x="1899588" y="2808"/>
                    <a:pt x="1904587" y="7807"/>
                  </a:cubicBezTo>
                  <a:cubicBezTo>
                    <a:pt x="1909586" y="12806"/>
                    <a:pt x="1912394" y="19586"/>
                    <a:pt x="1912394" y="26655"/>
                  </a:cubicBezTo>
                  <a:lnTo>
                    <a:pt x="1912394" y="957584"/>
                  </a:lnTo>
                  <a:cubicBezTo>
                    <a:pt x="1912394" y="972305"/>
                    <a:pt x="1900460" y="984239"/>
                    <a:pt x="1885739" y="984239"/>
                  </a:cubicBezTo>
                  <a:lnTo>
                    <a:pt x="26655" y="984239"/>
                  </a:lnTo>
                  <a:cubicBezTo>
                    <a:pt x="11934" y="984239"/>
                    <a:pt x="0" y="972305"/>
                    <a:pt x="0" y="957584"/>
                  </a:cubicBezTo>
                  <a:lnTo>
                    <a:pt x="0" y="26655"/>
                  </a:lnTo>
                  <a:cubicBezTo>
                    <a:pt x="0" y="11934"/>
                    <a:pt x="11934" y="0"/>
                    <a:pt x="26655" y="0"/>
                  </a:cubicBezTo>
                  <a:close/>
                </a:path>
              </a:pathLst>
            </a:custGeom>
            <a:solidFill>
              <a:srgbClr val="F8FAFC"/>
            </a:solidFill>
            <a:ln cap="rnd" cmpd="sng" w="9525">
              <a:solidFill>
                <a:srgbClr val="CBD5E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40"/>
            <p:cNvSpPr txBox="1"/>
            <p:nvPr/>
          </p:nvSpPr>
          <p:spPr>
            <a:xfrm>
              <a:off x="0" y="-32988"/>
              <a:ext cx="1912500" cy="102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0" name="Google Shape;290;p40"/>
          <p:cNvSpPr/>
          <p:nvPr/>
        </p:nvSpPr>
        <p:spPr>
          <a:xfrm>
            <a:off x="2916659" y="3553017"/>
            <a:ext cx="219551" cy="249490"/>
          </a:xfrm>
          <a:custGeom>
            <a:rect b="b" l="l" r="r" t="t"/>
            <a:pathLst>
              <a:path extrusionOk="0" h="498981" w="439103">
                <a:moveTo>
                  <a:pt x="0" y="0"/>
                </a:moveTo>
                <a:lnTo>
                  <a:pt x="439103" y="0"/>
                </a:lnTo>
                <a:lnTo>
                  <a:pt x="439103" y="498981"/>
                </a:lnTo>
                <a:lnTo>
                  <a:pt x="0" y="4989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1" name="Google Shape;291;p40"/>
          <p:cNvSpPr/>
          <p:nvPr/>
        </p:nvSpPr>
        <p:spPr>
          <a:xfrm>
            <a:off x="2892550" y="3164091"/>
            <a:ext cx="267771" cy="169700"/>
          </a:xfrm>
          <a:custGeom>
            <a:rect b="b" l="l" r="r" t="t"/>
            <a:pathLst>
              <a:path extrusionOk="0" h="339400" w="535542">
                <a:moveTo>
                  <a:pt x="0" y="0"/>
                </a:moveTo>
                <a:lnTo>
                  <a:pt x="535541" y="0"/>
                </a:lnTo>
                <a:lnTo>
                  <a:pt x="535541" y="339399"/>
                </a:lnTo>
                <a:lnTo>
                  <a:pt x="0" y="3393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2" name="Google Shape;292;p40"/>
          <p:cNvSpPr txBox="1"/>
          <p:nvPr/>
        </p:nvSpPr>
        <p:spPr>
          <a:xfrm>
            <a:off x="3314169" y="3164107"/>
            <a:ext cx="29373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700" u="none" cap="none" strike="noStrike">
                <a:solidFill>
                  <a:srgbClr val="0F172A"/>
                </a:solidFill>
                <a:latin typeface="Rockwell"/>
                <a:ea typeface="Rockwell"/>
                <a:cs typeface="Rockwell"/>
                <a:sym typeface="Rockwell"/>
              </a:rPr>
              <a:t>RamonaElem@oxnardsd.org</a:t>
            </a:r>
            <a:endParaRPr sz="700"/>
          </a:p>
        </p:txBody>
      </p:sp>
      <p:sp>
        <p:nvSpPr>
          <p:cNvPr id="293" name="Google Shape;293;p40"/>
          <p:cNvSpPr txBox="1"/>
          <p:nvPr/>
        </p:nvSpPr>
        <p:spPr>
          <a:xfrm>
            <a:off x="3314169" y="3539367"/>
            <a:ext cx="29373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700" u="none" cap="none" strike="noStrike">
                <a:solidFill>
                  <a:srgbClr val="0F172A"/>
                </a:solidFill>
                <a:latin typeface="Rockwell"/>
                <a:ea typeface="Rockwell"/>
                <a:cs typeface="Rockwell"/>
                <a:sym typeface="Rockwell"/>
              </a:rPr>
              <a:t>(805) 385-1569</a:t>
            </a:r>
            <a:endParaRPr sz="700"/>
          </a:p>
        </p:txBody>
      </p:sp>
      <p:sp>
        <p:nvSpPr>
          <p:cNvPr id="294" name="Google Shape;294;p40"/>
          <p:cNvSpPr txBox="1"/>
          <p:nvPr/>
        </p:nvSpPr>
        <p:spPr>
          <a:xfrm>
            <a:off x="1408654" y="1269250"/>
            <a:ext cx="6326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4000" u="none" cap="none" strike="noStrike">
                <a:solidFill>
                  <a:srgbClr val="174636"/>
                </a:solidFill>
                <a:latin typeface="Rockwell"/>
                <a:ea typeface="Rockwell"/>
                <a:cs typeface="Rockwell"/>
                <a:sym typeface="Rockwell"/>
              </a:rPr>
              <a:t>Questions</a:t>
            </a:r>
            <a:endParaRPr sz="700">
              <a:solidFill>
                <a:srgbClr val="219549"/>
              </a:solidFill>
            </a:endParaRPr>
          </a:p>
        </p:txBody>
      </p:sp>
      <p:sp>
        <p:nvSpPr>
          <p:cNvPr id="295" name="Google Shape;295;p40"/>
          <p:cNvSpPr txBox="1"/>
          <p:nvPr/>
        </p:nvSpPr>
        <p:spPr>
          <a:xfrm>
            <a:off x="1778463" y="2185750"/>
            <a:ext cx="6114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u="none" cap="none" strike="noStrike">
                <a:solidFill>
                  <a:srgbClr val="174636"/>
                </a:solidFill>
                <a:latin typeface="Rockwell"/>
                <a:ea typeface="Rockwell"/>
                <a:cs typeface="Rockwell"/>
                <a:sym typeface="Rockwell"/>
              </a:rPr>
              <a:t>Thank you for your patience, understanding, and partnership as we navigate this unexpected transition together.</a:t>
            </a:r>
            <a:endParaRPr sz="300">
              <a:solidFill>
                <a:srgbClr val="174636"/>
              </a:solidFill>
            </a:endParaRPr>
          </a:p>
        </p:txBody>
      </p:sp>
      <p:sp>
        <p:nvSpPr>
          <p:cNvPr id="296" name="Google Shape;296;p40"/>
          <p:cNvSpPr txBox="1"/>
          <p:nvPr/>
        </p:nvSpPr>
        <p:spPr>
          <a:xfrm>
            <a:off x="3314175" y="3951125"/>
            <a:ext cx="30426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F172A"/>
                </a:solidFill>
                <a:latin typeface="Rockwell"/>
                <a:ea typeface="Rockwell"/>
                <a:cs typeface="Rockwell"/>
                <a:sym typeface="Rockwell"/>
              </a:rPr>
              <a:t>Principal Mr. Jorge Mares</a:t>
            </a:r>
            <a:endParaRPr sz="700"/>
          </a:p>
        </p:txBody>
      </p:sp>
      <p:sp>
        <p:nvSpPr>
          <p:cNvPr id="297" name="Google Shape;297;p40"/>
          <p:cNvSpPr txBox="1"/>
          <p:nvPr/>
        </p:nvSpPr>
        <p:spPr>
          <a:xfrm>
            <a:off x="4807746" y="1884838"/>
            <a:ext cx="2609400" cy="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rgbClr val="38761D"/>
              </a:solidFill>
            </a:endParaRPr>
          </a:p>
        </p:txBody>
      </p:sp>
      <p:sp>
        <p:nvSpPr>
          <p:cNvPr id="298" name="Google Shape;298;p40"/>
          <p:cNvSpPr txBox="1"/>
          <p:nvPr/>
        </p:nvSpPr>
        <p:spPr>
          <a:xfrm>
            <a:off x="2810138" y="3881825"/>
            <a:ext cx="43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199045"/>
                </a:highlight>
              </a:rPr>
              <a:t>👤</a:t>
            </a:r>
            <a:r>
              <a:rPr lang="en">
                <a:highlight>
                  <a:srgbClr val="219549"/>
                </a:highlight>
              </a:rPr>
              <a:t> </a:t>
            </a:r>
            <a:endParaRPr>
              <a:highlight>
                <a:srgbClr val="219549"/>
              </a:highligh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