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19"/>
  </p:notesMasterIdLst>
  <p:sldIdLst>
    <p:sldId id="256" r:id="rId2"/>
    <p:sldId id="5395" r:id="rId3"/>
    <p:sldId id="5393" r:id="rId4"/>
    <p:sldId id="5394" r:id="rId5"/>
    <p:sldId id="258" r:id="rId6"/>
    <p:sldId id="5396" r:id="rId7"/>
    <p:sldId id="5371" r:id="rId8"/>
    <p:sldId id="5390" r:id="rId9"/>
    <p:sldId id="5391" r:id="rId10"/>
    <p:sldId id="260" r:id="rId11"/>
    <p:sldId id="259" r:id="rId12"/>
    <p:sldId id="261" r:id="rId13"/>
    <p:sldId id="265" r:id="rId14"/>
    <p:sldId id="5389" r:id="rId15"/>
    <p:sldId id="5398" r:id="rId16"/>
    <p:sldId id="5397" r:id="rId17"/>
    <p:sldId id="5388" r:id="rId18"/>
  </p:sldIdLst>
  <p:sldSz cx="18288000" cy="10287000"/>
  <p:notesSz cx="6858000" cy="9144000"/>
  <p:embeddedFontLst>
    <p:embeddedFont>
      <p:font typeface="Futura Bold" panose="020B0604020202020204" charset="0"/>
      <p:regular r:id="rId20"/>
      <p:italic r:id="rId21"/>
      <p:boldItalic r:id="rId2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420F728-A3A6-46FC-854D-6140FF94E298}" v="6" dt="2026-08-07T13:07:42.09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autoAdjust="0"/>
    <p:restoredTop sz="94576" autoAdjust="0"/>
  </p:normalViewPr>
  <p:slideViewPr>
    <p:cSldViewPr>
      <p:cViewPr varScale="1">
        <p:scale>
          <a:sx n="47" d="100"/>
          <a:sy n="47" d="100"/>
        </p:scale>
        <p:origin x="500" y="3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font" Target="fonts/font2.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28"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3.fntdata"/><Relationship Id="rId27"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tevens, Carla" userId="5d3f9191-c4f3-4b9e-bf1f-578abf59f3e6" providerId="ADAL" clId="{08EEC6E8-1861-491B-ADE4-A9940FDAB8A2}"/>
    <pc:docChg chg="custSel addSld delSld modSld sldOrd">
      <pc:chgData name="Stevens, Carla" userId="5d3f9191-c4f3-4b9e-bf1f-578abf59f3e6" providerId="ADAL" clId="{08EEC6E8-1861-491B-ADE4-A9940FDAB8A2}" dt="2026-08-07T16:03:11.169" v="578" actId="20577"/>
      <pc:docMkLst>
        <pc:docMk/>
      </pc:docMkLst>
      <pc:sldChg chg="modSp mod">
        <pc:chgData name="Stevens, Carla" userId="5d3f9191-c4f3-4b9e-bf1f-578abf59f3e6" providerId="ADAL" clId="{08EEC6E8-1861-491B-ADE4-A9940FDAB8A2}" dt="2026-07-20T21:21:20.391" v="11" actId="20577"/>
        <pc:sldMkLst>
          <pc:docMk/>
          <pc:sldMk cId="0" sldId="256"/>
        </pc:sldMkLst>
        <pc:spChg chg="mod">
          <ac:chgData name="Stevens, Carla" userId="5d3f9191-c4f3-4b9e-bf1f-578abf59f3e6" providerId="ADAL" clId="{08EEC6E8-1861-491B-ADE4-A9940FDAB8A2}" dt="2026-07-20T21:21:20.391" v="11" actId="20577"/>
          <ac:spMkLst>
            <pc:docMk/>
            <pc:sldMk cId="0" sldId="256"/>
            <ac:spMk id="3" creationId="{00000000-0000-0000-0000-000000000000}"/>
          </ac:spMkLst>
        </pc:spChg>
      </pc:sldChg>
      <pc:sldChg chg="addSp modSp mod">
        <pc:chgData name="Stevens, Carla" userId="5d3f9191-c4f3-4b9e-bf1f-578abf59f3e6" providerId="ADAL" clId="{08EEC6E8-1861-491B-ADE4-A9940FDAB8A2}" dt="2026-07-20T21:45:42.437" v="363" actId="1076"/>
        <pc:sldMkLst>
          <pc:docMk/>
          <pc:sldMk cId="0" sldId="258"/>
        </pc:sldMkLst>
        <pc:spChg chg="mod">
          <ac:chgData name="Stevens, Carla" userId="5d3f9191-c4f3-4b9e-bf1f-578abf59f3e6" providerId="ADAL" clId="{08EEC6E8-1861-491B-ADE4-A9940FDAB8A2}" dt="2026-07-20T21:42:29.527" v="354" actId="15"/>
          <ac:spMkLst>
            <pc:docMk/>
            <pc:sldMk cId="0" sldId="258"/>
            <ac:spMk id="20" creationId="{85F7B493-5558-C7B4-590E-D6975C056C13}"/>
          </ac:spMkLst>
        </pc:spChg>
        <pc:picChg chg="add mod">
          <ac:chgData name="Stevens, Carla" userId="5d3f9191-c4f3-4b9e-bf1f-578abf59f3e6" providerId="ADAL" clId="{08EEC6E8-1861-491B-ADE4-A9940FDAB8A2}" dt="2026-07-20T21:45:42.437" v="363" actId="1076"/>
          <ac:picMkLst>
            <pc:docMk/>
            <pc:sldMk cId="0" sldId="258"/>
            <ac:picMk id="24" creationId="{D67774AC-C1D9-F04E-9814-7E61CD546585}"/>
          </ac:picMkLst>
        </pc:picChg>
      </pc:sldChg>
      <pc:sldChg chg="modSp mod">
        <pc:chgData name="Stevens, Carla" userId="5d3f9191-c4f3-4b9e-bf1f-578abf59f3e6" providerId="ADAL" clId="{08EEC6E8-1861-491B-ADE4-A9940FDAB8A2}" dt="2026-07-20T21:32:02.680" v="168" actId="113"/>
        <pc:sldMkLst>
          <pc:docMk/>
          <pc:sldMk cId="0" sldId="259"/>
        </pc:sldMkLst>
        <pc:spChg chg="mod">
          <ac:chgData name="Stevens, Carla" userId="5d3f9191-c4f3-4b9e-bf1f-578abf59f3e6" providerId="ADAL" clId="{08EEC6E8-1861-491B-ADE4-A9940FDAB8A2}" dt="2026-07-20T21:32:02.680" v="168" actId="113"/>
          <ac:spMkLst>
            <pc:docMk/>
            <pc:sldMk cId="0" sldId="259"/>
            <ac:spMk id="23" creationId="{94C18DFC-04B4-0202-35D4-9EC9783FC85D}"/>
          </ac:spMkLst>
        </pc:spChg>
      </pc:sldChg>
      <pc:sldChg chg="modSp mod">
        <pc:chgData name="Stevens, Carla" userId="5d3f9191-c4f3-4b9e-bf1f-578abf59f3e6" providerId="ADAL" clId="{08EEC6E8-1861-491B-ADE4-A9940FDAB8A2}" dt="2026-07-20T21:32:12.302" v="170" actId="113"/>
        <pc:sldMkLst>
          <pc:docMk/>
          <pc:sldMk cId="0" sldId="260"/>
        </pc:sldMkLst>
        <pc:graphicFrameChg chg="modGraphic">
          <ac:chgData name="Stevens, Carla" userId="5d3f9191-c4f3-4b9e-bf1f-578abf59f3e6" providerId="ADAL" clId="{08EEC6E8-1861-491B-ADE4-A9940FDAB8A2}" dt="2026-07-20T21:32:09.142" v="169" actId="113"/>
          <ac:graphicFrameMkLst>
            <pc:docMk/>
            <pc:sldMk cId="0" sldId="260"/>
            <ac:graphicFrameMk id="26" creationId="{6525E354-9705-299C-5D3D-108349DC4506}"/>
          </ac:graphicFrameMkLst>
        </pc:graphicFrameChg>
        <pc:graphicFrameChg chg="modGraphic">
          <ac:chgData name="Stevens, Carla" userId="5d3f9191-c4f3-4b9e-bf1f-578abf59f3e6" providerId="ADAL" clId="{08EEC6E8-1861-491B-ADE4-A9940FDAB8A2}" dt="2026-07-20T21:32:12.302" v="170" actId="113"/>
          <ac:graphicFrameMkLst>
            <pc:docMk/>
            <pc:sldMk cId="0" sldId="260"/>
            <ac:graphicFrameMk id="27" creationId="{76D332F2-AABF-1A62-62EC-B14D5D4497F8}"/>
          </ac:graphicFrameMkLst>
        </pc:graphicFrameChg>
      </pc:sldChg>
      <pc:sldChg chg="modSp mod">
        <pc:chgData name="Stevens, Carla" userId="5d3f9191-c4f3-4b9e-bf1f-578abf59f3e6" providerId="ADAL" clId="{08EEC6E8-1861-491B-ADE4-A9940FDAB8A2}" dt="2026-08-07T16:03:11.169" v="578" actId="20577"/>
        <pc:sldMkLst>
          <pc:docMk/>
          <pc:sldMk cId="4125498144" sldId="265"/>
        </pc:sldMkLst>
        <pc:spChg chg="mod">
          <ac:chgData name="Stevens, Carla" userId="5d3f9191-c4f3-4b9e-bf1f-578abf59f3e6" providerId="ADAL" clId="{08EEC6E8-1861-491B-ADE4-A9940FDAB8A2}" dt="2026-08-07T16:03:11.169" v="578" actId="20577"/>
          <ac:spMkLst>
            <pc:docMk/>
            <pc:sldMk cId="4125498144" sldId="265"/>
            <ac:spMk id="24" creationId="{0F749DAF-08D2-5217-BDB6-60F2FD2340FA}"/>
          </ac:spMkLst>
        </pc:spChg>
      </pc:sldChg>
      <pc:sldChg chg="delSp modSp mod">
        <pc:chgData name="Stevens, Carla" userId="5d3f9191-c4f3-4b9e-bf1f-578abf59f3e6" providerId="ADAL" clId="{08EEC6E8-1861-491B-ADE4-A9940FDAB8A2}" dt="2026-08-07T15:57:48.947" v="552" actId="20577"/>
        <pc:sldMkLst>
          <pc:docMk/>
          <pc:sldMk cId="141826956" sldId="5371"/>
        </pc:sldMkLst>
        <pc:spChg chg="mod">
          <ac:chgData name="Stevens, Carla" userId="5d3f9191-c4f3-4b9e-bf1f-578abf59f3e6" providerId="ADAL" clId="{08EEC6E8-1861-491B-ADE4-A9940FDAB8A2}" dt="2026-07-20T21:31:09.768" v="167" actId="20577"/>
          <ac:spMkLst>
            <pc:docMk/>
            <pc:sldMk cId="141826956" sldId="5371"/>
            <ac:spMk id="22" creationId="{14B31182-D993-4A09-319D-30E29E8AE0D1}"/>
          </ac:spMkLst>
        </pc:spChg>
        <pc:graphicFrameChg chg="modGraphic">
          <ac:chgData name="Stevens, Carla" userId="5d3f9191-c4f3-4b9e-bf1f-578abf59f3e6" providerId="ADAL" clId="{08EEC6E8-1861-491B-ADE4-A9940FDAB8A2}" dt="2026-08-07T15:57:48.947" v="552" actId="20577"/>
          <ac:graphicFrameMkLst>
            <pc:docMk/>
            <pc:sldMk cId="141826956" sldId="5371"/>
            <ac:graphicFrameMk id="21" creationId="{BC0E791D-EB1C-69CD-4C91-2CD73A3AC4FE}"/>
          </ac:graphicFrameMkLst>
        </pc:graphicFrameChg>
      </pc:sldChg>
      <pc:sldChg chg="modSp mod">
        <pc:chgData name="Stevens, Carla" userId="5d3f9191-c4f3-4b9e-bf1f-578abf59f3e6" providerId="ADAL" clId="{08EEC6E8-1861-491B-ADE4-A9940FDAB8A2}" dt="2026-07-20T21:39:07.796" v="265" actId="27636"/>
        <pc:sldMkLst>
          <pc:docMk/>
          <pc:sldMk cId="3306223330" sldId="5388"/>
        </pc:sldMkLst>
        <pc:spChg chg="mod">
          <ac:chgData name="Stevens, Carla" userId="5d3f9191-c4f3-4b9e-bf1f-578abf59f3e6" providerId="ADAL" clId="{08EEC6E8-1861-491B-ADE4-A9940FDAB8A2}" dt="2026-07-20T21:39:07.796" v="265" actId="27636"/>
          <ac:spMkLst>
            <pc:docMk/>
            <pc:sldMk cId="3306223330" sldId="5388"/>
            <ac:spMk id="2" creationId="{08CFBD0F-0B81-1D48-5AA0-C9740B0811F7}"/>
          </ac:spMkLst>
        </pc:spChg>
      </pc:sldChg>
      <pc:sldChg chg="modSp mod">
        <pc:chgData name="Stevens, Carla" userId="5d3f9191-c4f3-4b9e-bf1f-578abf59f3e6" providerId="ADAL" clId="{08EEC6E8-1861-491B-ADE4-A9940FDAB8A2}" dt="2026-07-20T21:35:27.256" v="228" actId="20577"/>
        <pc:sldMkLst>
          <pc:docMk/>
          <pc:sldMk cId="2682767176" sldId="5389"/>
        </pc:sldMkLst>
        <pc:graphicFrameChg chg="modGraphic">
          <ac:chgData name="Stevens, Carla" userId="5d3f9191-c4f3-4b9e-bf1f-578abf59f3e6" providerId="ADAL" clId="{08EEC6E8-1861-491B-ADE4-A9940FDAB8A2}" dt="2026-07-20T21:35:27.256" v="228" actId="20577"/>
          <ac:graphicFrameMkLst>
            <pc:docMk/>
            <pc:sldMk cId="2682767176" sldId="5389"/>
            <ac:graphicFrameMk id="11" creationId="{6B94C1D6-25B4-BA3E-63EC-2276ACDE65B7}"/>
          </ac:graphicFrameMkLst>
        </pc:graphicFrameChg>
      </pc:sldChg>
      <pc:sldChg chg="addSp delSp modSp add mod">
        <pc:chgData name="Stevens, Carla" userId="5d3f9191-c4f3-4b9e-bf1f-578abf59f3e6" providerId="ADAL" clId="{08EEC6E8-1861-491B-ADE4-A9940FDAB8A2}" dt="2026-07-20T21:50:45.898" v="473" actId="1036"/>
        <pc:sldMkLst>
          <pc:docMk/>
          <pc:sldMk cId="2160459661" sldId="5396"/>
        </pc:sldMkLst>
        <pc:spChg chg="add mod">
          <ac:chgData name="Stevens, Carla" userId="5d3f9191-c4f3-4b9e-bf1f-578abf59f3e6" providerId="ADAL" clId="{08EEC6E8-1861-491B-ADE4-A9940FDAB8A2}" dt="2026-07-20T21:50:20.260" v="455" actId="21"/>
          <ac:spMkLst>
            <pc:docMk/>
            <pc:sldMk cId="2160459661" sldId="5396"/>
            <ac:spMk id="24" creationId="{512085B8-F0ED-35EB-016C-F452F5E69728}"/>
          </ac:spMkLst>
        </pc:spChg>
        <pc:spChg chg="add mod">
          <ac:chgData name="Stevens, Carla" userId="5d3f9191-c4f3-4b9e-bf1f-578abf59f3e6" providerId="ADAL" clId="{08EEC6E8-1861-491B-ADE4-A9940FDAB8A2}" dt="2026-07-20T21:50:35.515" v="468" actId="1035"/>
          <ac:spMkLst>
            <pc:docMk/>
            <pc:sldMk cId="2160459661" sldId="5396"/>
            <ac:spMk id="28" creationId="{02B2DAED-CC62-646F-7E64-674E43408784}"/>
          </ac:spMkLst>
        </pc:spChg>
        <pc:picChg chg="add mod">
          <ac:chgData name="Stevens, Carla" userId="5d3f9191-c4f3-4b9e-bf1f-578abf59f3e6" providerId="ADAL" clId="{08EEC6E8-1861-491B-ADE4-A9940FDAB8A2}" dt="2026-07-20T21:50:45.898" v="473" actId="1036"/>
          <ac:picMkLst>
            <pc:docMk/>
            <pc:sldMk cId="2160459661" sldId="5396"/>
            <ac:picMk id="26" creationId="{8E18DECD-97C6-6D8F-5F2F-62FF53262FF4}"/>
          </ac:picMkLst>
        </pc:picChg>
      </pc:sldChg>
      <pc:sldChg chg="addSp delSp modSp add mod ord">
        <pc:chgData name="Stevens, Carla" userId="5d3f9191-c4f3-4b9e-bf1f-578abf59f3e6" providerId="ADAL" clId="{08EEC6E8-1861-491B-ADE4-A9940FDAB8A2}" dt="2026-08-07T13:07:46.673" v="548" actId="1035"/>
        <pc:sldMkLst>
          <pc:docMk/>
          <pc:sldMk cId="2107268422" sldId="5397"/>
        </pc:sldMkLst>
        <pc:spChg chg="add del mod">
          <ac:chgData name="Stevens, Carla" userId="5d3f9191-c4f3-4b9e-bf1f-578abf59f3e6" providerId="ADAL" clId="{08EEC6E8-1861-491B-ADE4-A9940FDAB8A2}" dt="2026-08-07T13:06:52.096" v="499" actId="478"/>
          <ac:spMkLst>
            <pc:docMk/>
            <pc:sldMk cId="2107268422" sldId="5397"/>
            <ac:spMk id="3" creationId="{B1FAACA6-6750-F358-E9D0-B76C7C6133C1}"/>
          </ac:spMkLst>
        </pc:spChg>
        <pc:spChg chg="del">
          <ac:chgData name="Stevens, Carla" userId="5d3f9191-c4f3-4b9e-bf1f-578abf59f3e6" providerId="ADAL" clId="{08EEC6E8-1861-491B-ADE4-A9940FDAB8A2}" dt="2026-08-07T13:06:45.919" v="498" actId="478"/>
          <ac:spMkLst>
            <pc:docMk/>
            <pc:sldMk cId="2107268422" sldId="5397"/>
            <ac:spMk id="10" creationId="{33722231-4913-18E3-F7C8-EBE0348C2F28}"/>
          </ac:spMkLst>
        </pc:spChg>
        <pc:spChg chg="add mod">
          <ac:chgData name="Stevens, Carla" userId="5d3f9191-c4f3-4b9e-bf1f-578abf59f3e6" providerId="ADAL" clId="{08EEC6E8-1861-491B-ADE4-A9940FDAB8A2}" dt="2026-08-07T13:07:46.673" v="548" actId="1035"/>
          <ac:spMkLst>
            <pc:docMk/>
            <pc:sldMk cId="2107268422" sldId="5397"/>
            <ac:spMk id="13" creationId="{5BFCF4A0-9B33-780C-645A-A5C4B4160156}"/>
          </ac:spMkLst>
        </pc:spChg>
        <pc:graphicFrameChg chg="del modGraphic">
          <ac:chgData name="Stevens, Carla" userId="5d3f9191-c4f3-4b9e-bf1f-578abf59f3e6" providerId="ADAL" clId="{08EEC6E8-1861-491B-ADE4-A9940FDAB8A2}" dt="2026-08-07T13:04:03.211" v="478" actId="478"/>
          <ac:graphicFrameMkLst>
            <pc:docMk/>
            <pc:sldMk cId="2107268422" sldId="5397"/>
            <ac:graphicFrameMk id="11" creationId="{A4084C2D-DD86-503E-8104-1F34824C5BCB}"/>
          </ac:graphicFrameMkLst>
        </pc:graphicFrameChg>
        <pc:graphicFrameChg chg="add mod">
          <ac:chgData name="Stevens, Carla" userId="5d3f9191-c4f3-4b9e-bf1f-578abf59f3e6" providerId="ADAL" clId="{08EEC6E8-1861-491B-ADE4-A9940FDAB8A2}" dt="2026-08-07T13:07:12.791" v="500"/>
          <ac:graphicFrameMkLst>
            <pc:docMk/>
            <pc:sldMk cId="2107268422" sldId="5397"/>
            <ac:graphicFrameMk id="12" creationId="{8D94D46A-893A-2C64-DA63-AFAE547759AF}"/>
          </ac:graphicFrameMkLst>
        </pc:graphicFrameChg>
      </pc:sldChg>
      <pc:sldChg chg="addSp delSp modSp add mod">
        <pc:chgData name="Stevens, Carla" userId="5d3f9191-c4f3-4b9e-bf1f-578abf59f3e6" providerId="ADAL" clId="{08EEC6E8-1861-491B-ADE4-A9940FDAB8A2}" dt="2026-08-07T13:06:31.503" v="495" actId="1035"/>
        <pc:sldMkLst>
          <pc:docMk/>
          <pc:sldMk cId="2366178214" sldId="5398"/>
        </pc:sldMkLst>
        <pc:spChg chg="add del mod">
          <ac:chgData name="Stevens, Carla" userId="5d3f9191-c4f3-4b9e-bf1f-578abf59f3e6" providerId="ADAL" clId="{08EEC6E8-1861-491B-ADE4-A9940FDAB8A2}" dt="2026-08-07T13:04:53.186" v="481" actId="21"/>
          <ac:spMkLst>
            <pc:docMk/>
            <pc:sldMk cId="2366178214" sldId="5398"/>
            <ac:spMk id="3" creationId="{78FAA015-F9F9-383D-EB35-11CAF0B4B1EF}"/>
          </ac:spMkLst>
        </pc:spChg>
        <pc:spChg chg="del">
          <ac:chgData name="Stevens, Carla" userId="5d3f9191-c4f3-4b9e-bf1f-578abf59f3e6" providerId="ADAL" clId="{08EEC6E8-1861-491B-ADE4-A9940FDAB8A2}" dt="2026-08-07T13:04:42.523" v="480" actId="478"/>
          <ac:spMkLst>
            <pc:docMk/>
            <pc:sldMk cId="2366178214" sldId="5398"/>
            <ac:spMk id="10" creationId="{BECCE953-187A-09A0-695D-E23852FBCFA9}"/>
          </ac:spMkLst>
        </pc:spChg>
        <pc:spChg chg="add del mod">
          <ac:chgData name="Stevens, Carla" userId="5d3f9191-c4f3-4b9e-bf1f-578abf59f3e6" providerId="ADAL" clId="{08EEC6E8-1861-491B-ADE4-A9940FDAB8A2}" dt="2026-08-07T13:04:58.225" v="483" actId="478"/>
          <ac:spMkLst>
            <pc:docMk/>
            <pc:sldMk cId="2366178214" sldId="5398"/>
            <ac:spMk id="12" creationId="{78FAA015-F9F9-383D-EB35-11CAF0B4B1EF}"/>
          </ac:spMkLst>
        </pc:spChg>
        <pc:spChg chg="add mod">
          <ac:chgData name="Stevens, Carla" userId="5d3f9191-c4f3-4b9e-bf1f-578abf59f3e6" providerId="ADAL" clId="{08EEC6E8-1861-491B-ADE4-A9940FDAB8A2}" dt="2026-08-07T13:05:09.060" v="484"/>
          <ac:spMkLst>
            <pc:docMk/>
            <pc:sldMk cId="2366178214" sldId="5398"/>
            <ac:spMk id="13" creationId="{D895D40D-7415-6D1E-C445-7E152EA1DE79}"/>
          </ac:spMkLst>
        </pc:spChg>
        <pc:spChg chg="add mod">
          <ac:chgData name="Stevens, Carla" userId="5d3f9191-c4f3-4b9e-bf1f-578abf59f3e6" providerId="ADAL" clId="{08EEC6E8-1861-491B-ADE4-A9940FDAB8A2}" dt="2026-08-07T13:06:03.457" v="490" actId="14100"/>
          <ac:spMkLst>
            <pc:docMk/>
            <pc:sldMk cId="2366178214" sldId="5398"/>
            <ac:spMk id="14" creationId="{2ADFEADF-6436-1E4A-08A9-29A437DB2975}"/>
          </ac:spMkLst>
        </pc:spChg>
        <pc:graphicFrameChg chg="del">
          <ac:chgData name="Stevens, Carla" userId="5d3f9191-c4f3-4b9e-bf1f-578abf59f3e6" providerId="ADAL" clId="{08EEC6E8-1861-491B-ADE4-A9940FDAB8A2}" dt="2026-08-07T13:04:09.362" v="479" actId="478"/>
          <ac:graphicFrameMkLst>
            <pc:docMk/>
            <pc:sldMk cId="2366178214" sldId="5398"/>
            <ac:graphicFrameMk id="11" creationId="{EA7D35B3-FB8E-5A5C-7CEF-2DCAC2B8716F}"/>
          </ac:graphicFrameMkLst>
        </pc:graphicFrameChg>
        <pc:graphicFrameChg chg="add mod modGraphic">
          <ac:chgData name="Stevens, Carla" userId="5d3f9191-c4f3-4b9e-bf1f-578abf59f3e6" providerId="ADAL" clId="{08EEC6E8-1861-491B-ADE4-A9940FDAB8A2}" dt="2026-08-07T13:06:31.503" v="495" actId="1035"/>
          <ac:graphicFrameMkLst>
            <pc:docMk/>
            <pc:sldMk cId="2366178214" sldId="5398"/>
            <ac:graphicFrameMk id="15" creationId="{A12037E8-1C3F-343B-DC99-F23D02F745B4}"/>
          </ac:graphicFrameMkLst>
        </pc:graphicFrameChg>
        <pc:graphicFrameChg chg="add mod modGraphic">
          <ac:chgData name="Stevens, Carla" userId="5d3f9191-c4f3-4b9e-bf1f-578abf59f3e6" providerId="ADAL" clId="{08EEC6E8-1861-491B-ADE4-A9940FDAB8A2}" dt="2026-08-07T13:05:35.989" v="489" actId="1076"/>
          <ac:graphicFrameMkLst>
            <pc:docMk/>
            <pc:sldMk cId="2366178214" sldId="5398"/>
            <ac:graphicFrameMk id="16" creationId="{1991BC9B-47D7-D383-4C92-0C606E4113F2}"/>
          </ac:graphicFrameMkLst>
        </pc:graphicFrame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879617E-4DBF-4FB5-B6DA-CF0FF9DFA4BF}" type="doc">
      <dgm:prSet loTypeId="urn:microsoft.com/office/officeart/2005/8/layout/process1" loCatId="process" qsTypeId="urn:microsoft.com/office/officeart/2005/8/quickstyle/simple1" qsCatId="simple" csTypeId="urn:microsoft.com/office/officeart/2005/8/colors/accent1_2" csCatId="accent1" phldr="1"/>
      <dgm:spPr/>
      <dgm:t>
        <a:bodyPr/>
        <a:lstStyle/>
        <a:p>
          <a:endParaRPr lang="en-US"/>
        </a:p>
      </dgm:t>
    </dgm:pt>
    <dgm:pt modelId="{FA42DF97-C613-4003-90DC-29D22224DD6B}">
      <dgm:prSet phldrT="[Text]" custT="1"/>
      <dgm:spPr/>
      <dgm:t>
        <a:bodyPr/>
        <a:lstStyle/>
        <a:p>
          <a:pPr>
            <a:buFont typeface="Symbol"/>
            <a:buChar char="·"/>
          </a:pPr>
          <a:r>
            <a:rPr lang="en-US" sz="3200" b="1" i="0" u="none" cap="none" dirty="0">
              <a:solidFill>
                <a:schemeClr val="bg1"/>
              </a:solidFill>
              <a:latin typeface="+mn-lt"/>
              <a:ea typeface="Arial"/>
              <a:cs typeface="Arial"/>
            </a:rPr>
            <a:t>2026-2027 Year 0 pilot</a:t>
          </a:r>
          <a:r>
            <a:rPr lang="en-US" sz="3200" b="0" i="0" u="none" cap="none" dirty="0">
              <a:solidFill>
                <a:schemeClr val="bg1"/>
              </a:solidFill>
              <a:latin typeface="+mn-lt"/>
              <a:ea typeface="Arial"/>
              <a:cs typeface="Arial"/>
            </a:rPr>
            <a:t>: </a:t>
          </a:r>
        </a:p>
        <a:p>
          <a:pPr>
            <a:buFont typeface="Symbol"/>
            <a:buChar char="·"/>
          </a:pPr>
          <a:r>
            <a:rPr lang="en-US" sz="3200" b="0" i="0" u="none" cap="none" dirty="0">
              <a:solidFill>
                <a:schemeClr val="bg1"/>
              </a:solidFill>
              <a:latin typeface="+mn-lt"/>
              <a:ea typeface="Arial"/>
              <a:cs typeface="Arial"/>
            </a:rPr>
            <a:t>Implement </a:t>
          </a:r>
          <a:r>
            <a:rPr lang="en-US" sz="3200" b="0" i="0" u="none" cap="none" dirty="0" err="1">
              <a:solidFill>
                <a:schemeClr val="bg1"/>
              </a:solidFill>
              <a:latin typeface="+mn-lt"/>
              <a:ea typeface="Arial"/>
              <a:cs typeface="Arial"/>
            </a:rPr>
            <a:t>TEKSReady</a:t>
          </a:r>
          <a:r>
            <a:rPr lang="en-US" sz="3200" b="0" i="0" u="none" cap="none" dirty="0">
              <a:solidFill>
                <a:schemeClr val="bg1"/>
              </a:solidFill>
              <a:latin typeface="+mn-lt"/>
              <a:ea typeface="Arial"/>
              <a:cs typeface="Arial"/>
            </a:rPr>
            <a:t> pre-/post-tests and refine procedures.</a:t>
          </a:r>
          <a:endParaRPr lang="en-US" sz="3200" dirty="0">
            <a:solidFill>
              <a:schemeClr val="bg1"/>
            </a:solidFill>
            <a:latin typeface="+mn-lt"/>
          </a:endParaRPr>
        </a:p>
      </dgm:t>
    </dgm:pt>
    <dgm:pt modelId="{558D8D12-750F-454D-9A14-5535461CDD3A}" type="parTrans" cxnId="{3CDB972B-1D18-4BB1-BFD0-6CE20F12025C}">
      <dgm:prSet/>
      <dgm:spPr/>
      <dgm:t>
        <a:bodyPr/>
        <a:lstStyle/>
        <a:p>
          <a:endParaRPr lang="en-US" sz="3200">
            <a:solidFill>
              <a:schemeClr val="bg1"/>
            </a:solidFill>
            <a:latin typeface="+mn-lt"/>
          </a:endParaRPr>
        </a:p>
      </dgm:t>
    </dgm:pt>
    <dgm:pt modelId="{F6EA75F6-A643-40CF-801D-13E0C91AF990}" type="sibTrans" cxnId="{3CDB972B-1D18-4BB1-BFD0-6CE20F12025C}">
      <dgm:prSet custT="1"/>
      <dgm:spPr/>
      <dgm:t>
        <a:bodyPr/>
        <a:lstStyle/>
        <a:p>
          <a:endParaRPr lang="en-US" sz="3200">
            <a:solidFill>
              <a:schemeClr val="bg1"/>
            </a:solidFill>
            <a:latin typeface="+mn-lt"/>
          </a:endParaRPr>
        </a:p>
      </dgm:t>
    </dgm:pt>
    <dgm:pt modelId="{59ED4CE5-C9EB-4993-BE59-0F84F212BDCF}">
      <dgm:prSet custT="1"/>
      <dgm:spPr/>
      <dgm:t>
        <a:bodyPr/>
        <a:lstStyle/>
        <a:p>
          <a:r>
            <a:rPr lang="en-US" sz="3200" b="1" i="0" u="none" cap="none" dirty="0">
              <a:solidFill>
                <a:schemeClr val="bg1"/>
              </a:solidFill>
              <a:latin typeface="+mn-lt"/>
              <a:ea typeface="Arial"/>
              <a:cs typeface="Arial"/>
            </a:rPr>
            <a:t>April 2027 Expansion submission</a:t>
          </a:r>
          <a:r>
            <a:rPr lang="en-US" sz="3200" b="0" i="0" u="none" cap="none" dirty="0">
              <a:solidFill>
                <a:schemeClr val="bg1"/>
              </a:solidFill>
              <a:latin typeface="+mn-lt"/>
              <a:ea typeface="Arial"/>
              <a:cs typeface="Arial"/>
            </a:rPr>
            <a:t>: </a:t>
          </a:r>
        </a:p>
        <a:p>
          <a:r>
            <a:rPr lang="en-US" sz="3200" b="0" i="0" u="none" cap="none" dirty="0">
              <a:solidFill>
                <a:schemeClr val="bg1"/>
              </a:solidFill>
              <a:latin typeface="+mn-lt"/>
              <a:ea typeface="Arial"/>
              <a:cs typeface="Arial"/>
            </a:rPr>
            <a:t>Submit the new grades, subjects, and growth measures.</a:t>
          </a:r>
          <a:endParaRPr lang="en-US" sz="3200" dirty="0">
            <a:solidFill>
              <a:schemeClr val="bg1"/>
            </a:solidFill>
            <a:latin typeface="+mn-lt"/>
            <a:cs typeface="Arial"/>
          </a:endParaRPr>
        </a:p>
      </dgm:t>
    </dgm:pt>
    <dgm:pt modelId="{7DDE052B-678E-4650-8139-C315B2784634}" type="parTrans" cxnId="{AD63A3EE-CD7F-4286-84CE-80C376D30AD2}">
      <dgm:prSet/>
      <dgm:spPr/>
      <dgm:t>
        <a:bodyPr/>
        <a:lstStyle/>
        <a:p>
          <a:endParaRPr lang="en-US" sz="3200">
            <a:solidFill>
              <a:schemeClr val="bg1"/>
            </a:solidFill>
            <a:latin typeface="+mn-lt"/>
          </a:endParaRPr>
        </a:p>
      </dgm:t>
    </dgm:pt>
    <dgm:pt modelId="{F957A010-6482-4C74-9520-13B5F93C0062}" type="sibTrans" cxnId="{AD63A3EE-CD7F-4286-84CE-80C376D30AD2}">
      <dgm:prSet custT="1"/>
      <dgm:spPr/>
      <dgm:t>
        <a:bodyPr/>
        <a:lstStyle/>
        <a:p>
          <a:endParaRPr lang="en-US" sz="3200">
            <a:solidFill>
              <a:schemeClr val="bg1"/>
            </a:solidFill>
            <a:latin typeface="+mn-lt"/>
          </a:endParaRPr>
        </a:p>
      </dgm:t>
    </dgm:pt>
    <dgm:pt modelId="{AD1C2F87-57B2-49FB-BDB3-264870B6FC3E}">
      <dgm:prSet custT="1"/>
      <dgm:spPr/>
      <dgm:t>
        <a:bodyPr/>
        <a:lstStyle/>
        <a:p>
          <a:r>
            <a:rPr lang="en-US" sz="3200" b="1" dirty="0">
              <a:solidFill>
                <a:schemeClr val="bg1"/>
              </a:solidFill>
              <a:latin typeface="+mn-lt"/>
              <a:cs typeface="Arial"/>
            </a:rPr>
            <a:t>2027–2028 Initial data collection</a:t>
          </a:r>
          <a:r>
            <a:rPr lang="en-US" sz="3200" dirty="0">
              <a:solidFill>
                <a:schemeClr val="bg1"/>
              </a:solidFill>
              <a:latin typeface="+mn-lt"/>
              <a:cs typeface="Arial"/>
            </a:rPr>
            <a:t>: </a:t>
          </a:r>
        </a:p>
        <a:p>
          <a:r>
            <a:rPr lang="en-US" sz="3200" dirty="0">
              <a:solidFill>
                <a:schemeClr val="bg1"/>
              </a:solidFill>
              <a:latin typeface="+mn-lt"/>
              <a:cs typeface="Arial"/>
            </a:rPr>
            <a:t>Use approved procedures for designation data.</a:t>
          </a:r>
        </a:p>
      </dgm:t>
    </dgm:pt>
    <dgm:pt modelId="{A2721941-5B87-42B7-B037-9FD9942C447A}" type="parTrans" cxnId="{A2134FD6-414B-4F3F-8CF3-94BC09821BDE}">
      <dgm:prSet/>
      <dgm:spPr/>
      <dgm:t>
        <a:bodyPr/>
        <a:lstStyle/>
        <a:p>
          <a:endParaRPr lang="en-US" sz="3200">
            <a:solidFill>
              <a:schemeClr val="bg1"/>
            </a:solidFill>
            <a:latin typeface="+mn-lt"/>
          </a:endParaRPr>
        </a:p>
      </dgm:t>
    </dgm:pt>
    <dgm:pt modelId="{B259EF6F-68CE-4ED5-AFED-7A856616D1A5}" type="sibTrans" cxnId="{A2134FD6-414B-4F3F-8CF3-94BC09821BDE}">
      <dgm:prSet custT="1"/>
      <dgm:spPr/>
      <dgm:t>
        <a:bodyPr/>
        <a:lstStyle/>
        <a:p>
          <a:endParaRPr lang="en-US" sz="3200">
            <a:solidFill>
              <a:schemeClr val="bg1"/>
            </a:solidFill>
            <a:latin typeface="+mn-lt"/>
          </a:endParaRPr>
        </a:p>
      </dgm:t>
    </dgm:pt>
    <dgm:pt modelId="{30E529DB-2E07-44F0-9EF8-30AE6E6841AF}">
      <dgm:prSet custT="1"/>
      <dgm:spPr/>
      <dgm:t>
        <a:bodyPr/>
        <a:lstStyle/>
        <a:p>
          <a:r>
            <a:rPr lang="en-US" sz="3200" b="1" dirty="0">
              <a:solidFill>
                <a:schemeClr val="bg1"/>
              </a:solidFill>
              <a:latin typeface="+mn-lt"/>
              <a:cs typeface="Arial"/>
            </a:rPr>
            <a:t>2028–2029 Expanded designations paid</a:t>
          </a:r>
          <a:r>
            <a:rPr lang="en-US" sz="3200" dirty="0">
              <a:solidFill>
                <a:schemeClr val="bg1"/>
              </a:solidFill>
              <a:latin typeface="+mn-lt"/>
              <a:cs typeface="Arial"/>
            </a:rPr>
            <a:t>: </a:t>
          </a:r>
        </a:p>
        <a:p>
          <a:r>
            <a:rPr lang="en-US" sz="3200" dirty="0">
              <a:solidFill>
                <a:schemeClr val="bg1"/>
              </a:solidFill>
              <a:latin typeface="+mn-lt"/>
              <a:cs typeface="Arial"/>
            </a:rPr>
            <a:t>Payouts are based on the 2027–2028 data collection year</a:t>
          </a:r>
        </a:p>
      </dgm:t>
    </dgm:pt>
    <dgm:pt modelId="{F0FC1B81-F68E-43C4-AF54-DD8698DAB78E}" type="parTrans" cxnId="{F9220246-4118-4BDD-9667-35CCF526D01A}">
      <dgm:prSet/>
      <dgm:spPr/>
      <dgm:t>
        <a:bodyPr/>
        <a:lstStyle/>
        <a:p>
          <a:endParaRPr lang="en-US" sz="3200">
            <a:solidFill>
              <a:schemeClr val="bg1"/>
            </a:solidFill>
            <a:latin typeface="+mn-lt"/>
          </a:endParaRPr>
        </a:p>
      </dgm:t>
    </dgm:pt>
    <dgm:pt modelId="{E6E23214-1289-4E9B-ABB2-E85783E75713}" type="sibTrans" cxnId="{F9220246-4118-4BDD-9667-35CCF526D01A}">
      <dgm:prSet/>
      <dgm:spPr/>
      <dgm:t>
        <a:bodyPr/>
        <a:lstStyle/>
        <a:p>
          <a:endParaRPr lang="en-US" sz="3200">
            <a:solidFill>
              <a:schemeClr val="bg1"/>
            </a:solidFill>
            <a:latin typeface="+mn-lt"/>
          </a:endParaRPr>
        </a:p>
      </dgm:t>
    </dgm:pt>
    <dgm:pt modelId="{B5E8CC7A-307D-4A81-885E-BF6FA773C47A}" type="pres">
      <dgm:prSet presAssocID="{8879617E-4DBF-4FB5-B6DA-CF0FF9DFA4BF}" presName="Name0" presStyleCnt="0">
        <dgm:presLayoutVars>
          <dgm:dir/>
          <dgm:resizeHandles val="exact"/>
        </dgm:presLayoutVars>
      </dgm:prSet>
      <dgm:spPr/>
    </dgm:pt>
    <dgm:pt modelId="{B77A0ECC-C39C-4A43-AEB9-371836A74A03}" type="pres">
      <dgm:prSet presAssocID="{FA42DF97-C613-4003-90DC-29D22224DD6B}" presName="node" presStyleLbl="node1" presStyleIdx="0" presStyleCnt="4">
        <dgm:presLayoutVars>
          <dgm:bulletEnabled val="1"/>
        </dgm:presLayoutVars>
      </dgm:prSet>
      <dgm:spPr/>
    </dgm:pt>
    <dgm:pt modelId="{EA685715-380D-4B77-AAE4-0A0D57CAB567}" type="pres">
      <dgm:prSet presAssocID="{F6EA75F6-A643-40CF-801D-13E0C91AF990}" presName="sibTrans" presStyleLbl="sibTrans2D1" presStyleIdx="0" presStyleCnt="3"/>
      <dgm:spPr/>
    </dgm:pt>
    <dgm:pt modelId="{D06C3C57-354B-4BA3-9792-38324E877FF4}" type="pres">
      <dgm:prSet presAssocID="{F6EA75F6-A643-40CF-801D-13E0C91AF990}" presName="connectorText" presStyleLbl="sibTrans2D1" presStyleIdx="0" presStyleCnt="3"/>
      <dgm:spPr/>
    </dgm:pt>
    <dgm:pt modelId="{55C8B016-5D17-4EB2-8636-59512C84DF82}" type="pres">
      <dgm:prSet presAssocID="{59ED4CE5-C9EB-4993-BE59-0F84F212BDCF}" presName="node" presStyleLbl="node1" presStyleIdx="1" presStyleCnt="4">
        <dgm:presLayoutVars>
          <dgm:bulletEnabled val="1"/>
        </dgm:presLayoutVars>
      </dgm:prSet>
      <dgm:spPr/>
    </dgm:pt>
    <dgm:pt modelId="{D16BE39B-21BA-4C4C-AE29-BD6AE95873E2}" type="pres">
      <dgm:prSet presAssocID="{F957A010-6482-4C74-9520-13B5F93C0062}" presName="sibTrans" presStyleLbl="sibTrans2D1" presStyleIdx="1" presStyleCnt="3"/>
      <dgm:spPr/>
    </dgm:pt>
    <dgm:pt modelId="{AAAB1D65-AB7A-4F2A-A7B4-A542F25C1AF3}" type="pres">
      <dgm:prSet presAssocID="{F957A010-6482-4C74-9520-13B5F93C0062}" presName="connectorText" presStyleLbl="sibTrans2D1" presStyleIdx="1" presStyleCnt="3"/>
      <dgm:spPr/>
    </dgm:pt>
    <dgm:pt modelId="{C472A185-26E5-47D6-A402-083D7E087115}" type="pres">
      <dgm:prSet presAssocID="{AD1C2F87-57B2-49FB-BDB3-264870B6FC3E}" presName="node" presStyleLbl="node1" presStyleIdx="2" presStyleCnt="4">
        <dgm:presLayoutVars>
          <dgm:bulletEnabled val="1"/>
        </dgm:presLayoutVars>
      </dgm:prSet>
      <dgm:spPr/>
    </dgm:pt>
    <dgm:pt modelId="{EEF1379D-28EC-4388-BEB4-2D0E3E9328C2}" type="pres">
      <dgm:prSet presAssocID="{B259EF6F-68CE-4ED5-AFED-7A856616D1A5}" presName="sibTrans" presStyleLbl="sibTrans2D1" presStyleIdx="2" presStyleCnt="3"/>
      <dgm:spPr/>
    </dgm:pt>
    <dgm:pt modelId="{B95FF38A-448C-4AA4-BA44-6EE5CF9FE480}" type="pres">
      <dgm:prSet presAssocID="{B259EF6F-68CE-4ED5-AFED-7A856616D1A5}" presName="connectorText" presStyleLbl="sibTrans2D1" presStyleIdx="2" presStyleCnt="3"/>
      <dgm:spPr/>
    </dgm:pt>
    <dgm:pt modelId="{FEE46916-418E-446E-A060-E4CA97E516D6}" type="pres">
      <dgm:prSet presAssocID="{30E529DB-2E07-44F0-9EF8-30AE6E6841AF}" presName="node" presStyleLbl="node1" presStyleIdx="3" presStyleCnt="4">
        <dgm:presLayoutVars>
          <dgm:bulletEnabled val="1"/>
        </dgm:presLayoutVars>
      </dgm:prSet>
      <dgm:spPr/>
    </dgm:pt>
  </dgm:ptLst>
  <dgm:cxnLst>
    <dgm:cxn modelId="{DEBB771C-E56C-4FE2-842A-1F094C57647E}" type="presOf" srcId="{B259EF6F-68CE-4ED5-AFED-7A856616D1A5}" destId="{EEF1379D-28EC-4388-BEB4-2D0E3E9328C2}" srcOrd="0" destOrd="0" presId="urn:microsoft.com/office/officeart/2005/8/layout/process1"/>
    <dgm:cxn modelId="{D32BB21C-9468-4B88-A411-EFE80A4A77B5}" type="presOf" srcId="{30E529DB-2E07-44F0-9EF8-30AE6E6841AF}" destId="{FEE46916-418E-446E-A060-E4CA97E516D6}" srcOrd="0" destOrd="0" presId="urn:microsoft.com/office/officeart/2005/8/layout/process1"/>
    <dgm:cxn modelId="{50C12122-24D7-4D91-8935-E7F043EE9118}" type="presOf" srcId="{AD1C2F87-57B2-49FB-BDB3-264870B6FC3E}" destId="{C472A185-26E5-47D6-A402-083D7E087115}" srcOrd="0" destOrd="0" presId="urn:microsoft.com/office/officeart/2005/8/layout/process1"/>
    <dgm:cxn modelId="{3CDB972B-1D18-4BB1-BFD0-6CE20F12025C}" srcId="{8879617E-4DBF-4FB5-B6DA-CF0FF9DFA4BF}" destId="{FA42DF97-C613-4003-90DC-29D22224DD6B}" srcOrd="0" destOrd="0" parTransId="{558D8D12-750F-454D-9A14-5535461CDD3A}" sibTransId="{F6EA75F6-A643-40CF-801D-13E0C91AF990}"/>
    <dgm:cxn modelId="{60AD1B64-7CD6-4410-B5D9-A9B80A3DEC4C}" type="presOf" srcId="{FA42DF97-C613-4003-90DC-29D22224DD6B}" destId="{B77A0ECC-C39C-4A43-AEB9-371836A74A03}" srcOrd="0" destOrd="0" presId="urn:microsoft.com/office/officeart/2005/8/layout/process1"/>
    <dgm:cxn modelId="{F9220246-4118-4BDD-9667-35CCF526D01A}" srcId="{8879617E-4DBF-4FB5-B6DA-CF0FF9DFA4BF}" destId="{30E529DB-2E07-44F0-9EF8-30AE6E6841AF}" srcOrd="3" destOrd="0" parTransId="{F0FC1B81-F68E-43C4-AF54-DD8698DAB78E}" sibTransId="{E6E23214-1289-4E9B-ABB2-E85783E75713}"/>
    <dgm:cxn modelId="{8715EF89-58E2-4CA5-900F-AE108D40134C}" type="presOf" srcId="{F957A010-6482-4C74-9520-13B5F93C0062}" destId="{D16BE39B-21BA-4C4C-AE29-BD6AE95873E2}" srcOrd="0" destOrd="0" presId="urn:microsoft.com/office/officeart/2005/8/layout/process1"/>
    <dgm:cxn modelId="{56F1358D-E00B-449D-BDC0-DED42951214C}" type="presOf" srcId="{F957A010-6482-4C74-9520-13B5F93C0062}" destId="{AAAB1D65-AB7A-4F2A-A7B4-A542F25C1AF3}" srcOrd="1" destOrd="0" presId="urn:microsoft.com/office/officeart/2005/8/layout/process1"/>
    <dgm:cxn modelId="{FCE08FB4-C909-4BE3-9A13-91FAE9A27434}" type="presOf" srcId="{F6EA75F6-A643-40CF-801D-13E0C91AF990}" destId="{EA685715-380D-4B77-AAE4-0A0D57CAB567}" srcOrd="0" destOrd="0" presId="urn:microsoft.com/office/officeart/2005/8/layout/process1"/>
    <dgm:cxn modelId="{68A4D7C3-7373-47DC-B7B8-062E68AF4743}" type="presOf" srcId="{B259EF6F-68CE-4ED5-AFED-7A856616D1A5}" destId="{B95FF38A-448C-4AA4-BA44-6EE5CF9FE480}" srcOrd="1" destOrd="0" presId="urn:microsoft.com/office/officeart/2005/8/layout/process1"/>
    <dgm:cxn modelId="{A2134FD6-414B-4F3F-8CF3-94BC09821BDE}" srcId="{8879617E-4DBF-4FB5-B6DA-CF0FF9DFA4BF}" destId="{AD1C2F87-57B2-49FB-BDB3-264870B6FC3E}" srcOrd="2" destOrd="0" parTransId="{A2721941-5B87-42B7-B037-9FD9942C447A}" sibTransId="{B259EF6F-68CE-4ED5-AFED-7A856616D1A5}"/>
    <dgm:cxn modelId="{AD63A3EE-CD7F-4286-84CE-80C376D30AD2}" srcId="{8879617E-4DBF-4FB5-B6DA-CF0FF9DFA4BF}" destId="{59ED4CE5-C9EB-4993-BE59-0F84F212BDCF}" srcOrd="1" destOrd="0" parTransId="{7DDE052B-678E-4650-8139-C315B2784634}" sibTransId="{F957A010-6482-4C74-9520-13B5F93C0062}"/>
    <dgm:cxn modelId="{AB4CFBF1-BD13-4CF2-AA54-F2BE445A9C24}" type="presOf" srcId="{F6EA75F6-A643-40CF-801D-13E0C91AF990}" destId="{D06C3C57-354B-4BA3-9792-38324E877FF4}" srcOrd="1" destOrd="0" presId="urn:microsoft.com/office/officeart/2005/8/layout/process1"/>
    <dgm:cxn modelId="{D60893F2-EF6F-4E09-9C8A-ADE9B5910948}" type="presOf" srcId="{59ED4CE5-C9EB-4993-BE59-0F84F212BDCF}" destId="{55C8B016-5D17-4EB2-8636-59512C84DF82}" srcOrd="0" destOrd="0" presId="urn:microsoft.com/office/officeart/2005/8/layout/process1"/>
    <dgm:cxn modelId="{04DDFBF5-D28C-482F-BD54-261F9EA8FDCE}" type="presOf" srcId="{8879617E-4DBF-4FB5-B6DA-CF0FF9DFA4BF}" destId="{B5E8CC7A-307D-4A81-885E-BF6FA773C47A}" srcOrd="0" destOrd="0" presId="urn:microsoft.com/office/officeart/2005/8/layout/process1"/>
    <dgm:cxn modelId="{60E3A0A7-7AEF-4F6E-A6E0-3A4EEFB872E6}" type="presParOf" srcId="{B5E8CC7A-307D-4A81-885E-BF6FA773C47A}" destId="{B77A0ECC-C39C-4A43-AEB9-371836A74A03}" srcOrd="0" destOrd="0" presId="urn:microsoft.com/office/officeart/2005/8/layout/process1"/>
    <dgm:cxn modelId="{B166ECD2-0F31-4690-BE4A-A0D2C736DE90}" type="presParOf" srcId="{B5E8CC7A-307D-4A81-885E-BF6FA773C47A}" destId="{EA685715-380D-4B77-AAE4-0A0D57CAB567}" srcOrd="1" destOrd="0" presId="urn:microsoft.com/office/officeart/2005/8/layout/process1"/>
    <dgm:cxn modelId="{E5BE1A32-3BD8-471B-8A7E-F352DAC9926F}" type="presParOf" srcId="{EA685715-380D-4B77-AAE4-0A0D57CAB567}" destId="{D06C3C57-354B-4BA3-9792-38324E877FF4}" srcOrd="0" destOrd="0" presId="urn:microsoft.com/office/officeart/2005/8/layout/process1"/>
    <dgm:cxn modelId="{2949E786-D573-4AF6-BEA0-535483B21EB3}" type="presParOf" srcId="{B5E8CC7A-307D-4A81-885E-BF6FA773C47A}" destId="{55C8B016-5D17-4EB2-8636-59512C84DF82}" srcOrd="2" destOrd="0" presId="urn:microsoft.com/office/officeart/2005/8/layout/process1"/>
    <dgm:cxn modelId="{321A5B9F-7DDD-41FD-A818-3AA927EC40BC}" type="presParOf" srcId="{B5E8CC7A-307D-4A81-885E-BF6FA773C47A}" destId="{D16BE39B-21BA-4C4C-AE29-BD6AE95873E2}" srcOrd="3" destOrd="0" presId="urn:microsoft.com/office/officeart/2005/8/layout/process1"/>
    <dgm:cxn modelId="{14E879EE-4EDF-4FEC-8804-84C58AE8BB1C}" type="presParOf" srcId="{D16BE39B-21BA-4C4C-AE29-BD6AE95873E2}" destId="{AAAB1D65-AB7A-4F2A-A7B4-A542F25C1AF3}" srcOrd="0" destOrd="0" presId="urn:microsoft.com/office/officeart/2005/8/layout/process1"/>
    <dgm:cxn modelId="{4F53BA40-33E8-4EDF-A533-F8332048AD1D}" type="presParOf" srcId="{B5E8CC7A-307D-4A81-885E-BF6FA773C47A}" destId="{C472A185-26E5-47D6-A402-083D7E087115}" srcOrd="4" destOrd="0" presId="urn:microsoft.com/office/officeart/2005/8/layout/process1"/>
    <dgm:cxn modelId="{F77F0527-BF8B-4E21-B2A2-66AC65285095}" type="presParOf" srcId="{B5E8CC7A-307D-4A81-885E-BF6FA773C47A}" destId="{EEF1379D-28EC-4388-BEB4-2D0E3E9328C2}" srcOrd="5" destOrd="0" presId="urn:microsoft.com/office/officeart/2005/8/layout/process1"/>
    <dgm:cxn modelId="{2658AB3D-2965-42A9-8DA0-1D8921C1FECC}" type="presParOf" srcId="{EEF1379D-28EC-4388-BEB4-2D0E3E9328C2}" destId="{B95FF38A-448C-4AA4-BA44-6EE5CF9FE480}" srcOrd="0" destOrd="0" presId="urn:microsoft.com/office/officeart/2005/8/layout/process1"/>
    <dgm:cxn modelId="{B91BCDA3-4A9C-4C3C-908D-66347DEBF979}" type="presParOf" srcId="{B5E8CC7A-307D-4A81-885E-BF6FA773C47A}" destId="{FEE46916-418E-446E-A060-E4CA97E516D6}" srcOrd="6" destOrd="0" presId="urn:microsoft.com/office/officeart/2005/8/layout/process1"/>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77A0ECC-C39C-4A43-AEB9-371836A74A03}">
      <dsp:nvSpPr>
        <dsp:cNvPr id="0" name=""/>
        <dsp:cNvSpPr/>
      </dsp:nvSpPr>
      <dsp:spPr>
        <a:xfrm>
          <a:off x="7264" y="2321506"/>
          <a:ext cx="3176414" cy="4181141"/>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Font typeface="Symbol"/>
            <a:buNone/>
          </a:pPr>
          <a:r>
            <a:rPr lang="en-US" sz="3200" b="1" i="0" u="none" kern="1200" cap="none" dirty="0">
              <a:solidFill>
                <a:schemeClr val="bg1"/>
              </a:solidFill>
              <a:latin typeface="+mn-lt"/>
              <a:ea typeface="Arial"/>
              <a:cs typeface="Arial"/>
            </a:rPr>
            <a:t>2026-2027 Year 0 pilot</a:t>
          </a:r>
          <a:r>
            <a:rPr lang="en-US" sz="3200" b="0" i="0" u="none" kern="1200" cap="none" dirty="0">
              <a:solidFill>
                <a:schemeClr val="bg1"/>
              </a:solidFill>
              <a:latin typeface="+mn-lt"/>
              <a:ea typeface="Arial"/>
              <a:cs typeface="Arial"/>
            </a:rPr>
            <a:t>: </a:t>
          </a:r>
        </a:p>
        <a:p>
          <a:pPr marL="0" lvl="0" indent="0" algn="ctr" defTabSz="1422400">
            <a:lnSpc>
              <a:spcPct val="90000"/>
            </a:lnSpc>
            <a:spcBef>
              <a:spcPct val="0"/>
            </a:spcBef>
            <a:spcAft>
              <a:spcPct val="35000"/>
            </a:spcAft>
            <a:buFont typeface="Symbol"/>
            <a:buNone/>
          </a:pPr>
          <a:r>
            <a:rPr lang="en-US" sz="3200" b="0" i="0" u="none" kern="1200" cap="none" dirty="0">
              <a:solidFill>
                <a:schemeClr val="bg1"/>
              </a:solidFill>
              <a:latin typeface="+mn-lt"/>
              <a:ea typeface="Arial"/>
              <a:cs typeface="Arial"/>
            </a:rPr>
            <a:t>Implement </a:t>
          </a:r>
          <a:r>
            <a:rPr lang="en-US" sz="3200" b="0" i="0" u="none" kern="1200" cap="none" dirty="0" err="1">
              <a:solidFill>
                <a:schemeClr val="bg1"/>
              </a:solidFill>
              <a:latin typeface="+mn-lt"/>
              <a:ea typeface="Arial"/>
              <a:cs typeface="Arial"/>
            </a:rPr>
            <a:t>TEKSReady</a:t>
          </a:r>
          <a:r>
            <a:rPr lang="en-US" sz="3200" b="0" i="0" u="none" kern="1200" cap="none" dirty="0">
              <a:solidFill>
                <a:schemeClr val="bg1"/>
              </a:solidFill>
              <a:latin typeface="+mn-lt"/>
              <a:ea typeface="Arial"/>
              <a:cs typeface="Arial"/>
            </a:rPr>
            <a:t> pre-/post-tests and refine procedures.</a:t>
          </a:r>
          <a:endParaRPr lang="en-US" sz="3200" kern="1200" dirty="0">
            <a:solidFill>
              <a:schemeClr val="bg1"/>
            </a:solidFill>
            <a:latin typeface="+mn-lt"/>
          </a:endParaRPr>
        </a:p>
      </dsp:txBody>
      <dsp:txXfrm>
        <a:off x="100298" y="2414540"/>
        <a:ext cx="2990346" cy="3995073"/>
      </dsp:txXfrm>
    </dsp:sp>
    <dsp:sp modelId="{EA685715-380D-4B77-AAE4-0A0D57CAB567}">
      <dsp:nvSpPr>
        <dsp:cNvPr id="0" name=""/>
        <dsp:cNvSpPr/>
      </dsp:nvSpPr>
      <dsp:spPr>
        <a:xfrm>
          <a:off x="3501320" y="4018202"/>
          <a:ext cx="673399" cy="787750"/>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422400">
            <a:lnSpc>
              <a:spcPct val="90000"/>
            </a:lnSpc>
            <a:spcBef>
              <a:spcPct val="0"/>
            </a:spcBef>
            <a:spcAft>
              <a:spcPct val="35000"/>
            </a:spcAft>
            <a:buNone/>
          </a:pPr>
          <a:endParaRPr lang="en-US" sz="3200" kern="1200">
            <a:solidFill>
              <a:schemeClr val="bg1"/>
            </a:solidFill>
            <a:latin typeface="+mn-lt"/>
          </a:endParaRPr>
        </a:p>
      </dsp:txBody>
      <dsp:txXfrm>
        <a:off x="3501320" y="4175752"/>
        <a:ext cx="471379" cy="472650"/>
      </dsp:txXfrm>
    </dsp:sp>
    <dsp:sp modelId="{55C8B016-5D17-4EB2-8636-59512C84DF82}">
      <dsp:nvSpPr>
        <dsp:cNvPr id="0" name=""/>
        <dsp:cNvSpPr/>
      </dsp:nvSpPr>
      <dsp:spPr>
        <a:xfrm>
          <a:off x="4454244" y="2321506"/>
          <a:ext cx="3176414" cy="4181141"/>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en-US" sz="3200" b="1" i="0" u="none" kern="1200" cap="none" dirty="0">
              <a:solidFill>
                <a:schemeClr val="bg1"/>
              </a:solidFill>
              <a:latin typeface="+mn-lt"/>
              <a:ea typeface="Arial"/>
              <a:cs typeface="Arial"/>
            </a:rPr>
            <a:t>April 2027 Expansion submission</a:t>
          </a:r>
          <a:r>
            <a:rPr lang="en-US" sz="3200" b="0" i="0" u="none" kern="1200" cap="none" dirty="0">
              <a:solidFill>
                <a:schemeClr val="bg1"/>
              </a:solidFill>
              <a:latin typeface="+mn-lt"/>
              <a:ea typeface="Arial"/>
              <a:cs typeface="Arial"/>
            </a:rPr>
            <a:t>: </a:t>
          </a:r>
        </a:p>
        <a:p>
          <a:pPr marL="0" lvl="0" indent="0" algn="ctr" defTabSz="1422400">
            <a:lnSpc>
              <a:spcPct val="90000"/>
            </a:lnSpc>
            <a:spcBef>
              <a:spcPct val="0"/>
            </a:spcBef>
            <a:spcAft>
              <a:spcPct val="35000"/>
            </a:spcAft>
            <a:buNone/>
          </a:pPr>
          <a:r>
            <a:rPr lang="en-US" sz="3200" b="0" i="0" u="none" kern="1200" cap="none" dirty="0">
              <a:solidFill>
                <a:schemeClr val="bg1"/>
              </a:solidFill>
              <a:latin typeface="+mn-lt"/>
              <a:ea typeface="Arial"/>
              <a:cs typeface="Arial"/>
            </a:rPr>
            <a:t>Submit the new grades, subjects, and growth measures.</a:t>
          </a:r>
          <a:endParaRPr lang="en-US" sz="3200" kern="1200" dirty="0">
            <a:solidFill>
              <a:schemeClr val="bg1"/>
            </a:solidFill>
            <a:latin typeface="+mn-lt"/>
            <a:cs typeface="Arial"/>
          </a:endParaRPr>
        </a:p>
      </dsp:txBody>
      <dsp:txXfrm>
        <a:off x="4547278" y="2414540"/>
        <a:ext cx="2990346" cy="3995073"/>
      </dsp:txXfrm>
    </dsp:sp>
    <dsp:sp modelId="{D16BE39B-21BA-4C4C-AE29-BD6AE95873E2}">
      <dsp:nvSpPr>
        <dsp:cNvPr id="0" name=""/>
        <dsp:cNvSpPr/>
      </dsp:nvSpPr>
      <dsp:spPr>
        <a:xfrm>
          <a:off x="7948300" y="4018202"/>
          <a:ext cx="673399" cy="787750"/>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422400">
            <a:lnSpc>
              <a:spcPct val="90000"/>
            </a:lnSpc>
            <a:spcBef>
              <a:spcPct val="0"/>
            </a:spcBef>
            <a:spcAft>
              <a:spcPct val="35000"/>
            </a:spcAft>
            <a:buNone/>
          </a:pPr>
          <a:endParaRPr lang="en-US" sz="3200" kern="1200">
            <a:solidFill>
              <a:schemeClr val="bg1"/>
            </a:solidFill>
            <a:latin typeface="+mn-lt"/>
          </a:endParaRPr>
        </a:p>
      </dsp:txBody>
      <dsp:txXfrm>
        <a:off x="7948300" y="4175752"/>
        <a:ext cx="471379" cy="472650"/>
      </dsp:txXfrm>
    </dsp:sp>
    <dsp:sp modelId="{C472A185-26E5-47D6-A402-083D7E087115}">
      <dsp:nvSpPr>
        <dsp:cNvPr id="0" name=""/>
        <dsp:cNvSpPr/>
      </dsp:nvSpPr>
      <dsp:spPr>
        <a:xfrm>
          <a:off x="8901224" y="2321506"/>
          <a:ext cx="3176414" cy="4181141"/>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en-US" sz="3200" b="1" kern="1200" dirty="0">
              <a:solidFill>
                <a:schemeClr val="bg1"/>
              </a:solidFill>
              <a:latin typeface="+mn-lt"/>
              <a:cs typeface="Arial"/>
            </a:rPr>
            <a:t>2027–2028 Initial data collection</a:t>
          </a:r>
          <a:r>
            <a:rPr lang="en-US" sz="3200" kern="1200" dirty="0">
              <a:solidFill>
                <a:schemeClr val="bg1"/>
              </a:solidFill>
              <a:latin typeface="+mn-lt"/>
              <a:cs typeface="Arial"/>
            </a:rPr>
            <a:t>: </a:t>
          </a:r>
        </a:p>
        <a:p>
          <a:pPr marL="0" lvl="0" indent="0" algn="ctr" defTabSz="1422400">
            <a:lnSpc>
              <a:spcPct val="90000"/>
            </a:lnSpc>
            <a:spcBef>
              <a:spcPct val="0"/>
            </a:spcBef>
            <a:spcAft>
              <a:spcPct val="35000"/>
            </a:spcAft>
            <a:buNone/>
          </a:pPr>
          <a:r>
            <a:rPr lang="en-US" sz="3200" kern="1200" dirty="0">
              <a:solidFill>
                <a:schemeClr val="bg1"/>
              </a:solidFill>
              <a:latin typeface="+mn-lt"/>
              <a:cs typeface="Arial"/>
            </a:rPr>
            <a:t>Use approved procedures for designation data.</a:t>
          </a:r>
        </a:p>
      </dsp:txBody>
      <dsp:txXfrm>
        <a:off x="8994258" y="2414540"/>
        <a:ext cx="2990346" cy="3995073"/>
      </dsp:txXfrm>
    </dsp:sp>
    <dsp:sp modelId="{EEF1379D-28EC-4388-BEB4-2D0E3E9328C2}">
      <dsp:nvSpPr>
        <dsp:cNvPr id="0" name=""/>
        <dsp:cNvSpPr/>
      </dsp:nvSpPr>
      <dsp:spPr>
        <a:xfrm>
          <a:off x="12395279" y="4018202"/>
          <a:ext cx="673399" cy="787750"/>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422400">
            <a:lnSpc>
              <a:spcPct val="90000"/>
            </a:lnSpc>
            <a:spcBef>
              <a:spcPct val="0"/>
            </a:spcBef>
            <a:spcAft>
              <a:spcPct val="35000"/>
            </a:spcAft>
            <a:buNone/>
          </a:pPr>
          <a:endParaRPr lang="en-US" sz="3200" kern="1200">
            <a:solidFill>
              <a:schemeClr val="bg1"/>
            </a:solidFill>
            <a:latin typeface="+mn-lt"/>
          </a:endParaRPr>
        </a:p>
      </dsp:txBody>
      <dsp:txXfrm>
        <a:off x="12395279" y="4175752"/>
        <a:ext cx="471379" cy="472650"/>
      </dsp:txXfrm>
    </dsp:sp>
    <dsp:sp modelId="{FEE46916-418E-446E-A060-E4CA97E516D6}">
      <dsp:nvSpPr>
        <dsp:cNvPr id="0" name=""/>
        <dsp:cNvSpPr/>
      </dsp:nvSpPr>
      <dsp:spPr>
        <a:xfrm>
          <a:off x="13348203" y="2321506"/>
          <a:ext cx="3176414" cy="4181141"/>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en-US" sz="3200" b="1" kern="1200" dirty="0">
              <a:solidFill>
                <a:schemeClr val="bg1"/>
              </a:solidFill>
              <a:latin typeface="+mn-lt"/>
              <a:cs typeface="Arial"/>
            </a:rPr>
            <a:t>2028–2029 Expanded designations paid</a:t>
          </a:r>
          <a:r>
            <a:rPr lang="en-US" sz="3200" kern="1200" dirty="0">
              <a:solidFill>
                <a:schemeClr val="bg1"/>
              </a:solidFill>
              <a:latin typeface="+mn-lt"/>
              <a:cs typeface="Arial"/>
            </a:rPr>
            <a:t>: </a:t>
          </a:r>
        </a:p>
        <a:p>
          <a:pPr marL="0" lvl="0" indent="0" algn="ctr" defTabSz="1422400">
            <a:lnSpc>
              <a:spcPct val="90000"/>
            </a:lnSpc>
            <a:spcBef>
              <a:spcPct val="0"/>
            </a:spcBef>
            <a:spcAft>
              <a:spcPct val="35000"/>
            </a:spcAft>
            <a:buNone/>
          </a:pPr>
          <a:r>
            <a:rPr lang="en-US" sz="3200" kern="1200" dirty="0">
              <a:solidFill>
                <a:schemeClr val="bg1"/>
              </a:solidFill>
              <a:latin typeface="+mn-lt"/>
              <a:cs typeface="Arial"/>
            </a:rPr>
            <a:t>Payouts are based on the 2027–2028 data collection year</a:t>
          </a:r>
        </a:p>
      </dsp:txBody>
      <dsp:txXfrm>
        <a:off x="13441237" y="2414540"/>
        <a:ext cx="2990346" cy="3995073"/>
      </dsp:txXfrm>
    </dsp:sp>
  </dsp:spTree>
</dsp:drawing>
</file>

<file path=ppt/diagrams/layout1.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E45B3D5-55F3-4931-B5A4-28B84732EB51}" type="datetimeFigureOut">
              <a:rPr lang="en-US" smtClean="0"/>
              <a:t>8/7/2026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1689014-4260-4AA0-B0F2-CABFD55CE303}" type="slidenum">
              <a:rPr lang="en-US" smtClean="0"/>
              <a:t>‹#›</a:t>
            </a:fld>
            <a:endParaRPr lang="en-US"/>
          </a:p>
        </p:txBody>
      </p:sp>
    </p:spTree>
    <p:extLst>
      <p:ext uri="{BB962C8B-B14F-4D97-AF65-F5344CB8AC3E}">
        <p14:creationId xmlns:p14="http://schemas.microsoft.com/office/powerpoint/2010/main" val="174842617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Part</a:t>
            </a:r>
          </a:p>
        </p:txBody>
      </p:sp>
      <p:sp>
        <p:nvSpPr>
          <p:cNvPr id="4" name="Slide Number Placeholder 3"/>
          <p:cNvSpPr>
            <a:spLocks noGrp="1"/>
          </p:cNvSpPr>
          <p:nvPr>
            <p:ph type="sldNum" sz="quarter" idx="5"/>
          </p:nvPr>
        </p:nvSpPr>
        <p:spPr/>
        <p:txBody>
          <a:bodyPr/>
          <a:lstStyle/>
          <a:p>
            <a:fld id="{01689014-4260-4AA0-B0F2-CABFD55CE303}" type="slidenum">
              <a:rPr lang="en-US" smtClean="0"/>
              <a:t>14</a:t>
            </a:fld>
            <a:endParaRPr lang="en-US"/>
          </a:p>
        </p:txBody>
      </p:sp>
    </p:spTree>
    <p:extLst>
      <p:ext uri="{BB962C8B-B14F-4D97-AF65-F5344CB8AC3E}">
        <p14:creationId xmlns:p14="http://schemas.microsoft.com/office/powerpoint/2010/main" val="27302571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7A90A7-E9D0-5C44-1B6F-D8EB8F05368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C2C3B13-A113-B530-4BC4-7F533E4DD5F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0E40ED5-5901-7AAB-AFFA-3A40FB8E142F}"/>
              </a:ext>
            </a:extLst>
          </p:cNvPr>
          <p:cNvSpPr>
            <a:spLocks noGrp="1"/>
          </p:cNvSpPr>
          <p:nvPr>
            <p:ph type="body" idx="1"/>
          </p:nvPr>
        </p:nvSpPr>
        <p:spPr/>
        <p:txBody>
          <a:bodyPr/>
          <a:lstStyle/>
          <a:p>
            <a:r>
              <a:rPr lang="en-US" dirty="0"/>
              <a:t>Part</a:t>
            </a:r>
          </a:p>
        </p:txBody>
      </p:sp>
      <p:sp>
        <p:nvSpPr>
          <p:cNvPr id="4" name="Slide Number Placeholder 3">
            <a:extLst>
              <a:ext uri="{FF2B5EF4-FFF2-40B4-BE49-F238E27FC236}">
                <a16:creationId xmlns:a16="http://schemas.microsoft.com/office/drawing/2014/main" id="{550621B1-0D36-5F90-B538-5A8B1BC4B370}"/>
              </a:ext>
            </a:extLst>
          </p:cNvPr>
          <p:cNvSpPr>
            <a:spLocks noGrp="1"/>
          </p:cNvSpPr>
          <p:nvPr>
            <p:ph type="sldNum" sz="quarter" idx="5"/>
          </p:nvPr>
        </p:nvSpPr>
        <p:spPr/>
        <p:txBody>
          <a:bodyPr/>
          <a:lstStyle/>
          <a:p>
            <a:fld id="{01689014-4260-4AA0-B0F2-CABFD55CE303}" type="slidenum">
              <a:rPr lang="en-US" smtClean="0"/>
              <a:t>15</a:t>
            </a:fld>
            <a:endParaRPr lang="en-US"/>
          </a:p>
        </p:txBody>
      </p:sp>
    </p:spTree>
    <p:extLst>
      <p:ext uri="{BB962C8B-B14F-4D97-AF65-F5344CB8AC3E}">
        <p14:creationId xmlns:p14="http://schemas.microsoft.com/office/powerpoint/2010/main" val="41737885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B0CF16-573D-68F4-3CDF-5D9797DB514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C648922-1936-A093-005A-1633EBFD790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FC77D8B-30F8-ACD7-B900-2909C060366A}"/>
              </a:ext>
            </a:extLst>
          </p:cNvPr>
          <p:cNvSpPr>
            <a:spLocks noGrp="1"/>
          </p:cNvSpPr>
          <p:nvPr>
            <p:ph type="body" idx="1"/>
          </p:nvPr>
        </p:nvSpPr>
        <p:spPr/>
        <p:txBody>
          <a:bodyPr/>
          <a:lstStyle/>
          <a:p>
            <a:r>
              <a:rPr lang="en-US" dirty="0"/>
              <a:t>Part</a:t>
            </a:r>
          </a:p>
        </p:txBody>
      </p:sp>
      <p:sp>
        <p:nvSpPr>
          <p:cNvPr id="4" name="Slide Number Placeholder 3">
            <a:extLst>
              <a:ext uri="{FF2B5EF4-FFF2-40B4-BE49-F238E27FC236}">
                <a16:creationId xmlns:a16="http://schemas.microsoft.com/office/drawing/2014/main" id="{917722A9-741D-669F-08EE-0E094BEEDA31}"/>
              </a:ext>
            </a:extLst>
          </p:cNvPr>
          <p:cNvSpPr>
            <a:spLocks noGrp="1"/>
          </p:cNvSpPr>
          <p:nvPr>
            <p:ph type="sldNum" sz="quarter" idx="5"/>
          </p:nvPr>
        </p:nvSpPr>
        <p:spPr/>
        <p:txBody>
          <a:bodyPr/>
          <a:lstStyle/>
          <a:p>
            <a:fld id="{01689014-4260-4AA0-B0F2-CABFD55CE303}" type="slidenum">
              <a:rPr lang="en-US" smtClean="0"/>
              <a:t>16</a:t>
            </a:fld>
            <a:endParaRPr lang="en-US"/>
          </a:p>
        </p:txBody>
      </p:sp>
    </p:spTree>
    <p:extLst>
      <p:ext uri="{BB962C8B-B14F-4D97-AF65-F5344CB8AC3E}">
        <p14:creationId xmlns:p14="http://schemas.microsoft.com/office/powerpoint/2010/main" val="88418117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8/7/2026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8/7/2026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8/7/2026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8/7/2026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8/7/2026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8/7/2026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6.xml.rels><?xml version="1.0" encoding="UTF-8" standalone="yes"?>
<Relationships xmlns="http://schemas.openxmlformats.org/package/2006/relationships"><Relationship Id="rId8" Type="http://schemas.openxmlformats.org/officeDocument/2006/relationships/diagramColors" Target="../diagrams/colors1.xml"/><Relationship Id="rId3" Type="http://schemas.openxmlformats.org/officeDocument/2006/relationships/image" Target="../media/image2.png"/><Relationship Id="rId7" Type="http://schemas.openxmlformats.org/officeDocument/2006/relationships/diagramQuickStyle" Target="../diagrams/quickStyle1.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Layout" Target="../diagrams/layout1.xml"/><Relationship Id="rId5" Type="http://schemas.openxmlformats.org/officeDocument/2006/relationships/diagramData" Target="../diagrams/data1.xml"/><Relationship Id="rId4" Type="http://schemas.openxmlformats.org/officeDocument/2006/relationships/image" Target="../media/image3.png"/><Relationship Id="rId9" Type="http://schemas.microsoft.com/office/2007/relationships/diagramDrawing" Target="../diagrams/drawing1.xml"/></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hyperlink" Target="mailto:Carla.Stevens@Tejanocenter.org" TargetMode="External"/><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hyperlink" Target="https://tiatexas.org/" TargetMode="External"/><Relationship Id="rId5" Type="http://schemas.openxmlformats.org/officeDocument/2006/relationships/hyperlink" Target="https://www.ryss.org/ryss-district/human-resources" TargetMode="External"/><Relationship Id="rId4" Type="http://schemas.openxmlformats.org/officeDocument/2006/relationships/hyperlink" Target="https://tejanocenterorg.sharepoint.com/sites/TejanoCenter"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3486377" y="4154915"/>
            <a:ext cx="11315247" cy="2582758"/>
          </a:xfrm>
          <a:prstGeom prst="rect">
            <a:avLst/>
          </a:prstGeom>
        </p:spPr>
        <p:txBody>
          <a:bodyPr lIns="0" tIns="0" rIns="0" bIns="0" rtlCol="0" anchor="t">
            <a:spAutoFit/>
          </a:bodyPr>
          <a:lstStyle/>
          <a:p>
            <a:pPr algn="ctr">
              <a:lnSpc>
                <a:spcPts val="9999"/>
              </a:lnSpc>
            </a:pPr>
            <a:r>
              <a:rPr lang="en-US" sz="9999" b="1" dirty="0">
                <a:solidFill>
                  <a:srgbClr val="1F964C"/>
                </a:solidFill>
                <a:latin typeface="Futura Bold"/>
                <a:ea typeface="Futura Bold"/>
                <a:cs typeface="Futura Bold"/>
                <a:sym typeface="Futura Bold"/>
              </a:rPr>
              <a:t>Teacher Incentive Allotment Overview</a:t>
            </a:r>
          </a:p>
        </p:txBody>
      </p:sp>
      <p:sp>
        <p:nvSpPr>
          <p:cNvPr id="3" name="TextBox 3"/>
          <p:cNvSpPr txBox="1"/>
          <p:nvPr/>
        </p:nvSpPr>
        <p:spPr>
          <a:xfrm>
            <a:off x="5545397" y="6904465"/>
            <a:ext cx="7197206" cy="525785"/>
          </a:xfrm>
          <a:prstGeom prst="rect">
            <a:avLst/>
          </a:prstGeom>
        </p:spPr>
        <p:txBody>
          <a:bodyPr lIns="0" tIns="0" rIns="0" bIns="0" rtlCol="0" anchor="t">
            <a:spAutoFit/>
          </a:bodyPr>
          <a:lstStyle/>
          <a:p>
            <a:pPr algn="ctr">
              <a:lnSpc>
                <a:spcPts val="4070"/>
              </a:lnSpc>
            </a:pPr>
            <a:r>
              <a:rPr lang="en-US" sz="3700" dirty="0">
                <a:solidFill>
                  <a:srgbClr val="545454"/>
                </a:solidFill>
                <a:latin typeface="Arial"/>
                <a:ea typeface="Arial"/>
                <a:cs typeface="Arial"/>
                <a:sym typeface="Arial"/>
              </a:rPr>
              <a:t>2026-2027</a:t>
            </a:r>
          </a:p>
        </p:txBody>
      </p:sp>
      <p:grpSp>
        <p:nvGrpSpPr>
          <p:cNvPr id="4" name="Group 4"/>
          <p:cNvGrpSpPr/>
          <p:nvPr/>
        </p:nvGrpSpPr>
        <p:grpSpPr>
          <a:xfrm rot="-5474931">
            <a:off x="16710854" y="-100348"/>
            <a:ext cx="3119924" cy="3119924"/>
            <a:chOff x="0" y="0"/>
            <a:chExt cx="812800" cy="812800"/>
          </a:xfrm>
        </p:grpSpPr>
        <p:sp>
          <p:nvSpPr>
            <p:cNvPr id="5" name="Freeform 5"/>
            <p:cNvSpPr/>
            <p:nvPr/>
          </p:nvSpPr>
          <p:spPr>
            <a:xfrm>
              <a:off x="0" y="0"/>
              <a:ext cx="812800" cy="812800"/>
            </a:xfrm>
            <a:custGeom>
              <a:avLst/>
              <a:gdLst/>
              <a:ahLst/>
              <a:cxnLst/>
              <a:rect l="l" t="t" r="r" b="b"/>
              <a:pathLst>
                <a:path w="812800" h="812800">
                  <a:moveTo>
                    <a:pt x="652780" y="0"/>
                  </a:moveTo>
                  <a:lnTo>
                    <a:pt x="160020" y="0"/>
                  </a:lnTo>
                  <a:lnTo>
                    <a:pt x="0" y="160020"/>
                  </a:lnTo>
                  <a:lnTo>
                    <a:pt x="0" y="652780"/>
                  </a:lnTo>
                  <a:lnTo>
                    <a:pt x="160020" y="812800"/>
                  </a:lnTo>
                  <a:lnTo>
                    <a:pt x="652780" y="812800"/>
                  </a:lnTo>
                  <a:lnTo>
                    <a:pt x="812800" y="652780"/>
                  </a:lnTo>
                  <a:lnTo>
                    <a:pt x="812800" y="160020"/>
                  </a:lnTo>
                  <a:lnTo>
                    <a:pt x="652780" y="0"/>
                  </a:lnTo>
                  <a:close/>
                </a:path>
              </a:pathLst>
            </a:custGeom>
            <a:solidFill>
              <a:srgbClr val="1F964C"/>
            </a:solidFill>
          </p:spPr>
          <p:txBody>
            <a:bodyPr/>
            <a:lstStyle/>
            <a:p>
              <a:endParaRPr lang="en-US"/>
            </a:p>
          </p:txBody>
        </p:sp>
        <p:sp>
          <p:nvSpPr>
            <p:cNvPr id="6" name="TextBox 6"/>
            <p:cNvSpPr txBox="1"/>
            <p:nvPr/>
          </p:nvSpPr>
          <p:spPr>
            <a:xfrm>
              <a:off x="63500" y="53975"/>
              <a:ext cx="685800" cy="695325"/>
            </a:xfrm>
            <a:prstGeom prst="rect">
              <a:avLst/>
            </a:prstGeom>
          </p:spPr>
          <p:txBody>
            <a:bodyPr lIns="9218" tIns="9218" rIns="9218" bIns="9218" rtlCol="0" anchor="ctr"/>
            <a:lstStyle/>
            <a:p>
              <a:pPr algn="ctr">
                <a:lnSpc>
                  <a:spcPts val="355"/>
                </a:lnSpc>
                <a:spcBef>
                  <a:spcPct val="0"/>
                </a:spcBef>
              </a:pPr>
              <a:endParaRPr/>
            </a:p>
          </p:txBody>
        </p:sp>
      </p:grpSp>
      <p:grpSp>
        <p:nvGrpSpPr>
          <p:cNvPr id="7" name="Group 7"/>
          <p:cNvGrpSpPr/>
          <p:nvPr/>
        </p:nvGrpSpPr>
        <p:grpSpPr>
          <a:xfrm rot="-5367289">
            <a:off x="-173059" y="8444012"/>
            <a:ext cx="2046607" cy="2046607"/>
            <a:chOff x="0" y="0"/>
            <a:chExt cx="812800" cy="812800"/>
          </a:xfrm>
        </p:grpSpPr>
        <p:sp>
          <p:nvSpPr>
            <p:cNvPr id="8" name="Freeform 8"/>
            <p:cNvSpPr/>
            <p:nvPr/>
          </p:nvSpPr>
          <p:spPr>
            <a:xfrm>
              <a:off x="0" y="0"/>
              <a:ext cx="812800" cy="812800"/>
            </a:xfrm>
            <a:custGeom>
              <a:avLst/>
              <a:gdLst/>
              <a:ahLst/>
              <a:cxnLst/>
              <a:rect l="l" t="t" r="r" b="b"/>
              <a:pathLst>
                <a:path w="812800" h="812800">
                  <a:moveTo>
                    <a:pt x="652780" y="0"/>
                  </a:moveTo>
                  <a:lnTo>
                    <a:pt x="160020" y="0"/>
                  </a:lnTo>
                  <a:lnTo>
                    <a:pt x="0" y="160020"/>
                  </a:lnTo>
                  <a:lnTo>
                    <a:pt x="0" y="652780"/>
                  </a:lnTo>
                  <a:lnTo>
                    <a:pt x="160020" y="812800"/>
                  </a:lnTo>
                  <a:lnTo>
                    <a:pt x="652780" y="812800"/>
                  </a:lnTo>
                  <a:lnTo>
                    <a:pt x="812800" y="652780"/>
                  </a:lnTo>
                  <a:lnTo>
                    <a:pt x="812800" y="160020"/>
                  </a:lnTo>
                  <a:lnTo>
                    <a:pt x="652780" y="0"/>
                  </a:lnTo>
                  <a:close/>
                </a:path>
              </a:pathLst>
            </a:custGeom>
            <a:solidFill>
              <a:srgbClr val="276491"/>
            </a:solidFill>
          </p:spPr>
          <p:txBody>
            <a:bodyPr/>
            <a:lstStyle/>
            <a:p>
              <a:endParaRPr lang="en-US"/>
            </a:p>
          </p:txBody>
        </p:sp>
        <p:sp>
          <p:nvSpPr>
            <p:cNvPr id="9" name="TextBox 9"/>
            <p:cNvSpPr txBox="1"/>
            <p:nvPr/>
          </p:nvSpPr>
          <p:spPr>
            <a:xfrm>
              <a:off x="63500" y="53975"/>
              <a:ext cx="685800" cy="695325"/>
            </a:xfrm>
            <a:prstGeom prst="rect">
              <a:avLst/>
            </a:prstGeom>
          </p:spPr>
          <p:txBody>
            <a:bodyPr lIns="9218" tIns="9218" rIns="9218" bIns="9218" rtlCol="0" anchor="ctr"/>
            <a:lstStyle/>
            <a:p>
              <a:pPr algn="ctr">
                <a:lnSpc>
                  <a:spcPts val="355"/>
                </a:lnSpc>
                <a:spcBef>
                  <a:spcPct val="0"/>
                </a:spcBef>
              </a:pPr>
              <a:endParaRPr/>
            </a:p>
          </p:txBody>
        </p:sp>
      </p:grpSp>
      <p:grpSp>
        <p:nvGrpSpPr>
          <p:cNvPr id="10" name="Group 10"/>
          <p:cNvGrpSpPr/>
          <p:nvPr/>
        </p:nvGrpSpPr>
        <p:grpSpPr>
          <a:xfrm rot="5325068">
            <a:off x="15370302" y="1299612"/>
            <a:ext cx="1705563" cy="1705563"/>
            <a:chOff x="0" y="0"/>
            <a:chExt cx="812800" cy="812800"/>
          </a:xfrm>
        </p:grpSpPr>
        <p:sp>
          <p:nvSpPr>
            <p:cNvPr id="11" name="Freeform 11"/>
            <p:cNvSpPr/>
            <p:nvPr/>
          </p:nvSpPr>
          <p:spPr>
            <a:xfrm>
              <a:off x="0" y="0"/>
              <a:ext cx="812800" cy="812800"/>
            </a:xfrm>
            <a:custGeom>
              <a:avLst/>
              <a:gdLst/>
              <a:ahLst/>
              <a:cxnLst/>
              <a:rect l="l" t="t" r="r" b="b"/>
              <a:pathLst>
                <a:path w="812800" h="812800">
                  <a:moveTo>
                    <a:pt x="652780" y="0"/>
                  </a:moveTo>
                  <a:lnTo>
                    <a:pt x="160020" y="0"/>
                  </a:lnTo>
                  <a:lnTo>
                    <a:pt x="0" y="160020"/>
                  </a:lnTo>
                  <a:lnTo>
                    <a:pt x="0" y="652780"/>
                  </a:lnTo>
                  <a:lnTo>
                    <a:pt x="160020" y="812800"/>
                  </a:lnTo>
                  <a:lnTo>
                    <a:pt x="652780" y="812800"/>
                  </a:lnTo>
                  <a:lnTo>
                    <a:pt x="812800" y="652780"/>
                  </a:lnTo>
                  <a:lnTo>
                    <a:pt x="812800" y="160020"/>
                  </a:lnTo>
                  <a:lnTo>
                    <a:pt x="652780" y="0"/>
                  </a:lnTo>
                  <a:close/>
                </a:path>
              </a:pathLst>
            </a:custGeom>
            <a:solidFill>
              <a:srgbClr val="488582"/>
            </a:solidFill>
          </p:spPr>
          <p:txBody>
            <a:bodyPr/>
            <a:lstStyle/>
            <a:p>
              <a:endParaRPr lang="en-US"/>
            </a:p>
          </p:txBody>
        </p:sp>
        <p:sp>
          <p:nvSpPr>
            <p:cNvPr id="12" name="TextBox 12"/>
            <p:cNvSpPr txBox="1"/>
            <p:nvPr/>
          </p:nvSpPr>
          <p:spPr>
            <a:xfrm>
              <a:off x="63500" y="53975"/>
              <a:ext cx="685800" cy="695325"/>
            </a:xfrm>
            <a:prstGeom prst="rect">
              <a:avLst/>
            </a:prstGeom>
          </p:spPr>
          <p:txBody>
            <a:bodyPr lIns="9218" tIns="9218" rIns="9218" bIns="9218" rtlCol="0" anchor="ctr"/>
            <a:lstStyle/>
            <a:p>
              <a:pPr algn="ctr">
                <a:lnSpc>
                  <a:spcPts val="355"/>
                </a:lnSpc>
                <a:spcBef>
                  <a:spcPct val="0"/>
                </a:spcBef>
              </a:pPr>
              <a:endParaRPr/>
            </a:p>
          </p:txBody>
        </p:sp>
      </p:grpSp>
      <p:grpSp>
        <p:nvGrpSpPr>
          <p:cNvPr id="13" name="Group 13"/>
          <p:cNvGrpSpPr/>
          <p:nvPr/>
        </p:nvGrpSpPr>
        <p:grpSpPr>
          <a:xfrm rot="-5465444">
            <a:off x="2505758" y="7762563"/>
            <a:ext cx="894221" cy="894221"/>
            <a:chOff x="0" y="0"/>
            <a:chExt cx="812800" cy="812800"/>
          </a:xfrm>
        </p:grpSpPr>
        <p:sp>
          <p:nvSpPr>
            <p:cNvPr id="14" name="Freeform 14"/>
            <p:cNvSpPr/>
            <p:nvPr/>
          </p:nvSpPr>
          <p:spPr>
            <a:xfrm>
              <a:off x="0" y="0"/>
              <a:ext cx="812800" cy="812800"/>
            </a:xfrm>
            <a:custGeom>
              <a:avLst/>
              <a:gdLst/>
              <a:ahLst/>
              <a:cxnLst/>
              <a:rect l="l" t="t" r="r" b="b"/>
              <a:pathLst>
                <a:path w="812800" h="812800">
                  <a:moveTo>
                    <a:pt x="652780" y="0"/>
                  </a:moveTo>
                  <a:lnTo>
                    <a:pt x="160020" y="0"/>
                  </a:lnTo>
                  <a:lnTo>
                    <a:pt x="0" y="160020"/>
                  </a:lnTo>
                  <a:lnTo>
                    <a:pt x="0" y="652780"/>
                  </a:lnTo>
                  <a:lnTo>
                    <a:pt x="160020" y="812800"/>
                  </a:lnTo>
                  <a:lnTo>
                    <a:pt x="652780" y="812800"/>
                  </a:lnTo>
                  <a:lnTo>
                    <a:pt x="812800" y="652780"/>
                  </a:lnTo>
                  <a:lnTo>
                    <a:pt x="812800" y="160020"/>
                  </a:lnTo>
                  <a:lnTo>
                    <a:pt x="652780" y="0"/>
                  </a:lnTo>
                  <a:close/>
                </a:path>
              </a:pathLst>
            </a:custGeom>
            <a:solidFill>
              <a:srgbClr val="1F964C"/>
            </a:solidFill>
          </p:spPr>
          <p:txBody>
            <a:bodyPr/>
            <a:lstStyle/>
            <a:p>
              <a:endParaRPr lang="en-US"/>
            </a:p>
          </p:txBody>
        </p:sp>
        <p:sp>
          <p:nvSpPr>
            <p:cNvPr id="15" name="TextBox 15"/>
            <p:cNvSpPr txBox="1"/>
            <p:nvPr/>
          </p:nvSpPr>
          <p:spPr>
            <a:xfrm>
              <a:off x="63500" y="53975"/>
              <a:ext cx="685800" cy="695325"/>
            </a:xfrm>
            <a:prstGeom prst="rect">
              <a:avLst/>
            </a:prstGeom>
          </p:spPr>
          <p:txBody>
            <a:bodyPr lIns="9218" tIns="9218" rIns="9218" bIns="9218" rtlCol="0" anchor="ctr"/>
            <a:lstStyle/>
            <a:p>
              <a:pPr algn="ctr">
                <a:lnSpc>
                  <a:spcPts val="355"/>
                </a:lnSpc>
                <a:spcBef>
                  <a:spcPct val="0"/>
                </a:spcBef>
              </a:pPr>
              <a:endParaRPr/>
            </a:p>
          </p:txBody>
        </p:sp>
      </p:grpSp>
      <p:grpSp>
        <p:nvGrpSpPr>
          <p:cNvPr id="16" name="Group 16"/>
          <p:cNvGrpSpPr/>
          <p:nvPr/>
        </p:nvGrpSpPr>
        <p:grpSpPr>
          <a:xfrm rot="5339209">
            <a:off x="15626986" y="3804857"/>
            <a:ext cx="871443" cy="871443"/>
            <a:chOff x="0" y="0"/>
            <a:chExt cx="812800" cy="812800"/>
          </a:xfrm>
        </p:grpSpPr>
        <p:sp>
          <p:nvSpPr>
            <p:cNvPr id="17" name="Freeform 17"/>
            <p:cNvSpPr/>
            <p:nvPr/>
          </p:nvSpPr>
          <p:spPr>
            <a:xfrm>
              <a:off x="0" y="0"/>
              <a:ext cx="812800" cy="812800"/>
            </a:xfrm>
            <a:custGeom>
              <a:avLst/>
              <a:gdLst/>
              <a:ahLst/>
              <a:cxnLst/>
              <a:rect l="l" t="t" r="r" b="b"/>
              <a:pathLst>
                <a:path w="812800" h="812800">
                  <a:moveTo>
                    <a:pt x="652780" y="0"/>
                  </a:moveTo>
                  <a:lnTo>
                    <a:pt x="160020" y="0"/>
                  </a:lnTo>
                  <a:lnTo>
                    <a:pt x="0" y="160020"/>
                  </a:lnTo>
                  <a:lnTo>
                    <a:pt x="0" y="652780"/>
                  </a:lnTo>
                  <a:lnTo>
                    <a:pt x="160020" y="812800"/>
                  </a:lnTo>
                  <a:lnTo>
                    <a:pt x="652780" y="812800"/>
                  </a:lnTo>
                  <a:lnTo>
                    <a:pt x="812800" y="652780"/>
                  </a:lnTo>
                  <a:lnTo>
                    <a:pt x="812800" y="160020"/>
                  </a:lnTo>
                  <a:lnTo>
                    <a:pt x="652780" y="0"/>
                  </a:lnTo>
                  <a:close/>
                </a:path>
              </a:pathLst>
            </a:custGeom>
            <a:solidFill>
              <a:srgbClr val="276491"/>
            </a:solidFill>
          </p:spPr>
          <p:txBody>
            <a:bodyPr/>
            <a:lstStyle/>
            <a:p>
              <a:endParaRPr lang="en-US"/>
            </a:p>
          </p:txBody>
        </p:sp>
        <p:sp>
          <p:nvSpPr>
            <p:cNvPr id="18" name="TextBox 18"/>
            <p:cNvSpPr txBox="1"/>
            <p:nvPr/>
          </p:nvSpPr>
          <p:spPr>
            <a:xfrm>
              <a:off x="63500" y="53975"/>
              <a:ext cx="685800" cy="695325"/>
            </a:xfrm>
            <a:prstGeom prst="rect">
              <a:avLst/>
            </a:prstGeom>
          </p:spPr>
          <p:txBody>
            <a:bodyPr lIns="9218" tIns="9218" rIns="9218" bIns="9218" rtlCol="0" anchor="ctr"/>
            <a:lstStyle/>
            <a:p>
              <a:pPr algn="ctr">
                <a:lnSpc>
                  <a:spcPts val="355"/>
                </a:lnSpc>
                <a:spcBef>
                  <a:spcPct val="0"/>
                </a:spcBef>
              </a:pPr>
              <a:endParaRPr/>
            </a:p>
          </p:txBody>
        </p:sp>
      </p:grpSp>
      <p:grpSp>
        <p:nvGrpSpPr>
          <p:cNvPr id="19" name="Group 19"/>
          <p:cNvGrpSpPr/>
          <p:nvPr/>
        </p:nvGrpSpPr>
        <p:grpSpPr>
          <a:xfrm rot="-5367289">
            <a:off x="1481631" y="8509371"/>
            <a:ext cx="783023" cy="783023"/>
            <a:chOff x="0" y="0"/>
            <a:chExt cx="812800" cy="812800"/>
          </a:xfrm>
        </p:grpSpPr>
        <p:sp>
          <p:nvSpPr>
            <p:cNvPr id="20" name="Freeform 20"/>
            <p:cNvSpPr/>
            <p:nvPr/>
          </p:nvSpPr>
          <p:spPr>
            <a:xfrm>
              <a:off x="0" y="0"/>
              <a:ext cx="812800" cy="812800"/>
            </a:xfrm>
            <a:custGeom>
              <a:avLst/>
              <a:gdLst/>
              <a:ahLst/>
              <a:cxnLst/>
              <a:rect l="l" t="t" r="r" b="b"/>
              <a:pathLst>
                <a:path w="812800" h="812800">
                  <a:moveTo>
                    <a:pt x="652780" y="0"/>
                  </a:moveTo>
                  <a:lnTo>
                    <a:pt x="160020" y="0"/>
                  </a:lnTo>
                  <a:lnTo>
                    <a:pt x="0" y="160020"/>
                  </a:lnTo>
                  <a:lnTo>
                    <a:pt x="0" y="652780"/>
                  </a:lnTo>
                  <a:lnTo>
                    <a:pt x="160020" y="812800"/>
                  </a:lnTo>
                  <a:lnTo>
                    <a:pt x="652780" y="812800"/>
                  </a:lnTo>
                  <a:lnTo>
                    <a:pt x="812800" y="652780"/>
                  </a:lnTo>
                  <a:lnTo>
                    <a:pt x="812800" y="160020"/>
                  </a:lnTo>
                  <a:lnTo>
                    <a:pt x="652780" y="0"/>
                  </a:lnTo>
                  <a:close/>
                </a:path>
              </a:pathLst>
            </a:custGeom>
            <a:solidFill>
              <a:srgbClr val="70AD71"/>
            </a:solidFill>
          </p:spPr>
          <p:txBody>
            <a:bodyPr/>
            <a:lstStyle/>
            <a:p>
              <a:endParaRPr lang="en-US"/>
            </a:p>
          </p:txBody>
        </p:sp>
        <p:sp>
          <p:nvSpPr>
            <p:cNvPr id="21" name="TextBox 21"/>
            <p:cNvSpPr txBox="1"/>
            <p:nvPr/>
          </p:nvSpPr>
          <p:spPr>
            <a:xfrm>
              <a:off x="63500" y="53975"/>
              <a:ext cx="685800" cy="695325"/>
            </a:xfrm>
            <a:prstGeom prst="rect">
              <a:avLst/>
            </a:prstGeom>
          </p:spPr>
          <p:txBody>
            <a:bodyPr lIns="9218" tIns="9218" rIns="9218" bIns="9218" rtlCol="0" anchor="ctr"/>
            <a:lstStyle/>
            <a:p>
              <a:pPr algn="ctr">
                <a:lnSpc>
                  <a:spcPts val="355"/>
                </a:lnSpc>
                <a:spcBef>
                  <a:spcPct val="0"/>
                </a:spcBef>
              </a:pPr>
              <a:endParaRPr/>
            </a:p>
          </p:txBody>
        </p:sp>
      </p:grpSp>
      <p:grpSp>
        <p:nvGrpSpPr>
          <p:cNvPr id="22" name="Group 22"/>
          <p:cNvGrpSpPr/>
          <p:nvPr/>
        </p:nvGrpSpPr>
        <p:grpSpPr>
          <a:xfrm rot="-5416754">
            <a:off x="13686436" y="8272568"/>
            <a:ext cx="763078" cy="763078"/>
            <a:chOff x="0" y="0"/>
            <a:chExt cx="812800" cy="812800"/>
          </a:xfrm>
        </p:grpSpPr>
        <p:sp>
          <p:nvSpPr>
            <p:cNvPr id="23" name="Freeform 23"/>
            <p:cNvSpPr/>
            <p:nvPr/>
          </p:nvSpPr>
          <p:spPr>
            <a:xfrm>
              <a:off x="0" y="0"/>
              <a:ext cx="812800" cy="812800"/>
            </a:xfrm>
            <a:custGeom>
              <a:avLst/>
              <a:gdLst/>
              <a:ahLst/>
              <a:cxnLst/>
              <a:rect l="l" t="t" r="r" b="b"/>
              <a:pathLst>
                <a:path w="812800" h="812800">
                  <a:moveTo>
                    <a:pt x="652780" y="0"/>
                  </a:moveTo>
                  <a:lnTo>
                    <a:pt x="160020" y="0"/>
                  </a:lnTo>
                  <a:lnTo>
                    <a:pt x="0" y="160020"/>
                  </a:lnTo>
                  <a:lnTo>
                    <a:pt x="0" y="652780"/>
                  </a:lnTo>
                  <a:lnTo>
                    <a:pt x="160020" y="812800"/>
                  </a:lnTo>
                  <a:lnTo>
                    <a:pt x="652780" y="812800"/>
                  </a:lnTo>
                  <a:lnTo>
                    <a:pt x="812800" y="652780"/>
                  </a:lnTo>
                  <a:lnTo>
                    <a:pt x="812800" y="160020"/>
                  </a:lnTo>
                  <a:lnTo>
                    <a:pt x="652780" y="0"/>
                  </a:lnTo>
                  <a:close/>
                </a:path>
              </a:pathLst>
            </a:custGeom>
            <a:solidFill>
              <a:srgbClr val="70AD71"/>
            </a:solidFill>
          </p:spPr>
          <p:txBody>
            <a:bodyPr/>
            <a:lstStyle/>
            <a:p>
              <a:endParaRPr lang="en-US"/>
            </a:p>
          </p:txBody>
        </p:sp>
        <p:sp>
          <p:nvSpPr>
            <p:cNvPr id="24" name="TextBox 24"/>
            <p:cNvSpPr txBox="1"/>
            <p:nvPr/>
          </p:nvSpPr>
          <p:spPr>
            <a:xfrm>
              <a:off x="63500" y="53975"/>
              <a:ext cx="685800" cy="695325"/>
            </a:xfrm>
            <a:prstGeom prst="rect">
              <a:avLst/>
            </a:prstGeom>
          </p:spPr>
          <p:txBody>
            <a:bodyPr lIns="9218" tIns="9218" rIns="9218" bIns="9218" rtlCol="0" anchor="ctr"/>
            <a:lstStyle/>
            <a:p>
              <a:pPr algn="ctr">
                <a:lnSpc>
                  <a:spcPts val="355"/>
                </a:lnSpc>
                <a:spcBef>
                  <a:spcPct val="0"/>
                </a:spcBef>
              </a:pPr>
              <a:endParaRPr/>
            </a:p>
          </p:txBody>
        </p:sp>
      </p:grpSp>
      <p:grpSp>
        <p:nvGrpSpPr>
          <p:cNvPr id="25" name="Group 25"/>
          <p:cNvGrpSpPr/>
          <p:nvPr/>
        </p:nvGrpSpPr>
        <p:grpSpPr>
          <a:xfrm rot="-5465444">
            <a:off x="2947548" y="7562784"/>
            <a:ext cx="727928" cy="727928"/>
            <a:chOff x="0" y="0"/>
            <a:chExt cx="812800" cy="812800"/>
          </a:xfrm>
        </p:grpSpPr>
        <p:sp>
          <p:nvSpPr>
            <p:cNvPr id="26" name="Freeform 26"/>
            <p:cNvSpPr/>
            <p:nvPr/>
          </p:nvSpPr>
          <p:spPr>
            <a:xfrm>
              <a:off x="0" y="0"/>
              <a:ext cx="812800" cy="812800"/>
            </a:xfrm>
            <a:custGeom>
              <a:avLst/>
              <a:gdLst/>
              <a:ahLst/>
              <a:cxnLst/>
              <a:rect l="l" t="t" r="r" b="b"/>
              <a:pathLst>
                <a:path w="812800" h="812800">
                  <a:moveTo>
                    <a:pt x="652780" y="0"/>
                  </a:moveTo>
                  <a:lnTo>
                    <a:pt x="160020" y="0"/>
                  </a:lnTo>
                  <a:lnTo>
                    <a:pt x="0" y="160020"/>
                  </a:lnTo>
                  <a:lnTo>
                    <a:pt x="0" y="652780"/>
                  </a:lnTo>
                  <a:lnTo>
                    <a:pt x="160020" y="812800"/>
                  </a:lnTo>
                  <a:lnTo>
                    <a:pt x="652780" y="812800"/>
                  </a:lnTo>
                  <a:lnTo>
                    <a:pt x="812800" y="652780"/>
                  </a:lnTo>
                  <a:lnTo>
                    <a:pt x="812800" y="160020"/>
                  </a:lnTo>
                  <a:lnTo>
                    <a:pt x="652780" y="0"/>
                  </a:lnTo>
                  <a:close/>
                </a:path>
              </a:pathLst>
            </a:custGeom>
            <a:solidFill>
              <a:srgbClr val="000000">
                <a:alpha val="0"/>
              </a:srgbClr>
            </a:solidFill>
            <a:ln w="9525" cap="sq">
              <a:solidFill>
                <a:srgbClr val="70AD71"/>
              </a:solidFill>
              <a:prstDash val="solid"/>
              <a:miter/>
            </a:ln>
          </p:spPr>
          <p:txBody>
            <a:bodyPr/>
            <a:lstStyle/>
            <a:p>
              <a:endParaRPr lang="en-US"/>
            </a:p>
          </p:txBody>
        </p:sp>
        <p:sp>
          <p:nvSpPr>
            <p:cNvPr id="27" name="TextBox 27"/>
            <p:cNvSpPr txBox="1"/>
            <p:nvPr/>
          </p:nvSpPr>
          <p:spPr>
            <a:xfrm>
              <a:off x="63500" y="53975"/>
              <a:ext cx="685800" cy="695325"/>
            </a:xfrm>
            <a:prstGeom prst="rect">
              <a:avLst/>
            </a:prstGeom>
          </p:spPr>
          <p:txBody>
            <a:bodyPr lIns="9218" tIns="9218" rIns="9218" bIns="9218" rtlCol="0" anchor="ctr"/>
            <a:lstStyle/>
            <a:p>
              <a:pPr algn="ctr">
                <a:lnSpc>
                  <a:spcPts val="355"/>
                </a:lnSpc>
                <a:spcBef>
                  <a:spcPct val="0"/>
                </a:spcBef>
              </a:pPr>
              <a:endParaRPr/>
            </a:p>
          </p:txBody>
        </p:sp>
      </p:grpSp>
      <p:grpSp>
        <p:nvGrpSpPr>
          <p:cNvPr id="28" name="Group 28"/>
          <p:cNvGrpSpPr/>
          <p:nvPr/>
        </p:nvGrpSpPr>
        <p:grpSpPr>
          <a:xfrm rot="5339209">
            <a:off x="15358135" y="4161132"/>
            <a:ext cx="709386" cy="709386"/>
            <a:chOff x="0" y="0"/>
            <a:chExt cx="812800" cy="812800"/>
          </a:xfrm>
        </p:grpSpPr>
        <p:sp>
          <p:nvSpPr>
            <p:cNvPr id="29" name="Freeform 29"/>
            <p:cNvSpPr/>
            <p:nvPr/>
          </p:nvSpPr>
          <p:spPr>
            <a:xfrm>
              <a:off x="0" y="0"/>
              <a:ext cx="812800" cy="812800"/>
            </a:xfrm>
            <a:custGeom>
              <a:avLst/>
              <a:gdLst/>
              <a:ahLst/>
              <a:cxnLst/>
              <a:rect l="l" t="t" r="r" b="b"/>
              <a:pathLst>
                <a:path w="812800" h="812800">
                  <a:moveTo>
                    <a:pt x="652780" y="0"/>
                  </a:moveTo>
                  <a:lnTo>
                    <a:pt x="160020" y="0"/>
                  </a:lnTo>
                  <a:lnTo>
                    <a:pt x="0" y="160020"/>
                  </a:lnTo>
                  <a:lnTo>
                    <a:pt x="0" y="652780"/>
                  </a:lnTo>
                  <a:lnTo>
                    <a:pt x="160020" y="812800"/>
                  </a:lnTo>
                  <a:lnTo>
                    <a:pt x="652780" y="812800"/>
                  </a:lnTo>
                  <a:lnTo>
                    <a:pt x="812800" y="652780"/>
                  </a:lnTo>
                  <a:lnTo>
                    <a:pt x="812800" y="160020"/>
                  </a:lnTo>
                  <a:lnTo>
                    <a:pt x="652780" y="0"/>
                  </a:lnTo>
                  <a:close/>
                </a:path>
              </a:pathLst>
            </a:custGeom>
            <a:solidFill>
              <a:srgbClr val="000000">
                <a:alpha val="0"/>
              </a:srgbClr>
            </a:solidFill>
            <a:ln w="9525" cap="sq">
              <a:solidFill>
                <a:srgbClr val="70AD71"/>
              </a:solidFill>
              <a:prstDash val="solid"/>
              <a:miter/>
            </a:ln>
          </p:spPr>
          <p:txBody>
            <a:bodyPr/>
            <a:lstStyle/>
            <a:p>
              <a:endParaRPr lang="en-US"/>
            </a:p>
          </p:txBody>
        </p:sp>
        <p:sp>
          <p:nvSpPr>
            <p:cNvPr id="30" name="TextBox 30"/>
            <p:cNvSpPr txBox="1"/>
            <p:nvPr/>
          </p:nvSpPr>
          <p:spPr>
            <a:xfrm>
              <a:off x="63500" y="53975"/>
              <a:ext cx="685800" cy="695325"/>
            </a:xfrm>
            <a:prstGeom prst="rect">
              <a:avLst/>
            </a:prstGeom>
          </p:spPr>
          <p:txBody>
            <a:bodyPr lIns="9218" tIns="9218" rIns="9218" bIns="9218" rtlCol="0" anchor="ctr"/>
            <a:lstStyle/>
            <a:p>
              <a:pPr algn="ctr">
                <a:lnSpc>
                  <a:spcPts val="355"/>
                </a:lnSpc>
                <a:spcBef>
                  <a:spcPct val="0"/>
                </a:spcBef>
              </a:pPr>
              <a:endParaRPr/>
            </a:p>
          </p:txBody>
        </p:sp>
      </p:grpSp>
      <p:grpSp>
        <p:nvGrpSpPr>
          <p:cNvPr id="31" name="Group 31"/>
          <p:cNvGrpSpPr/>
          <p:nvPr/>
        </p:nvGrpSpPr>
        <p:grpSpPr>
          <a:xfrm rot="5445294">
            <a:off x="13715327" y="8231936"/>
            <a:ext cx="4698120" cy="4698120"/>
            <a:chOff x="0" y="0"/>
            <a:chExt cx="812800" cy="812800"/>
          </a:xfrm>
        </p:grpSpPr>
        <p:sp>
          <p:nvSpPr>
            <p:cNvPr id="32" name="Freeform 32"/>
            <p:cNvSpPr/>
            <p:nvPr/>
          </p:nvSpPr>
          <p:spPr>
            <a:xfrm>
              <a:off x="0" y="0"/>
              <a:ext cx="812800" cy="812800"/>
            </a:xfrm>
            <a:custGeom>
              <a:avLst/>
              <a:gdLst/>
              <a:ahLst/>
              <a:cxnLst/>
              <a:rect l="l" t="t" r="r" b="b"/>
              <a:pathLst>
                <a:path w="812800" h="812800">
                  <a:moveTo>
                    <a:pt x="652780" y="0"/>
                  </a:moveTo>
                  <a:lnTo>
                    <a:pt x="160020" y="0"/>
                  </a:lnTo>
                  <a:lnTo>
                    <a:pt x="0" y="160020"/>
                  </a:lnTo>
                  <a:lnTo>
                    <a:pt x="0" y="652780"/>
                  </a:lnTo>
                  <a:lnTo>
                    <a:pt x="160020" y="812800"/>
                  </a:lnTo>
                  <a:lnTo>
                    <a:pt x="652780" y="812800"/>
                  </a:lnTo>
                  <a:lnTo>
                    <a:pt x="812800" y="652780"/>
                  </a:lnTo>
                  <a:lnTo>
                    <a:pt x="812800" y="160020"/>
                  </a:lnTo>
                  <a:lnTo>
                    <a:pt x="652780" y="0"/>
                  </a:lnTo>
                  <a:close/>
                </a:path>
              </a:pathLst>
            </a:custGeom>
            <a:solidFill>
              <a:srgbClr val="000000">
                <a:alpha val="0"/>
              </a:srgbClr>
            </a:solidFill>
            <a:ln w="76200" cap="sq">
              <a:solidFill>
                <a:srgbClr val="1F964C"/>
              </a:solidFill>
              <a:prstDash val="solid"/>
              <a:miter/>
            </a:ln>
          </p:spPr>
          <p:txBody>
            <a:bodyPr/>
            <a:lstStyle/>
            <a:p>
              <a:endParaRPr lang="en-US"/>
            </a:p>
          </p:txBody>
        </p:sp>
        <p:sp>
          <p:nvSpPr>
            <p:cNvPr id="33" name="TextBox 33"/>
            <p:cNvSpPr txBox="1"/>
            <p:nvPr/>
          </p:nvSpPr>
          <p:spPr>
            <a:xfrm>
              <a:off x="63500" y="53975"/>
              <a:ext cx="685800" cy="695325"/>
            </a:xfrm>
            <a:prstGeom prst="rect">
              <a:avLst/>
            </a:prstGeom>
          </p:spPr>
          <p:txBody>
            <a:bodyPr lIns="9218" tIns="9218" rIns="9218" bIns="9218" rtlCol="0" anchor="ctr"/>
            <a:lstStyle/>
            <a:p>
              <a:pPr algn="ctr">
                <a:lnSpc>
                  <a:spcPts val="355"/>
                </a:lnSpc>
                <a:spcBef>
                  <a:spcPct val="0"/>
                </a:spcBef>
              </a:pPr>
              <a:endParaRPr/>
            </a:p>
          </p:txBody>
        </p:sp>
      </p:grpSp>
      <p:grpSp>
        <p:nvGrpSpPr>
          <p:cNvPr id="34" name="Group 34"/>
          <p:cNvGrpSpPr/>
          <p:nvPr/>
        </p:nvGrpSpPr>
        <p:grpSpPr>
          <a:xfrm rot="-5367289">
            <a:off x="-817438" y="8275207"/>
            <a:ext cx="949148" cy="949148"/>
            <a:chOff x="0" y="0"/>
            <a:chExt cx="812800" cy="812800"/>
          </a:xfrm>
        </p:grpSpPr>
        <p:sp>
          <p:nvSpPr>
            <p:cNvPr id="35" name="Freeform 35"/>
            <p:cNvSpPr/>
            <p:nvPr/>
          </p:nvSpPr>
          <p:spPr>
            <a:xfrm>
              <a:off x="0" y="0"/>
              <a:ext cx="812800" cy="812800"/>
            </a:xfrm>
            <a:custGeom>
              <a:avLst/>
              <a:gdLst/>
              <a:ahLst/>
              <a:cxnLst/>
              <a:rect l="l" t="t" r="r" b="b"/>
              <a:pathLst>
                <a:path w="812800" h="812800">
                  <a:moveTo>
                    <a:pt x="652780" y="0"/>
                  </a:moveTo>
                  <a:lnTo>
                    <a:pt x="160020" y="0"/>
                  </a:lnTo>
                  <a:lnTo>
                    <a:pt x="0" y="160020"/>
                  </a:lnTo>
                  <a:lnTo>
                    <a:pt x="0" y="652780"/>
                  </a:lnTo>
                  <a:lnTo>
                    <a:pt x="160020" y="812800"/>
                  </a:lnTo>
                  <a:lnTo>
                    <a:pt x="652780" y="812800"/>
                  </a:lnTo>
                  <a:lnTo>
                    <a:pt x="812800" y="652780"/>
                  </a:lnTo>
                  <a:lnTo>
                    <a:pt x="812800" y="160020"/>
                  </a:lnTo>
                  <a:lnTo>
                    <a:pt x="652780" y="0"/>
                  </a:lnTo>
                  <a:close/>
                </a:path>
              </a:pathLst>
            </a:custGeom>
            <a:solidFill>
              <a:srgbClr val="000000">
                <a:alpha val="0"/>
              </a:srgbClr>
            </a:solidFill>
            <a:ln w="38100" cap="sq">
              <a:solidFill>
                <a:srgbClr val="1F964C"/>
              </a:solidFill>
              <a:prstDash val="solid"/>
              <a:miter/>
            </a:ln>
          </p:spPr>
          <p:txBody>
            <a:bodyPr/>
            <a:lstStyle/>
            <a:p>
              <a:endParaRPr lang="en-US"/>
            </a:p>
          </p:txBody>
        </p:sp>
        <p:sp>
          <p:nvSpPr>
            <p:cNvPr id="36" name="TextBox 36"/>
            <p:cNvSpPr txBox="1"/>
            <p:nvPr/>
          </p:nvSpPr>
          <p:spPr>
            <a:xfrm>
              <a:off x="63500" y="53975"/>
              <a:ext cx="685800" cy="695325"/>
            </a:xfrm>
            <a:prstGeom prst="rect">
              <a:avLst/>
            </a:prstGeom>
          </p:spPr>
          <p:txBody>
            <a:bodyPr lIns="9218" tIns="9218" rIns="9218" bIns="9218" rtlCol="0" anchor="ctr"/>
            <a:lstStyle/>
            <a:p>
              <a:pPr algn="ctr">
                <a:lnSpc>
                  <a:spcPts val="355"/>
                </a:lnSpc>
                <a:spcBef>
                  <a:spcPct val="0"/>
                </a:spcBef>
              </a:pPr>
              <a:endParaRPr/>
            </a:p>
          </p:txBody>
        </p:sp>
      </p:grpSp>
      <p:grpSp>
        <p:nvGrpSpPr>
          <p:cNvPr id="37" name="Group 37"/>
          <p:cNvGrpSpPr/>
          <p:nvPr/>
        </p:nvGrpSpPr>
        <p:grpSpPr>
          <a:xfrm rot="5445294">
            <a:off x="-2819946" y="-429171"/>
            <a:ext cx="4554282" cy="4554282"/>
            <a:chOff x="0" y="0"/>
            <a:chExt cx="812800" cy="812800"/>
          </a:xfrm>
        </p:grpSpPr>
        <p:sp>
          <p:nvSpPr>
            <p:cNvPr id="38" name="Freeform 38"/>
            <p:cNvSpPr/>
            <p:nvPr/>
          </p:nvSpPr>
          <p:spPr>
            <a:xfrm>
              <a:off x="0" y="0"/>
              <a:ext cx="812800" cy="812800"/>
            </a:xfrm>
            <a:custGeom>
              <a:avLst/>
              <a:gdLst/>
              <a:ahLst/>
              <a:cxnLst/>
              <a:rect l="l" t="t" r="r" b="b"/>
              <a:pathLst>
                <a:path w="812800" h="812800">
                  <a:moveTo>
                    <a:pt x="652780" y="0"/>
                  </a:moveTo>
                  <a:lnTo>
                    <a:pt x="160020" y="0"/>
                  </a:lnTo>
                  <a:lnTo>
                    <a:pt x="0" y="160020"/>
                  </a:lnTo>
                  <a:lnTo>
                    <a:pt x="0" y="652780"/>
                  </a:lnTo>
                  <a:lnTo>
                    <a:pt x="160020" y="812800"/>
                  </a:lnTo>
                  <a:lnTo>
                    <a:pt x="652780" y="812800"/>
                  </a:lnTo>
                  <a:lnTo>
                    <a:pt x="812800" y="652780"/>
                  </a:lnTo>
                  <a:lnTo>
                    <a:pt x="812800" y="160020"/>
                  </a:lnTo>
                  <a:lnTo>
                    <a:pt x="652780" y="0"/>
                  </a:lnTo>
                  <a:close/>
                </a:path>
              </a:pathLst>
            </a:custGeom>
            <a:solidFill>
              <a:srgbClr val="000000">
                <a:alpha val="0"/>
              </a:srgbClr>
            </a:solidFill>
            <a:ln w="66675" cap="sq">
              <a:solidFill>
                <a:srgbClr val="1F964C"/>
              </a:solidFill>
              <a:prstDash val="solid"/>
              <a:miter/>
            </a:ln>
          </p:spPr>
          <p:txBody>
            <a:bodyPr/>
            <a:lstStyle/>
            <a:p>
              <a:endParaRPr lang="en-US"/>
            </a:p>
          </p:txBody>
        </p:sp>
        <p:sp>
          <p:nvSpPr>
            <p:cNvPr id="39" name="TextBox 39"/>
            <p:cNvSpPr txBox="1"/>
            <p:nvPr/>
          </p:nvSpPr>
          <p:spPr>
            <a:xfrm>
              <a:off x="63500" y="53975"/>
              <a:ext cx="685800" cy="695325"/>
            </a:xfrm>
            <a:prstGeom prst="rect">
              <a:avLst/>
            </a:prstGeom>
          </p:spPr>
          <p:txBody>
            <a:bodyPr lIns="9218" tIns="9218" rIns="9218" bIns="9218" rtlCol="0" anchor="ctr"/>
            <a:lstStyle/>
            <a:p>
              <a:pPr algn="ctr">
                <a:lnSpc>
                  <a:spcPts val="355"/>
                </a:lnSpc>
                <a:spcBef>
                  <a:spcPct val="0"/>
                </a:spcBef>
              </a:pPr>
              <a:endParaRPr/>
            </a:p>
          </p:txBody>
        </p:sp>
      </p:grpSp>
      <p:grpSp>
        <p:nvGrpSpPr>
          <p:cNvPr id="40" name="Group 40"/>
          <p:cNvGrpSpPr/>
          <p:nvPr/>
        </p:nvGrpSpPr>
        <p:grpSpPr>
          <a:xfrm rot="5400000">
            <a:off x="1472322" y="2612117"/>
            <a:ext cx="734748" cy="734748"/>
            <a:chOff x="0" y="0"/>
            <a:chExt cx="812800" cy="812800"/>
          </a:xfrm>
        </p:grpSpPr>
        <p:sp>
          <p:nvSpPr>
            <p:cNvPr id="41" name="Freeform 41"/>
            <p:cNvSpPr/>
            <p:nvPr/>
          </p:nvSpPr>
          <p:spPr>
            <a:xfrm>
              <a:off x="0" y="0"/>
              <a:ext cx="812800" cy="812800"/>
            </a:xfrm>
            <a:custGeom>
              <a:avLst/>
              <a:gdLst/>
              <a:ahLst/>
              <a:cxnLst/>
              <a:rect l="l" t="t" r="r" b="b"/>
              <a:pathLst>
                <a:path w="812800" h="812800">
                  <a:moveTo>
                    <a:pt x="652780" y="0"/>
                  </a:moveTo>
                  <a:lnTo>
                    <a:pt x="160020" y="0"/>
                  </a:lnTo>
                  <a:lnTo>
                    <a:pt x="0" y="160020"/>
                  </a:lnTo>
                  <a:lnTo>
                    <a:pt x="0" y="652780"/>
                  </a:lnTo>
                  <a:lnTo>
                    <a:pt x="160020" y="812800"/>
                  </a:lnTo>
                  <a:lnTo>
                    <a:pt x="652780" y="812800"/>
                  </a:lnTo>
                  <a:lnTo>
                    <a:pt x="812800" y="652780"/>
                  </a:lnTo>
                  <a:lnTo>
                    <a:pt x="812800" y="160020"/>
                  </a:lnTo>
                  <a:lnTo>
                    <a:pt x="652780" y="0"/>
                  </a:lnTo>
                  <a:close/>
                </a:path>
              </a:pathLst>
            </a:custGeom>
            <a:solidFill>
              <a:srgbClr val="000000">
                <a:alpha val="0"/>
              </a:srgbClr>
            </a:solidFill>
            <a:ln w="38100" cap="sq">
              <a:solidFill>
                <a:srgbClr val="1F964C"/>
              </a:solidFill>
              <a:prstDash val="solid"/>
              <a:miter/>
            </a:ln>
          </p:spPr>
          <p:txBody>
            <a:bodyPr/>
            <a:lstStyle/>
            <a:p>
              <a:endParaRPr lang="en-US"/>
            </a:p>
          </p:txBody>
        </p:sp>
        <p:sp>
          <p:nvSpPr>
            <p:cNvPr id="42" name="TextBox 42"/>
            <p:cNvSpPr txBox="1"/>
            <p:nvPr/>
          </p:nvSpPr>
          <p:spPr>
            <a:xfrm>
              <a:off x="63500" y="53975"/>
              <a:ext cx="685800" cy="695325"/>
            </a:xfrm>
            <a:prstGeom prst="rect">
              <a:avLst/>
            </a:prstGeom>
          </p:spPr>
          <p:txBody>
            <a:bodyPr lIns="9218" tIns="9218" rIns="9218" bIns="9218" rtlCol="0" anchor="ctr"/>
            <a:lstStyle/>
            <a:p>
              <a:pPr algn="ctr">
                <a:lnSpc>
                  <a:spcPts val="355"/>
                </a:lnSpc>
                <a:spcBef>
                  <a:spcPct val="0"/>
                </a:spcBef>
              </a:pPr>
              <a:endParaRPr/>
            </a:p>
          </p:txBody>
        </p:sp>
      </p:grpSp>
      <p:grpSp>
        <p:nvGrpSpPr>
          <p:cNvPr id="43" name="Group 43"/>
          <p:cNvGrpSpPr/>
          <p:nvPr/>
        </p:nvGrpSpPr>
        <p:grpSpPr>
          <a:xfrm rot="-5540931">
            <a:off x="14916520" y="2482874"/>
            <a:ext cx="640208" cy="640208"/>
            <a:chOff x="0" y="0"/>
            <a:chExt cx="812800" cy="812800"/>
          </a:xfrm>
        </p:grpSpPr>
        <p:sp>
          <p:nvSpPr>
            <p:cNvPr id="44" name="Freeform 44"/>
            <p:cNvSpPr/>
            <p:nvPr/>
          </p:nvSpPr>
          <p:spPr>
            <a:xfrm>
              <a:off x="0" y="0"/>
              <a:ext cx="812800" cy="812800"/>
            </a:xfrm>
            <a:custGeom>
              <a:avLst/>
              <a:gdLst/>
              <a:ahLst/>
              <a:cxnLst/>
              <a:rect l="l" t="t" r="r" b="b"/>
              <a:pathLst>
                <a:path w="812800" h="812800">
                  <a:moveTo>
                    <a:pt x="652780" y="0"/>
                  </a:moveTo>
                  <a:lnTo>
                    <a:pt x="160020" y="0"/>
                  </a:lnTo>
                  <a:lnTo>
                    <a:pt x="0" y="160020"/>
                  </a:lnTo>
                  <a:lnTo>
                    <a:pt x="0" y="652780"/>
                  </a:lnTo>
                  <a:lnTo>
                    <a:pt x="160020" y="812800"/>
                  </a:lnTo>
                  <a:lnTo>
                    <a:pt x="652780" y="812800"/>
                  </a:lnTo>
                  <a:lnTo>
                    <a:pt x="812800" y="652780"/>
                  </a:lnTo>
                  <a:lnTo>
                    <a:pt x="812800" y="160020"/>
                  </a:lnTo>
                  <a:lnTo>
                    <a:pt x="652780" y="0"/>
                  </a:lnTo>
                  <a:close/>
                </a:path>
              </a:pathLst>
            </a:custGeom>
            <a:solidFill>
              <a:srgbClr val="000000">
                <a:alpha val="0"/>
              </a:srgbClr>
            </a:solidFill>
            <a:ln w="9525" cap="sq">
              <a:solidFill>
                <a:srgbClr val="276491"/>
              </a:solidFill>
              <a:prstDash val="solid"/>
              <a:miter/>
            </a:ln>
          </p:spPr>
          <p:txBody>
            <a:bodyPr/>
            <a:lstStyle/>
            <a:p>
              <a:endParaRPr lang="en-US"/>
            </a:p>
          </p:txBody>
        </p:sp>
        <p:sp>
          <p:nvSpPr>
            <p:cNvPr id="45" name="TextBox 45"/>
            <p:cNvSpPr txBox="1"/>
            <p:nvPr/>
          </p:nvSpPr>
          <p:spPr>
            <a:xfrm>
              <a:off x="63500" y="53975"/>
              <a:ext cx="685800" cy="695325"/>
            </a:xfrm>
            <a:prstGeom prst="rect">
              <a:avLst/>
            </a:prstGeom>
          </p:spPr>
          <p:txBody>
            <a:bodyPr lIns="9218" tIns="9218" rIns="9218" bIns="9218" rtlCol="0" anchor="ctr"/>
            <a:lstStyle/>
            <a:p>
              <a:pPr algn="ctr">
                <a:lnSpc>
                  <a:spcPts val="355"/>
                </a:lnSpc>
                <a:spcBef>
                  <a:spcPct val="0"/>
                </a:spcBef>
              </a:pPr>
              <a:endParaRPr/>
            </a:p>
          </p:txBody>
        </p:sp>
      </p:grpSp>
      <p:grpSp>
        <p:nvGrpSpPr>
          <p:cNvPr id="46" name="Group 46"/>
          <p:cNvGrpSpPr>
            <a:grpSpLocks noChangeAspect="1"/>
          </p:cNvGrpSpPr>
          <p:nvPr/>
        </p:nvGrpSpPr>
        <p:grpSpPr>
          <a:xfrm rot="-10800000">
            <a:off x="15773731" y="2744541"/>
            <a:ext cx="663065" cy="574814"/>
            <a:chOff x="0" y="0"/>
            <a:chExt cx="3196590" cy="2771140"/>
          </a:xfrm>
        </p:grpSpPr>
        <p:sp>
          <p:nvSpPr>
            <p:cNvPr id="47" name="Freeform 47"/>
            <p:cNvSpPr/>
            <p:nvPr/>
          </p:nvSpPr>
          <p:spPr>
            <a:xfrm>
              <a:off x="0" y="0"/>
              <a:ext cx="3196590" cy="2771140"/>
            </a:xfrm>
            <a:custGeom>
              <a:avLst/>
              <a:gdLst/>
              <a:ahLst/>
              <a:cxnLst/>
              <a:rect l="l" t="t" r="r" b="b"/>
              <a:pathLst>
                <a:path w="3196590" h="2771140">
                  <a:moveTo>
                    <a:pt x="271780" y="1861820"/>
                  </a:moveTo>
                  <a:lnTo>
                    <a:pt x="241300" y="1809750"/>
                  </a:lnTo>
                  <a:lnTo>
                    <a:pt x="2051050" y="0"/>
                  </a:lnTo>
                  <a:lnTo>
                    <a:pt x="2133600" y="0"/>
                  </a:lnTo>
                  <a:lnTo>
                    <a:pt x="271780" y="1861820"/>
                  </a:lnTo>
                  <a:close/>
                  <a:moveTo>
                    <a:pt x="1968500" y="0"/>
                  </a:moveTo>
                  <a:lnTo>
                    <a:pt x="1885950" y="0"/>
                  </a:lnTo>
                  <a:lnTo>
                    <a:pt x="181610" y="1704340"/>
                  </a:lnTo>
                  <a:lnTo>
                    <a:pt x="212090" y="1756410"/>
                  </a:lnTo>
                  <a:lnTo>
                    <a:pt x="1968500" y="0"/>
                  </a:lnTo>
                  <a:close/>
                  <a:moveTo>
                    <a:pt x="2298700" y="0"/>
                  </a:moveTo>
                  <a:lnTo>
                    <a:pt x="2216150" y="0"/>
                  </a:lnTo>
                  <a:lnTo>
                    <a:pt x="302260" y="1913890"/>
                  </a:lnTo>
                  <a:lnTo>
                    <a:pt x="332740" y="1965960"/>
                  </a:lnTo>
                  <a:lnTo>
                    <a:pt x="2298700" y="0"/>
                  </a:lnTo>
                  <a:close/>
                  <a:moveTo>
                    <a:pt x="2421890" y="43180"/>
                  </a:moveTo>
                  <a:lnTo>
                    <a:pt x="2396490" y="0"/>
                  </a:lnTo>
                  <a:lnTo>
                    <a:pt x="2381250" y="0"/>
                  </a:lnTo>
                  <a:lnTo>
                    <a:pt x="361950" y="2018030"/>
                  </a:lnTo>
                  <a:lnTo>
                    <a:pt x="392430" y="2070100"/>
                  </a:lnTo>
                  <a:lnTo>
                    <a:pt x="2421890" y="43180"/>
                  </a:lnTo>
                  <a:close/>
                  <a:moveTo>
                    <a:pt x="2481580" y="147320"/>
                  </a:moveTo>
                  <a:lnTo>
                    <a:pt x="2451100" y="95250"/>
                  </a:lnTo>
                  <a:lnTo>
                    <a:pt x="424180" y="2123440"/>
                  </a:lnTo>
                  <a:lnTo>
                    <a:pt x="454660" y="2175510"/>
                  </a:lnTo>
                  <a:lnTo>
                    <a:pt x="2481580" y="147320"/>
                  </a:lnTo>
                  <a:close/>
                  <a:moveTo>
                    <a:pt x="1803400" y="0"/>
                  </a:moveTo>
                  <a:lnTo>
                    <a:pt x="1720850" y="0"/>
                  </a:lnTo>
                  <a:lnTo>
                    <a:pt x="120650" y="1598930"/>
                  </a:lnTo>
                  <a:lnTo>
                    <a:pt x="151130" y="1651000"/>
                  </a:lnTo>
                  <a:lnTo>
                    <a:pt x="1803400" y="0"/>
                  </a:lnTo>
                  <a:close/>
                  <a:moveTo>
                    <a:pt x="2542540" y="252730"/>
                  </a:moveTo>
                  <a:lnTo>
                    <a:pt x="2512060" y="200660"/>
                  </a:lnTo>
                  <a:lnTo>
                    <a:pt x="483870" y="2228850"/>
                  </a:lnTo>
                  <a:lnTo>
                    <a:pt x="514350" y="2280920"/>
                  </a:lnTo>
                  <a:lnTo>
                    <a:pt x="2542540" y="252730"/>
                  </a:lnTo>
                  <a:close/>
                  <a:moveTo>
                    <a:pt x="552450" y="424180"/>
                  </a:moveTo>
                  <a:lnTo>
                    <a:pt x="976630" y="0"/>
                  </a:lnTo>
                  <a:lnTo>
                    <a:pt x="894080" y="0"/>
                  </a:lnTo>
                  <a:lnTo>
                    <a:pt x="665480" y="228600"/>
                  </a:lnTo>
                  <a:lnTo>
                    <a:pt x="552450" y="424180"/>
                  </a:lnTo>
                  <a:close/>
                  <a:moveTo>
                    <a:pt x="2814320" y="723900"/>
                  </a:moveTo>
                  <a:lnTo>
                    <a:pt x="786130" y="2752090"/>
                  </a:lnTo>
                  <a:lnTo>
                    <a:pt x="796290" y="2771140"/>
                  </a:lnTo>
                  <a:lnTo>
                    <a:pt x="850900" y="2771140"/>
                  </a:lnTo>
                  <a:lnTo>
                    <a:pt x="2844800" y="777240"/>
                  </a:lnTo>
                  <a:lnTo>
                    <a:pt x="2814320" y="723900"/>
                  </a:lnTo>
                  <a:close/>
                  <a:moveTo>
                    <a:pt x="1141730" y="0"/>
                  </a:moveTo>
                  <a:lnTo>
                    <a:pt x="1059180" y="0"/>
                  </a:lnTo>
                  <a:lnTo>
                    <a:pt x="439420" y="619760"/>
                  </a:lnTo>
                  <a:lnTo>
                    <a:pt x="326390" y="815340"/>
                  </a:lnTo>
                  <a:lnTo>
                    <a:pt x="1141730" y="0"/>
                  </a:lnTo>
                  <a:close/>
                  <a:moveTo>
                    <a:pt x="1306830" y="0"/>
                  </a:moveTo>
                  <a:lnTo>
                    <a:pt x="1224280" y="0"/>
                  </a:lnTo>
                  <a:lnTo>
                    <a:pt x="213360" y="1010920"/>
                  </a:lnTo>
                  <a:lnTo>
                    <a:pt x="100330" y="1206500"/>
                  </a:lnTo>
                  <a:lnTo>
                    <a:pt x="1306830" y="0"/>
                  </a:lnTo>
                  <a:close/>
                  <a:moveTo>
                    <a:pt x="1638300" y="0"/>
                  </a:moveTo>
                  <a:lnTo>
                    <a:pt x="1555750" y="0"/>
                  </a:lnTo>
                  <a:lnTo>
                    <a:pt x="60960" y="1494790"/>
                  </a:lnTo>
                  <a:lnTo>
                    <a:pt x="91440" y="1546860"/>
                  </a:lnTo>
                  <a:lnTo>
                    <a:pt x="1638300" y="0"/>
                  </a:lnTo>
                  <a:close/>
                  <a:moveTo>
                    <a:pt x="1471930" y="0"/>
                  </a:moveTo>
                  <a:lnTo>
                    <a:pt x="1389380" y="0"/>
                  </a:lnTo>
                  <a:lnTo>
                    <a:pt x="0" y="1389380"/>
                  </a:lnTo>
                  <a:lnTo>
                    <a:pt x="30480" y="1441450"/>
                  </a:lnTo>
                  <a:lnTo>
                    <a:pt x="1471930" y="0"/>
                  </a:lnTo>
                  <a:close/>
                  <a:moveTo>
                    <a:pt x="778510" y="33020"/>
                  </a:moveTo>
                  <a:lnTo>
                    <a:pt x="811530" y="0"/>
                  </a:lnTo>
                  <a:lnTo>
                    <a:pt x="797560" y="0"/>
                  </a:lnTo>
                  <a:lnTo>
                    <a:pt x="778510" y="33020"/>
                  </a:lnTo>
                  <a:close/>
                  <a:moveTo>
                    <a:pt x="3153410" y="1459230"/>
                  </a:moveTo>
                  <a:lnTo>
                    <a:pt x="3196590" y="1385570"/>
                  </a:lnTo>
                  <a:lnTo>
                    <a:pt x="3177540" y="1352550"/>
                  </a:lnTo>
                  <a:lnTo>
                    <a:pt x="1760220" y="2771140"/>
                  </a:lnTo>
                  <a:lnTo>
                    <a:pt x="1842770" y="2771140"/>
                  </a:lnTo>
                  <a:lnTo>
                    <a:pt x="3153410" y="1459230"/>
                  </a:lnTo>
                  <a:close/>
                  <a:moveTo>
                    <a:pt x="3147060" y="1300480"/>
                  </a:moveTo>
                  <a:lnTo>
                    <a:pt x="3116580" y="1248410"/>
                  </a:lnTo>
                  <a:lnTo>
                    <a:pt x="1595120" y="2771140"/>
                  </a:lnTo>
                  <a:lnTo>
                    <a:pt x="1677670" y="2771140"/>
                  </a:lnTo>
                  <a:lnTo>
                    <a:pt x="3147060" y="1300480"/>
                  </a:lnTo>
                  <a:close/>
                  <a:moveTo>
                    <a:pt x="2928620" y="1850390"/>
                  </a:moveTo>
                  <a:lnTo>
                    <a:pt x="3041650" y="1654810"/>
                  </a:lnTo>
                  <a:lnTo>
                    <a:pt x="1925320" y="2771140"/>
                  </a:lnTo>
                  <a:lnTo>
                    <a:pt x="2007870" y="2771140"/>
                  </a:lnTo>
                  <a:lnTo>
                    <a:pt x="2928620" y="1850390"/>
                  </a:lnTo>
                  <a:close/>
                  <a:moveTo>
                    <a:pt x="2702560" y="2241550"/>
                  </a:moveTo>
                  <a:lnTo>
                    <a:pt x="2815590" y="2045970"/>
                  </a:lnTo>
                  <a:lnTo>
                    <a:pt x="2090420" y="2771140"/>
                  </a:lnTo>
                  <a:lnTo>
                    <a:pt x="2172970" y="2771140"/>
                  </a:lnTo>
                  <a:lnTo>
                    <a:pt x="2702560" y="2241550"/>
                  </a:lnTo>
                  <a:close/>
                  <a:moveTo>
                    <a:pt x="2476500" y="2632710"/>
                  </a:moveTo>
                  <a:lnTo>
                    <a:pt x="2589530" y="2437130"/>
                  </a:lnTo>
                  <a:lnTo>
                    <a:pt x="2255520" y="2771140"/>
                  </a:lnTo>
                  <a:lnTo>
                    <a:pt x="2338070" y="2771140"/>
                  </a:lnTo>
                  <a:lnTo>
                    <a:pt x="2476500" y="2632710"/>
                  </a:lnTo>
                  <a:close/>
                  <a:moveTo>
                    <a:pt x="3087370" y="1195070"/>
                  </a:moveTo>
                  <a:lnTo>
                    <a:pt x="3056890" y="1143000"/>
                  </a:lnTo>
                  <a:lnTo>
                    <a:pt x="1428750" y="2771140"/>
                  </a:lnTo>
                  <a:lnTo>
                    <a:pt x="1511300" y="2771140"/>
                  </a:lnTo>
                  <a:lnTo>
                    <a:pt x="3087370" y="1195070"/>
                  </a:lnTo>
                  <a:close/>
                  <a:moveTo>
                    <a:pt x="3026410" y="1090930"/>
                  </a:moveTo>
                  <a:lnTo>
                    <a:pt x="2995930" y="1038860"/>
                  </a:lnTo>
                  <a:lnTo>
                    <a:pt x="1263650" y="2771140"/>
                  </a:lnTo>
                  <a:lnTo>
                    <a:pt x="1346200" y="2771140"/>
                  </a:lnTo>
                  <a:lnTo>
                    <a:pt x="3026410" y="1090930"/>
                  </a:lnTo>
                  <a:close/>
                  <a:moveTo>
                    <a:pt x="2724150" y="566420"/>
                  </a:moveTo>
                  <a:lnTo>
                    <a:pt x="2693670" y="514350"/>
                  </a:lnTo>
                  <a:lnTo>
                    <a:pt x="665480" y="2542540"/>
                  </a:lnTo>
                  <a:lnTo>
                    <a:pt x="695960" y="2594610"/>
                  </a:lnTo>
                  <a:lnTo>
                    <a:pt x="2724150" y="566420"/>
                  </a:lnTo>
                  <a:close/>
                  <a:moveTo>
                    <a:pt x="2663190" y="462280"/>
                  </a:moveTo>
                  <a:lnTo>
                    <a:pt x="2632710" y="410210"/>
                  </a:lnTo>
                  <a:lnTo>
                    <a:pt x="604520" y="2438400"/>
                  </a:lnTo>
                  <a:lnTo>
                    <a:pt x="635000" y="2490470"/>
                  </a:lnTo>
                  <a:lnTo>
                    <a:pt x="2663190" y="462280"/>
                  </a:lnTo>
                  <a:close/>
                  <a:moveTo>
                    <a:pt x="2783840" y="671830"/>
                  </a:moveTo>
                  <a:lnTo>
                    <a:pt x="2753360" y="619760"/>
                  </a:lnTo>
                  <a:lnTo>
                    <a:pt x="726440" y="2646680"/>
                  </a:lnTo>
                  <a:lnTo>
                    <a:pt x="756920" y="2698750"/>
                  </a:lnTo>
                  <a:lnTo>
                    <a:pt x="2783840" y="671830"/>
                  </a:lnTo>
                  <a:close/>
                  <a:moveTo>
                    <a:pt x="2965450" y="985520"/>
                  </a:moveTo>
                  <a:lnTo>
                    <a:pt x="2934970" y="933450"/>
                  </a:lnTo>
                  <a:lnTo>
                    <a:pt x="1098550" y="2771140"/>
                  </a:lnTo>
                  <a:lnTo>
                    <a:pt x="1181100" y="2771140"/>
                  </a:lnTo>
                  <a:lnTo>
                    <a:pt x="2965450" y="985520"/>
                  </a:lnTo>
                  <a:close/>
                  <a:moveTo>
                    <a:pt x="2603500" y="356870"/>
                  </a:moveTo>
                  <a:lnTo>
                    <a:pt x="2573020" y="304800"/>
                  </a:lnTo>
                  <a:lnTo>
                    <a:pt x="544830" y="2332990"/>
                  </a:lnTo>
                  <a:lnTo>
                    <a:pt x="575310" y="2385060"/>
                  </a:lnTo>
                  <a:lnTo>
                    <a:pt x="2603500" y="356870"/>
                  </a:lnTo>
                  <a:close/>
                  <a:moveTo>
                    <a:pt x="2905760" y="881380"/>
                  </a:moveTo>
                  <a:lnTo>
                    <a:pt x="2875280" y="829310"/>
                  </a:lnTo>
                  <a:lnTo>
                    <a:pt x="933450" y="2771140"/>
                  </a:lnTo>
                  <a:lnTo>
                    <a:pt x="1016000" y="2771140"/>
                  </a:lnTo>
                  <a:lnTo>
                    <a:pt x="2905760" y="881380"/>
                  </a:lnTo>
                  <a:close/>
                </a:path>
              </a:pathLst>
            </a:custGeom>
            <a:solidFill>
              <a:srgbClr val="70AD71"/>
            </a:solidFill>
          </p:spPr>
          <p:txBody>
            <a:bodyPr/>
            <a:lstStyle/>
            <a:p>
              <a:endParaRPr lang="en-US"/>
            </a:p>
          </p:txBody>
        </p:sp>
      </p:grpSp>
      <p:grpSp>
        <p:nvGrpSpPr>
          <p:cNvPr id="48" name="Group 48"/>
          <p:cNvGrpSpPr/>
          <p:nvPr/>
        </p:nvGrpSpPr>
        <p:grpSpPr>
          <a:xfrm rot="5293009">
            <a:off x="1928055" y="9464110"/>
            <a:ext cx="274806" cy="274806"/>
            <a:chOff x="0" y="0"/>
            <a:chExt cx="812800" cy="812800"/>
          </a:xfrm>
        </p:grpSpPr>
        <p:sp>
          <p:nvSpPr>
            <p:cNvPr id="49" name="Freeform 49"/>
            <p:cNvSpPr/>
            <p:nvPr/>
          </p:nvSpPr>
          <p:spPr>
            <a:xfrm>
              <a:off x="0" y="0"/>
              <a:ext cx="812800" cy="812800"/>
            </a:xfrm>
            <a:custGeom>
              <a:avLst/>
              <a:gdLst/>
              <a:ahLst/>
              <a:cxnLst/>
              <a:rect l="l" t="t" r="r" b="b"/>
              <a:pathLst>
                <a:path w="812800" h="812800">
                  <a:moveTo>
                    <a:pt x="652780" y="0"/>
                  </a:moveTo>
                  <a:lnTo>
                    <a:pt x="160020" y="0"/>
                  </a:lnTo>
                  <a:lnTo>
                    <a:pt x="0" y="160020"/>
                  </a:lnTo>
                  <a:lnTo>
                    <a:pt x="0" y="652780"/>
                  </a:lnTo>
                  <a:lnTo>
                    <a:pt x="160020" y="812800"/>
                  </a:lnTo>
                  <a:lnTo>
                    <a:pt x="652780" y="812800"/>
                  </a:lnTo>
                  <a:lnTo>
                    <a:pt x="812800" y="652780"/>
                  </a:lnTo>
                  <a:lnTo>
                    <a:pt x="812800" y="160020"/>
                  </a:lnTo>
                  <a:lnTo>
                    <a:pt x="652780" y="0"/>
                  </a:lnTo>
                  <a:close/>
                </a:path>
              </a:pathLst>
            </a:custGeom>
            <a:solidFill>
              <a:srgbClr val="000000">
                <a:alpha val="0"/>
              </a:srgbClr>
            </a:solidFill>
            <a:ln w="38100" cap="sq">
              <a:solidFill>
                <a:srgbClr val="1F964C"/>
              </a:solidFill>
              <a:prstDash val="solid"/>
              <a:miter/>
            </a:ln>
          </p:spPr>
          <p:txBody>
            <a:bodyPr/>
            <a:lstStyle/>
            <a:p>
              <a:endParaRPr lang="en-US"/>
            </a:p>
          </p:txBody>
        </p:sp>
        <p:sp>
          <p:nvSpPr>
            <p:cNvPr id="50" name="TextBox 50"/>
            <p:cNvSpPr txBox="1"/>
            <p:nvPr/>
          </p:nvSpPr>
          <p:spPr>
            <a:xfrm>
              <a:off x="63500" y="53975"/>
              <a:ext cx="685800" cy="695325"/>
            </a:xfrm>
            <a:prstGeom prst="rect">
              <a:avLst/>
            </a:prstGeom>
          </p:spPr>
          <p:txBody>
            <a:bodyPr lIns="9218" tIns="9218" rIns="9218" bIns="9218" rtlCol="0" anchor="ctr"/>
            <a:lstStyle/>
            <a:p>
              <a:pPr algn="ctr">
                <a:lnSpc>
                  <a:spcPts val="355"/>
                </a:lnSpc>
                <a:spcBef>
                  <a:spcPct val="0"/>
                </a:spcBef>
              </a:pPr>
              <a:endParaRPr/>
            </a:p>
          </p:txBody>
        </p:sp>
      </p:grpSp>
      <p:sp>
        <p:nvSpPr>
          <p:cNvPr id="51" name="Freeform 51"/>
          <p:cNvSpPr/>
          <p:nvPr/>
        </p:nvSpPr>
        <p:spPr>
          <a:xfrm>
            <a:off x="6963114" y="1028700"/>
            <a:ext cx="4361772" cy="4361772"/>
          </a:xfrm>
          <a:custGeom>
            <a:avLst/>
            <a:gdLst/>
            <a:ahLst/>
            <a:cxnLst/>
            <a:rect l="l" t="t" r="r" b="b"/>
            <a:pathLst>
              <a:path w="4361772" h="4361772">
                <a:moveTo>
                  <a:pt x="0" y="0"/>
                </a:moveTo>
                <a:lnTo>
                  <a:pt x="4361772" y="0"/>
                </a:lnTo>
                <a:lnTo>
                  <a:pt x="4361772" y="4361772"/>
                </a:lnTo>
                <a:lnTo>
                  <a:pt x="0" y="4361772"/>
                </a:lnTo>
                <a:lnTo>
                  <a:pt x="0" y="0"/>
                </a:lnTo>
                <a:close/>
              </a:path>
            </a:pathLst>
          </a:custGeom>
          <a:blipFill>
            <a:blip r:embed="rId2"/>
            <a:stretch>
              <a:fillRect/>
            </a:stretch>
          </a:blipFill>
        </p:spPr>
        <p:txBody>
          <a:bodyPr/>
          <a:lstStyle/>
          <a:p>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35217A-9FA5-A5F2-F54E-7107020F2D33}"/>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DFFDC58E-57F2-870E-0E80-DCB2F837FB08}"/>
              </a:ext>
            </a:extLst>
          </p:cNvPr>
          <p:cNvSpPr>
            <a:spLocks noGrp="1"/>
          </p:cNvSpPr>
          <p:nvPr>
            <p:ph type="sldNum" sz="quarter" idx="12"/>
          </p:nvPr>
        </p:nvSpPr>
        <p:spPr>
          <a:xfrm>
            <a:off x="12712010" y="9423313"/>
            <a:ext cx="4114800" cy="547688"/>
          </a:xfrm>
        </p:spPr>
        <p:txBody>
          <a:bodyPr/>
          <a:lstStyle/>
          <a:p>
            <a:fld id="{82EE24B5-652C-4DB5-B7C3-B5BBEC1280B1}" type="slidenum">
              <a:rPr lang="en-US" noProof="0" smtClean="0"/>
              <a:t>2</a:t>
            </a:fld>
            <a:endParaRPr lang="en-US" noProof="0" dirty="0"/>
          </a:p>
        </p:txBody>
      </p:sp>
      <p:sp>
        <p:nvSpPr>
          <p:cNvPr id="5" name="Slide Number Placeholder 2">
            <a:extLst>
              <a:ext uri="{FF2B5EF4-FFF2-40B4-BE49-F238E27FC236}">
                <a16:creationId xmlns:a16="http://schemas.microsoft.com/office/drawing/2014/main" id="{6DEC7196-66A0-95C9-F542-043DE14A2498}"/>
              </a:ext>
            </a:extLst>
          </p:cNvPr>
          <p:cNvSpPr txBox="1">
            <a:spLocks/>
          </p:cNvSpPr>
          <p:nvPr/>
        </p:nvSpPr>
        <p:spPr>
          <a:xfrm>
            <a:off x="12956375" y="9651913"/>
            <a:ext cx="4114800" cy="547688"/>
          </a:xfrm>
          <a:prstGeom prst="rect">
            <a:avLst/>
          </a:prstGeom>
        </p:spPr>
        <p:txBody>
          <a:bodyPr vert="horz" lIns="137160" tIns="68580" rIns="137160" bIns="6858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2EE24B5-652C-4DB5-B7C3-B5BBEC1280B1}" type="slidenum">
              <a:rPr lang="en-US" sz="1800"/>
              <a:pPr/>
              <a:t>2</a:t>
            </a:fld>
            <a:endParaRPr lang="en-US" sz="1800" dirty="0"/>
          </a:p>
        </p:txBody>
      </p:sp>
      <p:sp>
        <p:nvSpPr>
          <p:cNvPr id="6" name="Slide Number Placeholder 2">
            <a:extLst>
              <a:ext uri="{FF2B5EF4-FFF2-40B4-BE49-F238E27FC236}">
                <a16:creationId xmlns:a16="http://schemas.microsoft.com/office/drawing/2014/main" id="{4FBDBF2B-6912-0DBC-F5FF-5137F9A00F0A}"/>
              </a:ext>
            </a:extLst>
          </p:cNvPr>
          <p:cNvSpPr txBox="1">
            <a:spLocks/>
          </p:cNvSpPr>
          <p:nvPr/>
        </p:nvSpPr>
        <p:spPr>
          <a:xfrm>
            <a:off x="12970500" y="9658663"/>
            <a:ext cx="4114800" cy="547688"/>
          </a:xfrm>
          <a:prstGeom prst="rect">
            <a:avLst/>
          </a:prstGeom>
        </p:spPr>
        <p:txBody>
          <a:bodyPr vert="horz" lIns="137160" tIns="68580" rIns="137160" bIns="6858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2EE24B5-652C-4DB5-B7C3-B5BBEC1280B1}" type="slidenum">
              <a:rPr lang="en-US" sz="1800"/>
              <a:pPr/>
              <a:t>2</a:t>
            </a:fld>
            <a:endParaRPr lang="en-US" sz="1800" dirty="0"/>
          </a:p>
        </p:txBody>
      </p:sp>
      <p:pic>
        <p:nvPicPr>
          <p:cNvPr id="7" name="Picture 6">
            <a:extLst>
              <a:ext uri="{FF2B5EF4-FFF2-40B4-BE49-F238E27FC236}">
                <a16:creationId xmlns:a16="http://schemas.microsoft.com/office/drawing/2014/main" id="{5220ADBA-D95E-0B46-FA7B-A1B896451A57}"/>
              </a:ext>
            </a:extLst>
          </p:cNvPr>
          <p:cNvPicPr>
            <a:picLocks noChangeAspect="1"/>
          </p:cNvPicPr>
          <p:nvPr/>
        </p:nvPicPr>
        <p:blipFill>
          <a:blip r:embed="rId2"/>
          <a:stretch>
            <a:fillRect/>
          </a:stretch>
        </p:blipFill>
        <p:spPr>
          <a:xfrm>
            <a:off x="24710" y="9378505"/>
            <a:ext cx="18289586" cy="1025882"/>
          </a:xfrm>
          <a:prstGeom prst="rect">
            <a:avLst/>
          </a:prstGeom>
        </p:spPr>
      </p:pic>
      <p:pic>
        <p:nvPicPr>
          <p:cNvPr id="8" name="Picture 7">
            <a:extLst>
              <a:ext uri="{FF2B5EF4-FFF2-40B4-BE49-F238E27FC236}">
                <a16:creationId xmlns:a16="http://schemas.microsoft.com/office/drawing/2014/main" id="{FA8FDA9B-74CD-4EF0-D778-773A6F068961}"/>
              </a:ext>
            </a:extLst>
          </p:cNvPr>
          <p:cNvPicPr>
            <a:picLocks noChangeAspect="1"/>
          </p:cNvPicPr>
          <p:nvPr/>
        </p:nvPicPr>
        <p:blipFill>
          <a:blip r:embed="rId3"/>
          <a:stretch>
            <a:fillRect/>
          </a:stretch>
        </p:blipFill>
        <p:spPr>
          <a:xfrm>
            <a:off x="17094556" y="9469199"/>
            <a:ext cx="960203" cy="887045"/>
          </a:xfrm>
          <a:prstGeom prst="rect">
            <a:avLst/>
          </a:prstGeom>
        </p:spPr>
      </p:pic>
      <p:sp>
        <p:nvSpPr>
          <p:cNvPr id="9" name="Slide Number Placeholder 2">
            <a:extLst>
              <a:ext uri="{FF2B5EF4-FFF2-40B4-BE49-F238E27FC236}">
                <a16:creationId xmlns:a16="http://schemas.microsoft.com/office/drawing/2014/main" id="{C6C9D69B-6391-A08C-7F83-A2D16E8F4DAB}"/>
              </a:ext>
            </a:extLst>
          </p:cNvPr>
          <p:cNvSpPr txBox="1">
            <a:spLocks/>
          </p:cNvSpPr>
          <p:nvPr/>
        </p:nvSpPr>
        <p:spPr>
          <a:xfrm>
            <a:off x="12940610" y="9651913"/>
            <a:ext cx="4114800" cy="547688"/>
          </a:xfrm>
          <a:prstGeom prst="rect">
            <a:avLst/>
          </a:prstGeom>
        </p:spPr>
        <p:txBody>
          <a:bodyPr vert="horz" lIns="137160" tIns="68580" rIns="137160" bIns="6858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2EE24B5-652C-4DB5-B7C3-B5BBEC1280B1}" type="slidenum">
              <a:rPr lang="en-US" sz="1800">
                <a:solidFill>
                  <a:schemeClr val="bg1">
                    <a:lumMod val="95000"/>
                  </a:schemeClr>
                </a:solidFill>
              </a:rPr>
              <a:pPr/>
              <a:t>2</a:t>
            </a:fld>
            <a:endParaRPr lang="en-US" sz="1800" dirty="0">
              <a:solidFill>
                <a:schemeClr val="bg1">
                  <a:lumMod val="95000"/>
                </a:schemeClr>
              </a:solidFill>
            </a:endParaRPr>
          </a:p>
        </p:txBody>
      </p:sp>
      <p:sp>
        <p:nvSpPr>
          <p:cNvPr id="16" name="Google Shape;44;p4">
            <a:extLst>
              <a:ext uri="{FF2B5EF4-FFF2-40B4-BE49-F238E27FC236}">
                <a16:creationId xmlns:a16="http://schemas.microsoft.com/office/drawing/2014/main" id="{01B217B6-F89C-F9F9-47D7-845EB680AEB5}"/>
              </a:ext>
            </a:extLst>
          </p:cNvPr>
          <p:cNvSpPr txBox="1">
            <a:spLocks noGrp="1"/>
          </p:cNvSpPr>
          <p:nvPr>
            <p:ph type="title"/>
          </p:nvPr>
        </p:nvSpPr>
        <p:spPr>
          <a:xfrm>
            <a:off x="400969" y="211608"/>
            <a:ext cx="17353631" cy="1090719"/>
          </a:xfrm>
          <a:prstGeom prst="rect">
            <a:avLst/>
          </a:prstGeom>
          <a:noFill/>
          <a:ln>
            <a:noFill/>
          </a:ln>
        </p:spPr>
        <p:txBody>
          <a:bodyPr spcFirstLastPara="1" wrap="square" lIns="91425" tIns="91425" rIns="91425" bIns="91425" anchor="t" anchorCtr="0">
            <a:noAutofit/>
          </a:bodyPr>
          <a:lstStyle/>
          <a:p>
            <a:pPr marL="0" lvl="0" indent="0" algn="ctr" rtl="0">
              <a:lnSpc>
                <a:spcPct val="100000"/>
              </a:lnSpc>
              <a:spcBef>
                <a:spcPts val="0"/>
              </a:spcBef>
              <a:spcAft>
                <a:spcPts val="0"/>
              </a:spcAft>
              <a:buSzPts val="3000"/>
              <a:buNone/>
            </a:pPr>
            <a:r>
              <a:rPr lang="en-US" b="1" dirty="0">
                <a:solidFill>
                  <a:schemeClr val="accent1">
                    <a:lumMod val="75000"/>
                  </a:schemeClr>
                </a:solidFill>
                <a:latin typeface="Arial" panose="020B0604020202020204" pitchFamily="34" charset="0"/>
                <a:cs typeface="Arial" panose="020B0604020202020204" pitchFamily="34" charset="0"/>
              </a:rPr>
              <a:t>Teacher Incentive Allotment Works with the </a:t>
            </a:r>
            <a:br>
              <a:rPr lang="en-US" b="1" dirty="0">
                <a:solidFill>
                  <a:schemeClr val="accent1">
                    <a:lumMod val="75000"/>
                  </a:schemeClr>
                </a:solidFill>
                <a:latin typeface="Arial" panose="020B0604020202020204" pitchFamily="34" charset="0"/>
                <a:cs typeface="Arial" panose="020B0604020202020204" pitchFamily="34" charset="0"/>
              </a:rPr>
            </a:br>
            <a:r>
              <a:rPr lang="en-US" b="1" dirty="0">
                <a:solidFill>
                  <a:schemeClr val="accent1">
                    <a:lumMod val="75000"/>
                  </a:schemeClr>
                </a:solidFill>
                <a:latin typeface="Arial" panose="020B0604020202020204" pitchFamily="34" charset="0"/>
                <a:cs typeface="Arial" panose="020B0604020202020204" pitchFamily="34" charset="0"/>
              </a:rPr>
              <a:t>Local Designation System</a:t>
            </a:r>
            <a:endParaRPr b="1" dirty="0">
              <a:solidFill>
                <a:schemeClr val="accent1">
                  <a:lumMod val="75000"/>
                </a:schemeClr>
              </a:solidFill>
              <a:latin typeface="Arial" panose="020B0604020202020204" pitchFamily="34" charset="0"/>
              <a:cs typeface="Arial" panose="020B0604020202020204" pitchFamily="34" charset="0"/>
            </a:endParaRPr>
          </a:p>
        </p:txBody>
      </p:sp>
      <p:pic>
        <p:nvPicPr>
          <p:cNvPr id="18" name="Picture 17">
            <a:extLst>
              <a:ext uri="{FF2B5EF4-FFF2-40B4-BE49-F238E27FC236}">
                <a16:creationId xmlns:a16="http://schemas.microsoft.com/office/drawing/2014/main" id="{59998CE4-5019-5DFD-BB87-DB67FED3E19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71600" y="1599313"/>
            <a:ext cx="14249400" cy="7797210"/>
          </a:xfrm>
          <a:prstGeom prst="rect">
            <a:avLst/>
          </a:prstGeom>
        </p:spPr>
      </p:pic>
      <p:sp>
        <p:nvSpPr>
          <p:cNvPr id="19" name="TextBox 18">
            <a:extLst>
              <a:ext uri="{FF2B5EF4-FFF2-40B4-BE49-F238E27FC236}">
                <a16:creationId xmlns:a16="http://schemas.microsoft.com/office/drawing/2014/main" id="{C28A7AC1-1B19-FF5F-2BFB-839B12296744}"/>
              </a:ext>
            </a:extLst>
          </p:cNvPr>
          <p:cNvSpPr txBox="1"/>
          <p:nvPr/>
        </p:nvSpPr>
        <p:spPr>
          <a:xfrm>
            <a:off x="10363200" y="5829300"/>
            <a:ext cx="7025288" cy="1569660"/>
          </a:xfrm>
          <a:prstGeom prst="rect">
            <a:avLst/>
          </a:prstGeom>
          <a:noFill/>
        </p:spPr>
        <p:txBody>
          <a:bodyPr wrap="square" rtlCol="0">
            <a:spAutoFit/>
          </a:bodyPr>
          <a:lstStyle/>
          <a:p>
            <a:r>
              <a:rPr lang="en-US" sz="3200" b="1" dirty="0">
                <a:solidFill>
                  <a:schemeClr val="accent1">
                    <a:lumMod val="75000"/>
                  </a:schemeClr>
                </a:solidFill>
              </a:rPr>
              <a:t>Legislation was passed to allow both certified and un-certified teachers to be designated.</a:t>
            </a:r>
          </a:p>
        </p:txBody>
      </p:sp>
      <p:sp>
        <p:nvSpPr>
          <p:cNvPr id="21" name="TextBox 20">
            <a:extLst>
              <a:ext uri="{FF2B5EF4-FFF2-40B4-BE49-F238E27FC236}">
                <a16:creationId xmlns:a16="http://schemas.microsoft.com/office/drawing/2014/main" id="{C44FA65B-8FEE-7E77-445C-0C717410EF22}"/>
              </a:ext>
            </a:extLst>
          </p:cNvPr>
          <p:cNvSpPr txBox="1"/>
          <p:nvPr/>
        </p:nvSpPr>
        <p:spPr>
          <a:xfrm>
            <a:off x="10363200" y="7505700"/>
            <a:ext cx="7239000" cy="1569660"/>
          </a:xfrm>
          <a:prstGeom prst="rect">
            <a:avLst/>
          </a:prstGeom>
          <a:solidFill>
            <a:schemeClr val="bg1">
              <a:lumMod val="95000"/>
            </a:schemeClr>
          </a:solidFill>
          <a:ln w="38100">
            <a:solidFill>
              <a:schemeClr val="tx2"/>
            </a:solidFill>
          </a:ln>
        </p:spPr>
        <p:txBody>
          <a:bodyPr wrap="square" rtlCol="0">
            <a:spAutoFit/>
          </a:bodyPr>
          <a:lstStyle/>
          <a:p>
            <a:r>
              <a:rPr lang="en-US" sz="3200" dirty="0"/>
              <a:t>The designation is added to a teacher’s SBEC certificate and is valid for five years.  The allotment follows the teacher. </a:t>
            </a:r>
          </a:p>
        </p:txBody>
      </p:sp>
    </p:spTree>
    <p:extLst>
      <p:ext uri="{BB962C8B-B14F-4D97-AF65-F5344CB8AC3E}">
        <p14:creationId xmlns:p14="http://schemas.microsoft.com/office/powerpoint/2010/main" val="7154742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5337D9-89A0-48C6-CCF6-1B06EB8478F1}"/>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22D7755E-7A26-4937-0012-57122675D140}"/>
              </a:ext>
            </a:extLst>
          </p:cNvPr>
          <p:cNvSpPr>
            <a:spLocks noGrp="1"/>
          </p:cNvSpPr>
          <p:nvPr>
            <p:ph type="sldNum" sz="quarter" idx="12"/>
          </p:nvPr>
        </p:nvSpPr>
        <p:spPr>
          <a:xfrm>
            <a:off x="12712010" y="9423313"/>
            <a:ext cx="4114800" cy="547688"/>
          </a:xfrm>
        </p:spPr>
        <p:txBody>
          <a:bodyPr/>
          <a:lstStyle/>
          <a:p>
            <a:fld id="{82EE24B5-652C-4DB5-B7C3-B5BBEC1280B1}" type="slidenum">
              <a:rPr lang="en-US" noProof="0" smtClean="0"/>
              <a:t>3</a:t>
            </a:fld>
            <a:endParaRPr lang="en-US" noProof="0" dirty="0"/>
          </a:p>
        </p:txBody>
      </p:sp>
      <p:sp>
        <p:nvSpPr>
          <p:cNvPr id="5" name="Slide Number Placeholder 2">
            <a:extLst>
              <a:ext uri="{FF2B5EF4-FFF2-40B4-BE49-F238E27FC236}">
                <a16:creationId xmlns:a16="http://schemas.microsoft.com/office/drawing/2014/main" id="{AB8B5A3F-2C2B-70BC-54D3-2F70AFED21E2}"/>
              </a:ext>
            </a:extLst>
          </p:cNvPr>
          <p:cNvSpPr txBox="1">
            <a:spLocks/>
          </p:cNvSpPr>
          <p:nvPr/>
        </p:nvSpPr>
        <p:spPr>
          <a:xfrm>
            <a:off x="12956375" y="9651913"/>
            <a:ext cx="4114800" cy="547688"/>
          </a:xfrm>
          <a:prstGeom prst="rect">
            <a:avLst/>
          </a:prstGeom>
        </p:spPr>
        <p:txBody>
          <a:bodyPr vert="horz" lIns="137160" tIns="68580" rIns="137160" bIns="6858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2EE24B5-652C-4DB5-B7C3-B5BBEC1280B1}" type="slidenum">
              <a:rPr lang="en-US" sz="1800"/>
              <a:pPr/>
              <a:t>3</a:t>
            </a:fld>
            <a:endParaRPr lang="en-US" sz="1800" dirty="0"/>
          </a:p>
        </p:txBody>
      </p:sp>
      <p:sp>
        <p:nvSpPr>
          <p:cNvPr id="6" name="Slide Number Placeholder 2">
            <a:extLst>
              <a:ext uri="{FF2B5EF4-FFF2-40B4-BE49-F238E27FC236}">
                <a16:creationId xmlns:a16="http://schemas.microsoft.com/office/drawing/2014/main" id="{65555BA1-B04B-846F-C2C7-4A8566CDAF13}"/>
              </a:ext>
            </a:extLst>
          </p:cNvPr>
          <p:cNvSpPr txBox="1">
            <a:spLocks/>
          </p:cNvSpPr>
          <p:nvPr/>
        </p:nvSpPr>
        <p:spPr>
          <a:xfrm>
            <a:off x="12970500" y="9658663"/>
            <a:ext cx="4114800" cy="547688"/>
          </a:xfrm>
          <a:prstGeom prst="rect">
            <a:avLst/>
          </a:prstGeom>
        </p:spPr>
        <p:txBody>
          <a:bodyPr vert="horz" lIns="137160" tIns="68580" rIns="137160" bIns="6858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2EE24B5-652C-4DB5-B7C3-B5BBEC1280B1}" type="slidenum">
              <a:rPr lang="en-US" sz="1800"/>
              <a:pPr/>
              <a:t>3</a:t>
            </a:fld>
            <a:endParaRPr lang="en-US" sz="1800" dirty="0"/>
          </a:p>
        </p:txBody>
      </p:sp>
      <p:pic>
        <p:nvPicPr>
          <p:cNvPr id="7" name="Picture 6">
            <a:extLst>
              <a:ext uri="{FF2B5EF4-FFF2-40B4-BE49-F238E27FC236}">
                <a16:creationId xmlns:a16="http://schemas.microsoft.com/office/drawing/2014/main" id="{E3FAA555-7C04-0AB9-AEB2-88E310CA450E}"/>
              </a:ext>
            </a:extLst>
          </p:cNvPr>
          <p:cNvPicPr>
            <a:picLocks noChangeAspect="1"/>
          </p:cNvPicPr>
          <p:nvPr/>
        </p:nvPicPr>
        <p:blipFill>
          <a:blip r:embed="rId2"/>
          <a:stretch>
            <a:fillRect/>
          </a:stretch>
        </p:blipFill>
        <p:spPr>
          <a:xfrm>
            <a:off x="24710" y="9378505"/>
            <a:ext cx="18289586" cy="1025882"/>
          </a:xfrm>
          <a:prstGeom prst="rect">
            <a:avLst/>
          </a:prstGeom>
        </p:spPr>
      </p:pic>
      <p:pic>
        <p:nvPicPr>
          <p:cNvPr id="8" name="Picture 7">
            <a:extLst>
              <a:ext uri="{FF2B5EF4-FFF2-40B4-BE49-F238E27FC236}">
                <a16:creationId xmlns:a16="http://schemas.microsoft.com/office/drawing/2014/main" id="{E6EE6013-5C0A-681B-3AC4-283B92A8BAA3}"/>
              </a:ext>
            </a:extLst>
          </p:cNvPr>
          <p:cNvPicPr>
            <a:picLocks noChangeAspect="1"/>
          </p:cNvPicPr>
          <p:nvPr/>
        </p:nvPicPr>
        <p:blipFill>
          <a:blip r:embed="rId3"/>
          <a:stretch>
            <a:fillRect/>
          </a:stretch>
        </p:blipFill>
        <p:spPr>
          <a:xfrm>
            <a:off x="17094556" y="9469199"/>
            <a:ext cx="960203" cy="887045"/>
          </a:xfrm>
          <a:prstGeom prst="rect">
            <a:avLst/>
          </a:prstGeom>
        </p:spPr>
      </p:pic>
      <p:sp>
        <p:nvSpPr>
          <p:cNvPr id="9" name="Slide Number Placeholder 2">
            <a:extLst>
              <a:ext uri="{FF2B5EF4-FFF2-40B4-BE49-F238E27FC236}">
                <a16:creationId xmlns:a16="http://schemas.microsoft.com/office/drawing/2014/main" id="{ADBCBBD8-C357-CB0F-F1D8-293EAB258E6E}"/>
              </a:ext>
            </a:extLst>
          </p:cNvPr>
          <p:cNvSpPr txBox="1">
            <a:spLocks/>
          </p:cNvSpPr>
          <p:nvPr/>
        </p:nvSpPr>
        <p:spPr>
          <a:xfrm>
            <a:off x="12940610" y="9651913"/>
            <a:ext cx="4114800" cy="547688"/>
          </a:xfrm>
          <a:prstGeom prst="rect">
            <a:avLst/>
          </a:prstGeom>
        </p:spPr>
        <p:txBody>
          <a:bodyPr vert="horz" lIns="137160" tIns="68580" rIns="137160" bIns="6858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2EE24B5-652C-4DB5-B7C3-B5BBEC1280B1}" type="slidenum">
              <a:rPr lang="en-US" sz="1800">
                <a:solidFill>
                  <a:schemeClr val="bg1">
                    <a:lumMod val="95000"/>
                  </a:schemeClr>
                </a:solidFill>
              </a:rPr>
              <a:pPr/>
              <a:t>3</a:t>
            </a:fld>
            <a:endParaRPr lang="en-US" sz="1800" dirty="0">
              <a:solidFill>
                <a:schemeClr val="bg1">
                  <a:lumMod val="95000"/>
                </a:schemeClr>
              </a:solidFill>
            </a:endParaRPr>
          </a:p>
        </p:txBody>
      </p:sp>
      <p:sp>
        <p:nvSpPr>
          <p:cNvPr id="10" name="Google Shape;44;p4">
            <a:extLst>
              <a:ext uri="{FF2B5EF4-FFF2-40B4-BE49-F238E27FC236}">
                <a16:creationId xmlns:a16="http://schemas.microsoft.com/office/drawing/2014/main" id="{28CF27AB-A488-B50E-0321-BFDF12E1CAD2}"/>
              </a:ext>
            </a:extLst>
          </p:cNvPr>
          <p:cNvSpPr txBox="1">
            <a:spLocks noGrp="1"/>
          </p:cNvSpPr>
          <p:nvPr>
            <p:ph type="title"/>
          </p:nvPr>
        </p:nvSpPr>
        <p:spPr>
          <a:xfrm>
            <a:off x="397974" y="272231"/>
            <a:ext cx="16975626" cy="815895"/>
          </a:xfrm>
          <a:prstGeom prst="rect">
            <a:avLst/>
          </a:prstGeom>
          <a:noFill/>
          <a:ln>
            <a:noFill/>
          </a:ln>
        </p:spPr>
        <p:txBody>
          <a:bodyPr spcFirstLastPara="1" wrap="square" lIns="91425" tIns="91425" rIns="91425" bIns="91425" anchor="t" anchorCtr="0">
            <a:noAutofit/>
          </a:bodyPr>
          <a:lstStyle/>
          <a:p>
            <a:pPr marL="0" lvl="0" indent="0" algn="ctr" rtl="0">
              <a:lnSpc>
                <a:spcPct val="100000"/>
              </a:lnSpc>
              <a:spcBef>
                <a:spcPts val="0"/>
              </a:spcBef>
              <a:spcAft>
                <a:spcPts val="0"/>
              </a:spcAft>
              <a:buSzPts val="3000"/>
              <a:buNone/>
            </a:pPr>
            <a:r>
              <a:rPr lang="en-US" b="1" dirty="0">
                <a:solidFill>
                  <a:schemeClr val="accent1">
                    <a:lumMod val="75000"/>
                  </a:schemeClr>
                </a:solidFill>
                <a:latin typeface="Arial" panose="020B0604020202020204" pitchFamily="34" charset="0"/>
                <a:cs typeface="Arial" panose="020B0604020202020204" pitchFamily="34" charset="0"/>
              </a:rPr>
              <a:t>Overview of RYSS Teacher Incentive Allotment</a:t>
            </a:r>
            <a:endParaRPr b="1" dirty="0">
              <a:solidFill>
                <a:schemeClr val="accent1">
                  <a:lumMod val="75000"/>
                </a:schemeClr>
              </a:solidFill>
              <a:latin typeface="Arial" panose="020B0604020202020204" pitchFamily="34" charset="0"/>
              <a:cs typeface="Arial" panose="020B0604020202020204" pitchFamily="34" charset="0"/>
            </a:endParaRPr>
          </a:p>
        </p:txBody>
      </p:sp>
      <p:sp>
        <p:nvSpPr>
          <p:cNvPr id="17" name="Google Shape;45;p4">
            <a:extLst>
              <a:ext uri="{FF2B5EF4-FFF2-40B4-BE49-F238E27FC236}">
                <a16:creationId xmlns:a16="http://schemas.microsoft.com/office/drawing/2014/main" id="{2F903ECF-4FF3-797C-987D-BFBAC2D3A21B}"/>
              </a:ext>
            </a:extLst>
          </p:cNvPr>
          <p:cNvSpPr/>
          <p:nvPr/>
        </p:nvSpPr>
        <p:spPr>
          <a:xfrm>
            <a:off x="352639" y="1708559"/>
            <a:ext cx="17020961" cy="7253227"/>
          </a:xfrm>
          <a:prstGeom prst="rect">
            <a:avLst/>
          </a:prstGeom>
          <a:noFill/>
          <a:ln>
            <a:noFill/>
          </a:ln>
        </p:spPr>
        <p:txBody>
          <a:bodyPr spcFirstLastPara="1" wrap="square" lIns="91425" tIns="45700" rIns="91425" bIns="45700" anchor="t" anchorCtr="0">
            <a:spAutoFit/>
          </a:bodyPr>
          <a:lstStyle/>
          <a:p>
            <a:pPr marL="228600" indent="-228600">
              <a:lnSpc>
                <a:spcPct val="80000"/>
              </a:lnSpc>
              <a:spcBef>
                <a:spcPts val="1000"/>
              </a:spcBef>
              <a:spcAft>
                <a:spcPts val="2400"/>
              </a:spcAft>
              <a:buClr>
                <a:srgbClr val="000000"/>
              </a:buClr>
              <a:buSzPts val="1665"/>
              <a:buFont typeface="Arial"/>
              <a:buChar char="•"/>
            </a:pPr>
            <a:r>
              <a:rPr lang="en-US" sz="4400" dirty="0">
                <a:solidFill>
                  <a:srgbClr val="000000"/>
                </a:solidFill>
                <a:latin typeface="Arial"/>
                <a:ea typeface="Arial"/>
                <a:cs typeface="Arial"/>
                <a:sym typeface="Arial"/>
              </a:rPr>
              <a:t>T</a:t>
            </a:r>
            <a:r>
              <a:rPr lang="en-US" sz="4400" b="0" i="0" u="none" strike="noStrike" cap="none" dirty="0">
                <a:solidFill>
                  <a:srgbClr val="000000"/>
                </a:solidFill>
                <a:latin typeface="Arial"/>
                <a:ea typeface="Arial"/>
                <a:cs typeface="Arial"/>
                <a:sym typeface="Arial"/>
              </a:rPr>
              <a:t>eachers are designated as Master, Exemplary, Recognized or Acknowledged based on teacher observation and student growth data. </a:t>
            </a:r>
          </a:p>
          <a:p>
            <a:pPr marL="228600" indent="-228600">
              <a:lnSpc>
                <a:spcPct val="80000"/>
              </a:lnSpc>
              <a:spcBef>
                <a:spcPts val="1000"/>
              </a:spcBef>
              <a:spcAft>
                <a:spcPts val="2400"/>
              </a:spcAft>
              <a:buClr>
                <a:srgbClr val="000000"/>
              </a:buClr>
              <a:buSzPts val="1665"/>
              <a:buFont typeface="Arial"/>
              <a:buChar char="•"/>
            </a:pPr>
            <a:r>
              <a:rPr lang="en-US" sz="4400" b="0" i="0" u="none" strike="noStrike" cap="none" dirty="0">
                <a:solidFill>
                  <a:srgbClr val="000000"/>
                </a:solidFill>
                <a:latin typeface="Arial"/>
                <a:ea typeface="Arial"/>
                <a:cs typeface="Arial"/>
                <a:sym typeface="Arial"/>
              </a:rPr>
              <a:t>RYSS receives $7,000 - $</a:t>
            </a:r>
            <a:r>
              <a:rPr lang="en-US" sz="4400" dirty="0">
                <a:solidFill>
                  <a:srgbClr val="000000"/>
                </a:solidFill>
                <a:latin typeface="Arial"/>
                <a:ea typeface="Arial"/>
                <a:cs typeface="Arial"/>
                <a:sym typeface="Arial"/>
              </a:rPr>
              <a:t>27</a:t>
            </a:r>
            <a:r>
              <a:rPr lang="en-US" sz="4400" b="0" i="0" u="none" strike="noStrike" cap="none" dirty="0">
                <a:solidFill>
                  <a:srgbClr val="000000"/>
                </a:solidFill>
                <a:latin typeface="Arial"/>
                <a:ea typeface="Arial"/>
                <a:cs typeface="Arial"/>
                <a:sym typeface="Arial"/>
              </a:rPr>
              <a:t>,000 per year from the state for every designated teacher they employ. </a:t>
            </a:r>
          </a:p>
          <a:p>
            <a:pPr marL="228600" indent="-228600">
              <a:lnSpc>
                <a:spcPct val="80000"/>
              </a:lnSpc>
              <a:spcBef>
                <a:spcPts val="1000"/>
              </a:spcBef>
              <a:spcAft>
                <a:spcPts val="2400"/>
              </a:spcAft>
              <a:buClr>
                <a:srgbClr val="000000"/>
              </a:buClr>
              <a:buSzPts val="1665"/>
              <a:buFont typeface="Arial"/>
              <a:buChar char="•"/>
            </a:pPr>
            <a:r>
              <a:rPr lang="en-US" sz="4400" b="0" i="0" u="none" strike="noStrike" cap="none" dirty="0">
                <a:solidFill>
                  <a:srgbClr val="000000"/>
                </a:solidFill>
                <a:latin typeface="Arial"/>
                <a:ea typeface="Arial"/>
                <a:cs typeface="Arial"/>
                <a:sym typeface="Arial"/>
              </a:rPr>
              <a:t>National Board-Certified teachers earn a designation with funding aligned to the Acknowledged level.</a:t>
            </a:r>
            <a:endParaRPr sz="4400" b="0" i="0" u="none" strike="noStrike" cap="none" dirty="0">
              <a:solidFill>
                <a:srgbClr val="000000"/>
              </a:solidFill>
              <a:latin typeface="Arial"/>
              <a:ea typeface="Arial"/>
              <a:cs typeface="Arial"/>
              <a:sym typeface="Arial"/>
            </a:endParaRPr>
          </a:p>
          <a:p>
            <a:pPr marL="228600" marR="0" lvl="0" indent="-228600" algn="l" rtl="0">
              <a:lnSpc>
                <a:spcPct val="80000"/>
              </a:lnSpc>
              <a:spcBef>
                <a:spcPts val="1000"/>
              </a:spcBef>
              <a:spcAft>
                <a:spcPts val="2400"/>
              </a:spcAft>
              <a:buClr>
                <a:srgbClr val="000000"/>
              </a:buClr>
              <a:buSzPts val="1665"/>
              <a:buFont typeface="Arial"/>
              <a:buChar char="•"/>
            </a:pPr>
            <a:r>
              <a:rPr lang="en-US" sz="4400" b="0" i="0" u="none" strike="noStrike" cap="none" dirty="0">
                <a:solidFill>
                  <a:srgbClr val="000000"/>
                </a:solidFill>
                <a:latin typeface="Arial"/>
                <a:ea typeface="Arial"/>
                <a:cs typeface="Arial"/>
                <a:sym typeface="Arial"/>
              </a:rPr>
              <a:t>The designated teacher receives 90% of the Teacher Incentive Allotment funds that RYSS receives. The remaining 10% is used by the district for teacher development.</a:t>
            </a:r>
            <a:endParaRPr sz="4400" b="0" i="0" u="none" strike="noStrike" cap="none" dirty="0">
              <a:solidFill>
                <a:srgbClr val="000000"/>
              </a:solidFill>
              <a:latin typeface="Arial"/>
              <a:ea typeface="Arial"/>
              <a:cs typeface="Arial"/>
              <a:sym typeface="Arial"/>
            </a:endParaRPr>
          </a:p>
        </p:txBody>
      </p:sp>
    </p:spTree>
    <p:extLst>
      <p:ext uri="{BB962C8B-B14F-4D97-AF65-F5344CB8AC3E}">
        <p14:creationId xmlns:p14="http://schemas.microsoft.com/office/powerpoint/2010/main" val="11006132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3C960B-E7DA-22E5-3415-A260325413FE}"/>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B5855DC8-CD21-2441-F56E-6B6E3E7EF1C7}"/>
              </a:ext>
            </a:extLst>
          </p:cNvPr>
          <p:cNvSpPr>
            <a:spLocks noGrp="1"/>
          </p:cNvSpPr>
          <p:nvPr>
            <p:ph type="sldNum" sz="quarter" idx="12"/>
          </p:nvPr>
        </p:nvSpPr>
        <p:spPr>
          <a:xfrm>
            <a:off x="12712010" y="9423313"/>
            <a:ext cx="4114800" cy="547688"/>
          </a:xfrm>
        </p:spPr>
        <p:txBody>
          <a:bodyPr/>
          <a:lstStyle/>
          <a:p>
            <a:fld id="{82EE24B5-652C-4DB5-B7C3-B5BBEC1280B1}" type="slidenum">
              <a:rPr lang="en-US" noProof="0" smtClean="0"/>
              <a:t>4</a:t>
            </a:fld>
            <a:endParaRPr lang="en-US" noProof="0" dirty="0"/>
          </a:p>
        </p:txBody>
      </p:sp>
      <p:sp>
        <p:nvSpPr>
          <p:cNvPr id="5" name="Slide Number Placeholder 2">
            <a:extLst>
              <a:ext uri="{FF2B5EF4-FFF2-40B4-BE49-F238E27FC236}">
                <a16:creationId xmlns:a16="http://schemas.microsoft.com/office/drawing/2014/main" id="{A556B155-2FF5-3F03-CBC9-6FF2EBB78BE5}"/>
              </a:ext>
            </a:extLst>
          </p:cNvPr>
          <p:cNvSpPr txBox="1">
            <a:spLocks/>
          </p:cNvSpPr>
          <p:nvPr/>
        </p:nvSpPr>
        <p:spPr>
          <a:xfrm>
            <a:off x="12956375" y="9651913"/>
            <a:ext cx="4114800" cy="547688"/>
          </a:xfrm>
          <a:prstGeom prst="rect">
            <a:avLst/>
          </a:prstGeom>
        </p:spPr>
        <p:txBody>
          <a:bodyPr vert="horz" lIns="137160" tIns="68580" rIns="137160" bIns="6858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2EE24B5-652C-4DB5-B7C3-B5BBEC1280B1}" type="slidenum">
              <a:rPr lang="en-US" sz="1800"/>
              <a:pPr/>
              <a:t>4</a:t>
            </a:fld>
            <a:endParaRPr lang="en-US" sz="1800" dirty="0"/>
          </a:p>
        </p:txBody>
      </p:sp>
      <p:sp>
        <p:nvSpPr>
          <p:cNvPr id="6" name="Slide Number Placeholder 2">
            <a:extLst>
              <a:ext uri="{FF2B5EF4-FFF2-40B4-BE49-F238E27FC236}">
                <a16:creationId xmlns:a16="http://schemas.microsoft.com/office/drawing/2014/main" id="{2E6A53F2-9B8D-9FBD-8FDD-D56E66BA4193}"/>
              </a:ext>
            </a:extLst>
          </p:cNvPr>
          <p:cNvSpPr txBox="1">
            <a:spLocks/>
          </p:cNvSpPr>
          <p:nvPr/>
        </p:nvSpPr>
        <p:spPr>
          <a:xfrm>
            <a:off x="12970500" y="9658663"/>
            <a:ext cx="4114800" cy="547688"/>
          </a:xfrm>
          <a:prstGeom prst="rect">
            <a:avLst/>
          </a:prstGeom>
        </p:spPr>
        <p:txBody>
          <a:bodyPr vert="horz" lIns="137160" tIns="68580" rIns="137160" bIns="6858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2EE24B5-652C-4DB5-B7C3-B5BBEC1280B1}" type="slidenum">
              <a:rPr lang="en-US" sz="1800"/>
              <a:pPr/>
              <a:t>4</a:t>
            </a:fld>
            <a:endParaRPr lang="en-US" sz="1800" dirty="0"/>
          </a:p>
        </p:txBody>
      </p:sp>
      <p:pic>
        <p:nvPicPr>
          <p:cNvPr id="7" name="Picture 6">
            <a:extLst>
              <a:ext uri="{FF2B5EF4-FFF2-40B4-BE49-F238E27FC236}">
                <a16:creationId xmlns:a16="http://schemas.microsoft.com/office/drawing/2014/main" id="{71EBD135-201A-A6EB-4CA8-F819D506B5F4}"/>
              </a:ext>
            </a:extLst>
          </p:cNvPr>
          <p:cNvPicPr>
            <a:picLocks noChangeAspect="1"/>
          </p:cNvPicPr>
          <p:nvPr/>
        </p:nvPicPr>
        <p:blipFill>
          <a:blip r:embed="rId2"/>
          <a:stretch>
            <a:fillRect/>
          </a:stretch>
        </p:blipFill>
        <p:spPr>
          <a:xfrm>
            <a:off x="24710" y="9378505"/>
            <a:ext cx="18289586" cy="1025882"/>
          </a:xfrm>
          <a:prstGeom prst="rect">
            <a:avLst/>
          </a:prstGeom>
        </p:spPr>
      </p:pic>
      <p:pic>
        <p:nvPicPr>
          <p:cNvPr id="8" name="Picture 7">
            <a:extLst>
              <a:ext uri="{FF2B5EF4-FFF2-40B4-BE49-F238E27FC236}">
                <a16:creationId xmlns:a16="http://schemas.microsoft.com/office/drawing/2014/main" id="{FE156C05-2451-1C0F-A73A-56F1A288D4DA}"/>
              </a:ext>
            </a:extLst>
          </p:cNvPr>
          <p:cNvPicPr>
            <a:picLocks noChangeAspect="1"/>
          </p:cNvPicPr>
          <p:nvPr/>
        </p:nvPicPr>
        <p:blipFill>
          <a:blip r:embed="rId3"/>
          <a:stretch>
            <a:fillRect/>
          </a:stretch>
        </p:blipFill>
        <p:spPr>
          <a:xfrm>
            <a:off x="17094556" y="9469199"/>
            <a:ext cx="960203" cy="887045"/>
          </a:xfrm>
          <a:prstGeom prst="rect">
            <a:avLst/>
          </a:prstGeom>
        </p:spPr>
      </p:pic>
      <p:sp>
        <p:nvSpPr>
          <p:cNvPr id="9" name="Slide Number Placeholder 2">
            <a:extLst>
              <a:ext uri="{FF2B5EF4-FFF2-40B4-BE49-F238E27FC236}">
                <a16:creationId xmlns:a16="http://schemas.microsoft.com/office/drawing/2014/main" id="{4B73DA84-80E7-8237-B5A3-7B13C70CEEBD}"/>
              </a:ext>
            </a:extLst>
          </p:cNvPr>
          <p:cNvSpPr txBox="1">
            <a:spLocks/>
          </p:cNvSpPr>
          <p:nvPr/>
        </p:nvSpPr>
        <p:spPr>
          <a:xfrm>
            <a:off x="12940610" y="9651913"/>
            <a:ext cx="4114800" cy="547688"/>
          </a:xfrm>
          <a:prstGeom prst="rect">
            <a:avLst/>
          </a:prstGeom>
        </p:spPr>
        <p:txBody>
          <a:bodyPr vert="horz" lIns="137160" tIns="68580" rIns="137160" bIns="6858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2EE24B5-652C-4DB5-B7C3-B5BBEC1280B1}" type="slidenum">
              <a:rPr lang="en-US" sz="1800">
                <a:solidFill>
                  <a:schemeClr val="bg1">
                    <a:lumMod val="95000"/>
                  </a:schemeClr>
                </a:solidFill>
              </a:rPr>
              <a:pPr/>
              <a:t>4</a:t>
            </a:fld>
            <a:endParaRPr lang="en-US" sz="1800" dirty="0">
              <a:solidFill>
                <a:schemeClr val="bg1">
                  <a:lumMod val="95000"/>
                </a:schemeClr>
              </a:solidFill>
            </a:endParaRPr>
          </a:p>
        </p:txBody>
      </p:sp>
      <p:sp>
        <p:nvSpPr>
          <p:cNvPr id="2" name="Google Shape;44;p4">
            <a:extLst>
              <a:ext uri="{FF2B5EF4-FFF2-40B4-BE49-F238E27FC236}">
                <a16:creationId xmlns:a16="http://schemas.microsoft.com/office/drawing/2014/main" id="{FAEFE3C0-2BF4-08D9-716D-B17848796D23}"/>
              </a:ext>
            </a:extLst>
          </p:cNvPr>
          <p:cNvSpPr txBox="1">
            <a:spLocks noGrp="1"/>
          </p:cNvSpPr>
          <p:nvPr>
            <p:ph type="title"/>
          </p:nvPr>
        </p:nvSpPr>
        <p:spPr>
          <a:xfrm>
            <a:off x="397974" y="272231"/>
            <a:ext cx="17204226" cy="683921"/>
          </a:xfrm>
          <a:prstGeom prst="rect">
            <a:avLst/>
          </a:prstGeom>
          <a:noFill/>
          <a:ln>
            <a:noFill/>
          </a:ln>
        </p:spPr>
        <p:txBody>
          <a:bodyPr spcFirstLastPara="1" wrap="square" lIns="91425" tIns="91425" rIns="91425" bIns="91425" anchor="t" anchorCtr="0">
            <a:noAutofit/>
          </a:bodyPr>
          <a:lstStyle/>
          <a:p>
            <a:pPr marL="0" lvl="0" indent="0" algn="ctr" rtl="0">
              <a:lnSpc>
                <a:spcPct val="100000"/>
              </a:lnSpc>
              <a:spcBef>
                <a:spcPts val="0"/>
              </a:spcBef>
              <a:spcAft>
                <a:spcPts val="0"/>
              </a:spcAft>
              <a:buSzPts val="3000"/>
              <a:buNone/>
            </a:pPr>
            <a:r>
              <a:rPr lang="en-US" b="1" dirty="0">
                <a:solidFill>
                  <a:schemeClr val="accent1">
                    <a:lumMod val="75000"/>
                  </a:schemeClr>
                </a:solidFill>
                <a:latin typeface="Arial" panose="020B0604020202020204" pitchFamily="34" charset="0"/>
                <a:cs typeface="Arial" panose="020B0604020202020204" pitchFamily="34" charset="0"/>
              </a:rPr>
              <a:t>RYSS Theory of Action and Expectations for TIA</a:t>
            </a:r>
            <a:endParaRPr b="1" dirty="0">
              <a:solidFill>
                <a:schemeClr val="accent1">
                  <a:lumMod val="75000"/>
                </a:schemeClr>
              </a:solidFill>
              <a:latin typeface="Arial" panose="020B0604020202020204" pitchFamily="34" charset="0"/>
              <a:cs typeface="Arial" panose="020B0604020202020204" pitchFamily="34" charset="0"/>
            </a:endParaRPr>
          </a:p>
        </p:txBody>
      </p:sp>
      <p:sp>
        <p:nvSpPr>
          <p:cNvPr id="3" name="Google Shape;45;p4">
            <a:extLst>
              <a:ext uri="{FF2B5EF4-FFF2-40B4-BE49-F238E27FC236}">
                <a16:creationId xmlns:a16="http://schemas.microsoft.com/office/drawing/2014/main" id="{29BF1B72-DBF1-3DC9-77A9-8799963B14FE}"/>
              </a:ext>
            </a:extLst>
          </p:cNvPr>
          <p:cNvSpPr/>
          <p:nvPr/>
        </p:nvSpPr>
        <p:spPr>
          <a:xfrm>
            <a:off x="397973" y="1093547"/>
            <a:ext cx="17204226" cy="8830069"/>
          </a:xfrm>
          <a:prstGeom prst="rect">
            <a:avLst/>
          </a:prstGeom>
          <a:noFill/>
          <a:ln>
            <a:noFill/>
          </a:ln>
        </p:spPr>
        <p:txBody>
          <a:bodyPr spcFirstLastPara="1" wrap="square" lIns="91425" tIns="45700" rIns="91425" bIns="45700" anchor="t" anchorCtr="0">
            <a:spAutoFit/>
          </a:bodyPr>
          <a:lstStyle/>
          <a:p>
            <a:pPr marL="228600" marR="0" lvl="0" indent="-228600" algn="l" rtl="0">
              <a:lnSpc>
                <a:spcPct val="80000"/>
              </a:lnSpc>
              <a:spcBef>
                <a:spcPts val="1000"/>
              </a:spcBef>
              <a:spcAft>
                <a:spcPts val="0"/>
              </a:spcAft>
              <a:buClr>
                <a:srgbClr val="000000"/>
              </a:buClr>
              <a:buSzPts val="1665"/>
              <a:buFont typeface="Arial"/>
              <a:buChar char="•"/>
            </a:pPr>
            <a:r>
              <a:rPr lang="en-US" sz="4400" b="0" i="0" u="none" strike="noStrike" cap="none" dirty="0">
                <a:solidFill>
                  <a:srgbClr val="000000"/>
                </a:solidFill>
                <a:latin typeface="Arial"/>
                <a:ea typeface="Arial"/>
                <a:cs typeface="Arial"/>
                <a:sym typeface="Arial"/>
              </a:rPr>
              <a:t>The district’s Theory of Action is that by participating in the Teacher Incentive Allotment with a local designation system for teachers it will improve student achievement by:  </a:t>
            </a:r>
          </a:p>
          <a:p>
            <a:pPr marL="685800" lvl="1" indent="-228600">
              <a:lnSpc>
                <a:spcPct val="80000"/>
              </a:lnSpc>
              <a:spcBef>
                <a:spcPts val="1000"/>
              </a:spcBef>
              <a:buClr>
                <a:srgbClr val="000000"/>
              </a:buClr>
              <a:buSzPts val="1665"/>
              <a:buFont typeface="Arial"/>
              <a:buChar char="•"/>
            </a:pPr>
            <a:r>
              <a:rPr lang="en-US" sz="4400" b="0" i="0" u="none" strike="noStrike" cap="none" dirty="0">
                <a:solidFill>
                  <a:srgbClr val="000000"/>
                </a:solidFill>
                <a:latin typeface="Arial"/>
                <a:ea typeface="Arial"/>
                <a:cs typeface="Arial"/>
                <a:sym typeface="Arial"/>
              </a:rPr>
              <a:t>focusing on teacher impact on student growth; </a:t>
            </a:r>
          </a:p>
          <a:p>
            <a:pPr marL="685800" lvl="1" indent="-228600">
              <a:lnSpc>
                <a:spcPct val="80000"/>
              </a:lnSpc>
              <a:spcBef>
                <a:spcPts val="1000"/>
              </a:spcBef>
              <a:buClr>
                <a:srgbClr val="000000"/>
              </a:buClr>
              <a:buSzPts val="1665"/>
              <a:buFont typeface="Arial"/>
              <a:buChar char="•"/>
            </a:pPr>
            <a:r>
              <a:rPr lang="en-US" sz="4400" b="0" i="0" u="none" strike="noStrike" cap="none" dirty="0">
                <a:solidFill>
                  <a:srgbClr val="000000"/>
                </a:solidFill>
                <a:latin typeface="Arial"/>
                <a:ea typeface="Arial"/>
                <a:cs typeface="Arial"/>
                <a:sym typeface="Arial"/>
              </a:rPr>
              <a:t>supporting teacher growth; </a:t>
            </a:r>
          </a:p>
          <a:p>
            <a:pPr marL="685800" lvl="1" indent="-228600">
              <a:lnSpc>
                <a:spcPct val="80000"/>
              </a:lnSpc>
              <a:spcBef>
                <a:spcPts val="1000"/>
              </a:spcBef>
              <a:buClr>
                <a:srgbClr val="000000"/>
              </a:buClr>
              <a:buSzPts val="1665"/>
              <a:buFont typeface="Arial"/>
              <a:buChar char="•"/>
            </a:pPr>
            <a:r>
              <a:rPr lang="en-US" sz="4400" b="0" i="0" u="none" strike="noStrike" cap="none" dirty="0">
                <a:solidFill>
                  <a:srgbClr val="000000"/>
                </a:solidFill>
                <a:latin typeface="Arial"/>
                <a:ea typeface="Arial"/>
                <a:cs typeface="Arial"/>
                <a:sym typeface="Arial"/>
              </a:rPr>
              <a:t>increasing retention of the most effective teachers; </a:t>
            </a:r>
          </a:p>
          <a:p>
            <a:pPr marL="685800" lvl="1" indent="-228600">
              <a:lnSpc>
                <a:spcPct val="80000"/>
              </a:lnSpc>
              <a:spcBef>
                <a:spcPts val="1000"/>
              </a:spcBef>
              <a:buClr>
                <a:srgbClr val="000000"/>
              </a:buClr>
              <a:buSzPts val="1665"/>
              <a:buFont typeface="Arial"/>
              <a:buChar char="•"/>
            </a:pPr>
            <a:r>
              <a:rPr lang="en-US" sz="4400" b="0" i="0" u="none" strike="noStrike" cap="none" dirty="0">
                <a:solidFill>
                  <a:srgbClr val="000000"/>
                </a:solidFill>
                <a:latin typeface="Arial"/>
                <a:ea typeface="Arial"/>
                <a:cs typeface="Arial"/>
                <a:sym typeface="Arial"/>
              </a:rPr>
              <a:t>strengthening our current teacher evaluation system; and </a:t>
            </a:r>
          </a:p>
          <a:p>
            <a:pPr marL="685800" lvl="1" indent="-228600">
              <a:lnSpc>
                <a:spcPct val="80000"/>
              </a:lnSpc>
              <a:spcBef>
                <a:spcPts val="1000"/>
              </a:spcBef>
              <a:buClr>
                <a:srgbClr val="000000"/>
              </a:buClr>
              <a:buSzPts val="1665"/>
              <a:buFont typeface="Arial"/>
              <a:buChar char="•"/>
            </a:pPr>
            <a:r>
              <a:rPr lang="en-US" sz="4400" b="0" i="0" u="none" strike="noStrike" cap="none" dirty="0">
                <a:solidFill>
                  <a:srgbClr val="000000"/>
                </a:solidFill>
                <a:latin typeface="Arial"/>
                <a:ea typeface="Arial"/>
                <a:cs typeface="Arial"/>
                <a:sym typeface="Arial"/>
              </a:rPr>
              <a:t>remaining competitive to attract new teachers to our district.  </a:t>
            </a:r>
          </a:p>
          <a:p>
            <a:pPr marL="685800" lvl="1" indent="-228600">
              <a:lnSpc>
                <a:spcPct val="80000"/>
              </a:lnSpc>
              <a:spcBef>
                <a:spcPts val="1000"/>
              </a:spcBef>
              <a:buClr>
                <a:srgbClr val="000000"/>
              </a:buClr>
              <a:buSzPts val="1665"/>
              <a:buFont typeface="Arial"/>
              <a:buChar char="•"/>
            </a:pPr>
            <a:endParaRPr lang="en-US" sz="4400" b="0" i="0" u="none" strike="noStrike" cap="none" dirty="0">
              <a:solidFill>
                <a:srgbClr val="000000"/>
              </a:solidFill>
              <a:latin typeface="Arial"/>
              <a:ea typeface="Arial"/>
              <a:cs typeface="Arial"/>
              <a:sym typeface="Arial"/>
            </a:endParaRPr>
          </a:p>
          <a:p>
            <a:pPr marL="228600" marR="0" lvl="0" indent="-228600" algn="l" rtl="0">
              <a:lnSpc>
                <a:spcPct val="80000"/>
              </a:lnSpc>
              <a:spcBef>
                <a:spcPts val="1000"/>
              </a:spcBef>
              <a:spcAft>
                <a:spcPts val="0"/>
              </a:spcAft>
              <a:buClr>
                <a:srgbClr val="000000"/>
              </a:buClr>
              <a:buSzPts val="1665"/>
              <a:buFont typeface="Arial"/>
              <a:buChar char="•"/>
            </a:pPr>
            <a:r>
              <a:rPr lang="en-US" sz="4400" b="0" i="0" u="none" strike="noStrike" cap="none" dirty="0">
                <a:solidFill>
                  <a:srgbClr val="000000"/>
                </a:solidFill>
                <a:latin typeface="Arial"/>
                <a:ea typeface="Arial"/>
                <a:cs typeface="Arial"/>
                <a:sym typeface="Arial"/>
              </a:rPr>
              <a:t>Participating in the Teacher Incentive Allotment for the purposes just stated support the district's Strategic Plan Priority 2 - Strong Teams: Recruit, develop, and retain top talent to create thriving school-based and central office teams. </a:t>
            </a:r>
          </a:p>
          <a:p>
            <a:pPr marR="0" lvl="0" algn="l" rtl="0">
              <a:lnSpc>
                <a:spcPct val="80000"/>
              </a:lnSpc>
              <a:spcBef>
                <a:spcPts val="1000"/>
              </a:spcBef>
              <a:spcAft>
                <a:spcPts val="0"/>
              </a:spcAft>
              <a:buClr>
                <a:srgbClr val="000000"/>
              </a:buClr>
              <a:buSzPts val="1665"/>
            </a:pPr>
            <a:endParaRPr sz="4400" b="0" i="0" u="none" strike="noStrike" cap="none" dirty="0">
              <a:solidFill>
                <a:srgbClr val="000000"/>
              </a:solidFill>
              <a:latin typeface="Arial"/>
              <a:ea typeface="Arial"/>
              <a:cs typeface="Arial"/>
              <a:sym typeface="Arial"/>
            </a:endParaRPr>
          </a:p>
        </p:txBody>
      </p:sp>
    </p:spTree>
    <p:extLst>
      <p:ext uri="{BB962C8B-B14F-4D97-AF65-F5344CB8AC3E}">
        <p14:creationId xmlns:p14="http://schemas.microsoft.com/office/powerpoint/2010/main" val="34624287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71979" y="9258300"/>
            <a:ext cx="18631957" cy="1028700"/>
            <a:chOff x="0" y="0"/>
            <a:chExt cx="4907182" cy="270933"/>
          </a:xfrm>
        </p:grpSpPr>
        <p:sp>
          <p:nvSpPr>
            <p:cNvPr id="3" name="Freeform 3"/>
            <p:cNvSpPr/>
            <p:nvPr/>
          </p:nvSpPr>
          <p:spPr>
            <a:xfrm>
              <a:off x="0" y="0"/>
              <a:ext cx="4907182" cy="270933"/>
            </a:xfrm>
            <a:custGeom>
              <a:avLst/>
              <a:gdLst/>
              <a:ahLst/>
              <a:cxnLst/>
              <a:rect l="l" t="t" r="r" b="b"/>
              <a:pathLst>
                <a:path w="4907182" h="270933">
                  <a:moveTo>
                    <a:pt x="0" y="0"/>
                  </a:moveTo>
                  <a:lnTo>
                    <a:pt x="4907182" y="0"/>
                  </a:lnTo>
                  <a:lnTo>
                    <a:pt x="4907182" y="270933"/>
                  </a:lnTo>
                  <a:lnTo>
                    <a:pt x="0" y="270933"/>
                  </a:lnTo>
                  <a:close/>
                </a:path>
              </a:pathLst>
            </a:custGeom>
            <a:solidFill>
              <a:srgbClr val="1F964C"/>
            </a:solidFill>
          </p:spPr>
          <p:txBody>
            <a:bodyPr/>
            <a:lstStyle/>
            <a:p>
              <a:endParaRPr lang="en-US"/>
            </a:p>
          </p:txBody>
        </p:sp>
        <p:sp>
          <p:nvSpPr>
            <p:cNvPr id="4" name="TextBox 4"/>
            <p:cNvSpPr txBox="1"/>
            <p:nvPr/>
          </p:nvSpPr>
          <p:spPr>
            <a:xfrm>
              <a:off x="0" y="-38100"/>
              <a:ext cx="4907182" cy="309033"/>
            </a:xfrm>
            <a:prstGeom prst="rect">
              <a:avLst/>
            </a:prstGeom>
          </p:spPr>
          <p:txBody>
            <a:bodyPr lIns="50800" tIns="50800" rIns="50800" bIns="50800" rtlCol="0" anchor="ctr"/>
            <a:lstStyle/>
            <a:p>
              <a:pPr algn="ctr">
                <a:lnSpc>
                  <a:spcPts val="2659"/>
                </a:lnSpc>
                <a:spcBef>
                  <a:spcPct val="0"/>
                </a:spcBef>
              </a:pPr>
              <a:endParaRPr/>
            </a:p>
          </p:txBody>
        </p:sp>
      </p:grpSp>
      <p:grpSp>
        <p:nvGrpSpPr>
          <p:cNvPr id="5" name="Group 5"/>
          <p:cNvGrpSpPr/>
          <p:nvPr/>
        </p:nvGrpSpPr>
        <p:grpSpPr>
          <a:xfrm rot="-10800000">
            <a:off x="15392077" y="7728089"/>
            <a:ext cx="2410015" cy="2410015"/>
            <a:chOff x="0" y="0"/>
            <a:chExt cx="812800" cy="812800"/>
          </a:xfrm>
        </p:grpSpPr>
        <p:sp>
          <p:nvSpPr>
            <p:cNvPr id="6" name="Freeform 6"/>
            <p:cNvSpPr/>
            <p:nvPr/>
          </p:nvSpPr>
          <p:spPr>
            <a:xfrm>
              <a:off x="0" y="0"/>
              <a:ext cx="812800" cy="812800"/>
            </a:xfrm>
            <a:custGeom>
              <a:avLst/>
              <a:gdLst/>
              <a:ahLst/>
              <a:cxnLst/>
              <a:rect l="l" t="t" r="r" b="b"/>
              <a:pathLst>
                <a:path w="812800" h="812800">
                  <a:moveTo>
                    <a:pt x="652780" y="0"/>
                  </a:moveTo>
                  <a:lnTo>
                    <a:pt x="160020" y="0"/>
                  </a:lnTo>
                  <a:lnTo>
                    <a:pt x="0" y="160020"/>
                  </a:lnTo>
                  <a:lnTo>
                    <a:pt x="0" y="652780"/>
                  </a:lnTo>
                  <a:lnTo>
                    <a:pt x="160020" y="812800"/>
                  </a:lnTo>
                  <a:lnTo>
                    <a:pt x="652780" y="812800"/>
                  </a:lnTo>
                  <a:lnTo>
                    <a:pt x="812800" y="652780"/>
                  </a:lnTo>
                  <a:lnTo>
                    <a:pt x="812800" y="160020"/>
                  </a:lnTo>
                  <a:lnTo>
                    <a:pt x="652780" y="0"/>
                  </a:lnTo>
                  <a:close/>
                </a:path>
              </a:pathLst>
            </a:custGeom>
            <a:solidFill>
              <a:srgbClr val="266390"/>
            </a:solidFill>
          </p:spPr>
          <p:txBody>
            <a:bodyPr/>
            <a:lstStyle/>
            <a:p>
              <a:endParaRPr lang="en-US"/>
            </a:p>
          </p:txBody>
        </p:sp>
        <p:sp>
          <p:nvSpPr>
            <p:cNvPr id="7" name="TextBox 7"/>
            <p:cNvSpPr txBox="1"/>
            <p:nvPr/>
          </p:nvSpPr>
          <p:spPr>
            <a:xfrm>
              <a:off x="63500" y="53975"/>
              <a:ext cx="685800" cy="695325"/>
            </a:xfrm>
            <a:prstGeom prst="rect">
              <a:avLst/>
            </a:prstGeom>
          </p:spPr>
          <p:txBody>
            <a:bodyPr lIns="8136" tIns="8136" rIns="8136" bIns="8136" rtlCol="0" anchor="ctr"/>
            <a:lstStyle/>
            <a:p>
              <a:pPr algn="ctr">
                <a:lnSpc>
                  <a:spcPts val="313"/>
                </a:lnSpc>
                <a:spcBef>
                  <a:spcPct val="0"/>
                </a:spcBef>
              </a:pPr>
              <a:endParaRPr/>
            </a:p>
          </p:txBody>
        </p:sp>
      </p:grpSp>
      <p:grpSp>
        <p:nvGrpSpPr>
          <p:cNvPr id="8" name="Group 8"/>
          <p:cNvGrpSpPr/>
          <p:nvPr/>
        </p:nvGrpSpPr>
        <p:grpSpPr>
          <a:xfrm rot="-10800000">
            <a:off x="17238863" y="8933097"/>
            <a:ext cx="879623" cy="879623"/>
            <a:chOff x="0" y="0"/>
            <a:chExt cx="812800" cy="812800"/>
          </a:xfrm>
        </p:grpSpPr>
        <p:sp>
          <p:nvSpPr>
            <p:cNvPr id="9" name="Freeform 9"/>
            <p:cNvSpPr/>
            <p:nvPr/>
          </p:nvSpPr>
          <p:spPr>
            <a:xfrm>
              <a:off x="0" y="0"/>
              <a:ext cx="812800" cy="812800"/>
            </a:xfrm>
            <a:custGeom>
              <a:avLst/>
              <a:gdLst/>
              <a:ahLst/>
              <a:cxnLst/>
              <a:rect l="l" t="t" r="r" b="b"/>
              <a:pathLst>
                <a:path w="812800" h="812800">
                  <a:moveTo>
                    <a:pt x="652780" y="0"/>
                  </a:moveTo>
                  <a:lnTo>
                    <a:pt x="160020" y="0"/>
                  </a:lnTo>
                  <a:lnTo>
                    <a:pt x="0" y="160020"/>
                  </a:lnTo>
                  <a:lnTo>
                    <a:pt x="0" y="652780"/>
                  </a:lnTo>
                  <a:lnTo>
                    <a:pt x="160020" y="812800"/>
                  </a:lnTo>
                  <a:lnTo>
                    <a:pt x="652780" y="812800"/>
                  </a:lnTo>
                  <a:lnTo>
                    <a:pt x="812800" y="652780"/>
                  </a:lnTo>
                  <a:lnTo>
                    <a:pt x="812800" y="160020"/>
                  </a:lnTo>
                  <a:lnTo>
                    <a:pt x="652780" y="0"/>
                  </a:lnTo>
                  <a:close/>
                </a:path>
              </a:pathLst>
            </a:custGeom>
            <a:solidFill>
              <a:srgbClr val="70AD71"/>
            </a:solidFill>
          </p:spPr>
          <p:txBody>
            <a:bodyPr/>
            <a:lstStyle/>
            <a:p>
              <a:endParaRPr lang="en-US"/>
            </a:p>
          </p:txBody>
        </p:sp>
        <p:sp>
          <p:nvSpPr>
            <p:cNvPr id="10" name="TextBox 10"/>
            <p:cNvSpPr txBox="1"/>
            <p:nvPr/>
          </p:nvSpPr>
          <p:spPr>
            <a:xfrm>
              <a:off x="63500" y="53975"/>
              <a:ext cx="685800" cy="695325"/>
            </a:xfrm>
            <a:prstGeom prst="rect">
              <a:avLst/>
            </a:prstGeom>
          </p:spPr>
          <p:txBody>
            <a:bodyPr lIns="8136" tIns="8136" rIns="8136" bIns="8136" rtlCol="0" anchor="ctr"/>
            <a:lstStyle/>
            <a:p>
              <a:pPr algn="ctr">
                <a:lnSpc>
                  <a:spcPts val="313"/>
                </a:lnSpc>
                <a:spcBef>
                  <a:spcPct val="0"/>
                </a:spcBef>
              </a:pPr>
              <a:endParaRPr/>
            </a:p>
          </p:txBody>
        </p:sp>
      </p:grpSp>
      <p:grpSp>
        <p:nvGrpSpPr>
          <p:cNvPr id="11" name="Group 11"/>
          <p:cNvGrpSpPr/>
          <p:nvPr/>
        </p:nvGrpSpPr>
        <p:grpSpPr>
          <a:xfrm rot="-10800000">
            <a:off x="16833407" y="7378980"/>
            <a:ext cx="873852" cy="873852"/>
            <a:chOff x="0" y="0"/>
            <a:chExt cx="812800" cy="812800"/>
          </a:xfrm>
        </p:grpSpPr>
        <p:sp>
          <p:nvSpPr>
            <p:cNvPr id="12" name="Freeform 12"/>
            <p:cNvSpPr/>
            <p:nvPr/>
          </p:nvSpPr>
          <p:spPr>
            <a:xfrm>
              <a:off x="0" y="0"/>
              <a:ext cx="812800" cy="812800"/>
            </a:xfrm>
            <a:custGeom>
              <a:avLst/>
              <a:gdLst/>
              <a:ahLst/>
              <a:cxnLst/>
              <a:rect l="l" t="t" r="r" b="b"/>
              <a:pathLst>
                <a:path w="812800" h="812800">
                  <a:moveTo>
                    <a:pt x="652780" y="0"/>
                  </a:moveTo>
                  <a:lnTo>
                    <a:pt x="160020" y="0"/>
                  </a:lnTo>
                  <a:lnTo>
                    <a:pt x="0" y="160020"/>
                  </a:lnTo>
                  <a:lnTo>
                    <a:pt x="0" y="652780"/>
                  </a:lnTo>
                  <a:lnTo>
                    <a:pt x="160020" y="812800"/>
                  </a:lnTo>
                  <a:lnTo>
                    <a:pt x="652780" y="812800"/>
                  </a:lnTo>
                  <a:lnTo>
                    <a:pt x="812800" y="652780"/>
                  </a:lnTo>
                  <a:lnTo>
                    <a:pt x="812800" y="160020"/>
                  </a:lnTo>
                  <a:lnTo>
                    <a:pt x="652780" y="0"/>
                  </a:lnTo>
                  <a:close/>
                </a:path>
              </a:pathLst>
            </a:custGeom>
            <a:solidFill>
              <a:srgbClr val="000000">
                <a:alpha val="0"/>
              </a:srgbClr>
            </a:solidFill>
            <a:ln w="76200" cap="sq">
              <a:solidFill>
                <a:srgbClr val="70AD71"/>
              </a:solidFill>
              <a:prstDash val="solid"/>
              <a:miter/>
            </a:ln>
          </p:spPr>
          <p:txBody>
            <a:bodyPr/>
            <a:lstStyle/>
            <a:p>
              <a:endParaRPr lang="en-US"/>
            </a:p>
          </p:txBody>
        </p:sp>
        <p:sp>
          <p:nvSpPr>
            <p:cNvPr id="13" name="TextBox 13"/>
            <p:cNvSpPr txBox="1"/>
            <p:nvPr/>
          </p:nvSpPr>
          <p:spPr>
            <a:xfrm>
              <a:off x="63500" y="53975"/>
              <a:ext cx="685800" cy="695325"/>
            </a:xfrm>
            <a:prstGeom prst="rect">
              <a:avLst/>
            </a:prstGeom>
          </p:spPr>
          <p:txBody>
            <a:bodyPr lIns="8136" tIns="8136" rIns="8136" bIns="8136" rtlCol="0" anchor="ctr"/>
            <a:lstStyle/>
            <a:p>
              <a:pPr algn="ctr">
                <a:lnSpc>
                  <a:spcPts val="313"/>
                </a:lnSpc>
                <a:spcBef>
                  <a:spcPct val="0"/>
                </a:spcBef>
              </a:pPr>
              <a:endParaRPr/>
            </a:p>
          </p:txBody>
        </p:sp>
      </p:grpSp>
      <p:grpSp>
        <p:nvGrpSpPr>
          <p:cNvPr id="14" name="Group 14"/>
          <p:cNvGrpSpPr>
            <a:grpSpLocks noChangeAspect="1"/>
          </p:cNvGrpSpPr>
          <p:nvPr/>
        </p:nvGrpSpPr>
        <p:grpSpPr>
          <a:xfrm rot="-10800000">
            <a:off x="15108817" y="8252832"/>
            <a:ext cx="566519" cy="491118"/>
            <a:chOff x="0" y="0"/>
            <a:chExt cx="3196590" cy="2771140"/>
          </a:xfrm>
        </p:grpSpPr>
        <p:sp>
          <p:nvSpPr>
            <p:cNvPr id="15" name="Freeform 15"/>
            <p:cNvSpPr/>
            <p:nvPr/>
          </p:nvSpPr>
          <p:spPr>
            <a:xfrm>
              <a:off x="0" y="0"/>
              <a:ext cx="3196590" cy="2771140"/>
            </a:xfrm>
            <a:custGeom>
              <a:avLst/>
              <a:gdLst/>
              <a:ahLst/>
              <a:cxnLst/>
              <a:rect l="l" t="t" r="r" b="b"/>
              <a:pathLst>
                <a:path w="3196590" h="2771140">
                  <a:moveTo>
                    <a:pt x="271780" y="1861820"/>
                  </a:moveTo>
                  <a:lnTo>
                    <a:pt x="241300" y="1809750"/>
                  </a:lnTo>
                  <a:lnTo>
                    <a:pt x="2051050" y="0"/>
                  </a:lnTo>
                  <a:lnTo>
                    <a:pt x="2133600" y="0"/>
                  </a:lnTo>
                  <a:lnTo>
                    <a:pt x="271780" y="1861820"/>
                  </a:lnTo>
                  <a:close/>
                  <a:moveTo>
                    <a:pt x="1968500" y="0"/>
                  </a:moveTo>
                  <a:lnTo>
                    <a:pt x="1885950" y="0"/>
                  </a:lnTo>
                  <a:lnTo>
                    <a:pt x="181610" y="1704340"/>
                  </a:lnTo>
                  <a:lnTo>
                    <a:pt x="212090" y="1756410"/>
                  </a:lnTo>
                  <a:lnTo>
                    <a:pt x="1968500" y="0"/>
                  </a:lnTo>
                  <a:close/>
                  <a:moveTo>
                    <a:pt x="2298700" y="0"/>
                  </a:moveTo>
                  <a:lnTo>
                    <a:pt x="2216150" y="0"/>
                  </a:lnTo>
                  <a:lnTo>
                    <a:pt x="302260" y="1913890"/>
                  </a:lnTo>
                  <a:lnTo>
                    <a:pt x="332740" y="1965960"/>
                  </a:lnTo>
                  <a:lnTo>
                    <a:pt x="2298700" y="0"/>
                  </a:lnTo>
                  <a:close/>
                  <a:moveTo>
                    <a:pt x="2421890" y="43180"/>
                  </a:moveTo>
                  <a:lnTo>
                    <a:pt x="2396490" y="0"/>
                  </a:lnTo>
                  <a:lnTo>
                    <a:pt x="2381250" y="0"/>
                  </a:lnTo>
                  <a:lnTo>
                    <a:pt x="361950" y="2018030"/>
                  </a:lnTo>
                  <a:lnTo>
                    <a:pt x="392430" y="2070100"/>
                  </a:lnTo>
                  <a:lnTo>
                    <a:pt x="2421890" y="43180"/>
                  </a:lnTo>
                  <a:close/>
                  <a:moveTo>
                    <a:pt x="2481580" y="147320"/>
                  </a:moveTo>
                  <a:lnTo>
                    <a:pt x="2451100" y="95250"/>
                  </a:lnTo>
                  <a:lnTo>
                    <a:pt x="424180" y="2123440"/>
                  </a:lnTo>
                  <a:lnTo>
                    <a:pt x="454660" y="2175510"/>
                  </a:lnTo>
                  <a:lnTo>
                    <a:pt x="2481580" y="147320"/>
                  </a:lnTo>
                  <a:close/>
                  <a:moveTo>
                    <a:pt x="1803400" y="0"/>
                  </a:moveTo>
                  <a:lnTo>
                    <a:pt x="1720850" y="0"/>
                  </a:lnTo>
                  <a:lnTo>
                    <a:pt x="120650" y="1598930"/>
                  </a:lnTo>
                  <a:lnTo>
                    <a:pt x="151130" y="1651000"/>
                  </a:lnTo>
                  <a:lnTo>
                    <a:pt x="1803400" y="0"/>
                  </a:lnTo>
                  <a:close/>
                  <a:moveTo>
                    <a:pt x="2542540" y="252730"/>
                  </a:moveTo>
                  <a:lnTo>
                    <a:pt x="2512060" y="200660"/>
                  </a:lnTo>
                  <a:lnTo>
                    <a:pt x="483870" y="2228850"/>
                  </a:lnTo>
                  <a:lnTo>
                    <a:pt x="514350" y="2280920"/>
                  </a:lnTo>
                  <a:lnTo>
                    <a:pt x="2542540" y="252730"/>
                  </a:lnTo>
                  <a:close/>
                  <a:moveTo>
                    <a:pt x="552450" y="424180"/>
                  </a:moveTo>
                  <a:lnTo>
                    <a:pt x="976630" y="0"/>
                  </a:lnTo>
                  <a:lnTo>
                    <a:pt x="894080" y="0"/>
                  </a:lnTo>
                  <a:lnTo>
                    <a:pt x="665480" y="228600"/>
                  </a:lnTo>
                  <a:lnTo>
                    <a:pt x="552450" y="424180"/>
                  </a:lnTo>
                  <a:close/>
                  <a:moveTo>
                    <a:pt x="2814320" y="723900"/>
                  </a:moveTo>
                  <a:lnTo>
                    <a:pt x="786130" y="2752090"/>
                  </a:lnTo>
                  <a:lnTo>
                    <a:pt x="796290" y="2771140"/>
                  </a:lnTo>
                  <a:lnTo>
                    <a:pt x="850900" y="2771140"/>
                  </a:lnTo>
                  <a:lnTo>
                    <a:pt x="2844800" y="777240"/>
                  </a:lnTo>
                  <a:lnTo>
                    <a:pt x="2814320" y="723900"/>
                  </a:lnTo>
                  <a:close/>
                  <a:moveTo>
                    <a:pt x="1141730" y="0"/>
                  </a:moveTo>
                  <a:lnTo>
                    <a:pt x="1059180" y="0"/>
                  </a:lnTo>
                  <a:lnTo>
                    <a:pt x="439420" y="619760"/>
                  </a:lnTo>
                  <a:lnTo>
                    <a:pt x="326390" y="815340"/>
                  </a:lnTo>
                  <a:lnTo>
                    <a:pt x="1141730" y="0"/>
                  </a:lnTo>
                  <a:close/>
                  <a:moveTo>
                    <a:pt x="1306830" y="0"/>
                  </a:moveTo>
                  <a:lnTo>
                    <a:pt x="1224280" y="0"/>
                  </a:lnTo>
                  <a:lnTo>
                    <a:pt x="213360" y="1010920"/>
                  </a:lnTo>
                  <a:lnTo>
                    <a:pt x="100330" y="1206500"/>
                  </a:lnTo>
                  <a:lnTo>
                    <a:pt x="1306830" y="0"/>
                  </a:lnTo>
                  <a:close/>
                  <a:moveTo>
                    <a:pt x="1638300" y="0"/>
                  </a:moveTo>
                  <a:lnTo>
                    <a:pt x="1555750" y="0"/>
                  </a:lnTo>
                  <a:lnTo>
                    <a:pt x="60960" y="1494790"/>
                  </a:lnTo>
                  <a:lnTo>
                    <a:pt x="91440" y="1546860"/>
                  </a:lnTo>
                  <a:lnTo>
                    <a:pt x="1638300" y="0"/>
                  </a:lnTo>
                  <a:close/>
                  <a:moveTo>
                    <a:pt x="1471930" y="0"/>
                  </a:moveTo>
                  <a:lnTo>
                    <a:pt x="1389380" y="0"/>
                  </a:lnTo>
                  <a:lnTo>
                    <a:pt x="0" y="1389380"/>
                  </a:lnTo>
                  <a:lnTo>
                    <a:pt x="30480" y="1441450"/>
                  </a:lnTo>
                  <a:lnTo>
                    <a:pt x="1471930" y="0"/>
                  </a:lnTo>
                  <a:close/>
                  <a:moveTo>
                    <a:pt x="778510" y="33020"/>
                  </a:moveTo>
                  <a:lnTo>
                    <a:pt x="811530" y="0"/>
                  </a:lnTo>
                  <a:lnTo>
                    <a:pt x="797560" y="0"/>
                  </a:lnTo>
                  <a:lnTo>
                    <a:pt x="778510" y="33020"/>
                  </a:lnTo>
                  <a:close/>
                  <a:moveTo>
                    <a:pt x="3153410" y="1459230"/>
                  </a:moveTo>
                  <a:lnTo>
                    <a:pt x="3196590" y="1385570"/>
                  </a:lnTo>
                  <a:lnTo>
                    <a:pt x="3177540" y="1352550"/>
                  </a:lnTo>
                  <a:lnTo>
                    <a:pt x="1760220" y="2771140"/>
                  </a:lnTo>
                  <a:lnTo>
                    <a:pt x="1842770" y="2771140"/>
                  </a:lnTo>
                  <a:lnTo>
                    <a:pt x="3153410" y="1459230"/>
                  </a:lnTo>
                  <a:close/>
                  <a:moveTo>
                    <a:pt x="3147060" y="1300480"/>
                  </a:moveTo>
                  <a:lnTo>
                    <a:pt x="3116580" y="1248410"/>
                  </a:lnTo>
                  <a:lnTo>
                    <a:pt x="1595120" y="2771140"/>
                  </a:lnTo>
                  <a:lnTo>
                    <a:pt x="1677670" y="2771140"/>
                  </a:lnTo>
                  <a:lnTo>
                    <a:pt x="3147060" y="1300480"/>
                  </a:lnTo>
                  <a:close/>
                  <a:moveTo>
                    <a:pt x="2928620" y="1850390"/>
                  </a:moveTo>
                  <a:lnTo>
                    <a:pt x="3041650" y="1654810"/>
                  </a:lnTo>
                  <a:lnTo>
                    <a:pt x="1925320" y="2771140"/>
                  </a:lnTo>
                  <a:lnTo>
                    <a:pt x="2007870" y="2771140"/>
                  </a:lnTo>
                  <a:lnTo>
                    <a:pt x="2928620" y="1850390"/>
                  </a:lnTo>
                  <a:close/>
                  <a:moveTo>
                    <a:pt x="2702560" y="2241550"/>
                  </a:moveTo>
                  <a:lnTo>
                    <a:pt x="2815590" y="2045970"/>
                  </a:lnTo>
                  <a:lnTo>
                    <a:pt x="2090420" y="2771140"/>
                  </a:lnTo>
                  <a:lnTo>
                    <a:pt x="2172970" y="2771140"/>
                  </a:lnTo>
                  <a:lnTo>
                    <a:pt x="2702560" y="2241550"/>
                  </a:lnTo>
                  <a:close/>
                  <a:moveTo>
                    <a:pt x="2476500" y="2632710"/>
                  </a:moveTo>
                  <a:lnTo>
                    <a:pt x="2589530" y="2437130"/>
                  </a:lnTo>
                  <a:lnTo>
                    <a:pt x="2255520" y="2771140"/>
                  </a:lnTo>
                  <a:lnTo>
                    <a:pt x="2338070" y="2771140"/>
                  </a:lnTo>
                  <a:lnTo>
                    <a:pt x="2476500" y="2632710"/>
                  </a:lnTo>
                  <a:close/>
                  <a:moveTo>
                    <a:pt x="3087370" y="1195070"/>
                  </a:moveTo>
                  <a:lnTo>
                    <a:pt x="3056890" y="1143000"/>
                  </a:lnTo>
                  <a:lnTo>
                    <a:pt x="1428750" y="2771140"/>
                  </a:lnTo>
                  <a:lnTo>
                    <a:pt x="1511300" y="2771140"/>
                  </a:lnTo>
                  <a:lnTo>
                    <a:pt x="3087370" y="1195070"/>
                  </a:lnTo>
                  <a:close/>
                  <a:moveTo>
                    <a:pt x="3026410" y="1090930"/>
                  </a:moveTo>
                  <a:lnTo>
                    <a:pt x="2995930" y="1038860"/>
                  </a:lnTo>
                  <a:lnTo>
                    <a:pt x="1263650" y="2771140"/>
                  </a:lnTo>
                  <a:lnTo>
                    <a:pt x="1346200" y="2771140"/>
                  </a:lnTo>
                  <a:lnTo>
                    <a:pt x="3026410" y="1090930"/>
                  </a:lnTo>
                  <a:close/>
                  <a:moveTo>
                    <a:pt x="2724150" y="566420"/>
                  </a:moveTo>
                  <a:lnTo>
                    <a:pt x="2693670" y="514350"/>
                  </a:lnTo>
                  <a:lnTo>
                    <a:pt x="665480" y="2542540"/>
                  </a:lnTo>
                  <a:lnTo>
                    <a:pt x="695960" y="2594610"/>
                  </a:lnTo>
                  <a:lnTo>
                    <a:pt x="2724150" y="566420"/>
                  </a:lnTo>
                  <a:close/>
                  <a:moveTo>
                    <a:pt x="2663190" y="462280"/>
                  </a:moveTo>
                  <a:lnTo>
                    <a:pt x="2632710" y="410210"/>
                  </a:lnTo>
                  <a:lnTo>
                    <a:pt x="604520" y="2438400"/>
                  </a:lnTo>
                  <a:lnTo>
                    <a:pt x="635000" y="2490470"/>
                  </a:lnTo>
                  <a:lnTo>
                    <a:pt x="2663190" y="462280"/>
                  </a:lnTo>
                  <a:close/>
                  <a:moveTo>
                    <a:pt x="2783840" y="671830"/>
                  </a:moveTo>
                  <a:lnTo>
                    <a:pt x="2753360" y="619760"/>
                  </a:lnTo>
                  <a:lnTo>
                    <a:pt x="726440" y="2646680"/>
                  </a:lnTo>
                  <a:lnTo>
                    <a:pt x="756920" y="2698750"/>
                  </a:lnTo>
                  <a:lnTo>
                    <a:pt x="2783840" y="671830"/>
                  </a:lnTo>
                  <a:close/>
                  <a:moveTo>
                    <a:pt x="2965450" y="985520"/>
                  </a:moveTo>
                  <a:lnTo>
                    <a:pt x="2934970" y="933450"/>
                  </a:lnTo>
                  <a:lnTo>
                    <a:pt x="1098550" y="2771140"/>
                  </a:lnTo>
                  <a:lnTo>
                    <a:pt x="1181100" y="2771140"/>
                  </a:lnTo>
                  <a:lnTo>
                    <a:pt x="2965450" y="985520"/>
                  </a:lnTo>
                  <a:close/>
                  <a:moveTo>
                    <a:pt x="2603500" y="356870"/>
                  </a:moveTo>
                  <a:lnTo>
                    <a:pt x="2573020" y="304800"/>
                  </a:lnTo>
                  <a:lnTo>
                    <a:pt x="544830" y="2332990"/>
                  </a:lnTo>
                  <a:lnTo>
                    <a:pt x="575310" y="2385060"/>
                  </a:lnTo>
                  <a:lnTo>
                    <a:pt x="2603500" y="356870"/>
                  </a:lnTo>
                  <a:close/>
                  <a:moveTo>
                    <a:pt x="2905760" y="881380"/>
                  </a:moveTo>
                  <a:lnTo>
                    <a:pt x="2875280" y="829310"/>
                  </a:lnTo>
                  <a:lnTo>
                    <a:pt x="933450" y="2771140"/>
                  </a:lnTo>
                  <a:lnTo>
                    <a:pt x="1016000" y="2771140"/>
                  </a:lnTo>
                  <a:lnTo>
                    <a:pt x="2905760" y="881380"/>
                  </a:lnTo>
                  <a:close/>
                </a:path>
              </a:pathLst>
            </a:custGeom>
            <a:solidFill>
              <a:srgbClr val="1F964C"/>
            </a:solidFill>
          </p:spPr>
          <p:txBody>
            <a:bodyPr/>
            <a:lstStyle/>
            <a:p>
              <a:endParaRPr lang="en-US"/>
            </a:p>
          </p:txBody>
        </p:sp>
      </p:grpSp>
      <p:grpSp>
        <p:nvGrpSpPr>
          <p:cNvPr id="16" name="Group 16"/>
          <p:cNvGrpSpPr/>
          <p:nvPr/>
        </p:nvGrpSpPr>
        <p:grpSpPr>
          <a:xfrm rot="-10800000">
            <a:off x="17270333" y="7183325"/>
            <a:ext cx="531759" cy="531759"/>
            <a:chOff x="0" y="0"/>
            <a:chExt cx="812800" cy="812800"/>
          </a:xfrm>
        </p:grpSpPr>
        <p:sp>
          <p:nvSpPr>
            <p:cNvPr id="17" name="Freeform 17"/>
            <p:cNvSpPr/>
            <p:nvPr/>
          </p:nvSpPr>
          <p:spPr>
            <a:xfrm>
              <a:off x="0" y="0"/>
              <a:ext cx="812800" cy="812800"/>
            </a:xfrm>
            <a:custGeom>
              <a:avLst/>
              <a:gdLst/>
              <a:ahLst/>
              <a:cxnLst/>
              <a:rect l="l" t="t" r="r" b="b"/>
              <a:pathLst>
                <a:path w="812800" h="812800">
                  <a:moveTo>
                    <a:pt x="652780" y="0"/>
                  </a:moveTo>
                  <a:lnTo>
                    <a:pt x="160020" y="0"/>
                  </a:lnTo>
                  <a:lnTo>
                    <a:pt x="0" y="160020"/>
                  </a:lnTo>
                  <a:lnTo>
                    <a:pt x="0" y="652780"/>
                  </a:lnTo>
                  <a:lnTo>
                    <a:pt x="160020" y="812800"/>
                  </a:lnTo>
                  <a:lnTo>
                    <a:pt x="652780" y="812800"/>
                  </a:lnTo>
                  <a:lnTo>
                    <a:pt x="812800" y="652780"/>
                  </a:lnTo>
                  <a:lnTo>
                    <a:pt x="812800" y="160020"/>
                  </a:lnTo>
                  <a:lnTo>
                    <a:pt x="652780" y="0"/>
                  </a:lnTo>
                  <a:close/>
                </a:path>
              </a:pathLst>
            </a:custGeom>
            <a:solidFill>
              <a:srgbClr val="000000">
                <a:alpha val="0"/>
              </a:srgbClr>
            </a:solidFill>
            <a:ln w="76200" cap="sq">
              <a:solidFill>
                <a:srgbClr val="3B7A6E"/>
              </a:solidFill>
              <a:prstDash val="solid"/>
              <a:miter/>
            </a:ln>
          </p:spPr>
          <p:txBody>
            <a:bodyPr/>
            <a:lstStyle/>
            <a:p>
              <a:endParaRPr lang="en-US"/>
            </a:p>
          </p:txBody>
        </p:sp>
        <p:sp>
          <p:nvSpPr>
            <p:cNvPr id="18" name="TextBox 18"/>
            <p:cNvSpPr txBox="1"/>
            <p:nvPr/>
          </p:nvSpPr>
          <p:spPr>
            <a:xfrm>
              <a:off x="63500" y="53975"/>
              <a:ext cx="685800" cy="695325"/>
            </a:xfrm>
            <a:prstGeom prst="rect">
              <a:avLst/>
            </a:prstGeom>
          </p:spPr>
          <p:txBody>
            <a:bodyPr lIns="8136" tIns="8136" rIns="8136" bIns="8136" rtlCol="0" anchor="ctr"/>
            <a:lstStyle/>
            <a:p>
              <a:pPr algn="ctr">
                <a:lnSpc>
                  <a:spcPts val="313"/>
                </a:lnSpc>
                <a:spcBef>
                  <a:spcPct val="0"/>
                </a:spcBef>
              </a:pPr>
              <a:endParaRPr/>
            </a:p>
          </p:txBody>
        </p:sp>
      </p:grpSp>
      <p:sp>
        <p:nvSpPr>
          <p:cNvPr id="21" name="TextBox 19">
            <a:extLst>
              <a:ext uri="{FF2B5EF4-FFF2-40B4-BE49-F238E27FC236}">
                <a16:creationId xmlns:a16="http://schemas.microsoft.com/office/drawing/2014/main" id="{E4DF63E0-C177-CBFF-C80A-2068DCDC47DD}"/>
              </a:ext>
            </a:extLst>
          </p:cNvPr>
          <p:cNvSpPr txBox="1"/>
          <p:nvPr/>
        </p:nvSpPr>
        <p:spPr>
          <a:xfrm>
            <a:off x="2054020" y="9561883"/>
            <a:ext cx="12070956" cy="501676"/>
          </a:xfrm>
          <a:prstGeom prst="rect">
            <a:avLst/>
          </a:prstGeom>
        </p:spPr>
        <p:txBody>
          <a:bodyPr wrap="square" lIns="0" tIns="0" rIns="0" bIns="0" rtlCol="0" anchor="t">
            <a:spAutoFit/>
          </a:bodyPr>
          <a:lstStyle/>
          <a:p>
            <a:pPr algn="l">
              <a:lnSpc>
                <a:spcPts val="4368"/>
              </a:lnSpc>
            </a:pPr>
            <a:r>
              <a:rPr lang="en-US" sz="2400" b="1" dirty="0">
                <a:solidFill>
                  <a:srgbClr val="FFFFFF"/>
                </a:solidFill>
                <a:latin typeface="Futura Bold"/>
                <a:ea typeface="Futura Bold"/>
                <a:cs typeface="Futura Bold"/>
                <a:sym typeface="Futura Bold"/>
              </a:rPr>
              <a:t>Raul </a:t>
            </a:r>
            <a:r>
              <a:rPr lang="en-US" sz="2400" b="1" dirty="0" err="1">
                <a:solidFill>
                  <a:srgbClr val="FFFFFF"/>
                </a:solidFill>
                <a:latin typeface="Futura Bold"/>
                <a:ea typeface="Futura Bold"/>
                <a:cs typeface="Futura Bold"/>
                <a:sym typeface="Futura Bold"/>
              </a:rPr>
              <a:t>Yzaguirre</a:t>
            </a:r>
            <a:r>
              <a:rPr lang="en-US" sz="2400" b="1" dirty="0">
                <a:solidFill>
                  <a:srgbClr val="FFFFFF"/>
                </a:solidFill>
                <a:latin typeface="Futura Bold"/>
                <a:ea typeface="Futura Bold"/>
                <a:cs typeface="Futura Bold"/>
                <a:sym typeface="Futura Bold"/>
              </a:rPr>
              <a:t> Schools for Success</a:t>
            </a:r>
          </a:p>
        </p:txBody>
      </p:sp>
      <p:sp>
        <p:nvSpPr>
          <p:cNvPr id="22" name="Freeform 20">
            <a:extLst>
              <a:ext uri="{FF2B5EF4-FFF2-40B4-BE49-F238E27FC236}">
                <a16:creationId xmlns:a16="http://schemas.microsoft.com/office/drawing/2014/main" id="{B291B11C-4AA1-9A2E-9AA9-9D8EDC1DF9B1}"/>
              </a:ext>
            </a:extLst>
          </p:cNvPr>
          <p:cNvSpPr/>
          <p:nvPr/>
        </p:nvSpPr>
        <p:spPr>
          <a:xfrm>
            <a:off x="232077" y="8947218"/>
            <a:ext cx="1753222" cy="1753222"/>
          </a:xfrm>
          <a:custGeom>
            <a:avLst/>
            <a:gdLst/>
            <a:ahLst/>
            <a:cxnLst/>
            <a:rect l="l" t="t" r="r" b="b"/>
            <a:pathLst>
              <a:path w="1753222" h="1753222">
                <a:moveTo>
                  <a:pt x="0" y="0"/>
                </a:moveTo>
                <a:lnTo>
                  <a:pt x="1753222" y="0"/>
                </a:lnTo>
                <a:lnTo>
                  <a:pt x="1753222" y="1753222"/>
                </a:lnTo>
                <a:lnTo>
                  <a:pt x="0" y="1753222"/>
                </a:lnTo>
                <a:lnTo>
                  <a:pt x="0" y="0"/>
                </a:lnTo>
                <a:close/>
              </a:path>
            </a:pathLst>
          </a:custGeom>
          <a:blipFill>
            <a:blip r:embed="rId2"/>
            <a:stretch>
              <a:fillRect/>
            </a:stretch>
          </a:blipFill>
        </p:spPr>
        <p:txBody>
          <a:bodyPr/>
          <a:lstStyle/>
          <a:p>
            <a:endParaRPr lang="en-US"/>
          </a:p>
        </p:txBody>
      </p:sp>
      <p:sp>
        <p:nvSpPr>
          <p:cNvPr id="19" name="Title 2">
            <a:extLst>
              <a:ext uri="{FF2B5EF4-FFF2-40B4-BE49-F238E27FC236}">
                <a16:creationId xmlns:a16="http://schemas.microsoft.com/office/drawing/2014/main" id="{F43E1BA3-ABA8-D4B6-1CB4-3D73187FFB1D}"/>
              </a:ext>
            </a:extLst>
          </p:cNvPr>
          <p:cNvSpPr txBox="1">
            <a:spLocks/>
          </p:cNvSpPr>
          <p:nvPr/>
        </p:nvSpPr>
        <p:spPr>
          <a:xfrm>
            <a:off x="754118" y="395379"/>
            <a:ext cx="16553466" cy="735879"/>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b="1" dirty="0">
                <a:solidFill>
                  <a:srgbClr val="0070C0"/>
                </a:solidFill>
                <a:latin typeface="Arial" panose="020B0604020202020204" pitchFamily="34" charset="0"/>
                <a:cs typeface="Arial" panose="020B0604020202020204" pitchFamily="34" charset="0"/>
              </a:rPr>
              <a:t>Background for RYSS TIA</a:t>
            </a:r>
          </a:p>
        </p:txBody>
      </p:sp>
      <p:sp>
        <p:nvSpPr>
          <p:cNvPr id="20" name="TextBox 19">
            <a:extLst>
              <a:ext uri="{FF2B5EF4-FFF2-40B4-BE49-F238E27FC236}">
                <a16:creationId xmlns:a16="http://schemas.microsoft.com/office/drawing/2014/main" id="{85F7B493-5558-C7B4-590E-D6975C056C13}"/>
              </a:ext>
            </a:extLst>
          </p:cNvPr>
          <p:cNvSpPr txBox="1"/>
          <p:nvPr/>
        </p:nvSpPr>
        <p:spPr>
          <a:xfrm>
            <a:off x="1108688" y="1335264"/>
            <a:ext cx="16706655" cy="7863691"/>
          </a:xfrm>
          <a:prstGeom prst="rect">
            <a:avLst/>
          </a:prstGeom>
          <a:noFill/>
        </p:spPr>
        <p:txBody>
          <a:bodyPr wrap="square" rtlCol="0">
            <a:spAutoFit/>
          </a:bodyPr>
          <a:lstStyle/>
          <a:p>
            <a:r>
              <a:rPr lang="en-US" sz="4400" b="1" dirty="0"/>
              <a:t>Designated Teacher Breakdown (Beginning  with 2023-2024 designations based on 2022-2023 data analysis)  </a:t>
            </a:r>
          </a:p>
          <a:p>
            <a:r>
              <a:rPr lang="en-US" sz="4400" dirty="0"/>
              <a:t>A total of </a:t>
            </a:r>
            <a:r>
              <a:rPr lang="en-US" sz="4400" b="1" dirty="0"/>
              <a:t>49 teachers</a:t>
            </a:r>
            <a:r>
              <a:rPr lang="en-US" sz="4400" dirty="0"/>
              <a:t> have earned designations through TIA:</a:t>
            </a:r>
          </a:p>
          <a:p>
            <a:pPr lvl="1"/>
            <a:r>
              <a:rPr lang="en-US" sz="4400" b="1" dirty="0"/>
              <a:t>7 Master Teachers</a:t>
            </a:r>
            <a:endParaRPr lang="en-US" sz="4400" dirty="0"/>
          </a:p>
          <a:p>
            <a:pPr lvl="1"/>
            <a:r>
              <a:rPr lang="en-US" sz="4400" b="1" dirty="0"/>
              <a:t>18 Exemplary Teachers</a:t>
            </a:r>
            <a:endParaRPr lang="en-US" sz="4400" dirty="0"/>
          </a:p>
          <a:p>
            <a:pPr lvl="1"/>
            <a:r>
              <a:rPr lang="en-US" sz="4400" b="1" dirty="0"/>
              <a:t>24 Recognized Teachers</a:t>
            </a:r>
            <a:br>
              <a:rPr lang="en-US" sz="4400" dirty="0"/>
            </a:br>
            <a:r>
              <a:rPr lang="en-US" sz="4400" dirty="0"/>
              <a:t> </a:t>
            </a:r>
          </a:p>
          <a:p>
            <a:r>
              <a:rPr lang="en-US" sz="4400" dirty="0"/>
              <a:t>This represents:</a:t>
            </a:r>
          </a:p>
          <a:p>
            <a:pPr lvl="1"/>
            <a:r>
              <a:rPr lang="en-US" sz="4400" b="1" dirty="0"/>
              <a:t>66% of our eligible teachers</a:t>
            </a:r>
            <a:endParaRPr lang="en-US" sz="4400" dirty="0"/>
          </a:p>
          <a:p>
            <a:pPr lvl="1"/>
            <a:r>
              <a:rPr lang="en-US" sz="4400" b="1" dirty="0"/>
              <a:t>35% of our total teaching staff</a:t>
            </a:r>
            <a:endParaRPr lang="en-US" sz="4400" dirty="0"/>
          </a:p>
          <a:p>
            <a:pPr marL="571500" indent="-571500">
              <a:spcBef>
                <a:spcPts val="3000"/>
              </a:spcBef>
              <a:buClr>
                <a:schemeClr val="accent1">
                  <a:lumMod val="75000"/>
                </a:schemeClr>
              </a:buClr>
              <a:buFont typeface="Wingdings" panose="05000000000000000000" pitchFamily="2" charset="2"/>
              <a:buChar char="Ø"/>
            </a:pPr>
            <a:endParaRPr lang="en-US" sz="4000" dirty="0"/>
          </a:p>
        </p:txBody>
      </p:sp>
      <p:pic>
        <p:nvPicPr>
          <p:cNvPr id="24" name="Picture 23">
            <a:extLst>
              <a:ext uri="{FF2B5EF4-FFF2-40B4-BE49-F238E27FC236}">
                <a16:creationId xmlns:a16="http://schemas.microsoft.com/office/drawing/2014/main" id="{D67774AC-C1D9-F04E-9814-7E61CD546585}"/>
              </a:ext>
            </a:extLst>
          </p:cNvPr>
          <p:cNvPicPr>
            <a:picLocks noChangeAspect="1"/>
          </p:cNvPicPr>
          <p:nvPr/>
        </p:nvPicPr>
        <p:blipFill>
          <a:blip r:embed="rId3"/>
          <a:stretch>
            <a:fillRect/>
          </a:stretch>
        </p:blipFill>
        <p:spPr>
          <a:xfrm>
            <a:off x="11035208" y="4177555"/>
            <a:ext cx="5077534" cy="3448531"/>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3599CC-BD5B-C632-49F2-23B92CD46E4D}"/>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925FEE22-565D-3F4A-6316-C74D65E54B13}"/>
              </a:ext>
            </a:extLst>
          </p:cNvPr>
          <p:cNvGrpSpPr/>
          <p:nvPr/>
        </p:nvGrpSpPr>
        <p:grpSpPr>
          <a:xfrm>
            <a:off x="-171979" y="9258300"/>
            <a:ext cx="18631957" cy="1028700"/>
            <a:chOff x="0" y="0"/>
            <a:chExt cx="4907182" cy="270933"/>
          </a:xfrm>
        </p:grpSpPr>
        <p:sp>
          <p:nvSpPr>
            <p:cNvPr id="3" name="Freeform 3">
              <a:extLst>
                <a:ext uri="{FF2B5EF4-FFF2-40B4-BE49-F238E27FC236}">
                  <a16:creationId xmlns:a16="http://schemas.microsoft.com/office/drawing/2014/main" id="{08A74C9F-3F76-A698-17F2-8E4E8AAB0718}"/>
                </a:ext>
              </a:extLst>
            </p:cNvPr>
            <p:cNvSpPr/>
            <p:nvPr/>
          </p:nvSpPr>
          <p:spPr>
            <a:xfrm>
              <a:off x="0" y="0"/>
              <a:ext cx="4907182" cy="270933"/>
            </a:xfrm>
            <a:custGeom>
              <a:avLst/>
              <a:gdLst/>
              <a:ahLst/>
              <a:cxnLst/>
              <a:rect l="l" t="t" r="r" b="b"/>
              <a:pathLst>
                <a:path w="4907182" h="270933">
                  <a:moveTo>
                    <a:pt x="0" y="0"/>
                  </a:moveTo>
                  <a:lnTo>
                    <a:pt x="4907182" y="0"/>
                  </a:lnTo>
                  <a:lnTo>
                    <a:pt x="4907182" y="270933"/>
                  </a:lnTo>
                  <a:lnTo>
                    <a:pt x="0" y="270933"/>
                  </a:lnTo>
                  <a:close/>
                </a:path>
              </a:pathLst>
            </a:custGeom>
            <a:solidFill>
              <a:srgbClr val="1F964C"/>
            </a:solidFill>
          </p:spPr>
          <p:txBody>
            <a:bodyPr/>
            <a:lstStyle/>
            <a:p>
              <a:endParaRPr lang="en-US"/>
            </a:p>
          </p:txBody>
        </p:sp>
        <p:sp>
          <p:nvSpPr>
            <p:cNvPr id="4" name="TextBox 4">
              <a:extLst>
                <a:ext uri="{FF2B5EF4-FFF2-40B4-BE49-F238E27FC236}">
                  <a16:creationId xmlns:a16="http://schemas.microsoft.com/office/drawing/2014/main" id="{D4065B95-FCA8-7F48-D729-A7A21C18EE19}"/>
                </a:ext>
              </a:extLst>
            </p:cNvPr>
            <p:cNvSpPr txBox="1"/>
            <p:nvPr/>
          </p:nvSpPr>
          <p:spPr>
            <a:xfrm>
              <a:off x="0" y="-38100"/>
              <a:ext cx="4907182" cy="309033"/>
            </a:xfrm>
            <a:prstGeom prst="rect">
              <a:avLst/>
            </a:prstGeom>
          </p:spPr>
          <p:txBody>
            <a:bodyPr lIns="50800" tIns="50800" rIns="50800" bIns="50800" rtlCol="0" anchor="ctr"/>
            <a:lstStyle/>
            <a:p>
              <a:pPr algn="ctr">
                <a:lnSpc>
                  <a:spcPts val="2659"/>
                </a:lnSpc>
                <a:spcBef>
                  <a:spcPct val="0"/>
                </a:spcBef>
              </a:pPr>
              <a:endParaRPr/>
            </a:p>
          </p:txBody>
        </p:sp>
      </p:grpSp>
      <p:grpSp>
        <p:nvGrpSpPr>
          <p:cNvPr id="5" name="Group 5">
            <a:extLst>
              <a:ext uri="{FF2B5EF4-FFF2-40B4-BE49-F238E27FC236}">
                <a16:creationId xmlns:a16="http://schemas.microsoft.com/office/drawing/2014/main" id="{1764D59A-D220-539B-A68C-8F62BF194C6E}"/>
              </a:ext>
            </a:extLst>
          </p:cNvPr>
          <p:cNvGrpSpPr/>
          <p:nvPr/>
        </p:nvGrpSpPr>
        <p:grpSpPr>
          <a:xfrm rot="-10800000">
            <a:off x="15392077" y="7728089"/>
            <a:ext cx="2410015" cy="2410015"/>
            <a:chOff x="0" y="0"/>
            <a:chExt cx="812800" cy="812800"/>
          </a:xfrm>
        </p:grpSpPr>
        <p:sp>
          <p:nvSpPr>
            <p:cNvPr id="6" name="Freeform 6">
              <a:extLst>
                <a:ext uri="{FF2B5EF4-FFF2-40B4-BE49-F238E27FC236}">
                  <a16:creationId xmlns:a16="http://schemas.microsoft.com/office/drawing/2014/main" id="{1E7DFF97-5F01-1FB8-AE71-90CF5738F0B6}"/>
                </a:ext>
              </a:extLst>
            </p:cNvPr>
            <p:cNvSpPr/>
            <p:nvPr/>
          </p:nvSpPr>
          <p:spPr>
            <a:xfrm>
              <a:off x="0" y="0"/>
              <a:ext cx="812800" cy="812800"/>
            </a:xfrm>
            <a:custGeom>
              <a:avLst/>
              <a:gdLst/>
              <a:ahLst/>
              <a:cxnLst/>
              <a:rect l="l" t="t" r="r" b="b"/>
              <a:pathLst>
                <a:path w="812800" h="812800">
                  <a:moveTo>
                    <a:pt x="652780" y="0"/>
                  </a:moveTo>
                  <a:lnTo>
                    <a:pt x="160020" y="0"/>
                  </a:lnTo>
                  <a:lnTo>
                    <a:pt x="0" y="160020"/>
                  </a:lnTo>
                  <a:lnTo>
                    <a:pt x="0" y="652780"/>
                  </a:lnTo>
                  <a:lnTo>
                    <a:pt x="160020" y="812800"/>
                  </a:lnTo>
                  <a:lnTo>
                    <a:pt x="652780" y="812800"/>
                  </a:lnTo>
                  <a:lnTo>
                    <a:pt x="812800" y="652780"/>
                  </a:lnTo>
                  <a:lnTo>
                    <a:pt x="812800" y="160020"/>
                  </a:lnTo>
                  <a:lnTo>
                    <a:pt x="652780" y="0"/>
                  </a:lnTo>
                  <a:close/>
                </a:path>
              </a:pathLst>
            </a:custGeom>
            <a:solidFill>
              <a:srgbClr val="266390"/>
            </a:solidFill>
          </p:spPr>
          <p:txBody>
            <a:bodyPr/>
            <a:lstStyle/>
            <a:p>
              <a:endParaRPr lang="en-US"/>
            </a:p>
          </p:txBody>
        </p:sp>
        <p:sp>
          <p:nvSpPr>
            <p:cNvPr id="7" name="TextBox 7">
              <a:extLst>
                <a:ext uri="{FF2B5EF4-FFF2-40B4-BE49-F238E27FC236}">
                  <a16:creationId xmlns:a16="http://schemas.microsoft.com/office/drawing/2014/main" id="{7D922FF0-1F0E-0E40-759D-4A584846C2DB}"/>
                </a:ext>
              </a:extLst>
            </p:cNvPr>
            <p:cNvSpPr txBox="1"/>
            <p:nvPr/>
          </p:nvSpPr>
          <p:spPr>
            <a:xfrm>
              <a:off x="63500" y="53975"/>
              <a:ext cx="685800" cy="695325"/>
            </a:xfrm>
            <a:prstGeom prst="rect">
              <a:avLst/>
            </a:prstGeom>
          </p:spPr>
          <p:txBody>
            <a:bodyPr lIns="8136" tIns="8136" rIns="8136" bIns="8136" rtlCol="0" anchor="ctr"/>
            <a:lstStyle/>
            <a:p>
              <a:pPr algn="ctr">
                <a:lnSpc>
                  <a:spcPts val="313"/>
                </a:lnSpc>
                <a:spcBef>
                  <a:spcPct val="0"/>
                </a:spcBef>
              </a:pPr>
              <a:endParaRPr/>
            </a:p>
          </p:txBody>
        </p:sp>
      </p:grpSp>
      <p:grpSp>
        <p:nvGrpSpPr>
          <p:cNvPr id="8" name="Group 8">
            <a:extLst>
              <a:ext uri="{FF2B5EF4-FFF2-40B4-BE49-F238E27FC236}">
                <a16:creationId xmlns:a16="http://schemas.microsoft.com/office/drawing/2014/main" id="{DD3F36EA-7116-06F4-85A4-618F80AA187C}"/>
              </a:ext>
            </a:extLst>
          </p:cNvPr>
          <p:cNvGrpSpPr/>
          <p:nvPr/>
        </p:nvGrpSpPr>
        <p:grpSpPr>
          <a:xfrm rot="-10800000">
            <a:off x="17238863" y="8933097"/>
            <a:ext cx="879623" cy="879623"/>
            <a:chOff x="0" y="0"/>
            <a:chExt cx="812800" cy="812800"/>
          </a:xfrm>
        </p:grpSpPr>
        <p:sp>
          <p:nvSpPr>
            <p:cNvPr id="9" name="Freeform 9">
              <a:extLst>
                <a:ext uri="{FF2B5EF4-FFF2-40B4-BE49-F238E27FC236}">
                  <a16:creationId xmlns:a16="http://schemas.microsoft.com/office/drawing/2014/main" id="{C54F0201-9B15-E9D3-F85C-E5E0DBC7F8EC}"/>
                </a:ext>
              </a:extLst>
            </p:cNvPr>
            <p:cNvSpPr/>
            <p:nvPr/>
          </p:nvSpPr>
          <p:spPr>
            <a:xfrm>
              <a:off x="0" y="0"/>
              <a:ext cx="812800" cy="812800"/>
            </a:xfrm>
            <a:custGeom>
              <a:avLst/>
              <a:gdLst/>
              <a:ahLst/>
              <a:cxnLst/>
              <a:rect l="l" t="t" r="r" b="b"/>
              <a:pathLst>
                <a:path w="812800" h="812800">
                  <a:moveTo>
                    <a:pt x="652780" y="0"/>
                  </a:moveTo>
                  <a:lnTo>
                    <a:pt x="160020" y="0"/>
                  </a:lnTo>
                  <a:lnTo>
                    <a:pt x="0" y="160020"/>
                  </a:lnTo>
                  <a:lnTo>
                    <a:pt x="0" y="652780"/>
                  </a:lnTo>
                  <a:lnTo>
                    <a:pt x="160020" y="812800"/>
                  </a:lnTo>
                  <a:lnTo>
                    <a:pt x="652780" y="812800"/>
                  </a:lnTo>
                  <a:lnTo>
                    <a:pt x="812800" y="652780"/>
                  </a:lnTo>
                  <a:lnTo>
                    <a:pt x="812800" y="160020"/>
                  </a:lnTo>
                  <a:lnTo>
                    <a:pt x="652780" y="0"/>
                  </a:lnTo>
                  <a:close/>
                </a:path>
              </a:pathLst>
            </a:custGeom>
            <a:solidFill>
              <a:srgbClr val="70AD71"/>
            </a:solidFill>
          </p:spPr>
          <p:txBody>
            <a:bodyPr/>
            <a:lstStyle/>
            <a:p>
              <a:endParaRPr lang="en-US"/>
            </a:p>
          </p:txBody>
        </p:sp>
        <p:sp>
          <p:nvSpPr>
            <p:cNvPr id="10" name="TextBox 10">
              <a:extLst>
                <a:ext uri="{FF2B5EF4-FFF2-40B4-BE49-F238E27FC236}">
                  <a16:creationId xmlns:a16="http://schemas.microsoft.com/office/drawing/2014/main" id="{4BDCE004-2CDD-DB8F-38A0-1C4287719EC1}"/>
                </a:ext>
              </a:extLst>
            </p:cNvPr>
            <p:cNvSpPr txBox="1"/>
            <p:nvPr/>
          </p:nvSpPr>
          <p:spPr>
            <a:xfrm>
              <a:off x="63500" y="53975"/>
              <a:ext cx="685800" cy="695325"/>
            </a:xfrm>
            <a:prstGeom prst="rect">
              <a:avLst/>
            </a:prstGeom>
          </p:spPr>
          <p:txBody>
            <a:bodyPr lIns="8136" tIns="8136" rIns="8136" bIns="8136" rtlCol="0" anchor="ctr"/>
            <a:lstStyle/>
            <a:p>
              <a:pPr algn="ctr">
                <a:lnSpc>
                  <a:spcPts val="313"/>
                </a:lnSpc>
                <a:spcBef>
                  <a:spcPct val="0"/>
                </a:spcBef>
              </a:pPr>
              <a:endParaRPr/>
            </a:p>
          </p:txBody>
        </p:sp>
      </p:grpSp>
      <p:grpSp>
        <p:nvGrpSpPr>
          <p:cNvPr id="11" name="Group 11">
            <a:extLst>
              <a:ext uri="{FF2B5EF4-FFF2-40B4-BE49-F238E27FC236}">
                <a16:creationId xmlns:a16="http://schemas.microsoft.com/office/drawing/2014/main" id="{10CF0497-0984-1283-CBB8-77AA33DA1948}"/>
              </a:ext>
            </a:extLst>
          </p:cNvPr>
          <p:cNvGrpSpPr/>
          <p:nvPr/>
        </p:nvGrpSpPr>
        <p:grpSpPr>
          <a:xfrm rot="-10800000">
            <a:off x="16833407" y="7378980"/>
            <a:ext cx="873852" cy="873852"/>
            <a:chOff x="0" y="0"/>
            <a:chExt cx="812800" cy="812800"/>
          </a:xfrm>
        </p:grpSpPr>
        <p:sp>
          <p:nvSpPr>
            <p:cNvPr id="12" name="Freeform 12">
              <a:extLst>
                <a:ext uri="{FF2B5EF4-FFF2-40B4-BE49-F238E27FC236}">
                  <a16:creationId xmlns:a16="http://schemas.microsoft.com/office/drawing/2014/main" id="{03A610EC-40C6-ACCD-6D10-6DCBCC36E3C3}"/>
                </a:ext>
              </a:extLst>
            </p:cNvPr>
            <p:cNvSpPr/>
            <p:nvPr/>
          </p:nvSpPr>
          <p:spPr>
            <a:xfrm>
              <a:off x="0" y="0"/>
              <a:ext cx="812800" cy="812800"/>
            </a:xfrm>
            <a:custGeom>
              <a:avLst/>
              <a:gdLst/>
              <a:ahLst/>
              <a:cxnLst/>
              <a:rect l="l" t="t" r="r" b="b"/>
              <a:pathLst>
                <a:path w="812800" h="812800">
                  <a:moveTo>
                    <a:pt x="652780" y="0"/>
                  </a:moveTo>
                  <a:lnTo>
                    <a:pt x="160020" y="0"/>
                  </a:lnTo>
                  <a:lnTo>
                    <a:pt x="0" y="160020"/>
                  </a:lnTo>
                  <a:lnTo>
                    <a:pt x="0" y="652780"/>
                  </a:lnTo>
                  <a:lnTo>
                    <a:pt x="160020" y="812800"/>
                  </a:lnTo>
                  <a:lnTo>
                    <a:pt x="652780" y="812800"/>
                  </a:lnTo>
                  <a:lnTo>
                    <a:pt x="812800" y="652780"/>
                  </a:lnTo>
                  <a:lnTo>
                    <a:pt x="812800" y="160020"/>
                  </a:lnTo>
                  <a:lnTo>
                    <a:pt x="652780" y="0"/>
                  </a:lnTo>
                  <a:close/>
                </a:path>
              </a:pathLst>
            </a:custGeom>
            <a:solidFill>
              <a:srgbClr val="000000">
                <a:alpha val="0"/>
              </a:srgbClr>
            </a:solidFill>
            <a:ln w="76200" cap="sq">
              <a:solidFill>
                <a:srgbClr val="70AD71"/>
              </a:solidFill>
              <a:prstDash val="solid"/>
              <a:miter/>
            </a:ln>
          </p:spPr>
          <p:txBody>
            <a:bodyPr/>
            <a:lstStyle/>
            <a:p>
              <a:endParaRPr lang="en-US"/>
            </a:p>
          </p:txBody>
        </p:sp>
        <p:sp>
          <p:nvSpPr>
            <p:cNvPr id="13" name="TextBox 13">
              <a:extLst>
                <a:ext uri="{FF2B5EF4-FFF2-40B4-BE49-F238E27FC236}">
                  <a16:creationId xmlns:a16="http://schemas.microsoft.com/office/drawing/2014/main" id="{BA7B7786-2E51-1289-5835-EAA25D94D66B}"/>
                </a:ext>
              </a:extLst>
            </p:cNvPr>
            <p:cNvSpPr txBox="1"/>
            <p:nvPr/>
          </p:nvSpPr>
          <p:spPr>
            <a:xfrm>
              <a:off x="63500" y="53975"/>
              <a:ext cx="685800" cy="695325"/>
            </a:xfrm>
            <a:prstGeom prst="rect">
              <a:avLst/>
            </a:prstGeom>
          </p:spPr>
          <p:txBody>
            <a:bodyPr lIns="8136" tIns="8136" rIns="8136" bIns="8136" rtlCol="0" anchor="ctr"/>
            <a:lstStyle/>
            <a:p>
              <a:pPr algn="ctr">
                <a:lnSpc>
                  <a:spcPts val="313"/>
                </a:lnSpc>
                <a:spcBef>
                  <a:spcPct val="0"/>
                </a:spcBef>
              </a:pPr>
              <a:endParaRPr/>
            </a:p>
          </p:txBody>
        </p:sp>
      </p:grpSp>
      <p:grpSp>
        <p:nvGrpSpPr>
          <p:cNvPr id="14" name="Group 14">
            <a:extLst>
              <a:ext uri="{FF2B5EF4-FFF2-40B4-BE49-F238E27FC236}">
                <a16:creationId xmlns:a16="http://schemas.microsoft.com/office/drawing/2014/main" id="{8DC6B547-57B5-8E6D-F884-66C2571683E4}"/>
              </a:ext>
            </a:extLst>
          </p:cNvPr>
          <p:cNvGrpSpPr>
            <a:grpSpLocks noChangeAspect="1"/>
          </p:cNvGrpSpPr>
          <p:nvPr/>
        </p:nvGrpSpPr>
        <p:grpSpPr>
          <a:xfrm rot="-10800000">
            <a:off x="15108817" y="8252832"/>
            <a:ext cx="566519" cy="491118"/>
            <a:chOff x="0" y="0"/>
            <a:chExt cx="3196590" cy="2771140"/>
          </a:xfrm>
        </p:grpSpPr>
        <p:sp>
          <p:nvSpPr>
            <p:cNvPr id="15" name="Freeform 15">
              <a:extLst>
                <a:ext uri="{FF2B5EF4-FFF2-40B4-BE49-F238E27FC236}">
                  <a16:creationId xmlns:a16="http://schemas.microsoft.com/office/drawing/2014/main" id="{F1922F7B-64DD-124B-82BE-B2E8F29F2AB1}"/>
                </a:ext>
              </a:extLst>
            </p:cNvPr>
            <p:cNvSpPr/>
            <p:nvPr/>
          </p:nvSpPr>
          <p:spPr>
            <a:xfrm>
              <a:off x="0" y="0"/>
              <a:ext cx="3196590" cy="2771140"/>
            </a:xfrm>
            <a:custGeom>
              <a:avLst/>
              <a:gdLst/>
              <a:ahLst/>
              <a:cxnLst/>
              <a:rect l="l" t="t" r="r" b="b"/>
              <a:pathLst>
                <a:path w="3196590" h="2771140">
                  <a:moveTo>
                    <a:pt x="271780" y="1861820"/>
                  </a:moveTo>
                  <a:lnTo>
                    <a:pt x="241300" y="1809750"/>
                  </a:lnTo>
                  <a:lnTo>
                    <a:pt x="2051050" y="0"/>
                  </a:lnTo>
                  <a:lnTo>
                    <a:pt x="2133600" y="0"/>
                  </a:lnTo>
                  <a:lnTo>
                    <a:pt x="271780" y="1861820"/>
                  </a:lnTo>
                  <a:close/>
                  <a:moveTo>
                    <a:pt x="1968500" y="0"/>
                  </a:moveTo>
                  <a:lnTo>
                    <a:pt x="1885950" y="0"/>
                  </a:lnTo>
                  <a:lnTo>
                    <a:pt x="181610" y="1704340"/>
                  </a:lnTo>
                  <a:lnTo>
                    <a:pt x="212090" y="1756410"/>
                  </a:lnTo>
                  <a:lnTo>
                    <a:pt x="1968500" y="0"/>
                  </a:lnTo>
                  <a:close/>
                  <a:moveTo>
                    <a:pt x="2298700" y="0"/>
                  </a:moveTo>
                  <a:lnTo>
                    <a:pt x="2216150" y="0"/>
                  </a:lnTo>
                  <a:lnTo>
                    <a:pt x="302260" y="1913890"/>
                  </a:lnTo>
                  <a:lnTo>
                    <a:pt x="332740" y="1965960"/>
                  </a:lnTo>
                  <a:lnTo>
                    <a:pt x="2298700" y="0"/>
                  </a:lnTo>
                  <a:close/>
                  <a:moveTo>
                    <a:pt x="2421890" y="43180"/>
                  </a:moveTo>
                  <a:lnTo>
                    <a:pt x="2396490" y="0"/>
                  </a:lnTo>
                  <a:lnTo>
                    <a:pt x="2381250" y="0"/>
                  </a:lnTo>
                  <a:lnTo>
                    <a:pt x="361950" y="2018030"/>
                  </a:lnTo>
                  <a:lnTo>
                    <a:pt x="392430" y="2070100"/>
                  </a:lnTo>
                  <a:lnTo>
                    <a:pt x="2421890" y="43180"/>
                  </a:lnTo>
                  <a:close/>
                  <a:moveTo>
                    <a:pt x="2481580" y="147320"/>
                  </a:moveTo>
                  <a:lnTo>
                    <a:pt x="2451100" y="95250"/>
                  </a:lnTo>
                  <a:lnTo>
                    <a:pt x="424180" y="2123440"/>
                  </a:lnTo>
                  <a:lnTo>
                    <a:pt x="454660" y="2175510"/>
                  </a:lnTo>
                  <a:lnTo>
                    <a:pt x="2481580" y="147320"/>
                  </a:lnTo>
                  <a:close/>
                  <a:moveTo>
                    <a:pt x="1803400" y="0"/>
                  </a:moveTo>
                  <a:lnTo>
                    <a:pt x="1720850" y="0"/>
                  </a:lnTo>
                  <a:lnTo>
                    <a:pt x="120650" y="1598930"/>
                  </a:lnTo>
                  <a:lnTo>
                    <a:pt x="151130" y="1651000"/>
                  </a:lnTo>
                  <a:lnTo>
                    <a:pt x="1803400" y="0"/>
                  </a:lnTo>
                  <a:close/>
                  <a:moveTo>
                    <a:pt x="2542540" y="252730"/>
                  </a:moveTo>
                  <a:lnTo>
                    <a:pt x="2512060" y="200660"/>
                  </a:lnTo>
                  <a:lnTo>
                    <a:pt x="483870" y="2228850"/>
                  </a:lnTo>
                  <a:lnTo>
                    <a:pt x="514350" y="2280920"/>
                  </a:lnTo>
                  <a:lnTo>
                    <a:pt x="2542540" y="252730"/>
                  </a:lnTo>
                  <a:close/>
                  <a:moveTo>
                    <a:pt x="552450" y="424180"/>
                  </a:moveTo>
                  <a:lnTo>
                    <a:pt x="976630" y="0"/>
                  </a:lnTo>
                  <a:lnTo>
                    <a:pt x="894080" y="0"/>
                  </a:lnTo>
                  <a:lnTo>
                    <a:pt x="665480" y="228600"/>
                  </a:lnTo>
                  <a:lnTo>
                    <a:pt x="552450" y="424180"/>
                  </a:lnTo>
                  <a:close/>
                  <a:moveTo>
                    <a:pt x="2814320" y="723900"/>
                  </a:moveTo>
                  <a:lnTo>
                    <a:pt x="786130" y="2752090"/>
                  </a:lnTo>
                  <a:lnTo>
                    <a:pt x="796290" y="2771140"/>
                  </a:lnTo>
                  <a:lnTo>
                    <a:pt x="850900" y="2771140"/>
                  </a:lnTo>
                  <a:lnTo>
                    <a:pt x="2844800" y="777240"/>
                  </a:lnTo>
                  <a:lnTo>
                    <a:pt x="2814320" y="723900"/>
                  </a:lnTo>
                  <a:close/>
                  <a:moveTo>
                    <a:pt x="1141730" y="0"/>
                  </a:moveTo>
                  <a:lnTo>
                    <a:pt x="1059180" y="0"/>
                  </a:lnTo>
                  <a:lnTo>
                    <a:pt x="439420" y="619760"/>
                  </a:lnTo>
                  <a:lnTo>
                    <a:pt x="326390" y="815340"/>
                  </a:lnTo>
                  <a:lnTo>
                    <a:pt x="1141730" y="0"/>
                  </a:lnTo>
                  <a:close/>
                  <a:moveTo>
                    <a:pt x="1306830" y="0"/>
                  </a:moveTo>
                  <a:lnTo>
                    <a:pt x="1224280" y="0"/>
                  </a:lnTo>
                  <a:lnTo>
                    <a:pt x="213360" y="1010920"/>
                  </a:lnTo>
                  <a:lnTo>
                    <a:pt x="100330" y="1206500"/>
                  </a:lnTo>
                  <a:lnTo>
                    <a:pt x="1306830" y="0"/>
                  </a:lnTo>
                  <a:close/>
                  <a:moveTo>
                    <a:pt x="1638300" y="0"/>
                  </a:moveTo>
                  <a:lnTo>
                    <a:pt x="1555750" y="0"/>
                  </a:lnTo>
                  <a:lnTo>
                    <a:pt x="60960" y="1494790"/>
                  </a:lnTo>
                  <a:lnTo>
                    <a:pt x="91440" y="1546860"/>
                  </a:lnTo>
                  <a:lnTo>
                    <a:pt x="1638300" y="0"/>
                  </a:lnTo>
                  <a:close/>
                  <a:moveTo>
                    <a:pt x="1471930" y="0"/>
                  </a:moveTo>
                  <a:lnTo>
                    <a:pt x="1389380" y="0"/>
                  </a:lnTo>
                  <a:lnTo>
                    <a:pt x="0" y="1389380"/>
                  </a:lnTo>
                  <a:lnTo>
                    <a:pt x="30480" y="1441450"/>
                  </a:lnTo>
                  <a:lnTo>
                    <a:pt x="1471930" y="0"/>
                  </a:lnTo>
                  <a:close/>
                  <a:moveTo>
                    <a:pt x="778510" y="33020"/>
                  </a:moveTo>
                  <a:lnTo>
                    <a:pt x="811530" y="0"/>
                  </a:lnTo>
                  <a:lnTo>
                    <a:pt x="797560" y="0"/>
                  </a:lnTo>
                  <a:lnTo>
                    <a:pt x="778510" y="33020"/>
                  </a:lnTo>
                  <a:close/>
                  <a:moveTo>
                    <a:pt x="3153410" y="1459230"/>
                  </a:moveTo>
                  <a:lnTo>
                    <a:pt x="3196590" y="1385570"/>
                  </a:lnTo>
                  <a:lnTo>
                    <a:pt x="3177540" y="1352550"/>
                  </a:lnTo>
                  <a:lnTo>
                    <a:pt x="1760220" y="2771140"/>
                  </a:lnTo>
                  <a:lnTo>
                    <a:pt x="1842770" y="2771140"/>
                  </a:lnTo>
                  <a:lnTo>
                    <a:pt x="3153410" y="1459230"/>
                  </a:lnTo>
                  <a:close/>
                  <a:moveTo>
                    <a:pt x="3147060" y="1300480"/>
                  </a:moveTo>
                  <a:lnTo>
                    <a:pt x="3116580" y="1248410"/>
                  </a:lnTo>
                  <a:lnTo>
                    <a:pt x="1595120" y="2771140"/>
                  </a:lnTo>
                  <a:lnTo>
                    <a:pt x="1677670" y="2771140"/>
                  </a:lnTo>
                  <a:lnTo>
                    <a:pt x="3147060" y="1300480"/>
                  </a:lnTo>
                  <a:close/>
                  <a:moveTo>
                    <a:pt x="2928620" y="1850390"/>
                  </a:moveTo>
                  <a:lnTo>
                    <a:pt x="3041650" y="1654810"/>
                  </a:lnTo>
                  <a:lnTo>
                    <a:pt x="1925320" y="2771140"/>
                  </a:lnTo>
                  <a:lnTo>
                    <a:pt x="2007870" y="2771140"/>
                  </a:lnTo>
                  <a:lnTo>
                    <a:pt x="2928620" y="1850390"/>
                  </a:lnTo>
                  <a:close/>
                  <a:moveTo>
                    <a:pt x="2702560" y="2241550"/>
                  </a:moveTo>
                  <a:lnTo>
                    <a:pt x="2815590" y="2045970"/>
                  </a:lnTo>
                  <a:lnTo>
                    <a:pt x="2090420" y="2771140"/>
                  </a:lnTo>
                  <a:lnTo>
                    <a:pt x="2172970" y="2771140"/>
                  </a:lnTo>
                  <a:lnTo>
                    <a:pt x="2702560" y="2241550"/>
                  </a:lnTo>
                  <a:close/>
                  <a:moveTo>
                    <a:pt x="2476500" y="2632710"/>
                  </a:moveTo>
                  <a:lnTo>
                    <a:pt x="2589530" y="2437130"/>
                  </a:lnTo>
                  <a:lnTo>
                    <a:pt x="2255520" y="2771140"/>
                  </a:lnTo>
                  <a:lnTo>
                    <a:pt x="2338070" y="2771140"/>
                  </a:lnTo>
                  <a:lnTo>
                    <a:pt x="2476500" y="2632710"/>
                  </a:lnTo>
                  <a:close/>
                  <a:moveTo>
                    <a:pt x="3087370" y="1195070"/>
                  </a:moveTo>
                  <a:lnTo>
                    <a:pt x="3056890" y="1143000"/>
                  </a:lnTo>
                  <a:lnTo>
                    <a:pt x="1428750" y="2771140"/>
                  </a:lnTo>
                  <a:lnTo>
                    <a:pt x="1511300" y="2771140"/>
                  </a:lnTo>
                  <a:lnTo>
                    <a:pt x="3087370" y="1195070"/>
                  </a:lnTo>
                  <a:close/>
                  <a:moveTo>
                    <a:pt x="3026410" y="1090930"/>
                  </a:moveTo>
                  <a:lnTo>
                    <a:pt x="2995930" y="1038860"/>
                  </a:lnTo>
                  <a:lnTo>
                    <a:pt x="1263650" y="2771140"/>
                  </a:lnTo>
                  <a:lnTo>
                    <a:pt x="1346200" y="2771140"/>
                  </a:lnTo>
                  <a:lnTo>
                    <a:pt x="3026410" y="1090930"/>
                  </a:lnTo>
                  <a:close/>
                  <a:moveTo>
                    <a:pt x="2724150" y="566420"/>
                  </a:moveTo>
                  <a:lnTo>
                    <a:pt x="2693670" y="514350"/>
                  </a:lnTo>
                  <a:lnTo>
                    <a:pt x="665480" y="2542540"/>
                  </a:lnTo>
                  <a:lnTo>
                    <a:pt x="695960" y="2594610"/>
                  </a:lnTo>
                  <a:lnTo>
                    <a:pt x="2724150" y="566420"/>
                  </a:lnTo>
                  <a:close/>
                  <a:moveTo>
                    <a:pt x="2663190" y="462280"/>
                  </a:moveTo>
                  <a:lnTo>
                    <a:pt x="2632710" y="410210"/>
                  </a:lnTo>
                  <a:lnTo>
                    <a:pt x="604520" y="2438400"/>
                  </a:lnTo>
                  <a:lnTo>
                    <a:pt x="635000" y="2490470"/>
                  </a:lnTo>
                  <a:lnTo>
                    <a:pt x="2663190" y="462280"/>
                  </a:lnTo>
                  <a:close/>
                  <a:moveTo>
                    <a:pt x="2783840" y="671830"/>
                  </a:moveTo>
                  <a:lnTo>
                    <a:pt x="2753360" y="619760"/>
                  </a:lnTo>
                  <a:lnTo>
                    <a:pt x="726440" y="2646680"/>
                  </a:lnTo>
                  <a:lnTo>
                    <a:pt x="756920" y="2698750"/>
                  </a:lnTo>
                  <a:lnTo>
                    <a:pt x="2783840" y="671830"/>
                  </a:lnTo>
                  <a:close/>
                  <a:moveTo>
                    <a:pt x="2965450" y="985520"/>
                  </a:moveTo>
                  <a:lnTo>
                    <a:pt x="2934970" y="933450"/>
                  </a:lnTo>
                  <a:lnTo>
                    <a:pt x="1098550" y="2771140"/>
                  </a:lnTo>
                  <a:lnTo>
                    <a:pt x="1181100" y="2771140"/>
                  </a:lnTo>
                  <a:lnTo>
                    <a:pt x="2965450" y="985520"/>
                  </a:lnTo>
                  <a:close/>
                  <a:moveTo>
                    <a:pt x="2603500" y="356870"/>
                  </a:moveTo>
                  <a:lnTo>
                    <a:pt x="2573020" y="304800"/>
                  </a:lnTo>
                  <a:lnTo>
                    <a:pt x="544830" y="2332990"/>
                  </a:lnTo>
                  <a:lnTo>
                    <a:pt x="575310" y="2385060"/>
                  </a:lnTo>
                  <a:lnTo>
                    <a:pt x="2603500" y="356870"/>
                  </a:lnTo>
                  <a:close/>
                  <a:moveTo>
                    <a:pt x="2905760" y="881380"/>
                  </a:moveTo>
                  <a:lnTo>
                    <a:pt x="2875280" y="829310"/>
                  </a:lnTo>
                  <a:lnTo>
                    <a:pt x="933450" y="2771140"/>
                  </a:lnTo>
                  <a:lnTo>
                    <a:pt x="1016000" y="2771140"/>
                  </a:lnTo>
                  <a:lnTo>
                    <a:pt x="2905760" y="881380"/>
                  </a:lnTo>
                  <a:close/>
                </a:path>
              </a:pathLst>
            </a:custGeom>
            <a:solidFill>
              <a:srgbClr val="1F964C"/>
            </a:solidFill>
          </p:spPr>
          <p:txBody>
            <a:bodyPr/>
            <a:lstStyle/>
            <a:p>
              <a:endParaRPr lang="en-US"/>
            </a:p>
          </p:txBody>
        </p:sp>
      </p:grpSp>
      <p:grpSp>
        <p:nvGrpSpPr>
          <p:cNvPr id="16" name="Group 16">
            <a:extLst>
              <a:ext uri="{FF2B5EF4-FFF2-40B4-BE49-F238E27FC236}">
                <a16:creationId xmlns:a16="http://schemas.microsoft.com/office/drawing/2014/main" id="{65DED267-4596-8123-042C-860BA0DDCC7D}"/>
              </a:ext>
            </a:extLst>
          </p:cNvPr>
          <p:cNvGrpSpPr/>
          <p:nvPr/>
        </p:nvGrpSpPr>
        <p:grpSpPr>
          <a:xfrm rot="-10800000">
            <a:off x="17270333" y="7183325"/>
            <a:ext cx="531759" cy="531759"/>
            <a:chOff x="0" y="0"/>
            <a:chExt cx="812800" cy="812800"/>
          </a:xfrm>
        </p:grpSpPr>
        <p:sp>
          <p:nvSpPr>
            <p:cNvPr id="17" name="Freeform 17">
              <a:extLst>
                <a:ext uri="{FF2B5EF4-FFF2-40B4-BE49-F238E27FC236}">
                  <a16:creationId xmlns:a16="http://schemas.microsoft.com/office/drawing/2014/main" id="{405F2BFC-C747-CDFA-96B5-4211F900440B}"/>
                </a:ext>
              </a:extLst>
            </p:cNvPr>
            <p:cNvSpPr/>
            <p:nvPr/>
          </p:nvSpPr>
          <p:spPr>
            <a:xfrm>
              <a:off x="0" y="0"/>
              <a:ext cx="812800" cy="812800"/>
            </a:xfrm>
            <a:custGeom>
              <a:avLst/>
              <a:gdLst/>
              <a:ahLst/>
              <a:cxnLst/>
              <a:rect l="l" t="t" r="r" b="b"/>
              <a:pathLst>
                <a:path w="812800" h="812800">
                  <a:moveTo>
                    <a:pt x="652780" y="0"/>
                  </a:moveTo>
                  <a:lnTo>
                    <a:pt x="160020" y="0"/>
                  </a:lnTo>
                  <a:lnTo>
                    <a:pt x="0" y="160020"/>
                  </a:lnTo>
                  <a:lnTo>
                    <a:pt x="0" y="652780"/>
                  </a:lnTo>
                  <a:lnTo>
                    <a:pt x="160020" y="812800"/>
                  </a:lnTo>
                  <a:lnTo>
                    <a:pt x="652780" y="812800"/>
                  </a:lnTo>
                  <a:lnTo>
                    <a:pt x="812800" y="652780"/>
                  </a:lnTo>
                  <a:lnTo>
                    <a:pt x="812800" y="160020"/>
                  </a:lnTo>
                  <a:lnTo>
                    <a:pt x="652780" y="0"/>
                  </a:lnTo>
                  <a:close/>
                </a:path>
              </a:pathLst>
            </a:custGeom>
            <a:solidFill>
              <a:srgbClr val="000000">
                <a:alpha val="0"/>
              </a:srgbClr>
            </a:solidFill>
            <a:ln w="76200" cap="sq">
              <a:solidFill>
                <a:srgbClr val="3B7A6E"/>
              </a:solidFill>
              <a:prstDash val="solid"/>
              <a:miter/>
            </a:ln>
          </p:spPr>
          <p:txBody>
            <a:bodyPr/>
            <a:lstStyle/>
            <a:p>
              <a:endParaRPr lang="en-US"/>
            </a:p>
          </p:txBody>
        </p:sp>
        <p:sp>
          <p:nvSpPr>
            <p:cNvPr id="18" name="TextBox 18">
              <a:extLst>
                <a:ext uri="{FF2B5EF4-FFF2-40B4-BE49-F238E27FC236}">
                  <a16:creationId xmlns:a16="http://schemas.microsoft.com/office/drawing/2014/main" id="{93BC0AEA-7EAA-E3FF-281C-395C0D601C42}"/>
                </a:ext>
              </a:extLst>
            </p:cNvPr>
            <p:cNvSpPr txBox="1"/>
            <p:nvPr/>
          </p:nvSpPr>
          <p:spPr>
            <a:xfrm>
              <a:off x="63500" y="53975"/>
              <a:ext cx="685800" cy="695325"/>
            </a:xfrm>
            <a:prstGeom prst="rect">
              <a:avLst/>
            </a:prstGeom>
          </p:spPr>
          <p:txBody>
            <a:bodyPr lIns="8136" tIns="8136" rIns="8136" bIns="8136" rtlCol="0" anchor="ctr"/>
            <a:lstStyle/>
            <a:p>
              <a:pPr algn="ctr">
                <a:lnSpc>
                  <a:spcPts val="313"/>
                </a:lnSpc>
                <a:spcBef>
                  <a:spcPct val="0"/>
                </a:spcBef>
              </a:pPr>
              <a:endParaRPr/>
            </a:p>
          </p:txBody>
        </p:sp>
      </p:grpSp>
      <p:sp>
        <p:nvSpPr>
          <p:cNvPr id="21" name="TextBox 19">
            <a:extLst>
              <a:ext uri="{FF2B5EF4-FFF2-40B4-BE49-F238E27FC236}">
                <a16:creationId xmlns:a16="http://schemas.microsoft.com/office/drawing/2014/main" id="{0BD37FC9-4340-1449-EB63-2296BB9F8000}"/>
              </a:ext>
            </a:extLst>
          </p:cNvPr>
          <p:cNvSpPr txBox="1"/>
          <p:nvPr/>
        </p:nvSpPr>
        <p:spPr>
          <a:xfrm>
            <a:off x="2054020" y="9561883"/>
            <a:ext cx="12070956" cy="501676"/>
          </a:xfrm>
          <a:prstGeom prst="rect">
            <a:avLst/>
          </a:prstGeom>
        </p:spPr>
        <p:txBody>
          <a:bodyPr wrap="square" lIns="0" tIns="0" rIns="0" bIns="0" rtlCol="0" anchor="t">
            <a:spAutoFit/>
          </a:bodyPr>
          <a:lstStyle/>
          <a:p>
            <a:pPr algn="l">
              <a:lnSpc>
                <a:spcPts val="4368"/>
              </a:lnSpc>
            </a:pPr>
            <a:r>
              <a:rPr lang="en-US" sz="2400" b="1" dirty="0">
                <a:solidFill>
                  <a:srgbClr val="FFFFFF"/>
                </a:solidFill>
                <a:latin typeface="Futura Bold"/>
                <a:ea typeface="Futura Bold"/>
                <a:cs typeface="Futura Bold"/>
                <a:sym typeface="Futura Bold"/>
              </a:rPr>
              <a:t>Raul </a:t>
            </a:r>
            <a:r>
              <a:rPr lang="en-US" sz="2400" b="1" dirty="0" err="1">
                <a:solidFill>
                  <a:srgbClr val="FFFFFF"/>
                </a:solidFill>
                <a:latin typeface="Futura Bold"/>
                <a:ea typeface="Futura Bold"/>
                <a:cs typeface="Futura Bold"/>
                <a:sym typeface="Futura Bold"/>
              </a:rPr>
              <a:t>Yzaguirre</a:t>
            </a:r>
            <a:r>
              <a:rPr lang="en-US" sz="2400" b="1" dirty="0">
                <a:solidFill>
                  <a:srgbClr val="FFFFFF"/>
                </a:solidFill>
                <a:latin typeface="Futura Bold"/>
                <a:ea typeface="Futura Bold"/>
                <a:cs typeface="Futura Bold"/>
                <a:sym typeface="Futura Bold"/>
              </a:rPr>
              <a:t> Schools for Success</a:t>
            </a:r>
          </a:p>
        </p:txBody>
      </p:sp>
      <p:sp>
        <p:nvSpPr>
          <p:cNvPr id="22" name="Freeform 20">
            <a:extLst>
              <a:ext uri="{FF2B5EF4-FFF2-40B4-BE49-F238E27FC236}">
                <a16:creationId xmlns:a16="http://schemas.microsoft.com/office/drawing/2014/main" id="{FBF81A00-240A-A9E2-BE6E-66DC007290DE}"/>
              </a:ext>
            </a:extLst>
          </p:cNvPr>
          <p:cNvSpPr/>
          <p:nvPr/>
        </p:nvSpPr>
        <p:spPr>
          <a:xfrm>
            <a:off x="232077" y="8947218"/>
            <a:ext cx="1753222" cy="1753222"/>
          </a:xfrm>
          <a:custGeom>
            <a:avLst/>
            <a:gdLst/>
            <a:ahLst/>
            <a:cxnLst/>
            <a:rect l="l" t="t" r="r" b="b"/>
            <a:pathLst>
              <a:path w="1753222" h="1753222">
                <a:moveTo>
                  <a:pt x="0" y="0"/>
                </a:moveTo>
                <a:lnTo>
                  <a:pt x="1753222" y="0"/>
                </a:lnTo>
                <a:lnTo>
                  <a:pt x="1753222" y="1753222"/>
                </a:lnTo>
                <a:lnTo>
                  <a:pt x="0" y="1753222"/>
                </a:lnTo>
                <a:lnTo>
                  <a:pt x="0" y="0"/>
                </a:lnTo>
                <a:close/>
              </a:path>
            </a:pathLst>
          </a:custGeom>
          <a:blipFill>
            <a:blip r:embed="rId2"/>
            <a:stretch>
              <a:fillRect/>
            </a:stretch>
          </a:blipFill>
        </p:spPr>
        <p:txBody>
          <a:bodyPr/>
          <a:lstStyle/>
          <a:p>
            <a:endParaRPr lang="en-US"/>
          </a:p>
        </p:txBody>
      </p:sp>
      <p:sp>
        <p:nvSpPr>
          <p:cNvPr id="19" name="Title 2">
            <a:extLst>
              <a:ext uri="{FF2B5EF4-FFF2-40B4-BE49-F238E27FC236}">
                <a16:creationId xmlns:a16="http://schemas.microsoft.com/office/drawing/2014/main" id="{6D76F149-B31D-5FC1-937A-B1363995B38A}"/>
              </a:ext>
            </a:extLst>
          </p:cNvPr>
          <p:cNvSpPr txBox="1">
            <a:spLocks/>
          </p:cNvSpPr>
          <p:nvPr/>
        </p:nvSpPr>
        <p:spPr>
          <a:xfrm>
            <a:off x="754118" y="395379"/>
            <a:ext cx="16553466" cy="735879"/>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b="1" dirty="0">
                <a:solidFill>
                  <a:srgbClr val="0070C0"/>
                </a:solidFill>
                <a:latin typeface="Arial" panose="020B0604020202020204" pitchFamily="34" charset="0"/>
                <a:cs typeface="Arial" panose="020B0604020202020204" pitchFamily="34" charset="0"/>
              </a:rPr>
              <a:t>Background for RYSS TIA</a:t>
            </a:r>
          </a:p>
        </p:txBody>
      </p:sp>
      <p:sp>
        <p:nvSpPr>
          <p:cNvPr id="24" name="TextBox 23">
            <a:extLst>
              <a:ext uri="{FF2B5EF4-FFF2-40B4-BE49-F238E27FC236}">
                <a16:creationId xmlns:a16="http://schemas.microsoft.com/office/drawing/2014/main" id="{512085B8-F0ED-35EB-016C-F452F5E69728}"/>
              </a:ext>
            </a:extLst>
          </p:cNvPr>
          <p:cNvSpPr txBox="1"/>
          <p:nvPr/>
        </p:nvSpPr>
        <p:spPr>
          <a:xfrm>
            <a:off x="732162" y="1638300"/>
            <a:ext cx="12438181" cy="3493264"/>
          </a:xfrm>
          <a:prstGeom prst="rect">
            <a:avLst/>
          </a:prstGeom>
          <a:noFill/>
        </p:spPr>
        <p:txBody>
          <a:bodyPr wrap="square">
            <a:spAutoFit/>
          </a:bodyPr>
          <a:lstStyle/>
          <a:p>
            <a:pPr indent="0" algn="l">
              <a:lnSpc>
                <a:spcPts val="2400"/>
              </a:lnSpc>
              <a:spcAft>
                <a:spcPts val="1500"/>
              </a:spcAft>
              <a:buNone/>
            </a:pPr>
            <a:r>
              <a:rPr lang="en-US" sz="4400" b="1" i="0" dirty="0">
                <a:solidFill>
                  <a:srgbClr val="262626"/>
                </a:solidFill>
                <a:effectLst/>
              </a:rPr>
              <a:t>Financial Impact</a:t>
            </a:r>
          </a:p>
          <a:p>
            <a:pPr marL="0" marR="0" indent="0" algn="l">
              <a:spcAft>
                <a:spcPts val="1500"/>
              </a:spcAft>
              <a:buNone/>
            </a:pPr>
            <a:r>
              <a:rPr lang="en-US" sz="4400" b="0" i="0" dirty="0">
                <a:solidFill>
                  <a:srgbClr val="525252"/>
                </a:solidFill>
                <a:effectLst/>
              </a:rPr>
              <a:t>Since 2023-2024, RYSS has distributed a total of </a:t>
            </a:r>
            <a:r>
              <a:rPr lang="en-US" sz="4400" b="1" i="0" dirty="0">
                <a:solidFill>
                  <a:srgbClr val="525252"/>
                </a:solidFill>
                <a:effectLst/>
              </a:rPr>
              <a:t>$1,138,390 </a:t>
            </a:r>
            <a:r>
              <a:rPr lang="en-US" sz="4400" b="0" i="0" dirty="0">
                <a:solidFill>
                  <a:srgbClr val="525252"/>
                </a:solidFill>
                <a:effectLst/>
              </a:rPr>
              <a:t>directly to designated teachers over the past three years.</a:t>
            </a:r>
          </a:p>
          <a:p>
            <a:pPr marL="0" marR="0" indent="0" algn="l">
              <a:spcAft>
                <a:spcPts val="1500"/>
              </a:spcAft>
              <a:buNone/>
            </a:pPr>
            <a:endParaRPr lang="en-US" sz="4400" b="0" i="0" dirty="0">
              <a:solidFill>
                <a:srgbClr val="525252"/>
              </a:solidFill>
              <a:effectLst/>
            </a:endParaRPr>
          </a:p>
        </p:txBody>
      </p:sp>
      <p:pic>
        <p:nvPicPr>
          <p:cNvPr id="26" name="Picture 25">
            <a:extLst>
              <a:ext uri="{FF2B5EF4-FFF2-40B4-BE49-F238E27FC236}">
                <a16:creationId xmlns:a16="http://schemas.microsoft.com/office/drawing/2014/main" id="{8E18DECD-97C6-6D8F-5F2F-62FF53262FF4}"/>
              </a:ext>
            </a:extLst>
          </p:cNvPr>
          <p:cNvPicPr>
            <a:picLocks noChangeAspect="1"/>
          </p:cNvPicPr>
          <p:nvPr/>
        </p:nvPicPr>
        <p:blipFill>
          <a:blip r:embed="rId3"/>
          <a:stretch>
            <a:fillRect/>
          </a:stretch>
        </p:blipFill>
        <p:spPr>
          <a:xfrm>
            <a:off x="12843783" y="1142516"/>
            <a:ext cx="5096586" cy="3467584"/>
          </a:xfrm>
          <a:prstGeom prst="rect">
            <a:avLst/>
          </a:prstGeom>
        </p:spPr>
      </p:pic>
      <p:sp>
        <p:nvSpPr>
          <p:cNvPr id="28" name="TextBox 27">
            <a:extLst>
              <a:ext uri="{FF2B5EF4-FFF2-40B4-BE49-F238E27FC236}">
                <a16:creationId xmlns:a16="http://schemas.microsoft.com/office/drawing/2014/main" id="{02B2DAED-CC62-646F-7E64-674E43408784}"/>
              </a:ext>
            </a:extLst>
          </p:cNvPr>
          <p:cNvSpPr txBox="1"/>
          <p:nvPr/>
        </p:nvSpPr>
        <p:spPr>
          <a:xfrm>
            <a:off x="674191" y="4838700"/>
            <a:ext cx="17266178" cy="4347344"/>
          </a:xfrm>
          <a:prstGeom prst="rect">
            <a:avLst/>
          </a:prstGeom>
          <a:noFill/>
        </p:spPr>
        <p:txBody>
          <a:bodyPr wrap="square">
            <a:spAutoFit/>
          </a:bodyPr>
          <a:lstStyle/>
          <a:p>
            <a:pPr marL="0" marR="0" indent="0" algn="l">
              <a:spcAft>
                <a:spcPts val="1500"/>
              </a:spcAft>
              <a:buNone/>
            </a:pPr>
            <a:r>
              <a:rPr lang="en-US" sz="4400" b="1" i="0" dirty="0">
                <a:solidFill>
                  <a:srgbClr val="525252"/>
                </a:solidFill>
                <a:effectLst/>
              </a:rPr>
              <a:t>Annual payout ranges (subject to annual recalculation by TEA):</a:t>
            </a:r>
            <a:endParaRPr lang="en-US" sz="4400" b="0" i="0" dirty="0">
              <a:solidFill>
                <a:srgbClr val="525252"/>
              </a:solidFill>
              <a:effectLst/>
            </a:endParaRPr>
          </a:p>
          <a:p>
            <a:pPr marL="0" marR="0" indent="0" algn="l">
              <a:buFont typeface="Arial" panose="020B0604020202020204" pitchFamily="34" charset="0"/>
              <a:buChar char="•"/>
            </a:pPr>
            <a:r>
              <a:rPr lang="en-US" sz="4400" b="1" i="0" dirty="0">
                <a:solidFill>
                  <a:srgbClr val="525252"/>
                </a:solidFill>
                <a:effectLst/>
              </a:rPr>
              <a:t>Recognized:</a:t>
            </a:r>
            <a:r>
              <a:rPr lang="en-US" sz="4400" b="0" i="0" dirty="0">
                <a:solidFill>
                  <a:srgbClr val="525252"/>
                </a:solidFill>
                <a:effectLst/>
              </a:rPr>
              <a:t> $6,000 – $7,000</a:t>
            </a:r>
          </a:p>
          <a:p>
            <a:pPr marL="0" marR="0" indent="0" algn="l">
              <a:buFont typeface="Arial" panose="020B0604020202020204" pitchFamily="34" charset="0"/>
              <a:buChar char="•"/>
            </a:pPr>
            <a:r>
              <a:rPr lang="en-US" sz="4400" b="1" i="0" dirty="0">
                <a:solidFill>
                  <a:srgbClr val="525252"/>
                </a:solidFill>
                <a:effectLst/>
              </a:rPr>
              <a:t>Exemplary:</a:t>
            </a:r>
            <a:r>
              <a:rPr lang="en-US" sz="4400" b="0" i="0" dirty="0">
                <a:solidFill>
                  <a:srgbClr val="525252"/>
                </a:solidFill>
                <a:effectLst/>
              </a:rPr>
              <a:t> $12,000 – $14,000</a:t>
            </a:r>
          </a:p>
          <a:p>
            <a:pPr marL="0" marR="0" indent="0" algn="l">
              <a:buFont typeface="Arial" panose="020B0604020202020204" pitchFamily="34" charset="0"/>
              <a:buChar char="•"/>
            </a:pPr>
            <a:r>
              <a:rPr lang="en-US" sz="4400" b="1" i="0" dirty="0">
                <a:solidFill>
                  <a:srgbClr val="525252"/>
                </a:solidFill>
                <a:effectLst/>
              </a:rPr>
              <a:t>Master:</a:t>
            </a:r>
            <a:r>
              <a:rPr lang="en-US" sz="4400" b="0" i="0" dirty="0">
                <a:solidFill>
                  <a:srgbClr val="525252"/>
                </a:solidFill>
                <a:effectLst/>
              </a:rPr>
              <a:t> $21,000 – $25,000</a:t>
            </a:r>
          </a:p>
          <a:p>
            <a:pPr marL="0" marR="0" indent="0" algn="l">
              <a:buFont typeface="Arial" panose="020B0604020202020204" pitchFamily="34" charset="0"/>
              <a:buChar char="•"/>
            </a:pPr>
            <a:endParaRPr lang="en-US" sz="4400" dirty="0">
              <a:solidFill>
                <a:srgbClr val="525252"/>
              </a:solidFill>
            </a:endParaRPr>
          </a:p>
          <a:p>
            <a:pPr marL="0" marR="0" indent="0" algn="l">
              <a:buFont typeface="Arial" panose="020B0604020202020204" pitchFamily="34" charset="0"/>
              <a:buChar char="•"/>
            </a:pPr>
            <a:r>
              <a:rPr lang="en-US" sz="4400" b="0" i="0" dirty="0">
                <a:solidFill>
                  <a:srgbClr val="525252"/>
                </a:solidFill>
                <a:effectLst/>
              </a:rPr>
              <a:t>Acknowledged to be added for 2026-2027 designations.</a:t>
            </a:r>
          </a:p>
        </p:txBody>
      </p:sp>
    </p:spTree>
    <p:extLst>
      <p:ext uri="{BB962C8B-B14F-4D97-AF65-F5344CB8AC3E}">
        <p14:creationId xmlns:p14="http://schemas.microsoft.com/office/powerpoint/2010/main" val="21604596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4EC3E3-A78B-62C9-901A-468334266DF5}"/>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25AEBDAD-FAB9-1EEA-8F6B-6AE161921356}"/>
              </a:ext>
            </a:extLst>
          </p:cNvPr>
          <p:cNvGrpSpPr/>
          <p:nvPr/>
        </p:nvGrpSpPr>
        <p:grpSpPr>
          <a:xfrm>
            <a:off x="-171979" y="9258300"/>
            <a:ext cx="18631957" cy="1028700"/>
            <a:chOff x="0" y="0"/>
            <a:chExt cx="4907182" cy="270933"/>
          </a:xfrm>
        </p:grpSpPr>
        <p:sp>
          <p:nvSpPr>
            <p:cNvPr id="3" name="Freeform 3">
              <a:extLst>
                <a:ext uri="{FF2B5EF4-FFF2-40B4-BE49-F238E27FC236}">
                  <a16:creationId xmlns:a16="http://schemas.microsoft.com/office/drawing/2014/main" id="{AF0547ED-18CD-04A3-1A91-ED21F3AA5C10}"/>
                </a:ext>
              </a:extLst>
            </p:cNvPr>
            <p:cNvSpPr/>
            <p:nvPr/>
          </p:nvSpPr>
          <p:spPr>
            <a:xfrm>
              <a:off x="0" y="0"/>
              <a:ext cx="4907182" cy="270933"/>
            </a:xfrm>
            <a:custGeom>
              <a:avLst/>
              <a:gdLst/>
              <a:ahLst/>
              <a:cxnLst/>
              <a:rect l="l" t="t" r="r" b="b"/>
              <a:pathLst>
                <a:path w="4907182" h="270933">
                  <a:moveTo>
                    <a:pt x="0" y="0"/>
                  </a:moveTo>
                  <a:lnTo>
                    <a:pt x="4907182" y="0"/>
                  </a:lnTo>
                  <a:lnTo>
                    <a:pt x="4907182" y="270933"/>
                  </a:lnTo>
                  <a:lnTo>
                    <a:pt x="0" y="270933"/>
                  </a:lnTo>
                  <a:close/>
                </a:path>
              </a:pathLst>
            </a:custGeom>
            <a:solidFill>
              <a:srgbClr val="266390"/>
            </a:solidFill>
          </p:spPr>
          <p:txBody>
            <a:bodyPr/>
            <a:lstStyle/>
            <a:p>
              <a:endParaRPr lang="en-US"/>
            </a:p>
          </p:txBody>
        </p:sp>
        <p:sp>
          <p:nvSpPr>
            <p:cNvPr id="4" name="TextBox 4">
              <a:extLst>
                <a:ext uri="{FF2B5EF4-FFF2-40B4-BE49-F238E27FC236}">
                  <a16:creationId xmlns:a16="http://schemas.microsoft.com/office/drawing/2014/main" id="{FE270462-1A74-5CF4-13D6-ED61CFD9CC42}"/>
                </a:ext>
              </a:extLst>
            </p:cNvPr>
            <p:cNvSpPr txBox="1"/>
            <p:nvPr/>
          </p:nvSpPr>
          <p:spPr>
            <a:xfrm>
              <a:off x="0" y="-38100"/>
              <a:ext cx="4907182" cy="309033"/>
            </a:xfrm>
            <a:prstGeom prst="rect">
              <a:avLst/>
            </a:prstGeom>
          </p:spPr>
          <p:txBody>
            <a:bodyPr lIns="50800" tIns="50800" rIns="50800" bIns="50800" rtlCol="0" anchor="ctr"/>
            <a:lstStyle/>
            <a:p>
              <a:pPr algn="ctr">
                <a:lnSpc>
                  <a:spcPts val="2659"/>
                </a:lnSpc>
                <a:spcBef>
                  <a:spcPct val="0"/>
                </a:spcBef>
              </a:pPr>
              <a:endParaRPr/>
            </a:p>
          </p:txBody>
        </p:sp>
      </p:grpSp>
      <p:grpSp>
        <p:nvGrpSpPr>
          <p:cNvPr id="5" name="Group 5">
            <a:extLst>
              <a:ext uri="{FF2B5EF4-FFF2-40B4-BE49-F238E27FC236}">
                <a16:creationId xmlns:a16="http://schemas.microsoft.com/office/drawing/2014/main" id="{600F6E63-B501-EE85-B3E8-810826DF3B59}"/>
              </a:ext>
            </a:extLst>
          </p:cNvPr>
          <p:cNvGrpSpPr/>
          <p:nvPr/>
        </p:nvGrpSpPr>
        <p:grpSpPr>
          <a:xfrm rot="-10800000">
            <a:off x="15392077" y="7728089"/>
            <a:ext cx="2410015" cy="2410015"/>
            <a:chOff x="0" y="0"/>
            <a:chExt cx="812800" cy="812800"/>
          </a:xfrm>
        </p:grpSpPr>
        <p:sp>
          <p:nvSpPr>
            <p:cNvPr id="6" name="Freeform 6">
              <a:extLst>
                <a:ext uri="{FF2B5EF4-FFF2-40B4-BE49-F238E27FC236}">
                  <a16:creationId xmlns:a16="http://schemas.microsoft.com/office/drawing/2014/main" id="{F107C860-824D-50D9-8A00-31A6DB548E04}"/>
                </a:ext>
              </a:extLst>
            </p:cNvPr>
            <p:cNvSpPr/>
            <p:nvPr/>
          </p:nvSpPr>
          <p:spPr>
            <a:xfrm>
              <a:off x="0" y="0"/>
              <a:ext cx="812800" cy="812800"/>
            </a:xfrm>
            <a:custGeom>
              <a:avLst/>
              <a:gdLst/>
              <a:ahLst/>
              <a:cxnLst/>
              <a:rect l="l" t="t" r="r" b="b"/>
              <a:pathLst>
                <a:path w="812800" h="812800">
                  <a:moveTo>
                    <a:pt x="652780" y="0"/>
                  </a:moveTo>
                  <a:lnTo>
                    <a:pt x="160020" y="0"/>
                  </a:lnTo>
                  <a:lnTo>
                    <a:pt x="0" y="160020"/>
                  </a:lnTo>
                  <a:lnTo>
                    <a:pt x="0" y="652780"/>
                  </a:lnTo>
                  <a:lnTo>
                    <a:pt x="160020" y="812800"/>
                  </a:lnTo>
                  <a:lnTo>
                    <a:pt x="652780" y="812800"/>
                  </a:lnTo>
                  <a:lnTo>
                    <a:pt x="812800" y="652780"/>
                  </a:lnTo>
                  <a:lnTo>
                    <a:pt x="812800" y="160020"/>
                  </a:lnTo>
                  <a:lnTo>
                    <a:pt x="652780" y="0"/>
                  </a:lnTo>
                  <a:close/>
                </a:path>
              </a:pathLst>
            </a:custGeom>
            <a:solidFill>
              <a:srgbClr val="1F964C"/>
            </a:solidFill>
          </p:spPr>
          <p:txBody>
            <a:bodyPr/>
            <a:lstStyle/>
            <a:p>
              <a:endParaRPr lang="en-US"/>
            </a:p>
          </p:txBody>
        </p:sp>
        <p:sp>
          <p:nvSpPr>
            <p:cNvPr id="7" name="TextBox 7">
              <a:extLst>
                <a:ext uri="{FF2B5EF4-FFF2-40B4-BE49-F238E27FC236}">
                  <a16:creationId xmlns:a16="http://schemas.microsoft.com/office/drawing/2014/main" id="{D7992BFB-2DB2-BA11-9F4F-4A5DE1F95C6F}"/>
                </a:ext>
              </a:extLst>
            </p:cNvPr>
            <p:cNvSpPr txBox="1"/>
            <p:nvPr/>
          </p:nvSpPr>
          <p:spPr>
            <a:xfrm>
              <a:off x="63500" y="53975"/>
              <a:ext cx="685800" cy="695325"/>
            </a:xfrm>
            <a:prstGeom prst="rect">
              <a:avLst/>
            </a:prstGeom>
          </p:spPr>
          <p:txBody>
            <a:bodyPr lIns="8136" tIns="8136" rIns="8136" bIns="8136" rtlCol="0" anchor="ctr"/>
            <a:lstStyle/>
            <a:p>
              <a:pPr algn="ctr">
                <a:lnSpc>
                  <a:spcPts val="313"/>
                </a:lnSpc>
                <a:spcBef>
                  <a:spcPct val="0"/>
                </a:spcBef>
              </a:pPr>
              <a:endParaRPr/>
            </a:p>
          </p:txBody>
        </p:sp>
      </p:grpSp>
      <p:grpSp>
        <p:nvGrpSpPr>
          <p:cNvPr id="8" name="Group 8">
            <a:extLst>
              <a:ext uri="{FF2B5EF4-FFF2-40B4-BE49-F238E27FC236}">
                <a16:creationId xmlns:a16="http://schemas.microsoft.com/office/drawing/2014/main" id="{9DEE2471-7ABE-3A27-15A1-766AF417B6B4}"/>
              </a:ext>
            </a:extLst>
          </p:cNvPr>
          <p:cNvGrpSpPr/>
          <p:nvPr/>
        </p:nvGrpSpPr>
        <p:grpSpPr>
          <a:xfrm rot="-10800000">
            <a:off x="17238863" y="8933097"/>
            <a:ext cx="879623" cy="879623"/>
            <a:chOff x="0" y="0"/>
            <a:chExt cx="812800" cy="812800"/>
          </a:xfrm>
        </p:grpSpPr>
        <p:sp>
          <p:nvSpPr>
            <p:cNvPr id="9" name="Freeform 9">
              <a:extLst>
                <a:ext uri="{FF2B5EF4-FFF2-40B4-BE49-F238E27FC236}">
                  <a16:creationId xmlns:a16="http://schemas.microsoft.com/office/drawing/2014/main" id="{23812DDA-6464-3AB1-3301-537BFA2ECC85}"/>
                </a:ext>
              </a:extLst>
            </p:cNvPr>
            <p:cNvSpPr/>
            <p:nvPr/>
          </p:nvSpPr>
          <p:spPr>
            <a:xfrm>
              <a:off x="0" y="0"/>
              <a:ext cx="812800" cy="812800"/>
            </a:xfrm>
            <a:custGeom>
              <a:avLst/>
              <a:gdLst/>
              <a:ahLst/>
              <a:cxnLst/>
              <a:rect l="l" t="t" r="r" b="b"/>
              <a:pathLst>
                <a:path w="812800" h="812800">
                  <a:moveTo>
                    <a:pt x="652780" y="0"/>
                  </a:moveTo>
                  <a:lnTo>
                    <a:pt x="160020" y="0"/>
                  </a:lnTo>
                  <a:lnTo>
                    <a:pt x="0" y="160020"/>
                  </a:lnTo>
                  <a:lnTo>
                    <a:pt x="0" y="652780"/>
                  </a:lnTo>
                  <a:lnTo>
                    <a:pt x="160020" y="812800"/>
                  </a:lnTo>
                  <a:lnTo>
                    <a:pt x="652780" y="812800"/>
                  </a:lnTo>
                  <a:lnTo>
                    <a:pt x="812800" y="652780"/>
                  </a:lnTo>
                  <a:lnTo>
                    <a:pt x="812800" y="160020"/>
                  </a:lnTo>
                  <a:lnTo>
                    <a:pt x="652780" y="0"/>
                  </a:lnTo>
                  <a:close/>
                </a:path>
              </a:pathLst>
            </a:custGeom>
            <a:solidFill>
              <a:srgbClr val="70AD71"/>
            </a:solidFill>
          </p:spPr>
          <p:txBody>
            <a:bodyPr/>
            <a:lstStyle/>
            <a:p>
              <a:endParaRPr lang="en-US"/>
            </a:p>
          </p:txBody>
        </p:sp>
        <p:sp>
          <p:nvSpPr>
            <p:cNvPr id="10" name="TextBox 10">
              <a:extLst>
                <a:ext uri="{FF2B5EF4-FFF2-40B4-BE49-F238E27FC236}">
                  <a16:creationId xmlns:a16="http://schemas.microsoft.com/office/drawing/2014/main" id="{C2B2ED15-14F7-1C3A-78C6-8F3F0F4FF0A2}"/>
                </a:ext>
              </a:extLst>
            </p:cNvPr>
            <p:cNvSpPr txBox="1"/>
            <p:nvPr/>
          </p:nvSpPr>
          <p:spPr>
            <a:xfrm>
              <a:off x="63500" y="53975"/>
              <a:ext cx="685800" cy="695325"/>
            </a:xfrm>
            <a:prstGeom prst="rect">
              <a:avLst/>
            </a:prstGeom>
          </p:spPr>
          <p:txBody>
            <a:bodyPr lIns="8136" tIns="8136" rIns="8136" bIns="8136" rtlCol="0" anchor="ctr"/>
            <a:lstStyle/>
            <a:p>
              <a:pPr algn="ctr">
                <a:lnSpc>
                  <a:spcPts val="313"/>
                </a:lnSpc>
                <a:spcBef>
                  <a:spcPct val="0"/>
                </a:spcBef>
              </a:pPr>
              <a:endParaRPr/>
            </a:p>
          </p:txBody>
        </p:sp>
      </p:grpSp>
      <p:grpSp>
        <p:nvGrpSpPr>
          <p:cNvPr id="11" name="Group 11">
            <a:extLst>
              <a:ext uri="{FF2B5EF4-FFF2-40B4-BE49-F238E27FC236}">
                <a16:creationId xmlns:a16="http://schemas.microsoft.com/office/drawing/2014/main" id="{8FDB11B1-40F1-5118-4D7B-50F0E8EAC079}"/>
              </a:ext>
            </a:extLst>
          </p:cNvPr>
          <p:cNvGrpSpPr/>
          <p:nvPr/>
        </p:nvGrpSpPr>
        <p:grpSpPr>
          <a:xfrm rot="-10800000">
            <a:off x="16833407" y="7378980"/>
            <a:ext cx="873852" cy="873852"/>
            <a:chOff x="0" y="0"/>
            <a:chExt cx="812800" cy="812800"/>
          </a:xfrm>
        </p:grpSpPr>
        <p:sp>
          <p:nvSpPr>
            <p:cNvPr id="12" name="Freeform 12">
              <a:extLst>
                <a:ext uri="{FF2B5EF4-FFF2-40B4-BE49-F238E27FC236}">
                  <a16:creationId xmlns:a16="http://schemas.microsoft.com/office/drawing/2014/main" id="{BD4B20BC-08D2-CA1B-DED0-9BF8305E9ED7}"/>
                </a:ext>
              </a:extLst>
            </p:cNvPr>
            <p:cNvSpPr/>
            <p:nvPr/>
          </p:nvSpPr>
          <p:spPr>
            <a:xfrm>
              <a:off x="0" y="0"/>
              <a:ext cx="812800" cy="812800"/>
            </a:xfrm>
            <a:custGeom>
              <a:avLst/>
              <a:gdLst/>
              <a:ahLst/>
              <a:cxnLst/>
              <a:rect l="l" t="t" r="r" b="b"/>
              <a:pathLst>
                <a:path w="812800" h="812800">
                  <a:moveTo>
                    <a:pt x="652780" y="0"/>
                  </a:moveTo>
                  <a:lnTo>
                    <a:pt x="160020" y="0"/>
                  </a:lnTo>
                  <a:lnTo>
                    <a:pt x="0" y="160020"/>
                  </a:lnTo>
                  <a:lnTo>
                    <a:pt x="0" y="652780"/>
                  </a:lnTo>
                  <a:lnTo>
                    <a:pt x="160020" y="812800"/>
                  </a:lnTo>
                  <a:lnTo>
                    <a:pt x="652780" y="812800"/>
                  </a:lnTo>
                  <a:lnTo>
                    <a:pt x="812800" y="652780"/>
                  </a:lnTo>
                  <a:lnTo>
                    <a:pt x="812800" y="160020"/>
                  </a:lnTo>
                  <a:lnTo>
                    <a:pt x="652780" y="0"/>
                  </a:lnTo>
                  <a:close/>
                </a:path>
              </a:pathLst>
            </a:custGeom>
            <a:solidFill>
              <a:srgbClr val="000000">
                <a:alpha val="0"/>
              </a:srgbClr>
            </a:solidFill>
            <a:ln w="76200" cap="sq">
              <a:solidFill>
                <a:srgbClr val="70AD71"/>
              </a:solidFill>
              <a:prstDash val="solid"/>
              <a:miter/>
            </a:ln>
          </p:spPr>
          <p:txBody>
            <a:bodyPr/>
            <a:lstStyle/>
            <a:p>
              <a:endParaRPr lang="en-US"/>
            </a:p>
          </p:txBody>
        </p:sp>
        <p:sp>
          <p:nvSpPr>
            <p:cNvPr id="13" name="TextBox 13">
              <a:extLst>
                <a:ext uri="{FF2B5EF4-FFF2-40B4-BE49-F238E27FC236}">
                  <a16:creationId xmlns:a16="http://schemas.microsoft.com/office/drawing/2014/main" id="{12C24699-B273-0225-8E49-B7850750FF24}"/>
                </a:ext>
              </a:extLst>
            </p:cNvPr>
            <p:cNvSpPr txBox="1"/>
            <p:nvPr/>
          </p:nvSpPr>
          <p:spPr>
            <a:xfrm>
              <a:off x="63500" y="53975"/>
              <a:ext cx="685800" cy="695325"/>
            </a:xfrm>
            <a:prstGeom prst="rect">
              <a:avLst/>
            </a:prstGeom>
          </p:spPr>
          <p:txBody>
            <a:bodyPr lIns="8136" tIns="8136" rIns="8136" bIns="8136" rtlCol="0" anchor="ctr"/>
            <a:lstStyle/>
            <a:p>
              <a:pPr algn="ctr">
                <a:lnSpc>
                  <a:spcPts val="313"/>
                </a:lnSpc>
                <a:spcBef>
                  <a:spcPct val="0"/>
                </a:spcBef>
              </a:pPr>
              <a:endParaRPr/>
            </a:p>
          </p:txBody>
        </p:sp>
      </p:grpSp>
      <p:grpSp>
        <p:nvGrpSpPr>
          <p:cNvPr id="14" name="Group 14">
            <a:extLst>
              <a:ext uri="{FF2B5EF4-FFF2-40B4-BE49-F238E27FC236}">
                <a16:creationId xmlns:a16="http://schemas.microsoft.com/office/drawing/2014/main" id="{C9AC8886-BC17-7B1E-5ABE-2F69C3E50542}"/>
              </a:ext>
            </a:extLst>
          </p:cNvPr>
          <p:cNvGrpSpPr>
            <a:grpSpLocks noChangeAspect="1"/>
          </p:cNvGrpSpPr>
          <p:nvPr/>
        </p:nvGrpSpPr>
        <p:grpSpPr>
          <a:xfrm rot="-10800000">
            <a:off x="15108817" y="8252832"/>
            <a:ext cx="566519" cy="491118"/>
            <a:chOff x="0" y="0"/>
            <a:chExt cx="3196590" cy="2771140"/>
          </a:xfrm>
        </p:grpSpPr>
        <p:sp>
          <p:nvSpPr>
            <p:cNvPr id="15" name="Freeform 15">
              <a:extLst>
                <a:ext uri="{FF2B5EF4-FFF2-40B4-BE49-F238E27FC236}">
                  <a16:creationId xmlns:a16="http://schemas.microsoft.com/office/drawing/2014/main" id="{2A05472C-50C3-ADED-2CF7-7341D9439E01}"/>
                </a:ext>
              </a:extLst>
            </p:cNvPr>
            <p:cNvSpPr/>
            <p:nvPr/>
          </p:nvSpPr>
          <p:spPr>
            <a:xfrm>
              <a:off x="0" y="0"/>
              <a:ext cx="3196590" cy="2771140"/>
            </a:xfrm>
            <a:custGeom>
              <a:avLst/>
              <a:gdLst/>
              <a:ahLst/>
              <a:cxnLst/>
              <a:rect l="l" t="t" r="r" b="b"/>
              <a:pathLst>
                <a:path w="3196590" h="2771140">
                  <a:moveTo>
                    <a:pt x="271780" y="1861820"/>
                  </a:moveTo>
                  <a:lnTo>
                    <a:pt x="241300" y="1809750"/>
                  </a:lnTo>
                  <a:lnTo>
                    <a:pt x="2051050" y="0"/>
                  </a:lnTo>
                  <a:lnTo>
                    <a:pt x="2133600" y="0"/>
                  </a:lnTo>
                  <a:lnTo>
                    <a:pt x="271780" y="1861820"/>
                  </a:lnTo>
                  <a:close/>
                  <a:moveTo>
                    <a:pt x="1968500" y="0"/>
                  </a:moveTo>
                  <a:lnTo>
                    <a:pt x="1885950" y="0"/>
                  </a:lnTo>
                  <a:lnTo>
                    <a:pt x="181610" y="1704340"/>
                  </a:lnTo>
                  <a:lnTo>
                    <a:pt x="212090" y="1756410"/>
                  </a:lnTo>
                  <a:lnTo>
                    <a:pt x="1968500" y="0"/>
                  </a:lnTo>
                  <a:close/>
                  <a:moveTo>
                    <a:pt x="2298700" y="0"/>
                  </a:moveTo>
                  <a:lnTo>
                    <a:pt x="2216150" y="0"/>
                  </a:lnTo>
                  <a:lnTo>
                    <a:pt x="302260" y="1913890"/>
                  </a:lnTo>
                  <a:lnTo>
                    <a:pt x="332740" y="1965960"/>
                  </a:lnTo>
                  <a:lnTo>
                    <a:pt x="2298700" y="0"/>
                  </a:lnTo>
                  <a:close/>
                  <a:moveTo>
                    <a:pt x="2421890" y="43180"/>
                  </a:moveTo>
                  <a:lnTo>
                    <a:pt x="2396490" y="0"/>
                  </a:lnTo>
                  <a:lnTo>
                    <a:pt x="2381250" y="0"/>
                  </a:lnTo>
                  <a:lnTo>
                    <a:pt x="361950" y="2018030"/>
                  </a:lnTo>
                  <a:lnTo>
                    <a:pt x="392430" y="2070100"/>
                  </a:lnTo>
                  <a:lnTo>
                    <a:pt x="2421890" y="43180"/>
                  </a:lnTo>
                  <a:close/>
                  <a:moveTo>
                    <a:pt x="2481580" y="147320"/>
                  </a:moveTo>
                  <a:lnTo>
                    <a:pt x="2451100" y="95250"/>
                  </a:lnTo>
                  <a:lnTo>
                    <a:pt x="424180" y="2123440"/>
                  </a:lnTo>
                  <a:lnTo>
                    <a:pt x="454660" y="2175510"/>
                  </a:lnTo>
                  <a:lnTo>
                    <a:pt x="2481580" y="147320"/>
                  </a:lnTo>
                  <a:close/>
                  <a:moveTo>
                    <a:pt x="1803400" y="0"/>
                  </a:moveTo>
                  <a:lnTo>
                    <a:pt x="1720850" y="0"/>
                  </a:lnTo>
                  <a:lnTo>
                    <a:pt x="120650" y="1598930"/>
                  </a:lnTo>
                  <a:lnTo>
                    <a:pt x="151130" y="1651000"/>
                  </a:lnTo>
                  <a:lnTo>
                    <a:pt x="1803400" y="0"/>
                  </a:lnTo>
                  <a:close/>
                  <a:moveTo>
                    <a:pt x="2542540" y="252730"/>
                  </a:moveTo>
                  <a:lnTo>
                    <a:pt x="2512060" y="200660"/>
                  </a:lnTo>
                  <a:lnTo>
                    <a:pt x="483870" y="2228850"/>
                  </a:lnTo>
                  <a:lnTo>
                    <a:pt x="514350" y="2280920"/>
                  </a:lnTo>
                  <a:lnTo>
                    <a:pt x="2542540" y="252730"/>
                  </a:lnTo>
                  <a:close/>
                  <a:moveTo>
                    <a:pt x="552450" y="424180"/>
                  </a:moveTo>
                  <a:lnTo>
                    <a:pt x="976630" y="0"/>
                  </a:lnTo>
                  <a:lnTo>
                    <a:pt x="894080" y="0"/>
                  </a:lnTo>
                  <a:lnTo>
                    <a:pt x="665480" y="228600"/>
                  </a:lnTo>
                  <a:lnTo>
                    <a:pt x="552450" y="424180"/>
                  </a:lnTo>
                  <a:close/>
                  <a:moveTo>
                    <a:pt x="2814320" y="723900"/>
                  </a:moveTo>
                  <a:lnTo>
                    <a:pt x="786130" y="2752090"/>
                  </a:lnTo>
                  <a:lnTo>
                    <a:pt x="796290" y="2771140"/>
                  </a:lnTo>
                  <a:lnTo>
                    <a:pt x="850900" y="2771140"/>
                  </a:lnTo>
                  <a:lnTo>
                    <a:pt x="2844800" y="777240"/>
                  </a:lnTo>
                  <a:lnTo>
                    <a:pt x="2814320" y="723900"/>
                  </a:lnTo>
                  <a:close/>
                  <a:moveTo>
                    <a:pt x="1141730" y="0"/>
                  </a:moveTo>
                  <a:lnTo>
                    <a:pt x="1059180" y="0"/>
                  </a:lnTo>
                  <a:lnTo>
                    <a:pt x="439420" y="619760"/>
                  </a:lnTo>
                  <a:lnTo>
                    <a:pt x="326390" y="815340"/>
                  </a:lnTo>
                  <a:lnTo>
                    <a:pt x="1141730" y="0"/>
                  </a:lnTo>
                  <a:close/>
                  <a:moveTo>
                    <a:pt x="1306830" y="0"/>
                  </a:moveTo>
                  <a:lnTo>
                    <a:pt x="1224280" y="0"/>
                  </a:lnTo>
                  <a:lnTo>
                    <a:pt x="213360" y="1010920"/>
                  </a:lnTo>
                  <a:lnTo>
                    <a:pt x="100330" y="1206500"/>
                  </a:lnTo>
                  <a:lnTo>
                    <a:pt x="1306830" y="0"/>
                  </a:lnTo>
                  <a:close/>
                  <a:moveTo>
                    <a:pt x="1638300" y="0"/>
                  </a:moveTo>
                  <a:lnTo>
                    <a:pt x="1555750" y="0"/>
                  </a:lnTo>
                  <a:lnTo>
                    <a:pt x="60960" y="1494790"/>
                  </a:lnTo>
                  <a:lnTo>
                    <a:pt x="91440" y="1546860"/>
                  </a:lnTo>
                  <a:lnTo>
                    <a:pt x="1638300" y="0"/>
                  </a:lnTo>
                  <a:close/>
                  <a:moveTo>
                    <a:pt x="1471930" y="0"/>
                  </a:moveTo>
                  <a:lnTo>
                    <a:pt x="1389380" y="0"/>
                  </a:lnTo>
                  <a:lnTo>
                    <a:pt x="0" y="1389380"/>
                  </a:lnTo>
                  <a:lnTo>
                    <a:pt x="30480" y="1441450"/>
                  </a:lnTo>
                  <a:lnTo>
                    <a:pt x="1471930" y="0"/>
                  </a:lnTo>
                  <a:close/>
                  <a:moveTo>
                    <a:pt x="778510" y="33020"/>
                  </a:moveTo>
                  <a:lnTo>
                    <a:pt x="811530" y="0"/>
                  </a:lnTo>
                  <a:lnTo>
                    <a:pt x="797560" y="0"/>
                  </a:lnTo>
                  <a:lnTo>
                    <a:pt x="778510" y="33020"/>
                  </a:lnTo>
                  <a:close/>
                  <a:moveTo>
                    <a:pt x="3153410" y="1459230"/>
                  </a:moveTo>
                  <a:lnTo>
                    <a:pt x="3196590" y="1385570"/>
                  </a:lnTo>
                  <a:lnTo>
                    <a:pt x="3177540" y="1352550"/>
                  </a:lnTo>
                  <a:lnTo>
                    <a:pt x="1760220" y="2771140"/>
                  </a:lnTo>
                  <a:lnTo>
                    <a:pt x="1842770" y="2771140"/>
                  </a:lnTo>
                  <a:lnTo>
                    <a:pt x="3153410" y="1459230"/>
                  </a:lnTo>
                  <a:close/>
                  <a:moveTo>
                    <a:pt x="3147060" y="1300480"/>
                  </a:moveTo>
                  <a:lnTo>
                    <a:pt x="3116580" y="1248410"/>
                  </a:lnTo>
                  <a:lnTo>
                    <a:pt x="1595120" y="2771140"/>
                  </a:lnTo>
                  <a:lnTo>
                    <a:pt x="1677670" y="2771140"/>
                  </a:lnTo>
                  <a:lnTo>
                    <a:pt x="3147060" y="1300480"/>
                  </a:lnTo>
                  <a:close/>
                  <a:moveTo>
                    <a:pt x="2928620" y="1850390"/>
                  </a:moveTo>
                  <a:lnTo>
                    <a:pt x="3041650" y="1654810"/>
                  </a:lnTo>
                  <a:lnTo>
                    <a:pt x="1925320" y="2771140"/>
                  </a:lnTo>
                  <a:lnTo>
                    <a:pt x="2007870" y="2771140"/>
                  </a:lnTo>
                  <a:lnTo>
                    <a:pt x="2928620" y="1850390"/>
                  </a:lnTo>
                  <a:close/>
                  <a:moveTo>
                    <a:pt x="2702560" y="2241550"/>
                  </a:moveTo>
                  <a:lnTo>
                    <a:pt x="2815590" y="2045970"/>
                  </a:lnTo>
                  <a:lnTo>
                    <a:pt x="2090420" y="2771140"/>
                  </a:lnTo>
                  <a:lnTo>
                    <a:pt x="2172970" y="2771140"/>
                  </a:lnTo>
                  <a:lnTo>
                    <a:pt x="2702560" y="2241550"/>
                  </a:lnTo>
                  <a:close/>
                  <a:moveTo>
                    <a:pt x="2476500" y="2632710"/>
                  </a:moveTo>
                  <a:lnTo>
                    <a:pt x="2589530" y="2437130"/>
                  </a:lnTo>
                  <a:lnTo>
                    <a:pt x="2255520" y="2771140"/>
                  </a:lnTo>
                  <a:lnTo>
                    <a:pt x="2338070" y="2771140"/>
                  </a:lnTo>
                  <a:lnTo>
                    <a:pt x="2476500" y="2632710"/>
                  </a:lnTo>
                  <a:close/>
                  <a:moveTo>
                    <a:pt x="3087370" y="1195070"/>
                  </a:moveTo>
                  <a:lnTo>
                    <a:pt x="3056890" y="1143000"/>
                  </a:lnTo>
                  <a:lnTo>
                    <a:pt x="1428750" y="2771140"/>
                  </a:lnTo>
                  <a:lnTo>
                    <a:pt x="1511300" y="2771140"/>
                  </a:lnTo>
                  <a:lnTo>
                    <a:pt x="3087370" y="1195070"/>
                  </a:lnTo>
                  <a:close/>
                  <a:moveTo>
                    <a:pt x="3026410" y="1090930"/>
                  </a:moveTo>
                  <a:lnTo>
                    <a:pt x="2995930" y="1038860"/>
                  </a:lnTo>
                  <a:lnTo>
                    <a:pt x="1263650" y="2771140"/>
                  </a:lnTo>
                  <a:lnTo>
                    <a:pt x="1346200" y="2771140"/>
                  </a:lnTo>
                  <a:lnTo>
                    <a:pt x="3026410" y="1090930"/>
                  </a:lnTo>
                  <a:close/>
                  <a:moveTo>
                    <a:pt x="2724150" y="566420"/>
                  </a:moveTo>
                  <a:lnTo>
                    <a:pt x="2693670" y="514350"/>
                  </a:lnTo>
                  <a:lnTo>
                    <a:pt x="665480" y="2542540"/>
                  </a:lnTo>
                  <a:lnTo>
                    <a:pt x="695960" y="2594610"/>
                  </a:lnTo>
                  <a:lnTo>
                    <a:pt x="2724150" y="566420"/>
                  </a:lnTo>
                  <a:close/>
                  <a:moveTo>
                    <a:pt x="2663190" y="462280"/>
                  </a:moveTo>
                  <a:lnTo>
                    <a:pt x="2632710" y="410210"/>
                  </a:lnTo>
                  <a:lnTo>
                    <a:pt x="604520" y="2438400"/>
                  </a:lnTo>
                  <a:lnTo>
                    <a:pt x="635000" y="2490470"/>
                  </a:lnTo>
                  <a:lnTo>
                    <a:pt x="2663190" y="462280"/>
                  </a:lnTo>
                  <a:close/>
                  <a:moveTo>
                    <a:pt x="2783840" y="671830"/>
                  </a:moveTo>
                  <a:lnTo>
                    <a:pt x="2753360" y="619760"/>
                  </a:lnTo>
                  <a:lnTo>
                    <a:pt x="726440" y="2646680"/>
                  </a:lnTo>
                  <a:lnTo>
                    <a:pt x="756920" y="2698750"/>
                  </a:lnTo>
                  <a:lnTo>
                    <a:pt x="2783840" y="671830"/>
                  </a:lnTo>
                  <a:close/>
                  <a:moveTo>
                    <a:pt x="2965450" y="985520"/>
                  </a:moveTo>
                  <a:lnTo>
                    <a:pt x="2934970" y="933450"/>
                  </a:lnTo>
                  <a:lnTo>
                    <a:pt x="1098550" y="2771140"/>
                  </a:lnTo>
                  <a:lnTo>
                    <a:pt x="1181100" y="2771140"/>
                  </a:lnTo>
                  <a:lnTo>
                    <a:pt x="2965450" y="985520"/>
                  </a:lnTo>
                  <a:close/>
                  <a:moveTo>
                    <a:pt x="2603500" y="356870"/>
                  </a:moveTo>
                  <a:lnTo>
                    <a:pt x="2573020" y="304800"/>
                  </a:lnTo>
                  <a:lnTo>
                    <a:pt x="544830" y="2332990"/>
                  </a:lnTo>
                  <a:lnTo>
                    <a:pt x="575310" y="2385060"/>
                  </a:lnTo>
                  <a:lnTo>
                    <a:pt x="2603500" y="356870"/>
                  </a:lnTo>
                  <a:close/>
                  <a:moveTo>
                    <a:pt x="2905760" y="881380"/>
                  </a:moveTo>
                  <a:lnTo>
                    <a:pt x="2875280" y="829310"/>
                  </a:lnTo>
                  <a:lnTo>
                    <a:pt x="933450" y="2771140"/>
                  </a:lnTo>
                  <a:lnTo>
                    <a:pt x="1016000" y="2771140"/>
                  </a:lnTo>
                  <a:lnTo>
                    <a:pt x="2905760" y="881380"/>
                  </a:lnTo>
                  <a:close/>
                </a:path>
              </a:pathLst>
            </a:custGeom>
            <a:solidFill>
              <a:srgbClr val="266390"/>
            </a:solidFill>
          </p:spPr>
          <p:txBody>
            <a:bodyPr/>
            <a:lstStyle/>
            <a:p>
              <a:endParaRPr lang="en-US"/>
            </a:p>
          </p:txBody>
        </p:sp>
      </p:grpSp>
      <p:grpSp>
        <p:nvGrpSpPr>
          <p:cNvPr id="16" name="Group 16">
            <a:extLst>
              <a:ext uri="{FF2B5EF4-FFF2-40B4-BE49-F238E27FC236}">
                <a16:creationId xmlns:a16="http://schemas.microsoft.com/office/drawing/2014/main" id="{868442AE-0CB9-4B6E-8A1F-187348D5D08F}"/>
              </a:ext>
            </a:extLst>
          </p:cNvPr>
          <p:cNvGrpSpPr/>
          <p:nvPr/>
        </p:nvGrpSpPr>
        <p:grpSpPr>
          <a:xfrm rot="-10800000">
            <a:off x="17270333" y="7183325"/>
            <a:ext cx="531759" cy="531759"/>
            <a:chOff x="0" y="0"/>
            <a:chExt cx="812800" cy="812800"/>
          </a:xfrm>
        </p:grpSpPr>
        <p:sp>
          <p:nvSpPr>
            <p:cNvPr id="17" name="Freeform 17">
              <a:extLst>
                <a:ext uri="{FF2B5EF4-FFF2-40B4-BE49-F238E27FC236}">
                  <a16:creationId xmlns:a16="http://schemas.microsoft.com/office/drawing/2014/main" id="{2F18AD9F-86CF-9334-B747-CB5B6C32D6B2}"/>
                </a:ext>
              </a:extLst>
            </p:cNvPr>
            <p:cNvSpPr/>
            <p:nvPr/>
          </p:nvSpPr>
          <p:spPr>
            <a:xfrm>
              <a:off x="0" y="0"/>
              <a:ext cx="812800" cy="812800"/>
            </a:xfrm>
            <a:custGeom>
              <a:avLst/>
              <a:gdLst/>
              <a:ahLst/>
              <a:cxnLst/>
              <a:rect l="l" t="t" r="r" b="b"/>
              <a:pathLst>
                <a:path w="812800" h="812800">
                  <a:moveTo>
                    <a:pt x="652780" y="0"/>
                  </a:moveTo>
                  <a:lnTo>
                    <a:pt x="160020" y="0"/>
                  </a:lnTo>
                  <a:lnTo>
                    <a:pt x="0" y="160020"/>
                  </a:lnTo>
                  <a:lnTo>
                    <a:pt x="0" y="652780"/>
                  </a:lnTo>
                  <a:lnTo>
                    <a:pt x="160020" y="812800"/>
                  </a:lnTo>
                  <a:lnTo>
                    <a:pt x="652780" y="812800"/>
                  </a:lnTo>
                  <a:lnTo>
                    <a:pt x="812800" y="652780"/>
                  </a:lnTo>
                  <a:lnTo>
                    <a:pt x="812800" y="160020"/>
                  </a:lnTo>
                  <a:lnTo>
                    <a:pt x="652780" y="0"/>
                  </a:lnTo>
                  <a:close/>
                </a:path>
              </a:pathLst>
            </a:custGeom>
            <a:solidFill>
              <a:srgbClr val="000000">
                <a:alpha val="0"/>
              </a:srgbClr>
            </a:solidFill>
            <a:ln w="76200" cap="sq">
              <a:solidFill>
                <a:srgbClr val="3B7A6E"/>
              </a:solidFill>
              <a:prstDash val="solid"/>
              <a:miter/>
            </a:ln>
          </p:spPr>
          <p:txBody>
            <a:bodyPr/>
            <a:lstStyle/>
            <a:p>
              <a:endParaRPr lang="en-US"/>
            </a:p>
          </p:txBody>
        </p:sp>
        <p:sp>
          <p:nvSpPr>
            <p:cNvPr id="18" name="TextBox 18">
              <a:extLst>
                <a:ext uri="{FF2B5EF4-FFF2-40B4-BE49-F238E27FC236}">
                  <a16:creationId xmlns:a16="http://schemas.microsoft.com/office/drawing/2014/main" id="{6BC7D285-04AF-848D-BB48-3281CD1242C8}"/>
                </a:ext>
              </a:extLst>
            </p:cNvPr>
            <p:cNvSpPr txBox="1"/>
            <p:nvPr/>
          </p:nvSpPr>
          <p:spPr>
            <a:xfrm>
              <a:off x="63500" y="53975"/>
              <a:ext cx="685800" cy="695325"/>
            </a:xfrm>
            <a:prstGeom prst="rect">
              <a:avLst/>
            </a:prstGeom>
          </p:spPr>
          <p:txBody>
            <a:bodyPr lIns="8136" tIns="8136" rIns="8136" bIns="8136" rtlCol="0" anchor="ctr"/>
            <a:lstStyle/>
            <a:p>
              <a:pPr algn="ctr">
                <a:lnSpc>
                  <a:spcPts val="313"/>
                </a:lnSpc>
                <a:spcBef>
                  <a:spcPct val="0"/>
                </a:spcBef>
              </a:pPr>
              <a:endParaRPr/>
            </a:p>
          </p:txBody>
        </p:sp>
      </p:grpSp>
      <p:sp>
        <p:nvSpPr>
          <p:cNvPr id="19" name="TextBox 19">
            <a:extLst>
              <a:ext uri="{FF2B5EF4-FFF2-40B4-BE49-F238E27FC236}">
                <a16:creationId xmlns:a16="http://schemas.microsoft.com/office/drawing/2014/main" id="{79E0830E-0DBC-E5C0-A320-3D7296853475}"/>
              </a:ext>
            </a:extLst>
          </p:cNvPr>
          <p:cNvSpPr txBox="1"/>
          <p:nvPr/>
        </p:nvSpPr>
        <p:spPr>
          <a:xfrm>
            <a:off x="2054020" y="9561883"/>
            <a:ext cx="12070956" cy="501676"/>
          </a:xfrm>
          <a:prstGeom prst="rect">
            <a:avLst/>
          </a:prstGeom>
        </p:spPr>
        <p:txBody>
          <a:bodyPr wrap="square" lIns="0" tIns="0" rIns="0" bIns="0" rtlCol="0" anchor="t">
            <a:spAutoFit/>
          </a:bodyPr>
          <a:lstStyle/>
          <a:p>
            <a:pPr algn="l">
              <a:lnSpc>
                <a:spcPts val="4368"/>
              </a:lnSpc>
            </a:pPr>
            <a:r>
              <a:rPr lang="en-US" sz="2400" b="1" dirty="0">
                <a:solidFill>
                  <a:srgbClr val="FFFFFF"/>
                </a:solidFill>
                <a:latin typeface="Futura Bold"/>
                <a:ea typeface="Futura Bold"/>
                <a:cs typeface="Futura Bold"/>
                <a:sym typeface="Futura Bold"/>
              </a:rPr>
              <a:t>Raul </a:t>
            </a:r>
            <a:r>
              <a:rPr lang="en-US" sz="2400" b="1" dirty="0" err="1">
                <a:solidFill>
                  <a:srgbClr val="FFFFFF"/>
                </a:solidFill>
                <a:latin typeface="Futura Bold"/>
                <a:ea typeface="Futura Bold"/>
                <a:cs typeface="Futura Bold"/>
                <a:sym typeface="Futura Bold"/>
              </a:rPr>
              <a:t>Yzaguirre</a:t>
            </a:r>
            <a:r>
              <a:rPr lang="en-US" sz="2400" b="1" dirty="0">
                <a:solidFill>
                  <a:srgbClr val="FFFFFF"/>
                </a:solidFill>
                <a:latin typeface="Futura Bold"/>
                <a:ea typeface="Futura Bold"/>
                <a:cs typeface="Futura Bold"/>
                <a:sym typeface="Futura Bold"/>
              </a:rPr>
              <a:t> Schools for Success</a:t>
            </a:r>
          </a:p>
        </p:txBody>
      </p:sp>
      <p:sp>
        <p:nvSpPr>
          <p:cNvPr id="20" name="Freeform 20">
            <a:extLst>
              <a:ext uri="{FF2B5EF4-FFF2-40B4-BE49-F238E27FC236}">
                <a16:creationId xmlns:a16="http://schemas.microsoft.com/office/drawing/2014/main" id="{6A27B3BE-15A9-8507-49C9-B9EDBC4FE9E1}"/>
              </a:ext>
            </a:extLst>
          </p:cNvPr>
          <p:cNvSpPr/>
          <p:nvPr/>
        </p:nvSpPr>
        <p:spPr>
          <a:xfrm>
            <a:off x="232077" y="8947218"/>
            <a:ext cx="1753222" cy="1753222"/>
          </a:xfrm>
          <a:custGeom>
            <a:avLst/>
            <a:gdLst/>
            <a:ahLst/>
            <a:cxnLst/>
            <a:rect l="l" t="t" r="r" b="b"/>
            <a:pathLst>
              <a:path w="1753222" h="1753222">
                <a:moveTo>
                  <a:pt x="0" y="0"/>
                </a:moveTo>
                <a:lnTo>
                  <a:pt x="1753222" y="0"/>
                </a:lnTo>
                <a:lnTo>
                  <a:pt x="1753222" y="1753222"/>
                </a:lnTo>
                <a:lnTo>
                  <a:pt x="0" y="1753222"/>
                </a:lnTo>
                <a:lnTo>
                  <a:pt x="0" y="0"/>
                </a:lnTo>
                <a:close/>
              </a:path>
            </a:pathLst>
          </a:custGeom>
          <a:blipFill>
            <a:blip r:embed="rId2"/>
            <a:stretch>
              <a:fillRect/>
            </a:stretch>
          </a:blipFill>
        </p:spPr>
        <p:txBody>
          <a:bodyPr/>
          <a:lstStyle/>
          <a:p>
            <a:endParaRPr lang="en-US"/>
          </a:p>
        </p:txBody>
      </p:sp>
      <p:sp>
        <p:nvSpPr>
          <p:cNvPr id="22" name="Title 2">
            <a:extLst>
              <a:ext uri="{FF2B5EF4-FFF2-40B4-BE49-F238E27FC236}">
                <a16:creationId xmlns:a16="http://schemas.microsoft.com/office/drawing/2014/main" id="{14B31182-D993-4A09-319D-30E29E8AE0D1}"/>
              </a:ext>
            </a:extLst>
          </p:cNvPr>
          <p:cNvSpPr txBox="1">
            <a:spLocks/>
          </p:cNvSpPr>
          <p:nvPr/>
        </p:nvSpPr>
        <p:spPr>
          <a:xfrm>
            <a:off x="754118" y="216621"/>
            <a:ext cx="16553466" cy="735879"/>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b="1" dirty="0">
                <a:latin typeface="Arial" panose="020B0604020202020204" pitchFamily="34" charset="0"/>
                <a:cs typeface="Arial" panose="020B0604020202020204" pitchFamily="34" charset="0"/>
              </a:rPr>
              <a:t>RYSS TIA Model for 2026-2027 Data Collection</a:t>
            </a:r>
          </a:p>
        </p:txBody>
      </p:sp>
      <p:graphicFrame>
        <p:nvGraphicFramePr>
          <p:cNvPr id="21" name="Table 20">
            <a:extLst>
              <a:ext uri="{FF2B5EF4-FFF2-40B4-BE49-F238E27FC236}">
                <a16:creationId xmlns:a16="http://schemas.microsoft.com/office/drawing/2014/main" id="{BC0E791D-EB1C-69CD-4C91-2CD73A3AC4FE}"/>
              </a:ext>
            </a:extLst>
          </p:cNvPr>
          <p:cNvGraphicFramePr>
            <a:graphicFrameLocks noGrp="1"/>
          </p:cNvGraphicFramePr>
          <p:nvPr>
            <p:extLst>
              <p:ext uri="{D42A27DB-BD31-4B8C-83A1-F6EECF244321}">
                <p14:modId xmlns:p14="http://schemas.microsoft.com/office/powerpoint/2010/main" val="1595811053"/>
              </p:ext>
            </p:extLst>
          </p:nvPr>
        </p:nvGraphicFramePr>
        <p:xfrm>
          <a:off x="965201" y="3086100"/>
          <a:ext cx="16357603" cy="5684591"/>
        </p:xfrm>
        <a:graphic>
          <a:graphicData uri="http://schemas.openxmlformats.org/drawingml/2006/table">
            <a:tbl>
              <a:tblPr/>
              <a:tblGrid>
                <a:gridCol w="4687454">
                  <a:extLst>
                    <a:ext uri="{9D8B030D-6E8A-4147-A177-3AD203B41FA5}">
                      <a16:colId xmlns:a16="http://schemas.microsoft.com/office/drawing/2014/main" val="2281238539"/>
                    </a:ext>
                  </a:extLst>
                </a:gridCol>
                <a:gridCol w="3408219">
                  <a:extLst>
                    <a:ext uri="{9D8B030D-6E8A-4147-A177-3AD203B41FA5}">
                      <a16:colId xmlns:a16="http://schemas.microsoft.com/office/drawing/2014/main" val="4267724579"/>
                    </a:ext>
                  </a:extLst>
                </a:gridCol>
                <a:gridCol w="3675731">
                  <a:extLst>
                    <a:ext uri="{9D8B030D-6E8A-4147-A177-3AD203B41FA5}">
                      <a16:colId xmlns:a16="http://schemas.microsoft.com/office/drawing/2014/main" val="2726027246"/>
                    </a:ext>
                  </a:extLst>
                </a:gridCol>
                <a:gridCol w="4586199">
                  <a:extLst>
                    <a:ext uri="{9D8B030D-6E8A-4147-A177-3AD203B41FA5}">
                      <a16:colId xmlns:a16="http://schemas.microsoft.com/office/drawing/2014/main" val="3392523903"/>
                    </a:ext>
                  </a:extLst>
                </a:gridCol>
              </a:tblGrid>
              <a:tr h="700368">
                <a:tc gridSpan="4">
                  <a:txBody>
                    <a:bodyPr/>
                    <a:lstStyle/>
                    <a:p>
                      <a:pPr algn="ctr" fontAlgn="b">
                        <a:spcBef>
                          <a:spcPts val="0"/>
                        </a:spcBef>
                        <a:spcAft>
                          <a:spcPts val="0"/>
                        </a:spcAft>
                      </a:pPr>
                      <a:r>
                        <a:rPr lang="en-US" sz="2400" b="1" i="0" u="none" strike="noStrike" dirty="0">
                          <a:solidFill>
                            <a:srgbClr val="000000"/>
                          </a:solidFill>
                          <a:effectLst/>
                          <a:latin typeface="Arial" panose="020B0604020202020204" pitchFamily="34" charset="0"/>
                          <a:cs typeface="Arial" panose="020B0604020202020204" pitchFamily="34" charset="0"/>
                        </a:rPr>
                        <a:t>  Student Growth for 2026-2027 Data Collection</a:t>
                      </a:r>
                      <a:endParaRPr lang="en-US" sz="2400" b="1" i="0" u="none" strike="noStrike" dirty="0">
                        <a:effectLst/>
                        <a:latin typeface="Arial" panose="020B0604020202020204" pitchFamily="34" charset="0"/>
                        <a:cs typeface="Arial" panose="020B0604020202020204" pitchFamily="34" charset="0"/>
                      </a:endParaRPr>
                    </a:p>
                  </a:txBody>
                  <a:tcPr marL="14790" marR="14790" marT="1479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BC2E6"/>
                    </a:solidFill>
                  </a:tcPr>
                </a:tc>
                <a:tc hMerge="1">
                  <a:txBody>
                    <a:bodyPr/>
                    <a:lstStyle/>
                    <a:p>
                      <a:endParaRPr/>
                    </a:p>
                  </a:txBody>
                  <a:tcPr marL="94653" marR="94653" marT="47327" marB="4732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BC2E6"/>
                    </a:solidFill>
                  </a:tcPr>
                </a:tc>
                <a:tc hMerge="1">
                  <a:txBody>
                    <a:bodyPr/>
                    <a:lstStyle/>
                    <a:p>
                      <a:endParaRPr lang="en-US"/>
                    </a:p>
                  </a:txBody>
                  <a:tcPr/>
                </a:tc>
                <a:tc hMerge="1">
                  <a:txBody>
                    <a:bodyPr/>
                    <a:lstStyle/>
                    <a:p>
                      <a:endParaRPr dirty="0"/>
                    </a:p>
                  </a:txBody>
                  <a:tcPr marL="9860" marR="9860" marT="986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BC2E6"/>
                    </a:solidFill>
                  </a:tcPr>
                </a:tc>
                <a:extLst>
                  <a:ext uri="{0D108BD9-81ED-4DB2-BD59-A6C34878D82A}">
                    <a16:rowId xmlns:a16="http://schemas.microsoft.com/office/drawing/2014/main" val="1702191449"/>
                  </a:ext>
                </a:extLst>
              </a:tr>
              <a:tr h="933293">
                <a:tc>
                  <a:txBody>
                    <a:bodyPr/>
                    <a:lstStyle/>
                    <a:p>
                      <a:pPr algn="ctr" fontAlgn="ctr">
                        <a:spcBef>
                          <a:spcPts val="0"/>
                        </a:spcBef>
                        <a:spcAft>
                          <a:spcPts val="0"/>
                        </a:spcAft>
                      </a:pPr>
                      <a:r>
                        <a:rPr lang="en-US" sz="2400" b="1" i="0" u="none" strike="noStrike" dirty="0">
                          <a:solidFill>
                            <a:srgbClr val="000000"/>
                          </a:solidFill>
                          <a:effectLst/>
                          <a:latin typeface="Arial" panose="020B0604020202020204" pitchFamily="34" charset="0"/>
                          <a:cs typeface="Arial" panose="020B0604020202020204" pitchFamily="34" charset="0"/>
                        </a:rPr>
                        <a:t>2026-2027 Eligible Teaching Assignment/Campus</a:t>
                      </a:r>
                      <a:endParaRPr lang="en-US" sz="2400" b="1" i="0" u="none" strike="noStrike" dirty="0">
                        <a:effectLst/>
                        <a:latin typeface="Arial" panose="020B0604020202020204" pitchFamily="34" charset="0"/>
                        <a:cs typeface="Arial" panose="020B0604020202020204" pitchFamily="34" charset="0"/>
                      </a:endParaRPr>
                    </a:p>
                  </a:txBody>
                  <a:tcPr marL="14790" marR="14790" marT="1479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BC2E6"/>
                    </a:solidFill>
                  </a:tcPr>
                </a:tc>
                <a:tc>
                  <a:txBody>
                    <a:bodyPr/>
                    <a:lstStyle/>
                    <a:p>
                      <a:pPr algn="ctr" fontAlgn="ctr">
                        <a:spcBef>
                          <a:spcPts val="0"/>
                        </a:spcBef>
                        <a:spcAft>
                          <a:spcPts val="0"/>
                        </a:spcAft>
                      </a:pPr>
                      <a:r>
                        <a:rPr lang="en-US" sz="2400" b="1" i="0" u="none" strike="noStrike" dirty="0">
                          <a:solidFill>
                            <a:srgbClr val="000000"/>
                          </a:solidFill>
                          <a:effectLst/>
                          <a:latin typeface="Arial" panose="020B0604020202020204" pitchFamily="34" charset="0"/>
                          <a:cs typeface="Arial" panose="020B0604020202020204" pitchFamily="34" charset="0"/>
                        </a:rPr>
                        <a:t>Pre-Test</a:t>
                      </a:r>
                      <a:endParaRPr lang="en-US" sz="2400" b="1" i="0" u="none" strike="noStrike" dirty="0">
                        <a:effectLst/>
                        <a:latin typeface="Arial" panose="020B0604020202020204" pitchFamily="34" charset="0"/>
                        <a:cs typeface="Arial" panose="020B0604020202020204" pitchFamily="34" charset="0"/>
                      </a:endParaRPr>
                    </a:p>
                  </a:txBody>
                  <a:tcPr marL="14790" marR="14790" marT="1479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BC2E6"/>
                    </a:solidFill>
                  </a:tcPr>
                </a:tc>
                <a:tc>
                  <a:txBody>
                    <a:bodyPr/>
                    <a:lstStyle/>
                    <a:p>
                      <a:pPr algn="ctr" fontAlgn="ctr">
                        <a:spcBef>
                          <a:spcPts val="0"/>
                        </a:spcBef>
                        <a:spcAft>
                          <a:spcPts val="0"/>
                        </a:spcAft>
                      </a:pPr>
                      <a:r>
                        <a:rPr lang="en-US" sz="2400" b="1" i="0" u="none" strike="noStrike" dirty="0">
                          <a:solidFill>
                            <a:srgbClr val="000000"/>
                          </a:solidFill>
                          <a:effectLst/>
                          <a:latin typeface="Arial" panose="020B0604020202020204" pitchFamily="34" charset="0"/>
                          <a:cs typeface="Arial" panose="020B0604020202020204" pitchFamily="34" charset="0"/>
                        </a:rPr>
                        <a:t>Post-Test</a:t>
                      </a:r>
                      <a:endParaRPr lang="en-US" sz="2400" b="1" i="0" u="none" strike="noStrike" dirty="0">
                        <a:effectLst/>
                        <a:latin typeface="Arial" panose="020B0604020202020204" pitchFamily="34" charset="0"/>
                        <a:cs typeface="Arial" panose="020B0604020202020204" pitchFamily="34" charset="0"/>
                      </a:endParaRPr>
                    </a:p>
                  </a:txBody>
                  <a:tcPr marL="14790" marR="14790" marT="1479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BC2E6"/>
                    </a:solidFill>
                  </a:tcPr>
                </a:tc>
                <a:tc>
                  <a:txBody>
                    <a:bodyPr/>
                    <a:lstStyle/>
                    <a:p>
                      <a:pPr algn="ctr" fontAlgn="b">
                        <a:spcBef>
                          <a:spcPts val="0"/>
                        </a:spcBef>
                        <a:spcAft>
                          <a:spcPts val="0"/>
                        </a:spcAft>
                      </a:pPr>
                      <a:r>
                        <a:rPr lang="en-US" sz="2400" b="1" i="0" u="none" strike="noStrike" dirty="0">
                          <a:solidFill>
                            <a:srgbClr val="000000"/>
                          </a:solidFill>
                          <a:effectLst/>
                          <a:latin typeface="Arial" panose="020B0604020202020204" pitchFamily="34" charset="0"/>
                          <a:cs typeface="Arial" panose="020B0604020202020204" pitchFamily="34" charset="0"/>
                        </a:rPr>
                        <a:t>Growth Target</a:t>
                      </a:r>
                      <a:endParaRPr lang="en-US" sz="2400" b="1" i="0" u="none" strike="noStrike" dirty="0">
                        <a:effectLst/>
                        <a:latin typeface="Arial" panose="020B0604020202020204" pitchFamily="34" charset="0"/>
                        <a:cs typeface="Arial" panose="020B0604020202020204" pitchFamily="34" charset="0"/>
                      </a:endParaRPr>
                    </a:p>
                  </a:txBody>
                  <a:tcPr marL="14790" marR="14790" marT="1479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BC2E6"/>
                    </a:solidFill>
                  </a:tcPr>
                </a:tc>
                <a:extLst>
                  <a:ext uri="{0D108BD9-81ED-4DB2-BD59-A6C34878D82A}">
                    <a16:rowId xmlns:a16="http://schemas.microsoft.com/office/drawing/2014/main" val="3013125915"/>
                  </a:ext>
                </a:extLst>
              </a:tr>
              <a:tr h="438510">
                <a:tc>
                  <a:txBody>
                    <a:bodyPr/>
                    <a:lstStyle/>
                    <a:p>
                      <a:pPr algn="l" fontAlgn="b">
                        <a:spcBef>
                          <a:spcPts val="0"/>
                        </a:spcBef>
                        <a:spcAft>
                          <a:spcPts val="0"/>
                        </a:spcAft>
                      </a:pPr>
                      <a:r>
                        <a:rPr lang="en-US" sz="2400" b="0" i="0" u="none" strike="noStrike" dirty="0">
                          <a:effectLst/>
                          <a:latin typeface="Arial" panose="020B0604020202020204" pitchFamily="34" charset="0"/>
                          <a:cs typeface="Arial" panose="020B0604020202020204" pitchFamily="34" charset="0"/>
                        </a:rPr>
                        <a:t>Prekindergarten</a:t>
                      </a:r>
                    </a:p>
                  </a:txBody>
                  <a:tcPr marL="14790" marR="14790" marT="1479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pPr algn="l" fontAlgn="b">
                        <a:spcBef>
                          <a:spcPts val="0"/>
                        </a:spcBef>
                        <a:spcAft>
                          <a:spcPts val="0"/>
                        </a:spcAft>
                      </a:pPr>
                      <a:r>
                        <a:rPr lang="en-US" sz="2400" b="0" i="0" u="none" strike="noStrike" dirty="0">
                          <a:effectLst/>
                          <a:latin typeface="Arial" panose="020B0604020202020204" pitchFamily="34" charset="0"/>
                          <a:cs typeface="Arial" panose="020B0604020202020204" pitchFamily="34" charset="0"/>
                        </a:rPr>
                        <a:t>Circle</a:t>
                      </a:r>
                    </a:p>
                  </a:txBody>
                  <a:tcPr marL="14790" marR="14790" marT="1479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pPr algn="l" fontAlgn="b">
                        <a:spcBef>
                          <a:spcPts val="0"/>
                        </a:spcBef>
                        <a:spcAft>
                          <a:spcPts val="0"/>
                        </a:spcAft>
                      </a:pPr>
                      <a:r>
                        <a:rPr lang="en-US" sz="2400" b="0" i="0" u="none" strike="noStrike" dirty="0">
                          <a:effectLst/>
                          <a:latin typeface="Arial" panose="020B0604020202020204" pitchFamily="34" charset="0"/>
                          <a:cs typeface="Arial" panose="020B0604020202020204" pitchFamily="34" charset="0"/>
                        </a:rPr>
                        <a:t>Circle</a:t>
                      </a:r>
                    </a:p>
                  </a:txBody>
                  <a:tcPr marL="14790" marR="14790" marT="1479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pPr algn="l" fontAlgn="b">
                        <a:spcBef>
                          <a:spcPts val="0"/>
                        </a:spcBef>
                        <a:spcAft>
                          <a:spcPts val="0"/>
                        </a:spcAft>
                      </a:pPr>
                      <a:r>
                        <a:rPr lang="en-US" sz="2400" b="0" i="0" u="none" strike="noStrike" dirty="0">
                          <a:effectLst/>
                          <a:latin typeface="Arial" panose="020B0604020202020204" pitchFamily="34" charset="0"/>
                          <a:cs typeface="Arial" panose="020B0604020202020204" pitchFamily="34" charset="0"/>
                        </a:rPr>
                        <a:t>Moving up a performance level or staying on track (see FAQ)</a:t>
                      </a:r>
                    </a:p>
                  </a:txBody>
                  <a:tcPr marL="14790" marR="14790" marT="1479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extLst>
                  <a:ext uri="{0D108BD9-81ED-4DB2-BD59-A6C34878D82A}">
                    <a16:rowId xmlns:a16="http://schemas.microsoft.com/office/drawing/2014/main" val="2565579752"/>
                  </a:ext>
                </a:extLst>
              </a:tr>
              <a:tr h="438510">
                <a:tc>
                  <a:txBody>
                    <a:bodyPr/>
                    <a:lstStyle/>
                    <a:p>
                      <a:pPr algn="l" fontAlgn="b">
                        <a:spcBef>
                          <a:spcPts val="0"/>
                        </a:spcBef>
                        <a:spcAft>
                          <a:spcPts val="0"/>
                        </a:spcAft>
                      </a:pPr>
                      <a:r>
                        <a:rPr lang="en-US" sz="2400" b="0" i="0" u="none" strike="noStrike" dirty="0">
                          <a:solidFill>
                            <a:srgbClr val="000000"/>
                          </a:solidFill>
                          <a:effectLst/>
                          <a:latin typeface="Arial" panose="020B0604020202020204" pitchFamily="34" charset="0"/>
                          <a:cs typeface="Arial" panose="020B0604020202020204" pitchFamily="34" charset="0"/>
                        </a:rPr>
                        <a:t>Grade </a:t>
                      </a:r>
                      <a:r>
                        <a:rPr lang="en-US" sz="2400" b="0" i="0" u="none" strike="noStrike" dirty="0">
                          <a:solidFill>
                            <a:schemeClr val="tx1"/>
                          </a:solidFill>
                          <a:effectLst/>
                          <a:latin typeface="Arial" panose="020B0604020202020204" pitchFamily="34" charset="0"/>
                          <a:cs typeface="Arial" panose="020B0604020202020204" pitchFamily="34" charset="0"/>
                        </a:rPr>
                        <a:t>K-3</a:t>
                      </a:r>
                      <a:r>
                        <a:rPr lang="en-US" sz="2400" b="0" i="0" u="none" strike="noStrike" dirty="0">
                          <a:solidFill>
                            <a:srgbClr val="000000"/>
                          </a:solidFill>
                          <a:effectLst/>
                          <a:latin typeface="Arial" panose="020B0604020202020204" pitchFamily="34" charset="0"/>
                          <a:cs typeface="Arial" panose="020B0604020202020204" pitchFamily="34" charset="0"/>
                        </a:rPr>
                        <a:t> Reading</a:t>
                      </a:r>
                      <a:endParaRPr lang="en-US" sz="2400" b="0" i="0" u="none" strike="noStrike" dirty="0">
                        <a:effectLst/>
                        <a:latin typeface="Arial" panose="020B0604020202020204" pitchFamily="34" charset="0"/>
                        <a:cs typeface="Arial" panose="020B0604020202020204" pitchFamily="34" charset="0"/>
                      </a:endParaRPr>
                    </a:p>
                  </a:txBody>
                  <a:tcPr marL="14790" marR="14790" marT="1479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40000"/>
                        <a:lumOff val="60000"/>
                      </a:schemeClr>
                    </a:solidFill>
                  </a:tcPr>
                </a:tc>
                <a:tc>
                  <a:txBody>
                    <a:bodyPr/>
                    <a:lstStyle/>
                    <a:p>
                      <a:pPr algn="l" fontAlgn="b">
                        <a:spcBef>
                          <a:spcPts val="0"/>
                        </a:spcBef>
                        <a:spcAft>
                          <a:spcPts val="0"/>
                        </a:spcAft>
                      </a:pPr>
                      <a:r>
                        <a:rPr lang="en-US" sz="2400" b="0" i="0" u="none" strike="noStrike" dirty="0">
                          <a:solidFill>
                            <a:srgbClr val="000000"/>
                          </a:solidFill>
                          <a:effectLst/>
                          <a:latin typeface="Arial" panose="020B0604020202020204" pitchFamily="34" charset="0"/>
                          <a:cs typeface="Arial" panose="020B0604020202020204" pitchFamily="34" charset="0"/>
                        </a:rPr>
                        <a:t>I-Ready BOY</a:t>
                      </a:r>
                      <a:endParaRPr lang="en-US" sz="2400" b="0" i="0" u="none" strike="noStrike" dirty="0">
                        <a:effectLst/>
                        <a:latin typeface="Arial" panose="020B0604020202020204" pitchFamily="34" charset="0"/>
                        <a:cs typeface="Arial" panose="020B0604020202020204" pitchFamily="34" charset="0"/>
                      </a:endParaRPr>
                    </a:p>
                  </a:txBody>
                  <a:tcPr marL="14790" marR="14790" marT="1479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40000"/>
                        <a:lumOff val="60000"/>
                      </a:schemeClr>
                    </a:solidFill>
                  </a:tcPr>
                </a:tc>
                <a:tc>
                  <a:txBody>
                    <a:bodyPr/>
                    <a:lstStyle/>
                    <a:p>
                      <a:pPr algn="l" fontAlgn="b">
                        <a:spcBef>
                          <a:spcPts val="0"/>
                        </a:spcBef>
                        <a:spcAft>
                          <a:spcPts val="0"/>
                        </a:spcAft>
                      </a:pPr>
                      <a:r>
                        <a:rPr lang="en-US" sz="2400" b="0" i="0" u="none" strike="noStrike" dirty="0">
                          <a:solidFill>
                            <a:srgbClr val="000000"/>
                          </a:solidFill>
                          <a:effectLst/>
                          <a:latin typeface="Arial" panose="020B0604020202020204" pitchFamily="34" charset="0"/>
                          <a:cs typeface="Arial" panose="020B0604020202020204" pitchFamily="34" charset="0"/>
                        </a:rPr>
                        <a:t>I-Ready EOY</a:t>
                      </a:r>
                      <a:endParaRPr lang="en-US" sz="2400" b="0" i="0" u="none" strike="noStrike" dirty="0">
                        <a:effectLst/>
                        <a:latin typeface="Arial" panose="020B0604020202020204" pitchFamily="34" charset="0"/>
                        <a:cs typeface="Arial" panose="020B0604020202020204" pitchFamily="34" charset="0"/>
                      </a:endParaRPr>
                    </a:p>
                  </a:txBody>
                  <a:tcPr marL="14790" marR="14790" marT="1479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40000"/>
                        <a:lumOff val="60000"/>
                      </a:schemeClr>
                    </a:solidFill>
                  </a:tcPr>
                </a:tc>
                <a:tc rowSpan="2">
                  <a:txBody>
                    <a:bodyPr/>
                    <a:lstStyle/>
                    <a:p>
                      <a:pPr algn="l" fontAlgn="b">
                        <a:spcBef>
                          <a:spcPts val="0"/>
                        </a:spcBef>
                        <a:spcAft>
                          <a:spcPts val="0"/>
                        </a:spcAft>
                      </a:pPr>
                      <a:r>
                        <a:rPr lang="en-US" sz="2400" b="0" i="0" u="none" strike="noStrike" dirty="0">
                          <a:solidFill>
                            <a:srgbClr val="000000"/>
                          </a:solidFill>
                          <a:effectLst/>
                          <a:latin typeface="Arial" panose="020B0604020202020204" pitchFamily="34" charset="0"/>
                          <a:cs typeface="Arial" panose="020B0604020202020204" pitchFamily="34" charset="0"/>
                        </a:rPr>
                        <a:t>% of students meeting &gt;=100% typical growth target</a:t>
                      </a:r>
                      <a:endParaRPr lang="en-US" sz="2400" b="0" i="0" u="none" strike="noStrike" dirty="0">
                        <a:effectLst/>
                        <a:latin typeface="Arial" panose="020B0604020202020204" pitchFamily="34" charset="0"/>
                        <a:cs typeface="Arial" panose="020B0604020202020204" pitchFamily="34" charset="0"/>
                      </a:endParaRPr>
                    </a:p>
                  </a:txBody>
                  <a:tcPr marL="14790" marR="14790" marT="1479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40000"/>
                        <a:lumOff val="60000"/>
                      </a:schemeClr>
                    </a:solidFill>
                  </a:tcPr>
                </a:tc>
                <a:extLst>
                  <a:ext uri="{0D108BD9-81ED-4DB2-BD59-A6C34878D82A}">
                    <a16:rowId xmlns:a16="http://schemas.microsoft.com/office/drawing/2014/main" val="3540266521"/>
                  </a:ext>
                </a:extLst>
              </a:tr>
              <a:tr h="438510">
                <a:tc>
                  <a:txBody>
                    <a:bodyPr/>
                    <a:lstStyle/>
                    <a:p>
                      <a:pPr algn="l" fontAlgn="b">
                        <a:spcBef>
                          <a:spcPts val="0"/>
                        </a:spcBef>
                        <a:spcAft>
                          <a:spcPts val="0"/>
                        </a:spcAft>
                      </a:pPr>
                      <a:r>
                        <a:rPr lang="en-US" sz="2400" b="0" i="0" u="none" strike="noStrike" dirty="0">
                          <a:solidFill>
                            <a:srgbClr val="000000"/>
                          </a:solidFill>
                          <a:effectLst/>
                          <a:latin typeface="Arial" panose="020B0604020202020204" pitchFamily="34" charset="0"/>
                          <a:cs typeface="Arial" panose="020B0604020202020204" pitchFamily="34" charset="0"/>
                        </a:rPr>
                        <a:t>Grade </a:t>
                      </a:r>
                      <a:r>
                        <a:rPr lang="en-US" sz="2400" b="0" i="0" u="none" strike="noStrike" dirty="0">
                          <a:solidFill>
                            <a:schemeClr val="tx1"/>
                          </a:solidFill>
                          <a:effectLst/>
                          <a:latin typeface="Arial" panose="020B0604020202020204" pitchFamily="34" charset="0"/>
                          <a:cs typeface="Arial" panose="020B0604020202020204" pitchFamily="34" charset="0"/>
                        </a:rPr>
                        <a:t>K-3</a:t>
                      </a:r>
                      <a:r>
                        <a:rPr lang="en-US" sz="2400" b="0" i="0" u="none" strike="noStrike" dirty="0">
                          <a:solidFill>
                            <a:srgbClr val="000000"/>
                          </a:solidFill>
                          <a:effectLst/>
                          <a:latin typeface="Arial" panose="020B0604020202020204" pitchFamily="34" charset="0"/>
                          <a:cs typeface="Arial" panose="020B0604020202020204" pitchFamily="34" charset="0"/>
                        </a:rPr>
                        <a:t> Math</a:t>
                      </a:r>
                      <a:endParaRPr lang="en-US" sz="2400" b="0" i="0" u="none" strike="noStrike" dirty="0">
                        <a:effectLst/>
                        <a:latin typeface="Arial" panose="020B0604020202020204" pitchFamily="34" charset="0"/>
                        <a:cs typeface="Arial" panose="020B0604020202020204" pitchFamily="34" charset="0"/>
                      </a:endParaRPr>
                    </a:p>
                  </a:txBody>
                  <a:tcPr marL="14790" marR="14790" marT="1479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40000"/>
                        <a:lumOff val="60000"/>
                      </a:schemeClr>
                    </a:solidFill>
                  </a:tcPr>
                </a:tc>
                <a:tc>
                  <a:txBody>
                    <a:bodyPr/>
                    <a:lstStyle/>
                    <a:p>
                      <a:pPr algn="l" fontAlgn="b">
                        <a:spcBef>
                          <a:spcPts val="0"/>
                        </a:spcBef>
                        <a:spcAft>
                          <a:spcPts val="0"/>
                        </a:spcAft>
                      </a:pPr>
                      <a:r>
                        <a:rPr lang="en-US" sz="2400" b="0" i="0" u="none" strike="noStrike" dirty="0">
                          <a:solidFill>
                            <a:srgbClr val="000000"/>
                          </a:solidFill>
                          <a:effectLst/>
                          <a:latin typeface="Arial" panose="020B0604020202020204" pitchFamily="34" charset="0"/>
                          <a:cs typeface="Arial" panose="020B0604020202020204" pitchFamily="34" charset="0"/>
                        </a:rPr>
                        <a:t>I-Ready BOY</a:t>
                      </a:r>
                      <a:endParaRPr lang="en-US" sz="2400" b="0" i="0" u="none" strike="noStrike" dirty="0">
                        <a:effectLst/>
                        <a:latin typeface="Arial" panose="020B0604020202020204" pitchFamily="34" charset="0"/>
                        <a:cs typeface="Arial" panose="020B0604020202020204" pitchFamily="34" charset="0"/>
                      </a:endParaRPr>
                    </a:p>
                  </a:txBody>
                  <a:tcPr marL="14790" marR="14790" marT="1479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40000"/>
                        <a:lumOff val="60000"/>
                      </a:schemeClr>
                    </a:solidFill>
                  </a:tcPr>
                </a:tc>
                <a:tc>
                  <a:txBody>
                    <a:bodyPr/>
                    <a:lstStyle/>
                    <a:p>
                      <a:pPr algn="l" fontAlgn="b">
                        <a:spcBef>
                          <a:spcPts val="0"/>
                        </a:spcBef>
                        <a:spcAft>
                          <a:spcPts val="0"/>
                        </a:spcAft>
                      </a:pPr>
                      <a:r>
                        <a:rPr lang="en-US" sz="2400" b="0" i="0" u="none" strike="noStrike" dirty="0">
                          <a:solidFill>
                            <a:srgbClr val="000000"/>
                          </a:solidFill>
                          <a:effectLst/>
                          <a:latin typeface="Arial" panose="020B0604020202020204" pitchFamily="34" charset="0"/>
                          <a:cs typeface="Arial" panose="020B0604020202020204" pitchFamily="34" charset="0"/>
                        </a:rPr>
                        <a:t>I-Ready EOY</a:t>
                      </a:r>
                      <a:endParaRPr lang="en-US" sz="2400" b="0" i="0" u="none" strike="noStrike" dirty="0">
                        <a:effectLst/>
                        <a:latin typeface="Arial" panose="020B0604020202020204" pitchFamily="34" charset="0"/>
                        <a:cs typeface="Arial" panose="020B0604020202020204" pitchFamily="34" charset="0"/>
                      </a:endParaRPr>
                    </a:p>
                  </a:txBody>
                  <a:tcPr marL="14790" marR="14790" marT="1479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40000"/>
                        <a:lumOff val="60000"/>
                      </a:schemeClr>
                    </a:solidFill>
                  </a:tcPr>
                </a:tc>
                <a:tc vMerge="1">
                  <a:txBody>
                    <a:bodyPr/>
                    <a:lstStyle/>
                    <a:p>
                      <a:pPr algn="l" fontAlgn="b">
                        <a:spcBef>
                          <a:spcPts val="0"/>
                        </a:spcBef>
                        <a:spcAft>
                          <a:spcPts val="0"/>
                        </a:spcAft>
                      </a:pPr>
                      <a:endParaRPr lang="en-US" sz="1600" b="0" i="0" u="none" strike="noStrike" dirty="0">
                        <a:effectLst/>
                        <a:latin typeface="Arial" panose="020B0604020202020204" pitchFamily="34" charset="0"/>
                        <a:cs typeface="Arial" panose="020B0604020202020204" pitchFamily="34" charset="0"/>
                      </a:endParaRPr>
                    </a:p>
                  </a:txBody>
                  <a:tcPr marL="9860" marR="9860" marT="986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40000"/>
                        <a:lumOff val="60000"/>
                      </a:schemeClr>
                    </a:solidFill>
                  </a:tcPr>
                </a:tc>
                <a:extLst>
                  <a:ext uri="{0D108BD9-81ED-4DB2-BD59-A6C34878D82A}">
                    <a16:rowId xmlns:a16="http://schemas.microsoft.com/office/drawing/2014/main" val="3993179819"/>
                  </a:ext>
                </a:extLst>
              </a:tr>
              <a:tr h="438510">
                <a:tc>
                  <a:txBody>
                    <a:bodyPr/>
                    <a:lstStyle/>
                    <a:p>
                      <a:pPr algn="l" fontAlgn="b">
                        <a:spcBef>
                          <a:spcPts val="0"/>
                        </a:spcBef>
                        <a:spcAft>
                          <a:spcPts val="0"/>
                        </a:spcAft>
                      </a:pPr>
                      <a:r>
                        <a:rPr lang="en-US" sz="2400" b="0" i="0" u="none" strike="noStrike" dirty="0">
                          <a:solidFill>
                            <a:srgbClr val="000000"/>
                          </a:solidFill>
                          <a:effectLst/>
                          <a:latin typeface="Arial" panose="020B0604020202020204" pitchFamily="34" charset="0"/>
                          <a:cs typeface="Arial" panose="020B0604020202020204" pitchFamily="34" charset="0"/>
                        </a:rPr>
                        <a:t>Grade 4-8 Reading</a:t>
                      </a:r>
                      <a:endParaRPr lang="en-US" sz="2400" b="0" i="0" u="none" strike="noStrike" dirty="0">
                        <a:effectLst/>
                        <a:latin typeface="Arial" panose="020B0604020202020204" pitchFamily="34" charset="0"/>
                        <a:cs typeface="Arial" panose="020B0604020202020204" pitchFamily="34" charset="0"/>
                      </a:endParaRPr>
                    </a:p>
                  </a:txBody>
                  <a:tcPr marL="14790" marR="14790" marT="1479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C6E0B4"/>
                    </a:solidFill>
                  </a:tcPr>
                </a:tc>
                <a:tc>
                  <a:txBody>
                    <a:bodyPr/>
                    <a:lstStyle/>
                    <a:p>
                      <a:pPr algn="l" fontAlgn="b">
                        <a:spcBef>
                          <a:spcPts val="0"/>
                        </a:spcBef>
                        <a:spcAft>
                          <a:spcPts val="0"/>
                        </a:spcAft>
                      </a:pPr>
                      <a:r>
                        <a:rPr lang="en-US" sz="2400" b="0" i="0" u="none" strike="noStrike" dirty="0">
                          <a:solidFill>
                            <a:srgbClr val="000000"/>
                          </a:solidFill>
                          <a:effectLst/>
                          <a:latin typeface="Arial" panose="020B0604020202020204" pitchFamily="34" charset="0"/>
                          <a:cs typeface="Arial" panose="020B0604020202020204" pitchFamily="34" charset="0"/>
                        </a:rPr>
                        <a:t>Prior Year STAAR </a:t>
                      </a:r>
                      <a:endParaRPr lang="en-US" sz="2400" b="0" i="0" u="none" strike="noStrike" dirty="0">
                        <a:effectLst/>
                        <a:latin typeface="Arial" panose="020B0604020202020204" pitchFamily="34" charset="0"/>
                        <a:cs typeface="Arial" panose="020B0604020202020204" pitchFamily="34" charset="0"/>
                      </a:endParaRPr>
                    </a:p>
                  </a:txBody>
                  <a:tcPr marL="14790" marR="14790" marT="1479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6E0B4"/>
                    </a:solidFill>
                  </a:tcPr>
                </a:tc>
                <a:tc>
                  <a:txBody>
                    <a:bodyPr/>
                    <a:lstStyle/>
                    <a:p>
                      <a:pPr algn="l" fontAlgn="b">
                        <a:spcBef>
                          <a:spcPts val="0"/>
                        </a:spcBef>
                        <a:spcAft>
                          <a:spcPts val="0"/>
                        </a:spcAft>
                      </a:pPr>
                      <a:r>
                        <a:rPr lang="en-US" sz="2400" b="0" i="0" u="none" strike="noStrike" dirty="0">
                          <a:solidFill>
                            <a:srgbClr val="000000"/>
                          </a:solidFill>
                          <a:effectLst/>
                          <a:latin typeface="Arial" panose="020B0604020202020204" pitchFamily="34" charset="0"/>
                          <a:cs typeface="Arial" panose="020B0604020202020204" pitchFamily="34" charset="0"/>
                        </a:rPr>
                        <a:t>Current Year STAAR </a:t>
                      </a:r>
                      <a:endParaRPr lang="en-US" sz="2400" b="0" i="0" u="none" strike="noStrike" dirty="0">
                        <a:effectLst/>
                        <a:latin typeface="Arial" panose="020B0604020202020204" pitchFamily="34" charset="0"/>
                        <a:cs typeface="Arial" panose="020B0604020202020204" pitchFamily="34" charset="0"/>
                      </a:endParaRPr>
                    </a:p>
                  </a:txBody>
                  <a:tcPr marL="14790" marR="14790" marT="1479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6E0B4"/>
                    </a:solidFill>
                  </a:tcPr>
                </a:tc>
                <a:tc rowSpan="3">
                  <a:txBody>
                    <a:bodyPr/>
                    <a:lstStyle/>
                    <a:p>
                      <a:pPr algn="l" fontAlgn="b">
                        <a:spcBef>
                          <a:spcPts val="0"/>
                        </a:spcBef>
                        <a:spcAft>
                          <a:spcPts val="0"/>
                        </a:spcAft>
                      </a:pPr>
                      <a:r>
                        <a:rPr lang="en-US" sz="2400" b="0" i="0" u="none" strike="noStrike" dirty="0">
                          <a:solidFill>
                            <a:srgbClr val="000000"/>
                          </a:solidFill>
                          <a:effectLst/>
                          <a:latin typeface="Arial" panose="020B0604020202020204" pitchFamily="34" charset="0"/>
                          <a:cs typeface="Arial" panose="020B0604020202020204" pitchFamily="34" charset="0"/>
                        </a:rPr>
                        <a:t>STAAR transition table</a:t>
                      </a:r>
                      <a:endParaRPr lang="en-US" sz="2400" b="0" i="0" u="none" strike="noStrike" dirty="0">
                        <a:effectLst/>
                        <a:latin typeface="Arial" panose="020B0604020202020204" pitchFamily="34" charset="0"/>
                        <a:cs typeface="Arial" panose="020B0604020202020204" pitchFamily="34" charset="0"/>
                      </a:endParaRPr>
                    </a:p>
                  </a:txBody>
                  <a:tcPr marL="14790" marR="14790" marT="1479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6E0B4"/>
                    </a:solidFill>
                  </a:tcPr>
                </a:tc>
                <a:extLst>
                  <a:ext uri="{0D108BD9-81ED-4DB2-BD59-A6C34878D82A}">
                    <a16:rowId xmlns:a16="http://schemas.microsoft.com/office/drawing/2014/main" val="3236895494"/>
                  </a:ext>
                </a:extLst>
              </a:tr>
              <a:tr h="438510">
                <a:tc>
                  <a:txBody>
                    <a:bodyPr/>
                    <a:lstStyle/>
                    <a:p>
                      <a:pPr algn="l" fontAlgn="b">
                        <a:spcBef>
                          <a:spcPts val="0"/>
                        </a:spcBef>
                        <a:spcAft>
                          <a:spcPts val="0"/>
                        </a:spcAft>
                      </a:pPr>
                      <a:r>
                        <a:rPr lang="en-US" sz="2400" b="0" i="0" u="none" strike="noStrike" dirty="0">
                          <a:solidFill>
                            <a:srgbClr val="000000"/>
                          </a:solidFill>
                          <a:effectLst/>
                          <a:latin typeface="Arial" panose="020B0604020202020204" pitchFamily="34" charset="0"/>
                          <a:cs typeface="Arial" panose="020B0604020202020204" pitchFamily="34" charset="0"/>
                        </a:rPr>
                        <a:t>Grade 4-8 Math</a:t>
                      </a:r>
                      <a:endParaRPr lang="en-US" sz="2400" b="0" i="0" u="none" strike="noStrike" dirty="0">
                        <a:effectLst/>
                        <a:latin typeface="Arial" panose="020B0604020202020204" pitchFamily="34" charset="0"/>
                        <a:cs typeface="Arial" panose="020B0604020202020204" pitchFamily="34" charset="0"/>
                      </a:endParaRPr>
                    </a:p>
                  </a:txBody>
                  <a:tcPr marL="14790" marR="14790" marT="1479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C6E0B4"/>
                    </a:solidFill>
                  </a:tcPr>
                </a:tc>
                <a:tc>
                  <a:txBody>
                    <a:bodyPr/>
                    <a:lstStyle/>
                    <a:p>
                      <a:pPr algn="l" fontAlgn="b">
                        <a:spcBef>
                          <a:spcPts val="0"/>
                        </a:spcBef>
                        <a:spcAft>
                          <a:spcPts val="0"/>
                        </a:spcAft>
                      </a:pPr>
                      <a:r>
                        <a:rPr lang="en-US" sz="2400" b="0" i="0" u="none" strike="noStrike" dirty="0">
                          <a:solidFill>
                            <a:srgbClr val="000000"/>
                          </a:solidFill>
                          <a:effectLst/>
                          <a:latin typeface="Arial" panose="020B0604020202020204" pitchFamily="34" charset="0"/>
                          <a:cs typeface="Arial" panose="020B0604020202020204" pitchFamily="34" charset="0"/>
                        </a:rPr>
                        <a:t>Prior Year STAAR </a:t>
                      </a:r>
                      <a:endParaRPr lang="en-US" sz="2400" b="0" i="0" u="none" strike="noStrike" dirty="0">
                        <a:effectLst/>
                        <a:latin typeface="Arial" panose="020B0604020202020204" pitchFamily="34" charset="0"/>
                        <a:cs typeface="Arial" panose="020B0604020202020204" pitchFamily="34" charset="0"/>
                      </a:endParaRPr>
                    </a:p>
                  </a:txBody>
                  <a:tcPr marL="14790" marR="14790" marT="1479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6E0B4"/>
                    </a:solidFill>
                  </a:tcPr>
                </a:tc>
                <a:tc>
                  <a:txBody>
                    <a:bodyPr/>
                    <a:lstStyle/>
                    <a:p>
                      <a:pPr algn="l" fontAlgn="b">
                        <a:spcBef>
                          <a:spcPts val="0"/>
                        </a:spcBef>
                        <a:spcAft>
                          <a:spcPts val="0"/>
                        </a:spcAft>
                      </a:pPr>
                      <a:r>
                        <a:rPr lang="en-US" sz="2400" b="0" i="0" u="none" strike="noStrike" dirty="0">
                          <a:solidFill>
                            <a:srgbClr val="000000"/>
                          </a:solidFill>
                          <a:effectLst/>
                          <a:latin typeface="Arial" panose="020B0604020202020204" pitchFamily="34" charset="0"/>
                          <a:cs typeface="Arial" panose="020B0604020202020204" pitchFamily="34" charset="0"/>
                        </a:rPr>
                        <a:t>Current Year STAAR </a:t>
                      </a:r>
                      <a:endParaRPr lang="en-US" sz="2400" b="0" i="0" u="none" strike="noStrike" dirty="0">
                        <a:effectLst/>
                        <a:latin typeface="Arial" panose="020B0604020202020204" pitchFamily="34" charset="0"/>
                        <a:cs typeface="Arial" panose="020B0604020202020204" pitchFamily="34" charset="0"/>
                      </a:endParaRPr>
                    </a:p>
                  </a:txBody>
                  <a:tcPr marL="14790" marR="14790" marT="1479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6E0B4"/>
                    </a:solidFill>
                  </a:tcPr>
                </a:tc>
                <a:tc vMerge="1">
                  <a:txBody>
                    <a:bodyPr/>
                    <a:lstStyle/>
                    <a:p>
                      <a:pPr algn="l" fontAlgn="b">
                        <a:spcBef>
                          <a:spcPts val="0"/>
                        </a:spcBef>
                        <a:spcAft>
                          <a:spcPts val="0"/>
                        </a:spcAft>
                      </a:pPr>
                      <a:endParaRPr lang="en-US" sz="1600" b="0" i="0" u="none" strike="noStrike" dirty="0">
                        <a:effectLst/>
                        <a:latin typeface="Arial" panose="020B0604020202020204" pitchFamily="34" charset="0"/>
                        <a:cs typeface="Arial" panose="020B0604020202020204" pitchFamily="34" charset="0"/>
                      </a:endParaRPr>
                    </a:p>
                  </a:txBody>
                  <a:tcPr marL="9860" marR="9860" marT="986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6E0B4"/>
                    </a:solidFill>
                  </a:tcPr>
                </a:tc>
                <a:extLst>
                  <a:ext uri="{0D108BD9-81ED-4DB2-BD59-A6C34878D82A}">
                    <a16:rowId xmlns:a16="http://schemas.microsoft.com/office/drawing/2014/main" val="229583977"/>
                  </a:ext>
                </a:extLst>
              </a:tr>
              <a:tr h="438510">
                <a:tc>
                  <a:txBody>
                    <a:bodyPr/>
                    <a:lstStyle/>
                    <a:p>
                      <a:pPr algn="l" fontAlgn="b">
                        <a:spcBef>
                          <a:spcPts val="0"/>
                        </a:spcBef>
                        <a:spcAft>
                          <a:spcPts val="0"/>
                        </a:spcAft>
                      </a:pPr>
                      <a:r>
                        <a:rPr lang="en-US" sz="2400" b="0" i="0" u="none" strike="noStrike" dirty="0">
                          <a:solidFill>
                            <a:srgbClr val="000000"/>
                          </a:solidFill>
                          <a:effectLst/>
                          <a:latin typeface="Arial" panose="020B0604020202020204" pitchFamily="34" charset="0"/>
                          <a:cs typeface="Arial" panose="020B0604020202020204" pitchFamily="34" charset="0"/>
                        </a:rPr>
                        <a:t>Algebra I, English I, and English II </a:t>
                      </a:r>
                      <a:endParaRPr lang="en-US" sz="2400" b="0" i="0" u="none" strike="noStrike" dirty="0">
                        <a:effectLst/>
                        <a:latin typeface="Arial" panose="020B0604020202020204" pitchFamily="34" charset="0"/>
                        <a:cs typeface="Arial" panose="020B0604020202020204" pitchFamily="34" charset="0"/>
                      </a:endParaRPr>
                    </a:p>
                  </a:txBody>
                  <a:tcPr marL="14790" marR="14790" marT="1479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C6E0B4"/>
                    </a:solidFill>
                  </a:tcPr>
                </a:tc>
                <a:tc>
                  <a:txBody>
                    <a:bodyPr/>
                    <a:lstStyle/>
                    <a:p>
                      <a:pPr algn="l" fontAlgn="b">
                        <a:spcBef>
                          <a:spcPts val="0"/>
                        </a:spcBef>
                        <a:spcAft>
                          <a:spcPts val="0"/>
                        </a:spcAft>
                      </a:pPr>
                      <a:r>
                        <a:rPr lang="en-US" sz="2400" b="0" i="0" u="none" strike="noStrike" dirty="0">
                          <a:solidFill>
                            <a:srgbClr val="000000"/>
                          </a:solidFill>
                          <a:effectLst/>
                          <a:latin typeface="Arial" panose="020B0604020202020204" pitchFamily="34" charset="0"/>
                          <a:cs typeface="Arial" panose="020B0604020202020204" pitchFamily="34" charset="0"/>
                        </a:rPr>
                        <a:t>Prior Year STAAR </a:t>
                      </a:r>
                      <a:endParaRPr lang="en-US" sz="2400" b="0" i="0" u="none" strike="noStrike" dirty="0">
                        <a:effectLst/>
                        <a:latin typeface="Arial" panose="020B0604020202020204" pitchFamily="34" charset="0"/>
                        <a:cs typeface="Arial" panose="020B0604020202020204" pitchFamily="34" charset="0"/>
                      </a:endParaRPr>
                    </a:p>
                  </a:txBody>
                  <a:tcPr marL="14790" marR="14790" marT="1479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6E0B4"/>
                    </a:solidFill>
                  </a:tcPr>
                </a:tc>
                <a:tc>
                  <a:txBody>
                    <a:bodyPr/>
                    <a:lstStyle/>
                    <a:p>
                      <a:pPr algn="l" fontAlgn="b">
                        <a:spcBef>
                          <a:spcPts val="0"/>
                        </a:spcBef>
                        <a:spcAft>
                          <a:spcPts val="0"/>
                        </a:spcAft>
                      </a:pPr>
                      <a:r>
                        <a:rPr lang="en-US" sz="2400" b="0" i="0" u="none" strike="noStrike" dirty="0">
                          <a:solidFill>
                            <a:srgbClr val="000000"/>
                          </a:solidFill>
                          <a:effectLst/>
                          <a:latin typeface="Arial" panose="020B0604020202020204" pitchFamily="34" charset="0"/>
                          <a:cs typeface="Arial" panose="020B0604020202020204" pitchFamily="34" charset="0"/>
                        </a:rPr>
                        <a:t>Current Year STAAR </a:t>
                      </a:r>
                      <a:endParaRPr lang="en-US" sz="2400" b="0" i="0" u="none" strike="noStrike" dirty="0">
                        <a:effectLst/>
                        <a:latin typeface="Arial" panose="020B0604020202020204" pitchFamily="34" charset="0"/>
                        <a:cs typeface="Arial" panose="020B0604020202020204" pitchFamily="34" charset="0"/>
                      </a:endParaRPr>
                    </a:p>
                  </a:txBody>
                  <a:tcPr marL="14790" marR="14790" marT="1479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6E0B4"/>
                    </a:solidFill>
                  </a:tcPr>
                </a:tc>
                <a:tc vMerge="1">
                  <a:txBody>
                    <a:bodyPr/>
                    <a:lstStyle/>
                    <a:p>
                      <a:pPr algn="l" fontAlgn="b">
                        <a:spcBef>
                          <a:spcPts val="0"/>
                        </a:spcBef>
                        <a:spcAft>
                          <a:spcPts val="0"/>
                        </a:spcAft>
                      </a:pPr>
                      <a:endParaRPr lang="en-US" sz="1600" b="0" i="0" u="none" strike="noStrike" dirty="0">
                        <a:effectLst/>
                        <a:latin typeface="Arial" panose="020B0604020202020204" pitchFamily="34" charset="0"/>
                        <a:cs typeface="Arial" panose="020B0604020202020204" pitchFamily="34" charset="0"/>
                      </a:endParaRPr>
                    </a:p>
                  </a:txBody>
                  <a:tcPr marL="9860" marR="9860" marT="986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6E0B4"/>
                    </a:solidFill>
                  </a:tcPr>
                </a:tc>
                <a:extLst>
                  <a:ext uri="{0D108BD9-81ED-4DB2-BD59-A6C34878D82A}">
                    <a16:rowId xmlns:a16="http://schemas.microsoft.com/office/drawing/2014/main" val="3516432576"/>
                  </a:ext>
                </a:extLst>
              </a:tr>
              <a:tr h="1112070">
                <a:tc>
                  <a:txBody>
                    <a:bodyPr/>
                    <a:lstStyle/>
                    <a:p>
                      <a:pPr algn="l" fontAlgn="b">
                        <a:spcBef>
                          <a:spcPts val="0"/>
                        </a:spcBef>
                        <a:spcAft>
                          <a:spcPts val="0"/>
                        </a:spcAft>
                      </a:pPr>
                      <a:r>
                        <a:rPr lang="en-US" sz="2400" b="0" i="0" u="none" strike="noStrike" dirty="0">
                          <a:solidFill>
                            <a:srgbClr val="000000"/>
                          </a:solidFill>
                          <a:effectLst/>
                          <a:latin typeface="Arial" panose="020B0604020202020204" pitchFamily="34" charset="0"/>
                          <a:cs typeface="Arial" panose="020B0604020202020204" pitchFamily="34" charset="0"/>
                        </a:rPr>
                        <a:t>Grade 5 &amp; 8 science, Grade 8 social studies, Biology, and US History</a:t>
                      </a:r>
                      <a:endParaRPr lang="en-US" sz="2400" b="0" i="0" u="none" strike="noStrike" dirty="0">
                        <a:effectLst/>
                        <a:latin typeface="Arial" panose="020B0604020202020204" pitchFamily="34" charset="0"/>
                        <a:cs typeface="Arial" panose="020B0604020202020204" pitchFamily="34" charset="0"/>
                      </a:endParaRPr>
                    </a:p>
                  </a:txBody>
                  <a:tcPr marL="14790" marR="14790" marT="1479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l" fontAlgn="b">
                        <a:spcBef>
                          <a:spcPts val="0"/>
                        </a:spcBef>
                        <a:spcAft>
                          <a:spcPts val="0"/>
                        </a:spcAft>
                      </a:pPr>
                      <a:r>
                        <a:rPr lang="en-US" sz="2400" b="0" i="0" u="none" strike="noStrike" dirty="0">
                          <a:solidFill>
                            <a:srgbClr val="000000"/>
                          </a:solidFill>
                          <a:effectLst/>
                          <a:latin typeface="Arial" panose="020B0604020202020204" pitchFamily="34" charset="0"/>
                          <a:cs typeface="Arial" panose="020B0604020202020204" pitchFamily="34" charset="0"/>
                        </a:rPr>
                        <a:t>Released STAAR</a:t>
                      </a:r>
                      <a:endParaRPr lang="en-US" sz="2400" b="0" i="0" u="none" strike="noStrike" dirty="0">
                        <a:effectLst/>
                        <a:latin typeface="Arial" panose="020B0604020202020204" pitchFamily="34" charset="0"/>
                        <a:cs typeface="Arial" panose="020B0604020202020204" pitchFamily="34" charset="0"/>
                      </a:endParaRPr>
                    </a:p>
                  </a:txBody>
                  <a:tcPr marL="14790" marR="14790" marT="1479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l" fontAlgn="b">
                        <a:spcBef>
                          <a:spcPts val="0"/>
                        </a:spcBef>
                        <a:spcAft>
                          <a:spcPts val="0"/>
                        </a:spcAft>
                      </a:pPr>
                      <a:r>
                        <a:rPr lang="en-US" sz="2400" b="0" i="0" u="none" strike="noStrike" dirty="0">
                          <a:solidFill>
                            <a:srgbClr val="000000"/>
                          </a:solidFill>
                          <a:effectLst/>
                          <a:latin typeface="Arial" panose="020B0604020202020204" pitchFamily="34" charset="0"/>
                          <a:cs typeface="Arial" panose="020B0604020202020204" pitchFamily="34" charset="0"/>
                        </a:rPr>
                        <a:t>Current Year STAAR</a:t>
                      </a:r>
                      <a:endParaRPr lang="en-US" sz="2400" b="0" i="0" u="none" strike="noStrike" dirty="0">
                        <a:effectLst/>
                        <a:latin typeface="Arial" panose="020B0604020202020204" pitchFamily="34" charset="0"/>
                        <a:cs typeface="Arial" panose="020B0604020202020204" pitchFamily="34" charset="0"/>
                      </a:endParaRPr>
                    </a:p>
                  </a:txBody>
                  <a:tcPr marL="14790" marR="14790" marT="1479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l" fontAlgn="b">
                        <a:spcBef>
                          <a:spcPts val="0"/>
                        </a:spcBef>
                        <a:spcAft>
                          <a:spcPts val="0"/>
                        </a:spcAft>
                      </a:pPr>
                      <a:r>
                        <a:rPr lang="en-US" sz="2400" b="0" i="0" u="none" strike="noStrike" dirty="0">
                          <a:solidFill>
                            <a:srgbClr val="000000"/>
                          </a:solidFill>
                          <a:effectLst/>
                          <a:latin typeface="Arial" panose="020B0604020202020204" pitchFamily="34" charset="0"/>
                          <a:cs typeface="Arial" panose="020B0604020202020204" pitchFamily="34" charset="0"/>
                        </a:rPr>
                        <a:t>Target set using variable percentage correct method</a:t>
                      </a:r>
                      <a:endParaRPr lang="en-US" sz="2400" b="0" i="0" u="none" strike="noStrike" dirty="0">
                        <a:effectLst/>
                        <a:latin typeface="Arial" panose="020B0604020202020204" pitchFamily="34" charset="0"/>
                        <a:cs typeface="Arial" panose="020B0604020202020204" pitchFamily="34" charset="0"/>
                      </a:endParaRPr>
                    </a:p>
                  </a:txBody>
                  <a:tcPr marL="14790" marR="14790" marT="1479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extLst>
                  <a:ext uri="{0D108BD9-81ED-4DB2-BD59-A6C34878D82A}">
                    <a16:rowId xmlns:a16="http://schemas.microsoft.com/office/drawing/2014/main" val="3714878126"/>
                  </a:ext>
                </a:extLst>
              </a:tr>
            </a:tbl>
          </a:graphicData>
        </a:graphic>
      </p:graphicFrame>
      <p:graphicFrame>
        <p:nvGraphicFramePr>
          <p:cNvPr id="25" name="Table 16">
            <a:extLst>
              <a:ext uri="{FF2B5EF4-FFF2-40B4-BE49-F238E27FC236}">
                <a16:creationId xmlns:a16="http://schemas.microsoft.com/office/drawing/2014/main" id="{437B97AF-718B-1AF4-DD35-32742F9D99DE}"/>
              </a:ext>
            </a:extLst>
          </p:cNvPr>
          <p:cNvGraphicFramePr>
            <a:graphicFrameLocks noGrp="1"/>
          </p:cNvGraphicFramePr>
          <p:nvPr>
            <p:extLst>
              <p:ext uri="{D42A27DB-BD31-4B8C-83A1-F6EECF244321}">
                <p14:modId xmlns:p14="http://schemas.microsoft.com/office/powerpoint/2010/main" val="434204748"/>
              </p:ext>
            </p:extLst>
          </p:nvPr>
        </p:nvGraphicFramePr>
        <p:xfrm>
          <a:off x="965199" y="952500"/>
          <a:ext cx="16357602" cy="2081769"/>
        </p:xfrm>
        <a:graphic>
          <a:graphicData uri="http://schemas.openxmlformats.org/drawingml/2006/table">
            <a:tbl>
              <a:tblPr firstRow="1" bandRow="1">
                <a:tableStyleId>{5C22544A-7EE6-4342-B048-85BDC9FD1C3A}</a:tableStyleId>
              </a:tblPr>
              <a:tblGrid>
                <a:gridCol w="2806194">
                  <a:extLst>
                    <a:ext uri="{9D8B030D-6E8A-4147-A177-3AD203B41FA5}">
                      <a16:colId xmlns:a16="http://schemas.microsoft.com/office/drawing/2014/main" val="906509577"/>
                    </a:ext>
                  </a:extLst>
                </a:gridCol>
                <a:gridCol w="13551408">
                  <a:extLst>
                    <a:ext uri="{9D8B030D-6E8A-4147-A177-3AD203B41FA5}">
                      <a16:colId xmlns:a16="http://schemas.microsoft.com/office/drawing/2014/main" val="1790572230"/>
                    </a:ext>
                  </a:extLst>
                </a:gridCol>
              </a:tblGrid>
              <a:tr h="565389">
                <a:tc>
                  <a:txBody>
                    <a:bodyPr/>
                    <a:lstStyle/>
                    <a:p>
                      <a:pPr algn="ctr"/>
                      <a:r>
                        <a:rPr lang="en-US" sz="2700" dirty="0"/>
                        <a:t>Weight</a:t>
                      </a:r>
                    </a:p>
                  </a:txBody>
                  <a:tcPr marL="137160" marR="137160" marT="68580" marB="6858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700" dirty="0"/>
                        <a:t>Component</a:t>
                      </a:r>
                    </a:p>
                  </a:txBody>
                  <a:tcPr marL="137160" marR="137160" marT="68580" marB="6858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582482275"/>
                  </a:ext>
                </a:extLst>
              </a:tr>
              <a:tr h="960120">
                <a:tc>
                  <a:txBody>
                    <a:bodyPr/>
                    <a:lstStyle/>
                    <a:p>
                      <a:pPr algn="ctr"/>
                      <a:r>
                        <a:rPr lang="en-US" sz="2700" dirty="0"/>
                        <a:t>45%</a:t>
                      </a:r>
                    </a:p>
                  </a:txBody>
                  <a:tcPr marL="137160" marR="137160" marT="68580" marB="6858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700" kern="0" dirty="0">
                          <a:solidFill>
                            <a:schemeClr val="tx1"/>
                          </a:solidFill>
                          <a:latin typeface="Arial" panose="020B0604020202020204" pitchFamily="34" charset="0"/>
                          <a:cs typeface="Arial" panose="020B0604020202020204" pitchFamily="34" charset="0"/>
                        </a:rPr>
                        <a:t>T-TESS Observation Score Average for Domains 2 &amp; 3 across scored observations and walkthroughs (Final); no Domain 2 or 3 dimension can be less than a 3</a:t>
                      </a:r>
                      <a:endParaRPr lang="en-US" sz="2700" dirty="0"/>
                    </a:p>
                  </a:txBody>
                  <a:tcPr marL="137160" marR="137160" marT="68580" marB="6858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74104718"/>
                  </a:ext>
                </a:extLst>
              </a:tr>
              <a:tr h="556260">
                <a:tc>
                  <a:txBody>
                    <a:bodyPr/>
                    <a:lstStyle/>
                    <a:p>
                      <a:pPr algn="ctr"/>
                      <a:r>
                        <a:rPr lang="en-US" sz="2700" dirty="0"/>
                        <a:t>55%</a:t>
                      </a:r>
                    </a:p>
                  </a:txBody>
                  <a:tcPr marL="137160" marR="137160" marT="68580" marB="6858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2700" kern="0" dirty="0">
                          <a:solidFill>
                            <a:schemeClr val="tx1"/>
                          </a:solidFill>
                          <a:latin typeface="Arial" panose="020B0604020202020204" pitchFamily="34" charset="0"/>
                          <a:cs typeface="Arial" panose="020B0604020202020204" pitchFamily="34" charset="0"/>
                        </a:rPr>
                        <a:t>Student Growth</a:t>
                      </a:r>
                      <a:endParaRPr lang="en-US" sz="2700" dirty="0"/>
                    </a:p>
                  </a:txBody>
                  <a:tcPr marL="137160" marR="137160" marT="68580" marB="6858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757474856"/>
                  </a:ext>
                </a:extLst>
              </a:tr>
            </a:tbl>
          </a:graphicData>
        </a:graphic>
      </p:graphicFrame>
    </p:spTree>
    <p:extLst>
      <p:ext uri="{BB962C8B-B14F-4D97-AF65-F5344CB8AC3E}">
        <p14:creationId xmlns:p14="http://schemas.microsoft.com/office/powerpoint/2010/main" val="1418269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71A96198-78FD-4A9E-BF76-ECA9181ADF54}"/>
              </a:ext>
            </a:extLst>
          </p:cNvPr>
          <p:cNvSpPr>
            <a:spLocks noGrp="1"/>
          </p:cNvSpPr>
          <p:nvPr>
            <p:ph type="sldNum" sz="quarter" idx="12"/>
          </p:nvPr>
        </p:nvSpPr>
        <p:spPr>
          <a:xfrm>
            <a:off x="12712010" y="9423313"/>
            <a:ext cx="4114800" cy="547688"/>
          </a:xfrm>
        </p:spPr>
        <p:txBody>
          <a:bodyPr/>
          <a:lstStyle/>
          <a:p>
            <a:fld id="{82EE24B5-652C-4DB5-B7C3-B5BBEC1280B1}" type="slidenum">
              <a:rPr lang="en-US" noProof="0" smtClean="0"/>
              <a:t>8</a:t>
            </a:fld>
            <a:endParaRPr lang="en-US" noProof="0" dirty="0"/>
          </a:p>
        </p:txBody>
      </p:sp>
      <p:sp>
        <p:nvSpPr>
          <p:cNvPr id="5" name="Slide Number Placeholder 2">
            <a:extLst>
              <a:ext uri="{FF2B5EF4-FFF2-40B4-BE49-F238E27FC236}">
                <a16:creationId xmlns:a16="http://schemas.microsoft.com/office/drawing/2014/main" id="{CDE26232-F982-48E8-BA86-07B6A130C1A4}"/>
              </a:ext>
            </a:extLst>
          </p:cNvPr>
          <p:cNvSpPr txBox="1">
            <a:spLocks/>
          </p:cNvSpPr>
          <p:nvPr/>
        </p:nvSpPr>
        <p:spPr>
          <a:xfrm>
            <a:off x="12956375" y="9651913"/>
            <a:ext cx="4114800" cy="547688"/>
          </a:xfrm>
          <a:prstGeom prst="rect">
            <a:avLst/>
          </a:prstGeom>
        </p:spPr>
        <p:txBody>
          <a:bodyPr vert="horz" lIns="137160" tIns="68580" rIns="137160" bIns="6858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2EE24B5-652C-4DB5-B7C3-B5BBEC1280B1}" type="slidenum">
              <a:rPr lang="en-US" sz="1800"/>
              <a:pPr/>
              <a:t>8</a:t>
            </a:fld>
            <a:endParaRPr lang="en-US" sz="1800" dirty="0"/>
          </a:p>
        </p:txBody>
      </p:sp>
      <p:sp>
        <p:nvSpPr>
          <p:cNvPr id="6" name="Slide Number Placeholder 2">
            <a:extLst>
              <a:ext uri="{FF2B5EF4-FFF2-40B4-BE49-F238E27FC236}">
                <a16:creationId xmlns:a16="http://schemas.microsoft.com/office/drawing/2014/main" id="{92E35A6F-D14E-4620-B007-B21F582155E5}"/>
              </a:ext>
            </a:extLst>
          </p:cNvPr>
          <p:cNvSpPr txBox="1">
            <a:spLocks/>
          </p:cNvSpPr>
          <p:nvPr/>
        </p:nvSpPr>
        <p:spPr>
          <a:xfrm>
            <a:off x="12970500" y="9658663"/>
            <a:ext cx="4114800" cy="547688"/>
          </a:xfrm>
          <a:prstGeom prst="rect">
            <a:avLst/>
          </a:prstGeom>
        </p:spPr>
        <p:txBody>
          <a:bodyPr vert="horz" lIns="137160" tIns="68580" rIns="137160" bIns="6858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2EE24B5-652C-4DB5-B7C3-B5BBEC1280B1}" type="slidenum">
              <a:rPr lang="en-US" sz="1800"/>
              <a:pPr/>
              <a:t>8</a:t>
            </a:fld>
            <a:endParaRPr lang="en-US" sz="1800" dirty="0"/>
          </a:p>
        </p:txBody>
      </p:sp>
      <p:pic>
        <p:nvPicPr>
          <p:cNvPr id="7" name="Picture 6">
            <a:extLst>
              <a:ext uri="{FF2B5EF4-FFF2-40B4-BE49-F238E27FC236}">
                <a16:creationId xmlns:a16="http://schemas.microsoft.com/office/drawing/2014/main" id="{FA91FBF4-14F7-4E32-BBD8-FA1D7B43BC0B}"/>
              </a:ext>
            </a:extLst>
          </p:cNvPr>
          <p:cNvPicPr>
            <a:picLocks noChangeAspect="1"/>
          </p:cNvPicPr>
          <p:nvPr/>
        </p:nvPicPr>
        <p:blipFill>
          <a:blip r:embed="rId2"/>
          <a:stretch>
            <a:fillRect/>
          </a:stretch>
        </p:blipFill>
        <p:spPr>
          <a:xfrm>
            <a:off x="24710" y="9378505"/>
            <a:ext cx="18289586" cy="1025882"/>
          </a:xfrm>
          <a:prstGeom prst="rect">
            <a:avLst/>
          </a:prstGeom>
        </p:spPr>
      </p:pic>
      <p:pic>
        <p:nvPicPr>
          <p:cNvPr id="8" name="Picture 7">
            <a:extLst>
              <a:ext uri="{FF2B5EF4-FFF2-40B4-BE49-F238E27FC236}">
                <a16:creationId xmlns:a16="http://schemas.microsoft.com/office/drawing/2014/main" id="{E18CE18C-F856-416F-AA16-304EFA378737}"/>
              </a:ext>
            </a:extLst>
          </p:cNvPr>
          <p:cNvPicPr>
            <a:picLocks noChangeAspect="1"/>
          </p:cNvPicPr>
          <p:nvPr/>
        </p:nvPicPr>
        <p:blipFill>
          <a:blip r:embed="rId3"/>
          <a:stretch>
            <a:fillRect/>
          </a:stretch>
        </p:blipFill>
        <p:spPr>
          <a:xfrm>
            <a:off x="17094556" y="9469199"/>
            <a:ext cx="960203" cy="887045"/>
          </a:xfrm>
          <a:prstGeom prst="rect">
            <a:avLst/>
          </a:prstGeom>
        </p:spPr>
      </p:pic>
      <p:sp>
        <p:nvSpPr>
          <p:cNvPr id="9" name="Slide Number Placeholder 2">
            <a:extLst>
              <a:ext uri="{FF2B5EF4-FFF2-40B4-BE49-F238E27FC236}">
                <a16:creationId xmlns:a16="http://schemas.microsoft.com/office/drawing/2014/main" id="{E6A6EB87-CACB-4C95-B84E-46C4211BF566}"/>
              </a:ext>
            </a:extLst>
          </p:cNvPr>
          <p:cNvSpPr txBox="1">
            <a:spLocks/>
          </p:cNvSpPr>
          <p:nvPr/>
        </p:nvSpPr>
        <p:spPr>
          <a:xfrm>
            <a:off x="12940610" y="9651913"/>
            <a:ext cx="4114800" cy="547688"/>
          </a:xfrm>
          <a:prstGeom prst="rect">
            <a:avLst/>
          </a:prstGeom>
        </p:spPr>
        <p:txBody>
          <a:bodyPr vert="horz" lIns="137160" tIns="68580" rIns="137160" bIns="6858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2EE24B5-652C-4DB5-B7C3-B5BBEC1280B1}" type="slidenum">
              <a:rPr lang="en-US" sz="1800">
                <a:solidFill>
                  <a:schemeClr val="bg1">
                    <a:lumMod val="95000"/>
                  </a:schemeClr>
                </a:solidFill>
              </a:rPr>
              <a:pPr/>
              <a:t>8</a:t>
            </a:fld>
            <a:endParaRPr lang="en-US" sz="1800" dirty="0">
              <a:solidFill>
                <a:schemeClr val="bg1">
                  <a:lumMod val="95000"/>
                </a:schemeClr>
              </a:solidFill>
            </a:endParaRPr>
          </a:p>
        </p:txBody>
      </p:sp>
      <p:sp>
        <p:nvSpPr>
          <p:cNvPr id="10" name="Google Shape;44;p4">
            <a:extLst>
              <a:ext uri="{FF2B5EF4-FFF2-40B4-BE49-F238E27FC236}">
                <a16:creationId xmlns:a16="http://schemas.microsoft.com/office/drawing/2014/main" id="{B819CB68-5C36-42BA-83DE-A0D0C2399F89}"/>
              </a:ext>
            </a:extLst>
          </p:cNvPr>
          <p:cNvSpPr txBox="1">
            <a:spLocks noGrp="1"/>
          </p:cNvSpPr>
          <p:nvPr>
            <p:ph type="title"/>
          </p:nvPr>
        </p:nvSpPr>
        <p:spPr>
          <a:xfrm>
            <a:off x="596960" y="408347"/>
            <a:ext cx="16905227" cy="1223843"/>
          </a:xfrm>
          <a:prstGeom prst="rect">
            <a:avLst/>
          </a:prstGeom>
          <a:noFill/>
          <a:ln>
            <a:noFill/>
          </a:ln>
        </p:spPr>
        <p:txBody>
          <a:bodyPr spcFirstLastPara="1" vert="horz" wrap="square" lIns="137138" tIns="137138" rIns="137138" bIns="137138" rtlCol="0" anchor="t" anchorCtr="0">
            <a:noAutofit/>
          </a:bodyPr>
          <a:lstStyle/>
          <a:p>
            <a:pPr>
              <a:spcBef>
                <a:spcPts val="0"/>
              </a:spcBef>
              <a:buSzPts val="3000"/>
            </a:pPr>
            <a:r>
              <a:rPr lang="en-US" sz="5400" b="1" dirty="0">
                <a:solidFill>
                  <a:schemeClr val="accent1">
                    <a:lumMod val="75000"/>
                  </a:schemeClr>
                </a:solidFill>
                <a:latin typeface="Arial" panose="020B0604020202020204" pitchFamily="34" charset="0"/>
                <a:cs typeface="Arial" panose="020B0604020202020204" pitchFamily="34" charset="0"/>
              </a:rPr>
              <a:t>Released STAAR to STAAR Growth Expectations</a:t>
            </a:r>
            <a:endParaRPr sz="5400" b="1" dirty="0">
              <a:solidFill>
                <a:schemeClr val="accent1">
                  <a:lumMod val="75000"/>
                </a:schemeClr>
              </a:solidFill>
              <a:latin typeface="Arial" panose="020B0604020202020204" pitchFamily="34" charset="0"/>
              <a:cs typeface="Arial" panose="020B0604020202020204" pitchFamily="34" charset="0"/>
            </a:endParaRPr>
          </a:p>
        </p:txBody>
      </p:sp>
      <p:sp>
        <p:nvSpPr>
          <p:cNvPr id="51" name="TextBox 50">
            <a:extLst>
              <a:ext uri="{FF2B5EF4-FFF2-40B4-BE49-F238E27FC236}">
                <a16:creationId xmlns:a16="http://schemas.microsoft.com/office/drawing/2014/main" id="{151E9A56-EAF8-4653-8AAA-7DE7FEA166B2}"/>
              </a:ext>
            </a:extLst>
          </p:cNvPr>
          <p:cNvSpPr txBox="1"/>
          <p:nvPr/>
        </p:nvSpPr>
        <p:spPr>
          <a:xfrm>
            <a:off x="1038134" y="1460430"/>
            <a:ext cx="16262736" cy="7848302"/>
          </a:xfrm>
          <a:prstGeom prst="rect">
            <a:avLst/>
          </a:prstGeom>
          <a:noFill/>
        </p:spPr>
        <p:txBody>
          <a:bodyPr wrap="square">
            <a:spAutoFit/>
          </a:bodyPr>
          <a:lstStyle/>
          <a:p>
            <a:pPr algn="l"/>
            <a:r>
              <a:rPr lang="en-US" sz="3600" dirty="0">
                <a:latin typeface="Arial" panose="020B0604020202020204" pitchFamily="34" charset="0"/>
                <a:cs typeface="Arial" panose="020B0604020202020204" pitchFamily="34" charset="0"/>
              </a:rPr>
              <a:t>To allow for growth even if the student is still in the Did Not Approach category but is moving in the right direction, the district has proposed to the state to use a variable percentage growth model.</a:t>
            </a:r>
          </a:p>
          <a:p>
            <a:pPr algn="l"/>
            <a:endParaRPr lang="en-US" sz="3600" dirty="0">
              <a:latin typeface="Arial" panose="020B0604020202020204" pitchFamily="34" charset="0"/>
              <a:cs typeface="Arial" panose="020B0604020202020204" pitchFamily="34" charset="0"/>
            </a:endParaRPr>
          </a:p>
          <a:p>
            <a:pPr algn="l"/>
            <a:r>
              <a:rPr lang="en-US" sz="3600" dirty="0">
                <a:latin typeface="Arial" panose="020B0604020202020204" pitchFamily="34" charset="0"/>
                <a:cs typeface="Arial" panose="020B0604020202020204" pitchFamily="34" charset="0"/>
              </a:rPr>
              <a:t>This sets higher growth expectations for lower performing students but allows for growth at all levels.</a:t>
            </a:r>
          </a:p>
          <a:p>
            <a:pPr algn="l"/>
            <a:endParaRPr lang="en-US" sz="3600" dirty="0">
              <a:latin typeface="Arial" panose="020B0604020202020204" pitchFamily="34" charset="0"/>
              <a:cs typeface="Arial" panose="020B0604020202020204" pitchFamily="34" charset="0"/>
            </a:endParaRPr>
          </a:p>
          <a:p>
            <a:pPr algn="l"/>
            <a:r>
              <a:rPr lang="en-US" sz="3600" dirty="0">
                <a:latin typeface="Arial" panose="020B0604020202020204" pitchFamily="34" charset="0"/>
                <a:cs typeface="Arial" panose="020B0604020202020204" pitchFamily="34" charset="0"/>
              </a:rPr>
              <a:t>Using the pre‐test's percent of items correct, the growth targets will be set as follows:</a:t>
            </a:r>
          </a:p>
          <a:p>
            <a:pPr marL="1114425" lvl="1" indent="-428625">
              <a:buFont typeface="Arial" panose="020B0604020202020204" pitchFamily="34" charset="0"/>
              <a:buChar char="•"/>
            </a:pPr>
            <a:r>
              <a:rPr lang="en-US" sz="3600" dirty="0">
                <a:latin typeface="Arial" panose="020B0604020202020204" pitchFamily="34" charset="0"/>
                <a:cs typeface="Arial" panose="020B0604020202020204" pitchFamily="34" charset="0"/>
              </a:rPr>
              <a:t>0‐20% correct, 20 percentage point increase; </a:t>
            </a:r>
          </a:p>
          <a:p>
            <a:pPr marL="1114425" lvl="1" indent="-428625">
              <a:buFont typeface="Arial" panose="020B0604020202020204" pitchFamily="34" charset="0"/>
              <a:buChar char="•"/>
            </a:pPr>
            <a:r>
              <a:rPr lang="en-US" sz="3600" dirty="0">
                <a:latin typeface="Arial" panose="020B0604020202020204" pitchFamily="34" charset="0"/>
                <a:cs typeface="Arial" panose="020B0604020202020204" pitchFamily="34" charset="0"/>
              </a:rPr>
              <a:t>21‐40% correct, 15 percentage point increase; </a:t>
            </a:r>
          </a:p>
          <a:p>
            <a:pPr marL="1114425" lvl="1" indent="-428625">
              <a:buFont typeface="Arial" panose="020B0604020202020204" pitchFamily="34" charset="0"/>
              <a:buChar char="•"/>
            </a:pPr>
            <a:r>
              <a:rPr lang="en-US" sz="3600" dirty="0">
                <a:latin typeface="Arial" panose="020B0604020202020204" pitchFamily="34" charset="0"/>
                <a:cs typeface="Arial" panose="020B0604020202020204" pitchFamily="34" charset="0"/>
              </a:rPr>
              <a:t>41‐60% correct, 10 percentage point increase; </a:t>
            </a:r>
          </a:p>
          <a:p>
            <a:pPr marL="1114425" lvl="1" indent="-428625">
              <a:buFont typeface="Arial" panose="020B0604020202020204" pitchFamily="34" charset="0"/>
              <a:buChar char="•"/>
            </a:pPr>
            <a:r>
              <a:rPr lang="en-US" sz="3600" dirty="0">
                <a:latin typeface="Arial" panose="020B0604020202020204" pitchFamily="34" charset="0"/>
                <a:cs typeface="Arial" panose="020B0604020202020204" pitchFamily="34" charset="0"/>
              </a:rPr>
              <a:t>61‐80% correct, 5 percentage point increase; </a:t>
            </a:r>
          </a:p>
          <a:p>
            <a:pPr marL="1114425" lvl="1" indent="-428625">
              <a:buFont typeface="Arial" panose="020B0604020202020204" pitchFamily="34" charset="0"/>
              <a:buChar char="•"/>
            </a:pPr>
            <a:r>
              <a:rPr lang="en-US" sz="3600" dirty="0">
                <a:latin typeface="Arial" panose="020B0604020202020204" pitchFamily="34" charset="0"/>
                <a:cs typeface="Arial" panose="020B0604020202020204" pitchFamily="34" charset="0"/>
              </a:rPr>
              <a:t>81% or higher correct, maintain or &gt;=95%. </a:t>
            </a:r>
          </a:p>
        </p:txBody>
      </p:sp>
    </p:spTree>
    <p:extLst>
      <p:ext uri="{BB962C8B-B14F-4D97-AF65-F5344CB8AC3E}">
        <p14:creationId xmlns:p14="http://schemas.microsoft.com/office/powerpoint/2010/main" val="16303057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71A96198-78FD-4A9E-BF76-ECA9181ADF54}"/>
              </a:ext>
            </a:extLst>
          </p:cNvPr>
          <p:cNvSpPr>
            <a:spLocks noGrp="1"/>
          </p:cNvSpPr>
          <p:nvPr>
            <p:ph type="sldNum" sz="quarter" idx="12"/>
          </p:nvPr>
        </p:nvSpPr>
        <p:spPr>
          <a:xfrm>
            <a:off x="12712010" y="9423313"/>
            <a:ext cx="4114800" cy="547688"/>
          </a:xfrm>
        </p:spPr>
        <p:txBody>
          <a:bodyPr/>
          <a:lstStyle/>
          <a:p>
            <a:fld id="{82EE24B5-652C-4DB5-B7C3-B5BBEC1280B1}" type="slidenum">
              <a:rPr lang="en-US" noProof="0" smtClean="0"/>
              <a:t>9</a:t>
            </a:fld>
            <a:endParaRPr lang="en-US" noProof="0" dirty="0"/>
          </a:p>
        </p:txBody>
      </p:sp>
      <p:sp>
        <p:nvSpPr>
          <p:cNvPr id="5" name="Slide Number Placeholder 2">
            <a:extLst>
              <a:ext uri="{FF2B5EF4-FFF2-40B4-BE49-F238E27FC236}">
                <a16:creationId xmlns:a16="http://schemas.microsoft.com/office/drawing/2014/main" id="{CDE26232-F982-48E8-BA86-07B6A130C1A4}"/>
              </a:ext>
            </a:extLst>
          </p:cNvPr>
          <p:cNvSpPr txBox="1">
            <a:spLocks/>
          </p:cNvSpPr>
          <p:nvPr/>
        </p:nvSpPr>
        <p:spPr>
          <a:xfrm>
            <a:off x="12956375" y="9651913"/>
            <a:ext cx="4114800" cy="547688"/>
          </a:xfrm>
          <a:prstGeom prst="rect">
            <a:avLst/>
          </a:prstGeom>
        </p:spPr>
        <p:txBody>
          <a:bodyPr vert="horz" lIns="137160" tIns="68580" rIns="137160" bIns="6858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2EE24B5-652C-4DB5-B7C3-B5BBEC1280B1}" type="slidenum">
              <a:rPr lang="en-US" sz="1800"/>
              <a:pPr/>
              <a:t>9</a:t>
            </a:fld>
            <a:endParaRPr lang="en-US" sz="1800" dirty="0"/>
          </a:p>
        </p:txBody>
      </p:sp>
      <p:sp>
        <p:nvSpPr>
          <p:cNvPr id="6" name="Slide Number Placeholder 2">
            <a:extLst>
              <a:ext uri="{FF2B5EF4-FFF2-40B4-BE49-F238E27FC236}">
                <a16:creationId xmlns:a16="http://schemas.microsoft.com/office/drawing/2014/main" id="{92E35A6F-D14E-4620-B007-B21F582155E5}"/>
              </a:ext>
            </a:extLst>
          </p:cNvPr>
          <p:cNvSpPr txBox="1">
            <a:spLocks/>
          </p:cNvSpPr>
          <p:nvPr/>
        </p:nvSpPr>
        <p:spPr>
          <a:xfrm>
            <a:off x="12970500" y="9658663"/>
            <a:ext cx="4114800" cy="547688"/>
          </a:xfrm>
          <a:prstGeom prst="rect">
            <a:avLst/>
          </a:prstGeom>
        </p:spPr>
        <p:txBody>
          <a:bodyPr vert="horz" lIns="137160" tIns="68580" rIns="137160" bIns="6858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2EE24B5-652C-4DB5-B7C3-B5BBEC1280B1}" type="slidenum">
              <a:rPr lang="en-US" sz="1800"/>
              <a:pPr/>
              <a:t>9</a:t>
            </a:fld>
            <a:endParaRPr lang="en-US" sz="1800" dirty="0"/>
          </a:p>
        </p:txBody>
      </p:sp>
      <p:pic>
        <p:nvPicPr>
          <p:cNvPr id="7" name="Picture 6">
            <a:extLst>
              <a:ext uri="{FF2B5EF4-FFF2-40B4-BE49-F238E27FC236}">
                <a16:creationId xmlns:a16="http://schemas.microsoft.com/office/drawing/2014/main" id="{FA91FBF4-14F7-4E32-BBD8-FA1D7B43BC0B}"/>
              </a:ext>
            </a:extLst>
          </p:cNvPr>
          <p:cNvPicPr>
            <a:picLocks noChangeAspect="1"/>
          </p:cNvPicPr>
          <p:nvPr/>
        </p:nvPicPr>
        <p:blipFill>
          <a:blip r:embed="rId2"/>
          <a:stretch>
            <a:fillRect/>
          </a:stretch>
        </p:blipFill>
        <p:spPr>
          <a:xfrm>
            <a:off x="24710" y="9378505"/>
            <a:ext cx="18289586" cy="1025882"/>
          </a:xfrm>
          <a:prstGeom prst="rect">
            <a:avLst/>
          </a:prstGeom>
        </p:spPr>
      </p:pic>
      <p:pic>
        <p:nvPicPr>
          <p:cNvPr id="8" name="Picture 7">
            <a:extLst>
              <a:ext uri="{FF2B5EF4-FFF2-40B4-BE49-F238E27FC236}">
                <a16:creationId xmlns:a16="http://schemas.microsoft.com/office/drawing/2014/main" id="{E18CE18C-F856-416F-AA16-304EFA378737}"/>
              </a:ext>
            </a:extLst>
          </p:cNvPr>
          <p:cNvPicPr>
            <a:picLocks noChangeAspect="1"/>
          </p:cNvPicPr>
          <p:nvPr/>
        </p:nvPicPr>
        <p:blipFill>
          <a:blip r:embed="rId3"/>
          <a:stretch>
            <a:fillRect/>
          </a:stretch>
        </p:blipFill>
        <p:spPr>
          <a:xfrm>
            <a:off x="17094556" y="9469199"/>
            <a:ext cx="960203" cy="887045"/>
          </a:xfrm>
          <a:prstGeom prst="rect">
            <a:avLst/>
          </a:prstGeom>
        </p:spPr>
      </p:pic>
      <p:sp>
        <p:nvSpPr>
          <p:cNvPr id="9" name="Slide Number Placeholder 2">
            <a:extLst>
              <a:ext uri="{FF2B5EF4-FFF2-40B4-BE49-F238E27FC236}">
                <a16:creationId xmlns:a16="http://schemas.microsoft.com/office/drawing/2014/main" id="{E6A6EB87-CACB-4C95-B84E-46C4211BF566}"/>
              </a:ext>
            </a:extLst>
          </p:cNvPr>
          <p:cNvSpPr txBox="1">
            <a:spLocks/>
          </p:cNvSpPr>
          <p:nvPr/>
        </p:nvSpPr>
        <p:spPr>
          <a:xfrm>
            <a:off x="12940610" y="9651913"/>
            <a:ext cx="4114800" cy="547688"/>
          </a:xfrm>
          <a:prstGeom prst="rect">
            <a:avLst/>
          </a:prstGeom>
        </p:spPr>
        <p:txBody>
          <a:bodyPr vert="horz" lIns="137160" tIns="68580" rIns="137160" bIns="6858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2EE24B5-652C-4DB5-B7C3-B5BBEC1280B1}" type="slidenum">
              <a:rPr lang="en-US" sz="1800">
                <a:solidFill>
                  <a:schemeClr val="bg1">
                    <a:lumMod val="95000"/>
                  </a:schemeClr>
                </a:solidFill>
              </a:rPr>
              <a:pPr/>
              <a:t>9</a:t>
            </a:fld>
            <a:endParaRPr lang="en-US" sz="1800" dirty="0">
              <a:solidFill>
                <a:schemeClr val="bg1">
                  <a:lumMod val="95000"/>
                </a:schemeClr>
              </a:solidFill>
            </a:endParaRPr>
          </a:p>
        </p:txBody>
      </p:sp>
      <p:sp>
        <p:nvSpPr>
          <p:cNvPr id="10" name="Google Shape;44;p4">
            <a:extLst>
              <a:ext uri="{FF2B5EF4-FFF2-40B4-BE49-F238E27FC236}">
                <a16:creationId xmlns:a16="http://schemas.microsoft.com/office/drawing/2014/main" id="{B819CB68-5C36-42BA-83DE-A0D0C2399F89}"/>
              </a:ext>
            </a:extLst>
          </p:cNvPr>
          <p:cNvSpPr txBox="1">
            <a:spLocks noGrp="1"/>
          </p:cNvSpPr>
          <p:nvPr>
            <p:ph type="title"/>
          </p:nvPr>
        </p:nvSpPr>
        <p:spPr>
          <a:xfrm>
            <a:off x="596962" y="408347"/>
            <a:ext cx="9990077" cy="1223843"/>
          </a:xfrm>
          <a:prstGeom prst="rect">
            <a:avLst/>
          </a:prstGeom>
          <a:noFill/>
          <a:ln>
            <a:noFill/>
          </a:ln>
        </p:spPr>
        <p:txBody>
          <a:bodyPr spcFirstLastPara="1" vert="horz" wrap="square" lIns="137138" tIns="137138" rIns="137138" bIns="137138" rtlCol="0" anchor="t" anchorCtr="0">
            <a:noAutofit/>
          </a:bodyPr>
          <a:lstStyle/>
          <a:p>
            <a:pPr>
              <a:spcBef>
                <a:spcPts val="0"/>
              </a:spcBef>
              <a:buSzPts val="3000"/>
            </a:pPr>
            <a:r>
              <a:rPr lang="en-US" sz="5400" b="1" dirty="0">
                <a:solidFill>
                  <a:schemeClr val="accent1">
                    <a:lumMod val="75000"/>
                  </a:schemeClr>
                </a:solidFill>
                <a:latin typeface="Arial" panose="020B0604020202020204" pitchFamily="34" charset="0"/>
                <a:cs typeface="Arial" panose="020B0604020202020204" pitchFamily="34" charset="0"/>
              </a:rPr>
              <a:t>Eligibility Requirements</a:t>
            </a:r>
            <a:endParaRPr sz="5400" b="1" dirty="0">
              <a:solidFill>
                <a:schemeClr val="accent1">
                  <a:lumMod val="75000"/>
                </a:schemeClr>
              </a:solidFill>
              <a:latin typeface="Arial" panose="020B0604020202020204" pitchFamily="34" charset="0"/>
              <a:cs typeface="Arial" panose="020B0604020202020204" pitchFamily="34" charset="0"/>
            </a:endParaRPr>
          </a:p>
        </p:txBody>
      </p:sp>
      <p:sp>
        <p:nvSpPr>
          <p:cNvPr id="51" name="TextBox 50">
            <a:extLst>
              <a:ext uri="{FF2B5EF4-FFF2-40B4-BE49-F238E27FC236}">
                <a16:creationId xmlns:a16="http://schemas.microsoft.com/office/drawing/2014/main" id="{151E9A56-EAF8-4653-8AAA-7DE7FEA166B2}"/>
              </a:ext>
            </a:extLst>
          </p:cNvPr>
          <p:cNvSpPr txBox="1"/>
          <p:nvPr/>
        </p:nvSpPr>
        <p:spPr>
          <a:xfrm>
            <a:off x="822564" y="2230895"/>
            <a:ext cx="8614044" cy="5170646"/>
          </a:xfrm>
          <a:prstGeom prst="rect">
            <a:avLst/>
          </a:prstGeom>
          <a:noFill/>
        </p:spPr>
        <p:txBody>
          <a:bodyPr wrap="square">
            <a:spAutoFit/>
          </a:bodyPr>
          <a:lstStyle/>
          <a:p>
            <a:pPr fontAlgn="base"/>
            <a:r>
              <a:rPr lang="en-US" sz="3000" dirty="0">
                <a:latin typeface="Arial" panose="020B0604020202020204" pitchFamily="34" charset="0"/>
                <a:cs typeface="Arial" panose="020B0604020202020204" pitchFamily="34" charset="0"/>
              </a:rPr>
              <a:t>Must meet basic TEA eligibility requirements.</a:t>
            </a:r>
          </a:p>
          <a:p>
            <a:pPr marL="1114425" lvl="1" indent="-428625" fontAlgn="base">
              <a:buFont typeface="Arial" panose="020B0604020202020204" pitchFamily="34" charset="0"/>
              <a:buChar char="•"/>
            </a:pPr>
            <a:r>
              <a:rPr lang="en-US" sz="3000" dirty="0">
                <a:latin typeface="Arial" panose="020B0604020202020204" pitchFamily="34" charset="0"/>
                <a:cs typeface="Arial" panose="020B0604020202020204" pitchFamily="34" charset="0"/>
              </a:rPr>
              <a:t>See chart on right, eligibility is determined for year of designation which is the year after data collection.</a:t>
            </a:r>
          </a:p>
          <a:p>
            <a:pPr marL="1114425" lvl="1" indent="-428625" fontAlgn="base">
              <a:buFont typeface="Arial" panose="020B0604020202020204" pitchFamily="34" charset="0"/>
              <a:buChar char="•"/>
            </a:pPr>
            <a:r>
              <a:rPr lang="en-US" sz="3000" dirty="0">
                <a:latin typeface="Arial" panose="020B0604020202020204" pitchFamily="34" charset="0"/>
                <a:cs typeface="Arial" panose="020B0604020202020204" pitchFamily="34" charset="0"/>
              </a:rPr>
              <a:t>Must have a growth measure</a:t>
            </a:r>
          </a:p>
          <a:p>
            <a:pPr marL="1114425" lvl="1" indent="-428625" fontAlgn="base">
              <a:buFont typeface="Arial" panose="020B0604020202020204" pitchFamily="34" charset="0"/>
              <a:buChar char="•"/>
            </a:pPr>
            <a:r>
              <a:rPr lang="en-US" sz="3000" dirty="0">
                <a:latin typeface="Arial" panose="020B0604020202020204" pitchFamily="34" charset="0"/>
                <a:cs typeface="Arial" panose="020B0604020202020204" pitchFamily="34" charset="0"/>
              </a:rPr>
              <a:t>Must score “Proficient” or higher in T-TESS Domains 2 &amp; 3 overall and on each dimension.</a:t>
            </a:r>
          </a:p>
          <a:p>
            <a:pPr marL="1114425" lvl="1" indent="-428625" fontAlgn="base">
              <a:buFont typeface="Arial" panose="020B0604020202020204" pitchFamily="34" charset="0"/>
              <a:buChar char="•"/>
            </a:pPr>
            <a:r>
              <a:rPr lang="en-US" sz="3000" dirty="0">
                <a:latin typeface="Arial" panose="020B0604020202020204" pitchFamily="34" charset="0"/>
                <a:cs typeface="Arial" panose="020B0604020202020204" pitchFamily="34" charset="0"/>
              </a:rPr>
              <a:t>Must achieve an average score of 3.48 or higher in T-TESS Domains 2 &amp; 3, where “Proficient” =3.</a:t>
            </a:r>
          </a:p>
        </p:txBody>
      </p:sp>
      <p:pic>
        <p:nvPicPr>
          <p:cNvPr id="3" name="Picture 2">
            <a:extLst>
              <a:ext uri="{FF2B5EF4-FFF2-40B4-BE49-F238E27FC236}">
                <a16:creationId xmlns:a16="http://schemas.microsoft.com/office/drawing/2014/main" id="{B564731D-D4C9-86D4-166F-B9BB9FEF57E2}"/>
              </a:ext>
            </a:extLst>
          </p:cNvPr>
          <p:cNvPicPr>
            <a:picLocks noChangeAspect="1"/>
          </p:cNvPicPr>
          <p:nvPr/>
        </p:nvPicPr>
        <p:blipFill>
          <a:blip r:embed="rId4"/>
          <a:stretch>
            <a:fillRect/>
          </a:stretch>
        </p:blipFill>
        <p:spPr>
          <a:xfrm>
            <a:off x="10458450" y="35107"/>
            <a:ext cx="6865143" cy="9319793"/>
          </a:xfrm>
          <a:prstGeom prst="rect">
            <a:avLst/>
          </a:prstGeom>
        </p:spPr>
      </p:pic>
    </p:spTree>
    <p:extLst>
      <p:ext uri="{BB962C8B-B14F-4D97-AF65-F5344CB8AC3E}">
        <p14:creationId xmlns:p14="http://schemas.microsoft.com/office/powerpoint/2010/main" val="20522260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71979" y="9258300"/>
            <a:ext cx="18631957" cy="1028700"/>
            <a:chOff x="0" y="0"/>
            <a:chExt cx="4907182" cy="270933"/>
          </a:xfrm>
        </p:grpSpPr>
        <p:sp>
          <p:nvSpPr>
            <p:cNvPr id="3" name="Freeform 3"/>
            <p:cNvSpPr/>
            <p:nvPr/>
          </p:nvSpPr>
          <p:spPr>
            <a:xfrm>
              <a:off x="0" y="0"/>
              <a:ext cx="4907182" cy="270933"/>
            </a:xfrm>
            <a:custGeom>
              <a:avLst/>
              <a:gdLst/>
              <a:ahLst/>
              <a:cxnLst/>
              <a:rect l="l" t="t" r="r" b="b"/>
              <a:pathLst>
                <a:path w="4907182" h="270933">
                  <a:moveTo>
                    <a:pt x="0" y="0"/>
                  </a:moveTo>
                  <a:lnTo>
                    <a:pt x="4907182" y="0"/>
                  </a:lnTo>
                  <a:lnTo>
                    <a:pt x="4907182" y="270933"/>
                  </a:lnTo>
                  <a:lnTo>
                    <a:pt x="0" y="270933"/>
                  </a:lnTo>
                  <a:close/>
                </a:path>
              </a:pathLst>
            </a:custGeom>
            <a:solidFill>
              <a:srgbClr val="3B7A6E"/>
            </a:solidFill>
          </p:spPr>
          <p:txBody>
            <a:bodyPr/>
            <a:lstStyle/>
            <a:p>
              <a:endParaRPr lang="en-US"/>
            </a:p>
          </p:txBody>
        </p:sp>
        <p:sp>
          <p:nvSpPr>
            <p:cNvPr id="4" name="TextBox 4"/>
            <p:cNvSpPr txBox="1"/>
            <p:nvPr/>
          </p:nvSpPr>
          <p:spPr>
            <a:xfrm>
              <a:off x="0" y="-38100"/>
              <a:ext cx="4907182" cy="309033"/>
            </a:xfrm>
            <a:prstGeom prst="rect">
              <a:avLst/>
            </a:prstGeom>
          </p:spPr>
          <p:txBody>
            <a:bodyPr lIns="50800" tIns="50800" rIns="50800" bIns="50800" rtlCol="0" anchor="ctr"/>
            <a:lstStyle/>
            <a:p>
              <a:pPr algn="ctr">
                <a:lnSpc>
                  <a:spcPts val="2659"/>
                </a:lnSpc>
                <a:spcBef>
                  <a:spcPct val="0"/>
                </a:spcBef>
              </a:pPr>
              <a:endParaRPr/>
            </a:p>
          </p:txBody>
        </p:sp>
      </p:grpSp>
      <p:grpSp>
        <p:nvGrpSpPr>
          <p:cNvPr id="5" name="Group 5"/>
          <p:cNvGrpSpPr/>
          <p:nvPr/>
        </p:nvGrpSpPr>
        <p:grpSpPr>
          <a:xfrm rot="-10800000">
            <a:off x="15392077" y="7728089"/>
            <a:ext cx="2410015" cy="2410015"/>
            <a:chOff x="0" y="0"/>
            <a:chExt cx="812800" cy="812800"/>
          </a:xfrm>
        </p:grpSpPr>
        <p:sp>
          <p:nvSpPr>
            <p:cNvPr id="6" name="Freeform 6"/>
            <p:cNvSpPr/>
            <p:nvPr/>
          </p:nvSpPr>
          <p:spPr>
            <a:xfrm>
              <a:off x="0" y="0"/>
              <a:ext cx="812800" cy="812800"/>
            </a:xfrm>
            <a:custGeom>
              <a:avLst/>
              <a:gdLst/>
              <a:ahLst/>
              <a:cxnLst/>
              <a:rect l="l" t="t" r="r" b="b"/>
              <a:pathLst>
                <a:path w="812800" h="812800">
                  <a:moveTo>
                    <a:pt x="652780" y="0"/>
                  </a:moveTo>
                  <a:lnTo>
                    <a:pt x="160020" y="0"/>
                  </a:lnTo>
                  <a:lnTo>
                    <a:pt x="0" y="160020"/>
                  </a:lnTo>
                  <a:lnTo>
                    <a:pt x="0" y="652780"/>
                  </a:lnTo>
                  <a:lnTo>
                    <a:pt x="160020" y="812800"/>
                  </a:lnTo>
                  <a:lnTo>
                    <a:pt x="652780" y="812800"/>
                  </a:lnTo>
                  <a:lnTo>
                    <a:pt x="812800" y="652780"/>
                  </a:lnTo>
                  <a:lnTo>
                    <a:pt x="812800" y="160020"/>
                  </a:lnTo>
                  <a:lnTo>
                    <a:pt x="652780" y="0"/>
                  </a:lnTo>
                  <a:close/>
                </a:path>
              </a:pathLst>
            </a:custGeom>
            <a:solidFill>
              <a:srgbClr val="1F964C"/>
            </a:solidFill>
          </p:spPr>
          <p:txBody>
            <a:bodyPr/>
            <a:lstStyle/>
            <a:p>
              <a:endParaRPr lang="en-US"/>
            </a:p>
          </p:txBody>
        </p:sp>
        <p:sp>
          <p:nvSpPr>
            <p:cNvPr id="7" name="TextBox 7"/>
            <p:cNvSpPr txBox="1"/>
            <p:nvPr/>
          </p:nvSpPr>
          <p:spPr>
            <a:xfrm>
              <a:off x="63500" y="53975"/>
              <a:ext cx="685800" cy="695325"/>
            </a:xfrm>
            <a:prstGeom prst="rect">
              <a:avLst/>
            </a:prstGeom>
          </p:spPr>
          <p:txBody>
            <a:bodyPr lIns="8136" tIns="8136" rIns="8136" bIns="8136" rtlCol="0" anchor="ctr"/>
            <a:lstStyle/>
            <a:p>
              <a:pPr algn="ctr">
                <a:lnSpc>
                  <a:spcPts val="313"/>
                </a:lnSpc>
                <a:spcBef>
                  <a:spcPct val="0"/>
                </a:spcBef>
              </a:pPr>
              <a:endParaRPr/>
            </a:p>
          </p:txBody>
        </p:sp>
      </p:grpSp>
      <p:grpSp>
        <p:nvGrpSpPr>
          <p:cNvPr id="8" name="Group 8"/>
          <p:cNvGrpSpPr/>
          <p:nvPr/>
        </p:nvGrpSpPr>
        <p:grpSpPr>
          <a:xfrm rot="-10800000">
            <a:off x="17238863" y="8933097"/>
            <a:ext cx="879623" cy="879623"/>
            <a:chOff x="0" y="0"/>
            <a:chExt cx="812800" cy="812800"/>
          </a:xfrm>
        </p:grpSpPr>
        <p:sp>
          <p:nvSpPr>
            <p:cNvPr id="9" name="Freeform 9"/>
            <p:cNvSpPr/>
            <p:nvPr/>
          </p:nvSpPr>
          <p:spPr>
            <a:xfrm>
              <a:off x="0" y="0"/>
              <a:ext cx="812800" cy="812800"/>
            </a:xfrm>
            <a:custGeom>
              <a:avLst/>
              <a:gdLst/>
              <a:ahLst/>
              <a:cxnLst/>
              <a:rect l="l" t="t" r="r" b="b"/>
              <a:pathLst>
                <a:path w="812800" h="812800">
                  <a:moveTo>
                    <a:pt x="652780" y="0"/>
                  </a:moveTo>
                  <a:lnTo>
                    <a:pt x="160020" y="0"/>
                  </a:lnTo>
                  <a:lnTo>
                    <a:pt x="0" y="160020"/>
                  </a:lnTo>
                  <a:lnTo>
                    <a:pt x="0" y="652780"/>
                  </a:lnTo>
                  <a:lnTo>
                    <a:pt x="160020" y="812800"/>
                  </a:lnTo>
                  <a:lnTo>
                    <a:pt x="652780" y="812800"/>
                  </a:lnTo>
                  <a:lnTo>
                    <a:pt x="812800" y="652780"/>
                  </a:lnTo>
                  <a:lnTo>
                    <a:pt x="812800" y="160020"/>
                  </a:lnTo>
                  <a:lnTo>
                    <a:pt x="652780" y="0"/>
                  </a:lnTo>
                  <a:close/>
                </a:path>
              </a:pathLst>
            </a:custGeom>
            <a:solidFill>
              <a:srgbClr val="70AD71"/>
            </a:solidFill>
          </p:spPr>
          <p:txBody>
            <a:bodyPr/>
            <a:lstStyle/>
            <a:p>
              <a:endParaRPr lang="en-US"/>
            </a:p>
          </p:txBody>
        </p:sp>
        <p:sp>
          <p:nvSpPr>
            <p:cNvPr id="10" name="TextBox 10"/>
            <p:cNvSpPr txBox="1"/>
            <p:nvPr/>
          </p:nvSpPr>
          <p:spPr>
            <a:xfrm>
              <a:off x="63500" y="53975"/>
              <a:ext cx="685800" cy="695325"/>
            </a:xfrm>
            <a:prstGeom prst="rect">
              <a:avLst/>
            </a:prstGeom>
          </p:spPr>
          <p:txBody>
            <a:bodyPr lIns="8136" tIns="8136" rIns="8136" bIns="8136" rtlCol="0" anchor="ctr"/>
            <a:lstStyle/>
            <a:p>
              <a:pPr algn="ctr">
                <a:lnSpc>
                  <a:spcPts val="313"/>
                </a:lnSpc>
                <a:spcBef>
                  <a:spcPct val="0"/>
                </a:spcBef>
              </a:pPr>
              <a:endParaRPr/>
            </a:p>
          </p:txBody>
        </p:sp>
      </p:grpSp>
      <p:grpSp>
        <p:nvGrpSpPr>
          <p:cNvPr id="11" name="Group 11"/>
          <p:cNvGrpSpPr/>
          <p:nvPr/>
        </p:nvGrpSpPr>
        <p:grpSpPr>
          <a:xfrm rot="-10800000">
            <a:off x="16833407" y="7378980"/>
            <a:ext cx="873852" cy="873852"/>
            <a:chOff x="0" y="0"/>
            <a:chExt cx="812800" cy="812800"/>
          </a:xfrm>
        </p:grpSpPr>
        <p:sp>
          <p:nvSpPr>
            <p:cNvPr id="12" name="Freeform 12"/>
            <p:cNvSpPr/>
            <p:nvPr/>
          </p:nvSpPr>
          <p:spPr>
            <a:xfrm>
              <a:off x="0" y="0"/>
              <a:ext cx="812800" cy="812800"/>
            </a:xfrm>
            <a:custGeom>
              <a:avLst/>
              <a:gdLst/>
              <a:ahLst/>
              <a:cxnLst/>
              <a:rect l="l" t="t" r="r" b="b"/>
              <a:pathLst>
                <a:path w="812800" h="812800">
                  <a:moveTo>
                    <a:pt x="652780" y="0"/>
                  </a:moveTo>
                  <a:lnTo>
                    <a:pt x="160020" y="0"/>
                  </a:lnTo>
                  <a:lnTo>
                    <a:pt x="0" y="160020"/>
                  </a:lnTo>
                  <a:lnTo>
                    <a:pt x="0" y="652780"/>
                  </a:lnTo>
                  <a:lnTo>
                    <a:pt x="160020" y="812800"/>
                  </a:lnTo>
                  <a:lnTo>
                    <a:pt x="652780" y="812800"/>
                  </a:lnTo>
                  <a:lnTo>
                    <a:pt x="812800" y="652780"/>
                  </a:lnTo>
                  <a:lnTo>
                    <a:pt x="812800" y="160020"/>
                  </a:lnTo>
                  <a:lnTo>
                    <a:pt x="652780" y="0"/>
                  </a:lnTo>
                  <a:close/>
                </a:path>
              </a:pathLst>
            </a:custGeom>
            <a:solidFill>
              <a:srgbClr val="000000">
                <a:alpha val="0"/>
              </a:srgbClr>
            </a:solidFill>
            <a:ln w="76200" cap="sq">
              <a:solidFill>
                <a:srgbClr val="70AD71"/>
              </a:solidFill>
              <a:prstDash val="solid"/>
              <a:miter/>
            </a:ln>
          </p:spPr>
          <p:txBody>
            <a:bodyPr/>
            <a:lstStyle/>
            <a:p>
              <a:endParaRPr lang="en-US"/>
            </a:p>
          </p:txBody>
        </p:sp>
        <p:sp>
          <p:nvSpPr>
            <p:cNvPr id="13" name="TextBox 13"/>
            <p:cNvSpPr txBox="1"/>
            <p:nvPr/>
          </p:nvSpPr>
          <p:spPr>
            <a:xfrm>
              <a:off x="63500" y="53975"/>
              <a:ext cx="685800" cy="695325"/>
            </a:xfrm>
            <a:prstGeom prst="rect">
              <a:avLst/>
            </a:prstGeom>
          </p:spPr>
          <p:txBody>
            <a:bodyPr lIns="8136" tIns="8136" rIns="8136" bIns="8136" rtlCol="0" anchor="ctr"/>
            <a:lstStyle/>
            <a:p>
              <a:pPr algn="ctr">
                <a:lnSpc>
                  <a:spcPts val="313"/>
                </a:lnSpc>
                <a:spcBef>
                  <a:spcPct val="0"/>
                </a:spcBef>
              </a:pPr>
              <a:endParaRPr/>
            </a:p>
          </p:txBody>
        </p:sp>
      </p:grpSp>
      <p:grpSp>
        <p:nvGrpSpPr>
          <p:cNvPr id="14" name="Group 14"/>
          <p:cNvGrpSpPr>
            <a:grpSpLocks noChangeAspect="1"/>
          </p:cNvGrpSpPr>
          <p:nvPr/>
        </p:nvGrpSpPr>
        <p:grpSpPr>
          <a:xfrm rot="-10800000">
            <a:off x="15108817" y="8252832"/>
            <a:ext cx="566519" cy="491118"/>
            <a:chOff x="0" y="0"/>
            <a:chExt cx="3196590" cy="2771140"/>
          </a:xfrm>
        </p:grpSpPr>
        <p:sp>
          <p:nvSpPr>
            <p:cNvPr id="15" name="Freeform 15"/>
            <p:cNvSpPr/>
            <p:nvPr/>
          </p:nvSpPr>
          <p:spPr>
            <a:xfrm>
              <a:off x="0" y="0"/>
              <a:ext cx="3196590" cy="2771140"/>
            </a:xfrm>
            <a:custGeom>
              <a:avLst/>
              <a:gdLst/>
              <a:ahLst/>
              <a:cxnLst/>
              <a:rect l="l" t="t" r="r" b="b"/>
              <a:pathLst>
                <a:path w="3196590" h="2771140">
                  <a:moveTo>
                    <a:pt x="271780" y="1861820"/>
                  </a:moveTo>
                  <a:lnTo>
                    <a:pt x="241300" y="1809750"/>
                  </a:lnTo>
                  <a:lnTo>
                    <a:pt x="2051050" y="0"/>
                  </a:lnTo>
                  <a:lnTo>
                    <a:pt x="2133600" y="0"/>
                  </a:lnTo>
                  <a:lnTo>
                    <a:pt x="271780" y="1861820"/>
                  </a:lnTo>
                  <a:close/>
                  <a:moveTo>
                    <a:pt x="1968500" y="0"/>
                  </a:moveTo>
                  <a:lnTo>
                    <a:pt x="1885950" y="0"/>
                  </a:lnTo>
                  <a:lnTo>
                    <a:pt x="181610" y="1704340"/>
                  </a:lnTo>
                  <a:lnTo>
                    <a:pt x="212090" y="1756410"/>
                  </a:lnTo>
                  <a:lnTo>
                    <a:pt x="1968500" y="0"/>
                  </a:lnTo>
                  <a:close/>
                  <a:moveTo>
                    <a:pt x="2298700" y="0"/>
                  </a:moveTo>
                  <a:lnTo>
                    <a:pt x="2216150" y="0"/>
                  </a:lnTo>
                  <a:lnTo>
                    <a:pt x="302260" y="1913890"/>
                  </a:lnTo>
                  <a:lnTo>
                    <a:pt x="332740" y="1965960"/>
                  </a:lnTo>
                  <a:lnTo>
                    <a:pt x="2298700" y="0"/>
                  </a:lnTo>
                  <a:close/>
                  <a:moveTo>
                    <a:pt x="2421890" y="43180"/>
                  </a:moveTo>
                  <a:lnTo>
                    <a:pt x="2396490" y="0"/>
                  </a:lnTo>
                  <a:lnTo>
                    <a:pt x="2381250" y="0"/>
                  </a:lnTo>
                  <a:lnTo>
                    <a:pt x="361950" y="2018030"/>
                  </a:lnTo>
                  <a:lnTo>
                    <a:pt x="392430" y="2070100"/>
                  </a:lnTo>
                  <a:lnTo>
                    <a:pt x="2421890" y="43180"/>
                  </a:lnTo>
                  <a:close/>
                  <a:moveTo>
                    <a:pt x="2481580" y="147320"/>
                  </a:moveTo>
                  <a:lnTo>
                    <a:pt x="2451100" y="95250"/>
                  </a:lnTo>
                  <a:lnTo>
                    <a:pt x="424180" y="2123440"/>
                  </a:lnTo>
                  <a:lnTo>
                    <a:pt x="454660" y="2175510"/>
                  </a:lnTo>
                  <a:lnTo>
                    <a:pt x="2481580" y="147320"/>
                  </a:lnTo>
                  <a:close/>
                  <a:moveTo>
                    <a:pt x="1803400" y="0"/>
                  </a:moveTo>
                  <a:lnTo>
                    <a:pt x="1720850" y="0"/>
                  </a:lnTo>
                  <a:lnTo>
                    <a:pt x="120650" y="1598930"/>
                  </a:lnTo>
                  <a:lnTo>
                    <a:pt x="151130" y="1651000"/>
                  </a:lnTo>
                  <a:lnTo>
                    <a:pt x="1803400" y="0"/>
                  </a:lnTo>
                  <a:close/>
                  <a:moveTo>
                    <a:pt x="2542540" y="252730"/>
                  </a:moveTo>
                  <a:lnTo>
                    <a:pt x="2512060" y="200660"/>
                  </a:lnTo>
                  <a:lnTo>
                    <a:pt x="483870" y="2228850"/>
                  </a:lnTo>
                  <a:lnTo>
                    <a:pt x="514350" y="2280920"/>
                  </a:lnTo>
                  <a:lnTo>
                    <a:pt x="2542540" y="252730"/>
                  </a:lnTo>
                  <a:close/>
                  <a:moveTo>
                    <a:pt x="552450" y="424180"/>
                  </a:moveTo>
                  <a:lnTo>
                    <a:pt x="976630" y="0"/>
                  </a:lnTo>
                  <a:lnTo>
                    <a:pt x="894080" y="0"/>
                  </a:lnTo>
                  <a:lnTo>
                    <a:pt x="665480" y="228600"/>
                  </a:lnTo>
                  <a:lnTo>
                    <a:pt x="552450" y="424180"/>
                  </a:lnTo>
                  <a:close/>
                  <a:moveTo>
                    <a:pt x="2814320" y="723900"/>
                  </a:moveTo>
                  <a:lnTo>
                    <a:pt x="786130" y="2752090"/>
                  </a:lnTo>
                  <a:lnTo>
                    <a:pt x="796290" y="2771140"/>
                  </a:lnTo>
                  <a:lnTo>
                    <a:pt x="850900" y="2771140"/>
                  </a:lnTo>
                  <a:lnTo>
                    <a:pt x="2844800" y="777240"/>
                  </a:lnTo>
                  <a:lnTo>
                    <a:pt x="2814320" y="723900"/>
                  </a:lnTo>
                  <a:close/>
                  <a:moveTo>
                    <a:pt x="1141730" y="0"/>
                  </a:moveTo>
                  <a:lnTo>
                    <a:pt x="1059180" y="0"/>
                  </a:lnTo>
                  <a:lnTo>
                    <a:pt x="439420" y="619760"/>
                  </a:lnTo>
                  <a:lnTo>
                    <a:pt x="326390" y="815340"/>
                  </a:lnTo>
                  <a:lnTo>
                    <a:pt x="1141730" y="0"/>
                  </a:lnTo>
                  <a:close/>
                  <a:moveTo>
                    <a:pt x="1306830" y="0"/>
                  </a:moveTo>
                  <a:lnTo>
                    <a:pt x="1224280" y="0"/>
                  </a:lnTo>
                  <a:lnTo>
                    <a:pt x="213360" y="1010920"/>
                  </a:lnTo>
                  <a:lnTo>
                    <a:pt x="100330" y="1206500"/>
                  </a:lnTo>
                  <a:lnTo>
                    <a:pt x="1306830" y="0"/>
                  </a:lnTo>
                  <a:close/>
                  <a:moveTo>
                    <a:pt x="1638300" y="0"/>
                  </a:moveTo>
                  <a:lnTo>
                    <a:pt x="1555750" y="0"/>
                  </a:lnTo>
                  <a:lnTo>
                    <a:pt x="60960" y="1494790"/>
                  </a:lnTo>
                  <a:lnTo>
                    <a:pt x="91440" y="1546860"/>
                  </a:lnTo>
                  <a:lnTo>
                    <a:pt x="1638300" y="0"/>
                  </a:lnTo>
                  <a:close/>
                  <a:moveTo>
                    <a:pt x="1471930" y="0"/>
                  </a:moveTo>
                  <a:lnTo>
                    <a:pt x="1389380" y="0"/>
                  </a:lnTo>
                  <a:lnTo>
                    <a:pt x="0" y="1389380"/>
                  </a:lnTo>
                  <a:lnTo>
                    <a:pt x="30480" y="1441450"/>
                  </a:lnTo>
                  <a:lnTo>
                    <a:pt x="1471930" y="0"/>
                  </a:lnTo>
                  <a:close/>
                  <a:moveTo>
                    <a:pt x="778510" y="33020"/>
                  </a:moveTo>
                  <a:lnTo>
                    <a:pt x="811530" y="0"/>
                  </a:lnTo>
                  <a:lnTo>
                    <a:pt x="797560" y="0"/>
                  </a:lnTo>
                  <a:lnTo>
                    <a:pt x="778510" y="33020"/>
                  </a:lnTo>
                  <a:close/>
                  <a:moveTo>
                    <a:pt x="3153410" y="1459230"/>
                  </a:moveTo>
                  <a:lnTo>
                    <a:pt x="3196590" y="1385570"/>
                  </a:lnTo>
                  <a:lnTo>
                    <a:pt x="3177540" y="1352550"/>
                  </a:lnTo>
                  <a:lnTo>
                    <a:pt x="1760220" y="2771140"/>
                  </a:lnTo>
                  <a:lnTo>
                    <a:pt x="1842770" y="2771140"/>
                  </a:lnTo>
                  <a:lnTo>
                    <a:pt x="3153410" y="1459230"/>
                  </a:lnTo>
                  <a:close/>
                  <a:moveTo>
                    <a:pt x="3147060" y="1300480"/>
                  </a:moveTo>
                  <a:lnTo>
                    <a:pt x="3116580" y="1248410"/>
                  </a:lnTo>
                  <a:lnTo>
                    <a:pt x="1595120" y="2771140"/>
                  </a:lnTo>
                  <a:lnTo>
                    <a:pt x="1677670" y="2771140"/>
                  </a:lnTo>
                  <a:lnTo>
                    <a:pt x="3147060" y="1300480"/>
                  </a:lnTo>
                  <a:close/>
                  <a:moveTo>
                    <a:pt x="2928620" y="1850390"/>
                  </a:moveTo>
                  <a:lnTo>
                    <a:pt x="3041650" y="1654810"/>
                  </a:lnTo>
                  <a:lnTo>
                    <a:pt x="1925320" y="2771140"/>
                  </a:lnTo>
                  <a:lnTo>
                    <a:pt x="2007870" y="2771140"/>
                  </a:lnTo>
                  <a:lnTo>
                    <a:pt x="2928620" y="1850390"/>
                  </a:lnTo>
                  <a:close/>
                  <a:moveTo>
                    <a:pt x="2702560" y="2241550"/>
                  </a:moveTo>
                  <a:lnTo>
                    <a:pt x="2815590" y="2045970"/>
                  </a:lnTo>
                  <a:lnTo>
                    <a:pt x="2090420" y="2771140"/>
                  </a:lnTo>
                  <a:lnTo>
                    <a:pt x="2172970" y="2771140"/>
                  </a:lnTo>
                  <a:lnTo>
                    <a:pt x="2702560" y="2241550"/>
                  </a:lnTo>
                  <a:close/>
                  <a:moveTo>
                    <a:pt x="2476500" y="2632710"/>
                  </a:moveTo>
                  <a:lnTo>
                    <a:pt x="2589530" y="2437130"/>
                  </a:lnTo>
                  <a:lnTo>
                    <a:pt x="2255520" y="2771140"/>
                  </a:lnTo>
                  <a:lnTo>
                    <a:pt x="2338070" y="2771140"/>
                  </a:lnTo>
                  <a:lnTo>
                    <a:pt x="2476500" y="2632710"/>
                  </a:lnTo>
                  <a:close/>
                  <a:moveTo>
                    <a:pt x="3087370" y="1195070"/>
                  </a:moveTo>
                  <a:lnTo>
                    <a:pt x="3056890" y="1143000"/>
                  </a:lnTo>
                  <a:lnTo>
                    <a:pt x="1428750" y="2771140"/>
                  </a:lnTo>
                  <a:lnTo>
                    <a:pt x="1511300" y="2771140"/>
                  </a:lnTo>
                  <a:lnTo>
                    <a:pt x="3087370" y="1195070"/>
                  </a:lnTo>
                  <a:close/>
                  <a:moveTo>
                    <a:pt x="3026410" y="1090930"/>
                  </a:moveTo>
                  <a:lnTo>
                    <a:pt x="2995930" y="1038860"/>
                  </a:lnTo>
                  <a:lnTo>
                    <a:pt x="1263650" y="2771140"/>
                  </a:lnTo>
                  <a:lnTo>
                    <a:pt x="1346200" y="2771140"/>
                  </a:lnTo>
                  <a:lnTo>
                    <a:pt x="3026410" y="1090930"/>
                  </a:lnTo>
                  <a:close/>
                  <a:moveTo>
                    <a:pt x="2724150" y="566420"/>
                  </a:moveTo>
                  <a:lnTo>
                    <a:pt x="2693670" y="514350"/>
                  </a:lnTo>
                  <a:lnTo>
                    <a:pt x="665480" y="2542540"/>
                  </a:lnTo>
                  <a:lnTo>
                    <a:pt x="695960" y="2594610"/>
                  </a:lnTo>
                  <a:lnTo>
                    <a:pt x="2724150" y="566420"/>
                  </a:lnTo>
                  <a:close/>
                  <a:moveTo>
                    <a:pt x="2663190" y="462280"/>
                  </a:moveTo>
                  <a:lnTo>
                    <a:pt x="2632710" y="410210"/>
                  </a:lnTo>
                  <a:lnTo>
                    <a:pt x="604520" y="2438400"/>
                  </a:lnTo>
                  <a:lnTo>
                    <a:pt x="635000" y="2490470"/>
                  </a:lnTo>
                  <a:lnTo>
                    <a:pt x="2663190" y="462280"/>
                  </a:lnTo>
                  <a:close/>
                  <a:moveTo>
                    <a:pt x="2783840" y="671830"/>
                  </a:moveTo>
                  <a:lnTo>
                    <a:pt x="2753360" y="619760"/>
                  </a:lnTo>
                  <a:lnTo>
                    <a:pt x="726440" y="2646680"/>
                  </a:lnTo>
                  <a:lnTo>
                    <a:pt x="756920" y="2698750"/>
                  </a:lnTo>
                  <a:lnTo>
                    <a:pt x="2783840" y="671830"/>
                  </a:lnTo>
                  <a:close/>
                  <a:moveTo>
                    <a:pt x="2965450" y="985520"/>
                  </a:moveTo>
                  <a:lnTo>
                    <a:pt x="2934970" y="933450"/>
                  </a:lnTo>
                  <a:lnTo>
                    <a:pt x="1098550" y="2771140"/>
                  </a:lnTo>
                  <a:lnTo>
                    <a:pt x="1181100" y="2771140"/>
                  </a:lnTo>
                  <a:lnTo>
                    <a:pt x="2965450" y="985520"/>
                  </a:lnTo>
                  <a:close/>
                  <a:moveTo>
                    <a:pt x="2603500" y="356870"/>
                  </a:moveTo>
                  <a:lnTo>
                    <a:pt x="2573020" y="304800"/>
                  </a:lnTo>
                  <a:lnTo>
                    <a:pt x="544830" y="2332990"/>
                  </a:lnTo>
                  <a:lnTo>
                    <a:pt x="575310" y="2385060"/>
                  </a:lnTo>
                  <a:lnTo>
                    <a:pt x="2603500" y="356870"/>
                  </a:lnTo>
                  <a:close/>
                  <a:moveTo>
                    <a:pt x="2905760" y="881380"/>
                  </a:moveTo>
                  <a:lnTo>
                    <a:pt x="2875280" y="829310"/>
                  </a:lnTo>
                  <a:lnTo>
                    <a:pt x="933450" y="2771140"/>
                  </a:lnTo>
                  <a:lnTo>
                    <a:pt x="1016000" y="2771140"/>
                  </a:lnTo>
                  <a:lnTo>
                    <a:pt x="2905760" y="881380"/>
                  </a:lnTo>
                  <a:close/>
                </a:path>
              </a:pathLst>
            </a:custGeom>
            <a:solidFill>
              <a:srgbClr val="266390"/>
            </a:solidFill>
          </p:spPr>
          <p:txBody>
            <a:bodyPr/>
            <a:lstStyle/>
            <a:p>
              <a:endParaRPr lang="en-US"/>
            </a:p>
          </p:txBody>
        </p:sp>
      </p:grpSp>
      <p:grpSp>
        <p:nvGrpSpPr>
          <p:cNvPr id="16" name="Group 16"/>
          <p:cNvGrpSpPr/>
          <p:nvPr/>
        </p:nvGrpSpPr>
        <p:grpSpPr>
          <a:xfrm rot="-10800000">
            <a:off x="17270333" y="7183325"/>
            <a:ext cx="531759" cy="531759"/>
            <a:chOff x="0" y="0"/>
            <a:chExt cx="812800" cy="812800"/>
          </a:xfrm>
        </p:grpSpPr>
        <p:sp>
          <p:nvSpPr>
            <p:cNvPr id="17" name="Freeform 17"/>
            <p:cNvSpPr/>
            <p:nvPr/>
          </p:nvSpPr>
          <p:spPr>
            <a:xfrm>
              <a:off x="0" y="0"/>
              <a:ext cx="812800" cy="812800"/>
            </a:xfrm>
            <a:custGeom>
              <a:avLst/>
              <a:gdLst/>
              <a:ahLst/>
              <a:cxnLst/>
              <a:rect l="l" t="t" r="r" b="b"/>
              <a:pathLst>
                <a:path w="812800" h="812800">
                  <a:moveTo>
                    <a:pt x="652780" y="0"/>
                  </a:moveTo>
                  <a:lnTo>
                    <a:pt x="160020" y="0"/>
                  </a:lnTo>
                  <a:lnTo>
                    <a:pt x="0" y="160020"/>
                  </a:lnTo>
                  <a:lnTo>
                    <a:pt x="0" y="652780"/>
                  </a:lnTo>
                  <a:lnTo>
                    <a:pt x="160020" y="812800"/>
                  </a:lnTo>
                  <a:lnTo>
                    <a:pt x="652780" y="812800"/>
                  </a:lnTo>
                  <a:lnTo>
                    <a:pt x="812800" y="652780"/>
                  </a:lnTo>
                  <a:lnTo>
                    <a:pt x="812800" y="160020"/>
                  </a:lnTo>
                  <a:lnTo>
                    <a:pt x="652780" y="0"/>
                  </a:lnTo>
                  <a:close/>
                </a:path>
              </a:pathLst>
            </a:custGeom>
            <a:solidFill>
              <a:srgbClr val="000000">
                <a:alpha val="0"/>
              </a:srgbClr>
            </a:solidFill>
            <a:ln w="76200" cap="sq">
              <a:solidFill>
                <a:srgbClr val="3B7A6E"/>
              </a:solidFill>
              <a:prstDash val="solid"/>
              <a:miter/>
            </a:ln>
          </p:spPr>
          <p:txBody>
            <a:bodyPr/>
            <a:lstStyle/>
            <a:p>
              <a:endParaRPr lang="en-US"/>
            </a:p>
          </p:txBody>
        </p:sp>
        <p:sp>
          <p:nvSpPr>
            <p:cNvPr id="18" name="TextBox 18"/>
            <p:cNvSpPr txBox="1"/>
            <p:nvPr/>
          </p:nvSpPr>
          <p:spPr>
            <a:xfrm>
              <a:off x="63500" y="53975"/>
              <a:ext cx="685800" cy="695325"/>
            </a:xfrm>
            <a:prstGeom prst="rect">
              <a:avLst/>
            </a:prstGeom>
          </p:spPr>
          <p:txBody>
            <a:bodyPr lIns="8136" tIns="8136" rIns="8136" bIns="8136" rtlCol="0" anchor="ctr"/>
            <a:lstStyle/>
            <a:p>
              <a:pPr algn="ctr">
                <a:lnSpc>
                  <a:spcPts val="313"/>
                </a:lnSpc>
                <a:spcBef>
                  <a:spcPct val="0"/>
                </a:spcBef>
              </a:pPr>
              <a:endParaRPr/>
            </a:p>
          </p:txBody>
        </p:sp>
      </p:grpSp>
      <p:sp>
        <p:nvSpPr>
          <p:cNvPr id="21" name="TextBox 19">
            <a:extLst>
              <a:ext uri="{FF2B5EF4-FFF2-40B4-BE49-F238E27FC236}">
                <a16:creationId xmlns:a16="http://schemas.microsoft.com/office/drawing/2014/main" id="{2851687B-5317-F22B-679C-72AB6FD1309A}"/>
              </a:ext>
            </a:extLst>
          </p:cNvPr>
          <p:cNvSpPr txBox="1"/>
          <p:nvPr/>
        </p:nvSpPr>
        <p:spPr>
          <a:xfrm>
            <a:off x="2054020" y="9561883"/>
            <a:ext cx="12070956" cy="501676"/>
          </a:xfrm>
          <a:prstGeom prst="rect">
            <a:avLst/>
          </a:prstGeom>
        </p:spPr>
        <p:txBody>
          <a:bodyPr wrap="square" lIns="0" tIns="0" rIns="0" bIns="0" rtlCol="0" anchor="t">
            <a:spAutoFit/>
          </a:bodyPr>
          <a:lstStyle/>
          <a:p>
            <a:pPr algn="l">
              <a:lnSpc>
                <a:spcPts val="4368"/>
              </a:lnSpc>
            </a:pPr>
            <a:r>
              <a:rPr lang="en-US" sz="2400" b="1" dirty="0">
                <a:solidFill>
                  <a:srgbClr val="FFFFFF"/>
                </a:solidFill>
                <a:latin typeface="Futura Bold"/>
                <a:ea typeface="Futura Bold"/>
                <a:cs typeface="Futura Bold"/>
                <a:sym typeface="Futura Bold"/>
              </a:rPr>
              <a:t>Raul </a:t>
            </a:r>
            <a:r>
              <a:rPr lang="en-US" sz="2400" b="1" dirty="0" err="1">
                <a:solidFill>
                  <a:srgbClr val="FFFFFF"/>
                </a:solidFill>
                <a:latin typeface="Futura Bold"/>
                <a:ea typeface="Futura Bold"/>
                <a:cs typeface="Futura Bold"/>
                <a:sym typeface="Futura Bold"/>
              </a:rPr>
              <a:t>Yzaguirre</a:t>
            </a:r>
            <a:r>
              <a:rPr lang="en-US" sz="2400" b="1" dirty="0">
                <a:solidFill>
                  <a:srgbClr val="FFFFFF"/>
                </a:solidFill>
                <a:latin typeface="Futura Bold"/>
                <a:ea typeface="Futura Bold"/>
                <a:cs typeface="Futura Bold"/>
                <a:sym typeface="Futura Bold"/>
              </a:rPr>
              <a:t> Schools for Success</a:t>
            </a:r>
          </a:p>
        </p:txBody>
      </p:sp>
      <p:sp>
        <p:nvSpPr>
          <p:cNvPr id="22" name="Freeform 20">
            <a:extLst>
              <a:ext uri="{FF2B5EF4-FFF2-40B4-BE49-F238E27FC236}">
                <a16:creationId xmlns:a16="http://schemas.microsoft.com/office/drawing/2014/main" id="{C61D1C49-F8EE-FFFD-A524-41AE8277DF41}"/>
              </a:ext>
            </a:extLst>
          </p:cNvPr>
          <p:cNvSpPr/>
          <p:nvPr/>
        </p:nvSpPr>
        <p:spPr>
          <a:xfrm>
            <a:off x="232077" y="8947218"/>
            <a:ext cx="1753222" cy="1753222"/>
          </a:xfrm>
          <a:custGeom>
            <a:avLst/>
            <a:gdLst/>
            <a:ahLst/>
            <a:cxnLst/>
            <a:rect l="l" t="t" r="r" b="b"/>
            <a:pathLst>
              <a:path w="1753222" h="1753222">
                <a:moveTo>
                  <a:pt x="0" y="0"/>
                </a:moveTo>
                <a:lnTo>
                  <a:pt x="1753222" y="0"/>
                </a:lnTo>
                <a:lnTo>
                  <a:pt x="1753222" y="1753222"/>
                </a:lnTo>
                <a:lnTo>
                  <a:pt x="0" y="1753222"/>
                </a:lnTo>
                <a:lnTo>
                  <a:pt x="0" y="0"/>
                </a:lnTo>
                <a:close/>
              </a:path>
            </a:pathLst>
          </a:custGeom>
          <a:blipFill>
            <a:blip r:embed="rId2"/>
            <a:stretch>
              <a:fillRect/>
            </a:stretch>
          </a:blipFill>
        </p:spPr>
        <p:txBody>
          <a:bodyPr/>
          <a:lstStyle/>
          <a:p>
            <a:endParaRPr lang="en-US"/>
          </a:p>
        </p:txBody>
      </p:sp>
      <p:sp>
        <p:nvSpPr>
          <p:cNvPr id="23" name="TextBox 22">
            <a:extLst>
              <a:ext uri="{FF2B5EF4-FFF2-40B4-BE49-F238E27FC236}">
                <a16:creationId xmlns:a16="http://schemas.microsoft.com/office/drawing/2014/main" id="{20F0D939-284A-0C97-0F04-D8442460CC2C}"/>
              </a:ext>
            </a:extLst>
          </p:cNvPr>
          <p:cNvSpPr txBox="1"/>
          <p:nvPr/>
        </p:nvSpPr>
        <p:spPr>
          <a:xfrm>
            <a:off x="962130" y="1181100"/>
            <a:ext cx="8181869" cy="3785652"/>
          </a:xfrm>
          <a:prstGeom prst="rect">
            <a:avLst/>
          </a:prstGeom>
          <a:noFill/>
        </p:spPr>
        <p:txBody>
          <a:bodyPr wrap="square" rtlCol="0">
            <a:spAutoFit/>
          </a:bodyPr>
          <a:lstStyle/>
          <a:p>
            <a:r>
              <a:rPr lang="en-US" sz="4000" b="1" dirty="0"/>
              <a:t>Updated Observation Standards:</a:t>
            </a:r>
          </a:p>
          <a:p>
            <a:r>
              <a:rPr lang="en-US" sz="4000" dirty="0"/>
              <a:t>Final T-TESS rating based on all included observations and walkthroughs in DMAC: Average Score on Domains 2 &amp; 3 with a minimum of 3 on all dimensions of Domains 2 &amp; 3 </a:t>
            </a:r>
          </a:p>
        </p:txBody>
      </p:sp>
      <p:sp>
        <p:nvSpPr>
          <p:cNvPr id="25" name="TextBox 24">
            <a:extLst>
              <a:ext uri="{FF2B5EF4-FFF2-40B4-BE49-F238E27FC236}">
                <a16:creationId xmlns:a16="http://schemas.microsoft.com/office/drawing/2014/main" id="{338199EA-765D-500A-E1F5-3A92146578E5}"/>
              </a:ext>
            </a:extLst>
          </p:cNvPr>
          <p:cNvSpPr txBox="1"/>
          <p:nvPr/>
        </p:nvSpPr>
        <p:spPr>
          <a:xfrm>
            <a:off x="9543775" y="1181100"/>
            <a:ext cx="7267956" cy="2554545"/>
          </a:xfrm>
          <a:prstGeom prst="rect">
            <a:avLst/>
          </a:prstGeom>
          <a:noFill/>
        </p:spPr>
        <p:txBody>
          <a:bodyPr wrap="square" rtlCol="0">
            <a:spAutoFit/>
          </a:bodyPr>
          <a:lstStyle/>
          <a:p>
            <a:r>
              <a:rPr lang="en-US" sz="4000" b="1" dirty="0"/>
              <a:t>Updated Growth Standards:</a:t>
            </a:r>
          </a:p>
          <a:p>
            <a:r>
              <a:rPr lang="en-US" sz="4000" dirty="0"/>
              <a:t>Percent of Students Meeting or Exceeding Growth Expectation as determined by assessment</a:t>
            </a:r>
          </a:p>
        </p:txBody>
      </p:sp>
      <p:graphicFrame>
        <p:nvGraphicFramePr>
          <p:cNvPr id="26" name="Table 3">
            <a:extLst>
              <a:ext uri="{FF2B5EF4-FFF2-40B4-BE49-F238E27FC236}">
                <a16:creationId xmlns:a16="http://schemas.microsoft.com/office/drawing/2014/main" id="{6525E354-9705-299C-5D3D-108349DC4506}"/>
              </a:ext>
            </a:extLst>
          </p:cNvPr>
          <p:cNvGraphicFramePr>
            <a:graphicFrameLocks noGrp="1"/>
          </p:cNvGraphicFramePr>
          <p:nvPr>
            <p:extLst>
              <p:ext uri="{D42A27DB-BD31-4B8C-83A1-F6EECF244321}">
                <p14:modId xmlns:p14="http://schemas.microsoft.com/office/powerpoint/2010/main" val="703108885"/>
              </p:ext>
            </p:extLst>
          </p:nvPr>
        </p:nvGraphicFramePr>
        <p:xfrm>
          <a:off x="1243451" y="4914900"/>
          <a:ext cx="5929746" cy="4343400"/>
        </p:xfrm>
        <a:graphic>
          <a:graphicData uri="http://schemas.openxmlformats.org/drawingml/2006/table">
            <a:tbl>
              <a:tblPr firstRow="1" bandRow="1">
                <a:tableStyleId>{5C22544A-7EE6-4342-B048-85BDC9FD1C3A}</a:tableStyleId>
              </a:tblPr>
              <a:tblGrid>
                <a:gridCol w="3404749">
                  <a:extLst>
                    <a:ext uri="{9D8B030D-6E8A-4147-A177-3AD203B41FA5}">
                      <a16:colId xmlns:a16="http://schemas.microsoft.com/office/drawing/2014/main" val="2064124765"/>
                    </a:ext>
                  </a:extLst>
                </a:gridCol>
                <a:gridCol w="2524997">
                  <a:extLst>
                    <a:ext uri="{9D8B030D-6E8A-4147-A177-3AD203B41FA5}">
                      <a16:colId xmlns:a16="http://schemas.microsoft.com/office/drawing/2014/main" val="4056811049"/>
                    </a:ext>
                  </a:extLst>
                </a:gridCol>
              </a:tblGrid>
              <a:tr h="709227">
                <a:tc>
                  <a:txBody>
                    <a:bodyPr/>
                    <a:lstStyle/>
                    <a:p>
                      <a:pPr algn="ctr"/>
                      <a:r>
                        <a:rPr lang="en-US" sz="4000" dirty="0"/>
                        <a:t>Rating</a:t>
                      </a:r>
                    </a:p>
                  </a:txBody>
                  <a:tcPr marL="137160" marR="137160" marT="68580" marB="68580"/>
                </a:tc>
                <a:tc>
                  <a:txBody>
                    <a:bodyPr/>
                    <a:lstStyle/>
                    <a:p>
                      <a:pPr algn="ctr"/>
                      <a:r>
                        <a:rPr lang="en-US" sz="4000" dirty="0"/>
                        <a:t>District Standard </a:t>
                      </a:r>
                    </a:p>
                  </a:txBody>
                  <a:tcPr marL="137160" marR="137160" marT="68580" marB="68580"/>
                </a:tc>
                <a:extLst>
                  <a:ext uri="{0D108BD9-81ED-4DB2-BD59-A6C34878D82A}">
                    <a16:rowId xmlns:a16="http://schemas.microsoft.com/office/drawing/2014/main" val="2388771351"/>
                  </a:ext>
                </a:extLst>
              </a:tr>
              <a:tr h="709227">
                <a:tc>
                  <a:txBody>
                    <a:bodyPr/>
                    <a:lstStyle/>
                    <a:p>
                      <a:r>
                        <a:rPr lang="en-US" sz="4000" b="0" dirty="0"/>
                        <a:t>Acknowledged</a:t>
                      </a:r>
                    </a:p>
                  </a:txBody>
                  <a:tcPr marL="137160" marR="137160" marT="68580" marB="68580"/>
                </a:tc>
                <a:tc>
                  <a:txBody>
                    <a:bodyPr/>
                    <a:lstStyle/>
                    <a:p>
                      <a:pPr algn="ctr"/>
                      <a:r>
                        <a:rPr lang="en-US" sz="4000" b="0" dirty="0"/>
                        <a:t>3.5</a:t>
                      </a:r>
                    </a:p>
                  </a:txBody>
                  <a:tcPr marL="137160" marR="137160" marT="68580" marB="68580"/>
                </a:tc>
                <a:extLst>
                  <a:ext uri="{0D108BD9-81ED-4DB2-BD59-A6C34878D82A}">
                    <a16:rowId xmlns:a16="http://schemas.microsoft.com/office/drawing/2014/main" val="3622035539"/>
                  </a:ext>
                </a:extLst>
              </a:tr>
              <a:tr h="709227">
                <a:tc>
                  <a:txBody>
                    <a:bodyPr/>
                    <a:lstStyle/>
                    <a:p>
                      <a:r>
                        <a:rPr lang="en-US" sz="4000" dirty="0"/>
                        <a:t>Recognized</a:t>
                      </a:r>
                    </a:p>
                  </a:txBody>
                  <a:tcPr marL="137160" marR="137160" marT="68580" marB="68580"/>
                </a:tc>
                <a:tc>
                  <a:txBody>
                    <a:bodyPr/>
                    <a:lstStyle/>
                    <a:p>
                      <a:pPr algn="ctr"/>
                      <a:r>
                        <a:rPr lang="en-US" sz="4000" dirty="0"/>
                        <a:t>3.7</a:t>
                      </a:r>
                    </a:p>
                  </a:txBody>
                  <a:tcPr marL="137160" marR="137160" marT="68580" marB="68580"/>
                </a:tc>
                <a:extLst>
                  <a:ext uri="{0D108BD9-81ED-4DB2-BD59-A6C34878D82A}">
                    <a16:rowId xmlns:a16="http://schemas.microsoft.com/office/drawing/2014/main" val="3911691701"/>
                  </a:ext>
                </a:extLst>
              </a:tr>
              <a:tr h="709227">
                <a:tc>
                  <a:txBody>
                    <a:bodyPr/>
                    <a:lstStyle/>
                    <a:p>
                      <a:r>
                        <a:rPr lang="en-US" sz="4000" dirty="0"/>
                        <a:t>Exemplary</a:t>
                      </a:r>
                    </a:p>
                  </a:txBody>
                  <a:tcPr marL="137160" marR="137160" marT="68580" marB="68580"/>
                </a:tc>
                <a:tc>
                  <a:txBody>
                    <a:bodyPr/>
                    <a:lstStyle/>
                    <a:p>
                      <a:pPr algn="ctr"/>
                      <a:r>
                        <a:rPr lang="en-US" sz="4000" dirty="0"/>
                        <a:t>3.9</a:t>
                      </a:r>
                    </a:p>
                  </a:txBody>
                  <a:tcPr marL="137160" marR="137160" marT="68580" marB="68580"/>
                </a:tc>
                <a:extLst>
                  <a:ext uri="{0D108BD9-81ED-4DB2-BD59-A6C34878D82A}">
                    <a16:rowId xmlns:a16="http://schemas.microsoft.com/office/drawing/2014/main" val="1134958844"/>
                  </a:ext>
                </a:extLst>
              </a:tr>
              <a:tr h="709227">
                <a:tc>
                  <a:txBody>
                    <a:bodyPr/>
                    <a:lstStyle/>
                    <a:p>
                      <a:r>
                        <a:rPr lang="en-US" sz="4000" dirty="0"/>
                        <a:t>Master</a:t>
                      </a:r>
                    </a:p>
                  </a:txBody>
                  <a:tcPr marL="137160" marR="137160" marT="68580" marB="68580"/>
                </a:tc>
                <a:tc>
                  <a:txBody>
                    <a:bodyPr/>
                    <a:lstStyle/>
                    <a:p>
                      <a:pPr algn="ctr"/>
                      <a:r>
                        <a:rPr lang="en-US" sz="4000" dirty="0"/>
                        <a:t>4.5</a:t>
                      </a:r>
                    </a:p>
                  </a:txBody>
                  <a:tcPr marL="137160" marR="137160" marT="68580" marB="68580"/>
                </a:tc>
                <a:extLst>
                  <a:ext uri="{0D108BD9-81ED-4DB2-BD59-A6C34878D82A}">
                    <a16:rowId xmlns:a16="http://schemas.microsoft.com/office/drawing/2014/main" val="2301442106"/>
                  </a:ext>
                </a:extLst>
              </a:tr>
            </a:tbl>
          </a:graphicData>
        </a:graphic>
      </p:graphicFrame>
      <p:graphicFrame>
        <p:nvGraphicFramePr>
          <p:cNvPr id="27" name="Table 3">
            <a:extLst>
              <a:ext uri="{FF2B5EF4-FFF2-40B4-BE49-F238E27FC236}">
                <a16:creationId xmlns:a16="http://schemas.microsoft.com/office/drawing/2014/main" id="{76D332F2-AABF-1A62-62EC-B14D5D4497F8}"/>
              </a:ext>
            </a:extLst>
          </p:cNvPr>
          <p:cNvGraphicFramePr>
            <a:graphicFrameLocks noGrp="1"/>
          </p:cNvGraphicFramePr>
          <p:nvPr>
            <p:extLst>
              <p:ext uri="{D42A27DB-BD31-4B8C-83A1-F6EECF244321}">
                <p14:modId xmlns:p14="http://schemas.microsoft.com/office/powerpoint/2010/main" val="2844187871"/>
              </p:ext>
            </p:extLst>
          </p:nvPr>
        </p:nvGraphicFramePr>
        <p:xfrm>
          <a:off x="9762295" y="4914900"/>
          <a:ext cx="6239705" cy="4343400"/>
        </p:xfrm>
        <a:graphic>
          <a:graphicData uri="http://schemas.openxmlformats.org/drawingml/2006/table">
            <a:tbl>
              <a:tblPr firstRow="1" bandRow="1">
                <a:tableStyleId>{5C22544A-7EE6-4342-B048-85BDC9FD1C3A}</a:tableStyleId>
              </a:tblPr>
              <a:tblGrid>
                <a:gridCol w="3648905">
                  <a:extLst>
                    <a:ext uri="{9D8B030D-6E8A-4147-A177-3AD203B41FA5}">
                      <a16:colId xmlns:a16="http://schemas.microsoft.com/office/drawing/2014/main" val="2064124765"/>
                    </a:ext>
                  </a:extLst>
                </a:gridCol>
                <a:gridCol w="2590800">
                  <a:extLst>
                    <a:ext uri="{9D8B030D-6E8A-4147-A177-3AD203B41FA5}">
                      <a16:colId xmlns:a16="http://schemas.microsoft.com/office/drawing/2014/main" val="480939093"/>
                    </a:ext>
                  </a:extLst>
                </a:gridCol>
              </a:tblGrid>
              <a:tr h="704495">
                <a:tc>
                  <a:txBody>
                    <a:bodyPr/>
                    <a:lstStyle/>
                    <a:p>
                      <a:pPr algn="ctr"/>
                      <a:r>
                        <a:rPr lang="en-US" sz="4000" dirty="0"/>
                        <a:t>Rating</a:t>
                      </a:r>
                    </a:p>
                  </a:txBody>
                  <a:tcPr marL="137160" marR="137160" marT="68580" marB="68580"/>
                </a:tc>
                <a:tc>
                  <a:txBody>
                    <a:bodyPr/>
                    <a:lstStyle/>
                    <a:p>
                      <a:pPr algn="ctr"/>
                      <a:r>
                        <a:rPr lang="en-US" sz="4000" dirty="0"/>
                        <a:t>District Standard</a:t>
                      </a:r>
                    </a:p>
                  </a:txBody>
                  <a:tcPr marL="137160" marR="137160" marT="68580" marB="68580"/>
                </a:tc>
                <a:extLst>
                  <a:ext uri="{0D108BD9-81ED-4DB2-BD59-A6C34878D82A}">
                    <a16:rowId xmlns:a16="http://schemas.microsoft.com/office/drawing/2014/main" val="2388771351"/>
                  </a:ext>
                </a:extLst>
              </a:tr>
              <a:tr h="709227">
                <a:tc>
                  <a:txBody>
                    <a:bodyPr/>
                    <a:lstStyle/>
                    <a:p>
                      <a:r>
                        <a:rPr lang="en-US" sz="4000" b="0" dirty="0"/>
                        <a:t>Acknowledged</a:t>
                      </a:r>
                    </a:p>
                  </a:txBody>
                  <a:tcPr marL="137160" marR="137160" marT="68580" marB="68580"/>
                </a:tc>
                <a:tc>
                  <a:txBody>
                    <a:bodyPr/>
                    <a:lstStyle/>
                    <a:p>
                      <a:pPr algn="ctr"/>
                      <a:r>
                        <a:rPr lang="en-US" sz="4000" b="0" dirty="0"/>
                        <a:t>50%</a:t>
                      </a:r>
                    </a:p>
                  </a:txBody>
                  <a:tcPr marL="137160" marR="137160" marT="68580" marB="68580"/>
                </a:tc>
                <a:extLst>
                  <a:ext uri="{0D108BD9-81ED-4DB2-BD59-A6C34878D82A}">
                    <a16:rowId xmlns:a16="http://schemas.microsoft.com/office/drawing/2014/main" val="1553953080"/>
                  </a:ext>
                </a:extLst>
              </a:tr>
              <a:tr h="709227">
                <a:tc>
                  <a:txBody>
                    <a:bodyPr/>
                    <a:lstStyle/>
                    <a:p>
                      <a:r>
                        <a:rPr lang="en-US" sz="4000" dirty="0"/>
                        <a:t>Recognized</a:t>
                      </a:r>
                    </a:p>
                  </a:txBody>
                  <a:tcPr marL="137160" marR="137160" marT="68580" marB="68580"/>
                </a:tc>
                <a:tc>
                  <a:txBody>
                    <a:bodyPr/>
                    <a:lstStyle/>
                    <a:p>
                      <a:pPr algn="ctr"/>
                      <a:r>
                        <a:rPr lang="en-US" sz="4000" dirty="0"/>
                        <a:t>55%</a:t>
                      </a:r>
                    </a:p>
                  </a:txBody>
                  <a:tcPr marL="137160" marR="137160" marT="68580" marB="68580"/>
                </a:tc>
                <a:extLst>
                  <a:ext uri="{0D108BD9-81ED-4DB2-BD59-A6C34878D82A}">
                    <a16:rowId xmlns:a16="http://schemas.microsoft.com/office/drawing/2014/main" val="3911691701"/>
                  </a:ext>
                </a:extLst>
              </a:tr>
              <a:tr h="709227">
                <a:tc>
                  <a:txBody>
                    <a:bodyPr/>
                    <a:lstStyle/>
                    <a:p>
                      <a:r>
                        <a:rPr lang="en-US" sz="4000" dirty="0"/>
                        <a:t>Exemplary</a:t>
                      </a:r>
                    </a:p>
                  </a:txBody>
                  <a:tcPr marL="137160" marR="137160" marT="68580" marB="68580"/>
                </a:tc>
                <a:tc>
                  <a:txBody>
                    <a:bodyPr/>
                    <a:lstStyle/>
                    <a:p>
                      <a:pPr algn="ctr"/>
                      <a:r>
                        <a:rPr lang="en-US" sz="4000" dirty="0"/>
                        <a:t>60%</a:t>
                      </a:r>
                    </a:p>
                  </a:txBody>
                  <a:tcPr marL="137160" marR="137160" marT="68580" marB="68580"/>
                </a:tc>
                <a:extLst>
                  <a:ext uri="{0D108BD9-81ED-4DB2-BD59-A6C34878D82A}">
                    <a16:rowId xmlns:a16="http://schemas.microsoft.com/office/drawing/2014/main" val="1134958844"/>
                  </a:ext>
                </a:extLst>
              </a:tr>
              <a:tr h="709227">
                <a:tc>
                  <a:txBody>
                    <a:bodyPr/>
                    <a:lstStyle/>
                    <a:p>
                      <a:r>
                        <a:rPr lang="en-US" sz="4000" dirty="0"/>
                        <a:t>Master</a:t>
                      </a:r>
                    </a:p>
                  </a:txBody>
                  <a:tcPr marL="137160" marR="137160" marT="68580" marB="68580"/>
                </a:tc>
                <a:tc>
                  <a:txBody>
                    <a:bodyPr/>
                    <a:lstStyle/>
                    <a:p>
                      <a:pPr algn="ctr"/>
                      <a:r>
                        <a:rPr lang="en-US" sz="4000" dirty="0"/>
                        <a:t>70%</a:t>
                      </a:r>
                    </a:p>
                  </a:txBody>
                  <a:tcPr marL="137160" marR="137160" marT="68580" marB="68580"/>
                </a:tc>
                <a:extLst>
                  <a:ext uri="{0D108BD9-81ED-4DB2-BD59-A6C34878D82A}">
                    <a16:rowId xmlns:a16="http://schemas.microsoft.com/office/drawing/2014/main" val="2301442106"/>
                  </a:ext>
                </a:extLst>
              </a:tr>
            </a:tbl>
          </a:graphicData>
        </a:graphic>
      </p:graphicFrame>
      <p:sp>
        <p:nvSpPr>
          <p:cNvPr id="28" name="TextBox 27">
            <a:extLst>
              <a:ext uri="{FF2B5EF4-FFF2-40B4-BE49-F238E27FC236}">
                <a16:creationId xmlns:a16="http://schemas.microsoft.com/office/drawing/2014/main" id="{2F82F410-5613-74A6-B55A-CCCDDD25D94E}"/>
              </a:ext>
            </a:extLst>
          </p:cNvPr>
          <p:cNvSpPr txBox="1"/>
          <p:nvPr/>
        </p:nvSpPr>
        <p:spPr>
          <a:xfrm>
            <a:off x="3725356" y="342900"/>
            <a:ext cx="12581444" cy="769441"/>
          </a:xfrm>
          <a:prstGeom prst="rect">
            <a:avLst/>
          </a:prstGeom>
          <a:noFill/>
        </p:spPr>
        <p:txBody>
          <a:bodyPr wrap="square" rtlCol="0">
            <a:spAutoFit/>
          </a:bodyPr>
          <a:lstStyle/>
          <a:p>
            <a:r>
              <a:rPr lang="en-US" sz="4400" b="1" dirty="0"/>
              <a:t>STEPS 1 and 2:  Determine rating for each measure.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71979" y="9258300"/>
            <a:ext cx="18631957" cy="1028700"/>
            <a:chOff x="0" y="0"/>
            <a:chExt cx="4907182" cy="270933"/>
          </a:xfrm>
        </p:grpSpPr>
        <p:sp>
          <p:nvSpPr>
            <p:cNvPr id="3" name="Freeform 3"/>
            <p:cNvSpPr/>
            <p:nvPr/>
          </p:nvSpPr>
          <p:spPr>
            <a:xfrm>
              <a:off x="0" y="0"/>
              <a:ext cx="4907182" cy="270933"/>
            </a:xfrm>
            <a:custGeom>
              <a:avLst/>
              <a:gdLst/>
              <a:ahLst/>
              <a:cxnLst/>
              <a:rect l="l" t="t" r="r" b="b"/>
              <a:pathLst>
                <a:path w="4907182" h="270933">
                  <a:moveTo>
                    <a:pt x="0" y="0"/>
                  </a:moveTo>
                  <a:lnTo>
                    <a:pt x="4907182" y="0"/>
                  </a:lnTo>
                  <a:lnTo>
                    <a:pt x="4907182" y="270933"/>
                  </a:lnTo>
                  <a:lnTo>
                    <a:pt x="0" y="270933"/>
                  </a:lnTo>
                  <a:close/>
                </a:path>
              </a:pathLst>
            </a:custGeom>
            <a:solidFill>
              <a:srgbClr val="70AD71"/>
            </a:solidFill>
          </p:spPr>
          <p:txBody>
            <a:bodyPr/>
            <a:lstStyle/>
            <a:p>
              <a:endParaRPr lang="en-US"/>
            </a:p>
          </p:txBody>
        </p:sp>
        <p:sp>
          <p:nvSpPr>
            <p:cNvPr id="4" name="TextBox 4"/>
            <p:cNvSpPr txBox="1"/>
            <p:nvPr/>
          </p:nvSpPr>
          <p:spPr>
            <a:xfrm>
              <a:off x="0" y="-38100"/>
              <a:ext cx="4907182" cy="309033"/>
            </a:xfrm>
            <a:prstGeom prst="rect">
              <a:avLst/>
            </a:prstGeom>
          </p:spPr>
          <p:txBody>
            <a:bodyPr lIns="50800" tIns="50800" rIns="50800" bIns="50800" rtlCol="0" anchor="ctr"/>
            <a:lstStyle/>
            <a:p>
              <a:pPr algn="ctr">
                <a:lnSpc>
                  <a:spcPts val="2659"/>
                </a:lnSpc>
                <a:spcBef>
                  <a:spcPct val="0"/>
                </a:spcBef>
              </a:pPr>
              <a:endParaRPr/>
            </a:p>
          </p:txBody>
        </p:sp>
      </p:grpSp>
      <p:grpSp>
        <p:nvGrpSpPr>
          <p:cNvPr id="5" name="Group 5"/>
          <p:cNvGrpSpPr/>
          <p:nvPr/>
        </p:nvGrpSpPr>
        <p:grpSpPr>
          <a:xfrm rot="-10800000">
            <a:off x="15392077" y="7728089"/>
            <a:ext cx="2410015" cy="2410015"/>
            <a:chOff x="0" y="0"/>
            <a:chExt cx="812800" cy="812800"/>
          </a:xfrm>
        </p:grpSpPr>
        <p:sp>
          <p:nvSpPr>
            <p:cNvPr id="6" name="Freeform 6"/>
            <p:cNvSpPr/>
            <p:nvPr/>
          </p:nvSpPr>
          <p:spPr>
            <a:xfrm>
              <a:off x="0" y="0"/>
              <a:ext cx="812800" cy="812800"/>
            </a:xfrm>
            <a:custGeom>
              <a:avLst/>
              <a:gdLst/>
              <a:ahLst/>
              <a:cxnLst/>
              <a:rect l="l" t="t" r="r" b="b"/>
              <a:pathLst>
                <a:path w="812800" h="812800">
                  <a:moveTo>
                    <a:pt x="652780" y="0"/>
                  </a:moveTo>
                  <a:lnTo>
                    <a:pt x="160020" y="0"/>
                  </a:lnTo>
                  <a:lnTo>
                    <a:pt x="0" y="160020"/>
                  </a:lnTo>
                  <a:lnTo>
                    <a:pt x="0" y="652780"/>
                  </a:lnTo>
                  <a:lnTo>
                    <a:pt x="160020" y="812800"/>
                  </a:lnTo>
                  <a:lnTo>
                    <a:pt x="652780" y="812800"/>
                  </a:lnTo>
                  <a:lnTo>
                    <a:pt x="812800" y="652780"/>
                  </a:lnTo>
                  <a:lnTo>
                    <a:pt x="812800" y="160020"/>
                  </a:lnTo>
                  <a:lnTo>
                    <a:pt x="652780" y="0"/>
                  </a:lnTo>
                  <a:close/>
                </a:path>
              </a:pathLst>
            </a:custGeom>
            <a:solidFill>
              <a:srgbClr val="3B7A6E"/>
            </a:solidFill>
          </p:spPr>
          <p:txBody>
            <a:bodyPr/>
            <a:lstStyle/>
            <a:p>
              <a:endParaRPr lang="en-US"/>
            </a:p>
          </p:txBody>
        </p:sp>
        <p:sp>
          <p:nvSpPr>
            <p:cNvPr id="7" name="TextBox 7"/>
            <p:cNvSpPr txBox="1"/>
            <p:nvPr/>
          </p:nvSpPr>
          <p:spPr>
            <a:xfrm>
              <a:off x="63500" y="53975"/>
              <a:ext cx="685800" cy="695325"/>
            </a:xfrm>
            <a:prstGeom prst="rect">
              <a:avLst/>
            </a:prstGeom>
          </p:spPr>
          <p:txBody>
            <a:bodyPr lIns="8136" tIns="8136" rIns="8136" bIns="8136" rtlCol="0" anchor="ctr"/>
            <a:lstStyle/>
            <a:p>
              <a:pPr algn="ctr">
                <a:lnSpc>
                  <a:spcPts val="313"/>
                </a:lnSpc>
                <a:spcBef>
                  <a:spcPct val="0"/>
                </a:spcBef>
              </a:pPr>
              <a:endParaRPr/>
            </a:p>
          </p:txBody>
        </p:sp>
      </p:grpSp>
      <p:grpSp>
        <p:nvGrpSpPr>
          <p:cNvPr id="8" name="Group 8"/>
          <p:cNvGrpSpPr/>
          <p:nvPr/>
        </p:nvGrpSpPr>
        <p:grpSpPr>
          <a:xfrm rot="-10800000">
            <a:off x="17238863" y="8933097"/>
            <a:ext cx="879623" cy="879623"/>
            <a:chOff x="0" y="0"/>
            <a:chExt cx="812800" cy="812800"/>
          </a:xfrm>
        </p:grpSpPr>
        <p:sp>
          <p:nvSpPr>
            <p:cNvPr id="9" name="Freeform 9"/>
            <p:cNvSpPr/>
            <p:nvPr/>
          </p:nvSpPr>
          <p:spPr>
            <a:xfrm>
              <a:off x="0" y="0"/>
              <a:ext cx="812800" cy="812800"/>
            </a:xfrm>
            <a:custGeom>
              <a:avLst/>
              <a:gdLst/>
              <a:ahLst/>
              <a:cxnLst/>
              <a:rect l="l" t="t" r="r" b="b"/>
              <a:pathLst>
                <a:path w="812800" h="812800">
                  <a:moveTo>
                    <a:pt x="652780" y="0"/>
                  </a:moveTo>
                  <a:lnTo>
                    <a:pt x="160020" y="0"/>
                  </a:lnTo>
                  <a:lnTo>
                    <a:pt x="0" y="160020"/>
                  </a:lnTo>
                  <a:lnTo>
                    <a:pt x="0" y="652780"/>
                  </a:lnTo>
                  <a:lnTo>
                    <a:pt x="160020" y="812800"/>
                  </a:lnTo>
                  <a:lnTo>
                    <a:pt x="652780" y="812800"/>
                  </a:lnTo>
                  <a:lnTo>
                    <a:pt x="812800" y="652780"/>
                  </a:lnTo>
                  <a:lnTo>
                    <a:pt x="812800" y="160020"/>
                  </a:lnTo>
                  <a:lnTo>
                    <a:pt x="652780" y="0"/>
                  </a:lnTo>
                  <a:close/>
                </a:path>
              </a:pathLst>
            </a:custGeom>
            <a:solidFill>
              <a:srgbClr val="266390"/>
            </a:solidFill>
          </p:spPr>
          <p:txBody>
            <a:bodyPr/>
            <a:lstStyle/>
            <a:p>
              <a:endParaRPr lang="en-US"/>
            </a:p>
          </p:txBody>
        </p:sp>
        <p:sp>
          <p:nvSpPr>
            <p:cNvPr id="10" name="TextBox 10"/>
            <p:cNvSpPr txBox="1"/>
            <p:nvPr/>
          </p:nvSpPr>
          <p:spPr>
            <a:xfrm>
              <a:off x="63500" y="53975"/>
              <a:ext cx="685800" cy="695325"/>
            </a:xfrm>
            <a:prstGeom prst="rect">
              <a:avLst/>
            </a:prstGeom>
          </p:spPr>
          <p:txBody>
            <a:bodyPr lIns="8136" tIns="8136" rIns="8136" bIns="8136" rtlCol="0" anchor="ctr"/>
            <a:lstStyle/>
            <a:p>
              <a:pPr algn="ctr">
                <a:lnSpc>
                  <a:spcPts val="313"/>
                </a:lnSpc>
                <a:spcBef>
                  <a:spcPct val="0"/>
                </a:spcBef>
              </a:pPr>
              <a:endParaRPr/>
            </a:p>
          </p:txBody>
        </p:sp>
      </p:grpSp>
      <p:grpSp>
        <p:nvGrpSpPr>
          <p:cNvPr id="11" name="Group 11"/>
          <p:cNvGrpSpPr/>
          <p:nvPr/>
        </p:nvGrpSpPr>
        <p:grpSpPr>
          <a:xfrm rot="-10800000">
            <a:off x="16833407" y="7378980"/>
            <a:ext cx="873852" cy="873852"/>
            <a:chOff x="0" y="0"/>
            <a:chExt cx="812800" cy="812800"/>
          </a:xfrm>
        </p:grpSpPr>
        <p:sp>
          <p:nvSpPr>
            <p:cNvPr id="12" name="Freeform 12"/>
            <p:cNvSpPr/>
            <p:nvPr/>
          </p:nvSpPr>
          <p:spPr>
            <a:xfrm>
              <a:off x="0" y="0"/>
              <a:ext cx="812800" cy="812800"/>
            </a:xfrm>
            <a:custGeom>
              <a:avLst/>
              <a:gdLst/>
              <a:ahLst/>
              <a:cxnLst/>
              <a:rect l="l" t="t" r="r" b="b"/>
              <a:pathLst>
                <a:path w="812800" h="812800">
                  <a:moveTo>
                    <a:pt x="652780" y="0"/>
                  </a:moveTo>
                  <a:lnTo>
                    <a:pt x="160020" y="0"/>
                  </a:lnTo>
                  <a:lnTo>
                    <a:pt x="0" y="160020"/>
                  </a:lnTo>
                  <a:lnTo>
                    <a:pt x="0" y="652780"/>
                  </a:lnTo>
                  <a:lnTo>
                    <a:pt x="160020" y="812800"/>
                  </a:lnTo>
                  <a:lnTo>
                    <a:pt x="652780" y="812800"/>
                  </a:lnTo>
                  <a:lnTo>
                    <a:pt x="812800" y="652780"/>
                  </a:lnTo>
                  <a:lnTo>
                    <a:pt x="812800" y="160020"/>
                  </a:lnTo>
                  <a:lnTo>
                    <a:pt x="652780" y="0"/>
                  </a:lnTo>
                  <a:close/>
                </a:path>
              </a:pathLst>
            </a:custGeom>
            <a:solidFill>
              <a:srgbClr val="000000">
                <a:alpha val="0"/>
              </a:srgbClr>
            </a:solidFill>
            <a:ln w="76200" cap="sq">
              <a:solidFill>
                <a:srgbClr val="70AD71"/>
              </a:solidFill>
              <a:prstDash val="solid"/>
              <a:miter/>
            </a:ln>
          </p:spPr>
          <p:txBody>
            <a:bodyPr/>
            <a:lstStyle/>
            <a:p>
              <a:endParaRPr lang="en-US"/>
            </a:p>
          </p:txBody>
        </p:sp>
        <p:sp>
          <p:nvSpPr>
            <p:cNvPr id="13" name="TextBox 13"/>
            <p:cNvSpPr txBox="1"/>
            <p:nvPr/>
          </p:nvSpPr>
          <p:spPr>
            <a:xfrm>
              <a:off x="63500" y="53975"/>
              <a:ext cx="685800" cy="695325"/>
            </a:xfrm>
            <a:prstGeom prst="rect">
              <a:avLst/>
            </a:prstGeom>
          </p:spPr>
          <p:txBody>
            <a:bodyPr lIns="8136" tIns="8136" rIns="8136" bIns="8136" rtlCol="0" anchor="ctr"/>
            <a:lstStyle/>
            <a:p>
              <a:pPr algn="ctr">
                <a:lnSpc>
                  <a:spcPts val="313"/>
                </a:lnSpc>
                <a:spcBef>
                  <a:spcPct val="0"/>
                </a:spcBef>
              </a:pPr>
              <a:endParaRPr/>
            </a:p>
          </p:txBody>
        </p:sp>
      </p:grpSp>
      <p:grpSp>
        <p:nvGrpSpPr>
          <p:cNvPr id="14" name="Group 14"/>
          <p:cNvGrpSpPr>
            <a:grpSpLocks noChangeAspect="1"/>
          </p:cNvGrpSpPr>
          <p:nvPr/>
        </p:nvGrpSpPr>
        <p:grpSpPr>
          <a:xfrm rot="-10800000">
            <a:off x="15108817" y="8252832"/>
            <a:ext cx="566519" cy="491118"/>
            <a:chOff x="0" y="0"/>
            <a:chExt cx="3196590" cy="2771140"/>
          </a:xfrm>
        </p:grpSpPr>
        <p:sp>
          <p:nvSpPr>
            <p:cNvPr id="15" name="Freeform 15"/>
            <p:cNvSpPr/>
            <p:nvPr/>
          </p:nvSpPr>
          <p:spPr>
            <a:xfrm>
              <a:off x="0" y="0"/>
              <a:ext cx="3196590" cy="2771140"/>
            </a:xfrm>
            <a:custGeom>
              <a:avLst/>
              <a:gdLst/>
              <a:ahLst/>
              <a:cxnLst/>
              <a:rect l="l" t="t" r="r" b="b"/>
              <a:pathLst>
                <a:path w="3196590" h="2771140">
                  <a:moveTo>
                    <a:pt x="271780" y="1861820"/>
                  </a:moveTo>
                  <a:lnTo>
                    <a:pt x="241300" y="1809750"/>
                  </a:lnTo>
                  <a:lnTo>
                    <a:pt x="2051050" y="0"/>
                  </a:lnTo>
                  <a:lnTo>
                    <a:pt x="2133600" y="0"/>
                  </a:lnTo>
                  <a:lnTo>
                    <a:pt x="271780" y="1861820"/>
                  </a:lnTo>
                  <a:close/>
                  <a:moveTo>
                    <a:pt x="1968500" y="0"/>
                  </a:moveTo>
                  <a:lnTo>
                    <a:pt x="1885950" y="0"/>
                  </a:lnTo>
                  <a:lnTo>
                    <a:pt x="181610" y="1704340"/>
                  </a:lnTo>
                  <a:lnTo>
                    <a:pt x="212090" y="1756410"/>
                  </a:lnTo>
                  <a:lnTo>
                    <a:pt x="1968500" y="0"/>
                  </a:lnTo>
                  <a:close/>
                  <a:moveTo>
                    <a:pt x="2298700" y="0"/>
                  </a:moveTo>
                  <a:lnTo>
                    <a:pt x="2216150" y="0"/>
                  </a:lnTo>
                  <a:lnTo>
                    <a:pt x="302260" y="1913890"/>
                  </a:lnTo>
                  <a:lnTo>
                    <a:pt x="332740" y="1965960"/>
                  </a:lnTo>
                  <a:lnTo>
                    <a:pt x="2298700" y="0"/>
                  </a:lnTo>
                  <a:close/>
                  <a:moveTo>
                    <a:pt x="2421890" y="43180"/>
                  </a:moveTo>
                  <a:lnTo>
                    <a:pt x="2396490" y="0"/>
                  </a:lnTo>
                  <a:lnTo>
                    <a:pt x="2381250" y="0"/>
                  </a:lnTo>
                  <a:lnTo>
                    <a:pt x="361950" y="2018030"/>
                  </a:lnTo>
                  <a:lnTo>
                    <a:pt x="392430" y="2070100"/>
                  </a:lnTo>
                  <a:lnTo>
                    <a:pt x="2421890" y="43180"/>
                  </a:lnTo>
                  <a:close/>
                  <a:moveTo>
                    <a:pt x="2481580" y="147320"/>
                  </a:moveTo>
                  <a:lnTo>
                    <a:pt x="2451100" y="95250"/>
                  </a:lnTo>
                  <a:lnTo>
                    <a:pt x="424180" y="2123440"/>
                  </a:lnTo>
                  <a:lnTo>
                    <a:pt x="454660" y="2175510"/>
                  </a:lnTo>
                  <a:lnTo>
                    <a:pt x="2481580" y="147320"/>
                  </a:lnTo>
                  <a:close/>
                  <a:moveTo>
                    <a:pt x="1803400" y="0"/>
                  </a:moveTo>
                  <a:lnTo>
                    <a:pt x="1720850" y="0"/>
                  </a:lnTo>
                  <a:lnTo>
                    <a:pt x="120650" y="1598930"/>
                  </a:lnTo>
                  <a:lnTo>
                    <a:pt x="151130" y="1651000"/>
                  </a:lnTo>
                  <a:lnTo>
                    <a:pt x="1803400" y="0"/>
                  </a:lnTo>
                  <a:close/>
                  <a:moveTo>
                    <a:pt x="2542540" y="252730"/>
                  </a:moveTo>
                  <a:lnTo>
                    <a:pt x="2512060" y="200660"/>
                  </a:lnTo>
                  <a:lnTo>
                    <a:pt x="483870" y="2228850"/>
                  </a:lnTo>
                  <a:lnTo>
                    <a:pt x="514350" y="2280920"/>
                  </a:lnTo>
                  <a:lnTo>
                    <a:pt x="2542540" y="252730"/>
                  </a:lnTo>
                  <a:close/>
                  <a:moveTo>
                    <a:pt x="552450" y="424180"/>
                  </a:moveTo>
                  <a:lnTo>
                    <a:pt x="976630" y="0"/>
                  </a:lnTo>
                  <a:lnTo>
                    <a:pt x="894080" y="0"/>
                  </a:lnTo>
                  <a:lnTo>
                    <a:pt x="665480" y="228600"/>
                  </a:lnTo>
                  <a:lnTo>
                    <a:pt x="552450" y="424180"/>
                  </a:lnTo>
                  <a:close/>
                  <a:moveTo>
                    <a:pt x="2814320" y="723900"/>
                  </a:moveTo>
                  <a:lnTo>
                    <a:pt x="786130" y="2752090"/>
                  </a:lnTo>
                  <a:lnTo>
                    <a:pt x="796290" y="2771140"/>
                  </a:lnTo>
                  <a:lnTo>
                    <a:pt x="850900" y="2771140"/>
                  </a:lnTo>
                  <a:lnTo>
                    <a:pt x="2844800" y="777240"/>
                  </a:lnTo>
                  <a:lnTo>
                    <a:pt x="2814320" y="723900"/>
                  </a:lnTo>
                  <a:close/>
                  <a:moveTo>
                    <a:pt x="1141730" y="0"/>
                  </a:moveTo>
                  <a:lnTo>
                    <a:pt x="1059180" y="0"/>
                  </a:lnTo>
                  <a:lnTo>
                    <a:pt x="439420" y="619760"/>
                  </a:lnTo>
                  <a:lnTo>
                    <a:pt x="326390" y="815340"/>
                  </a:lnTo>
                  <a:lnTo>
                    <a:pt x="1141730" y="0"/>
                  </a:lnTo>
                  <a:close/>
                  <a:moveTo>
                    <a:pt x="1306830" y="0"/>
                  </a:moveTo>
                  <a:lnTo>
                    <a:pt x="1224280" y="0"/>
                  </a:lnTo>
                  <a:lnTo>
                    <a:pt x="213360" y="1010920"/>
                  </a:lnTo>
                  <a:lnTo>
                    <a:pt x="100330" y="1206500"/>
                  </a:lnTo>
                  <a:lnTo>
                    <a:pt x="1306830" y="0"/>
                  </a:lnTo>
                  <a:close/>
                  <a:moveTo>
                    <a:pt x="1638300" y="0"/>
                  </a:moveTo>
                  <a:lnTo>
                    <a:pt x="1555750" y="0"/>
                  </a:lnTo>
                  <a:lnTo>
                    <a:pt x="60960" y="1494790"/>
                  </a:lnTo>
                  <a:lnTo>
                    <a:pt x="91440" y="1546860"/>
                  </a:lnTo>
                  <a:lnTo>
                    <a:pt x="1638300" y="0"/>
                  </a:lnTo>
                  <a:close/>
                  <a:moveTo>
                    <a:pt x="1471930" y="0"/>
                  </a:moveTo>
                  <a:lnTo>
                    <a:pt x="1389380" y="0"/>
                  </a:lnTo>
                  <a:lnTo>
                    <a:pt x="0" y="1389380"/>
                  </a:lnTo>
                  <a:lnTo>
                    <a:pt x="30480" y="1441450"/>
                  </a:lnTo>
                  <a:lnTo>
                    <a:pt x="1471930" y="0"/>
                  </a:lnTo>
                  <a:close/>
                  <a:moveTo>
                    <a:pt x="778510" y="33020"/>
                  </a:moveTo>
                  <a:lnTo>
                    <a:pt x="811530" y="0"/>
                  </a:lnTo>
                  <a:lnTo>
                    <a:pt x="797560" y="0"/>
                  </a:lnTo>
                  <a:lnTo>
                    <a:pt x="778510" y="33020"/>
                  </a:lnTo>
                  <a:close/>
                  <a:moveTo>
                    <a:pt x="3153410" y="1459230"/>
                  </a:moveTo>
                  <a:lnTo>
                    <a:pt x="3196590" y="1385570"/>
                  </a:lnTo>
                  <a:lnTo>
                    <a:pt x="3177540" y="1352550"/>
                  </a:lnTo>
                  <a:lnTo>
                    <a:pt x="1760220" y="2771140"/>
                  </a:lnTo>
                  <a:lnTo>
                    <a:pt x="1842770" y="2771140"/>
                  </a:lnTo>
                  <a:lnTo>
                    <a:pt x="3153410" y="1459230"/>
                  </a:lnTo>
                  <a:close/>
                  <a:moveTo>
                    <a:pt x="3147060" y="1300480"/>
                  </a:moveTo>
                  <a:lnTo>
                    <a:pt x="3116580" y="1248410"/>
                  </a:lnTo>
                  <a:lnTo>
                    <a:pt x="1595120" y="2771140"/>
                  </a:lnTo>
                  <a:lnTo>
                    <a:pt x="1677670" y="2771140"/>
                  </a:lnTo>
                  <a:lnTo>
                    <a:pt x="3147060" y="1300480"/>
                  </a:lnTo>
                  <a:close/>
                  <a:moveTo>
                    <a:pt x="2928620" y="1850390"/>
                  </a:moveTo>
                  <a:lnTo>
                    <a:pt x="3041650" y="1654810"/>
                  </a:lnTo>
                  <a:lnTo>
                    <a:pt x="1925320" y="2771140"/>
                  </a:lnTo>
                  <a:lnTo>
                    <a:pt x="2007870" y="2771140"/>
                  </a:lnTo>
                  <a:lnTo>
                    <a:pt x="2928620" y="1850390"/>
                  </a:lnTo>
                  <a:close/>
                  <a:moveTo>
                    <a:pt x="2702560" y="2241550"/>
                  </a:moveTo>
                  <a:lnTo>
                    <a:pt x="2815590" y="2045970"/>
                  </a:lnTo>
                  <a:lnTo>
                    <a:pt x="2090420" y="2771140"/>
                  </a:lnTo>
                  <a:lnTo>
                    <a:pt x="2172970" y="2771140"/>
                  </a:lnTo>
                  <a:lnTo>
                    <a:pt x="2702560" y="2241550"/>
                  </a:lnTo>
                  <a:close/>
                  <a:moveTo>
                    <a:pt x="2476500" y="2632710"/>
                  </a:moveTo>
                  <a:lnTo>
                    <a:pt x="2589530" y="2437130"/>
                  </a:lnTo>
                  <a:lnTo>
                    <a:pt x="2255520" y="2771140"/>
                  </a:lnTo>
                  <a:lnTo>
                    <a:pt x="2338070" y="2771140"/>
                  </a:lnTo>
                  <a:lnTo>
                    <a:pt x="2476500" y="2632710"/>
                  </a:lnTo>
                  <a:close/>
                  <a:moveTo>
                    <a:pt x="3087370" y="1195070"/>
                  </a:moveTo>
                  <a:lnTo>
                    <a:pt x="3056890" y="1143000"/>
                  </a:lnTo>
                  <a:lnTo>
                    <a:pt x="1428750" y="2771140"/>
                  </a:lnTo>
                  <a:lnTo>
                    <a:pt x="1511300" y="2771140"/>
                  </a:lnTo>
                  <a:lnTo>
                    <a:pt x="3087370" y="1195070"/>
                  </a:lnTo>
                  <a:close/>
                  <a:moveTo>
                    <a:pt x="3026410" y="1090930"/>
                  </a:moveTo>
                  <a:lnTo>
                    <a:pt x="2995930" y="1038860"/>
                  </a:lnTo>
                  <a:lnTo>
                    <a:pt x="1263650" y="2771140"/>
                  </a:lnTo>
                  <a:lnTo>
                    <a:pt x="1346200" y="2771140"/>
                  </a:lnTo>
                  <a:lnTo>
                    <a:pt x="3026410" y="1090930"/>
                  </a:lnTo>
                  <a:close/>
                  <a:moveTo>
                    <a:pt x="2724150" y="566420"/>
                  </a:moveTo>
                  <a:lnTo>
                    <a:pt x="2693670" y="514350"/>
                  </a:lnTo>
                  <a:lnTo>
                    <a:pt x="665480" y="2542540"/>
                  </a:lnTo>
                  <a:lnTo>
                    <a:pt x="695960" y="2594610"/>
                  </a:lnTo>
                  <a:lnTo>
                    <a:pt x="2724150" y="566420"/>
                  </a:lnTo>
                  <a:close/>
                  <a:moveTo>
                    <a:pt x="2663190" y="462280"/>
                  </a:moveTo>
                  <a:lnTo>
                    <a:pt x="2632710" y="410210"/>
                  </a:lnTo>
                  <a:lnTo>
                    <a:pt x="604520" y="2438400"/>
                  </a:lnTo>
                  <a:lnTo>
                    <a:pt x="635000" y="2490470"/>
                  </a:lnTo>
                  <a:lnTo>
                    <a:pt x="2663190" y="462280"/>
                  </a:lnTo>
                  <a:close/>
                  <a:moveTo>
                    <a:pt x="2783840" y="671830"/>
                  </a:moveTo>
                  <a:lnTo>
                    <a:pt x="2753360" y="619760"/>
                  </a:lnTo>
                  <a:lnTo>
                    <a:pt x="726440" y="2646680"/>
                  </a:lnTo>
                  <a:lnTo>
                    <a:pt x="756920" y="2698750"/>
                  </a:lnTo>
                  <a:lnTo>
                    <a:pt x="2783840" y="671830"/>
                  </a:lnTo>
                  <a:close/>
                  <a:moveTo>
                    <a:pt x="2965450" y="985520"/>
                  </a:moveTo>
                  <a:lnTo>
                    <a:pt x="2934970" y="933450"/>
                  </a:lnTo>
                  <a:lnTo>
                    <a:pt x="1098550" y="2771140"/>
                  </a:lnTo>
                  <a:lnTo>
                    <a:pt x="1181100" y="2771140"/>
                  </a:lnTo>
                  <a:lnTo>
                    <a:pt x="2965450" y="985520"/>
                  </a:lnTo>
                  <a:close/>
                  <a:moveTo>
                    <a:pt x="2603500" y="356870"/>
                  </a:moveTo>
                  <a:lnTo>
                    <a:pt x="2573020" y="304800"/>
                  </a:lnTo>
                  <a:lnTo>
                    <a:pt x="544830" y="2332990"/>
                  </a:lnTo>
                  <a:lnTo>
                    <a:pt x="575310" y="2385060"/>
                  </a:lnTo>
                  <a:lnTo>
                    <a:pt x="2603500" y="356870"/>
                  </a:lnTo>
                  <a:close/>
                  <a:moveTo>
                    <a:pt x="2905760" y="881380"/>
                  </a:moveTo>
                  <a:lnTo>
                    <a:pt x="2875280" y="829310"/>
                  </a:lnTo>
                  <a:lnTo>
                    <a:pt x="933450" y="2771140"/>
                  </a:lnTo>
                  <a:lnTo>
                    <a:pt x="1016000" y="2771140"/>
                  </a:lnTo>
                  <a:lnTo>
                    <a:pt x="2905760" y="881380"/>
                  </a:lnTo>
                  <a:close/>
                </a:path>
              </a:pathLst>
            </a:custGeom>
            <a:solidFill>
              <a:srgbClr val="1F964C"/>
            </a:solidFill>
          </p:spPr>
          <p:txBody>
            <a:bodyPr/>
            <a:lstStyle/>
            <a:p>
              <a:endParaRPr lang="en-US"/>
            </a:p>
          </p:txBody>
        </p:sp>
      </p:grpSp>
      <p:grpSp>
        <p:nvGrpSpPr>
          <p:cNvPr id="16" name="Group 16"/>
          <p:cNvGrpSpPr/>
          <p:nvPr/>
        </p:nvGrpSpPr>
        <p:grpSpPr>
          <a:xfrm rot="-10800000">
            <a:off x="17270333" y="7183325"/>
            <a:ext cx="531759" cy="531759"/>
            <a:chOff x="0" y="0"/>
            <a:chExt cx="812800" cy="812800"/>
          </a:xfrm>
        </p:grpSpPr>
        <p:sp>
          <p:nvSpPr>
            <p:cNvPr id="17" name="Freeform 17"/>
            <p:cNvSpPr/>
            <p:nvPr/>
          </p:nvSpPr>
          <p:spPr>
            <a:xfrm>
              <a:off x="0" y="0"/>
              <a:ext cx="812800" cy="812800"/>
            </a:xfrm>
            <a:custGeom>
              <a:avLst/>
              <a:gdLst/>
              <a:ahLst/>
              <a:cxnLst/>
              <a:rect l="l" t="t" r="r" b="b"/>
              <a:pathLst>
                <a:path w="812800" h="812800">
                  <a:moveTo>
                    <a:pt x="652780" y="0"/>
                  </a:moveTo>
                  <a:lnTo>
                    <a:pt x="160020" y="0"/>
                  </a:lnTo>
                  <a:lnTo>
                    <a:pt x="0" y="160020"/>
                  </a:lnTo>
                  <a:lnTo>
                    <a:pt x="0" y="652780"/>
                  </a:lnTo>
                  <a:lnTo>
                    <a:pt x="160020" y="812800"/>
                  </a:lnTo>
                  <a:lnTo>
                    <a:pt x="652780" y="812800"/>
                  </a:lnTo>
                  <a:lnTo>
                    <a:pt x="812800" y="652780"/>
                  </a:lnTo>
                  <a:lnTo>
                    <a:pt x="812800" y="160020"/>
                  </a:lnTo>
                  <a:lnTo>
                    <a:pt x="652780" y="0"/>
                  </a:lnTo>
                  <a:close/>
                </a:path>
              </a:pathLst>
            </a:custGeom>
            <a:solidFill>
              <a:srgbClr val="000000">
                <a:alpha val="0"/>
              </a:srgbClr>
            </a:solidFill>
            <a:ln w="76200" cap="sq">
              <a:solidFill>
                <a:srgbClr val="3B7A6E"/>
              </a:solidFill>
              <a:prstDash val="solid"/>
              <a:miter/>
            </a:ln>
          </p:spPr>
          <p:txBody>
            <a:bodyPr/>
            <a:lstStyle/>
            <a:p>
              <a:endParaRPr lang="en-US"/>
            </a:p>
          </p:txBody>
        </p:sp>
        <p:sp>
          <p:nvSpPr>
            <p:cNvPr id="18" name="TextBox 18"/>
            <p:cNvSpPr txBox="1"/>
            <p:nvPr/>
          </p:nvSpPr>
          <p:spPr>
            <a:xfrm>
              <a:off x="63500" y="53975"/>
              <a:ext cx="685800" cy="695325"/>
            </a:xfrm>
            <a:prstGeom prst="rect">
              <a:avLst/>
            </a:prstGeom>
          </p:spPr>
          <p:txBody>
            <a:bodyPr lIns="8136" tIns="8136" rIns="8136" bIns="8136" rtlCol="0" anchor="ctr"/>
            <a:lstStyle/>
            <a:p>
              <a:pPr algn="ctr">
                <a:lnSpc>
                  <a:spcPts val="313"/>
                </a:lnSpc>
                <a:spcBef>
                  <a:spcPct val="0"/>
                </a:spcBef>
              </a:pPr>
              <a:endParaRPr/>
            </a:p>
          </p:txBody>
        </p:sp>
      </p:grpSp>
      <p:sp>
        <p:nvSpPr>
          <p:cNvPr id="21" name="TextBox 19">
            <a:extLst>
              <a:ext uri="{FF2B5EF4-FFF2-40B4-BE49-F238E27FC236}">
                <a16:creationId xmlns:a16="http://schemas.microsoft.com/office/drawing/2014/main" id="{D1131EA2-F6C7-BCA7-E074-9852EAD28271}"/>
              </a:ext>
            </a:extLst>
          </p:cNvPr>
          <p:cNvSpPr txBox="1"/>
          <p:nvPr/>
        </p:nvSpPr>
        <p:spPr>
          <a:xfrm>
            <a:off x="2054020" y="9561883"/>
            <a:ext cx="12070956" cy="501676"/>
          </a:xfrm>
          <a:prstGeom prst="rect">
            <a:avLst/>
          </a:prstGeom>
        </p:spPr>
        <p:txBody>
          <a:bodyPr wrap="square" lIns="0" tIns="0" rIns="0" bIns="0" rtlCol="0" anchor="t">
            <a:spAutoFit/>
          </a:bodyPr>
          <a:lstStyle/>
          <a:p>
            <a:pPr algn="l">
              <a:lnSpc>
                <a:spcPts val="4368"/>
              </a:lnSpc>
            </a:pPr>
            <a:r>
              <a:rPr lang="en-US" sz="2400" b="1" dirty="0">
                <a:solidFill>
                  <a:srgbClr val="FFFFFF"/>
                </a:solidFill>
                <a:latin typeface="Futura Bold"/>
                <a:ea typeface="Futura Bold"/>
                <a:cs typeface="Futura Bold"/>
                <a:sym typeface="Futura Bold"/>
              </a:rPr>
              <a:t>Raul </a:t>
            </a:r>
            <a:r>
              <a:rPr lang="en-US" sz="2400" b="1" dirty="0" err="1">
                <a:solidFill>
                  <a:srgbClr val="FFFFFF"/>
                </a:solidFill>
                <a:latin typeface="Futura Bold"/>
                <a:ea typeface="Futura Bold"/>
                <a:cs typeface="Futura Bold"/>
                <a:sym typeface="Futura Bold"/>
              </a:rPr>
              <a:t>Yzaguirre</a:t>
            </a:r>
            <a:r>
              <a:rPr lang="en-US" sz="2400" b="1" dirty="0">
                <a:solidFill>
                  <a:srgbClr val="FFFFFF"/>
                </a:solidFill>
                <a:latin typeface="Futura Bold"/>
                <a:ea typeface="Futura Bold"/>
                <a:cs typeface="Futura Bold"/>
                <a:sym typeface="Futura Bold"/>
              </a:rPr>
              <a:t> Schools for Success</a:t>
            </a:r>
          </a:p>
        </p:txBody>
      </p:sp>
      <p:sp>
        <p:nvSpPr>
          <p:cNvPr id="22" name="Freeform 20">
            <a:extLst>
              <a:ext uri="{FF2B5EF4-FFF2-40B4-BE49-F238E27FC236}">
                <a16:creationId xmlns:a16="http://schemas.microsoft.com/office/drawing/2014/main" id="{C791DA46-294F-7B2E-B7FA-2236728A4C46}"/>
              </a:ext>
            </a:extLst>
          </p:cNvPr>
          <p:cNvSpPr/>
          <p:nvPr/>
        </p:nvSpPr>
        <p:spPr>
          <a:xfrm>
            <a:off x="232077" y="8947218"/>
            <a:ext cx="1753222" cy="1753222"/>
          </a:xfrm>
          <a:custGeom>
            <a:avLst/>
            <a:gdLst/>
            <a:ahLst/>
            <a:cxnLst/>
            <a:rect l="l" t="t" r="r" b="b"/>
            <a:pathLst>
              <a:path w="1753222" h="1753222">
                <a:moveTo>
                  <a:pt x="0" y="0"/>
                </a:moveTo>
                <a:lnTo>
                  <a:pt x="1753222" y="0"/>
                </a:lnTo>
                <a:lnTo>
                  <a:pt x="1753222" y="1753222"/>
                </a:lnTo>
                <a:lnTo>
                  <a:pt x="0" y="1753222"/>
                </a:lnTo>
                <a:lnTo>
                  <a:pt x="0" y="0"/>
                </a:lnTo>
                <a:close/>
              </a:path>
            </a:pathLst>
          </a:custGeom>
          <a:blipFill>
            <a:blip r:embed="rId2"/>
            <a:stretch>
              <a:fillRect/>
            </a:stretch>
          </a:blipFill>
        </p:spPr>
        <p:txBody>
          <a:bodyPr/>
          <a:lstStyle/>
          <a:p>
            <a:endParaRPr lang="en-US"/>
          </a:p>
        </p:txBody>
      </p:sp>
      <p:sp>
        <p:nvSpPr>
          <p:cNvPr id="23" name="TextBox 22">
            <a:extLst>
              <a:ext uri="{FF2B5EF4-FFF2-40B4-BE49-F238E27FC236}">
                <a16:creationId xmlns:a16="http://schemas.microsoft.com/office/drawing/2014/main" id="{94C18DFC-04B4-0202-35D4-9EC9783FC85D}"/>
              </a:ext>
            </a:extLst>
          </p:cNvPr>
          <p:cNvSpPr txBox="1"/>
          <p:nvPr/>
        </p:nvSpPr>
        <p:spPr>
          <a:xfrm>
            <a:off x="1050704" y="1442155"/>
            <a:ext cx="16301546" cy="1938992"/>
          </a:xfrm>
          <a:prstGeom prst="rect">
            <a:avLst/>
          </a:prstGeom>
          <a:noFill/>
        </p:spPr>
        <p:txBody>
          <a:bodyPr wrap="square" rtlCol="0">
            <a:spAutoFit/>
          </a:bodyPr>
          <a:lstStyle/>
          <a:p>
            <a:r>
              <a:rPr lang="en-US" sz="4000" dirty="0"/>
              <a:t>The TTESS average is normalized (score divided by 5) and weighted at 45% and the growth percent is weighted at 55%. For the weighted calculation </a:t>
            </a:r>
            <a:r>
              <a:rPr lang="en-US" sz="4000" u="sng" dirty="0"/>
              <a:t>&gt;</a:t>
            </a:r>
            <a:r>
              <a:rPr lang="en-US" sz="4000" dirty="0"/>
              <a:t>90=Master, 80-89=Exemplary, 70-79=Recognized, 65-69=Acknowledged.  </a:t>
            </a:r>
          </a:p>
        </p:txBody>
      </p:sp>
      <p:sp>
        <p:nvSpPr>
          <p:cNvPr id="24" name="TextBox 23">
            <a:extLst>
              <a:ext uri="{FF2B5EF4-FFF2-40B4-BE49-F238E27FC236}">
                <a16:creationId xmlns:a16="http://schemas.microsoft.com/office/drawing/2014/main" id="{A127BBB7-9906-2CBC-0174-4EB439E50780}"/>
              </a:ext>
            </a:extLst>
          </p:cNvPr>
          <p:cNvSpPr txBox="1"/>
          <p:nvPr/>
        </p:nvSpPr>
        <p:spPr>
          <a:xfrm>
            <a:off x="2743201" y="419100"/>
            <a:ext cx="13868400" cy="769441"/>
          </a:xfrm>
          <a:prstGeom prst="rect">
            <a:avLst/>
          </a:prstGeom>
          <a:noFill/>
        </p:spPr>
        <p:txBody>
          <a:bodyPr wrap="square" rtlCol="0">
            <a:spAutoFit/>
          </a:bodyPr>
          <a:lstStyle/>
          <a:p>
            <a:r>
              <a:rPr lang="en-US" sz="4400" b="1" dirty="0"/>
              <a:t>STEP 3:  Weight the TTESS and Student Growth measures. </a:t>
            </a:r>
          </a:p>
        </p:txBody>
      </p:sp>
      <p:pic>
        <p:nvPicPr>
          <p:cNvPr id="25" name="Picture 24">
            <a:extLst>
              <a:ext uri="{FF2B5EF4-FFF2-40B4-BE49-F238E27FC236}">
                <a16:creationId xmlns:a16="http://schemas.microsoft.com/office/drawing/2014/main" id="{FCF9553B-6E4F-344C-DEE9-13DC284076AA}"/>
              </a:ext>
            </a:extLst>
          </p:cNvPr>
          <p:cNvPicPr>
            <a:picLocks noChangeAspect="1"/>
          </p:cNvPicPr>
          <p:nvPr/>
        </p:nvPicPr>
        <p:blipFill rotWithShape="1">
          <a:blip r:embed="rId3"/>
          <a:srcRect r="43609"/>
          <a:stretch/>
        </p:blipFill>
        <p:spPr>
          <a:xfrm>
            <a:off x="405666" y="3785882"/>
            <a:ext cx="12372843" cy="2535476"/>
          </a:xfrm>
          <a:prstGeom prst="rect">
            <a:avLst/>
          </a:prstGeom>
        </p:spPr>
      </p:pic>
      <p:pic>
        <p:nvPicPr>
          <p:cNvPr id="26" name="Picture 25">
            <a:extLst>
              <a:ext uri="{FF2B5EF4-FFF2-40B4-BE49-F238E27FC236}">
                <a16:creationId xmlns:a16="http://schemas.microsoft.com/office/drawing/2014/main" id="{958CEFA9-495D-8834-3EE8-695AA80E8E28}"/>
              </a:ext>
            </a:extLst>
          </p:cNvPr>
          <p:cNvPicPr>
            <a:picLocks noChangeAspect="1"/>
          </p:cNvPicPr>
          <p:nvPr/>
        </p:nvPicPr>
        <p:blipFill rotWithShape="1">
          <a:blip r:embed="rId3"/>
          <a:srcRect l="80103"/>
          <a:stretch/>
        </p:blipFill>
        <p:spPr>
          <a:xfrm>
            <a:off x="12774119" y="3719646"/>
            <a:ext cx="4578131" cy="2658861"/>
          </a:xfrm>
          <a:prstGeom prst="rect">
            <a:avLst/>
          </a:prstGeom>
        </p:spPr>
      </p:pic>
      <p:sp>
        <p:nvSpPr>
          <p:cNvPr id="27" name="TextBox 26">
            <a:extLst>
              <a:ext uri="{FF2B5EF4-FFF2-40B4-BE49-F238E27FC236}">
                <a16:creationId xmlns:a16="http://schemas.microsoft.com/office/drawing/2014/main" id="{6DA68C7F-987F-6D99-CF6F-D1541CEDEAF3}"/>
              </a:ext>
            </a:extLst>
          </p:cNvPr>
          <p:cNvSpPr txBox="1"/>
          <p:nvPr/>
        </p:nvSpPr>
        <p:spPr>
          <a:xfrm>
            <a:off x="1050704" y="6960209"/>
            <a:ext cx="16301546" cy="1323439"/>
          </a:xfrm>
          <a:prstGeom prst="rect">
            <a:avLst/>
          </a:prstGeom>
          <a:noFill/>
        </p:spPr>
        <p:txBody>
          <a:bodyPr wrap="square" rtlCol="0">
            <a:spAutoFit/>
          </a:bodyPr>
          <a:lstStyle/>
          <a:p>
            <a:r>
              <a:rPr lang="en-US" sz="4000" dirty="0"/>
              <a:t>DMAC provides these calculations once student growth is entered by the district.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BA5B88-8C22-2C9F-81EA-E7925525A97A}"/>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2194CE9E-2A14-68D7-E83A-1ED901F1678F}"/>
              </a:ext>
            </a:extLst>
          </p:cNvPr>
          <p:cNvGrpSpPr/>
          <p:nvPr/>
        </p:nvGrpSpPr>
        <p:grpSpPr>
          <a:xfrm>
            <a:off x="-171979" y="9258300"/>
            <a:ext cx="18631957" cy="1028700"/>
            <a:chOff x="0" y="0"/>
            <a:chExt cx="4907182" cy="270933"/>
          </a:xfrm>
        </p:grpSpPr>
        <p:sp>
          <p:nvSpPr>
            <p:cNvPr id="3" name="Freeform 3">
              <a:extLst>
                <a:ext uri="{FF2B5EF4-FFF2-40B4-BE49-F238E27FC236}">
                  <a16:creationId xmlns:a16="http://schemas.microsoft.com/office/drawing/2014/main" id="{45DEF1B9-6D34-C18B-DB3F-29433912B9A3}"/>
                </a:ext>
              </a:extLst>
            </p:cNvPr>
            <p:cNvSpPr/>
            <p:nvPr/>
          </p:nvSpPr>
          <p:spPr>
            <a:xfrm>
              <a:off x="0" y="0"/>
              <a:ext cx="4907182" cy="270933"/>
            </a:xfrm>
            <a:custGeom>
              <a:avLst/>
              <a:gdLst/>
              <a:ahLst/>
              <a:cxnLst/>
              <a:rect l="l" t="t" r="r" b="b"/>
              <a:pathLst>
                <a:path w="4907182" h="270933">
                  <a:moveTo>
                    <a:pt x="0" y="0"/>
                  </a:moveTo>
                  <a:lnTo>
                    <a:pt x="4907182" y="0"/>
                  </a:lnTo>
                  <a:lnTo>
                    <a:pt x="4907182" y="270933"/>
                  </a:lnTo>
                  <a:lnTo>
                    <a:pt x="0" y="270933"/>
                  </a:lnTo>
                  <a:close/>
                </a:path>
              </a:pathLst>
            </a:custGeom>
            <a:solidFill>
              <a:srgbClr val="266390"/>
            </a:solidFill>
          </p:spPr>
          <p:txBody>
            <a:bodyPr/>
            <a:lstStyle/>
            <a:p>
              <a:endParaRPr lang="en-US"/>
            </a:p>
          </p:txBody>
        </p:sp>
        <p:sp>
          <p:nvSpPr>
            <p:cNvPr id="4" name="TextBox 4">
              <a:extLst>
                <a:ext uri="{FF2B5EF4-FFF2-40B4-BE49-F238E27FC236}">
                  <a16:creationId xmlns:a16="http://schemas.microsoft.com/office/drawing/2014/main" id="{82124AA1-B9DA-0E53-41CA-5CCEF6F6B0B0}"/>
                </a:ext>
              </a:extLst>
            </p:cNvPr>
            <p:cNvSpPr txBox="1"/>
            <p:nvPr/>
          </p:nvSpPr>
          <p:spPr>
            <a:xfrm>
              <a:off x="0" y="-38100"/>
              <a:ext cx="4907182" cy="309033"/>
            </a:xfrm>
            <a:prstGeom prst="rect">
              <a:avLst/>
            </a:prstGeom>
          </p:spPr>
          <p:txBody>
            <a:bodyPr lIns="50800" tIns="50800" rIns="50800" bIns="50800" rtlCol="0" anchor="ctr"/>
            <a:lstStyle/>
            <a:p>
              <a:pPr algn="ctr">
                <a:lnSpc>
                  <a:spcPts val="2659"/>
                </a:lnSpc>
                <a:spcBef>
                  <a:spcPct val="0"/>
                </a:spcBef>
              </a:pPr>
              <a:endParaRPr/>
            </a:p>
          </p:txBody>
        </p:sp>
      </p:grpSp>
      <p:grpSp>
        <p:nvGrpSpPr>
          <p:cNvPr id="5" name="Group 5">
            <a:extLst>
              <a:ext uri="{FF2B5EF4-FFF2-40B4-BE49-F238E27FC236}">
                <a16:creationId xmlns:a16="http://schemas.microsoft.com/office/drawing/2014/main" id="{1A7D3295-8F8B-0C1D-BEE9-295DBBECFE66}"/>
              </a:ext>
            </a:extLst>
          </p:cNvPr>
          <p:cNvGrpSpPr/>
          <p:nvPr/>
        </p:nvGrpSpPr>
        <p:grpSpPr>
          <a:xfrm rot="-10800000">
            <a:off x="15392077" y="7728089"/>
            <a:ext cx="2410015" cy="2410015"/>
            <a:chOff x="0" y="0"/>
            <a:chExt cx="812800" cy="812800"/>
          </a:xfrm>
        </p:grpSpPr>
        <p:sp>
          <p:nvSpPr>
            <p:cNvPr id="6" name="Freeform 6">
              <a:extLst>
                <a:ext uri="{FF2B5EF4-FFF2-40B4-BE49-F238E27FC236}">
                  <a16:creationId xmlns:a16="http://schemas.microsoft.com/office/drawing/2014/main" id="{6B6A55FB-7BAA-457B-1C61-6CBED7147846}"/>
                </a:ext>
              </a:extLst>
            </p:cNvPr>
            <p:cNvSpPr/>
            <p:nvPr/>
          </p:nvSpPr>
          <p:spPr>
            <a:xfrm>
              <a:off x="0" y="0"/>
              <a:ext cx="812800" cy="812800"/>
            </a:xfrm>
            <a:custGeom>
              <a:avLst/>
              <a:gdLst/>
              <a:ahLst/>
              <a:cxnLst/>
              <a:rect l="l" t="t" r="r" b="b"/>
              <a:pathLst>
                <a:path w="812800" h="812800">
                  <a:moveTo>
                    <a:pt x="652780" y="0"/>
                  </a:moveTo>
                  <a:lnTo>
                    <a:pt x="160020" y="0"/>
                  </a:lnTo>
                  <a:lnTo>
                    <a:pt x="0" y="160020"/>
                  </a:lnTo>
                  <a:lnTo>
                    <a:pt x="0" y="652780"/>
                  </a:lnTo>
                  <a:lnTo>
                    <a:pt x="160020" y="812800"/>
                  </a:lnTo>
                  <a:lnTo>
                    <a:pt x="652780" y="812800"/>
                  </a:lnTo>
                  <a:lnTo>
                    <a:pt x="812800" y="652780"/>
                  </a:lnTo>
                  <a:lnTo>
                    <a:pt x="812800" y="160020"/>
                  </a:lnTo>
                  <a:lnTo>
                    <a:pt x="652780" y="0"/>
                  </a:lnTo>
                  <a:close/>
                </a:path>
              </a:pathLst>
            </a:custGeom>
            <a:solidFill>
              <a:srgbClr val="1F964C"/>
            </a:solidFill>
          </p:spPr>
          <p:txBody>
            <a:bodyPr/>
            <a:lstStyle/>
            <a:p>
              <a:endParaRPr lang="en-US"/>
            </a:p>
          </p:txBody>
        </p:sp>
        <p:sp>
          <p:nvSpPr>
            <p:cNvPr id="7" name="TextBox 7">
              <a:extLst>
                <a:ext uri="{FF2B5EF4-FFF2-40B4-BE49-F238E27FC236}">
                  <a16:creationId xmlns:a16="http://schemas.microsoft.com/office/drawing/2014/main" id="{8593231C-16F1-41FD-4DCD-882E285DC70C}"/>
                </a:ext>
              </a:extLst>
            </p:cNvPr>
            <p:cNvSpPr txBox="1"/>
            <p:nvPr/>
          </p:nvSpPr>
          <p:spPr>
            <a:xfrm>
              <a:off x="63500" y="53975"/>
              <a:ext cx="685800" cy="695325"/>
            </a:xfrm>
            <a:prstGeom prst="rect">
              <a:avLst/>
            </a:prstGeom>
          </p:spPr>
          <p:txBody>
            <a:bodyPr lIns="8136" tIns="8136" rIns="8136" bIns="8136" rtlCol="0" anchor="ctr"/>
            <a:lstStyle/>
            <a:p>
              <a:pPr algn="ctr">
                <a:lnSpc>
                  <a:spcPts val="313"/>
                </a:lnSpc>
                <a:spcBef>
                  <a:spcPct val="0"/>
                </a:spcBef>
              </a:pPr>
              <a:endParaRPr/>
            </a:p>
          </p:txBody>
        </p:sp>
      </p:grpSp>
      <p:grpSp>
        <p:nvGrpSpPr>
          <p:cNvPr id="8" name="Group 8">
            <a:extLst>
              <a:ext uri="{FF2B5EF4-FFF2-40B4-BE49-F238E27FC236}">
                <a16:creationId xmlns:a16="http://schemas.microsoft.com/office/drawing/2014/main" id="{51049B54-4511-C7AE-E10C-C54885D989EB}"/>
              </a:ext>
            </a:extLst>
          </p:cNvPr>
          <p:cNvGrpSpPr/>
          <p:nvPr/>
        </p:nvGrpSpPr>
        <p:grpSpPr>
          <a:xfrm rot="-10800000">
            <a:off x="17238863" y="8933097"/>
            <a:ext cx="879623" cy="879623"/>
            <a:chOff x="0" y="0"/>
            <a:chExt cx="812800" cy="812800"/>
          </a:xfrm>
        </p:grpSpPr>
        <p:sp>
          <p:nvSpPr>
            <p:cNvPr id="9" name="Freeform 9">
              <a:extLst>
                <a:ext uri="{FF2B5EF4-FFF2-40B4-BE49-F238E27FC236}">
                  <a16:creationId xmlns:a16="http://schemas.microsoft.com/office/drawing/2014/main" id="{5EE0C739-E47C-3DB0-0A30-0894FB3CF694}"/>
                </a:ext>
              </a:extLst>
            </p:cNvPr>
            <p:cNvSpPr/>
            <p:nvPr/>
          </p:nvSpPr>
          <p:spPr>
            <a:xfrm>
              <a:off x="0" y="0"/>
              <a:ext cx="812800" cy="812800"/>
            </a:xfrm>
            <a:custGeom>
              <a:avLst/>
              <a:gdLst/>
              <a:ahLst/>
              <a:cxnLst/>
              <a:rect l="l" t="t" r="r" b="b"/>
              <a:pathLst>
                <a:path w="812800" h="812800">
                  <a:moveTo>
                    <a:pt x="652780" y="0"/>
                  </a:moveTo>
                  <a:lnTo>
                    <a:pt x="160020" y="0"/>
                  </a:lnTo>
                  <a:lnTo>
                    <a:pt x="0" y="160020"/>
                  </a:lnTo>
                  <a:lnTo>
                    <a:pt x="0" y="652780"/>
                  </a:lnTo>
                  <a:lnTo>
                    <a:pt x="160020" y="812800"/>
                  </a:lnTo>
                  <a:lnTo>
                    <a:pt x="652780" y="812800"/>
                  </a:lnTo>
                  <a:lnTo>
                    <a:pt x="812800" y="652780"/>
                  </a:lnTo>
                  <a:lnTo>
                    <a:pt x="812800" y="160020"/>
                  </a:lnTo>
                  <a:lnTo>
                    <a:pt x="652780" y="0"/>
                  </a:lnTo>
                  <a:close/>
                </a:path>
              </a:pathLst>
            </a:custGeom>
            <a:solidFill>
              <a:srgbClr val="70AD71"/>
            </a:solidFill>
          </p:spPr>
          <p:txBody>
            <a:bodyPr/>
            <a:lstStyle/>
            <a:p>
              <a:endParaRPr lang="en-US"/>
            </a:p>
          </p:txBody>
        </p:sp>
        <p:sp>
          <p:nvSpPr>
            <p:cNvPr id="10" name="TextBox 10">
              <a:extLst>
                <a:ext uri="{FF2B5EF4-FFF2-40B4-BE49-F238E27FC236}">
                  <a16:creationId xmlns:a16="http://schemas.microsoft.com/office/drawing/2014/main" id="{61E5F27B-2108-9CE5-C608-F945C3C3DC3A}"/>
                </a:ext>
              </a:extLst>
            </p:cNvPr>
            <p:cNvSpPr txBox="1"/>
            <p:nvPr/>
          </p:nvSpPr>
          <p:spPr>
            <a:xfrm>
              <a:off x="63500" y="53975"/>
              <a:ext cx="685800" cy="695325"/>
            </a:xfrm>
            <a:prstGeom prst="rect">
              <a:avLst/>
            </a:prstGeom>
          </p:spPr>
          <p:txBody>
            <a:bodyPr lIns="8136" tIns="8136" rIns="8136" bIns="8136" rtlCol="0" anchor="ctr"/>
            <a:lstStyle/>
            <a:p>
              <a:pPr algn="ctr">
                <a:lnSpc>
                  <a:spcPts val="313"/>
                </a:lnSpc>
                <a:spcBef>
                  <a:spcPct val="0"/>
                </a:spcBef>
              </a:pPr>
              <a:endParaRPr/>
            </a:p>
          </p:txBody>
        </p:sp>
      </p:grpSp>
      <p:grpSp>
        <p:nvGrpSpPr>
          <p:cNvPr id="11" name="Group 11">
            <a:extLst>
              <a:ext uri="{FF2B5EF4-FFF2-40B4-BE49-F238E27FC236}">
                <a16:creationId xmlns:a16="http://schemas.microsoft.com/office/drawing/2014/main" id="{952B62F8-52F4-3F9A-0A9F-F60395993F7F}"/>
              </a:ext>
            </a:extLst>
          </p:cNvPr>
          <p:cNvGrpSpPr/>
          <p:nvPr/>
        </p:nvGrpSpPr>
        <p:grpSpPr>
          <a:xfrm rot="-10800000">
            <a:off x="16833407" y="7378980"/>
            <a:ext cx="873852" cy="873852"/>
            <a:chOff x="0" y="0"/>
            <a:chExt cx="812800" cy="812800"/>
          </a:xfrm>
        </p:grpSpPr>
        <p:sp>
          <p:nvSpPr>
            <p:cNvPr id="12" name="Freeform 12">
              <a:extLst>
                <a:ext uri="{FF2B5EF4-FFF2-40B4-BE49-F238E27FC236}">
                  <a16:creationId xmlns:a16="http://schemas.microsoft.com/office/drawing/2014/main" id="{50EDC03F-D3AD-B6DD-89DE-DAFCBBCE871C}"/>
                </a:ext>
              </a:extLst>
            </p:cNvPr>
            <p:cNvSpPr/>
            <p:nvPr/>
          </p:nvSpPr>
          <p:spPr>
            <a:xfrm>
              <a:off x="0" y="0"/>
              <a:ext cx="812800" cy="812800"/>
            </a:xfrm>
            <a:custGeom>
              <a:avLst/>
              <a:gdLst/>
              <a:ahLst/>
              <a:cxnLst/>
              <a:rect l="l" t="t" r="r" b="b"/>
              <a:pathLst>
                <a:path w="812800" h="812800">
                  <a:moveTo>
                    <a:pt x="652780" y="0"/>
                  </a:moveTo>
                  <a:lnTo>
                    <a:pt x="160020" y="0"/>
                  </a:lnTo>
                  <a:lnTo>
                    <a:pt x="0" y="160020"/>
                  </a:lnTo>
                  <a:lnTo>
                    <a:pt x="0" y="652780"/>
                  </a:lnTo>
                  <a:lnTo>
                    <a:pt x="160020" y="812800"/>
                  </a:lnTo>
                  <a:lnTo>
                    <a:pt x="652780" y="812800"/>
                  </a:lnTo>
                  <a:lnTo>
                    <a:pt x="812800" y="652780"/>
                  </a:lnTo>
                  <a:lnTo>
                    <a:pt x="812800" y="160020"/>
                  </a:lnTo>
                  <a:lnTo>
                    <a:pt x="652780" y="0"/>
                  </a:lnTo>
                  <a:close/>
                </a:path>
              </a:pathLst>
            </a:custGeom>
            <a:solidFill>
              <a:srgbClr val="000000">
                <a:alpha val="0"/>
              </a:srgbClr>
            </a:solidFill>
            <a:ln w="76200" cap="sq">
              <a:solidFill>
                <a:srgbClr val="70AD71"/>
              </a:solidFill>
              <a:prstDash val="solid"/>
              <a:miter/>
            </a:ln>
          </p:spPr>
          <p:txBody>
            <a:bodyPr/>
            <a:lstStyle/>
            <a:p>
              <a:endParaRPr lang="en-US"/>
            </a:p>
          </p:txBody>
        </p:sp>
        <p:sp>
          <p:nvSpPr>
            <p:cNvPr id="13" name="TextBox 13">
              <a:extLst>
                <a:ext uri="{FF2B5EF4-FFF2-40B4-BE49-F238E27FC236}">
                  <a16:creationId xmlns:a16="http://schemas.microsoft.com/office/drawing/2014/main" id="{12462EAE-DDD7-E4AC-3923-94F7CDA31E43}"/>
                </a:ext>
              </a:extLst>
            </p:cNvPr>
            <p:cNvSpPr txBox="1"/>
            <p:nvPr/>
          </p:nvSpPr>
          <p:spPr>
            <a:xfrm>
              <a:off x="63500" y="53975"/>
              <a:ext cx="685800" cy="695325"/>
            </a:xfrm>
            <a:prstGeom prst="rect">
              <a:avLst/>
            </a:prstGeom>
          </p:spPr>
          <p:txBody>
            <a:bodyPr lIns="8136" tIns="8136" rIns="8136" bIns="8136" rtlCol="0" anchor="ctr"/>
            <a:lstStyle/>
            <a:p>
              <a:pPr algn="ctr">
                <a:lnSpc>
                  <a:spcPts val="313"/>
                </a:lnSpc>
                <a:spcBef>
                  <a:spcPct val="0"/>
                </a:spcBef>
              </a:pPr>
              <a:endParaRPr/>
            </a:p>
          </p:txBody>
        </p:sp>
      </p:grpSp>
      <p:grpSp>
        <p:nvGrpSpPr>
          <p:cNvPr id="14" name="Group 14">
            <a:extLst>
              <a:ext uri="{FF2B5EF4-FFF2-40B4-BE49-F238E27FC236}">
                <a16:creationId xmlns:a16="http://schemas.microsoft.com/office/drawing/2014/main" id="{C4B94068-9D7E-7BA9-CE4A-357D3C0D4AF7}"/>
              </a:ext>
            </a:extLst>
          </p:cNvPr>
          <p:cNvGrpSpPr>
            <a:grpSpLocks noChangeAspect="1"/>
          </p:cNvGrpSpPr>
          <p:nvPr/>
        </p:nvGrpSpPr>
        <p:grpSpPr>
          <a:xfrm rot="-10800000">
            <a:off x="15108817" y="8252832"/>
            <a:ext cx="566519" cy="491118"/>
            <a:chOff x="0" y="0"/>
            <a:chExt cx="3196590" cy="2771140"/>
          </a:xfrm>
        </p:grpSpPr>
        <p:sp>
          <p:nvSpPr>
            <p:cNvPr id="15" name="Freeform 15">
              <a:extLst>
                <a:ext uri="{FF2B5EF4-FFF2-40B4-BE49-F238E27FC236}">
                  <a16:creationId xmlns:a16="http://schemas.microsoft.com/office/drawing/2014/main" id="{2018357C-CB45-CF71-9730-97B0827A572D}"/>
                </a:ext>
              </a:extLst>
            </p:cNvPr>
            <p:cNvSpPr/>
            <p:nvPr/>
          </p:nvSpPr>
          <p:spPr>
            <a:xfrm>
              <a:off x="0" y="0"/>
              <a:ext cx="3196590" cy="2771140"/>
            </a:xfrm>
            <a:custGeom>
              <a:avLst/>
              <a:gdLst/>
              <a:ahLst/>
              <a:cxnLst/>
              <a:rect l="l" t="t" r="r" b="b"/>
              <a:pathLst>
                <a:path w="3196590" h="2771140">
                  <a:moveTo>
                    <a:pt x="271780" y="1861820"/>
                  </a:moveTo>
                  <a:lnTo>
                    <a:pt x="241300" y="1809750"/>
                  </a:lnTo>
                  <a:lnTo>
                    <a:pt x="2051050" y="0"/>
                  </a:lnTo>
                  <a:lnTo>
                    <a:pt x="2133600" y="0"/>
                  </a:lnTo>
                  <a:lnTo>
                    <a:pt x="271780" y="1861820"/>
                  </a:lnTo>
                  <a:close/>
                  <a:moveTo>
                    <a:pt x="1968500" y="0"/>
                  </a:moveTo>
                  <a:lnTo>
                    <a:pt x="1885950" y="0"/>
                  </a:lnTo>
                  <a:lnTo>
                    <a:pt x="181610" y="1704340"/>
                  </a:lnTo>
                  <a:lnTo>
                    <a:pt x="212090" y="1756410"/>
                  </a:lnTo>
                  <a:lnTo>
                    <a:pt x="1968500" y="0"/>
                  </a:lnTo>
                  <a:close/>
                  <a:moveTo>
                    <a:pt x="2298700" y="0"/>
                  </a:moveTo>
                  <a:lnTo>
                    <a:pt x="2216150" y="0"/>
                  </a:lnTo>
                  <a:lnTo>
                    <a:pt x="302260" y="1913890"/>
                  </a:lnTo>
                  <a:lnTo>
                    <a:pt x="332740" y="1965960"/>
                  </a:lnTo>
                  <a:lnTo>
                    <a:pt x="2298700" y="0"/>
                  </a:lnTo>
                  <a:close/>
                  <a:moveTo>
                    <a:pt x="2421890" y="43180"/>
                  </a:moveTo>
                  <a:lnTo>
                    <a:pt x="2396490" y="0"/>
                  </a:lnTo>
                  <a:lnTo>
                    <a:pt x="2381250" y="0"/>
                  </a:lnTo>
                  <a:lnTo>
                    <a:pt x="361950" y="2018030"/>
                  </a:lnTo>
                  <a:lnTo>
                    <a:pt x="392430" y="2070100"/>
                  </a:lnTo>
                  <a:lnTo>
                    <a:pt x="2421890" y="43180"/>
                  </a:lnTo>
                  <a:close/>
                  <a:moveTo>
                    <a:pt x="2481580" y="147320"/>
                  </a:moveTo>
                  <a:lnTo>
                    <a:pt x="2451100" y="95250"/>
                  </a:lnTo>
                  <a:lnTo>
                    <a:pt x="424180" y="2123440"/>
                  </a:lnTo>
                  <a:lnTo>
                    <a:pt x="454660" y="2175510"/>
                  </a:lnTo>
                  <a:lnTo>
                    <a:pt x="2481580" y="147320"/>
                  </a:lnTo>
                  <a:close/>
                  <a:moveTo>
                    <a:pt x="1803400" y="0"/>
                  </a:moveTo>
                  <a:lnTo>
                    <a:pt x="1720850" y="0"/>
                  </a:lnTo>
                  <a:lnTo>
                    <a:pt x="120650" y="1598930"/>
                  </a:lnTo>
                  <a:lnTo>
                    <a:pt x="151130" y="1651000"/>
                  </a:lnTo>
                  <a:lnTo>
                    <a:pt x="1803400" y="0"/>
                  </a:lnTo>
                  <a:close/>
                  <a:moveTo>
                    <a:pt x="2542540" y="252730"/>
                  </a:moveTo>
                  <a:lnTo>
                    <a:pt x="2512060" y="200660"/>
                  </a:lnTo>
                  <a:lnTo>
                    <a:pt x="483870" y="2228850"/>
                  </a:lnTo>
                  <a:lnTo>
                    <a:pt x="514350" y="2280920"/>
                  </a:lnTo>
                  <a:lnTo>
                    <a:pt x="2542540" y="252730"/>
                  </a:lnTo>
                  <a:close/>
                  <a:moveTo>
                    <a:pt x="552450" y="424180"/>
                  </a:moveTo>
                  <a:lnTo>
                    <a:pt x="976630" y="0"/>
                  </a:lnTo>
                  <a:lnTo>
                    <a:pt x="894080" y="0"/>
                  </a:lnTo>
                  <a:lnTo>
                    <a:pt x="665480" y="228600"/>
                  </a:lnTo>
                  <a:lnTo>
                    <a:pt x="552450" y="424180"/>
                  </a:lnTo>
                  <a:close/>
                  <a:moveTo>
                    <a:pt x="2814320" y="723900"/>
                  </a:moveTo>
                  <a:lnTo>
                    <a:pt x="786130" y="2752090"/>
                  </a:lnTo>
                  <a:lnTo>
                    <a:pt x="796290" y="2771140"/>
                  </a:lnTo>
                  <a:lnTo>
                    <a:pt x="850900" y="2771140"/>
                  </a:lnTo>
                  <a:lnTo>
                    <a:pt x="2844800" y="777240"/>
                  </a:lnTo>
                  <a:lnTo>
                    <a:pt x="2814320" y="723900"/>
                  </a:lnTo>
                  <a:close/>
                  <a:moveTo>
                    <a:pt x="1141730" y="0"/>
                  </a:moveTo>
                  <a:lnTo>
                    <a:pt x="1059180" y="0"/>
                  </a:lnTo>
                  <a:lnTo>
                    <a:pt x="439420" y="619760"/>
                  </a:lnTo>
                  <a:lnTo>
                    <a:pt x="326390" y="815340"/>
                  </a:lnTo>
                  <a:lnTo>
                    <a:pt x="1141730" y="0"/>
                  </a:lnTo>
                  <a:close/>
                  <a:moveTo>
                    <a:pt x="1306830" y="0"/>
                  </a:moveTo>
                  <a:lnTo>
                    <a:pt x="1224280" y="0"/>
                  </a:lnTo>
                  <a:lnTo>
                    <a:pt x="213360" y="1010920"/>
                  </a:lnTo>
                  <a:lnTo>
                    <a:pt x="100330" y="1206500"/>
                  </a:lnTo>
                  <a:lnTo>
                    <a:pt x="1306830" y="0"/>
                  </a:lnTo>
                  <a:close/>
                  <a:moveTo>
                    <a:pt x="1638300" y="0"/>
                  </a:moveTo>
                  <a:lnTo>
                    <a:pt x="1555750" y="0"/>
                  </a:lnTo>
                  <a:lnTo>
                    <a:pt x="60960" y="1494790"/>
                  </a:lnTo>
                  <a:lnTo>
                    <a:pt x="91440" y="1546860"/>
                  </a:lnTo>
                  <a:lnTo>
                    <a:pt x="1638300" y="0"/>
                  </a:lnTo>
                  <a:close/>
                  <a:moveTo>
                    <a:pt x="1471930" y="0"/>
                  </a:moveTo>
                  <a:lnTo>
                    <a:pt x="1389380" y="0"/>
                  </a:lnTo>
                  <a:lnTo>
                    <a:pt x="0" y="1389380"/>
                  </a:lnTo>
                  <a:lnTo>
                    <a:pt x="30480" y="1441450"/>
                  </a:lnTo>
                  <a:lnTo>
                    <a:pt x="1471930" y="0"/>
                  </a:lnTo>
                  <a:close/>
                  <a:moveTo>
                    <a:pt x="778510" y="33020"/>
                  </a:moveTo>
                  <a:lnTo>
                    <a:pt x="811530" y="0"/>
                  </a:lnTo>
                  <a:lnTo>
                    <a:pt x="797560" y="0"/>
                  </a:lnTo>
                  <a:lnTo>
                    <a:pt x="778510" y="33020"/>
                  </a:lnTo>
                  <a:close/>
                  <a:moveTo>
                    <a:pt x="3153410" y="1459230"/>
                  </a:moveTo>
                  <a:lnTo>
                    <a:pt x="3196590" y="1385570"/>
                  </a:lnTo>
                  <a:lnTo>
                    <a:pt x="3177540" y="1352550"/>
                  </a:lnTo>
                  <a:lnTo>
                    <a:pt x="1760220" y="2771140"/>
                  </a:lnTo>
                  <a:lnTo>
                    <a:pt x="1842770" y="2771140"/>
                  </a:lnTo>
                  <a:lnTo>
                    <a:pt x="3153410" y="1459230"/>
                  </a:lnTo>
                  <a:close/>
                  <a:moveTo>
                    <a:pt x="3147060" y="1300480"/>
                  </a:moveTo>
                  <a:lnTo>
                    <a:pt x="3116580" y="1248410"/>
                  </a:lnTo>
                  <a:lnTo>
                    <a:pt x="1595120" y="2771140"/>
                  </a:lnTo>
                  <a:lnTo>
                    <a:pt x="1677670" y="2771140"/>
                  </a:lnTo>
                  <a:lnTo>
                    <a:pt x="3147060" y="1300480"/>
                  </a:lnTo>
                  <a:close/>
                  <a:moveTo>
                    <a:pt x="2928620" y="1850390"/>
                  </a:moveTo>
                  <a:lnTo>
                    <a:pt x="3041650" y="1654810"/>
                  </a:lnTo>
                  <a:lnTo>
                    <a:pt x="1925320" y="2771140"/>
                  </a:lnTo>
                  <a:lnTo>
                    <a:pt x="2007870" y="2771140"/>
                  </a:lnTo>
                  <a:lnTo>
                    <a:pt x="2928620" y="1850390"/>
                  </a:lnTo>
                  <a:close/>
                  <a:moveTo>
                    <a:pt x="2702560" y="2241550"/>
                  </a:moveTo>
                  <a:lnTo>
                    <a:pt x="2815590" y="2045970"/>
                  </a:lnTo>
                  <a:lnTo>
                    <a:pt x="2090420" y="2771140"/>
                  </a:lnTo>
                  <a:lnTo>
                    <a:pt x="2172970" y="2771140"/>
                  </a:lnTo>
                  <a:lnTo>
                    <a:pt x="2702560" y="2241550"/>
                  </a:lnTo>
                  <a:close/>
                  <a:moveTo>
                    <a:pt x="2476500" y="2632710"/>
                  </a:moveTo>
                  <a:lnTo>
                    <a:pt x="2589530" y="2437130"/>
                  </a:lnTo>
                  <a:lnTo>
                    <a:pt x="2255520" y="2771140"/>
                  </a:lnTo>
                  <a:lnTo>
                    <a:pt x="2338070" y="2771140"/>
                  </a:lnTo>
                  <a:lnTo>
                    <a:pt x="2476500" y="2632710"/>
                  </a:lnTo>
                  <a:close/>
                  <a:moveTo>
                    <a:pt x="3087370" y="1195070"/>
                  </a:moveTo>
                  <a:lnTo>
                    <a:pt x="3056890" y="1143000"/>
                  </a:lnTo>
                  <a:lnTo>
                    <a:pt x="1428750" y="2771140"/>
                  </a:lnTo>
                  <a:lnTo>
                    <a:pt x="1511300" y="2771140"/>
                  </a:lnTo>
                  <a:lnTo>
                    <a:pt x="3087370" y="1195070"/>
                  </a:lnTo>
                  <a:close/>
                  <a:moveTo>
                    <a:pt x="3026410" y="1090930"/>
                  </a:moveTo>
                  <a:lnTo>
                    <a:pt x="2995930" y="1038860"/>
                  </a:lnTo>
                  <a:lnTo>
                    <a:pt x="1263650" y="2771140"/>
                  </a:lnTo>
                  <a:lnTo>
                    <a:pt x="1346200" y="2771140"/>
                  </a:lnTo>
                  <a:lnTo>
                    <a:pt x="3026410" y="1090930"/>
                  </a:lnTo>
                  <a:close/>
                  <a:moveTo>
                    <a:pt x="2724150" y="566420"/>
                  </a:moveTo>
                  <a:lnTo>
                    <a:pt x="2693670" y="514350"/>
                  </a:lnTo>
                  <a:lnTo>
                    <a:pt x="665480" y="2542540"/>
                  </a:lnTo>
                  <a:lnTo>
                    <a:pt x="695960" y="2594610"/>
                  </a:lnTo>
                  <a:lnTo>
                    <a:pt x="2724150" y="566420"/>
                  </a:lnTo>
                  <a:close/>
                  <a:moveTo>
                    <a:pt x="2663190" y="462280"/>
                  </a:moveTo>
                  <a:lnTo>
                    <a:pt x="2632710" y="410210"/>
                  </a:lnTo>
                  <a:lnTo>
                    <a:pt x="604520" y="2438400"/>
                  </a:lnTo>
                  <a:lnTo>
                    <a:pt x="635000" y="2490470"/>
                  </a:lnTo>
                  <a:lnTo>
                    <a:pt x="2663190" y="462280"/>
                  </a:lnTo>
                  <a:close/>
                  <a:moveTo>
                    <a:pt x="2783840" y="671830"/>
                  </a:moveTo>
                  <a:lnTo>
                    <a:pt x="2753360" y="619760"/>
                  </a:lnTo>
                  <a:lnTo>
                    <a:pt x="726440" y="2646680"/>
                  </a:lnTo>
                  <a:lnTo>
                    <a:pt x="756920" y="2698750"/>
                  </a:lnTo>
                  <a:lnTo>
                    <a:pt x="2783840" y="671830"/>
                  </a:lnTo>
                  <a:close/>
                  <a:moveTo>
                    <a:pt x="2965450" y="985520"/>
                  </a:moveTo>
                  <a:lnTo>
                    <a:pt x="2934970" y="933450"/>
                  </a:lnTo>
                  <a:lnTo>
                    <a:pt x="1098550" y="2771140"/>
                  </a:lnTo>
                  <a:lnTo>
                    <a:pt x="1181100" y="2771140"/>
                  </a:lnTo>
                  <a:lnTo>
                    <a:pt x="2965450" y="985520"/>
                  </a:lnTo>
                  <a:close/>
                  <a:moveTo>
                    <a:pt x="2603500" y="356870"/>
                  </a:moveTo>
                  <a:lnTo>
                    <a:pt x="2573020" y="304800"/>
                  </a:lnTo>
                  <a:lnTo>
                    <a:pt x="544830" y="2332990"/>
                  </a:lnTo>
                  <a:lnTo>
                    <a:pt x="575310" y="2385060"/>
                  </a:lnTo>
                  <a:lnTo>
                    <a:pt x="2603500" y="356870"/>
                  </a:lnTo>
                  <a:close/>
                  <a:moveTo>
                    <a:pt x="2905760" y="881380"/>
                  </a:moveTo>
                  <a:lnTo>
                    <a:pt x="2875280" y="829310"/>
                  </a:lnTo>
                  <a:lnTo>
                    <a:pt x="933450" y="2771140"/>
                  </a:lnTo>
                  <a:lnTo>
                    <a:pt x="1016000" y="2771140"/>
                  </a:lnTo>
                  <a:lnTo>
                    <a:pt x="2905760" y="881380"/>
                  </a:lnTo>
                  <a:close/>
                </a:path>
              </a:pathLst>
            </a:custGeom>
            <a:solidFill>
              <a:srgbClr val="266390"/>
            </a:solidFill>
          </p:spPr>
          <p:txBody>
            <a:bodyPr/>
            <a:lstStyle/>
            <a:p>
              <a:endParaRPr lang="en-US"/>
            </a:p>
          </p:txBody>
        </p:sp>
      </p:grpSp>
      <p:grpSp>
        <p:nvGrpSpPr>
          <p:cNvPr id="16" name="Group 16">
            <a:extLst>
              <a:ext uri="{FF2B5EF4-FFF2-40B4-BE49-F238E27FC236}">
                <a16:creationId xmlns:a16="http://schemas.microsoft.com/office/drawing/2014/main" id="{825BE4C5-7894-1A04-6A03-7D2E14443957}"/>
              </a:ext>
            </a:extLst>
          </p:cNvPr>
          <p:cNvGrpSpPr/>
          <p:nvPr/>
        </p:nvGrpSpPr>
        <p:grpSpPr>
          <a:xfrm rot="-10800000">
            <a:off x="17270333" y="7183325"/>
            <a:ext cx="531759" cy="531759"/>
            <a:chOff x="0" y="0"/>
            <a:chExt cx="812800" cy="812800"/>
          </a:xfrm>
        </p:grpSpPr>
        <p:sp>
          <p:nvSpPr>
            <p:cNvPr id="17" name="Freeform 17">
              <a:extLst>
                <a:ext uri="{FF2B5EF4-FFF2-40B4-BE49-F238E27FC236}">
                  <a16:creationId xmlns:a16="http://schemas.microsoft.com/office/drawing/2014/main" id="{6BC03841-535B-8E4E-5956-E18CE03F1D86}"/>
                </a:ext>
              </a:extLst>
            </p:cNvPr>
            <p:cNvSpPr/>
            <p:nvPr/>
          </p:nvSpPr>
          <p:spPr>
            <a:xfrm>
              <a:off x="0" y="0"/>
              <a:ext cx="812800" cy="812800"/>
            </a:xfrm>
            <a:custGeom>
              <a:avLst/>
              <a:gdLst/>
              <a:ahLst/>
              <a:cxnLst/>
              <a:rect l="l" t="t" r="r" b="b"/>
              <a:pathLst>
                <a:path w="812800" h="812800">
                  <a:moveTo>
                    <a:pt x="652780" y="0"/>
                  </a:moveTo>
                  <a:lnTo>
                    <a:pt x="160020" y="0"/>
                  </a:lnTo>
                  <a:lnTo>
                    <a:pt x="0" y="160020"/>
                  </a:lnTo>
                  <a:lnTo>
                    <a:pt x="0" y="652780"/>
                  </a:lnTo>
                  <a:lnTo>
                    <a:pt x="160020" y="812800"/>
                  </a:lnTo>
                  <a:lnTo>
                    <a:pt x="652780" y="812800"/>
                  </a:lnTo>
                  <a:lnTo>
                    <a:pt x="812800" y="652780"/>
                  </a:lnTo>
                  <a:lnTo>
                    <a:pt x="812800" y="160020"/>
                  </a:lnTo>
                  <a:lnTo>
                    <a:pt x="652780" y="0"/>
                  </a:lnTo>
                  <a:close/>
                </a:path>
              </a:pathLst>
            </a:custGeom>
            <a:solidFill>
              <a:srgbClr val="000000">
                <a:alpha val="0"/>
              </a:srgbClr>
            </a:solidFill>
            <a:ln w="76200" cap="sq">
              <a:solidFill>
                <a:srgbClr val="3B7A6E"/>
              </a:solidFill>
              <a:prstDash val="solid"/>
              <a:miter/>
            </a:ln>
          </p:spPr>
          <p:txBody>
            <a:bodyPr/>
            <a:lstStyle/>
            <a:p>
              <a:endParaRPr lang="en-US"/>
            </a:p>
          </p:txBody>
        </p:sp>
        <p:sp>
          <p:nvSpPr>
            <p:cNvPr id="18" name="TextBox 18">
              <a:extLst>
                <a:ext uri="{FF2B5EF4-FFF2-40B4-BE49-F238E27FC236}">
                  <a16:creationId xmlns:a16="http://schemas.microsoft.com/office/drawing/2014/main" id="{ECF0BC65-8A71-CC6E-7A90-3F1AB11E6AB4}"/>
                </a:ext>
              </a:extLst>
            </p:cNvPr>
            <p:cNvSpPr txBox="1"/>
            <p:nvPr/>
          </p:nvSpPr>
          <p:spPr>
            <a:xfrm>
              <a:off x="63500" y="53975"/>
              <a:ext cx="685800" cy="695325"/>
            </a:xfrm>
            <a:prstGeom prst="rect">
              <a:avLst/>
            </a:prstGeom>
          </p:spPr>
          <p:txBody>
            <a:bodyPr lIns="8136" tIns="8136" rIns="8136" bIns="8136" rtlCol="0" anchor="ctr"/>
            <a:lstStyle/>
            <a:p>
              <a:pPr algn="ctr">
                <a:lnSpc>
                  <a:spcPts val="313"/>
                </a:lnSpc>
                <a:spcBef>
                  <a:spcPct val="0"/>
                </a:spcBef>
              </a:pPr>
              <a:endParaRPr/>
            </a:p>
          </p:txBody>
        </p:sp>
      </p:grpSp>
      <p:sp>
        <p:nvSpPr>
          <p:cNvPr id="19" name="TextBox 19">
            <a:extLst>
              <a:ext uri="{FF2B5EF4-FFF2-40B4-BE49-F238E27FC236}">
                <a16:creationId xmlns:a16="http://schemas.microsoft.com/office/drawing/2014/main" id="{20889537-4541-5B41-07BE-DFEE7D840401}"/>
              </a:ext>
            </a:extLst>
          </p:cNvPr>
          <p:cNvSpPr txBox="1"/>
          <p:nvPr/>
        </p:nvSpPr>
        <p:spPr>
          <a:xfrm>
            <a:off x="2054020" y="9561883"/>
            <a:ext cx="12070956" cy="501676"/>
          </a:xfrm>
          <a:prstGeom prst="rect">
            <a:avLst/>
          </a:prstGeom>
        </p:spPr>
        <p:txBody>
          <a:bodyPr wrap="square" lIns="0" tIns="0" rIns="0" bIns="0" rtlCol="0" anchor="t">
            <a:spAutoFit/>
          </a:bodyPr>
          <a:lstStyle/>
          <a:p>
            <a:pPr algn="l">
              <a:lnSpc>
                <a:spcPts val="4368"/>
              </a:lnSpc>
            </a:pPr>
            <a:r>
              <a:rPr lang="en-US" sz="2400" b="1" dirty="0">
                <a:solidFill>
                  <a:srgbClr val="FFFFFF"/>
                </a:solidFill>
                <a:latin typeface="Futura Bold"/>
                <a:ea typeface="Futura Bold"/>
                <a:cs typeface="Futura Bold"/>
                <a:sym typeface="Futura Bold"/>
              </a:rPr>
              <a:t>Raul </a:t>
            </a:r>
            <a:r>
              <a:rPr lang="en-US" sz="2400" b="1" dirty="0" err="1">
                <a:solidFill>
                  <a:srgbClr val="FFFFFF"/>
                </a:solidFill>
                <a:latin typeface="Futura Bold"/>
                <a:ea typeface="Futura Bold"/>
                <a:cs typeface="Futura Bold"/>
                <a:sym typeface="Futura Bold"/>
              </a:rPr>
              <a:t>Yzaguirre</a:t>
            </a:r>
            <a:r>
              <a:rPr lang="en-US" sz="2400" b="1" dirty="0">
                <a:solidFill>
                  <a:srgbClr val="FFFFFF"/>
                </a:solidFill>
                <a:latin typeface="Futura Bold"/>
                <a:ea typeface="Futura Bold"/>
                <a:cs typeface="Futura Bold"/>
                <a:sym typeface="Futura Bold"/>
              </a:rPr>
              <a:t> Schools for Success</a:t>
            </a:r>
          </a:p>
        </p:txBody>
      </p:sp>
      <p:sp>
        <p:nvSpPr>
          <p:cNvPr id="20" name="Freeform 20">
            <a:extLst>
              <a:ext uri="{FF2B5EF4-FFF2-40B4-BE49-F238E27FC236}">
                <a16:creationId xmlns:a16="http://schemas.microsoft.com/office/drawing/2014/main" id="{4100BDDA-5E81-3E33-2E50-230697589CBE}"/>
              </a:ext>
            </a:extLst>
          </p:cNvPr>
          <p:cNvSpPr/>
          <p:nvPr/>
        </p:nvSpPr>
        <p:spPr>
          <a:xfrm>
            <a:off x="232077" y="8947218"/>
            <a:ext cx="1753222" cy="1753222"/>
          </a:xfrm>
          <a:custGeom>
            <a:avLst/>
            <a:gdLst/>
            <a:ahLst/>
            <a:cxnLst/>
            <a:rect l="l" t="t" r="r" b="b"/>
            <a:pathLst>
              <a:path w="1753222" h="1753222">
                <a:moveTo>
                  <a:pt x="0" y="0"/>
                </a:moveTo>
                <a:lnTo>
                  <a:pt x="1753222" y="0"/>
                </a:lnTo>
                <a:lnTo>
                  <a:pt x="1753222" y="1753222"/>
                </a:lnTo>
                <a:lnTo>
                  <a:pt x="0" y="1753222"/>
                </a:lnTo>
                <a:lnTo>
                  <a:pt x="0" y="0"/>
                </a:lnTo>
                <a:close/>
              </a:path>
            </a:pathLst>
          </a:custGeom>
          <a:blipFill>
            <a:blip r:embed="rId2"/>
            <a:stretch>
              <a:fillRect/>
            </a:stretch>
          </a:blipFill>
        </p:spPr>
        <p:txBody>
          <a:bodyPr/>
          <a:lstStyle/>
          <a:p>
            <a:endParaRPr lang="en-US"/>
          </a:p>
        </p:txBody>
      </p:sp>
      <p:sp>
        <p:nvSpPr>
          <p:cNvPr id="22" name="TextBox 21">
            <a:extLst>
              <a:ext uri="{FF2B5EF4-FFF2-40B4-BE49-F238E27FC236}">
                <a16:creationId xmlns:a16="http://schemas.microsoft.com/office/drawing/2014/main" id="{94C18DFC-04B4-0202-35D4-9EC9783FC85D}"/>
              </a:ext>
            </a:extLst>
          </p:cNvPr>
          <p:cNvSpPr txBox="1"/>
          <p:nvPr/>
        </p:nvSpPr>
        <p:spPr>
          <a:xfrm>
            <a:off x="783755" y="1286007"/>
            <a:ext cx="16301546" cy="2554545"/>
          </a:xfrm>
          <a:prstGeom prst="rect">
            <a:avLst/>
          </a:prstGeom>
          <a:noFill/>
        </p:spPr>
        <p:txBody>
          <a:bodyPr wrap="square" rtlCol="0">
            <a:spAutoFit/>
          </a:bodyPr>
          <a:lstStyle/>
          <a:p>
            <a:r>
              <a:rPr lang="en-US" sz="4000" dirty="0"/>
              <a:t>To be designated, a teacher must receive a designation label under steps 1-3 with the final designation being the lowest of the three labels.  This assures that all standards are met AND weighting was applied.  (See Sample Table below.)</a:t>
            </a:r>
          </a:p>
        </p:txBody>
      </p:sp>
      <p:sp>
        <p:nvSpPr>
          <p:cNvPr id="24" name="TextBox 23">
            <a:extLst>
              <a:ext uri="{FF2B5EF4-FFF2-40B4-BE49-F238E27FC236}">
                <a16:creationId xmlns:a16="http://schemas.microsoft.com/office/drawing/2014/main" id="{A127BBB7-9906-2CBC-0174-4EB439E50780}"/>
              </a:ext>
            </a:extLst>
          </p:cNvPr>
          <p:cNvSpPr txBox="1"/>
          <p:nvPr/>
        </p:nvSpPr>
        <p:spPr>
          <a:xfrm>
            <a:off x="4415103" y="571500"/>
            <a:ext cx="11388975" cy="769441"/>
          </a:xfrm>
          <a:prstGeom prst="rect">
            <a:avLst/>
          </a:prstGeom>
          <a:noFill/>
        </p:spPr>
        <p:txBody>
          <a:bodyPr wrap="square" rtlCol="0">
            <a:spAutoFit/>
          </a:bodyPr>
          <a:lstStyle/>
          <a:p>
            <a:r>
              <a:rPr lang="en-US" sz="4400" b="1" dirty="0"/>
              <a:t>STEP 4:  Determine overall designation. </a:t>
            </a:r>
          </a:p>
        </p:txBody>
      </p:sp>
      <p:graphicFrame>
        <p:nvGraphicFramePr>
          <p:cNvPr id="26" name="Table 25">
            <a:extLst>
              <a:ext uri="{FF2B5EF4-FFF2-40B4-BE49-F238E27FC236}">
                <a16:creationId xmlns:a16="http://schemas.microsoft.com/office/drawing/2014/main" id="{8FD0197E-E4FD-845C-F78D-E96DE07880F6}"/>
              </a:ext>
            </a:extLst>
          </p:cNvPr>
          <p:cNvGraphicFramePr>
            <a:graphicFrameLocks noGrp="1"/>
          </p:cNvGraphicFramePr>
          <p:nvPr>
            <p:extLst>
              <p:ext uri="{D42A27DB-BD31-4B8C-83A1-F6EECF244321}">
                <p14:modId xmlns:p14="http://schemas.microsoft.com/office/powerpoint/2010/main" val="4294124902"/>
              </p:ext>
            </p:extLst>
          </p:nvPr>
        </p:nvGraphicFramePr>
        <p:xfrm>
          <a:off x="1162632" y="4027170"/>
          <a:ext cx="16013737" cy="5154930"/>
        </p:xfrm>
        <a:graphic>
          <a:graphicData uri="http://schemas.openxmlformats.org/drawingml/2006/table">
            <a:tbl>
              <a:tblPr/>
              <a:tblGrid>
                <a:gridCol w="4713723">
                  <a:extLst>
                    <a:ext uri="{9D8B030D-6E8A-4147-A177-3AD203B41FA5}">
                      <a16:colId xmlns:a16="http://schemas.microsoft.com/office/drawing/2014/main" val="4153173276"/>
                    </a:ext>
                  </a:extLst>
                </a:gridCol>
                <a:gridCol w="3099432">
                  <a:extLst>
                    <a:ext uri="{9D8B030D-6E8A-4147-A177-3AD203B41FA5}">
                      <a16:colId xmlns:a16="http://schemas.microsoft.com/office/drawing/2014/main" val="3557998939"/>
                    </a:ext>
                  </a:extLst>
                </a:gridCol>
                <a:gridCol w="3874292">
                  <a:extLst>
                    <a:ext uri="{9D8B030D-6E8A-4147-A177-3AD203B41FA5}">
                      <a16:colId xmlns:a16="http://schemas.microsoft.com/office/drawing/2014/main" val="4115760207"/>
                    </a:ext>
                  </a:extLst>
                </a:gridCol>
                <a:gridCol w="4326290">
                  <a:extLst>
                    <a:ext uri="{9D8B030D-6E8A-4147-A177-3AD203B41FA5}">
                      <a16:colId xmlns:a16="http://schemas.microsoft.com/office/drawing/2014/main" val="1149444786"/>
                    </a:ext>
                  </a:extLst>
                </a:gridCol>
              </a:tblGrid>
              <a:tr h="468630">
                <a:tc>
                  <a:txBody>
                    <a:bodyPr/>
                    <a:lstStyle/>
                    <a:p>
                      <a:pPr algn="ctr" fontAlgn="b"/>
                      <a:r>
                        <a:rPr lang="en-US" sz="3000" b="1" i="0" u="none" strike="noStrike">
                          <a:solidFill>
                            <a:srgbClr val="000000"/>
                          </a:solidFill>
                          <a:effectLst/>
                          <a:latin typeface="Calibri" panose="020F0502020204030204" pitchFamily="34" charset="0"/>
                        </a:rPr>
                        <a:t> Designation</a:t>
                      </a:r>
                    </a:p>
                  </a:txBody>
                  <a:tcPr marL="11430" marR="11430" marT="11430" marB="0" anchor="b">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b"/>
                      <a:r>
                        <a:rPr lang="en-US" sz="3000" b="1" i="0" u="none" strike="noStrike">
                          <a:solidFill>
                            <a:srgbClr val="000000"/>
                          </a:solidFill>
                          <a:effectLst/>
                          <a:latin typeface="Calibri" panose="020F0502020204030204" pitchFamily="34" charset="0"/>
                        </a:rPr>
                        <a:t>Weighted Score</a:t>
                      </a:r>
                    </a:p>
                  </a:txBody>
                  <a:tcPr marL="11430" marR="11430" marT="11430" marB="0" anchor="b">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3000" b="1" i="0" u="none" strike="noStrike" dirty="0">
                          <a:solidFill>
                            <a:srgbClr val="000000"/>
                          </a:solidFill>
                          <a:effectLst/>
                          <a:latin typeface="Calibri" panose="020F0502020204030204" pitchFamily="34" charset="0"/>
                        </a:rPr>
                        <a:t>Percentage Growth </a:t>
                      </a:r>
                    </a:p>
                  </a:txBody>
                  <a:tcPr marL="11430" marR="11430" marT="114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3000" b="1" i="0" u="none" strike="noStrike">
                          <a:solidFill>
                            <a:srgbClr val="000000"/>
                          </a:solidFill>
                          <a:effectLst/>
                          <a:latin typeface="Calibri" panose="020F0502020204030204" pitchFamily="34" charset="0"/>
                        </a:rPr>
                        <a:t>TTESS Final D2D3Avg</a:t>
                      </a:r>
                    </a:p>
                  </a:txBody>
                  <a:tcPr marL="11430" marR="11430" marT="114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2265379799"/>
                  </a:ext>
                </a:extLst>
              </a:tr>
              <a:tr h="468630">
                <a:tc>
                  <a:txBody>
                    <a:bodyPr/>
                    <a:lstStyle/>
                    <a:p>
                      <a:pPr algn="ctr" fontAlgn="b"/>
                      <a:r>
                        <a:rPr lang="en-US" sz="3000" b="0" i="0" u="none" strike="noStrike">
                          <a:solidFill>
                            <a:srgbClr val="000000"/>
                          </a:solidFill>
                          <a:effectLst/>
                          <a:latin typeface="Calibri" panose="020F0502020204030204" pitchFamily="34" charset="0"/>
                        </a:rPr>
                        <a:t>Master</a:t>
                      </a:r>
                    </a:p>
                  </a:txBody>
                  <a:tcPr marL="11430" marR="11430" marT="11430" marB="0" anchor="b">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70C0"/>
                    </a:solidFill>
                  </a:tcPr>
                </a:tc>
                <a:tc>
                  <a:txBody>
                    <a:bodyPr/>
                    <a:lstStyle/>
                    <a:p>
                      <a:pPr algn="ctr" fontAlgn="b"/>
                      <a:r>
                        <a:rPr lang="en-US" sz="3000" b="1" i="0" u="none" strike="noStrike">
                          <a:solidFill>
                            <a:srgbClr val="000000"/>
                          </a:solidFill>
                          <a:effectLst/>
                          <a:latin typeface="Calibri" panose="020F0502020204030204" pitchFamily="34" charset="0"/>
                        </a:rPr>
                        <a:t>96</a:t>
                      </a:r>
                    </a:p>
                  </a:txBody>
                  <a:tcPr marL="11430" marR="11430" marT="11430" marB="0" anchor="b">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70C0"/>
                    </a:solidFill>
                  </a:tcPr>
                </a:tc>
                <a:tc>
                  <a:txBody>
                    <a:bodyPr/>
                    <a:lstStyle/>
                    <a:p>
                      <a:pPr algn="ctr" fontAlgn="b"/>
                      <a:r>
                        <a:rPr lang="en-US" sz="3000" b="1" i="0" u="none" strike="noStrike">
                          <a:solidFill>
                            <a:srgbClr val="000000"/>
                          </a:solidFill>
                          <a:effectLst/>
                          <a:latin typeface="Calibri" panose="020F0502020204030204" pitchFamily="34" charset="0"/>
                        </a:rPr>
                        <a:t>92</a:t>
                      </a:r>
                    </a:p>
                  </a:txBody>
                  <a:tcPr marL="11430" marR="11430" marT="114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70C0"/>
                    </a:solidFill>
                  </a:tcPr>
                </a:tc>
                <a:tc>
                  <a:txBody>
                    <a:bodyPr/>
                    <a:lstStyle/>
                    <a:p>
                      <a:pPr algn="ctr" fontAlgn="b"/>
                      <a:r>
                        <a:rPr lang="en-US" sz="3000" b="1" i="0" u="none" strike="noStrike">
                          <a:solidFill>
                            <a:srgbClr val="000000"/>
                          </a:solidFill>
                          <a:effectLst/>
                          <a:latin typeface="Calibri" panose="020F0502020204030204" pitchFamily="34" charset="0"/>
                        </a:rPr>
                        <a:t>5.00</a:t>
                      </a:r>
                    </a:p>
                  </a:txBody>
                  <a:tcPr marL="11430" marR="11430" marT="114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70C0"/>
                    </a:solidFill>
                  </a:tcPr>
                </a:tc>
                <a:extLst>
                  <a:ext uri="{0D108BD9-81ED-4DB2-BD59-A6C34878D82A}">
                    <a16:rowId xmlns:a16="http://schemas.microsoft.com/office/drawing/2014/main" val="3922162022"/>
                  </a:ext>
                </a:extLst>
              </a:tr>
              <a:tr h="468630">
                <a:tc>
                  <a:txBody>
                    <a:bodyPr/>
                    <a:lstStyle/>
                    <a:p>
                      <a:pPr algn="ctr" fontAlgn="b"/>
                      <a:r>
                        <a:rPr lang="en-US" sz="3000" b="0" i="0" u="none" strike="noStrike">
                          <a:solidFill>
                            <a:srgbClr val="000000"/>
                          </a:solidFill>
                          <a:effectLst/>
                          <a:latin typeface="Calibri" panose="020F0502020204030204" pitchFamily="34" charset="0"/>
                        </a:rPr>
                        <a:t>Exemplary</a:t>
                      </a:r>
                    </a:p>
                  </a:txBody>
                  <a:tcPr marL="11430" marR="11430" marT="11430" marB="0" anchor="b">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b"/>
                      <a:r>
                        <a:rPr lang="en-US" sz="3000" b="1" i="0" u="none" strike="noStrike">
                          <a:solidFill>
                            <a:srgbClr val="000000"/>
                          </a:solidFill>
                          <a:effectLst/>
                          <a:latin typeface="Calibri" panose="020F0502020204030204" pitchFamily="34" charset="0"/>
                        </a:rPr>
                        <a:t>86</a:t>
                      </a:r>
                    </a:p>
                  </a:txBody>
                  <a:tcPr marL="11430" marR="11430" marT="11430" marB="0" anchor="b">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b"/>
                      <a:r>
                        <a:rPr lang="en-US" sz="3000" b="1" i="0" u="none" strike="noStrike">
                          <a:solidFill>
                            <a:srgbClr val="000000"/>
                          </a:solidFill>
                          <a:effectLst/>
                          <a:latin typeface="Calibri" panose="020F0502020204030204" pitchFamily="34" charset="0"/>
                        </a:rPr>
                        <a:t>80</a:t>
                      </a:r>
                    </a:p>
                  </a:txBody>
                  <a:tcPr marL="11430" marR="11430" marT="114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70C0"/>
                    </a:solidFill>
                  </a:tcPr>
                </a:tc>
                <a:tc>
                  <a:txBody>
                    <a:bodyPr/>
                    <a:lstStyle/>
                    <a:p>
                      <a:pPr algn="ctr" fontAlgn="b"/>
                      <a:r>
                        <a:rPr lang="en-US" sz="3000" b="1" i="0" u="none" strike="noStrike">
                          <a:solidFill>
                            <a:srgbClr val="000000"/>
                          </a:solidFill>
                          <a:effectLst/>
                          <a:latin typeface="Calibri" panose="020F0502020204030204" pitchFamily="34" charset="0"/>
                        </a:rPr>
                        <a:t>4.63</a:t>
                      </a:r>
                    </a:p>
                  </a:txBody>
                  <a:tcPr marL="11430" marR="11430" marT="114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70C0"/>
                    </a:solidFill>
                  </a:tcPr>
                </a:tc>
                <a:extLst>
                  <a:ext uri="{0D108BD9-81ED-4DB2-BD59-A6C34878D82A}">
                    <a16:rowId xmlns:a16="http://schemas.microsoft.com/office/drawing/2014/main" val="1076072946"/>
                  </a:ext>
                </a:extLst>
              </a:tr>
              <a:tr h="468630">
                <a:tc>
                  <a:txBody>
                    <a:bodyPr/>
                    <a:lstStyle/>
                    <a:p>
                      <a:pPr algn="ctr" fontAlgn="b"/>
                      <a:r>
                        <a:rPr lang="en-US" sz="3000" b="0" i="0" u="none" strike="noStrike" dirty="0">
                          <a:solidFill>
                            <a:srgbClr val="000000"/>
                          </a:solidFill>
                          <a:effectLst/>
                          <a:latin typeface="Calibri" panose="020F0502020204030204" pitchFamily="34" charset="0"/>
                        </a:rPr>
                        <a:t>Acknowledged</a:t>
                      </a:r>
                    </a:p>
                  </a:txBody>
                  <a:tcPr marL="11430" marR="11430" marT="11430" marB="0" anchor="b">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60000"/>
                        <a:lumOff val="40000"/>
                      </a:schemeClr>
                    </a:solidFill>
                  </a:tcPr>
                </a:tc>
                <a:tc>
                  <a:txBody>
                    <a:bodyPr/>
                    <a:lstStyle/>
                    <a:p>
                      <a:pPr algn="ctr" fontAlgn="b"/>
                      <a:r>
                        <a:rPr lang="en-US" sz="3000" b="1" i="0" u="none" strike="noStrike">
                          <a:solidFill>
                            <a:srgbClr val="000000"/>
                          </a:solidFill>
                          <a:effectLst/>
                          <a:latin typeface="Calibri" panose="020F0502020204030204" pitchFamily="34" charset="0"/>
                        </a:rPr>
                        <a:t>85</a:t>
                      </a:r>
                    </a:p>
                  </a:txBody>
                  <a:tcPr marL="11430" marR="11430" marT="11430" marB="0" anchor="b">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b"/>
                      <a:r>
                        <a:rPr lang="en-US" sz="3000" b="1" i="0" u="none" strike="noStrike">
                          <a:solidFill>
                            <a:srgbClr val="000000"/>
                          </a:solidFill>
                          <a:effectLst/>
                          <a:latin typeface="Calibri" panose="020F0502020204030204" pitchFamily="34" charset="0"/>
                        </a:rPr>
                        <a:t>95</a:t>
                      </a:r>
                    </a:p>
                  </a:txBody>
                  <a:tcPr marL="11430" marR="11430" marT="114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70C0"/>
                    </a:solidFill>
                  </a:tcPr>
                </a:tc>
                <a:tc>
                  <a:txBody>
                    <a:bodyPr/>
                    <a:lstStyle/>
                    <a:p>
                      <a:pPr algn="ctr" fontAlgn="b"/>
                      <a:r>
                        <a:rPr lang="en-US" sz="3000" b="1" i="0" u="none" strike="noStrike" dirty="0">
                          <a:solidFill>
                            <a:srgbClr val="000000"/>
                          </a:solidFill>
                          <a:effectLst/>
                          <a:latin typeface="Calibri" panose="020F0502020204030204" pitchFamily="34" charset="0"/>
                        </a:rPr>
                        <a:t>3.63</a:t>
                      </a:r>
                    </a:p>
                  </a:txBody>
                  <a:tcPr marL="11430" marR="11430" marT="114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60000"/>
                        <a:lumOff val="40000"/>
                      </a:schemeClr>
                    </a:solidFill>
                  </a:tcPr>
                </a:tc>
                <a:extLst>
                  <a:ext uri="{0D108BD9-81ED-4DB2-BD59-A6C34878D82A}">
                    <a16:rowId xmlns:a16="http://schemas.microsoft.com/office/drawing/2014/main" val="3919452759"/>
                  </a:ext>
                </a:extLst>
              </a:tr>
              <a:tr h="468630">
                <a:tc>
                  <a:txBody>
                    <a:bodyPr/>
                    <a:lstStyle/>
                    <a:p>
                      <a:pPr algn="ctr" fontAlgn="b"/>
                      <a:r>
                        <a:rPr lang="en-US" sz="3000" b="0" i="0" u="none" strike="noStrike">
                          <a:solidFill>
                            <a:srgbClr val="000000"/>
                          </a:solidFill>
                          <a:effectLst/>
                          <a:latin typeface="Calibri" panose="020F0502020204030204" pitchFamily="34" charset="0"/>
                        </a:rPr>
                        <a:t>Recognized</a:t>
                      </a:r>
                    </a:p>
                  </a:txBody>
                  <a:tcPr marL="11430" marR="11430" marT="11430" marB="0" anchor="b">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CB9CA"/>
                    </a:solidFill>
                  </a:tcPr>
                </a:tc>
                <a:tc>
                  <a:txBody>
                    <a:bodyPr/>
                    <a:lstStyle/>
                    <a:p>
                      <a:pPr algn="ctr" fontAlgn="b"/>
                      <a:r>
                        <a:rPr lang="en-US" sz="3000" b="1" i="0" u="none" strike="noStrike">
                          <a:solidFill>
                            <a:srgbClr val="000000"/>
                          </a:solidFill>
                          <a:effectLst/>
                          <a:latin typeface="Calibri" panose="020F0502020204030204" pitchFamily="34" charset="0"/>
                        </a:rPr>
                        <a:t>79</a:t>
                      </a:r>
                    </a:p>
                  </a:txBody>
                  <a:tcPr marL="11430" marR="11430" marT="11430" marB="0" anchor="b">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CB9CA"/>
                    </a:solidFill>
                  </a:tcPr>
                </a:tc>
                <a:tc>
                  <a:txBody>
                    <a:bodyPr/>
                    <a:lstStyle/>
                    <a:p>
                      <a:pPr algn="ctr" fontAlgn="b"/>
                      <a:r>
                        <a:rPr lang="en-US" sz="3000" b="1" i="0" u="none" strike="noStrike">
                          <a:solidFill>
                            <a:srgbClr val="000000"/>
                          </a:solidFill>
                          <a:effectLst/>
                          <a:latin typeface="Calibri" panose="020F0502020204030204" pitchFamily="34" charset="0"/>
                        </a:rPr>
                        <a:t>70</a:t>
                      </a:r>
                    </a:p>
                  </a:txBody>
                  <a:tcPr marL="11430" marR="11430" marT="114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70C0"/>
                    </a:solidFill>
                  </a:tcPr>
                </a:tc>
                <a:tc>
                  <a:txBody>
                    <a:bodyPr/>
                    <a:lstStyle/>
                    <a:p>
                      <a:pPr algn="ctr" fontAlgn="b"/>
                      <a:r>
                        <a:rPr lang="en-US" sz="3000" b="1" i="0" u="none" strike="noStrike">
                          <a:solidFill>
                            <a:srgbClr val="000000"/>
                          </a:solidFill>
                          <a:effectLst/>
                          <a:latin typeface="Calibri" panose="020F0502020204030204" pitchFamily="34" charset="0"/>
                        </a:rPr>
                        <a:t>4.50</a:t>
                      </a:r>
                    </a:p>
                  </a:txBody>
                  <a:tcPr marL="11430" marR="11430" marT="114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70C0"/>
                    </a:solidFill>
                  </a:tcPr>
                </a:tc>
                <a:extLst>
                  <a:ext uri="{0D108BD9-81ED-4DB2-BD59-A6C34878D82A}">
                    <a16:rowId xmlns:a16="http://schemas.microsoft.com/office/drawing/2014/main" val="2366556092"/>
                  </a:ext>
                </a:extLst>
              </a:tr>
              <a:tr h="468630">
                <a:tc>
                  <a:txBody>
                    <a:bodyPr/>
                    <a:lstStyle/>
                    <a:p>
                      <a:pPr algn="ctr" fontAlgn="b"/>
                      <a:r>
                        <a:rPr lang="en-US" sz="3000" b="0" i="0" u="none" strike="noStrike">
                          <a:solidFill>
                            <a:srgbClr val="000000"/>
                          </a:solidFill>
                          <a:effectLst/>
                          <a:latin typeface="Calibri" panose="020F0502020204030204" pitchFamily="34" charset="0"/>
                        </a:rPr>
                        <a:t>Recognized</a:t>
                      </a:r>
                    </a:p>
                  </a:txBody>
                  <a:tcPr marL="11430" marR="11430" marT="11430" marB="0" anchor="b">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CB9CA"/>
                    </a:solidFill>
                  </a:tcPr>
                </a:tc>
                <a:tc>
                  <a:txBody>
                    <a:bodyPr/>
                    <a:lstStyle/>
                    <a:p>
                      <a:pPr algn="ctr" fontAlgn="b"/>
                      <a:r>
                        <a:rPr lang="en-US" sz="3000" b="1" i="0" u="none" strike="noStrike">
                          <a:solidFill>
                            <a:srgbClr val="000000"/>
                          </a:solidFill>
                          <a:effectLst/>
                          <a:latin typeface="Calibri" panose="020F0502020204030204" pitchFamily="34" charset="0"/>
                        </a:rPr>
                        <a:t>79</a:t>
                      </a:r>
                    </a:p>
                  </a:txBody>
                  <a:tcPr marL="11430" marR="11430" marT="11430" marB="0" anchor="b">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CB9CA"/>
                    </a:solidFill>
                  </a:tcPr>
                </a:tc>
                <a:tc>
                  <a:txBody>
                    <a:bodyPr/>
                    <a:lstStyle/>
                    <a:p>
                      <a:pPr algn="ctr" fontAlgn="b"/>
                      <a:r>
                        <a:rPr lang="en-US" sz="3000" b="1" i="0" u="none" strike="noStrike">
                          <a:solidFill>
                            <a:srgbClr val="000000"/>
                          </a:solidFill>
                          <a:effectLst/>
                          <a:latin typeface="Calibri" panose="020F0502020204030204" pitchFamily="34" charset="0"/>
                        </a:rPr>
                        <a:t>83</a:t>
                      </a:r>
                    </a:p>
                  </a:txBody>
                  <a:tcPr marL="11430" marR="11430" marT="114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70C0"/>
                    </a:solidFill>
                  </a:tcPr>
                </a:tc>
                <a:tc>
                  <a:txBody>
                    <a:bodyPr/>
                    <a:lstStyle/>
                    <a:p>
                      <a:pPr algn="ctr" fontAlgn="b"/>
                      <a:r>
                        <a:rPr lang="en-US" sz="3000" b="1" i="0" u="none" strike="noStrike" dirty="0">
                          <a:solidFill>
                            <a:srgbClr val="000000"/>
                          </a:solidFill>
                          <a:effectLst/>
                          <a:latin typeface="Calibri" panose="020F0502020204030204" pitchFamily="34" charset="0"/>
                        </a:rPr>
                        <a:t>3.75</a:t>
                      </a:r>
                    </a:p>
                  </a:txBody>
                  <a:tcPr marL="11430" marR="11430" marT="114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40000"/>
                        <a:lumOff val="60000"/>
                      </a:schemeClr>
                    </a:solidFill>
                  </a:tcPr>
                </a:tc>
                <a:extLst>
                  <a:ext uri="{0D108BD9-81ED-4DB2-BD59-A6C34878D82A}">
                    <a16:rowId xmlns:a16="http://schemas.microsoft.com/office/drawing/2014/main" val="901110385"/>
                  </a:ext>
                </a:extLst>
              </a:tr>
              <a:tr h="468630">
                <a:tc>
                  <a:txBody>
                    <a:bodyPr/>
                    <a:lstStyle/>
                    <a:p>
                      <a:pPr algn="ctr" fontAlgn="b"/>
                      <a:r>
                        <a:rPr lang="en-US" sz="3000" b="0" i="0" u="none" strike="noStrike" dirty="0">
                          <a:solidFill>
                            <a:srgbClr val="000000"/>
                          </a:solidFill>
                          <a:effectLst/>
                          <a:latin typeface="Calibri" panose="020F0502020204030204" pitchFamily="34" charset="0"/>
                        </a:rPr>
                        <a:t>Acknowledged</a:t>
                      </a:r>
                    </a:p>
                  </a:txBody>
                  <a:tcPr marL="11430" marR="11430" marT="11430" marB="0" anchor="b">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60000"/>
                        <a:lumOff val="40000"/>
                      </a:schemeClr>
                    </a:solidFill>
                  </a:tcPr>
                </a:tc>
                <a:tc>
                  <a:txBody>
                    <a:bodyPr/>
                    <a:lstStyle/>
                    <a:p>
                      <a:pPr algn="ctr" fontAlgn="b"/>
                      <a:r>
                        <a:rPr lang="en-US" sz="3000" b="1" i="0" u="none" strike="noStrike">
                          <a:solidFill>
                            <a:srgbClr val="000000"/>
                          </a:solidFill>
                          <a:effectLst/>
                          <a:latin typeface="Calibri" panose="020F0502020204030204" pitchFamily="34" charset="0"/>
                        </a:rPr>
                        <a:t>76</a:t>
                      </a:r>
                    </a:p>
                  </a:txBody>
                  <a:tcPr marL="11430" marR="11430" marT="11430" marB="0" anchor="b">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CB9CA"/>
                    </a:solidFill>
                  </a:tcPr>
                </a:tc>
                <a:tc>
                  <a:txBody>
                    <a:bodyPr/>
                    <a:lstStyle/>
                    <a:p>
                      <a:pPr algn="ctr" fontAlgn="b"/>
                      <a:r>
                        <a:rPr lang="en-US" sz="3000" b="1" i="0" u="none" strike="noStrike">
                          <a:solidFill>
                            <a:srgbClr val="000000"/>
                          </a:solidFill>
                          <a:effectLst/>
                          <a:latin typeface="Calibri" panose="020F0502020204030204" pitchFamily="34" charset="0"/>
                        </a:rPr>
                        <a:t>78</a:t>
                      </a:r>
                    </a:p>
                  </a:txBody>
                  <a:tcPr marL="11430" marR="11430" marT="114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70C0"/>
                    </a:solidFill>
                  </a:tcPr>
                </a:tc>
                <a:tc>
                  <a:txBody>
                    <a:bodyPr/>
                    <a:lstStyle/>
                    <a:p>
                      <a:pPr algn="ctr" fontAlgn="b"/>
                      <a:r>
                        <a:rPr lang="en-US" sz="3000" b="1" i="0" u="none" strike="noStrike" dirty="0">
                          <a:solidFill>
                            <a:srgbClr val="000000"/>
                          </a:solidFill>
                          <a:effectLst/>
                          <a:latin typeface="Calibri" panose="020F0502020204030204" pitchFamily="34" charset="0"/>
                        </a:rPr>
                        <a:t>3.63</a:t>
                      </a:r>
                    </a:p>
                  </a:txBody>
                  <a:tcPr marL="11430" marR="11430" marT="114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60000"/>
                        <a:lumOff val="40000"/>
                      </a:schemeClr>
                    </a:solidFill>
                  </a:tcPr>
                </a:tc>
                <a:extLst>
                  <a:ext uri="{0D108BD9-81ED-4DB2-BD59-A6C34878D82A}">
                    <a16:rowId xmlns:a16="http://schemas.microsoft.com/office/drawing/2014/main" val="66599905"/>
                  </a:ext>
                </a:extLst>
              </a:tr>
              <a:tr h="468630">
                <a:tc>
                  <a:txBody>
                    <a:bodyPr/>
                    <a:lstStyle/>
                    <a:p>
                      <a:pPr algn="ctr" fontAlgn="b"/>
                      <a:r>
                        <a:rPr lang="en-US" sz="3000" b="0" i="0" u="none" strike="noStrike">
                          <a:solidFill>
                            <a:srgbClr val="000000"/>
                          </a:solidFill>
                          <a:effectLst/>
                          <a:latin typeface="Calibri" panose="020F0502020204030204" pitchFamily="34" charset="0"/>
                        </a:rPr>
                        <a:t>No Designation</a:t>
                      </a:r>
                    </a:p>
                  </a:txBody>
                  <a:tcPr marL="11430" marR="11430" marT="11430" marB="0" anchor="b">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3000" b="1" i="0" u="none" strike="noStrike">
                          <a:solidFill>
                            <a:srgbClr val="000000"/>
                          </a:solidFill>
                          <a:effectLst/>
                          <a:latin typeface="Calibri" panose="020F0502020204030204" pitchFamily="34" charset="0"/>
                        </a:rPr>
                        <a:t>79</a:t>
                      </a:r>
                    </a:p>
                  </a:txBody>
                  <a:tcPr marL="11430" marR="11430" marT="11430" marB="0" anchor="b">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CB9CA"/>
                    </a:solidFill>
                  </a:tcPr>
                </a:tc>
                <a:tc>
                  <a:txBody>
                    <a:bodyPr/>
                    <a:lstStyle/>
                    <a:p>
                      <a:pPr algn="ctr" fontAlgn="b"/>
                      <a:r>
                        <a:rPr lang="en-US" sz="3000" b="1" i="0" u="none" strike="noStrike">
                          <a:solidFill>
                            <a:srgbClr val="000000"/>
                          </a:solidFill>
                          <a:effectLst/>
                          <a:latin typeface="Calibri" panose="020F0502020204030204" pitchFamily="34" charset="0"/>
                        </a:rPr>
                        <a:t>88</a:t>
                      </a:r>
                    </a:p>
                  </a:txBody>
                  <a:tcPr marL="11430" marR="11430" marT="114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70C0"/>
                    </a:solidFill>
                  </a:tcPr>
                </a:tc>
                <a:tc>
                  <a:txBody>
                    <a:bodyPr/>
                    <a:lstStyle/>
                    <a:p>
                      <a:pPr algn="ctr" fontAlgn="b"/>
                      <a:r>
                        <a:rPr lang="en-US" sz="3000" b="1" i="0" u="none" strike="noStrike" dirty="0">
                          <a:solidFill>
                            <a:srgbClr val="000000"/>
                          </a:solidFill>
                          <a:effectLst/>
                          <a:latin typeface="Calibri" panose="020F0502020204030204" pitchFamily="34" charset="0"/>
                        </a:rPr>
                        <a:t>3.38</a:t>
                      </a:r>
                    </a:p>
                  </a:txBody>
                  <a:tcPr marL="11430" marR="11430" marT="114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327914133"/>
                  </a:ext>
                </a:extLst>
              </a:tr>
              <a:tr h="468630">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n-US" sz="30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Acknowledged</a:t>
                      </a:r>
                      <a:endParaRPr kumimoji="0" lang="en-US" sz="3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a:txBody>
                  <a:tcPr marL="11430" marR="11430" marT="11430" marB="0" anchor="b">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60000"/>
                        <a:lumOff val="40000"/>
                      </a:schemeClr>
                    </a:solidFill>
                  </a:tcPr>
                </a:tc>
                <a:tc>
                  <a:txBody>
                    <a:bodyPr/>
                    <a:lstStyle/>
                    <a:p>
                      <a:pPr algn="ctr" fontAlgn="b"/>
                      <a:r>
                        <a:rPr lang="en-US" sz="3000" b="1" i="0" u="none" strike="noStrike" dirty="0">
                          <a:solidFill>
                            <a:srgbClr val="000000"/>
                          </a:solidFill>
                          <a:effectLst/>
                          <a:latin typeface="Calibri" panose="020F0502020204030204" pitchFamily="34" charset="0"/>
                        </a:rPr>
                        <a:t>68</a:t>
                      </a:r>
                    </a:p>
                  </a:txBody>
                  <a:tcPr marL="11430" marR="11430" marT="11430" marB="0" anchor="b">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60000"/>
                        <a:lumOff val="40000"/>
                      </a:schemeClr>
                    </a:solidFill>
                  </a:tcPr>
                </a:tc>
                <a:tc>
                  <a:txBody>
                    <a:bodyPr/>
                    <a:lstStyle/>
                    <a:p>
                      <a:pPr algn="ctr" fontAlgn="b"/>
                      <a:r>
                        <a:rPr lang="en-US" sz="3000" b="1" i="0" u="none" strike="noStrike">
                          <a:solidFill>
                            <a:srgbClr val="000000"/>
                          </a:solidFill>
                          <a:effectLst/>
                          <a:latin typeface="Calibri" panose="020F0502020204030204" pitchFamily="34" charset="0"/>
                        </a:rPr>
                        <a:t>63</a:t>
                      </a:r>
                    </a:p>
                  </a:txBody>
                  <a:tcPr marL="11430" marR="11430" marT="114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b"/>
                      <a:r>
                        <a:rPr lang="en-US" sz="3000" b="1" i="0" u="none" strike="noStrike" dirty="0">
                          <a:solidFill>
                            <a:srgbClr val="000000"/>
                          </a:solidFill>
                          <a:effectLst/>
                          <a:latin typeface="Calibri" panose="020F0502020204030204" pitchFamily="34" charset="0"/>
                        </a:rPr>
                        <a:t>3.75</a:t>
                      </a:r>
                    </a:p>
                  </a:txBody>
                  <a:tcPr marL="11430" marR="11430" marT="114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40000"/>
                        <a:lumOff val="60000"/>
                      </a:schemeClr>
                    </a:solidFill>
                  </a:tcPr>
                </a:tc>
                <a:extLst>
                  <a:ext uri="{0D108BD9-81ED-4DB2-BD59-A6C34878D82A}">
                    <a16:rowId xmlns:a16="http://schemas.microsoft.com/office/drawing/2014/main" val="30483432"/>
                  </a:ext>
                </a:extLst>
              </a:tr>
              <a:tr h="468630">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n-US" sz="30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Acknowledged</a:t>
                      </a:r>
                      <a:endParaRPr kumimoji="0" lang="en-US" sz="3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a:txBody>
                  <a:tcPr marL="11430" marR="11430" marT="11430" marB="0" anchor="b">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60000"/>
                        <a:lumOff val="40000"/>
                      </a:schemeClr>
                    </a:solidFill>
                  </a:tcPr>
                </a:tc>
                <a:tc>
                  <a:txBody>
                    <a:bodyPr/>
                    <a:lstStyle/>
                    <a:p>
                      <a:pPr algn="ctr" fontAlgn="b"/>
                      <a:r>
                        <a:rPr lang="en-US" sz="3000" b="1" i="0" u="none" strike="noStrike" dirty="0">
                          <a:solidFill>
                            <a:srgbClr val="000000"/>
                          </a:solidFill>
                          <a:effectLst/>
                          <a:latin typeface="Calibri" panose="020F0502020204030204" pitchFamily="34" charset="0"/>
                        </a:rPr>
                        <a:t>67</a:t>
                      </a:r>
                    </a:p>
                  </a:txBody>
                  <a:tcPr marL="11430" marR="11430" marT="11430" marB="0" anchor="b">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60000"/>
                        <a:lumOff val="40000"/>
                      </a:schemeClr>
                    </a:solidFill>
                  </a:tcPr>
                </a:tc>
                <a:tc>
                  <a:txBody>
                    <a:bodyPr/>
                    <a:lstStyle/>
                    <a:p>
                      <a:pPr algn="ctr" fontAlgn="b"/>
                      <a:r>
                        <a:rPr lang="en-US" sz="3000" b="1" i="0" u="none" strike="noStrike">
                          <a:solidFill>
                            <a:srgbClr val="000000"/>
                          </a:solidFill>
                          <a:effectLst/>
                          <a:latin typeface="Calibri" panose="020F0502020204030204" pitchFamily="34" charset="0"/>
                        </a:rPr>
                        <a:t>55</a:t>
                      </a:r>
                    </a:p>
                  </a:txBody>
                  <a:tcPr marL="11430" marR="11430" marT="114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CB9CA"/>
                    </a:solidFill>
                  </a:tcPr>
                </a:tc>
                <a:tc>
                  <a:txBody>
                    <a:bodyPr/>
                    <a:lstStyle/>
                    <a:p>
                      <a:pPr algn="ctr" fontAlgn="b"/>
                      <a:r>
                        <a:rPr lang="en-US" sz="3000" b="1" i="0" u="none" strike="noStrike" dirty="0">
                          <a:solidFill>
                            <a:srgbClr val="000000"/>
                          </a:solidFill>
                          <a:effectLst/>
                          <a:latin typeface="Calibri" panose="020F0502020204030204" pitchFamily="34" charset="0"/>
                        </a:rPr>
                        <a:t>4.13</a:t>
                      </a:r>
                    </a:p>
                  </a:txBody>
                  <a:tcPr marL="11430" marR="11430" marT="114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extLst>
                  <a:ext uri="{0D108BD9-81ED-4DB2-BD59-A6C34878D82A}">
                    <a16:rowId xmlns:a16="http://schemas.microsoft.com/office/drawing/2014/main" val="86138674"/>
                  </a:ext>
                </a:extLst>
              </a:tr>
              <a:tr h="468630">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n-US" sz="3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Acknowledged</a:t>
                      </a:r>
                    </a:p>
                  </a:txBody>
                  <a:tcPr marL="11430" marR="11430" marT="11430" marB="0" anchor="b">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60000"/>
                        <a:lumOff val="40000"/>
                      </a:schemeClr>
                    </a:solidFill>
                  </a:tcPr>
                </a:tc>
                <a:tc>
                  <a:txBody>
                    <a:bodyPr/>
                    <a:lstStyle/>
                    <a:p>
                      <a:pPr algn="ctr" fontAlgn="b"/>
                      <a:r>
                        <a:rPr lang="en-US" sz="3000" b="1" i="0" u="none" strike="noStrike" dirty="0">
                          <a:solidFill>
                            <a:srgbClr val="000000"/>
                          </a:solidFill>
                          <a:effectLst/>
                          <a:latin typeface="Calibri" panose="020F0502020204030204" pitchFamily="34" charset="0"/>
                        </a:rPr>
                        <a:t>65</a:t>
                      </a:r>
                    </a:p>
                  </a:txBody>
                  <a:tcPr marL="11430" marR="11430" marT="11430" marB="0" anchor="b">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60000"/>
                        <a:lumOff val="40000"/>
                      </a:schemeClr>
                    </a:solidFill>
                  </a:tcPr>
                </a:tc>
                <a:tc>
                  <a:txBody>
                    <a:bodyPr/>
                    <a:lstStyle/>
                    <a:p>
                      <a:pPr algn="ctr" fontAlgn="b"/>
                      <a:r>
                        <a:rPr lang="en-US" sz="3000" b="1" i="0" u="none" strike="noStrike">
                          <a:solidFill>
                            <a:srgbClr val="000000"/>
                          </a:solidFill>
                          <a:effectLst/>
                          <a:latin typeface="Calibri" panose="020F0502020204030204" pitchFamily="34" charset="0"/>
                        </a:rPr>
                        <a:t>59</a:t>
                      </a:r>
                    </a:p>
                  </a:txBody>
                  <a:tcPr marL="11430" marR="11430" marT="114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CB9CA"/>
                    </a:solidFill>
                  </a:tcPr>
                </a:tc>
                <a:tc>
                  <a:txBody>
                    <a:bodyPr/>
                    <a:lstStyle/>
                    <a:p>
                      <a:pPr algn="ctr" fontAlgn="b"/>
                      <a:r>
                        <a:rPr lang="en-US" sz="3000" b="1" i="0" u="none" strike="noStrike" dirty="0">
                          <a:solidFill>
                            <a:srgbClr val="000000"/>
                          </a:solidFill>
                          <a:effectLst/>
                          <a:latin typeface="Calibri" panose="020F0502020204030204" pitchFamily="34" charset="0"/>
                        </a:rPr>
                        <a:t>3.63</a:t>
                      </a:r>
                    </a:p>
                  </a:txBody>
                  <a:tcPr marL="11430" marR="11430" marT="114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60000"/>
                        <a:lumOff val="40000"/>
                      </a:schemeClr>
                    </a:solidFill>
                  </a:tcPr>
                </a:tc>
                <a:extLst>
                  <a:ext uri="{0D108BD9-81ED-4DB2-BD59-A6C34878D82A}">
                    <a16:rowId xmlns:a16="http://schemas.microsoft.com/office/drawing/2014/main" val="3280367062"/>
                  </a:ext>
                </a:extLst>
              </a:tr>
            </a:tbl>
          </a:graphicData>
        </a:graphic>
      </p:graphicFrame>
    </p:spTree>
    <p:extLst>
      <p:ext uri="{BB962C8B-B14F-4D97-AF65-F5344CB8AC3E}">
        <p14:creationId xmlns:p14="http://schemas.microsoft.com/office/powerpoint/2010/main" val="429212326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9AA499-BB36-676D-1A17-9CAE3DA93C5A}"/>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66D5A922-B22D-0786-414F-6B7199CE7B61}"/>
              </a:ext>
            </a:extLst>
          </p:cNvPr>
          <p:cNvGrpSpPr/>
          <p:nvPr/>
        </p:nvGrpSpPr>
        <p:grpSpPr>
          <a:xfrm>
            <a:off x="-171979" y="9258300"/>
            <a:ext cx="18631957" cy="1028700"/>
            <a:chOff x="0" y="0"/>
            <a:chExt cx="4907182" cy="270933"/>
          </a:xfrm>
        </p:grpSpPr>
        <p:sp>
          <p:nvSpPr>
            <p:cNvPr id="3" name="Freeform 3">
              <a:extLst>
                <a:ext uri="{FF2B5EF4-FFF2-40B4-BE49-F238E27FC236}">
                  <a16:creationId xmlns:a16="http://schemas.microsoft.com/office/drawing/2014/main" id="{AC4848B3-61C5-C5E9-4AA7-0495B40505BC}"/>
                </a:ext>
              </a:extLst>
            </p:cNvPr>
            <p:cNvSpPr/>
            <p:nvPr/>
          </p:nvSpPr>
          <p:spPr>
            <a:xfrm>
              <a:off x="0" y="0"/>
              <a:ext cx="4907182" cy="270933"/>
            </a:xfrm>
            <a:custGeom>
              <a:avLst/>
              <a:gdLst/>
              <a:ahLst/>
              <a:cxnLst/>
              <a:rect l="l" t="t" r="r" b="b"/>
              <a:pathLst>
                <a:path w="4907182" h="270933">
                  <a:moveTo>
                    <a:pt x="0" y="0"/>
                  </a:moveTo>
                  <a:lnTo>
                    <a:pt x="4907182" y="0"/>
                  </a:lnTo>
                  <a:lnTo>
                    <a:pt x="4907182" y="270933"/>
                  </a:lnTo>
                  <a:lnTo>
                    <a:pt x="0" y="270933"/>
                  </a:lnTo>
                  <a:close/>
                </a:path>
              </a:pathLst>
            </a:custGeom>
            <a:solidFill>
              <a:srgbClr val="3B7A6E"/>
            </a:solidFill>
          </p:spPr>
          <p:txBody>
            <a:bodyPr/>
            <a:lstStyle/>
            <a:p>
              <a:endParaRPr lang="en-US"/>
            </a:p>
          </p:txBody>
        </p:sp>
        <p:sp>
          <p:nvSpPr>
            <p:cNvPr id="4" name="TextBox 4">
              <a:extLst>
                <a:ext uri="{FF2B5EF4-FFF2-40B4-BE49-F238E27FC236}">
                  <a16:creationId xmlns:a16="http://schemas.microsoft.com/office/drawing/2014/main" id="{24486161-0C91-C897-C820-6700B59A643D}"/>
                </a:ext>
              </a:extLst>
            </p:cNvPr>
            <p:cNvSpPr txBox="1"/>
            <p:nvPr/>
          </p:nvSpPr>
          <p:spPr>
            <a:xfrm>
              <a:off x="0" y="-38100"/>
              <a:ext cx="4907182" cy="309033"/>
            </a:xfrm>
            <a:prstGeom prst="rect">
              <a:avLst/>
            </a:prstGeom>
          </p:spPr>
          <p:txBody>
            <a:bodyPr lIns="50800" tIns="50800" rIns="50800" bIns="50800" rtlCol="0" anchor="ctr"/>
            <a:lstStyle/>
            <a:p>
              <a:pPr algn="ctr">
                <a:lnSpc>
                  <a:spcPts val="2659"/>
                </a:lnSpc>
                <a:spcBef>
                  <a:spcPct val="0"/>
                </a:spcBef>
              </a:pPr>
              <a:endParaRPr/>
            </a:p>
          </p:txBody>
        </p:sp>
      </p:grpSp>
      <p:grpSp>
        <p:nvGrpSpPr>
          <p:cNvPr id="5" name="Group 5">
            <a:extLst>
              <a:ext uri="{FF2B5EF4-FFF2-40B4-BE49-F238E27FC236}">
                <a16:creationId xmlns:a16="http://schemas.microsoft.com/office/drawing/2014/main" id="{85155C2A-BF60-B846-F825-107722AD4B49}"/>
              </a:ext>
            </a:extLst>
          </p:cNvPr>
          <p:cNvGrpSpPr/>
          <p:nvPr/>
        </p:nvGrpSpPr>
        <p:grpSpPr>
          <a:xfrm rot="-10800000">
            <a:off x="15392077" y="7728089"/>
            <a:ext cx="2410015" cy="2410015"/>
            <a:chOff x="0" y="0"/>
            <a:chExt cx="812800" cy="812800"/>
          </a:xfrm>
        </p:grpSpPr>
        <p:sp>
          <p:nvSpPr>
            <p:cNvPr id="6" name="Freeform 6">
              <a:extLst>
                <a:ext uri="{FF2B5EF4-FFF2-40B4-BE49-F238E27FC236}">
                  <a16:creationId xmlns:a16="http://schemas.microsoft.com/office/drawing/2014/main" id="{73BCC2F1-FC69-B784-0F34-3A1C98F7A09C}"/>
                </a:ext>
              </a:extLst>
            </p:cNvPr>
            <p:cNvSpPr/>
            <p:nvPr/>
          </p:nvSpPr>
          <p:spPr>
            <a:xfrm>
              <a:off x="0" y="0"/>
              <a:ext cx="812800" cy="812800"/>
            </a:xfrm>
            <a:custGeom>
              <a:avLst/>
              <a:gdLst/>
              <a:ahLst/>
              <a:cxnLst/>
              <a:rect l="l" t="t" r="r" b="b"/>
              <a:pathLst>
                <a:path w="812800" h="812800">
                  <a:moveTo>
                    <a:pt x="652780" y="0"/>
                  </a:moveTo>
                  <a:lnTo>
                    <a:pt x="160020" y="0"/>
                  </a:lnTo>
                  <a:lnTo>
                    <a:pt x="0" y="160020"/>
                  </a:lnTo>
                  <a:lnTo>
                    <a:pt x="0" y="652780"/>
                  </a:lnTo>
                  <a:lnTo>
                    <a:pt x="160020" y="812800"/>
                  </a:lnTo>
                  <a:lnTo>
                    <a:pt x="652780" y="812800"/>
                  </a:lnTo>
                  <a:lnTo>
                    <a:pt x="812800" y="652780"/>
                  </a:lnTo>
                  <a:lnTo>
                    <a:pt x="812800" y="160020"/>
                  </a:lnTo>
                  <a:lnTo>
                    <a:pt x="652780" y="0"/>
                  </a:lnTo>
                  <a:close/>
                </a:path>
              </a:pathLst>
            </a:custGeom>
            <a:solidFill>
              <a:srgbClr val="1F964C"/>
            </a:solidFill>
          </p:spPr>
          <p:txBody>
            <a:bodyPr/>
            <a:lstStyle/>
            <a:p>
              <a:endParaRPr lang="en-US"/>
            </a:p>
          </p:txBody>
        </p:sp>
        <p:sp>
          <p:nvSpPr>
            <p:cNvPr id="7" name="TextBox 7">
              <a:extLst>
                <a:ext uri="{FF2B5EF4-FFF2-40B4-BE49-F238E27FC236}">
                  <a16:creationId xmlns:a16="http://schemas.microsoft.com/office/drawing/2014/main" id="{869E13A7-38A2-2124-E545-8CA47EEA1BEB}"/>
                </a:ext>
              </a:extLst>
            </p:cNvPr>
            <p:cNvSpPr txBox="1"/>
            <p:nvPr/>
          </p:nvSpPr>
          <p:spPr>
            <a:xfrm>
              <a:off x="63500" y="53975"/>
              <a:ext cx="685800" cy="695325"/>
            </a:xfrm>
            <a:prstGeom prst="rect">
              <a:avLst/>
            </a:prstGeom>
          </p:spPr>
          <p:txBody>
            <a:bodyPr lIns="8136" tIns="8136" rIns="8136" bIns="8136" rtlCol="0" anchor="ctr"/>
            <a:lstStyle/>
            <a:p>
              <a:pPr algn="ctr">
                <a:lnSpc>
                  <a:spcPts val="313"/>
                </a:lnSpc>
                <a:spcBef>
                  <a:spcPct val="0"/>
                </a:spcBef>
              </a:pPr>
              <a:endParaRPr/>
            </a:p>
          </p:txBody>
        </p:sp>
      </p:grpSp>
      <p:grpSp>
        <p:nvGrpSpPr>
          <p:cNvPr id="8" name="Group 8">
            <a:extLst>
              <a:ext uri="{FF2B5EF4-FFF2-40B4-BE49-F238E27FC236}">
                <a16:creationId xmlns:a16="http://schemas.microsoft.com/office/drawing/2014/main" id="{AFAD22CD-6B50-0A85-56CC-CC3FB862AE61}"/>
              </a:ext>
            </a:extLst>
          </p:cNvPr>
          <p:cNvGrpSpPr/>
          <p:nvPr/>
        </p:nvGrpSpPr>
        <p:grpSpPr>
          <a:xfrm rot="-10800000">
            <a:off x="17238863" y="8933097"/>
            <a:ext cx="879623" cy="879623"/>
            <a:chOff x="0" y="0"/>
            <a:chExt cx="812800" cy="812800"/>
          </a:xfrm>
        </p:grpSpPr>
        <p:sp>
          <p:nvSpPr>
            <p:cNvPr id="9" name="Freeform 9">
              <a:extLst>
                <a:ext uri="{FF2B5EF4-FFF2-40B4-BE49-F238E27FC236}">
                  <a16:creationId xmlns:a16="http://schemas.microsoft.com/office/drawing/2014/main" id="{3C17B921-C2D2-39F4-F1D8-B661FA19C1AB}"/>
                </a:ext>
              </a:extLst>
            </p:cNvPr>
            <p:cNvSpPr/>
            <p:nvPr/>
          </p:nvSpPr>
          <p:spPr>
            <a:xfrm>
              <a:off x="0" y="0"/>
              <a:ext cx="812800" cy="812800"/>
            </a:xfrm>
            <a:custGeom>
              <a:avLst/>
              <a:gdLst/>
              <a:ahLst/>
              <a:cxnLst/>
              <a:rect l="l" t="t" r="r" b="b"/>
              <a:pathLst>
                <a:path w="812800" h="812800">
                  <a:moveTo>
                    <a:pt x="652780" y="0"/>
                  </a:moveTo>
                  <a:lnTo>
                    <a:pt x="160020" y="0"/>
                  </a:lnTo>
                  <a:lnTo>
                    <a:pt x="0" y="160020"/>
                  </a:lnTo>
                  <a:lnTo>
                    <a:pt x="0" y="652780"/>
                  </a:lnTo>
                  <a:lnTo>
                    <a:pt x="160020" y="812800"/>
                  </a:lnTo>
                  <a:lnTo>
                    <a:pt x="652780" y="812800"/>
                  </a:lnTo>
                  <a:lnTo>
                    <a:pt x="812800" y="652780"/>
                  </a:lnTo>
                  <a:lnTo>
                    <a:pt x="812800" y="160020"/>
                  </a:lnTo>
                  <a:lnTo>
                    <a:pt x="652780" y="0"/>
                  </a:lnTo>
                  <a:close/>
                </a:path>
              </a:pathLst>
            </a:custGeom>
            <a:solidFill>
              <a:srgbClr val="70AD71"/>
            </a:solidFill>
          </p:spPr>
          <p:txBody>
            <a:bodyPr/>
            <a:lstStyle/>
            <a:p>
              <a:endParaRPr lang="en-US"/>
            </a:p>
          </p:txBody>
        </p:sp>
        <p:sp>
          <p:nvSpPr>
            <p:cNvPr id="10" name="TextBox 10">
              <a:extLst>
                <a:ext uri="{FF2B5EF4-FFF2-40B4-BE49-F238E27FC236}">
                  <a16:creationId xmlns:a16="http://schemas.microsoft.com/office/drawing/2014/main" id="{A5640B3F-CBDA-D4CD-ECAF-9E0DB2CC4A54}"/>
                </a:ext>
              </a:extLst>
            </p:cNvPr>
            <p:cNvSpPr txBox="1"/>
            <p:nvPr/>
          </p:nvSpPr>
          <p:spPr>
            <a:xfrm>
              <a:off x="63500" y="53975"/>
              <a:ext cx="685800" cy="695325"/>
            </a:xfrm>
            <a:prstGeom prst="rect">
              <a:avLst/>
            </a:prstGeom>
          </p:spPr>
          <p:txBody>
            <a:bodyPr lIns="8136" tIns="8136" rIns="8136" bIns="8136" rtlCol="0" anchor="ctr"/>
            <a:lstStyle/>
            <a:p>
              <a:pPr algn="ctr">
                <a:lnSpc>
                  <a:spcPts val="313"/>
                </a:lnSpc>
                <a:spcBef>
                  <a:spcPct val="0"/>
                </a:spcBef>
              </a:pPr>
              <a:endParaRPr/>
            </a:p>
          </p:txBody>
        </p:sp>
      </p:grpSp>
      <p:grpSp>
        <p:nvGrpSpPr>
          <p:cNvPr id="11" name="Group 11">
            <a:extLst>
              <a:ext uri="{FF2B5EF4-FFF2-40B4-BE49-F238E27FC236}">
                <a16:creationId xmlns:a16="http://schemas.microsoft.com/office/drawing/2014/main" id="{C2FAE15C-8D17-C320-CB3E-248A860547BE}"/>
              </a:ext>
            </a:extLst>
          </p:cNvPr>
          <p:cNvGrpSpPr/>
          <p:nvPr/>
        </p:nvGrpSpPr>
        <p:grpSpPr>
          <a:xfrm rot="-10800000">
            <a:off x="16833407" y="7378980"/>
            <a:ext cx="873852" cy="873852"/>
            <a:chOff x="0" y="0"/>
            <a:chExt cx="812800" cy="812800"/>
          </a:xfrm>
        </p:grpSpPr>
        <p:sp>
          <p:nvSpPr>
            <p:cNvPr id="12" name="Freeform 12">
              <a:extLst>
                <a:ext uri="{FF2B5EF4-FFF2-40B4-BE49-F238E27FC236}">
                  <a16:creationId xmlns:a16="http://schemas.microsoft.com/office/drawing/2014/main" id="{ED25EBDB-31E4-75E1-CF99-CCFF5D7EB4E1}"/>
                </a:ext>
              </a:extLst>
            </p:cNvPr>
            <p:cNvSpPr/>
            <p:nvPr/>
          </p:nvSpPr>
          <p:spPr>
            <a:xfrm>
              <a:off x="0" y="0"/>
              <a:ext cx="812800" cy="812800"/>
            </a:xfrm>
            <a:custGeom>
              <a:avLst/>
              <a:gdLst/>
              <a:ahLst/>
              <a:cxnLst/>
              <a:rect l="l" t="t" r="r" b="b"/>
              <a:pathLst>
                <a:path w="812800" h="812800">
                  <a:moveTo>
                    <a:pt x="652780" y="0"/>
                  </a:moveTo>
                  <a:lnTo>
                    <a:pt x="160020" y="0"/>
                  </a:lnTo>
                  <a:lnTo>
                    <a:pt x="0" y="160020"/>
                  </a:lnTo>
                  <a:lnTo>
                    <a:pt x="0" y="652780"/>
                  </a:lnTo>
                  <a:lnTo>
                    <a:pt x="160020" y="812800"/>
                  </a:lnTo>
                  <a:lnTo>
                    <a:pt x="652780" y="812800"/>
                  </a:lnTo>
                  <a:lnTo>
                    <a:pt x="812800" y="652780"/>
                  </a:lnTo>
                  <a:lnTo>
                    <a:pt x="812800" y="160020"/>
                  </a:lnTo>
                  <a:lnTo>
                    <a:pt x="652780" y="0"/>
                  </a:lnTo>
                  <a:close/>
                </a:path>
              </a:pathLst>
            </a:custGeom>
            <a:solidFill>
              <a:srgbClr val="000000">
                <a:alpha val="0"/>
              </a:srgbClr>
            </a:solidFill>
            <a:ln w="76200" cap="sq">
              <a:solidFill>
                <a:srgbClr val="70AD71"/>
              </a:solidFill>
              <a:prstDash val="solid"/>
              <a:miter/>
            </a:ln>
          </p:spPr>
          <p:txBody>
            <a:bodyPr/>
            <a:lstStyle/>
            <a:p>
              <a:endParaRPr lang="en-US"/>
            </a:p>
          </p:txBody>
        </p:sp>
        <p:sp>
          <p:nvSpPr>
            <p:cNvPr id="13" name="TextBox 13">
              <a:extLst>
                <a:ext uri="{FF2B5EF4-FFF2-40B4-BE49-F238E27FC236}">
                  <a16:creationId xmlns:a16="http://schemas.microsoft.com/office/drawing/2014/main" id="{C2BDF9FE-682F-2108-9FFD-58B13BC68EBE}"/>
                </a:ext>
              </a:extLst>
            </p:cNvPr>
            <p:cNvSpPr txBox="1"/>
            <p:nvPr/>
          </p:nvSpPr>
          <p:spPr>
            <a:xfrm>
              <a:off x="63500" y="53975"/>
              <a:ext cx="685800" cy="695325"/>
            </a:xfrm>
            <a:prstGeom prst="rect">
              <a:avLst/>
            </a:prstGeom>
          </p:spPr>
          <p:txBody>
            <a:bodyPr lIns="8136" tIns="8136" rIns="8136" bIns="8136" rtlCol="0" anchor="ctr"/>
            <a:lstStyle/>
            <a:p>
              <a:pPr algn="ctr">
                <a:lnSpc>
                  <a:spcPts val="313"/>
                </a:lnSpc>
                <a:spcBef>
                  <a:spcPct val="0"/>
                </a:spcBef>
              </a:pPr>
              <a:endParaRPr/>
            </a:p>
          </p:txBody>
        </p:sp>
      </p:grpSp>
      <p:grpSp>
        <p:nvGrpSpPr>
          <p:cNvPr id="14" name="Group 14">
            <a:extLst>
              <a:ext uri="{FF2B5EF4-FFF2-40B4-BE49-F238E27FC236}">
                <a16:creationId xmlns:a16="http://schemas.microsoft.com/office/drawing/2014/main" id="{747DECA8-D279-7350-5E4D-AA0162F9FDE9}"/>
              </a:ext>
            </a:extLst>
          </p:cNvPr>
          <p:cNvGrpSpPr>
            <a:grpSpLocks noChangeAspect="1"/>
          </p:cNvGrpSpPr>
          <p:nvPr/>
        </p:nvGrpSpPr>
        <p:grpSpPr>
          <a:xfrm rot="-10800000">
            <a:off x="15108817" y="8252832"/>
            <a:ext cx="566519" cy="491118"/>
            <a:chOff x="0" y="0"/>
            <a:chExt cx="3196590" cy="2771140"/>
          </a:xfrm>
        </p:grpSpPr>
        <p:sp>
          <p:nvSpPr>
            <p:cNvPr id="15" name="Freeform 15">
              <a:extLst>
                <a:ext uri="{FF2B5EF4-FFF2-40B4-BE49-F238E27FC236}">
                  <a16:creationId xmlns:a16="http://schemas.microsoft.com/office/drawing/2014/main" id="{0C8D263D-4AAB-F274-C58D-F012AA57EB28}"/>
                </a:ext>
              </a:extLst>
            </p:cNvPr>
            <p:cNvSpPr/>
            <p:nvPr/>
          </p:nvSpPr>
          <p:spPr>
            <a:xfrm>
              <a:off x="0" y="0"/>
              <a:ext cx="3196590" cy="2771140"/>
            </a:xfrm>
            <a:custGeom>
              <a:avLst/>
              <a:gdLst/>
              <a:ahLst/>
              <a:cxnLst/>
              <a:rect l="l" t="t" r="r" b="b"/>
              <a:pathLst>
                <a:path w="3196590" h="2771140">
                  <a:moveTo>
                    <a:pt x="271780" y="1861820"/>
                  </a:moveTo>
                  <a:lnTo>
                    <a:pt x="241300" y="1809750"/>
                  </a:lnTo>
                  <a:lnTo>
                    <a:pt x="2051050" y="0"/>
                  </a:lnTo>
                  <a:lnTo>
                    <a:pt x="2133600" y="0"/>
                  </a:lnTo>
                  <a:lnTo>
                    <a:pt x="271780" y="1861820"/>
                  </a:lnTo>
                  <a:close/>
                  <a:moveTo>
                    <a:pt x="1968500" y="0"/>
                  </a:moveTo>
                  <a:lnTo>
                    <a:pt x="1885950" y="0"/>
                  </a:lnTo>
                  <a:lnTo>
                    <a:pt x="181610" y="1704340"/>
                  </a:lnTo>
                  <a:lnTo>
                    <a:pt x="212090" y="1756410"/>
                  </a:lnTo>
                  <a:lnTo>
                    <a:pt x="1968500" y="0"/>
                  </a:lnTo>
                  <a:close/>
                  <a:moveTo>
                    <a:pt x="2298700" y="0"/>
                  </a:moveTo>
                  <a:lnTo>
                    <a:pt x="2216150" y="0"/>
                  </a:lnTo>
                  <a:lnTo>
                    <a:pt x="302260" y="1913890"/>
                  </a:lnTo>
                  <a:lnTo>
                    <a:pt x="332740" y="1965960"/>
                  </a:lnTo>
                  <a:lnTo>
                    <a:pt x="2298700" y="0"/>
                  </a:lnTo>
                  <a:close/>
                  <a:moveTo>
                    <a:pt x="2421890" y="43180"/>
                  </a:moveTo>
                  <a:lnTo>
                    <a:pt x="2396490" y="0"/>
                  </a:lnTo>
                  <a:lnTo>
                    <a:pt x="2381250" y="0"/>
                  </a:lnTo>
                  <a:lnTo>
                    <a:pt x="361950" y="2018030"/>
                  </a:lnTo>
                  <a:lnTo>
                    <a:pt x="392430" y="2070100"/>
                  </a:lnTo>
                  <a:lnTo>
                    <a:pt x="2421890" y="43180"/>
                  </a:lnTo>
                  <a:close/>
                  <a:moveTo>
                    <a:pt x="2481580" y="147320"/>
                  </a:moveTo>
                  <a:lnTo>
                    <a:pt x="2451100" y="95250"/>
                  </a:lnTo>
                  <a:lnTo>
                    <a:pt x="424180" y="2123440"/>
                  </a:lnTo>
                  <a:lnTo>
                    <a:pt x="454660" y="2175510"/>
                  </a:lnTo>
                  <a:lnTo>
                    <a:pt x="2481580" y="147320"/>
                  </a:lnTo>
                  <a:close/>
                  <a:moveTo>
                    <a:pt x="1803400" y="0"/>
                  </a:moveTo>
                  <a:lnTo>
                    <a:pt x="1720850" y="0"/>
                  </a:lnTo>
                  <a:lnTo>
                    <a:pt x="120650" y="1598930"/>
                  </a:lnTo>
                  <a:lnTo>
                    <a:pt x="151130" y="1651000"/>
                  </a:lnTo>
                  <a:lnTo>
                    <a:pt x="1803400" y="0"/>
                  </a:lnTo>
                  <a:close/>
                  <a:moveTo>
                    <a:pt x="2542540" y="252730"/>
                  </a:moveTo>
                  <a:lnTo>
                    <a:pt x="2512060" y="200660"/>
                  </a:lnTo>
                  <a:lnTo>
                    <a:pt x="483870" y="2228850"/>
                  </a:lnTo>
                  <a:lnTo>
                    <a:pt x="514350" y="2280920"/>
                  </a:lnTo>
                  <a:lnTo>
                    <a:pt x="2542540" y="252730"/>
                  </a:lnTo>
                  <a:close/>
                  <a:moveTo>
                    <a:pt x="552450" y="424180"/>
                  </a:moveTo>
                  <a:lnTo>
                    <a:pt x="976630" y="0"/>
                  </a:lnTo>
                  <a:lnTo>
                    <a:pt x="894080" y="0"/>
                  </a:lnTo>
                  <a:lnTo>
                    <a:pt x="665480" y="228600"/>
                  </a:lnTo>
                  <a:lnTo>
                    <a:pt x="552450" y="424180"/>
                  </a:lnTo>
                  <a:close/>
                  <a:moveTo>
                    <a:pt x="2814320" y="723900"/>
                  </a:moveTo>
                  <a:lnTo>
                    <a:pt x="786130" y="2752090"/>
                  </a:lnTo>
                  <a:lnTo>
                    <a:pt x="796290" y="2771140"/>
                  </a:lnTo>
                  <a:lnTo>
                    <a:pt x="850900" y="2771140"/>
                  </a:lnTo>
                  <a:lnTo>
                    <a:pt x="2844800" y="777240"/>
                  </a:lnTo>
                  <a:lnTo>
                    <a:pt x="2814320" y="723900"/>
                  </a:lnTo>
                  <a:close/>
                  <a:moveTo>
                    <a:pt x="1141730" y="0"/>
                  </a:moveTo>
                  <a:lnTo>
                    <a:pt x="1059180" y="0"/>
                  </a:lnTo>
                  <a:lnTo>
                    <a:pt x="439420" y="619760"/>
                  </a:lnTo>
                  <a:lnTo>
                    <a:pt x="326390" y="815340"/>
                  </a:lnTo>
                  <a:lnTo>
                    <a:pt x="1141730" y="0"/>
                  </a:lnTo>
                  <a:close/>
                  <a:moveTo>
                    <a:pt x="1306830" y="0"/>
                  </a:moveTo>
                  <a:lnTo>
                    <a:pt x="1224280" y="0"/>
                  </a:lnTo>
                  <a:lnTo>
                    <a:pt x="213360" y="1010920"/>
                  </a:lnTo>
                  <a:lnTo>
                    <a:pt x="100330" y="1206500"/>
                  </a:lnTo>
                  <a:lnTo>
                    <a:pt x="1306830" y="0"/>
                  </a:lnTo>
                  <a:close/>
                  <a:moveTo>
                    <a:pt x="1638300" y="0"/>
                  </a:moveTo>
                  <a:lnTo>
                    <a:pt x="1555750" y="0"/>
                  </a:lnTo>
                  <a:lnTo>
                    <a:pt x="60960" y="1494790"/>
                  </a:lnTo>
                  <a:lnTo>
                    <a:pt x="91440" y="1546860"/>
                  </a:lnTo>
                  <a:lnTo>
                    <a:pt x="1638300" y="0"/>
                  </a:lnTo>
                  <a:close/>
                  <a:moveTo>
                    <a:pt x="1471930" y="0"/>
                  </a:moveTo>
                  <a:lnTo>
                    <a:pt x="1389380" y="0"/>
                  </a:lnTo>
                  <a:lnTo>
                    <a:pt x="0" y="1389380"/>
                  </a:lnTo>
                  <a:lnTo>
                    <a:pt x="30480" y="1441450"/>
                  </a:lnTo>
                  <a:lnTo>
                    <a:pt x="1471930" y="0"/>
                  </a:lnTo>
                  <a:close/>
                  <a:moveTo>
                    <a:pt x="778510" y="33020"/>
                  </a:moveTo>
                  <a:lnTo>
                    <a:pt x="811530" y="0"/>
                  </a:lnTo>
                  <a:lnTo>
                    <a:pt x="797560" y="0"/>
                  </a:lnTo>
                  <a:lnTo>
                    <a:pt x="778510" y="33020"/>
                  </a:lnTo>
                  <a:close/>
                  <a:moveTo>
                    <a:pt x="3153410" y="1459230"/>
                  </a:moveTo>
                  <a:lnTo>
                    <a:pt x="3196590" y="1385570"/>
                  </a:lnTo>
                  <a:lnTo>
                    <a:pt x="3177540" y="1352550"/>
                  </a:lnTo>
                  <a:lnTo>
                    <a:pt x="1760220" y="2771140"/>
                  </a:lnTo>
                  <a:lnTo>
                    <a:pt x="1842770" y="2771140"/>
                  </a:lnTo>
                  <a:lnTo>
                    <a:pt x="3153410" y="1459230"/>
                  </a:lnTo>
                  <a:close/>
                  <a:moveTo>
                    <a:pt x="3147060" y="1300480"/>
                  </a:moveTo>
                  <a:lnTo>
                    <a:pt x="3116580" y="1248410"/>
                  </a:lnTo>
                  <a:lnTo>
                    <a:pt x="1595120" y="2771140"/>
                  </a:lnTo>
                  <a:lnTo>
                    <a:pt x="1677670" y="2771140"/>
                  </a:lnTo>
                  <a:lnTo>
                    <a:pt x="3147060" y="1300480"/>
                  </a:lnTo>
                  <a:close/>
                  <a:moveTo>
                    <a:pt x="2928620" y="1850390"/>
                  </a:moveTo>
                  <a:lnTo>
                    <a:pt x="3041650" y="1654810"/>
                  </a:lnTo>
                  <a:lnTo>
                    <a:pt x="1925320" y="2771140"/>
                  </a:lnTo>
                  <a:lnTo>
                    <a:pt x="2007870" y="2771140"/>
                  </a:lnTo>
                  <a:lnTo>
                    <a:pt x="2928620" y="1850390"/>
                  </a:lnTo>
                  <a:close/>
                  <a:moveTo>
                    <a:pt x="2702560" y="2241550"/>
                  </a:moveTo>
                  <a:lnTo>
                    <a:pt x="2815590" y="2045970"/>
                  </a:lnTo>
                  <a:lnTo>
                    <a:pt x="2090420" y="2771140"/>
                  </a:lnTo>
                  <a:lnTo>
                    <a:pt x="2172970" y="2771140"/>
                  </a:lnTo>
                  <a:lnTo>
                    <a:pt x="2702560" y="2241550"/>
                  </a:lnTo>
                  <a:close/>
                  <a:moveTo>
                    <a:pt x="2476500" y="2632710"/>
                  </a:moveTo>
                  <a:lnTo>
                    <a:pt x="2589530" y="2437130"/>
                  </a:lnTo>
                  <a:lnTo>
                    <a:pt x="2255520" y="2771140"/>
                  </a:lnTo>
                  <a:lnTo>
                    <a:pt x="2338070" y="2771140"/>
                  </a:lnTo>
                  <a:lnTo>
                    <a:pt x="2476500" y="2632710"/>
                  </a:lnTo>
                  <a:close/>
                  <a:moveTo>
                    <a:pt x="3087370" y="1195070"/>
                  </a:moveTo>
                  <a:lnTo>
                    <a:pt x="3056890" y="1143000"/>
                  </a:lnTo>
                  <a:lnTo>
                    <a:pt x="1428750" y="2771140"/>
                  </a:lnTo>
                  <a:lnTo>
                    <a:pt x="1511300" y="2771140"/>
                  </a:lnTo>
                  <a:lnTo>
                    <a:pt x="3087370" y="1195070"/>
                  </a:lnTo>
                  <a:close/>
                  <a:moveTo>
                    <a:pt x="3026410" y="1090930"/>
                  </a:moveTo>
                  <a:lnTo>
                    <a:pt x="2995930" y="1038860"/>
                  </a:lnTo>
                  <a:lnTo>
                    <a:pt x="1263650" y="2771140"/>
                  </a:lnTo>
                  <a:lnTo>
                    <a:pt x="1346200" y="2771140"/>
                  </a:lnTo>
                  <a:lnTo>
                    <a:pt x="3026410" y="1090930"/>
                  </a:lnTo>
                  <a:close/>
                  <a:moveTo>
                    <a:pt x="2724150" y="566420"/>
                  </a:moveTo>
                  <a:lnTo>
                    <a:pt x="2693670" y="514350"/>
                  </a:lnTo>
                  <a:lnTo>
                    <a:pt x="665480" y="2542540"/>
                  </a:lnTo>
                  <a:lnTo>
                    <a:pt x="695960" y="2594610"/>
                  </a:lnTo>
                  <a:lnTo>
                    <a:pt x="2724150" y="566420"/>
                  </a:lnTo>
                  <a:close/>
                  <a:moveTo>
                    <a:pt x="2663190" y="462280"/>
                  </a:moveTo>
                  <a:lnTo>
                    <a:pt x="2632710" y="410210"/>
                  </a:lnTo>
                  <a:lnTo>
                    <a:pt x="604520" y="2438400"/>
                  </a:lnTo>
                  <a:lnTo>
                    <a:pt x="635000" y="2490470"/>
                  </a:lnTo>
                  <a:lnTo>
                    <a:pt x="2663190" y="462280"/>
                  </a:lnTo>
                  <a:close/>
                  <a:moveTo>
                    <a:pt x="2783840" y="671830"/>
                  </a:moveTo>
                  <a:lnTo>
                    <a:pt x="2753360" y="619760"/>
                  </a:lnTo>
                  <a:lnTo>
                    <a:pt x="726440" y="2646680"/>
                  </a:lnTo>
                  <a:lnTo>
                    <a:pt x="756920" y="2698750"/>
                  </a:lnTo>
                  <a:lnTo>
                    <a:pt x="2783840" y="671830"/>
                  </a:lnTo>
                  <a:close/>
                  <a:moveTo>
                    <a:pt x="2965450" y="985520"/>
                  </a:moveTo>
                  <a:lnTo>
                    <a:pt x="2934970" y="933450"/>
                  </a:lnTo>
                  <a:lnTo>
                    <a:pt x="1098550" y="2771140"/>
                  </a:lnTo>
                  <a:lnTo>
                    <a:pt x="1181100" y="2771140"/>
                  </a:lnTo>
                  <a:lnTo>
                    <a:pt x="2965450" y="985520"/>
                  </a:lnTo>
                  <a:close/>
                  <a:moveTo>
                    <a:pt x="2603500" y="356870"/>
                  </a:moveTo>
                  <a:lnTo>
                    <a:pt x="2573020" y="304800"/>
                  </a:lnTo>
                  <a:lnTo>
                    <a:pt x="544830" y="2332990"/>
                  </a:lnTo>
                  <a:lnTo>
                    <a:pt x="575310" y="2385060"/>
                  </a:lnTo>
                  <a:lnTo>
                    <a:pt x="2603500" y="356870"/>
                  </a:lnTo>
                  <a:close/>
                  <a:moveTo>
                    <a:pt x="2905760" y="881380"/>
                  </a:moveTo>
                  <a:lnTo>
                    <a:pt x="2875280" y="829310"/>
                  </a:lnTo>
                  <a:lnTo>
                    <a:pt x="933450" y="2771140"/>
                  </a:lnTo>
                  <a:lnTo>
                    <a:pt x="1016000" y="2771140"/>
                  </a:lnTo>
                  <a:lnTo>
                    <a:pt x="2905760" y="881380"/>
                  </a:lnTo>
                  <a:close/>
                </a:path>
              </a:pathLst>
            </a:custGeom>
            <a:solidFill>
              <a:srgbClr val="266390"/>
            </a:solidFill>
          </p:spPr>
          <p:txBody>
            <a:bodyPr/>
            <a:lstStyle/>
            <a:p>
              <a:endParaRPr lang="en-US"/>
            </a:p>
          </p:txBody>
        </p:sp>
      </p:grpSp>
      <p:grpSp>
        <p:nvGrpSpPr>
          <p:cNvPr id="16" name="Group 16">
            <a:extLst>
              <a:ext uri="{FF2B5EF4-FFF2-40B4-BE49-F238E27FC236}">
                <a16:creationId xmlns:a16="http://schemas.microsoft.com/office/drawing/2014/main" id="{72D99A8D-5778-3053-E5B1-313EA2DBE5B6}"/>
              </a:ext>
            </a:extLst>
          </p:cNvPr>
          <p:cNvGrpSpPr/>
          <p:nvPr/>
        </p:nvGrpSpPr>
        <p:grpSpPr>
          <a:xfrm rot="-10800000">
            <a:off x="17270333" y="7183325"/>
            <a:ext cx="531759" cy="531759"/>
            <a:chOff x="0" y="0"/>
            <a:chExt cx="812800" cy="812800"/>
          </a:xfrm>
        </p:grpSpPr>
        <p:sp>
          <p:nvSpPr>
            <p:cNvPr id="17" name="Freeform 17">
              <a:extLst>
                <a:ext uri="{FF2B5EF4-FFF2-40B4-BE49-F238E27FC236}">
                  <a16:creationId xmlns:a16="http://schemas.microsoft.com/office/drawing/2014/main" id="{9E1AD70D-7924-8B0B-A29F-22769B77F991}"/>
                </a:ext>
              </a:extLst>
            </p:cNvPr>
            <p:cNvSpPr/>
            <p:nvPr/>
          </p:nvSpPr>
          <p:spPr>
            <a:xfrm>
              <a:off x="0" y="0"/>
              <a:ext cx="812800" cy="812800"/>
            </a:xfrm>
            <a:custGeom>
              <a:avLst/>
              <a:gdLst/>
              <a:ahLst/>
              <a:cxnLst/>
              <a:rect l="l" t="t" r="r" b="b"/>
              <a:pathLst>
                <a:path w="812800" h="812800">
                  <a:moveTo>
                    <a:pt x="652780" y="0"/>
                  </a:moveTo>
                  <a:lnTo>
                    <a:pt x="160020" y="0"/>
                  </a:lnTo>
                  <a:lnTo>
                    <a:pt x="0" y="160020"/>
                  </a:lnTo>
                  <a:lnTo>
                    <a:pt x="0" y="652780"/>
                  </a:lnTo>
                  <a:lnTo>
                    <a:pt x="160020" y="812800"/>
                  </a:lnTo>
                  <a:lnTo>
                    <a:pt x="652780" y="812800"/>
                  </a:lnTo>
                  <a:lnTo>
                    <a:pt x="812800" y="652780"/>
                  </a:lnTo>
                  <a:lnTo>
                    <a:pt x="812800" y="160020"/>
                  </a:lnTo>
                  <a:lnTo>
                    <a:pt x="652780" y="0"/>
                  </a:lnTo>
                  <a:close/>
                </a:path>
              </a:pathLst>
            </a:custGeom>
            <a:solidFill>
              <a:srgbClr val="000000">
                <a:alpha val="0"/>
              </a:srgbClr>
            </a:solidFill>
            <a:ln w="76200" cap="sq">
              <a:solidFill>
                <a:srgbClr val="3B7A6E"/>
              </a:solidFill>
              <a:prstDash val="solid"/>
              <a:miter/>
            </a:ln>
          </p:spPr>
          <p:txBody>
            <a:bodyPr/>
            <a:lstStyle/>
            <a:p>
              <a:endParaRPr lang="en-US"/>
            </a:p>
          </p:txBody>
        </p:sp>
        <p:sp>
          <p:nvSpPr>
            <p:cNvPr id="18" name="TextBox 18">
              <a:extLst>
                <a:ext uri="{FF2B5EF4-FFF2-40B4-BE49-F238E27FC236}">
                  <a16:creationId xmlns:a16="http://schemas.microsoft.com/office/drawing/2014/main" id="{C0E3384E-D267-D7EE-A6BB-6BD54E3E0CDD}"/>
                </a:ext>
              </a:extLst>
            </p:cNvPr>
            <p:cNvSpPr txBox="1"/>
            <p:nvPr/>
          </p:nvSpPr>
          <p:spPr>
            <a:xfrm>
              <a:off x="63500" y="53975"/>
              <a:ext cx="685800" cy="695325"/>
            </a:xfrm>
            <a:prstGeom prst="rect">
              <a:avLst/>
            </a:prstGeom>
          </p:spPr>
          <p:txBody>
            <a:bodyPr lIns="8136" tIns="8136" rIns="8136" bIns="8136" rtlCol="0" anchor="ctr"/>
            <a:lstStyle/>
            <a:p>
              <a:pPr algn="ctr">
                <a:lnSpc>
                  <a:spcPts val="313"/>
                </a:lnSpc>
                <a:spcBef>
                  <a:spcPct val="0"/>
                </a:spcBef>
              </a:pPr>
              <a:endParaRPr/>
            </a:p>
          </p:txBody>
        </p:sp>
      </p:grpSp>
      <p:sp>
        <p:nvSpPr>
          <p:cNvPr id="21" name="TextBox 19">
            <a:extLst>
              <a:ext uri="{FF2B5EF4-FFF2-40B4-BE49-F238E27FC236}">
                <a16:creationId xmlns:a16="http://schemas.microsoft.com/office/drawing/2014/main" id="{CBA2BACA-D168-3461-7784-52810E6004F7}"/>
              </a:ext>
            </a:extLst>
          </p:cNvPr>
          <p:cNvSpPr txBox="1"/>
          <p:nvPr/>
        </p:nvSpPr>
        <p:spPr>
          <a:xfrm>
            <a:off x="2054020" y="9561883"/>
            <a:ext cx="12070956" cy="501676"/>
          </a:xfrm>
          <a:prstGeom prst="rect">
            <a:avLst/>
          </a:prstGeom>
        </p:spPr>
        <p:txBody>
          <a:bodyPr wrap="square" lIns="0" tIns="0" rIns="0" bIns="0" rtlCol="0" anchor="t">
            <a:spAutoFit/>
          </a:bodyPr>
          <a:lstStyle/>
          <a:p>
            <a:pPr algn="l">
              <a:lnSpc>
                <a:spcPts val="4368"/>
              </a:lnSpc>
            </a:pPr>
            <a:r>
              <a:rPr lang="en-US" sz="2400" b="1" dirty="0">
                <a:solidFill>
                  <a:srgbClr val="FFFFFF"/>
                </a:solidFill>
                <a:latin typeface="Futura Bold"/>
                <a:ea typeface="Futura Bold"/>
                <a:cs typeface="Futura Bold"/>
                <a:sym typeface="Futura Bold"/>
              </a:rPr>
              <a:t>Raul </a:t>
            </a:r>
            <a:r>
              <a:rPr lang="en-US" sz="2400" b="1" dirty="0" err="1">
                <a:solidFill>
                  <a:srgbClr val="FFFFFF"/>
                </a:solidFill>
                <a:latin typeface="Futura Bold"/>
                <a:ea typeface="Futura Bold"/>
                <a:cs typeface="Futura Bold"/>
                <a:sym typeface="Futura Bold"/>
              </a:rPr>
              <a:t>Yzaguirre</a:t>
            </a:r>
            <a:r>
              <a:rPr lang="en-US" sz="2400" b="1" dirty="0">
                <a:solidFill>
                  <a:srgbClr val="FFFFFF"/>
                </a:solidFill>
                <a:latin typeface="Futura Bold"/>
                <a:ea typeface="Futura Bold"/>
                <a:cs typeface="Futura Bold"/>
                <a:sym typeface="Futura Bold"/>
              </a:rPr>
              <a:t> Schools for Success</a:t>
            </a:r>
          </a:p>
        </p:txBody>
      </p:sp>
      <p:sp>
        <p:nvSpPr>
          <p:cNvPr id="22" name="Freeform 20">
            <a:extLst>
              <a:ext uri="{FF2B5EF4-FFF2-40B4-BE49-F238E27FC236}">
                <a16:creationId xmlns:a16="http://schemas.microsoft.com/office/drawing/2014/main" id="{60625DC4-F984-A1B2-C4E5-3A1A0FA09257}"/>
              </a:ext>
            </a:extLst>
          </p:cNvPr>
          <p:cNvSpPr/>
          <p:nvPr/>
        </p:nvSpPr>
        <p:spPr>
          <a:xfrm>
            <a:off x="232077" y="8947218"/>
            <a:ext cx="1753222" cy="1753222"/>
          </a:xfrm>
          <a:custGeom>
            <a:avLst/>
            <a:gdLst/>
            <a:ahLst/>
            <a:cxnLst/>
            <a:rect l="l" t="t" r="r" b="b"/>
            <a:pathLst>
              <a:path w="1753222" h="1753222">
                <a:moveTo>
                  <a:pt x="0" y="0"/>
                </a:moveTo>
                <a:lnTo>
                  <a:pt x="1753222" y="0"/>
                </a:lnTo>
                <a:lnTo>
                  <a:pt x="1753222" y="1753222"/>
                </a:lnTo>
                <a:lnTo>
                  <a:pt x="0" y="1753222"/>
                </a:lnTo>
                <a:lnTo>
                  <a:pt x="0" y="0"/>
                </a:lnTo>
                <a:close/>
              </a:path>
            </a:pathLst>
          </a:custGeom>
          <a:blipFill>
            <a:blip r:embed="rId2"/>
            <a:stretch>
              <a:fillRect/>
            </a:stretch>
          </a:blipFill>
        </p:spPr>
        <p:txBody>
          <a:bodyPr/>
          <a:lstStyle/>
          <a:p>
            <a:endParaRPr lang="en-US"/>
          </a:p>
        </p:txBody>
      </p:sp>
      <p:sp>
        <p:nvSpPr>
          <p:cNvPr id="20" name="Title 2">
            <a:extLst>
              <a:ext uri="{FF2B5EF4-FFF2-40B4-BE49-F238E27FC236}">
                <a16:creationId xmlns:a16="http://schemas.microsoft.com/office/drawing/2014/main" id="{1808D2F6-D0A3-3DF9-4661-5F6216565BE0}"/>
              </a:ext>
            </a:extLst>
          </p:cNvPr>
          <p:cNvSpPr txBox="1">
            <a:spLocks/>
          </p:cNvSpPr>
          <p:nvPr/>
        </p:nvSpPr>
        <p:spPr>
          <a:xfrm>
            <a:off x="754118" y="394759"/>
            <a:ext cx="16553466" cy="735879"/>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b="1" dirty="0">
                <a:latin typeface="Arial" panose="020B0604020202020204" pitchFamily="34" charset="0"/>
                <a:cs typeface="Arial" panose="020B0604020202020204" pitchFamily="34" charset="0"/>
              </a:rPr>
              <a:t>Payout</a:t>
            </a:r>
          </a:p>
        </p:txBody>
      </p:sp>
      <p:sp>
        <p:nvSpPr>
          <p:cNvPr id="24" name="TextBox 23">
            <a:extLst>
              <a:ext uri="{FF2B5EF4-FFF2-40B4-BE49-F238E27FC236}">
                <a16:creationId xmlns:a16="http://schemas.microsoft.com/office/drawing/2014/main" id="{0F749DAF-08D2-5217-BDB6-60F2FD2340FA}"/>
              </a:ext>
            </a:extLst>
          </p:cNvPr>
          <p:cNvSpPr txBox="1"/>
          <p:nvPr/>
        </p:nvSpPr>
        <p:spPr>
          <a:xfrm>
            <a:off x="1123928" y="1700391"/>
            <a:ext cx="16130175" cy="5509200"/>
          </a:xfrm>
          <a:prstGeom prst="rect">
            <a:avLst/>
          </a:prstGeom>
          <a:noFill/>
        </p:spPr>
        <p:txBody>
          <a:bodyPr wrap="square" rtlCol="0">
            <a:spAutoFit/>
          </a:bodyPr>
          <a:lstStyle/>
          <a:p>
            <a:pPr marL="571500" indent="-571500">
              <a:buClr>
                <a:schemeClr val="accent1">
                  <a:lumMod val="75000"/>
                </a:schemeClr>
              </a:buClr>
              <a:buFont typeface="Wingdings" panose="05000000000000000000" pitchFamily="2" charset="2"/>
              <a:buChar char="Ø"/>
            </a:pPr>
            <a:r>
              <a:rPr lang="en-US" sz="4400" dirty="0"/>
              <a:t>Designated teacher receives 90% of allotment; 10% is maintained at the district level for professional development.</a:t>
            </a:r>
          </a:p>
          <a:p>
            <a:pPr marL="571500" indent="-571500">
              <a:buClr>
                <a:schemeClr val="accent1">
                  <a:lumMod val="75000"/>
                </a:schemeClr>
              </a:buClr>
              <a:buFont typeface="Wingdings" panose="05000000000000000000" pitchFamily="2" charset="2"/>
              <a:buChar char="Ø"/>
            </a:pPr>
            <a:endParaRPr lang="en-US" sz="4400" dirty="0"/>
          </a:p>
          <a:p>
            <a:pPr marL="571500" indent="-571500">
              <a:buClr>
                <a:schemeClr val="accent1">
                  <a:lumMod val="75000"/>
                </a:schemeClr>
              </a:buClr>
              <a:buFont typeface="Wingdings" panose="05000000000000000000" pitchFamily="2" charset="2"/>
              <a:buChar char="Ø"/>
            </a:pPr>
            <a:r>
              <a:rPr lang="en-US" sz="4400" dirty="0"/>
              <a:t>Payout is distributed in two checks:  half in May and half in August.</a:t>
            </a:r>
          </a:p>
          <a:p>
            <a:pPr marL="571500" indent="-571500">
              <a:buClr>
                <a:schemeClr val="accent1">
                  <a:lumMod val="75000"/>
                </a:schemeClr>
              </a:buClr>
              <a:buFont typeface="Wingdings" panose="05000000000000000000" pitchFamily="2" charset="2"/>
              <a:buChar char="Ø"/>
            </a:pPr>
            <a:endParaRPr lang="en-US" sz="4400" dirty="0"/>
          </a:p>
          <a:p>
            <a:pPr marL="571500" indent="-571500">
              <a:buClr>
                <a:schemeClr val="accent1">
                  <a:lumMod val="75000"/>
                </a:schemeClr>
              </a:buClr>
              <a:buFont typeface="Wingdings" panose="05000000000000000000" pitchFamily="2" charset="2"/>
              <a:buChar char="Ø"/>
            </a:pPr>
            <a:r>
              <a:rPr lang="en-US" sz="4400" b="1" i="1" dirty="0"/>
              <a:t>Taxes and deductions are taken out of the checks. </a:t>
            </a:r>
          </a:p>
          <a:p>
            <a:pPr marL="571500" indent="-571500">
              <a:buClr>
                <a:schemeClr val="accent1">
                  <a:lumMod val="75000"/>
                </a:schemeClr>
              </a:buClr>
              <a:buFont typeface="Wingdings" panose="05000000000000000000" pitchFamily="2" charset="2"/>
              <a:buChar char="Ø"/>
            </a:pPr>
            <a:endParaRPr lang="en-US" sz="4400" dirty="0"/>
          </a:p>
          <a:p>
            <a:pPr>
              <a:buClr>
                <a:schemeClr val="accent1">
                  <a:lumMod val="75000"/>
                </a:schemeClr>
              </a:buClr>
            </a:pPr>
            <a:endParaRPr lang="en-US" sz="4400" dirty="0"/>
          </a:p>
        </p:txBody>
      </p:sp>
    </p:spTree>
    <p:extLst>
      <p:ext uri="{BB962C8B-B14F-4D97-AF65-F5344CB8AC3E}">
        <p14:creationId xmlns:p14="http://schemas.microsoft.com/office/powerpoint/2010/main" val="412549814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71A96198-78FD-4A9E-BF76-ECA9181ADF54}"/>
              </a:ext>
            </a:extLst>
          </p:cNvPr>
          <p:cNvSpPr>
            <a:spLocks noGrp="1"/>
          </p:cNvSpPr>
          <p:nvPr>
            <p:ph type="sldNum" sz="quarter" idx="12"/>
          </p:nvPr>
        </p:nvSpPr>
        <p:spPr>
          <a:xfrm>
            <a:off x="12712010" y="9423313"/>
            <a:ext cx="4114800" cy="547688"/>
          </a:xfrm>
        </p:spPr>
        <p:txBody>
          <a:bodyPr/>
          <a:lstStyle/>
          <a:p>
            <a:fld id="{82EE24B5-652C-4DB5-B7C3-B5BBEC1280B1}" type="slidenum">
              <a:rPr lang="en-US" noProof="0" smtClean="0"/>
              <a:t>14</a:t>
            </a:fld>
            <a:endParaRPr lang="en-US" noProof="0" dirty="0"/>
          </a:p>
        </p:txBody>
      </p:sp>
      <p:sp>
        <p:nvSpPr>
          <p:cNvPr id="5" name="Slide Number Placeholder 2">
            <a:extLst>
              <a:ext uri="{FF2B5EF4-FFF2-40B4-BE49-F238E27FC236}">
                <a16:creationId xmlns:a16="http://schemas.microsoft.com/office/drawing/2014/main" id="{CDE26232-F982-48E8-BA86-07B6A130C1A4}"/>
              </a:ext>
            </a:extLst>
          </p:cNvPr>
          <p:cNvSpPr txBox="1">
            <a:spLocks/>
          </p:cNvSpPr>
          <p:nvPr/>
        </p:nvSpPr>
        <p:spPr>
          <a:xfrm>
            <a:off x="12956375" y="9651913"/>
            <a:ext cx="4114800" cy="547688"/>
          </a:xfrm>
          <a:prstGeom prst="rect">
            <a:avLst/>
          </a:prstGeom>
        </p:spPr>
        <p:txBody>
          <a:bodyPr vert="horz" lIns="137160" tIns="68580" rIns="137160" bIns="6858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2EE24B5-652C-4DB5-B7C3-B5BBEC1280B1}" type="slidenum">
              <a:rPr lang="en-US" sz="1800"/>
              <a:pPr/>
              <a:t>14</a:t>
            </a:fld>
            <a:endParaRPr lang="en-US" sz="1800" dirty="0"/>
          </a:p>
        </p:txBody>
      </p:sp>
      <p:sp>
        <p:nvSpPr>
          <p:cNvPr id="6" name="Slide Number Placeholder 2">
            <a:extLst>
              <a:ext uri="{FF2B5EF4-FFF2-40B4-BE49-F238E27FC236}">
                <a16:creationId xmlns:a16="http://schemas.microsoft.com/office/drawing/2014/main" id="{92E35A6F-D14E-4620-B007-B21F582155E5}"/>
              </a:ext>
            </a:extLst>
          </p:cNvPr>
          <p:cNvSpPr txBox="1">
            <a:spLocks/>
          </p:cNvSpPr>
          <p:nvPr/>
        </p:nvSpPr>
        <p:spPr>
          <a:xfrm>
            <a:off x="12970500" y="9658663"/>
            <a:ext cx="4114800" cy="547688"/>
          </a:xfrm>
          <a:prstGeom prst="rect">
            <a:avLst/>
          </a:prstGeom>
        </p:spPr>
        <p:txBody>
          <a:bodyPr vert="horz" lIns="137160" tIns="68580" rIns="137160" bIns="6858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2EE24B5-652C-4DB5-B7C3-B5BBEC1280B1}" type="slidenum">
              <a:rPr lang="en-US" sz="1800"/>
              <a:pPr/>
              <a:t>14</a:t>
            </a:fld>
            <a:endParaRPr lang="en-US" sz="1800" dirty="0"/>
          </a:p>
        </p:txBody>
      </p:sp>
      <p:pic>
        <p:nvPicPr>
          <p:cNvPr id="7" name="Picture 6">
            <a:extLst>
              <a:ext uri="{FF2B5EF4-FFF2-40B4-BE49-F238E27FC236}">
                <a16:creationId xmlns:a16="http://schemas.microsoft.com/office/drawing/2014/main" id="{FA91FBF4-14F7-4E32-BBD8-FA1D7B43BC0B}"/>
              </a:ext>
            </a:extLst>
          </p:cNvPr>
          <p:cNvPicPr>
            <a:picLocks noChangeAspect="1"/>
          </p:cNvPicPr>
          <p:nvPr/>
        </p:nvPicPr>
        <p:blipFill>
          <a:blip r:embed="rId3"/>
          <a:stretch>
            <a:fillRect/>
          </a:stretch>
        </p:blipFill>
        <p:spPr>
          <a:xfrm>
            <a:off x="24710" y="9378505"/>
            <a:ext cx="18289586" cy="1025882"/>
          </a:xfrm>
          <a:prstGeom prst="rect">
            <a:avLst/>
          </a:prstGeom>
        </p:spPr>
      </p:pic>
      <p:pic>
        <p:nvPicPr>
          <p:cNvPr id="8" name="Picture 7">
            <a:extLst>
              <a:ext uri="{FF2B5EF4-FFF2-40B4-BE49-F238E27FC236}">
                <a16:creationId xmlns:a16="http://schemas.microsoft.com/office/drawing/2014/main" id="{E18CE18C-F856-416F-AA16-304EFA378737}"/>
              </a:ext>
            </a:extLst>
          </p:cNvPr>
          <p:cNvPicPr>
            <a:picLocks noChangeAspect="1"/>
          </p:cNvPicPr>
          <p:nvPr/>
        </p:nvPicPr>
        <p:blipFill>
          <a:blip r:embed="rId4"/>
          <a:stretch>
            <a:fillRect/>
          </a:stretch>
        </p:blipFill>
        <p:spPr>
          <a:xfrm>
            <a:off x="17094556" y="9469199"/>
            <a:ext cx="960203" cy="887045"/>
          </a:xfrm>
          <a:prstGeom prst="rect">
            <a:avLst/>
          </a:prstGeom>
        </p:spPr>
      </p:pic>
      <p:sp>
        <p:nvSpPr>
          <p:cNvPr id="9" name="Slide Number Placeholder 2">
            <a:extLst>
              <a:ext uri="{FF2B5EF4-FFF2-40B4-BE49-F238E27FC236}">
                <a16:creationId xmlns:a16="http://schemas.microsoft.com/office/drawing/2014/main" id="{E6A6EB87-CACB-4C95-B84E-46C4211BF566}"/>
              </a:ext>
            </a:extLst>
          </p:cNvPr>
          <p:cNvSpPr txBox="1">
            <a:spLocks/>
          </p:cNvSpPr>
          <p:nvPr/>
        </p:nvSpPr>
        <p:spPr>
          <a:xfrm>
            <a:off x="12940610" y="9651913"/>
            <a:ext cx="4114800" cy="547688"/>
          </a:xfrm>
          <a:prstGeom prst="rect">
            <a:avLst/>
          </a:prstGeom>
        </p:spPr>
        <p:txBody>
          <a:bodyPr vert="horz" lIns="137160" tIns="68580" rIns="137160" bIns="6858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2EE24B5-652C-4DB5-B7C3-B5BBEC1280B1}" type="slidenum">
              <a:rPr lang="en-US" sz="1800">
                <a:solidFill>
                  <a:schemeClr val="bg1">
                    <a:lumMod val="95000"/>
                  </a:schemeClr>
                </a:solidFill>
              </a:rPr>
              <a:pPr/>
              <a:t>14</a:t>
            </a:fld>
            <a:endParaRPr lang="en-US" sz="1800" dirty="0">
              <a:solidFill>
                <a:schemeClr val="bg1">
                  <a:lumMod val="95000"/>
                </a:schemeClr>
              </a:solidFill>
            </a:endParaRPr>
          </a:p>
        </p:txBody>
      </p:sp>
      <p:sp>
        <p:nvSpPr>
          <p:cNvPr id="10" name="Google Shape;44;p4">
            <a:extLst>
              <a:ext uri="{FF2B5EF4-FFF2-40B4-BE49-F238E27FC236}">
                <a16:creationId xmlns:a16="http://schemas.microsoft.com/office/drawing/2014/main" id="{B819CB68-5C36-42BA-83DE-A0D0C2399F89}"/>
              </a:ext>
            </a:extLst>
          </p:cNvPr>
          <p:cNvSpPr txBox="1">
            <a:spLocks noGrp="1"/>
          </p:cNvSpPr>
          <p:nvPr>
            <p:ph type="title"/>
          </p:nvPr>
        </p:nvSpPr>
        <p:spPr>
          <a:xfrm>
            <a:off x="596962" y="408347"/>
            <a:ext cx="17021003" cy="1223843"/>
          </a:xfrm>
          <a:prstGeom prst="rect">
            <a:avLst/>
          </a:prstGeom>
          <a:noFill/>
          <a:ln>
            <a:noFill/>
          </a:ln>
        </p:spPr>
        <p:txBody>
          <a:bodyPr spcFirstLastPara="1" vert="horz" wrap="square" lIns="137138" tIns="137138" rIns="137138" bIns="137138" rtlCol="0" anchor="t" anchorCtr="0">
            <a:noAutofit/>
          </a:bodyPr>
          <a:lstStyle/>
          <a:p>
            <a:pPr>
              <a:spcBef>
                <a:spcPts val="0"/>
              </a:spcBef>
              <a:buSzPts val="3000"/>
            </a:pPr>
            <a:r>
              <a:rPr lang="en-US" sz="5400" b="1" dirty="0">
                <a:solidFill>
                  <a:schemeClr val="accent1">
                    <a:lumMod val="75000"/>
                  </a:schemeClr>
                </a:solidFill>
                <a:latin typeface="Arial" panose="020B0604020202020204" pitchFamily="34" charset="0"/>
                <a:cs typeface="Arial" panose="020B0604020202020204" pitchFamily="34" charset="0"/>
              </a:rPr>
              <a:t>TIA Timeline:  RYSS</a:t>
            </a:r>
            <a:endParaRPr sz="5400" b="1" dirty="0">
              <a:solidFill>
                <a:schemeClr val="accent1">
                  <a:lumMod val="75000"/>
                </a:schemeClr>
              </a:solidFill>
              <a:latin typeface="Arial" panose="020B0604020202020204" pitchFamily="34" charset="0"/>
              <a:cs typeface="Arial" panose="020B0604020202020204" pitchFamily="34" charset="0"/>
            </a:endParaRPr>
          </a:p>
        </p:txBody>
      </p:sp>
      <p:graphicFrame>
        <p:nvGraphicFramePr>
          <p:cNvPr id="11" name="Table 10">
            <a:extLst>
              <a:ext uri="{FF2B5EF4-FFF2-40B4-BE49-F238E27FC236}">
                <a16:creationId xmlns:a16="http://schemas.microsoft.com/office/drawing/2014/main" id="{6B94C1D6-25B4-BA3E-63EC-2276ACDE65B7}"/>
              </a:ext>
            </a:extLst>
          </p:cNvPr>
          <p:cNvGraphicFramePr>
            <a:graphicFrameLocks noGrp="1"/>
          </p:cNvGraphicFramePr>
          <p:nvPr>
            <p:extLst>
              <p:ext uri="{D42A27DB-BD31-4B8C-83A1-F6EECF244321}">
                <p14:modId xmlns:p14="http://schemas.microsoft.com/office/powerpoint/2010/main" val="1116842952"/>
              </p:ext>
            </p:extLst>
          </p:nvPr>
        </p:nvGraphicFramePr>
        <p:xfrm>
          <a:off x="448049" y="1300719"/>
          <a:ext cx="17021003" cy="7642860"/>
        </p:xfrm>
        <a:graphic>
          <a:graphicData uri="http://schemas.openxmlformats.org/drawingml/2006/table">
            <a:tbl>
              <a:tblPr firstRow="1" bandRow="1">
                <a:tableStyleId>{F5AB1C69-6EDB-4FF4-983F-18BD219EF322}</a:tableStyleId>
              </a:tblPr>
              <a:tblGrid>
                <a:gridCol w="4303583">
                  <a:extLst>
                    <a:ext uri="{9D8B030D-6E8A-4147-A177-3AD203B41FA5}">
                      <a16:colId xmlns:a16="http://schemas.microsoft.com/office/drawing/2014/main" val="83648355"/>
                    </a:ext>
                  </a:extLst>
                </a:gridCol>
                <a:gridCol w="12717420">
                  <a:extLst>
                    <a:ext uri="{9D8B030D-6E8A-4147-A177-3AD203B41FA5}">
                      <a16:colId xmlns:a16="http://schemas.microsoft.com/office/drawing/2014/main" val="2499806249"/>
                    </a:ext>
                  </a:extLst>
                </a:gridCol>
              </a:tblGrid>
              <a:tr h="556260">
                <a:tc>
                  <a:txBody>
                    <a:bodyPr/>
                    <a:lstStyle/>
                    <a:p>
                      <a:r>
                        <a:rPr lang="en-US" sz="2700" dirty="0"/>
                        <a:t>Date</a:t>
                      </a:r>
                    </a:p>
                  </a:txBody>
                  <a:tcPr marL="137160" marR="137160" marT="68580" marB="68580"/>
                </a:tc>
                <a:tc>
                  <a:txBody>
                    <a:bodyPr/>
                    <a:lstStyle/>
                    <a:p>
                      <a:r>
                        <a:rPr lang="en-US" sz="2700" dirty="0"/>
                        <a:t>Item</a:t>
                      </a:r>
                    </a:p>
                  </a:txBody>
                  <a:tcPr marL="137160" marR="137160" marT="68580" marB="68580"/>
                </a:tc>
                <a:extLst>
                  <a:ext uri="{0D108BD9-81ED-4DB2-BD59-A6C34878D82A}">
                    <a16:rowId xmlns:a16="http://schemas.microsoft.com/office/drawing/2014/main" val="627781196"/>
                  </a:ext>
                </a:extLst>
              </a:tr>
              <a:tr h="556260">
                <a:tc>
                  <a:txBody>
                    <a:bodyPr/>
                    <a:lstStyle/>
                    <a:p>
                      <a:r>
                        <a:rPr lang="en-US" sz="3200" dirty="0"/>
                        <a:t>June-August 2026</a:t>
                      </a:r>
                    </a:p>
                  </a:txBody>
                  <a:tcPr marL="137160" marR="137160" marT="68580" marB="68580"/>
                </a:tc>
                <a:tc>
                  <a:txBody>
                    <a:bodyPr/>
                    <a:lstStyle/>
                    <a:p>
                      <a:r>
                        <a:rPr lang="en-US" sz="3200" dirty="0"/>
                        <a:t>Data collection and analysis of 2025-2026 data for </a:t>
                      </a:r>
                      <a:r>
                        <a:rPr lang="en-US" sz="3200" b="1" dirty="0"/>
                        <a:t>2026-2027</a:t>
                      </a:r>
                      <a:r>
                        <a:rPr lang="en-US" sz="3200" dirty="0"/>
                        <a:t> designations.</a:t>
                      </a:r>
                    </a:p>
                  </a:txBody>
                  <a:tcPr marL="137160" marR="137160" marT="68580" marB="68580"/>
                </a:tc>
                <a:extLst>
                  <a:ext uri="{0D108BD9-81ED-4DB2-BD59-A6C34878D82A}">
                    <a16:rowId xmlns:a16="http://schemas.microsoft.com/office/drawing/2014/main" val="3970665642"/>
                  </a:ext>
                </a:extLst>
              </a:tr>
              <a:tr h="556260">
                <a:tc>
                  <a:txBody>
                    <a:bodyPr/>
                    <a:lstStyle/>
                    <a:p>
                      <a:r>
                        <a:rPr lang="en-US" sz="3200" dirty="0"/>
                        <a:t>August/September 2026</a:t>
                      </a:r>
                    </a:p>
                  </a:txBody>
                  <a:tcPr marL="137160" marR="137160" marT="68580" marB="68580"/>
                </a:tc>
                <a:tc>
                  <a:txBody>
                    <a:bodyPr/>
                    <a:lstStyle/>
                    <a:p>
                      <a:r>
                        <a:rPr lang="en-US" sz="3200" dirty="0"/>
                        <a:t>Preliminary 2026-2027 designations provided to administrators and scorecards to teachers for goal setting conferences</a:t>
                      </a:r>
                    </a:p>
                  </a:txBody>
                  <a:tcPr marL="137160" marR="137160" marT="68580" marB="68580"/>
                </a:tc>
                <a:extLst>
                  <a:ext uri="{0D108BD9-81ED-4DB2-BD59-A6C34878D82A}">
                    <a16:rowId xmlns:a16="http://schemas.microsoft.com/office/drawing/2014/main" val="1754560914"/>
                  </a:ext>
                </a:extLst>
              </a:tr>
              <a:tr h="556260">
                <a:tc>
                  <a:txBody>
                    <a:bodyPr/>
                    <a:lstStyle/>
                    <a:p>
                      <a:r>
                        <a:rPr lang="en-US" sz="3200" dirty="0"/>
                        <a:t>October 2026</a:t>
                      </a:r>
                    </a:p>
                  </a:txBody>
                  <a:tcPr marL="137160" marR="137160" marT="68580" marB="68580"/>
                </a:tc>
                <a:tc>
                  <a:txBody>
                    <a:bodyPr/>
                    <a:lstStyle/>
                    <a:p>
                      <a:r>
                        <a:rPr lang="en-US" sz="3200" dirty="0"/>
                        <a:t>District provides 2025-2026 data collection to TEA for review and approval of new designations. </a:t>
                      </a:r>
                    </a:p>
                  </a:txBody>
                  <a:tcPr marL="137160" marR="137160" marT="68580" marB="68580"/>
                </a:tc>
                <a:extLst>
                  <a:ext uri="{0D108BD9-81ED-4DB2-BD59-A6C34878D82A}">
                    <a16:rowId xmlns:a16="http://schemas.microsoft.com/office/drawing/2014/main" val="61213924"/>
                  </a:ext>
                </a:extLst>
              </a:tr>
              <a:tr h="556260">
                <a:tc>
                  <a:txBody>
                    <a:bodyPr/>
                    <a:lstStyle/>
                    <a:p>
                      <a:r>
                        <a:rPr lang="en-US" sz="3200" dirty="0"/>
                        <a:t>April 2027</a:t>
                      </a:r>
                    </a:p>
                  </a:txBody>
                  <a:tcPr marL="137160" marR="137160" marT="68580" marB="68580"/>
                </a:tc>
                <a:tc>
                  <a:txBody>
                    <a:bodyPr/>
                    <a:lstStyle/>
                    <a:p>
                      <a:r>
                        <a:rPr lang="en-US" sz="3200" dirty="0"/>
                        <a:t>TEA verifies designated teacher eligibility from Winter Class Roster</a:t>
                      </a:r>
                    </a:p>
                  </a:txBody>
                  <a:tcPr marL="137160" marR="137160" marT="68580" marB="68580"/>
                </a:tc>
                <a:extLst>
                  <a:ext uri="{0D108BD9-81ED-4DB2-BD59-A6C34878D82A}">
                    <a16:rowId xmlns:a16="http://schemas.microsoft.com/office/drawing/2014/main" val="311725398"/>
                  </a:ext>
                </a:extLst>
              </a:tr>
              <a:tr h="556260">
                <a:tc>
                  <a:txBody>
                    <a:bodyPr/>
                    <a:lstStyle/>
                    <a:p>
                      <a:r>
                        <a:rPr lang="en-US" sz="3200" dirty="0"/>
                        <a:t>April/May 2027</a:t>
                      </a:r>
                    </a:p>
                  </a:txBody>
                  <a:tcPr marL="137160" marR="137160" marT="68580" marB="68580"/>
                </a:tc>
                <a:tc>
                  <a:txBody>
                    <a:bodyPr/>
                    <a:lstStyle/>
                    <a:p>
                      <a:r>
                        <a:rPr lang="en-US" sz="3200" dirty="0"/>
                        <a:t>TTU annual survey sent to teachers, administrators evaluating program</a:t>
                      </a:r>
                    </a:p>
                  </a:txBody>
                  <a:tcPr marL="137160" marR="137160" marT="68580" marB="68580"/>
                </a:tc>
                <a:extLst>
                  <a:ext uri="{0D108BD9-81ED-4DB2-BD59-A6C34878D82A}">
                    <a16:rowId xmlns:a16="http://schemas.microsoft.com/office/drawing/2014/main" val="415134310"/>
                  </a:ext>
                </a:extLst>
              </a:tr>
              <a:tr h="548640">
                <a:tc>
                  <a:txBody>
                    <a:bodyPr/>
                    <a:lstStyle/>
                    <a:p>
                      <a:r>
                        <a:rPr lang="en-US" sz="3200" dirty="0"/>
                        <a:t>May 2027</a:t>
                      </a:r>
                    </a:p>
                  </a:txBody>
                  <a:tcPr marL="137160" marR="137160" marT="68580" marB="68580"/>
                </a:tc>
                <a:tc>
                  <a:txBody>
                    <a:bodyPr/>
                    <a:lstStyle/>
                    <a:p>
                      <a:r>
                        <a:rPr lang="en-US" sz="3200" dirty="0"/>
                        <a:t>TEA provides district with allotment amounts; notifies teachers</a:t>
                      </a:r>
                    </a:p>
                  </a:txBody>
                  <a:tcPr marL="137160" marR="137160" marT="68580" marB="68580"/>
                </a:tc>
                <a:extLst>
                  <a:ext uri="{0D108BD9-81ED-4DB2-BD59-A6C34878D82A}">
                    <a16:rowId xmlns:a16="http://schemas.microsoft.com/office/drawing/2014/main" val="2956743393"/>
                  </a:ext>
                </a:extLst>
              </a:tr>
              <a:tr h="543321">
                <a:tc>
                  <a:txBody>
                    <a:bodyPr/>
                    <a:lstStyle/>
                    <a:p>
                      <a:r>
                        <a:rPr lang="en-US" sz="3200" dirty="0"/>
                        <a:t>May 2027</a:t>
                      </a:r>
                    </a:p>
                  </a:txBody>
                  <a:tcPr marL="137160" marR="137160" marT="68580" marB="68580"/>
                </a:tc>
                <a:tc>
                  <a:txBody>
                    <a:bodyPr/>
                    <a:lstStyle/>
                    <a:p>
                      <a:r>
                        <a:rPr lang="en-US" sz="3200" dirty="0"/>
                        <a:t>District notifies </a:t>
                      </a:r>
                      <a:r>
                        <a:rPr lang="en-US" sz="3200" b="1" dirty="0"/>
                        <a:t>2023-2024,</a:t>
                      </a:r>
                      <a:r>
                        <a:rPr lang="en-US" sz="3200" dirty="0"/>
                        <a:t> </a:t>
                      </a:r>
                      <a:r>
                        <a:rPr lang="en-US" sz="3200" b="1" dirty="0"/>
                        <a:t>2024-2025, 2025-2026, and 2026-2027</a:t>
                      </a:r>
                      <a:r>
                        <a:rPr lang="en-US" sz="3200" dirty="0"/>
                        <a:t> newly designated teachers of designations and actual payout amounts</a:t>
                      </a:r>
                    </a:p>
                  </a:txBody>
                  <a:tcPr marL="137160" marR="137160" marT="68580" marB="68580"/>
                </a:tc>
                <a:extLst>
                  <a:ext uri="{0D108BD9-81ED-4DB2-BD59-A6C34878D82A}">
                    <a16:rowId xmlns:a16="http://schemas.microsoft.com/office/drawing/2014/main" val="3909122045"/>
                  </a:ext>
                </a:extLst>
              </a:tr>
              <a:tr h="0">
                <a:tc>
                  <a:txBody>
                    <a:bodyPr/>
                    <a:lstStyle/>
                    <a:p>
                      <a:r>
                        <a:rPr lang="en-US" sz="3200" dirty="0"/>
                        <a:t>May 2027</a:t>
                      </a:r>
                    </a:p>
                  </a:txBody>
                  <a:tcPr marL="137160" marR="137160" marT="68580" marB="68580"/>
                </a:tc>
                <a:tc>
                  <a:txBody>
                    <a:bodyPr/>
                    <a:lstStyle/>
                    <a:p>
                      <a:r>
                        <a:rPr lang="en-US" sz="3200" dirty="0"/>
                        <a:t>Payout Part A to </a:t>
                      </a:r>
                      <a:r>
                        <a:rPr lang="en-US" sz="3200" b="0" dirty="0"/>
                        <a:t>designated</a:t>
                      </a:r>
                      <a:r>
                        <a:rPr lang="en-US" sz="3200" b="1" dirty="0"/>
                        <a:t> </a:t>
                      </a:r>
                      <a:r>
                        <a:rPr lang="en-US" sz="3200" dirty="0"/>
                        <a:t>teachers</a:t>
                      </a:r>
                    </a:p>
                  </a:txBody>
                  <a:tcPr marL="137160" marR="137160" marT="68580" marB="68580"/>
                </a:tc>
                <a:extLst>
                  <a:ext uri="{0D108BD9-81ED-4DB2-BD59-A6C34878D82A}">
                    <a16:rowId xmlns:a16="http://schemas.microsoft.com/office/drawing/2014/main" val="1112120338"/>
                  </a:ext>
                </a:extLst>
              </a:tr>
              <a:tr h="556260">
                <a:tc>
                  <a:txBody>
                    <a:bodyPr/>
                    <a:lstStyle/>
                    <a:p>
                      <a:r>
                        <a:rPr lang="en-US" sz="3200" dirty="0"/>
                        <a:t>August 2027</a:t>
                      </a:r>
                    </a:p>
                  </a:txBody>
                  <a:tcPr marL="137160" marR="137160" marT="68580" marB="68580"/>
                </a:tc>
                <a:tc>
                  <a:txBody>
                    <a:bodyPr/>
                    <a:lstStyle/>
                    <a:p>
                      <a:r>
                        <a:rPr lang="en-US" sz="3200" dirty="0"/>
                        <a:t>Payout Part B to designated teachers</a:t>
                      </a:r>
                    </a:p>
                  </a:txBody>
                  <a:tcPr marL="137160" marR="137160" marT="68580" marB="68580"/>
                </a:tc>
                <a:extLst>
                  <a:ext uri="{0D108BD9-81ED-4DB2-BD59-A6C34878D82A}">
                    <a16:rowId xmlns:a16="http://schemas.microsoft.com/office/drawing/2014/main" val="1819369281"/>
                  </a:ext>
                </a:extLst>
              </a:tr>
            </a:tbl>
          </a:graphicData>
        </a:graphic>
      </p:graphicFrame>
    </p:spTree>
    <p:extLst>
      <p:ext uri="{BB962C8B-B14F-4D97-AF65-F5344CB8AC3E}">
        <p14:creationId xmlns:p14="http://schemas.microsoft.com/office/powerpoint/2010/main" val="268276717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73E168-9970-2FB0-92AA-26295E7CEC4F}"/>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7242866A-155B-08AD-ACBA-A9DED13A3E5F}"/>
              </a:ext>
            </a:extLst>
          </p:cNvPr>
          <p:cNvSpPr>
            <a:spLocks noGrp="1"/>
          </p:cNvSpPr>
          <p:nvPr>
            <p:ph type="sldNum" sz="quarter" idx="12"/>
          </p:nvPr>
        </p:nvSpPr>
        <p:spPr>
          <a:xfrm>
            <a:off x="12712010" y="9423313"/>
            <a:ext cx="4114800" cy="547688"/>
          </a:xfrm>
        </p:spPr>
        <p:txBody>
          <a:bodyPr/>
          <a:lstStyle/>
          <a:p>
            <a:fld id="{82EE24B5-652C-4DB5-B7C3-B5BBEC1280B1}" type="slidenum">
              <a:rPr lang="en-US" noProof="0" smtClean="0"/>
              <a:t>15</a:t>
            </a:fld>
            <a:endParaRPr lang="en-US" noProof="0" dirty="0"/>
          </a:p>
        </p:txBody>
      </p:sp>
      <p:sp>
        <p:nvSpPr>
          <p:cNvPr id="5" name="Slide Number Placeholder 2">
            <a:extLst>
              <a:ext uri="{FF2B5EF4-FFF2-40B4-BE49-F238E27FC236}">
                <a16:creationId xmlns:a16="http://schemas.microsoft.com/office/drawing/2014/main" id="{41EFD426-F833-47EC-842F-62D08D54531D}"/>
              </a:ext>
            </a:extLst>
          </p:cNvPr>
          <p:cNvSpPr txBox="1">
            <a:spLocks/>
          </p:cNvSpPr>
          <p:nvPr/>
        </p:nvSpPr>
        <p:spPr>
          <a:xfrm>
            <a:off x="12956375" y="9651913"/>
            <a:ext cx="4114800" cy="547688"/>
          </a:xfrm>
          <a:prstGeom prst="rect">
            <a:avLst/>
          </a:prstGeom>
        </p:spPr>
        <p:txBody>
          <a:bodyPr vert="horz" lIns="137160" tIns="68580" rIns="137160" bIns="6858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2EE24B5-652C-4DB5-B7C3-B5BBEC1280B1}" type="slidenum">
              <a:rPr lang="en-US" sz="1800"/>
              <a:pPr/>
              <a:t>15</a:t>
            </a:fld>
            <a:endParaRPr lang="en-US" sz="1800" dirty="0"/>
          </a:p>
        </p:txBody>
      </p:sp>
      <p:sp>
        <p:nvSpPr>
          <p:cNvPr id="6" name="Slide Number Placeholder 2">
            <a:extLst>
              <a:ext uri="{FF2B5EF4-FFF2-40B4-BE49-F238E27FC236}">
                <a16:creationId xmlns:a16="http://schemas.microsoft.com/office/drawing/2014/main" id="{A69AF44C-75F2-3754-AA0F-E483AABF502E}"/>
              </a:ext>
            </a:extLst>
          </p:cNvPr>
          <p:cNvSpPr txBox="1">
            <a:spLocks/>
          </p:cNvSpPr>
          <p:nvPr/>
        </p:nvSpPr>
        <p:spPr>
          <a:xfrm>
            <a:off x="12970500" y="9658663"/>
            <a:ext cx="4114800" cy="547688"/>
          </a:xfrm>
          <a:prstGeom prst="rect">
            <a:avLst/>
          </a:prstGeom>
        </p:spPr>
        <p:txBody>
          <a:bodyPr vert="horz" lIns="137160" tIns="68580" rIns="137160" bIns="6858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2EE24B5-652C-4DB5-B7C3-B5BBEC1280B1}" type="slidenum">
              <a:rPr lang="en-US" sz="1800"/>
              <a:pPr/>
              <a:t>15</a:t>
            </a:fld>
            <a:endParaRPr lang="en-US" sz="1800" dirty="0"/>
          </a:p>
        </p:txBody>
      </p:sp>
      <p:pic>
        <p:nvPicPr>
          <p:cNvPr id="7" name="Picture 6">
            <a:extLst>
              <a:ext uri="{FF2B5EF4-FFF2-40B4-BE49-F238E27FC236}">
                <a16:creationId xmlns:a16="http://schemas.microsoft.com/office/drawing/2014/main" id="{CEB7C707-01D6-F723-99AE-73227EFCD373}"/>
              </a:ext>
            </a:extLst>
          </p:cNvPr>
          <p:cNvPicPr>
            <a:picLocks noChangeAspect="1"/>
          </p:cNvPicPr>
          <p:nvPr/>
        </p:nvPicPr>
        <p:blipFill>
          <a:blip r:embed="rId3"/>
          <a:stretch>
            <a:fillRect/>
          </a:stretch>
        </p:blipFill>
        <p:spPr>
          <a:xfrm>
            <a:off x="24710" y="9378505"/>
            <a:ext cx="18289586" cy="1025882"/>
          </a:xfrm>
          <a:prstGeom prst="rect">
            <a:avLst/>
          </a:prstGeom>
        </p:spPr>
      </p:pic>
      <p:pic>
        <p:nvPicPr>
          <p:cNvPr id="8" name="Picture 7">
            <a:extLst>
              <a:ext uri="{FF2B5EF4-FFF2-40B4-BE49-F238E27FC236}">
                <a16:creationId xmlns:a16="http://schemas.microsoft.com/office/drawing/2014/main" id="{42E53BE8-E3D8-B3C1-66EC-89E2537DEFC5}"/>
              </a:ext>
            </a:extLst>
          </p:cNvPr>
          <p:cNvPicPr>
            <a:picLocks noChangeAspect="1"/>
          </p:cNvPicPr>
          <p:nvPr/>
        </p:nvPicPr>
        <p:blipFill>
          <a:blip r:embed="rId4"/>
          <a:stretch>
            <a:fillRect/>
          </a:stretch>
        </p:blipFill>
        <p:spPr>
          <a:xfrm>
            <a:off x="17094556" y="9469199"/>
            <a:ext cx="960203" cy="887045"/>
          </a:xfrm>
          <a:prstGeom prst="rect">
            <a:avLst/>
          </a:prstGeom>
        </p:spPr>
      </p:pic>
      <p:sp>
        <p:nvSpPr>
          <p:cNvPr id="9" name="Slide Number Placeholder 2">
            <a:extLst>
              <a:ext uri="{FF2B5EF4-FFF2-40B4-BE49-F238E27FC236}">
                <a16:creationId xmlns:a16="http://schemas.microsoft.com/office/drawing/2014/main" id="{E24E7C74-B9E2-E0E2-FD15-8FAB0B0A4258}"/>
              </a:ext>
            </a:extLst>
          </p:cNvPr>
          <p:cNvSpPr txBox="1">
            <a:spLocks/>
          </p:cNvSpPr>
          <p:nvPr/>
        </p:nvSpPr>
        <p:spPr>
          <a:xfrm>
            <a:off x="12940610" y="9651913"/>
            <a:ext cx="4114800" cy="547688"/>
          </a:xfrm>
          <a:prstGeom prst="rect">
            <a:avLst/>
          </a:prstGeom>
        </p:spPr>
        <p:txBody>
          <a:bodyPr vert="horz" lIns="137160" tIns="68580" rIns="137160" bIns="6858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2EE24B5-652C-4DB5-B7C3-B5BBEC1280B1}" type="slidenum">
              <a:rPr lang="en-US" sz="1800">
                <a:solidFill>
                  <a:schemeClr val="bg1">
                    <a:lumMod val="95000"/>
                  </a:schemeClr>
                </a:solidFill>
              </a:rPr>
              <a:pPr/>
              <a:t>15</a:t>
            </a:fld>
            <a:endParaRPr lang="en-US" sz="1800" dirty="0">
              <a:solidFill>
                <a:schemeClr val="bg1">
                  <a:lumMod val="95000"/>
                </a:schemeClr>
              </a:solidFill>
            </a:endParaRPr>
          </a:p>
        </p:txBody>
      </p:sp>
      <p:sp>
        <p:nvSpPr>
          <p:cNvPr id="13" name="TextBox 1">
            <a:extLst>
              <a:ext uri="{FF2B5EF4-FFF2-40B4-BE49-F238E27FC236}">
                <a16:creationId xmlns:a16="http://schemas.microsoft.com/office/drawing/2014/main" id="{D895D40D-7415-6D1E-C445-7E152EA1DE79}"/>
              </a:ext>
            </a:extLst>
          </p:cNvPr>
          <p:cNvSpPr txBox="1"/>
          <p:nvPr/>
        </p:nvSpPr>
        <p:spPr>
          <a:xfrm>
            <a:off x="1400023" y="488899"/>
            <a:ext cx="15487954" cy="1988345"/>
          </a:xfrm>
          <a:prstGeom prst="rect">
            <a:avLst/>
          </a:prstGeom>
        </p:spPr>
        <p:txBody>
          <a:bodyPr rot="0" spcFirstLastPara="0" vert="horz" lIns="91440" tIns="45720" rIns="91440" bIns="45720" numCol="1" spcCol="0" rtlCol="0" fromWordArt="0" anchor="ctr" anchorCtr="0" forceAA="0" compatLnSpc="1">
            <a:prstTxWarp prst="textNoShape">
              <a:avLst/>
            </a:prstTxWarp>
            <a:norm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defTabSz="1371600">
              <a:lnSpc>
                <a:spcPct val="90000"/>
              </a:lnSpc>
              <a:spcBef>
                <a:spcPct val="0"/>
              </a:spcBef>
              <a:spcAft>
                <a:spcPts val="600"/>
              </a:spcAft>
            </a:pPr>
            <a:r>
              <a:rPr lang="en-US" sz="6600" kern="1200" dirty="0">
                <a:latin typeface="+mj-lt"/>
                <a:ea typeface="+mj-ea"/>
                <a:cs typeface="+mj-cs"/>
              </a:rPr>
              <a:t>What is our TIA Expansion Plan for 2027-28?</a:t>
            </a:r>
            <a:r>
              <a:rPr lang="en-US" sz="6600" dirty="0">
                <a:latin typeface="+mj-lt"/>
                <a:ea typeface="+mj-ea"/>
                <a:cs typeface="+mj-cs"/>
              </a:rPr>
              <a:t>  </a:t>
            </a:r>
            <a:endParaRPr lang="en-US" sz="6600" kern="1200" dirty="0">
              <a:latin typeface="+mj-lt"/>
              <a:ea typeface="+mj-ea"/>
              <a:cs typeface="+mj-cs"/>
            </a:endParaRPr>
          </a:p>
        </p:txBody>
      </p:sp>
      <p:sp>
        <p:nvSpPr>
          <p:cNvPr id="14" name="TextBox 7">
            <a:extLst>
              <a:ext uri="{FF2B5EF4-FFF2-40B4-BE49-F238E27FC236}">
                <a16:creationId xmlns:a16="http://schemas.microsoft.com/office/drawing/2014/main" id="{2ADFEADF-6436-1E4A-08A9-29A437DB2975}"/>
              </a:ext>
            </a:extLst>
          </p:cNvPr>
          <p:cNvSpPr txBox="1"/>
          <p:nvPr/>
        </p:nvSpPr>
        <p:spPr>
          <a:xfrm>
            <a:off x="9144000" y="8043775"/>
            <a:ext cx="8910759" cy="1200329"/>
          </a:xfrm>
          <a:prstGeom prst="rect">
            <a:avLst/>
          </a:prstGeom>
          <a:noFill/>
          <a:ln w="28575">
            <a:noFill/>
          </a:ln>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3600" dirty="0">
                <a:ea typeface="Calibri"/>
                <a:cs typeface="Calibri"/>
              </a:rPr>
              <a:t>18 TEKS Ready Pre and Post-Tests administered through DMAC and Fitness Gram for P.E.</a:t>
            </a:r>
          </a:p>
        </p:txBody>
      </p:sp>
      <p:graphicFrame>
        <p:nvGraphicFramePr>
          <p:cNvPr id="15" name="Table 14">
            <a:extLst>
              <a:ext uri="{FF2B5EF4-FFF2-40B4-BE49-F238E27FC236}">
                <a16:creationId xmlns:a16="http://schemas.microsoft.com/office/drawing/2014/main" id="{A12037E8-1C3F-343B-DC99-F23D02F745B4}"/>
              </a:ext>
            </a:extLst>
          </p:cNvPr>
          <p:cNvGraphicFramePr>
            <a:graphicFrameLocks noGrp="1"/>
          </p:cNvGraphicFramePr>
          <p:nvPr>
            <p:extLst>
              <p:ext uri="{D42A27DB-BD31-4B8C-83A1-F6EECF244321}">
                <p14:modId xmlns:p14="http://schemas.microsoft.com/office/powerpoint/2010/main" val="3147804698"/>
              </p:ext>
            </p:extLst>
          </p:nvPr>
        </p:nvGraphicFramePr>
        <p:xfrm>
          <a:off x="1219200" y="1866900"/>
          <a:ext cx="7696200" cy="7304485"/>
        </p:xfrm>
        <a:graphic>
          <a:graphicData uri="http://schemas.openxmlformats.org/drawingml/2006/table">
            <a:tbl>
              <a:tblPr/>
              <a:tblGrid>
                <a:gridCol w="5990511">
                  <a:extLst>
                    <a:ext uri="{9D8B030D-6E8A-4147-A177-3AD203B41FA5}">
                      <a16:colId xmlns:a16="http://schemas.microsoft.com/office/drawing/2014/main" val="727113435"/>
                    </a:ext>
                  </a:extLst>
                </a:gridCol>
                <a:gridCol w="1705689">
                  <a:extLst>
                    <a:ext uri="{9D8B030D-6E8A-4147-A177-3AD203B41FA5}">
                      <a16:colId xmlns:a16="http://schemas.microsoft.com/office/drawing/2014/main" val="2736813557"/>
                    </a:ext>
                  </a:extLst>
                </a:gridCol>
              </a:tblGrid>
              <a:tr h="1358439">
                <a:tc>
                  <a:txBody>
                    <a:bodyPr/>
                    <a:lstStyle/>
                    <a:p>
                      <a:pPr marL="0" indent="0" algn="l" fontAlgn="base">
                        <a:lnSpc>
                          <a:spcPts val="3825"/>
                        </a:lnSpc>
                        <a:buNone/>
                      </a:pPr>
                      <a:r>
                        <a:rPr lang="en-US" sz="2800" b="1" i="0" spc="0" dirty="0">
                          <a:solidFill>
                            <a:srgbClr val="FFFFFF"/>
                          </a:solidFill>
                          <a:effectLst/>
                          <a:latin typeface="Aptos" panose="020B0004020202020204" pitchFamily="34" charset="0"/>
                        </a:rPr>
                        <a:t>Subject</a:t>
                      </a:r>
                      <a:r>
                        <a:rPr lang="en-US" sz="2800" b="1" i="0" dirty="0">
                          <a:solidFill>
                            <a:srgbClr val="FFFFFF"/>
                          </a:solidFill>
                          <a:effectLst/>
                          <a:latin typeface="Aptos" panose="020B0004020202020204" pitchFamily="34" charset="0"/>
                        </a:rPr>
                        <a:t>​</a:t>
                      </a:r>
                      <a:endParaRPr lang="en-US" sz="2800" b="1" i="0" dirty="0">
                        <a:solidFill>
                          <a:srgbClr val="FFFFFF"/>
                        </a:solidFill>
                        <a:effectLst/>
                      </a:endParaRPr>
                    </a:p>
                  </a:txBody>
                  <a:tcPr marL="50196" marR="50196" marT="25098" marB="2509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808080"/>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156082"/>
                    </a:solidFill>
                  </a:tcPr>
                </a:tc>
                <a:tc>
                  <a:txBody>
                    <a:bodyPr/>
                    <a:lstStyle/>
                    <a:p>
                      <a:pPr marL="0" indent="0" algn="l" fontAlgn="base">
                        <a:lnSpc>
                          <a:spcPts val="3825"/>
                        </a:lnSpc>
                        <a:buNone/>
                      </a:pPr>
                      <a:r>
                        <a:rPr lang="en-US" sz="2800" b="1" i="0" spc="0">
                          <a:solidFill>
                            <a:srgbClr val="FFFFFF"/>
                          </a:solidFill>
                          <a:effectLst/>
                          <a:latin typeface="Aptos" panose="020B0004020202020204" pitchFamily="34" charset="0"/>
                        </a:rPr>
                        <a:t>Grade Levels</a:t>
                      </a:r>
                      <a:r>
                        <a:rPr lang="en-US" sz="2800" b="1" i="0">
                          <a:solidFill>
                            <a:srgbClr val="FFFFFF"/>
                          </a:solidFill>
                          <a:effectLst/>
                          <a:latin typeface="Aptos" panose="020B0004020202020204" pitchFamily="34" charset="0"/>
                        </a:rPr>
                        <a:t>​</a:t>
                      </a:r>
                      <a:endParaRPr lang="en-US" sz="2800" b="1" i="0">
                        <a:solidFill>
                          <a:srgbClr val="FFFFFF"/>
                        </a:solidFill>
                        <a:effectLst/>
                      </a:endParaRPr>
                    </a:p>
                  </a:txBody>
                  <a:tcPr marL="50196" marR="50196" marT="25098" marB="2509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808080"/>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156082"/>
                    </a:solidFill>
                  </a:tcPr>
                </a:tc>
                <a:extLst>
                  <a:ext uri="{0D108BD9-81ED-4DB2-BD59-A6C34878D82A}">
                    <a16:rowId xmlns:a16="http://schemas.microsoft.com/office/drawing/2014/main" val="3180373178"/>
                  </a:ext>
                </a:extLst>
              </a:tr>
              <a:tr h="446755">
                <a:tc>
                  <a:txBody>
                    <a:bodyPr/>
                    <a:lstStyle/>
                    <a:p>
                      <a:pPr marL="0" indent="0" algn="l" fontAlgn="base">
                        <a:lnSpc>
                          <a:spcPts val="3825"/>
                        </a:lnSpc>
                        <a:buNone/>
                      </a:pPr>
                      <a:r>
                        <a:rPr lang="en-US" sz="2800" b="0" i="0" spc="0" dirty="0">
                          <a:solidFill>
                            <a:srgbClr val="000000"/>
                          </a:solidFill>
                          <a:effectLst/>
                          <a:latin typeface="Aptos" panose="020B0004020202020204" pitchFamily="34" charset="0"/>
                        </a:rPr>
                        <a:t>Algebra II</a:t>
                      </a:r>
                      <a:r>
                        <a:rPr lang="en-US" sz="2800" b="0" i="0" dirty="0">
                          <a:solidFill>
                            <a:srgbClr val="000000"/>
                          </a:solidFill>
                          <a:effectLst/>
                          <a:latin typeface="Aptos" panose="020B0004020202020204" pitchFamily="34" charset="0"/>
                        </a:rPr>
                        <a:t>​</a:t>
                      </a:r>
                      <a:endParaRPr lang="en-US" sz="2800" b="0" i="0" dirty="0">
                        <a:solidFill>
                          <a:srgbClr val="000000"/>
                        </a:solidFill>
                        <a:effectLst/>
                      </a:endParaRPr>
                    </a:p>
                  </a:txBody>
                  <a:tcPr marL="50196" marR="50196" marT="25098" marB="2509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7F7F7"/>
                    </a:solidFill>
                  </a:tcPr>
                </a:tc>
                <a:tc>
                  <a:txBody>
                    <a:bodyPr/>
                    <a:lstStyle/>
                    <a:p>
                      <a:pPr marL="0" indent="0" algn="l" fontAlgn="base">
                        <a:lnSpc>
                          <a:spcPts val="3825"/>
                        </a:lnSpc>
                        <a:buNone/>
                      </a:pPr>
                      <a:r>
                        <a:rPr lang="en-US" sz="2800" b="0" i="0" spc="0">
                          <a:solidFill>
                            <a:srgbClr val="000000"/>
                          </a:solidFill>
                          <a:effectLst/>
                          <a:latin typeface="Aptos" panose="020B0004020202020204" pitchFamily="34" charset="0"/>
                        </a:rPr>
                        <a:t>9-12</a:t>
                      </a:r>
                      <a:r>
                        <a:rPr lang="en-US" sz="2800" b="0" i="0">
                          <a:solidFill>
                            <a:srgbClr val="000000"/>
                          </a:solidFill>
                          <a:effectLst/>
                          <a:latin typeface="Aptos" panose="020B0004020202020204" pitchFamily="34" charset="0"/>
                        </a:rPr>
                        <a:t>​</a:t>
                      </a:r>
                      <a:endParaRPr lang="en-US" sz="2800" b="0" i="0">
                        <a:solidFill>
                          <a:srgbClr val="000000"/>
                        </a:solidFill>
                        <a:effectLst/>
                      </a:endParaRPr>
                    </a:p>
                  </a:txBody>
                  <a:tcPr marL="50196" marR="50196" marT="25098" marB="2509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7F7F7"/>
                    </a:solidFill>
                  </a:tcPr>
                </a:tc>
                <a:extLst>
                  <a:ext uri="{0D108BD9-81ED-4DB2-BD59-A6C34878D82A}">
                    <a16:rowId xmlns:a16="http://schemas.microsoft.com/office/drawing/2014/main" val="574323891"/>
                  </a:ext>
                </a:extLst>
              </a:tr>
              <a:tr h="446755">
                <a:tc>
                  <a:txBody>
                    <a:bodyPr/>
                    <a:lstStyle/>
                    <a:p>
                      <a:pPr marL="0" indent="0" algn="l" fontAlgn="base">
                        <a:lnSpc>
                          <a:spcPts val="3825"/>
                        </a:lnSpc>
                        <a:buNone/>
                      </a:pPr>
                      <a:r>
                        <a:rPr lang="en-US" sz="2800" b="0" i="0" spc="0" dirty="0">
                          <a:solidFill>
                            <a:srgbClr val="000000"/>
                          </a:solidFill>
                          <a:effectLst/>
                          <a:latin typeface="Aptos" panose="020B0004020202020204" pitchFamily="34" charset="0"/>
                        </a:rPr>
                        <a:t>Art I</a:t>
                      </a:r>
                      <a:r>
                        <a:rPr lang="en-US" sz="2800" b="0" i="0" dirty="0">
                          <a:solidFill>
                            <a:srgbClr val="000000"/>
                          </a:solidFill>
                          <a:effectLst/>
                          <a:latin typeface="Aptos" panose="020B0004020202020204" pitchFamily="34" charset="0"/>
                        </a:rPr>
                        <a:t>​</a:t>
                      </a:r>
                      <a:endParaRPr lang="en-US" sz="2800" b="0" i="0" dirty="0">
                        <a:solidFill>
                          <a:srgbClr val="000000"/>
                        </a:solidFill>
                        <a:effectLst/>
                      </a:endParaRPr>
                    </a:p>
                  </a:txBody>
                  <a:tcPr marL="50196" marR="50196" marT="25098" marB="2509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indent="0" algn="l" fontAlgn="base">
                        <a:lnSpc>
                          <a:spcPts val="3825"/>
                        </a:lnSpc>
                        <a:buNone/>
                      </a:pPr>
                      <a:r>
                        <a:rPr lang="en-US" sz="2800" b="0" i="0" spc="0">
                          <a:solidFill>
                            <a:srgbClr val="000000"/>
                          </a:solidFill>
                          <a:effectLst/>
                          <a:latin typeface="Aptos" panose="020B0004020202020204" pitchFamily="34" charset="0"/>
                        </a:rPr>
                        <a:t>9-12</a:t>
                      </a:r>
                      <a:r>
                        <a:rPr lang="en-US" sz="2800" b="0" i="0">
                          <a:solidFill>
                            <a:srgbClr val="000000"/>
                          </a:solidFill>
                          <a:effectLst/>
                          <a:latin typeface="Aptos" panose="020B0004020202020204" pitchFamily="34" charset="0"/>
                        </a:rPr>
                        <a:t>​</a:t>
                      </a:r>
                      <a:endParaRPr lang="en-US" sz="2800" b="0" i="0">
                        <a:solidFill>
                          <a:srgbClr val="000000"/>
                        </a:solidFill>
                        <a:effectLst/>
                      </a:endParaRPr>
                    </a:p>
                  </a:txBody>
                  <a:tcPr marL="50196" marR="50196" marT="25098" marB="2509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extLst>
                  <a:ext uri="{0D108BD9-81ED-4DB2-BD59-A6C34878D82A}">
                    <a16:rowId xmlns:a16="http://schemas.microsoft.com/office/drawing/2014/main" val="2757754791"/>
                  </a:ext>
                </a:extLst>
              </a:tr>
              <a:tr h="446755">
                <a:tc>
                  <a:txBody>
                    <a:bodyPr/>
                    <a:lstStyle/>
                    <a:p>
                      <a:pPr marL="0" indent="0" algn="l" fontAlgn="base">
                        <a:lnSpc>
                          <a:spcPts val="3825"/>
                        </a:lnSpc>
                        <a:buNone/>
                      </a:pPr>
                      <a:r>
                        <a:rPr lang="en-US" sz="2800" b="0" i="0" spc="0" dirty="0">
                          <a:solidFill>
                            <a:srgbClr val="000000"/>
                          </a:solidFill>
                          <a:effectLst/>
                          <a:latin typeface="Aptos" panose="020B0004020202020204" pitchFamily="34" charset="0"/>
                        </a:rPr>
                        <a:t>Chemistry</a:t>
                      </a:r>
                      <a:r>
                        <a:rPr lang="en-US" sz="2800" b="0" i="0" dirty="0">
                          <a:solidFill>
                            <a:srgbClr val="000000"/>
                          </a:solidFill>
                          <a:effectLst/>
                          <a:latin typeface="Aptos" panose="020B0004020202020204" pitchFamily="34" charset="0"/>
                        </a:rPr>
                        <a:t>​</a:t>
                      </a:r>
                      <a:endParaRPr lang="en-US" sz="2800" b="0" i="0" dirty="0">
                        <a:solidFill>
                          <a:srgbClr val="000000"/>
                        </a:solidFill>
                        <a:effectLst/>
                      </a:endParaRPr>
                    </a:p>
                  </a:txBody>
                  <a:tcPr marL="50196" marR="50196" marT="25098" marB="2509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7F7F7"/>
                    </a:solidFill>
                  </a:tcPr>
                </a:tc>
                <a:tc>
                  <a:txBody>
                    <a:bodyPr/>
                    <a:lstStyle/>
                    <a:p>
                      <a:pPr marL="0" indent="0" algn="l" fontAlgn="base">
                        <a:lnSpc>
                          <a:spcPts val="3825"/>
                        </a:lnSpc>
                        <a:buNone/>
                      </a:pPr>
                      <a:r>
                        <a:rPr lang="en-US" sz="2800" b="0" i="0" spc="0" dirty="0">
                          <a:solidFill>
                            <a:srgbClr val="000000"/>
                          </a:solidFill>
                          <a:effectLst/>
                          <a:latin typeface="Aptos" panose="020B0004020202020204" pitchFamily="34" charset="0"/>
                        </a:rPr>
                        <a:t>9-12</a:t>
                      </a:r>
                      <a:r>
                        <a:rPr lang="en-US" sz="2800" b="0" i="0" dirty="0">
                          <a:solidFill>
                            <a:srgbClr val="000000"/>
                          </a:solidFill>
                          <a:effectLst/>
                          <a:latin typeface="Aptos" panose="020B0004020202020204" pitchFamily="34" charset="0"/>
                        </a:rPr>
                        <a:t>​</a:t>
                      </a:r>
                      <a:endParaRPr lang="en-US" sz="2800" b="0" i="0" dirty="0">
                        <a:solidFill>
                          <a:srgbClr val="000000"/>
                        </a:solidFill>
                        <a:effectLst/>
                      </a:endParaRPr>
                    </a:p>
                  </a:txBody>
                  <a:tcPr marL="50196" marR="50196" marT="25098" marB="2509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7F7F7"/>
                    </a:solidFill>
                  </a:tcPr>
                </a:tc>
                <a:extLst>
                  <a:ext uri="{0D108BD9-81ED-4DB2-BD59-A6C34878D82A}">
                    <a16:rowId xmlns:a16="http://schemas.microsoft.com/office/drawing/2014/main" val="2555825542"/>
                  </a:ext>
                </a:extLst>
              </a:tr>
              <a:tr h="446755">
                <a:tc>
                  <a:txBody>
                    <a:bodyPr/>
                    <a:lstStyle/>
                    <a:p>
                      <a:pPr marL="0" indent="0" algn="l" fontAlgn="base">
                        <a:lnSpc>
                          <a:spcPts val="3825"/>
                        </a:lnSpc>
                        <a:buNone/>
                      </a:pPr>
                      <a:r>
                        <a:rPr lang="en-US" sz="2800" b="0" i="0" spc="0">
                          <a:solidFill>
                            <a:srgbClr val="000000"/>
                          </a:solidFill>
                          <a:effectLst/>
                          <a:latin typeface="Aptos" panose="020B0004020202020204" pitchFamily="34" charset="0"/>
                        </a:rPr>
                        <a:t>Economics</a:t>
                      </a:r>
                      <a:r>
                        <a:rPr lang="en-US" sz="2800" b="0" i="0">
                          <a:solidFill>
                            <a:srgbClr val="000000"/>
                          </a:solidFill>
                          <a:effectLst/>
                          <a:latin typeface="Aptos" panose="020B0004020202020204" pitchFamily="34" charset="0"/>
                        </a:rPr>
                        <a:t>​</a:t>
                      </a:r>
                      <a:endParaRPr lang="en-US" sz="2800" b="0" i="0">
                        <a:solidFill>
                          <a:srgbClr val="000000"/>
                        </a:solidFill>
                        <a:effectLst/>
                      </a:endParaRPr>
                    </a:p>
                  </a:txBody>
                  <a:tcPr marL="50196" marR="50196" marT="25098" marB="2509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indent="0" algn="l" fontAlgn="base">
                        <a:lnSpc>
                          <a:spcPts val="3825"/>
                        </a:lnSpc>
                        <a:buNone/>
                      </a:pPr>
                      <a:r>
                        <a:rPr lang="en-US" sz="2800" b="0" i="0" spc="0">
                          <a:solidFill>
                            <a:srgbClr val="000000"/>
                          </a:solidFill>
                          <a:effectLst/>
                          <a:latin typeface="Aptos" panose="020B0004020202020204" pitchFamily="34" charset="0"/>
                        </a:rPr>
                        <a:t>9-12</a:t>
                      </a:r>
                      <a:r>
                        <a:rPr lang="en-US" sz="2800" b="0" i="0">
                          <a:solidFill>
                            <a:srgbClr val="000000"/>
                          </a:solidFill>
                          <a:effectLst/>
                          <a:latin typeface="Aptos" panose="020B0004020202020204" pitchFamily="34" charset="0"/>
                        </a:rPr>
                        <a:t>​</a:t>
                      </a:r>
                      <a:endParaRPr lang="en-US" sz="2800" b="0" i="0">
                        <a:solidFill>
                          <a:srgbClr val="000000"/>
                        </a:solidFill>
                        <a:effectLst/>
                      </a:endParaRPr>
                    </a:p>
                  </a:txBody>
                  <a:tcPr marL="50196" marR="50196" marT="25098" marB="2509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extLst>
                  <a:ext uri="{0D108BD9-81ED-4DB2-BD59-A6C34878D82A}">
                    <a16:rowId xmlns:a16="http://schemas.microsoft.com/office/drawing/2014/main" val="1144529985"/>
                  </a:ext>
                </a:extLst>
              </a:tr>
              <a:tr h="446755">
                <a:tc>
                  <a:txBody>
                    <a:bodyPr/>
                    <a:lstStyle/>
                    <a:p>
                      <a:pPr marL="0" indent="0" algn="l" fontAlgn="base">
                        <a:lnSpc>
                          <a:spcPts val="3825"/>
                        </a:lnSpc>
                        <a:buNone/>
                      </a:pPr>
                      <a:r>
                        <a:rPr lang="en-US" sz="2800" b="0" i="0" spc="0">
                          <a:solidFill>
                            <a:srgbClr val="000000"/>
                          </a:solidFill>
                          <a:effectLst/>
                          <a:latin typeface="Aptos" panose="020B0004020202020204" pitchFamily="34" charset="0"/>
                        </a:rPr>
                        <a:t>Geometry</a:t>
                      </a:r>
                      <a:r>
                        <a:rPr lang="en-US" sz="2800" b="0" i="0">
                          <a:solidFill>
                            <a:srgbClr val="000000"/>
                          </a:solidFill>
                          <a:effectLst/>
                          <a:latin typeface="Aptos" panose="020B0004020202020204" pitchFamily="34" charset="0"/>
                        </a:rPr>
                        <a:t>​</a:t>
                      </a:r>
                      <a:endParaRPr lang="en-US" sz="2800" b="0" i="0">
                        <a:solidFill>
                          <a:srgbClr val="000000"/>
                        </a:solidFill>
                        <a:effectLst/>
                      </a:endParaRPr>
                    </a:p>
                  </a:txBody>
                  <a:tcPr marL="50196" marR="50196" marT="25098" marB="2509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7F7F7"/>
                    </a:solidFill>
                  </a:tcPr>
                </a:tc>
                <a:tc>
                  <a:txBody>
                    <a:bodyPr/>
                    <a:lstStyle/>
                    <a:p>
                      <a:pPr marL="0" indent="0" algn="l" fontAlgn="base">
                        <a:lnSpc>
                          <a:spcPts val="3825"/>
                        </a:lnSpc>
                        <a:buNone/>
                      </a:pPr>
                      <a:r>
                        <a:rPr lang="en-US" sz="2800" b="0" i="0" spc="0" dirty="0">
                          <a:solidFill>
                            <a:srgbClr val="000000"/>
                          </a:solidFill>
                          <a:effectLst/>
                          <a:latin typeface="Aptos" panose="020B0004020202020204" pitchFamily="34" charset="0"/>
                        </a:rPr>
                        <a:t>9-12</a:t>
                      </a:r>
                      <a:r>
                        <a:rPr lang="en-US" sz="2800" b="0" i="0" dirty="0">
                          <a:solidFill>
                            <a:srgbClr val="000000"/>
                          </a:solidFill>
                          <a:effectLst/>
                          <a:latin typeface="Aptos" panose="020B0004020202020204" pitchFamily="34" charset="0"/>
                        </a:rPr>
                        <a:t>​</a:t>
                      </a:r>
                      <a:endParaRPr lang="en-US" sz="2800" b="0" i="0" dirty="0">
                        <a:solidFill>
                          <a:srgbClr val="000000"/>
                        </a:solidFill>
                        <a:effectLst/>
                      </a:endParaRPr>
                    </a:p>
                  </a:txBody>
                  <a:tcPr marL="50196" marR="50196" marT="25098" marB="2509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7F7F7"/>
                    </a:solidFill>
                  </a:tcPr>
                </a:tc>
                <a:extLst>
                  <a:ext uri="{0D108BD9-81ED-4DB2-BD59-A6C34878D82A}">
                    <a16:rowId xmlns:a16="http://schemas.microsoft.com/office/drawing/2014/main" val="3359336646"/>
                  </a:ext>
                </a:extLst>
              </a:tr>
              <a:tr h="446755">
                <a:tc>
                  <a:txBody>
                    <a:bodyPr/>
                    <a:lstStyle/>
                    <a:p>
                      <a:pPr marL="0" indent="0" algn="l" fontAlgn="base">
                        <a:lnSpc>
                          <a:spcPts val="3825"/>
                        </a:lnSpc>
                        <a:buNone/>
                      </a:pPr>
                      <a:r>
                        <a:rPr lang="en-US" sz="2800" b="0" i="0" spc="0">
                          <a:solidFill>
                            <a:srgbClr val="000000"/>
                          </a:solidFill>
                          <a:effectLst/>
                          <a:latin typeface="Aptos" panose="020B0004020202020204" pitchFamily="34" charset="0"/>
                        </a:rPr>
                        <a:t>Grade 5 Art</a:t>
                      </a:r>
                      <a:r>
                        <a:rPr lang="en-US" sz="2800" b="0" i="0">
                          <a:solidFill>
                            <a:srgbClr val="000000"/>
                          </a:solidFill>
                          <a:effectLst/>
                          <a:latin typeface="Aptos" panose="020B0004020202020204" pitchFamily="34" charset="0"/>
                        </a:rPr>
                        <a:t>​</a:t>
                      </a:r>
                      <a:endParaRPr lang="en-US" sz="2800" b="0" i="0">
                        <a:solidFill>
                          <a:srgbClr val="000000"/>
                        </a:solidFill>
                        <a:effectLst/>
                      </a:endParaRPr>
                    </a:p>
                  </a:txBody>
                  <a:tcPr marL="50196" marR="50196" marT="25098" marB="2509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indent="0" algn="l" fontAlgn="base">
                        <a:lnSpc>
                          <a:spcPts val="3825"/>
                        </a:lnSpc>
                        <a:buNone/>
                      </a:pPr>
                      <a:r>
                        <a:rPr lang="en-US" sz="2800" b="0" i="0" spc="0" dirty="0">
                          <a:solidFill>
                            <a:srgbClr val="000000"/>
                          </a:solidFill>
                          <a:effectLst/>
                          <a:latin typeface="Aptos" panose="020B0004020202020204" pitchFamily="34" charset="0"/>
                        </a:rPr>
                        <a:t>5</a:t>
                      </a:r>
                      <a:r>
                        <a:rPr lang="en-US" sz="2800" b="0" i="0" dirty="0">
                          <a:solidFill>
                            <a:srgbClr val="000000"/>
                          </a:solidFill>
                          <a:effectLst/>
                          <a:latin typeface="Aptos" panose="020B0004020202020204" pitchFamily="34" charset="0"/>
                        </a:rPr>
                        <a:t>​</a:t>
                      </a:r>
                      <a:endParaRPr lang="en-US" sz="2800" b="0" i="0" dirty="0">
                        <a:solidFill>
                          <a:srgbClr val="000000"/>
                        </a:solidFill>
                        <a:effectLst/>
                      </a:endParaRPr>
                    </a:p>
                  </a:txBody>
                  <a:tcPr marL="50196" marR="50196" marT="25098" marB="2509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extLst>
                  <a:ext uri="{0D108BD9-81ED-4DB2-BD59-A6C34878D82A}">
                    <a16:rowId xmlns:a16="http://schemas.microsoft.com/office/drawing/2014/main" val="1006815332"/>
                  </a:ext>
                </a:extLst>
              </a:tr>
              <a:tr h="446755">
                <a:tc>
                  <a:txBody>
                    <a:bodyPr/>
                    <a:lstStyle/>
                    <a:p>
                      <a:pPr marL="0" indent="0" algn="l" fontAlgn="base">
                        <a:lnSpc>
                          <a:spcPts val="3825"/>
                        </a:lnSpc>
                        <a:buNone/>
                      </a:pPr>
                      <a:r>
                        <a:rPr lang="en-US" sz="2800" b="0" i="0" spc="0">
                          <a:solidFill>
                            <a:srgbClr val="000000"/>
                          </a:solidFill>
                          <a:effectLst/>
                          <a:latin typeface="Aptos" panose="020B0004020202020204" pitchFamily="34" charset="0"/>
                        </a:rPr>
                        <a:t>Music I (Jazz, Band)</a:t>
                      </a:r>
                      <a:r>
                        <a:rPr lang="en-US" sz="2800" b="0" i="0">
                          <a:solidFill>
                            <a:srgbClr val="000000"/>
                          </a:solidFill>
                          <a:effectLst/>
                          <a:latin typeface="Aptos" panose="020B0004020202020204" pitchFamily="34" charset="0"/>
                        </a:rPr>
                        <a:t>​</a:t>
                      </a:r>
                      <a:endParaRPr lang="en-US" sz="2800" b="0" i="0">
                        <a:solidFill>
                          <a:srgbClr val="000000"/>
                        </a:solidFill>
                        <a:effectLst/>
                      </a:endParaRPr>
                    </a:p>
                  </a:txBody>
                  <a:tcPr marL="50196" marR="50196" marT="25098" marB="2509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7F7F7"/>
                    </a:solidFill>
                  </a:tcPr>
                </a:tc>
                <a:tc>
                  <a:txBody>
                    <a:bodyPr/>
                    <a:lstStyle/>
                    <a:p>
                      <a:pPr marL="0" indent="0" algn="l" fontAlgn="base">
                        <a:lnSpc>
                          <a:spcPts val="3825"/>
                        </a:lnSpc>
                        <a:buNone/>
                      </a:pPr>
                      <a:r>
                        <a:rPr lang="en-US" sz="2800" b="0" i="0" spc="0" dirty="0">
                          <a:solidFill>
                            <a:srgbClr val="000000"/>
                          </a:solidFill>
                          <a:effectLst/>
                          <a:latin typeface="Aptos" panose="020B0004020202020204" pitchFamily="34" charset="0"/>
                        </a:rPr>
                        <a:t>9-12</a:t>
                      </a:r>
                      <a:r>
                        <a:rPr lang="en-US" sz="2800" b="0" i="0" dirty="0">
                          <a:solidFill>
                            <a:srgbClr val="000000"/>
                          </a:solidFill>
                          <a:effectLst/>
                          <a:latin typeface="Aptos" panose="020B0004020202020204" pitchFamily="34" charset="0"/>
                        </a:rPr>
                        <a:t>​</a:t>
                      </a:r>
                      <a:endParaRPr lang="en-US" sz="2800" b="0" i="0" dirty="0">
                        <a:solidFill>
                          <a:srgbClr val="000000"/>
                        </a:solidFill>
                        <a:effectLst/>
                      </a:endParaRPr>
                    </a:p>
                  </a:txBody>
                  <a:tcPr marL="50196" marR="50196" marT="25098" marB="2509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7F7F7"/>
                    </a:solidFill>
                  </a:tcPr>
                </a:tc>
                <a:extLst>
                  <a:ext uri="{0D108BD9-81ED-4DB2-BD59-A6C34878D82A}">
                    <a16:rowId xmlns:a16="http://schemas.microsoft.com/office/drawing/2014/main" val="2264324339"/>
                  </a:ext>
                </a:extLst>
              </a:tr>
              <a:tr h="446755">
                <a:tc>
                  <a:txBody>
                    <a:bodyPr/>
                    <a:lstStyle/>
                    <a:p>
                      <a:pPr marL="0" indent="0" algn="l" fontAlgn="base">
                        <a:lnSpc>
                          <a:spcPts val="3825"/>
                        </a:lnSpc>
                        <a:buNone/>
                      </a:pPr>
                      <a:r>
                        <a:rPr lang="en-US" sz="2800" b="0" i="0" spc="0">
                          <a:solidFill>
                            <a:srgbClr val="000000"/>
                          </a:solidFill>
                          <a:effectLst/>
                          <a:latin typeface="Aptos" panose="020B0004020202020204" pitchFamily="34" charset="0"/>
                        </a:rPr>
                        <a:t>Physics</a:t>
                      </a:r>
                      <a:r>
                        <a:rPr lang="en-US" sz="2800" b="0" i="0">
                          <a:solidFill>
                            <a:srgbClr val="000000"/>
                          </a:solidFill>
                          <a:effectLst/>
                          <a:latin typeface="Aptos" panose="020B0004020202020204" pitchFamily="34" charset="0"/>
                        </a:rPr>
                        <a:t>​</a:t>
                      </a:r>
                      <a:endParaRPr lang="en-US" sz="2800" b="0" i="0">
                        <a:solidFill>
                          <a:srgbClr val="000000"/>
                        </a:solidFill>
                        <a:effectLst/>
                      </a:endParaRPr>
                    </a:p>
                  </a:txBody>
                  <a:tcPr marL="50196" marR="50196" marT="25098" marB="2509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indent="0" algn="l" fontAlgn="base">
                        <a:lnSpc>
                          <a:spcPts val="3825"/>
                        </a:lnSpc>
                        <a:buNone/>
                      </a:pPr>
                      <a:r>
                        <a:rPr lang="en-US" sz="2800" b="0" i="0" spc="0" dirty="0">
                          <a:solidFill>
                            <a:srgbClr val="000000"/>
                          </a:solidFill>
                          <a:effectLst/>
                          <a:latin typeface="Aptos" panose="020B0004020202020204" pitchFamily="34" charset="0"/>
                        </a:rPr>
                        <a:t>9-12</a:t>
                      </a:r>
                      <a:r>
                        <a:rPr lang="en-US" sz="2800" b="0" i="0" dirty="0">
                          <a:solidFill>
                            <a:srgbClr val="000000"/>
                          </a:solidFill>
                          <a:effectLst/>
                          <a:latin typeface="Aptos" panose="020B0004020202020204" pitchFamily="34" charset="0"/>
                        </a:rPr>
                        <a:t>​</a:t>
                      </a:r>
                      <a:endParaRPr lang="en-US" sz="2800" b="0" i="0" dirty="0">
                        <a:solidFill>
                          <a:srgbClr val="000000"/>
                        </a:solidFill>
                        <a:effectLst/>
                      </a:endParaRPr>
                    </a:p>
                  </a:txBody>
                  <a:tcPr marL="50196" marR="50196" marT="25098" marB="2509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extLst>
                  <a:ext uri="{0D108BD9-81ED-4DB2-BD59-A6C34878D82A}">
                    <a16:rowId xmlns:a16="http://schemas.microsoft.com/office/drawing/2014/main" val="1308679866"/>
                  </a:ext>
                </a:extLst>
              </a:tr>
              <a:tr h="902597">
                <a:tc>
                  <a:txBody>
                    <a:bodyPr/>
                    <a:lstStyle/>
                    <a:p>
                      <a:pPr marL="0" indent="0" algn="l" fontAlgn="base">
                        <a:lnSpc>
                          <a:spcPts val="3825"/>
                        </a:lnSpc>
                        <a:buNone/>
                      </a:pPr>
                      <a:r>
                        <a:rPr lang="en-US" sz="2800" b="0" i="0" spc="0">
                          <a:solidFill>
                            <a:srgbClr val="000000"/>
                          </a:solidFill>
                          <a:effectLst/>
                          <a:latin typeface="Aptos" panose="020B0004020202020204" pitchFamily="34" charset="0"/>
                        </a:rPr>
                        <a:t>Principles of Applied Engineering</a:t>
                      </a:r>
                      <a:r>
                        <a:rPr lang="en-US" sz="2800" b="0" i="0">
                          <a:solidFill>
                            <a:srgbClr val="000000"/>
                          </a:solidFill>
                          <a:effectLst/>
                          <a:latin typeface="Aptos" panose="020B0004020202020204" pitchFamily="34" charset="0"/>
                        </a:rPr>
                        <a:t>​</a:t>
                      </a:r>
                      <a:endParaRPr lang="en-US" sz="2800" b="0" i="0">
                        <a:solidFill>
                          <a:srgbClr val="000000"/>
                        </a:solidFill>
                        <a:effectLst/>
                      </a:endParaRPr>
                    </a:p>
                  </a:txBody>
                  <a:tcPr marL="50196" marR="50196" marT="25098" marB="2509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7F7F7"/>
                    </a:solidFill>
                  </a:tcPr>
                </a:tc>
                <a:tc>
                  <a:txBody>
                    <a:bodyPr/>
                    <a:lstStyle/>
                    <a:p>
                      <a:pPr marL="0" indent="0" algn="l" fontAlgn="base">
                        <a:lnSpc>
                          <a:spcPts val="3825"/>
                        </a:lnSpc>
                        <a:buNone/>
                      </a:pPr>
                      <a:r>
                        <a:rPr lang="en-US" sz="2800" b="0" i="0" spc="0" dirty="0">
                          <a:solidFill>
                            <a:srgbClr val="000000"/>
                          </a:solidFill>
                          <a:effectLst/>
                          <a:latin typeface="Aptos" panose="020B0004020202020204" pitchFamily="34" charset="0"/>
                        </a:rPr>
                        <a:t>8-12</a:t>
                      </a:r>
                      <a:r>
                        <a:rPr lang="en-US" sz="2800" b="0" i="0" dirty="0">
                          <a:solidFill>
                            <a:srgbClr val="000000"/>
                          </a:solidFill>
                          <a:effectLst/>
                          <a:latin typeface="Aptos" panose="020B0004020202020204" pitchFamily="34" charset="0"/>
                        </a:rPr>
                        <a:t>​</a:t>
                      </a:r>
                      <a:endParaRPr lang="en-US" sz="2800" b="0" i="0" dirty="0">
                        <a:solidFill>
                          <a:srgbClr val="000000"/>
                        </a:solidFill>
                        <a:effectLst/>
                      </a:endParaRPr>
                    </a:p>
                  </a:txBody>
                  <a:tcPr marL="50196" marR="50196" marT="25098" marB="2509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7F7F7"/>
                    </a:solidFill>
                  </a:tcPr>
                </a:tc>
                <a:extLst>
                  <a:ext uri="{0D108BD9-81ED-4DB2-BD59-A6C34878D82A}">
                    <a16:rowId xmlns:a16="http://schemas.microsoft.com/office/drawing/2014/main" val="3659486085"/>
                  </a:ext>
                </a:extLst>
              </a:tr>
              <a:tr h="902597">
                <a:tc>
                  <a:txBody>
                    <a:bodyPr/>
                    <a:lstStyle/>
                    <a:p>
                      <a:pPr marL="0" indent="0" algn="l" fontAlgn="base">
                        <a:lnSpc>
                          <a:spcPts val="3825"/>
                        </a:lnSpc>
                        <a:buNone/>
                      </a:pPr>
                      <a:r>
                        <a:rPr lang="en-US" sz="2800" b="0" i="0" spc="0">
                          <a:solidFill>
                            <a:srgbClr val="000000"/>
                          </a:solidFill>
                          <a:effectLst/>
                          <a:latin typeface="Aptos" panose="020B0004020202020204" pitchFamily="34" charset="0"/>
                        </a:rPr>
                        <a:t>Principles of Business, Marketing, and Finance</a:t>
                      </a:r>
                      <a:r>
                        <a:rPr lang="en-US" sz="2800" b="0" i="0">
                          <a:solidFill>
                            <a:srgbClr val="000000"/>
                          </a:solidFill>
                          <a:effectLst/>
                          <a:latin typeface="Aptos" panose="020B0004020202020204" pitchFamily="34" charset="0"/>
                        </a:rPr>
                        <a:t>​</a:t>
                      </a:r>
                      <a:endParaRPr lang="en-US" sz="2800" b="0" i="0">
                        <a:solidFill>
                          <a:srgbClr val="000000"/>
                        </a:solidFill>
                        <a:effectLst/>
                      </a:endParaRPr>
                    </a:p>
                  </a:txBody>
                  <a:tcPr marL="50196" marR="50196" marT="25098" marB="2509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indent="0" algn="l" fontAlgn="base">
                        <a:lnSpc>
                          <a:spcPts val="3825"/>
                        </a:lnSpc>
                        <a:buNone/>
                      </a:pPr>
                      <a:r>
                        <a:rPr lang="en-US" sz="2800" b="0" i="0" spc="0" dirty="0">
                          <a:solidFill>
                            <a:srgbClr val="000000"/>
                          </a:solidFill>
                          <a:effectLst/>
                          <a:latin typeface="Aptos" panose="020B0004020202020204" pitchFamily="34" charset="0"/>
                        </a:rPr>
                        <a:t>8-12</a:t>
                      </a:r>
                      <a:r>
                        <a:rPr lang="en-US" sz="2800" b="0" i="0" dirty="0">
                          <a:solidFill>
                            <a:srgbClr val="000000"/>
                          </a:solidFill>
                          <a:effectLst/>
                          <a:latin typeface="Aptos" panose="020B0004020202020204" pitchFamily="34" charset="0"/>
                        </a:rPr>
                        <a:t>​</a:t>
                      </a:r>
                      <a:endParaRPr lang="en-US" sz="2800" b="0" i="0" dirty="0">
                        <a:solidFill>
                          <a:srgbClr val="000000"/>
                        </a:solidFill>
                        <a:effectLst/>
                      </a:endParaRPr>
                    </a:p>
                  </a:txBody>
                  <a:tcPr marL="50196" marR="50196" marT="25098" marB="2509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extLst>
                  <a:ext uri="{0D108BD9-81ED-4DB2-BD59-A6C34878D82A}">
                    <a16:rowId xmlns:a16="http://schemas.microsoft.com/office/drawing/2014/main" val="2156065795"/>
                  </a:ext>
                </a:extLst>
              </a:tr>
            </a:tbl>
          </a:graphicData>
        </a:graphic>
      </p:graphicFrame>
      <p:graphicFrame>
        <p:nvGraphicFramePr>
          <p:cNvPr id="16" name="Table 15">
            <a:extLst>
              <a:ext uri="{FF2B5EF4-FFF2-40B4-BE49-F238E27FC236}">
                <a16:creationId xmlns:a16="http://schemas.microsoft.com/office/drawing/2014/main" id="{1991BC9B-47D7-D383-4C92-0C606E4113F2}"/>
              </a:ext>
            </a:extLst>
          </p:cNvPr>
          <p:cNvGraphicFramePr>
            <a:graphicFrameLocks noGrp="1"/>
          </p:cNvGraphicFramePr>
          <p:nvPr>
            <p:extLst>
              <p:ext uri="{D42A27DB-BD31-4B8C-83A1-F6EECF244321}">
                <p14:modId xmlns:p14="http://schemas.microsoft.com/office/powerpoint/2010/main" val="1779337902"/>
              </p:ext>
            </p:extLst>
          </p:nvPr>
        </p:nvGraphicFramePr>
        <p:xfrm>
          <a:off x="9998700" y="2079723"/>
          <a:ext cx="5943600" cy="5849752"/>
        </p:xfrm>
        <a:graphic>
          <a:graphicData uri="http://schemas.openxmlformats.org/drawingml/2006/table">
            <a:tbl>
              <a:tblPr/>
              <a:tblGrid>
                <a:gridCol w="4503656">
                  <a:extLst>
                    <a:ext uri="{9D8B030D-6E8A-4147-A177-3AD203B41FA5}">
                      <a16:colId xmlns:a16="http://schemas.microsoft.com/office/drawing/2014/main" val="3097697304"/>
                    </a:ext>
                  </a:extLst>
                </a:gridCol>
                <a:gridCol w="1439944">
                  <a:extLst>
                    <a:ext uri="{9D8B030D-6E8A-4147-A177-3AD203B41FA5}">
                      <a16:colId xmlns:a16="http://schemas.microsoft.com/office/drawing/2014/main" val="1162443282"/>
                    </a:ext>
                  </a:extLst>
                </a:gridCol>
              </a:tblGrid>
              <a:tr h="1688826">
                <a:tc>
                  <a:txBody>
                    <a:bodyPr/>
                    <a:lstStyle/>
                    <a:p>
                      <a:pPr marL="0" indent="0" algn="l" fontAlgn="base">
                        <a:lnSpc>
                          <a:spcPts val="3825"/>
                        </a:lnSpc>
                        <a:buNone/>
                      </a:pPr>
                      <a:r>
                        <a:rPr lang="en-US" sz="2600" b="1" i="0" spc="0" dirty="0">
                          <a:solidFill>
                            <a:srgbClr val="FFFFFF"/>
                          </a:solidFill>
                          <a:effectLst/>
                          <a:latin typeface="Aptos" panose="020B0004020202020204" pitchFamily="34" charset="0"/>
                        </a:rPr>
                        <a:t>Subject</a:t>
                      </a:r>
                      <a:r>
                        <a:rPr lang="en-US" sz="2600" b="1" i="0" dirty="0">
                          <a:solidFill>
                            <a:srgbClr val="FFFFFF"/>
                          </a:solidFill>
                          <a:effectLst/>
                          <a:latin typeface="Aptos" panose="020B0004020202020204" pitchFamily="34" charset="0"/>
                        </a:rPr>
                        <a:t>​</a:t>
                      </a:r>
                      <a:endParaRPr lang="en-US" sz="1500" b="1" i="0" dirty="0">
                        <a:solidFill>
                          <a:srgbClr val="FFFFFF"/>
                        </a:solidFill>
                        <a:effectLst/>
                      </a:endParaRPr>
                    </a:p>
                  </a:txBody>
                  <a:tcPr marL="74467" marR="74467" marT="37234" marB="37234"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808080"/>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156082"/>
                    </a:solidFill>
                  </a:tcPr>
                </a:tc>
                <a:tc>
                  <a:txBody>
                    <a:bodyPr/>
                    <a:lstStyle/>
                    <a:p>
                      <a:pPr marL="0" indent="0" algn="l" fontAlgn="base">
                        <a:lnSpc>
                          <a:spcPts val="3825"/>
                        </a:lnSpc>
                        <a:buNone/>
                      </a:pPr>
                      <a:r>
                        <a:rPr lang="en-US" sz="2600" b="1" i="0" spc="0">
                          <a:solidFill>
                            <a:srgbClr val="FFFFFF"/>
                          </a:solidFill>
                          <a:effectLst/>
                          <a:latin typeface="Aptos" panose="020B0004020202020204" pitchFamily="34" charset="0"/>
                        </a:rPr>
                        <a:t>Grade Levels</a:t>
                      </a:r>
                      <a:r>
                        <a:rPr lang="en-US" sz="2600" b="1" i="0">
                          <a:solidFill>
                            <a:srgbClr val="FFFFFF"/>
                          </a:solidFill>
                          <a:effectLst/>
                          <a:latin typeface="Aptos" panose="020B0004020202020204" pitchFamily="34" charset="0"/>
                        </a:rPr>
                        <a:t>​</a:t>
                      </a:r>
                      <a:endParaRPr lang="en-US" sz="1500" b="1" i="0">
                        <a:solidFill>
                          <a:srgbClr val="FFFFFF"/>
                        </a:solidFill>
                        <a:effectLst/>
                      </a:endParaRPr>
                    </a:p>
                  </a:txBody>
                  <a:tcPr marL="74467" marR="74467" marT="37234" marB="37234"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808080"/>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156082"/>
                    </a:solidFill>
                  </a:tcPr>
                </a:tc>
                <a:extLst>
                  <a:ext uri="{0D108BD9-81ED-4DB2-BD59-A6C34878D82A}">
                    <a16:rowId xmlns:a16="http://schemas.microsoft.com/office/drawing/2014/main" val="3192789664"/>
                  </a:ext>
                </a:extLst>
              </a:tr>
              <a:tr h="594418">
                <a:tc>
                  <a:txBody>
                    <a:bodyPr/>
                    <a:lstStyle/>
                    <a:p>
                      <a:pPr marL="0" indent="0" algn="l" fontAlgn="base">
                        <a:lnSpc>
                          <a:spcPts val="3825"/>
                        </a:lnSpc>
                        <a:buNone/>
                      </a:pPr>
                      <a:r>
                        <a:rPr lang="en-US" sz="2600" b="0" i="0" spc="0">
                          <a:solidFill>
                            <a:srgbClr val="000000"/>
                          </a:solidFill>
                          <a:effectLst/>
                          <a:latin typeface="Aptos" panose="020B0004020202020204" pitchFamily="34" charset="0"/>
                        </a:rPr>
                        <a:t>Science</a:t>
                      </a:r>
                      <a:r>
                        <a:rPr lang="en-US" sz="2600" b="0" i="0">
                          <a:solidFill>
                            <a:srgbClr val="000000"/>
                          </a:solidFill>
                          <a:effectLst/>
                          <a:latin typeface="Aptos" panose="020B0004020202020204" pitchFamily="34" charset="0"/>
                        </a:rPr>
                        <a:t>​</a:t>
                      </a:r>
                      <a:endParaRPr lang="en-US" sz="1500" b="0" i="0">
                        <a:solidFill>
                          <a:srgbClr val="000000"/>
                        </a:solidFill>
                        <a:effectLst/>
                      </a:endParaRPr>
                    </a:p>
                  </a:txBody>
                  <a:tcPr marL="74467" marR="74467" marT="37234" marB="37234"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7F7F7"/>
                    </a:solidFill>
                  </a:tcPr>
                </a:tc>
                <a:tc>
                  <a:txBody>
                    <a:bodyPr/>
                    <a:lstStyle/>
                    <a:p>
                      <a:pPr marL="0" indent="0" algn="l" fontAlgn="base">
                        <a:lnSpc>
                          <a:spcPts val="3825"/>
                        </a:lnSpc>
                        <a:buNone/>
                      </a:pPr>
                      <a:r>
                        <a:rPr lang="en-US" sz="2600" b="0" i="0" spc="0">
                          <a:solidFill>
                            <a:srgbClr val="000000"/>
                          </a:solidFill>
                          <a:effectLst/>
                          <a:latin typeface="Aptos" panose="020B0004020202020204" pitchFamily="34" charset="0"/>
                        </a:rPr>
                        <a:t>6 &amp; 7</a:t>
                      </a:r>
                      <a:r>
                        <a:rPr lang="en-US" sz="2600" b="0" i="0">
                          <a:solidFill>
                            <a:srgbClr val="000000"/>
                          </a:solidFill>
                          <a:effectLst/>
                          <a:latin typeface="Aptos" panose="020B0004020202020204" pitchFamily="34" charset="0"/>
                        </a:rPr>
                        <a:t>​</a:t>
                      </a:r>
                      <a:endParaRPr lang="en-US" sz="1500" b="0" i="0">
                        <a:solidFill>
                          <a:srgbClr val="000000"/>
                        </a:solidFill>
                        <a:effectLst/>
                      </a:endParaRPr>
                    </a:p>
                  </a:txBody>
                  <a:tcPr marL="74467" marR="74467" marT="37234" marB="37234"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7F7F7"/>
                    </a:solidFill>
                  </a:tcPr>
                </a:tc>
                <a:extLst>
                  <a:ext uri="{0D108BD9-81ED-4DB2-BD59-A6C34878D82A}">
                    <a16:rowId xmlns:a16="http://schemas.microsoft.com/office/drawing/2014/main" val="1112915499"/>
                  </a:ext>
                </a:extLst>
              </a:tr>
              <a:tr h="594418">
                <a:tc>
                  <a:txBody>
                    <a:bodyPr/>
                    <a:lstStyle/>
                    <a:p>
                      <a:pPr marL="0" indent="0" algn="l" fontAlgn="base">
                        <a:lnSpc>
                          <a:spcPts val="3825"/>
                        </a:lnSpc>
                        <a:buNone/>
                      </a:pPr>
                      <a:r>
                        <a:rPr lang="en-US" sz="2600" b="0" i="0" spc="0" dirty="0">
                          <a:solidFill>
                            <a:srgbClr val="000000"/>
                          </a:solidFill>
                          <a:effectLst/>
                          <a:latin typeface="Aptos" panose="020B0004020202020204" pitchFamily="34" charset="0"/>
                        </a:rPr>
                        <a:t>Social Studies</a:t>
                      </a:r>
                      <a:r>
                        <a:rPr lang="en-US" sz="2600" b="0" i="0" dirty="0">
                          <a:solidFill>
                            <a:srgbClr val="000000"/>
                          </a:solidFill>
                          <a:effectLst/>
                          <a:latin typeface="Aptos" panose="020B0004020202020204" pitchFamily="34" charset="0"/>
                        </a:rPr>
                        <a:t>​</a:t>
                      </a:r>
                      <a:endParaRPr lang="en-US" sz="1500" b="0" i="0" dirty="0">
                        <a:solidFill>
                          <a:srgbClr val="000000"/>
                        </a:solidFill>
                        <a:effectLst/>
                      </a:endParaRPr>
                    </a:p>
                  </a:txBody>
                  <a:tcPr marL="74467" marR="74467" marT="37234" marB="37234"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indent="0" algn="l" fontAlgn="base">
                        <a:lnSpc>
                          <a:spcPts val="3825"/>
                        </a:lnSpc>
                        <a:buNone/>
                      </a:pPr>
                      <a:r>
                        <a:rPr lang="en-US" sz="2600" b="0" i="0" spc="0">
                          <a:solidFill>
                            <a:srgbClr val="000000"/>
                          </a:solidFill>
                          <a:effectLst/>
                          <a:latin typeface="Aptos" panose="020B0004020202020204" pitchFamily="34" charset="0"/>
                        </a:rPr>
                        <a:t>6 &amp; 7</a:t>
                      </a:r>
                      <a:r>
                        <a:rPr lang="en-US" sz="2600" b="0" i="0">
                          <a:solidFill>
                            <a:srgbClr val="000000"/>
                          </a:solidFill>
                          <a:effectLst/>
                          <a:latin typeface="Aptos" panose="020B0004020202020204" pitchFamily="34" charset="0"/>
                        </a:rPr>
                        <a:t>​</a:t>
                      </a:r>
                      <a:endParaRPr lang="en-US" sz="1500" b="0" i="0">
                        <a:solidFill>
                          <a:srgbClr val="000000"/>
                        </a:solidFill>
                        <a:effectLst/>
                      </a:endParaRPr>
                    </a:p>
                  </a:txBody>
                  <a:tcPr marL="74467" marR="74467" marT="37234" marB="37234"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extLst>
                  <a:ext uri="{0D108BD9-81ED-4DB2-BD59-A6C34878D82A}">
                    <a16:rowId xmlns:a16="http://schemas.microsoft.com/office/drawing/2014/main" val="287106621"/>
                  </a:ext>
                </a:extLst>
              </a:tr>
              <a:tr h="594418">
                <a:tc>
                  <a:txBody>
                    <a:bodyPr/>
                    <a:lstStyle/>
                    <a:p>
                      <a:pPr marL="0" indent="0" algn="l" fontAlgn="base">
                        <a:lnSpc>
                          <a:spcPts val="3825"/>
                        </a:lnSpc>
                        <a:buNone/>
                      </a:pPr>
                      <a:r>
                        <a:rPr lang="en-US" sz="2600" b="0" i="0" spc="0">
                          <a:solidFill>
                            <a:srgbClr val="000000"/>
                          </a:solidFill>
                          <a:effectLst/>
                          <a:latin typeface="Aptos" panose="020B0004020202020204" pitchFamily="34" charset="0"/>
                        </a:rPr>
                        <a:t>Spanish I</a:t>
                      </a:r>
                      <a:r>
                        <a:rPr lang="en-US" sz="2600" b="0" i="0">
                          <a:solidFill>
                            <a:srgbClr val="000000"/>
                          </a:solidFill>
                          <a:effectLst/>
                          <a:latin typeface="Aptos" panose="020B0004020202020204" pitchFamily="34" charset="0"/>
                        </a:rPr>
                        <a:t>​</a:t>
                      </a:r>
                      <a:endParaRPr lang="en-US" sz="1500" b="0" i="0">
                        <a:solidFill>
                          <a:srgbClr val="000000"/>
                        </a:solidFill>
                        <a:effectLst/>
                      </a:endParaRPr>
                    </a:p>
                  </a:txBody>
                  <a:tcPr marL="74467" marR="74467" marT="37234" marB="37234"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7F7F7"/>
                    </a:solidFill>
                  </a:tcPr>
                </a:tc>
                <a:tc>
                  <a:txBody>
                    <a:bodyPr/>
                    <a:lstStyle/>
                    <a:p>
                      <a:pPr marL="0" indent="0" algn="l" fontAlgn="base">
                        <a:lnSpc>
                          <a:spcPts val="3825"/>
                        </a:lnSpc>
                        <a:buNone/>
                      </a:pPr>
                      <a:r>
                        <a:rPr lang="en-US" sz="2600" b="0" i="0" spc="0">
                          <a:solidFill>
                            <a:srgbClr val="000000"/>
                          </a:solidFill>
                          <a:effectLst/>
                          <a:latin typeface="Aptos" panose="020B0004020202020204" pitchFamily="34" charset="0"/>
                        </a:rPr>
                        <a:t>9-12</a:t>
                      </a:r>
                      <a:r>
                        <a:rPr lang="en-US" sz="2600" b="0" i="0">
                          <a:solidFill>
                            <a:srgbClr val="000000"/>
                          </a:solidFill>
                          <a:effectLst/>
                          <a:latin typeface="Aptos" panose="020B0004020202020204" pitchFamily="34" charset="0"/>
                        </a:rPr>
                        <a:t>​</a:t>
                      </a:r>
                      <a:endParaRPr lang="en-US" sz="1500" b="0" i="0">
                        <a:solidFill>
                          <a:srgbClr val="000000"/>
                        </a:solidFill>
                        <a:effectLst/>
                      </a:endParaRPr>
                    </a:p>
                  </a:txBody>
                  <a:tcPr marL="74467" marR="74467" marT="37234" marB="37234"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7F7F7"/>
                    </a:solidFill>
                  </a:tcPr>
                </a:tc>
                <a:extLst>
                  <a:ext uri="{0D108BD9-81ED-4DB2-BD59-A6C34878D82A}">
                    <a16:rowId xmlns:a16="http://schemas.microsoft.com/office/drawing/2014/main" val="3108918421"/>
                  </a:ext>
                </a:extLst>
              </a:tr>
              <a:tr h="594418">
                <a:tc>
                  <a:txBody>
                    <a:bodyPr/>
                    <a:lstStyle/>
                    <a:p>
                      <a:pPr marL="0" indent="0" algn="l" fontAlgn="base">
                        <a:lnSpc>
                          <a:spcPts val="3825"/>
                        </a:lnSpc>
                        <a:buNone/>
                      </a:pPr>
                      <a:r>
                        <a:rPr lang="en-US" sz="2600" b="0" i="0" spc="0">
                          <a:solidFill>
                            <a:srgbClr val="000000"/>
                          </a:solidFill>
                          <a:effectLst/>
                          <a:latin typeface="Aptos" panose="020B0004020202020204" pitchFamily="34" charset="0"/>
                        </a:rPr>
                        <a:t>Spanish II</a:t>
                      </a:r>
                      <a:r>
                        <a:rPr lang="en-US" sz="2600" b="0" i="0">
                          <a:solidFill>
                            <a:srgbClr val="000000"/>
                          </a:solidFill>
                          <a:effectLst/>
                          <a:latin typeface="Aptos" panose="020B0004020202020204" pitchFamily="34" charset="0"/>
                        </a:rPr>
                        <a:t>​</a:t>
                      </a:r>
                      <a:endParaRPr lang="en-US" sz="1500" b="0" i="0">
                        <a:solidFill>
                          <a:srgbClr val="000000"/>
                        </a:solidFill>
                        <a:effectLst/>
                      </a:endParaRPr>
                    </a:p>
                  </a:txBody>
                  <a:tcPr marL="74467" marR="74467" marT="37234" marB="37234"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indent="0" algn="l" fontAlgn="base">
                        <a:lnSpc>
                          <a:spcPts val="3825"/>
                        </a:lnSpc>
                        <a:buNone/>
                      </a:pPr>
                      <a:r>
                        <a:rPr lang="en-US" sz="2600" b="0" i="0" spc="0">
                          <a:solidFill>
                            <a:srgbClr val="000000"/>
                          </a:solidFill>
                          <a:effectLst/>
                          <a:latin typeface="Aptos" panose="020B0004020202020204" pitchFamily="34" charset="0"/>
                        </a:rPr>
                        <a:t>9-12</a:t>
                      </a:r>
                      <a:r>
                        <a:rPr lang="en-US" sz="2600" b="0" i="0">
                          <a:solidFill>
                            <a:srgbClr val="000000"/>
                          </a:solidFill>
                          <a:effectLst/>
                          <a:latin typeface="Aptos" panose="020B0004020202020204" pitchFamily="34" charset="0"/>
                        </a:rPr>
                        <a:t>​</a:t>
                      </a:r>
                      <a:endParaRPr lang="en-US" sz="1500" b="0" i="0">
                        <a:solidFill>
                          <a:srgbClr val="000000"/>
                        </a:solidFill>
                        <a:effectLst/>
                      </a:endParaRPr>
                    </a:p>
                  </a:txBody>
                  <a:tcPr marL="74467" marR="74467" marT="37234" marB="37234"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extLst>
                  <a:ext uri="{0D108BD9-81ED-4DB2-BD59-A6C34878D82A}">
                    <a16:rowId xmlns:a16="http://schemas.microsoft.com/office/drawing/2014/main" val="3743081313"/>
                  </a:ext>
                </a:extLst>
              </a:tr>
              <a:tr h="594418">
                <a:tc>
                  <a:txBody>
                    <a:bodyPr/>
                    <a:lstStyle/>
                    <a:p>
                      <a:pPr marL="0" indent="0" algn="l" fontAlgn="base">
                        <a:lnSpc>
                          <a:spcPts val="3825"/>
                        </a:lnSpc>
                        <a:buNone/>
                      </a:pPr>
                      <a:r>
                        <a:rPr lang="en-US" sz="2600" b="0" i="0" spc="0">
                          <a:solidFill>
                            <a:srgbClr val="000000"/>
                          </a:solidFill>
                          <a:effectLst/>
                          <a:latin typeface="Aptos" panose="020B0004020202020204" pitchFamily="34" charset="0"/>
                        </a:rPr>
                        <a:t>World Geography</a:t>
                      </a:r>
                      <a:r>
                        <a:rPr lang="en-US" sz="2600" b="0" i="0">
                          <a:solidFill>
                            <a:srgbClr val="000000"/>
                          </a:solidFill>
                          <a:effectLst/>
                          <a:latin typeface="Aptos" panose="020B0004020202020204" pitchFamily="34" charset="0"/>
                        </a:rPr>
                        <a:t>​</a:t>
                      </a:r>
                      <a:endParaRPr lang="en-US" sz="1500" b="0" i="0">
                        <a:solidFill>
                          <a:srgbClr val="000000"/>
                        </a:solidFill>
                        <a:effectLst/>
                      </a:endParaRPr>
                    </a:p>
                  </a:txBody>
                  <a:tcPr marL="74467" marR="74467" marT="37234" marB="37234"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7F7F7"/>
                    </a:solidFill>
                  </a:tcPr>
                </a:tc>
                <a:tc>
                  <a:txBody>
                    <a:bodyPr/>
                    <a:lstStyle/>
                    <a:p>
                      <a:pPr marL="0" indent="0" algn="l" fontAlgn="base">
                        <a:lnSpc>
                          <a:spcPts val="3825"/>
                        </a:lnSpc>
                        <a:buNone/>
                      </a:pPr>
                      <a:r>
                        <a:rPr lang="en-US" sz="2600" b="0" i="0" spc="0">
                          <a:solidFill>
                            <a:srgbClr val="000000"/>
                          </a:solidFill>
                          <a:effectLst/>
                          <a:latin typeface="Aptos" panose="020B0004020202020204" pitchFamily="34" charset="0"/>
                        </a:rPr>
                        <a:t>9-12</a:t>
                      </a:r>
                      <a:r>
                        <a:rPr lang="en-US" sz="2600" b="0" i="0">
                          <a:solidFill>
                            <a:srgbClr val="000000"/>
                          </a:solidFill>
                          <a:effectLst/>
                          <a:latin typeface="Aptos" panose="020B0004020202020204" pitchFamily="34" charset="0"/>
                        </a:rPr>
                        <a:t>​</a:t>
                      </a:r>
                      <a:endParaRPr lang="en-US" sz="1500" b="0" i="0">
                        <a:solidFill>
                          <a:srgbClr val="000000"/>
                        </a:solidFill>
                        <a:effectLst/>
                      </a:endParaRPr>
                    </a:p>
                  </a:txBody>
                  <a:tcPr marL="74467" marR="74467" marT="37234" marB="37234"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7F7F7"/>
                    </a:solidFill>
                  </a:tcPr>
                </a:tc>
                <a:extLst>
                  <a:ext uri="{0D108BD9-81ED-4DB2-BD59-A6C34878D82A}">
                    <a16:rowId xmlns:a16="http://schemas.microsoft.com/office/drawing/2014/main" val="3896547496"/>
                  </a:ext>
                </a:extLst>
              </a:tr>
              <a:tr h="594418">
                <a:tc>
                  <a:txBody>
                    <a:bodyPr/>
                    <a:lstStyle/>
                    <a:p>
                      <a:pPr marL="0" indent="0" algn="l" fontAlgn="base">
                        <a:lnSpc>
                          <a:spcPts val="3825"/>
                        </a:lnSpc>
                        <a:buNone/>
                      </a:pPr>
                      <a:r>
                        <a:rPr lang="en-US" sz="2600" b="0" i="0" spc="0">
                          <a:solidFill>
                            <a:srgbClr val="000000"/>
                          </a:solidFill>
                          <a:effectLst/>
                          <a:latin typeface="Aptos" panose="020B0004020202020204" pitchFamily="34" charset="0"/>
                        </a:rPr>
                        <a:t>World History</a:t>
                      </a:r>
                      <a:r>
                        <a:rPr lang="en-US" sz="2600" b="0" i="0">
                          <a:solidFill>
                            <a:srgbClr val="000000"/>
                          </a:solidFill>
                          <a:effectLst/>
                          <a:latin typeface="Aptos" panose="020B0004020202020204" pitchFamily="34" charset="0"/>
                        </a:rPr>
                        <a:t>​</a:t>
                      </a:r>
                      <a:endParaRPr lang="en-US" sz="1500" b="0" i="0">
                        <a:solidFill>
                          <a:srgbClr val="000000"/>
                        </a:solidFill>
                        <a:effectLst/>
                      </a:endParaRPr>
                    </a:p>
                  </a:txBody>
                  <a:tcPr marL="74467" marR="74467" marT="37234" marB="37234"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indent="0" algn="l" fontAlgn="base">
                        <a:lnSpc>
                          <a:spcPts val="3825"/>
                        </a:lnSpc>
                        <a:buNone/>
                      </a:pPr>
                      <a:r>
                        <a:rPr lang="en-US" sz="2600" b="0" i="0" spc="0">
                          <a:solidFill>
                            <a:srgbClr val="000000"/>
                          </a:solidFill>
                          <a:effectLst/>
                          <a:latin typeface="Aptos" panose="020B0004020202020204" pitchFamily="34" charset="0"/>
                        </a:rPr>
                        <a:t>9-12</a:t>
                      </a:r>
                      <a:r>
                        <a:rPr lang="en-US" sz="2600" b="0" i="0">
                          <a:solidFill>
                            <a:srgbClr val="000000"/>
                          </a:solidFill>
                          <a:effectLst/>
                          <a:latin typeface="Aptos" panose="020B0004020202020204" pitchFamily="34" charset="0"/>
                        </a:rPr>
                        <a:t>​</a:t>
                      </a:r>
                      <a:endParaRPr lang="en-US" sz="1500" b="0" i="0">
                        <a:solidFill>
                          <a:srgbClr val="000000"/>
                        </a:solidFill>
                        <a:effectLst/>
                      </a:endParaRPr>
                    </a:p>
                  </a:txBody>
                  <a:tcPr marL="74467" marR="74467" marT="37234" marB="37234"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extLst>
                  <a:ext uri="{0D108BD9-81ED-4DB2-BD59-A6C34878D82A}">
                    <a16:rowId xmlns:a16="http://schemas.microsoft.com/office/drawing/2014/main" val="158250339"/>
                  </a:ext>
                </a:extLst>
              </a:tr>
              <a:tr h="594418">
                <a:tc>
                  <a:txBody>
                    <a:bodyPr/>
                    <a:lstStyle/>
                    <a:p>
                      <a:pPr marL="0" indent="0" algn="l" fontAlgn="base">
                        <a:lnSpc>
                          <a:spcPts val="3825"/>
                        </a:lnSpc>
                        <a:buNone/>
                      </a:pPr>
                      <a:r>
                        <a:rPr lang="en-US" sz="2600" b="0" i="0" spc="0">
                          <a:solidFill>
                            <a:srgbClr val="000000"/>
                          </a:solidFill>
                          <a:effectLst/>
                          <a:latin typeface="Aptos" panose="020B0004020202020204" pitchFamily="34" charset="0"/>
                        </a:rPr>
                        <a:t>Physical Education</a:t>
                      </a:r>
                      <a:r>
                        <a:rPr lang="en-US" sz="2600" b="0" i="0">
                          <a:solidFill>
                            <a:srgbClr val="000000"/>
                          </a:solidFill>
                          <a:effectLst/>
                          <a:latin typeface="Aptos" panose="020B0004020202020204" pitchFamily="34" charset="0"/>
                        </a:rPr>
                        <a:t>​</a:t>
                      </a:r>
                      <a:endParaRPr lang="en-US" sz="1500" b="0" i="0">
                        <a:solidFill>
                          <a:srgbClr val="000000"/>
                        </a:solidFill>
                        <a:effectLst/>
                      </a:endParaRPr>
                    </a:p>
                  </a:txBody>
                  <a:tcPr marL="74467" marR="74467" marT="37234" marB="37234"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F7F7F7"/>
                    </a:solidFill>
                  </a:tcPr>
                </a:tc>
                <a:tc>
                  <a:txBody>
                    <a:bodyPr/>
                    <a:lstStyle/>
                    <a:p>
                      <a:pPr marL="0" indent="0" algn="l" fontAlgn="base">
                        <a:lnSpc>
                          <a:spcPts val="3825"/>
                        </a:lnSpc>
                        <a:buNone/>
                      </a:pPr>
                      <a:r>
                        <a:rPr lang="en-US" sz="2600" b="0" i="0" spc="0" dirty="0">
                          <a:solidFill>
                            <a:srgbClr val="000000"/>
                          </a:solidFill>
                          <a:effectLst/>
                          <a:latin typeface="Aptos" panose="020B0004020202020204" pitchFamily="34" charset="0"/>
                        </a:rPr>
                        <a:t>K-12</a:t>
                      </a:r>
                      <a:r>
                        <a:rPr lang="en-US" sz="2600" b="0" i="0" dirty="0">
                          <a:solidFill>
                            <a:srgbClr val="000000"/>
                          </a:solidFill>
                          <a:effectLst/>
                          <a:latin typeface="Aptos" panose="020B0004020202020204" pitchFamily="34" charset="0"/>
                        </a:rPr>
                        <a:t>​</a:t>
                      </a:r>
                      <a:endParaRPr lang="en-US" sz="1500" b="0" i="0" dirty="0">
                        <a:solidFill>
                          <a:srgbClr val="000000"/>
                        </a:solidFill>
                        <a:effectLst/>
                      </a:endParaRPr>
                    </a:p>
                  </a:txBody>
                  <a:tcPr marL="74467" marR="74467" marT="37234" marB="37234"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F7F7F7"/>
                    </a:solidFill>
                  </a:tcPr>
                </a:tc>
                <a:extLst>
                  <a:ext uri="{0D108BD9-81ED-4DB2-BD59-A6C34878D82A}">
                    <a16:rowId xmlns:a16="http://schemas.microsoft.com/office/drawing/2014/main" val="2986604484"/>
                  </a:ext>
                </a:extLst>
              </a:tr>
            </a:tbl>
          </a:graphicData>
        </a:graphic>
      </p:graphicFrame>
    </p:spTree>
    <p:extLst>
      <p:ext uri="{BB962C8B-B14F-4D97-AF65-F5344CB8AC3E}">
        <p14:creationId xmlns:p14="http://schemas.microsoft.com/office/powerpoint/2010/main" val="236617821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D27C93-3575-433D-3CA3-A956A55313AF}"/>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2CC95ECD-1767-F34C-D493-C574BEE82832}"/>
              </a:ext>
            </a:extLst>
          </p:cNvPr>
          <p:cNvSpPr>
            <a:spLocks noGrp="1"/>
          </p:cNvSpPr>
          <p:nvPr>
            <p:ph type="sldNum" sz="quarter" idx="12"/>
          </p:nvPr>
        </p:nvSpPr>
        <p:spPr>
          <a:xfrm>
            <a:off x="12712010" y="9423313"/>
            <a:ext cx="4114800" cy="547688"/>
          </a:xfrm>
        </p:spPr>
        <p:txBody>
          <a:bodyPr/>
          <a:lstStyle/>
          <a:p>
            <a:fld id="{82EE24B5-652C-4DB5-B7C3-B5BBEC1280B1}" type="slidenum">
              <a:rPr lang="en-US" noProof="0" smtClean="0"/>
              <a:t>16</a:t>
            </a:fld>
            <a:endParaRPr lang="en-US" noProof="0" dirty="0"/>
          </a:p>
        </p:txBody>
      </p:sp>
      <p:sp>
        <p:nvSpPr>
          <p:cNvPr id="5" name="Slide Number Placeholder 2">
            <a:extLst>
              <a:ext uri="{FF2B5EF4-FFF2-40B4-BE49-F238E27FC236}">
                <a16:creationId xmlns:a16="http://schemas.microsoft.com/office/drawing/2014/main" id="{9E982FA1-5A0F-B20E-389E-5D5FC5AC819B}"/>
              </a:ext>
            </a:extLst>
          </p:cNvPr>
          <p:cNvSpPr txBox="1">
            <a:spLocks/>
          </p:cNvSpPr>
          <p:nvPr/>
        </p:nvSpPr>
        <p:spPr>
          <a:xfrm>
            <a:off x="12956375" y="9651913"/>
            <a:ext cx="4114800" cy="547688"/>
          </a:xfrm>
          <a:prstGeom prst="rect">
            <a:avLst/>
          </a:prstGeom>
        </p:spPr>
        <p:txBody>
          <a:bodyPr vert="horz" lIns="137160" tIns="68580" rIns="137160" bIns="6858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2EE24B5-652C-4DB5-B7C3-B5BBEC1280B1}" type="slidenum">
              <a:rPr lang="en-US" sz="1800"/>
              <a:pPr/>
              <a:t>16</a:t>
            </a:fld>
            <a:endParaRPr lang="en-US" sz="1800" dirty="0"/>
          </a:p>
        </p:txBody>
      </p:sp>
      <p:sp>
        <p:nvSpPr>
          <p:cNvPr id="6" name="Slide Number Placeholder 2">
            <a:extLst>
              <a:ext uri="{FF2B5EF4-FFF2-40B4-BE49-F238E27FC236}">
                <a16:creationId xmlns:a16="http://schemas.microsoft.com/office/drawing/2014/main" id="{278D2B1E-4F5D-7EEA-8BBE-9E6187705935}"/>
              </a:ext>
            </a:extLst>
          </p:cNvPr>
          <p:cNvSpPr txBox="1">
            <a:spLocks/>
          </p:cNvSpPr>
          <p:nvPr/>
        </p:nvSpPr>
        <p:spPr>
          <a:xfrm>
            <a:off x="12970500" y="9658663"/>
            <a:ext cx="4114800" cy="547688"/>
          </a:xfrm>
          <a:prstGeom prst="rect">
            <a:avLst/>
          </a:prstGeom>
        </p:spPr>
        <p:txBody>
          <a:bodyPr vert="horz" lIns="137160" tIns="68580" rIns="137160" bIns="6858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2EE24B5-652C-4DB5-B7C3-B5BBEC1280B1}" type="slidenum">
              <a:rPr lang="en-US" sz="1800"/>
              <a:pPr/>
              <a:t>16</a:t>
            </a:fld>
            <a:endParaRPr lang="en-US" sz="1800" dirty="0"/>
          </a:p>
        </p:txBody>
      </p:sp>
      <p:pic>
        <p:nvPicPr>
          <p:cNvPr id="7" name="Picture 6">
            <a:extLst>
              <a:ext uri="{FF2B5EF4-FFF2-40B4-BE49-F238E27FC236}">
                <a16:creationId xmlns:a16="http://schemas.microsoft.com/office/drawing/2014/main" id="{D6858369-CD94-BA0B-8365-2F0834A2027C}"/>
              </a:ext>
            </a:extLst>
          </p:cNvPr>
          <p:cNvPicPr>
            <a:picLocks noChangeAspect="1"/>
          </p:cNvPicPr>
          <p:nvPr/>
        </p:nvPicPr>
        <p:blipFill>
          <a:blip r:embed="rId3"/>
          <a:stretch>
            <a:fillRect/>
          </a:stretch>
        </p:blipFill>
        <p:spPr>
          <a:xfrm>
            <a:off x="24710" y="9378505"/>
            <a:ext cx="18289586" cy="1025882"/>
          </a:xfrm>
          <a:prstGeom prst="rect">
            <a:avLst/>
          </a:prstGeom>
        </p:spPr>
      </p:pic>
      <p:pic>
        <p:nvPicPr>
          <p:cNvPr id="8" name="Picture 7">
            <a:extLst>
              <a:ext uri="{FF2B5EF4-FFF2-40B4-BE49-F238E27FC236}">
                <a16:creationId xmlns:a16="http://schemas.microsoft.com/office/drawing/2014/main" id="{8C36C227-5B1F-EC9A-E4E7-2FA2B59B842C}"/>
              </a:ext>
            </a:extLst>
          </p:cNvPr>
          <p:cNvPicPr>
            <a:picLocks noChangeAspect="1"/>
          </p:cNvPicPr>
          <p:nvPr/>
        </p:nvPicPr>
        <p:blipFill>
          <a:blip r:embed="rId4"/>
          <a:stretch>
            <a:fillRect/>
          </a:stretch>
        </p:blipFill>
        <p:spPr>
          <a:xfrm>
            <a:off x="17094556" y="9469199"/>
            <a:ext cx="960203" cy="887045"/>
          </a:xfrm>
          <a:prstGeom prst="rect">
            <a:avLst/>
          </a:prstGeom>
        </p:spPr>
      </p:pic>
      <p:sp>
        <p:nvSpPr>
          <p:cNvPr id="9" name="Slide Number Placeholder 2">
            <a:extLst>
              <a:ext uri="{FF2B5EF4-FFF2-40B4-BE49-F238E27FC236}">
                <a16:creationId xmlns:a16="http://schemas.microsoft.com/office/drawing/2014/main" id="{AA9F3E1B-F458-EA46-8151-70E352D70A2F}"/>
              </a:ext>
            </a:extLst>
          </p:cNvPr>
          <p:cNvSpPr txBox="1">
            <a:spLocks/>
          </p:cNvSpPr>
          <p:nvPr/>
        </p:nvSpPr>
        <p:spPr>
          <a:xfrm>
            <a:off x="12940610" y="9651913"/>
            <a:ext cx="4114800" cy="547688"/>
          </a:xfrm>
          <a:prstGeom prst="rect">
            <a:avLst/>
          </a:prstGeom>
        </p:spPr>
        <p:txBody>
          <a:bodyPr vert="horz" lIns="137160" tIns="68580" rIns="137160" bIns="6858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2EE24B5-652C-4DB5-B7C3-B5BBEC1280B1}" type="slidenum">
              <a:rPr lang="en-US" sz="1800">
                <a:solidFill>
                  <a:schemeClr val="bg1">
                    <a:lumMod val="95000"/>
                  </a:schemeClr>
                </a:solidFill>
              </a:rPr>
              <a:pPr/>
              <a:t>16</a:t>
            </a:fld>
            <a:endParaRPr lang="en-US" sz="1800" dirty="0">
              <a:solidFill>
                <a:schemeClr val="bg1">
                  <a:lumMod val="95000"/>
                </a:schemeClr>
              </a:solidFill>
            </a:endParaRPr>
          </a:p>
        </p:txBody>
      </p:sp>
      <p:graphicFrame>
        <p:nvGraphicFramePr>
          <p:cNvPr id="12" name="Diagram 11">
            <a:extLst>
              <a:ext uri="{FF2B5EF4-FFF2-40B4-BE49-F238E27FC236}">
                <a16:creationId xmlns:a16="http://schemas.microsoft.com/office/drawing/2014/main" id="{8D94D46A-893A-2C64-DA63-AFAE547759AF}"/>
              </a:ext>
            </a:extLst>
          </p:cNvPr>
          <p:cNvGraphicFramePr/>
          <p:nvPr/>
        </p:nvGraphicFramePr>
        <p:xfrm>
          <a:off x="878058" y="731423"/>
          <a:ext cx="16531883" cy="8824155"/>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13" name="TextBox 1">
            <a:extLst>
              <a:ext uri="{FF2B5EF4-FFF2-40B4-BE49-F238E27FC236}">
                <a16:creationId xmlns:a16="http://schemas.microsoft.com/office/drawing/2014/main" id="{5BFCF4A0-9B33-780C-645A-A5C4B4160156}"/>
              </a:ext>
            </a:extLst>
          </p:cNvPr>
          <p:cNvSpPr txBox="1"/>
          <p:nvPr/>
        </p:nvSpPr>
        <p:spPr>
          <a:xfrm>
            <a:off x="2024743" y="495300"/>
            <a:ext cx="14238515" cy="2123658"/>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6600" kern="100" dirty="0">
                <a:latin typeface="+mj-lt"/>
                <a:ea typeface="Aptos"/>
                <a:cs typeface="Times New Roman"/>
              </a:rPr>
              <a:t>TIA Expansion Plan Timeline for 27-28</a:t>
            </a:r>
          </a:p>
          <a:p>
            <a:pPr algn="ctr"/>
            <a:endParaRPr lang="en-US" sz="6600" dirty="0">
              <a:latin typeface="+mj-lt"/>
            </a:endParaRPr>
          </a:p>
        </p:txBody>
      </p:sp>
    </p:spTree>
    <p:extLst>
      <p:ext uri="{BB962C8B-B14F-4D97-AF65-F5344CB8AC3E}">
        <p14:creationId xmlns:p14="http://schemas.microsoft.com/office/powerpoint/2010/main" val="210726842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 y="9107322"/>
            <a:ext cx="18289586" cy="1179678"/>
          </a:xfrm>
          <a:prstGeom prst="rect">
            <a:avLst/>
          </a:prstGeom>
        </p:spPr>
      </p:pic>
      <p:pic>
        <p:nvPicPr>
          <p:cNvPr id="6" name="Picture 5"/>
          <p:cNvPicPr>
            <a:picLocks noChangeAspect="1"/>
          </p:cNvPicPr>
          <p:nvPr/>
        </p:nvPicPr>
        <p:blipFill>
          <a:blip r:embed="rId3"/>
          <a:stretch>
            <a:fillRect/>
          </a:stretch>
        </p:blipFill>
        <p:spPr>
          <a:xfrm>
            <a:off x="17069846" y="9351812"/>
            <a:ext cx="960203" cy="887045"/>
          </a:xfrm>
          <a:prstGeom prst="rect">
            <a:avLst/>
          </a:prstGeom>
        </p:spPr>
      </p:pic>
      <p:sp>
        <p:nvSpPr>
          <p:cNvPr id="7" name="Slide Number Placeholder 2">
            <a:extLst>
              <a:ext uri="{FF2B5EF4-FFF2-40B4-BE49-F238E27FC236}">
                <a16:creationId xmlns:a16="http://schemas.microsoft.com/office/drawing/2014/main" id="{20E3348A-5C59-4232-9E96-71C4F0B9D87A}"/>
              </a:ext>
            </a:extLst>
          </p:cNvPr>
          <p:cNvSpPr>
            <a:spLocks noGrp="1"/>
          </p:cNvSpPr>
          <p:nvPr>
            <p:ph type="sldNum" sz="quarter" idx="12"/>
          </p:nvPr>
        </p:nvSpPr>
        <p:spPr>
          <a:xfrm>
            <a:off x="12915900" y="9534526"/>
            <a:ext cx="4114800" cy="547688"/>
          </a:xfrm>
        </p:spPr>
        <p:txBody>
          <a:bodyPr/>
          <a:lstStyle/>
          <a:p>
            <a:fld id="{82EE24B5-652C-4DB5-B7C3-B5BBEC1280B1}" type="slidenum">
              <a:rPr lang="en-US" noProof="0" smtClean="0">
                <a:solidFill>
                  <a:schemeClr val="bg1"/>
                </a:solidFill>
              </a:rPr>
              <a:t>17</a:t>
            </a:fld>
            <a:endParaRPr lang="en-US" noProof="0" dirty="0">
              <a:solidFill>
                <a:schemeClr val="bg1"/>
              </a:solidFill>
            </a:endParaRPr>
          </a:p>
        </p:txBody>
      </p:sp>
      <p:sp>
        <p:nvSpPr>
          <p:cNvPr id="2" name="Content Placeholder 2">
            <a:extLst>
              <a:ext uri="{FF2B5EF4-FFF2-40B4-BE49-F238E27FC236}">
                <a16:creationId xmlns:a16="http://schemas.microsoft.com/office/drawing/2014/main" id="{08CFBD0F-0B81-1D48-5AA0-C9740B0811F7}"/>
              </a:ext>
            </a:extLst>
          </p:cNvPr>
          <p:cNvSpPr txBox="1">
            <a:spLocks/>
          </p:cNvSpPr>
          <p:nvPr/>
        </p:nvSpPr>
        <p:spPr>
          <a:xfrm>
            <a:off x="1280160" y="1771596"/>
            <a:ext cx="15407640" cy="7130939"/>
          </a:xfrm>
          <a:prstGeom prst="rect">
            <a:avLst/>
          </a:prstGeom>
        </p:spPr>
        <p:txBody>
          <a:bodyPr vert="horz" lIns="137160" tIns="68580" rIns="137160" bIns="68580" rtlCol="0">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spcBef>
                <a:spcPts val="0"/>
              </a:spcBef>
              <a:buClr>
                <a:srgbClr val="000000"/>
              </a:buClr>
              <a:buSzPts val="2000"/>
              <a:buFont typeface="Arial"/>
              <a:buChar char="•"/>
            </a:pPr>
            <a:r>
              <a:rPr lang="en-US" sz="4200" dirty="0">
                <a:solidFill>
                  <a:srgbClr val="000000"/>
                </a:solidFill>
                <a:latin typeface="Arial"/>
                <a:ea typeface="Arial"/>
                <a:cs typeface="Arial"/>
                <a:sym typeface="Arial"/>
              </a:rPr>
              <a:t>RYSS’s TIA </a:t>
            </a:r>
            <a:r>
              <a:rPr lang="en-US" sz="4200" dirty="0" err="1">
                <a:solidFill>
                  <a:srgbClr val="000000"/>
                </a:solidFill>
                <a:latin typeface="Arial"/>
                <a:ea typeface="Arial"/>
                <a:cs typeface="Arial"/>
                <a:sym typeface="Arial"/>
              </a:rPr>
              <a:t>Sharepoint</a:t>
            </a:r>
            <a:r>
              <a:rPr lang="en-US" sz="4200" dirty="0">
                <a:solidFill>
                  <a:srgbClr val="000000"/>
                </a:solidFill>
                <a:latin typeface="Arial"/>
                <a:ea typeface="Arial"/>
                <a:cs typeface="Arial"/>
                <a:sym typeface="Arial"/>
              </a:rPr>
              <a:t> Site: </a:t>
            </a:r>
            <a:r>
              <a:rPr lang="en-US" sz="4200" dirty="0">
                <a:solidFill>
                  <a:srgbClr val="000000"/>
                </a:solidFill>
                <a:latin typeface="Arial"/>
                <a:ea typeface="Arial"/>
                <a:cs typeface="Arial"/>
                <a:sym typeface="Arial"/>
                <a:hlinkClick r:id="rId4"/>
              </a:rPr>
              <a:t>https://tejanocenterorg.sharepoint.com/sites/TejanoCenter</a:t>
            </a:r>
            <a:r>
              <a:rPr lang="en-US" sz="4200" dirty="0">
                <a:solidFill>
                  <a:srgbClr val="000000"/>
                </a:solidFill>
                <a:latin typeface="Arial"/>
                <a:ea typeface="Arial"/>
                <a:cs typeface="Arial"/>
                <a:sym typeface="Arial"/>
              </a:rPr>
              <a:t>  then enter “Teacher Incentive Allotment” in the search bar</a:t>
            </a:r>
          </a:p>
          <a:p>
            <a:pPr>
              <a:lnSpc>
                <a:spcPct val="120000"/>
              </a:lnSpc>
              <a:spcBef>
                <a:spcPts val="0"/>
              </a:spcBef>
              <a:buClr>
                <a:srgbClr val="000000"/>
              </a:buClr>
              <a:buSzPts val="2000"/>
              <a:buFont typeface="Arial"/>
              <a:buChar char="•"/>
            </a:pPr>
            <a:endParaRPr lang="en-US" sz="4200" dirty="0">
              <a:solidFill>
                <a:srgbClr val="000000"/>
              </a:solidFill>
              <a:latin typeface="Arial"/>
              <a:ea typeface="Arial"/>
              <a:cs typeface="Arial"/>
              <a:sym typeface="Arial"/>
            </a:endParaRPr>
          </a:p>
          <a:p>
            <a:pPr>
              <a:lnSpc>
                <a:spcPct val="120000"/>
              </a:lnSpc>
              <a:spcBef>
                <a:spcPts val="0"/>
              </a:spcBef>
              <a:buClr>
                <a:srgbClr val="000000"/>
              </a:buClr>
              <a:buSzPts val="2000"/>
              <a:buFont typeface="Arial"/>
              <a:buChar char="•"/>
            </a:pPr>
            <a:r>
              <a:rPr lang="en-US" sz="4200" dirty="0">
                <a:solidFill>
                  <a:srgbClr val="000000"/>
                </a:solidFill>
                <a:latin typeface="Arial"/>
                <a:ea typeface="Arial"/>
                <a:cs typeface="Arial"/>
                <a:sym typeface="Arial"/>
              </a:rPr>
              <a:t>RYSS Human Resources Site:</a:t>
            </a:r>
          </a:p>
          <a:p>
            <a:pPr>
              <a:lnSpc>
                <a:spcPct val="120000"/>
              </a:lnSpc>
              <a:spcBef>
                <a:spcPts val="0"/>
              </a:spcBef>
              <a:buClr>
                <a:srgbClr val="000000"/>
              </a:buClr>
              <a:buSzPts val="2000"/>
              <a:buFont typeface="Arial"/>
              <a:buChar char="•"/>
            </a:pPr>
            <a:r>
              <a:rPr lang="en-US" sz="4200" dirty="0">
                <a:solidFill>
                  <a:srgbClr val="000000"/>
                </a:solidFill>
                <a:latin typeface="Arial"/>
                <a:ea typeface="Arial"/>
                <a:cs typeface="Arial"/>
                <a:sym typeface="Arial"/>
                <a:hlinkClick r:id="rId5"/>
              </a:rPr>
              <a:t>https://www.ryss.org/ryss-district/human-resources</a:t>
            </a:r>
            <a:endParaRPr lang="en-US" sz="4200" dirty="0">
              <a:solidFill>
                <a:srgbClr val="000000"/>
              </a:solidFill>
              <a:latin typeface="Arial"/>
              <a:ea typeface="Arial"/>
              <a:cs typeface="Arial"/>
              <a:sym typeface="Arial"/>
            </a:endParaRPr>
          </a:p>
          <a:p>
            <a:pPr>
              <a:lnSpc>
                <a:spcPct val="120000"/>
              </a:lnSpc>
              <a:spcBef>
                <a:spcPts val="0"/>
              </a:spcBef>
              <a:buClr>
                <a:srgbClr val="000000"/>
              </a:buClr>
              <a:buSzPts val="2000"/>
              <a:buFont typeface="Arial"/>
              <a:buChar char="•"/>
            </a:pPr>
            <a:endParaRPr lang="en-US" sz="4200" dirty="0">
              <a:solidFill>
                <a:srgbClr val="000000"/>
              </a:solidFill>
              <a:latin typeface="Arial"/>
              <a:ea typeface="Arial"/>
              <a:cs typeface="Arial"/>
              <a:sym typeface="Arial"/>
            </a:endParaRPr>
          </a:p>
          <a:p>
            <a:pPr>
              <a:lnSpc>
                <a:spcPct val="200000"/>
              </a:lnSpc>
              <a:spcBef>
                <a:spcPts val="0"/>
              </a:spcBef>
              <a:buClr>
                <a:srgbClr val="000000"/>
              </a:buClr>
              <a:buSzPts val="2000"/>
              <a:buFont typeface="Arial"/>
              <a:buChar char="•"/>
            </a:pPr>
            <a:r>
              <a:rPr lang="en-US" sz="4200" dirty="0">
                <a:solidFill>
                  <a:srgbClr val="000000"/>
                </a:solidFill>
                <a:latin typeface="Arial"/>
                <a:ea typeface="Arial"/>
                <a:cs typeface="Arial"/>
                <a:sym typeface="Arial"/>
              </a:rPr>
              <a:t>TEA’s </a:t>
            </a:r>
            <a:r>
              <a:rPr lang="en-US" sz="4200" dirty="0">
                <a:solidFill>
                  <a:srgbClr val="000000"/>
                </a:solidFill>
                <a:latin typeface="Arial"/>
                <a:ea typeface="Arial"/>
                <a:cs typeface="Arial"/>
                <a:sym typeface="Arial"/>
                <a:hlinkClick r:id="rId6"/>
              </a:rPr>
              <a:t>TIA Site</a:t>
            </a:r>
            <a:r>
              <a:rPr lang="en-US" sz="4200" dirty="0">
                <a:solidFill>
                  <a:srgbClr val="000000"/>
                </a:solidFill>
                <a:latin typeface="Arial"/>
                <a:ea typeface="Arial"/>
                <a:cs typeface="Arial"/>
                <a:sym typeface="Arial"/>
              </a:rPr>
              <a:t>  (https://tiatexas.org)</a:t>
            </a:r>
          </a:p>
          <a:p>
            <a:pPr>
              <a:lnSpc>
                <a:spcPct val="100000"/>
              </a:lnSpc>
              <a:spcBef>
                <a:spcPts val="0"/>
              </a:spcBef>
              <a:buClr>
                <a:srgbClr val="000000"/>
              </a:buClr>
              <a:buSzPts val="2000"/>
              <a:buFont typeface="Arial"/>
              <a:buChar char="•"/>
            </a:pPr>
            <a:endParaRPr lang="en-US" sz="4200" dirty="0">
              <a:solidFill>
                <a:srgbClr val="000000"/>
              </a:solidFill>
              <a:latin typeface="Arial"/>
              <a:ea typeface="Arial"/>
              <a:cs typeface="Arial"/>
              <a:sym typeface="Arial"/>
            </a:endParaRPr>
          </a:p>
          <a:p>
            <a:pPr>
              <a:lnSpc>
                <a:spcPct val="100000"/>
              </a:lnSpc>
              <a:spcBef>
                <a:spcPts val="0"/>
              </a:spcBef>
              <a:buClr>
                <a:srgbClr val="000000"/>
              </a:buClr>
              <a:buSzPts val="2000"/>
              <a:buFont typeface="Arial"/>
              <a:buChar char="•"/>
            </a:pPr>
            <a:r>
              <a:rPr lang="en-US" sz="4200" dirty="0">
                <a:latin typeface="Arial" panose="020B0604020202020204" pitchFamily="34" charset="0"/>
                <a:cs typeface="Arial" panose="020B0604020202020204" pitchFamily="34" charset="0"/>
              </a:rPr>
              <a:t>Carla Stevens, TIA Project Team Lead </a:t>
            </a:r>
            <a:br>
              <a:rPr lang="en-US" sz="4200" dirty="0">
                <a:latin typeface="Arial" panose="020B0604020202020204" pitchFamily="34" charset="0"/>
                <a:cs typeface="Arial" panose="020B0604020202020204" pitchFamily="34" charset="0"/>
              </a:rPr>
            </a:br>
            <a:r>
              <a:rPr lang="en-US" sz="4200" dirty="0">
                <a:latin typeface="Arial" panose="020B0604020202020204" pitchFamily="34" charset="0"/>
                <a:cs typeface="Arial" panose="020B0604020202020204" pitchFamily="34" charset="0"/>
                <a:hlinkClick r:id="rId7"/>
              </a:rPr>
              <a:t>Carla.Stevens@Tejanocenter.org</a:t>
            </a:r>
            <a:endParaRPr lang="en-US" sz="4200" dirty="0">
              <a:latin typeface="Arial" panose="020B0604020202020204" pitchFamily="34" charset="0"/>
              <a:cs typeface="Arial" panose="020B0604020202020204" pitchFamily="34" charset="0"/>
            </a:endParaRPr>
          </a:p>
          <a:p>
            <a:pPr>
              <a:lnSpc>
                <a:spcPct val="200000"/>
              </a:lnSpc>
              <a:spcBef>
                <a:spcPts val="0"/>
              </a:spcBef>
              <a:buClr>
                <a:srgbClr val="000000"/>
              </a:buClr>
              <a:buSzPts val="2000"/>
              <a:buFont typeface="Arial"/>
              <a:buChar char="•"/>
            </a:pPr>
            <a:endParaRPr lang="en-US" sz="4200" dirty="0">
              <a:solidFill>
                <a:srgbClr val="000000"/>
              </a:solidFill>
              <a:latin typeface="Arial"/>
              <a:ea typeface="Arial"/>
              <a:cs typeface="Arial"/>
              <a:sym typeface="Arial"/>
            </a:endParaRPr>
          </a:p>
          <a:p>
            <a:endParaRPr lang="en-US" sz="4200" dirty="0"/>
          </a:p>
        </p:txBody>
      </p:sp>
      <p:sp>
        <p:nvSpPr>
          <p:cNvPr id="8" name="Google Shape;44;p4">
            <a:extLst>
              <a:ext uri="{FF2B5EF4-FFF2-40B4-BE49-F238E27FC236}">
                <a16:creationId xmlns:a16="http://schemas.microsoft.com/office/drawing/2014/main" id="{90BA5507-6B3D-FFB5-7A16-85B18B4FBF2D}"/>
              </a:ext>
            </a:extLst>
          </p:cNvPr>
          <p:cNvSpPr txBox="1">
            <a:spLocks noGrp="1"/>
          </p:cNvSpPr>
          <p:nvPr>
            <p:ph type="title"/>
          </p:nvPr>
        </p:nvSpPr>
        <p:spPr>
          <a:xfrm>
            <a:off x="596962" y="408347"/>
            <a:ext cx="17021003" cy="1223843"/>
          </a:xfrm>
          <a:prstGeom prst="rect">
            <a:avLst/>
          </a:prstGeom>
          <a:noFill/>
          <a:ln>
            <a:noFill/>
          </a:ln>
        </p:spPr>
        <p:txBody>
          <a:bodyPr spcFirstLastPara="1" vert="horz" wrap="square" lIns="137138" tIns="137138" rIns="137138" bIns="137138" rtlCol="0" anchor="t" anchorCtr="0">
            <a:noAutofit/>
          </a:bodyPr>
          <a:lstStyle/>
          <a:p>
            <a:pPr>
              <a:spcBef>
                <a:spcPts val="0"/>
              </a:spcBef>
              <a:buSzPts val="3000"/>
            </a:pPr>
            <a:r>
              <a:rPr lang="en-US" sz="5400" b="1" dirty="0">
                <a:solidFill>
                  <a:schemeClr val="accent1">
                    <a:lumMod val="75000"/>
                  </a:schemeClr>
                </a:solidFill>
                <a:latin typeface="Arial" panose="020B0604020202020204" pitchFamily="34" charset="0"/>
                <a:cs typeface="Arial" panose="020B0604020202020204" pitchFamily="34" charset="0"/>
              </a:rPr>
              <a:t>Teacher Incentive Allotment (TIA) Resources</a:t>
            </a:r>
            <a:endParaRPr sz="5400" b="1" dirty="0">
              <a:solidFill>
                <a:schemeClr val="accent1">
                  <a:lumMod val="75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30622333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2598</TotalTime>
  <Words>1523</Words>
  <Application>Microsoft Office PowerPoint</Application>
  <PresentationFormat>Custom</PresentationFormat>
  <Paragraphs>296</Paragraphs>
  <Slides>17</Slides>
  <Notes>3</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17</vt:i4>
      </vt:variant>
    </vt:vector>
  </HeadingPairs>
  <TitlesOfParts>
    <vt:vector size="24" baseType="lpstr">
      <vt:lpstr>Wingdings</vt:lpstr>
      <vt:lpstr>Aptos</vt:lpstr>
      <vt:lpstr>Arial</vt:lpstr>
      <vt:lpstr>Symbol</vt:lpstr>
      <vt:lpstr>Futura Bold</vt:lpstr>
      <vt:lpstr>Calibri</vt:lpstr>
      <vt:lpstr>Office Theme</vt:lpstr>
      <vt:lpstr>PowerPoint Presentation</vt:lpstr>
      <vt:lpstr>Teacher Incentive Allotment Works with the  Local Designation System</vt:lpstr>
      <vt:lpstr>Overview of RYSS Teacher Incentive Allotment</vt:lpstr>
      <vt:lpstr>RYSS Theory of Action and Expectations for TIA</vt:lpstr>
      <vt:lpstr>PowerPoint Presentation</vt:lpstr>
      <vt:lpstr>PowerPoint Presentation</vt:lpstr>
      <vt:lpstr>PowerPoint Presentation</vt:lpstr>
      <vt:lpstr>Released STAAR to STAAR Growth Expectations</vt:lpstr>
      <vt:lpstr>Eligibility Requirements</vt:lpstr>
      <vt:lpstr>PowerPoint Presentation</vt:lpstr>
      <vt:lpstr>PowerPoint Presentation</vt:lpstr>
      <vt:lpstr>PowerPoint Presentation</vt:lpstr>
      <vt:lpstr>PowerPoint Presentation</vt:lpstr>
      <vt:lpstr>TIA Timeline:  RYSS</vt:lpstr>
      <vt:lpstr>PowerPoint Presentation</vt:lpstr>
      <vt:lpstr>PowerPoint Presentation</vt:lpstr>
      <vt:lpstr>Teacher Incentive Allotment (TIA) Resources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RYSS</dc:title>
  <cp:lastModifiedBy>Stevens, Carla</cp:lastModifiedBy>
  <cp:revision>4</cp:revision>
  <dcterms:created xsi:type="dcterms:W3CDTF">2006-08-16T00:00:00Z</dcterms:created>
  <dcterms:modified xsi:type="dcterms:W3CDTF">2026-08-07T16:03:18Z</dcterms:modified>
  <dc:identifier>DAGRybzc424</dc:identifier>
</cp:coreProperties>
</file>