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342" r:id="rId2"/>
    <p:sldId id="526" r:id="rId3"/>
    <p:sldId id="588" r:id="rId4"/>
    <p:sldId id="589" r:id="rId5"/>
    <p:sldId id="580" r:id="rId6"/>
    <p:sldId id="583" r:id="rId7"/>
    <p:sldId id="579" r:id="rId8"/>
    <p:sldId id="578" r:id="rId9"/>
    <p:sldId id="581" r:id="rId10"/>
    <p:sldId id="527" r:id="rId11"/>
    <p:sldId id="587" r:id="rId12"/>
    <p:sldId id="564" r:id="rId13"/>
    <p:sldId id="565" r:id="rId14"/>
    <p:sldId id="566" r:id="rId15"/>
    <p:sldId id="567" r:id="rId16"/>
    <p:sldId id="575" r:id="rId17"/>
    <p:sldId id="576" r:id="rId18"/>
    <p:sldId id="571" r:id="rId19"/>
    <p:sldId id="573" r:id="rId20"/>
    <p:sldId id="528" r:id="rId21"/>
    <p:sldId id="572" r:id="rId22"/>
    <p:sldId id="530" r:id="rId23"/>
    <p:sldId id="531" r:id="rId24"/>
    <p:sldId id="532" r:id="rId25"/>
    <p:sldId id="533" r:id="rId26"/>
    <p:sldId id="534" r:id="rId27"/>
    <p:sldId id="568" r:id="rId28"/>
    <p:sldId id="584" r:id="rId29"/>
    <p:sldId id="585" r:id="rId30"/>
    <p:sldId id="535" r:id="rId31"/>
    <p:sldId id="536" r:id="rId32"/>
    <p:sldId id="570" r:id="rId33"/>
    <p:sldId id="586" r:id="rId34"/>
    <p:sldId id="539" r:id="rId35"/>
    <p:sldId id="537" r:id="rId36"/>
    <p:sldId id="538" r:id="rId37"/>
    <p:sldId id="54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B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4" autoAdjust="0"/>
    <p:restoredTop sz="94660"/>
  </p:normalViewPr>
  <p:slideViewPr>
    <p:cSldViewPr snapToGrid="0">
      <p:cViewPr varScale="1">
        <p:scale>
          <a:sx n="111" d="100"/>
          <a:sy n="111" d="100"/>
        </p:scale>
        <p:origin x="99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B66C27-DC45-4214-8B81-ED41E841F951}" type="datetimeFigureOut">
              <a:rPr lang="en-US" smtClean="0"/>
              <a:t>8/3/2026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8F46D9-FCA0-48B9-8314-F5B11DFB2E28}" type="slidenum">
              <a:rPr lang="en-US" smtClean="0"/>
              <a:t>‹#›</a:t>
            </a:fld>
            <a:endParaRPr lang="en-US"/>
          </a:p>
        </p:txBody>
      </p:sp>
    </p:spTree>
    <p:extLst>
      <p:ext uri="{BB962C8B-B14F-4D97-AF65-F5344CB8AC3E}">
        <p14:creationId xmlns:p14="http://schemas.microsoft.com/office/powerpoint/2010/main" val="4292459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65DC7-617A-42DF-9EFE-68D085D12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4308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65DC7-617A-42DF-9EFE-68D085D12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4385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65DC7-617A-42DF-9EFE-68D085D12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6659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65DC7-617A-42DF-9EFE-68D085D12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1925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a:t>If all items are not</a:t>
            </a:r>
            <a:r>
              <a:rPr lang="en-US" baseline="0"/>
              <a:t> met, you must resubmit with all required information/signatures and current date attached( within 6 months).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91FC5B-546E-4A0D-ACEE-8990352F32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6929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65DC7-617A-42DF-9EFE-68D085D12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458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65DC7-617A-42DF-9EFE-68D085D12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422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65DC7-617A-42DF-9EFE-68D085D12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8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91FC5B-546E-4A0D-ACEE-8990352F32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0251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91FC5B-546E-4A0D-ACEE-8990352F32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7640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65DC7-617A-42DF-9EFE-68D085D12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3087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65DC7-617A-42DF-9EFE-68D085D12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41648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65DC7-617A-42DF-9EFE-68D085D12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134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65DC7-617A-42DF-9EFE-68D085D12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4285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865DC7-617A-42DF-9EFE-68D085D12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45088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pic>
        <p:nvPicPr>
          <p:cNvPr id="11" name="Picture 10" descr="R1_PPT_image-wash.jpg"/>
          <p:cNvPicPr>
            <a:picLocks noChangeAspect="1"/>
          </p:cNvPicPr>
          <p:nvPr userDrawn="1"/>
        </p:nvPicPr>
        <p:blipFill>
          <a:blip r:embed="rId2" cstate="print"/>
          <a:srcRect l="1875" r="18125"/>
          <a:stretch>
            <a:fillRect/>
          </a:stretch>
        </p:blipFill>
        <p:spPr>
          <a:xfrm>
            <a:off x="-17780" y="0"/>
            <a:ext cx="12246187" cy="4305300"/>
          </a:xfrm>
          <a:prstGeom prst="rect">
            <a:avLst/>
          </a:prstGeom>
        </p:spPr>
      </p:pic>
      <p:pic>
        <p:nvPicPr>
          <p:cNvPr id="9" name="Picture 8" descr="R1_logo_inverse_transparent.png"/>
          <p:cNvPicPr>
            <a:picLocks noChangeAspect="1"/>
          </p:cNvPicPr>
          <p:nvPr userDrawn="1"/>
        </p:nvPicPr>
        <p:blipFill>
          <a:blip r:embed="rId3" cstate="print"/>
          <a:stretch>
            <a:fillRect/>
          </a:stretch>
        </p:blipFill>
        <p:spPr>
          <a:xfrm>
            <a:off x="1828800" y="-152400"/>
            <a:ext cx="8514312" cy="5038344"/>
          </a:xfrm>
          <a:prstGeom prst="rect">
            <a:avLst/>
          </a:prstGeom>
        </p:spPr>
      </p:pic>
      <p:sp>
        <p:nvSpPr>
          <p:cNvPr id="2" name="Title 1"/>
          <p:cNvSpPr>
            <a:spLocks noGrp="1"/>
          </p:cNvSpPr>
          <p:nvPr>
            <p:ph type="ctrTitle" hasCustomPrompt="1"/>
          </p:nvPr>
        </p:nvSpPr>
        <p:spPr>
          <a:xfrm>
            <a:off x="914400" y="4800600"/>
            <a:ext cx="10363200" cy="914400"/>
          </a:xfrm>
        </p:spPr>
        <p:txBody>
          <a:bodyPr/>
          <a:lstStyle>
            <a:lvl1pPr algn="ctr">
              <a:defRPr>
                <a:solidFill>
                  <a:srgbClr val="77246C"/>
                </a:solidFill>
              </a:defRPr>
            </a:lvl1pPr>
          </a:lstStyle>
          <a:p>
            <a:r>
              <a:rPr lang="en-US"/>
              <a:t>CLICK TO EDIT MASTER TITLE STYLE</a:t>
            </a:r>
          </a:p>
        </p:txBody>
      </p:sp>
      <p:sp>
        <p:nvSpPr>
          <p:cNvPr id="10" name="Text Placeholder 2"/>
          <p:cNvSpPr>
            <a:spLocks noGrp="1"/>
          </p:cNvSpPr>
          <p:nvPr>
            <p:ph type="body" idx="1"/>
          </p:nvPr>
        </p:nvSpPr>
        <p:spPr>
          <a:xfrm>
            <a:off x="914400" y="5715000"/>
            <a:ext cx="10363200" cy="457200"/>
          </a:xfrm>
        </p:spPr>
        <p:txBody>
          <a:bodyPr anchor="b"/>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54284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9448800" cy="1143000"/>
          </a:xfrm>
        </p:spPr>
        <p:txBody>
          <a:bodyPr/>
          <a:lstStyle/>
          <a:p>
            <a:r>
              <a:rPr lang="en-US"/>
              <a:t>CLICK TO EDIT MASTER TITLE STYLE</a:t>
            </a:r>
          </a:p>
        </p:txBody>
      </p:sp>
      <p:sp>
        <p:nvSpPr>
          <p:cNvPr id="3" name="Content Placeholder 2"/>
          <p:cNvSpPr>
            <a:spLocks noGrp="1"/>
          </p:cNvSpPr>
          <p:nvPr>
            <p:ph idx="1"/>
          </p:nvPr>
        </p:nvSpPr>
        <p:spPr>
          <a:xfrm>
            <a:off x="609600" y="1981201"/>
            <a:ext cx="10972800" cy="396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9D4B72-604A-4F79-A3D0-890598EB7E44}" type="datetimeFigureOut">
              <a:rPr lang="en-US" smtClean="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56223-2585-4B09-AB1E-A38478DE6375}" type="slidenum">
              <a:rPr lang="en-US" smtClean="0"/>
              <a:pPr/>
              <a:t>‹#›</a:t>
            </a:fld>
            <a:endParaRPr lang="en-US"/>
          </a:p>
        </p:txBody>
      </p:sp>
    </p:spTree>
    <p:extLst>
      <p:ext uri="{BB962C8B-B14F-4D97-AF65-F5344CB8AC3E}">
        <p14:creationId xmlns:p14="http://schemas.microsoft.com/office/powerpoint/2010/main" val="739139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solidFill>
                  <a:srgbClr val="77246C"/>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9D4B72-604A-4F79-A3D0-890598EB7E44}" type="datetimeFigureOut">
              <a:rPr lang="en-US" smtClean="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856223-2585-4B09-AB1E-A38478DE6375}" type="slidenum">
              <a:rPr lang="en-US" smtClean="0"/>
              <a:pPr/>
              <a:t>‹#›</a:t>
            </a:fld>
            <a:endParaRPr lang="en-US"/>
          </a:p>
        </p:txBody>
      </p:sp>
    </p:spTree>
    <p:extLst>
      <p:ext uri="{BB962C8B-B14F-4D97-AF65-F5344CB8AC3E}">
        <p14:creationId xmlns:p14="http://schemas.microsoft.com/office/powerpoint/2010/main" val="246233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9448800" cy="1143000"/>
          </a:xfrm>
        </p:spPr>
        <p:txBody>
          <a:bodyPr/>
          <a:lstStyle/>
          <a:p>
            <a:r>
              <a:rPr lang="en-US"/>
              <a:t>CLICK TO EDIT MASTER TITLE STYLE</a:t>
            </a:r>
          </a:p>
        </p:txBody>
      </p:sp>
      <p:sp>
        <p:nvSpPr>
          <p:cNvPr id="3" name="Content Placeholder 2"/>
          <p:cNvSpPr>
            <a:spLocks noGrp="1"/>
          </p:cNvSpPr>
          <p:nvPr>
            <p:ph sz="half" idx="1"/>
          </p:nvPr>
        </p:nvSpPr>
        <p:spPr>
          <a:xfrm>
            <a:off x="609600" y="1981201"/>
            <a:ext cx="53848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1"/>
            <a:ext cx="5384800" cy="3962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9D4B72-604A-4F79-A3D0-890598EB7E44}" type="datetimeFigureOut">
              <a:rPr lang="en-US" smtClean="0"/>
              <a:pPr/>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56223-2585-4B09-AB1E-A38478DE6375}" type="slidenum">
              <a:rPr lang="en-US" smtClean="0"/>
              <a:pPr/>
              <a:t>‹#›</a:t>
            </a:fld>
            <a:endParaRPr lang="en-US"/>
          </a:p>
        </p:txBody>
      </p:sp>
    </p:spTree>
    <p:extLst>
      <p:ext uri="{BB962C8B-B14F-4D97-AF65-F5344CB8AC3E}">
        <p14:creationId xmlns:p14="http://schemas.microsoft.com/office/powerpoint/2010/main" val="3679685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9448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205740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819401"/>
            <a:ext cx="5386917" cy="3124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7601" y="205740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819401"/>
            <a:ext cx="5389033" cy="3124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9D4B72-604A-4F79-A3D0-890598EB7E44}" type="datetimeFigureOut">
              <a:rPr lang="en-US" smtClean="0"/>
              <a:pPr/>
              <a:t>8/3/2026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856223-2585-4B09-AB1E-A38478DE6375}" type="slidenum">
              <a:rPr lang="en-US" smtClean="0"/>
              <a:pPr/>
              <a:t>‹#›</a:t>
            </a:fld>
            <a:endParaRPr lang="en-US"/>
          </a:p>
        </p:txBody>
      </p:sp>
    </p:spTree>
    <p:extLst>
      <p:ext uri="{BB962C8B-B14F-4D97-AF65-F5344CB8AC3E}">
        <p14:creationId xmlns:p14="http://schemas.microsoft.com/office/powerpoint/2010/main" val="1452623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9448800" cy="11430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9D4B72-604A-4F79-A3D0-890598EB7E44}" type="datetimeFigureOut">
              <a:rPr lang="en-US" smtClean="0"/>
              <a:pPr/>
              <a:t>8/3/2026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856223-2585-4B09-AB1E-A38478DE6375}" type="slidenum">
              <a:rPr lang="en-US" smtClean="0"/>
              <a:pPr/>
              <a:t>‹#›</a:t>
            </a:fld>
            <a:endParaRPr lang="en-US"/>
          </a:p>
        </p:txBody>
      </p:sp>
    </p:spTree>
    <p:extLst>
      <p:ext uri="{BB962C8B-B14F-4D97-AF65-F5344CB8AC3E}">
        <p14:creationId xmlns:p14="http://schemas.microsoft.com/office/powerpoint/2010/main" val="2065764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9D4B72-604A-4F79-A3D0-890598EB7E44}" type="datetimeFigureOut">
              <a:rPr lang="en-US" smtClean="0"/>
              <a:pPr/>
              <a:t>8/3/2026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856223-2585-4B09-AB1E-A38478DE6375}" type="slidenum">
              <a:rPr lang="en-US" smtClean="0"/>
              <a:pPr/>
              <a:t>‹#›</a:t>
            </a:fld>
            <a:endParaRPr lang="en-US"/>
          </a:p>
        </p:txBody>
      </p:sp>
    </p:spTree>
    <p:extLst>
      <p:ext uri="{BB962C8B-B14F-4D97-AF65-F5344CB8AC3E}">
        <p14:creationId xmlns:p14="http://schemas.microsoft.com/office/powerpoint/2010/main" val="1333004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3050"/>
            <a:ext cx="9347200" cy="1162050"/>
          </a:xfrm>
        </p:spPr>
        <p:txBody>
          <a:bodyPr anchor="ctr">
            <a:normAutofit/>
          </a:bodyPr>
          <a:lstStyle>
            <a:lvl1pPr algn="l">
              <a:defRPr sz="3600" b="1"/>
            </a:lvl1pPr>
          </a:lstStyle>
          <a:p>
            <a:r>
              <a:rPr lang="en-US"/>
              <a:t>CLICK TO EDIT MASTER TITLE STYLE</a:t>
            </a:r>
          </a:p>
        </p:txBody>
      </p:sp>
      <p:sp>
        <p:nvSpPr>
          <p:cNvPr id="3" name="Content Placeholder 2"/>
          <p:cNvSpPr>
            <a:spLocks noGrp="1"/>
          </p:cNvSpPr>
          <p:nvPr>
            <p:ph idx="1"/>
          </p:nvPr>
        </p:nvSpPr>
        <p:spPr>
          <a:xfrm>
            <a:off x="4766733" y="1981201"/>
            <a:ext cx="6815667" cy="4144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981201"/>
            <a:ext cx="4011084" cy="4144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9D4B72-604A-4F79-A3D0-890598EB7E44}" type="datetimeFigureOut">
              <a:rPr lang="en-US" smtClean="0"/>
              <a:pPr/>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56223-2585-4B09-AB1E-A38478DE6375}" type="slidenum">
              <a:rPr lang="en-US" smtClean="0"/>
              <a:pPr/>
              <a:t>‹#›</a:t>
            </a:fld>
            <a:endParaRPr lang="en-US"/>
          </a:p>
        </p:txBody>
      </p:sp>
    </p:spTree>
    <p:extLst>
      <p:ext uri="{BB962C8B-B14F-4D97-AF65-F5344CB8AC3E}">
        <p14:creationId xmlns:p14="http://schemas.microsoft.com/office/powerpoint/2010/main" val="3927985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89717" y="1981200"/>
            <a:ext cx="7315200" cy="3352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6524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9D4B72-604A-4F79-A3D0-890598EB7E44}" type="datetimeFigureOut">
              <a:rPr lang="en-US" smtClean="0"/>
              <a:pPr/>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856223-2585-4B09-AB1E-A38478DE6375}" type="slidenum">
              <a:rPr lang="en-US" smtClean="0"/>
              <a:pPr/>
              <a:t>‹#›</a:t>
            </a:fld>
            <a:endParaRPr lang="en-US"/>
          </a:p>
        </p:txBody>
      </p:sp>
    </p:spTree>
    <p:extLst>
      <p:ext uri="{BB962C8B-B14F-4D97-AF65-F5344CB8AC3E}">
        <p14:creationId xmlns:p14="http://schemas.microsoft.com/office/powerpoint/2010/main" val="2945984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tagline.png"/>
          <p:cNvPicPr>
            <a:picLocks noChangeAspect="1"/>
          </p:cNvPicPr>
          <p:nvPr userDrawn="1"/>
        </p:nvPicPr>
        <p:blipFill>
          <a:blip r:embed="rId11" cstate="print"/>
          <a:stretch>
            <a:fillRect/>
          </a:stretch>
        </p:blipFill>
        <p:spPr>
          <a:xfrm>
            <a:off x="0" y="6172200"/>
            <a:ext cx="4267200" cy="800100"/>
          </a:xfrm>
          <a:prstGeom prst="rect">
            <a:avLst/>
          </a:prstGeom>
        </p:spPr>
      </p:pic>
      <p:pic>
        <p:nvPicPr>
          <p:cNvPr id="10" name="Picture 9" descr="rppt.png"/>
          <p:cNvPicPr>
            <a:picLocks noChangeAspect="1"/>
          </p:cNvPicPr>
          <p:nvPr userDrawn="1"/>
        </p:nvPicPr>
        <p:blipFill>
          <a:blip r:embed="rId12" cstate="print"/>
          <a:stretch>
            <a:fillRect/>
          </a:stretch>
        </p:blipFill>
        <p:spPr>
          <a:xfrm>
            <a:off x="6908800" y="1981200"/>
            <a:ext cx="7213600" cy="54102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981201"/>
            <a:ext cx="10972800" cy="3962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267200" y="6416676"/>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9D4B72-604A-4F79-A3D0-890598EB7E44}" type="datetimeFigureOut">
              <a:rPr lang="en-US" smtClean="0"/>
              <a:pPr/>
              <a:t>8/3/2026</a:t>
            </a:fld>
            <a:endParaRPr lang="en-US"/>
          </a:p>
        </p:txBody>
      </p:sp>
      <p:sp>
        <p:nvSpPr>
          <p:cNvPr id="5" name="Footer Placeholder 4"/>
          <p:cNvSpPr>
            <a:spLocks noGrp="1"/>
          </p:cNvSpPr>
          <p:nvPr>
            <p:ph type="ftr" sz="quarter" idx="3"/>
          </p:nvPr>
        </p:nvSpPr>
        <p:spPr>
          <a:xfrm>
            <a:off x="7112000" y="640080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972800" y="6400801"/>
            <a:ext cx="914400" cy="349249"/>
          </a:xfrm>
          <a:prstGeom prst="rect">
            <a:avLst/>
          </a:prstGeom>
        </p:spPr>
        <p:txBody>
          <a:bodyPr vert="horz" lIns="91440" tIns="45720" rIns="91440" bIns="45720" rtlCol="0" anchor="ctr"/>
          <a:lstStyle>
            <a:lvl1pPr algn="r">
              <a:defRPr sz="1200">
                <a:solidFill>
                  <a:schemeClr val="tx1">
                    <a:tint val="75000"/>
                  </a:schemeClr>
                </a:solidFill>
              </a:defRPr>
            </a:lvl1pPr>
          </a:lstStyle>
          <a:p>
            <a:fld id="{35856223-2585-4B09-AB1E-A38478DE6375}" type="slidenum">
              <a:rPr lang="en-US" smtClean="0"/>
              <a:pPr/>
              <a:t>‹#›</a:t>
            </a:fld>
            <a:endParaRPr lang="en-US"/>
          </a:p>
        </p:txBody>
      </p:sp>
      <p:sp>
        <p:nvSpPr>
          <p:cNvPr id="7" name="Rectangle 6"/>
          <p:cNvSpPr/>
          <p:nvPr userDrawn="1"/>
        </p:nvSpPr>
        <p:spPr>
          <a:xfrm>
            <a:off x="0" y="0"/>
            <a:ext cx="12192000" cy="1752600"/>
          </a:xfrm>
          <a:prstGeom prst="rect">
            <a:avLst/>
          </a:prstGeom>
          <a:solidFill>
            <a:srgbClr val="77246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pic>
        <p:nvPicPr>
          <p:cNvPr id="8" name="Picture 7" descr="R1_icon_inverse_transparent.png"/>
          <p:cNvPicPr>
            <a:picLocks noChangeAspect="1"/>
          </p:cNvPicPr>
          <p:nvPr userDrawn="1"/>
        </p:nvPicPr>
        <p:blipFill>
          <a:blip r:embed="rId13" cstate="print"/>
          <a:stretch>
            <a:fillRect/>
          </a:stretch>
        </p:blipFill>
        <p:spPr>
          <a:xfrm>
            <a:off x="10058400" y="304800"/>
            <a:ext cx="1524000" cy="1143000"/>
          </a:xfrm>
          <a:prstGeom prst="rect">
            <a:avLst/>
          </a:prstGeom>
        </p:spPr>
      </p:pic>
    </p:spTree>
    <p:extLst>
      <p:ext uri="{BB962C8B-B14F-4D97-AF65-F5344CB8AC3E}">
        <p14:creationId xmlns:p14="http://schemas.microsoft.com/office/powerpoint/2010/main" val="34364457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spcBef>
          <a:spcPct val="0"/>
        </a:spcBef>
        <a:buNone/>
        <a:defRPr sz="36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8.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hyperlink" Target="mailto:Procurement@richlandone.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mailto:R1Budget@richlandone.org"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hyperlink" Target="mailto:Brian.Albert@richlandone.or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3" Type="http://schemas.openxmlformats.org/officeDocument/2006/relationships/hyperlink" Target="https://www.richlandone.org/departments/procurement-services/hom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latin typeface="Aptos" panose="020B0004020202020204" pitchFamily="34" charset="0"/>
              </a:rPr>
              <a:t>             </a:t>
            </a:r>
          </a:p>
        </p:txBody>
      </p:sp>
      <p:sp>
        <p:nvSpPr>
          <p:cNvPr id="2" name="Rectangle 1">
            <a:extLst>
              <a:ext uri="{FF2B5EF4-FFF2-40B4-BE49-F238E27FC236}">
                <a16:creationId xmlns:a16="http://schemas.microsoft.com/office/drawing/2014/main" id="{C11C62FF-3577-549D-55E3-BAFA0692F144}"/>
              </a:ext>
            </a:extLst>
          </p:cNvPr>
          <p:cNvSpPr/>
          <p:nvPr/>
        </p:nvSpPr>
        <p:spPr>
          <a:xfrm>
            <a:off x="936977" y="1924635"/>
            <a:ext cx="10318044" cy="3986925"/>
          </a:xfrm>
          <a:prstGeom prst="rect">
            <a:avLst/>
          </a:prstGeom>
          <a:noFill/>
          <a:ln>
            <a:noFill/>
          </a:ln>
        </p:spPr>
        <p:txBody>
          <a:bodyPr wrap="square" lIns="91440" tIns="45720" rIns="91440" bIns="45720">
            <a:spAutoFit/>
          </a:bodyPr>
          <a:lstStyle/>
          <a:p>
            <a:pPr algn="ctr">
              <a:lnSpc>
                <a:spcPct val="150000"/>
              </a:lnSpc>
            </a:pPr>
            <a:r>
              <a:rPr lang="en-US" altLang="en-US" sz="6600" b="1" dirty="0">
                <a:ln w="12700">
                  <a:noFill/>
                  <a:prstDash val="solid"/>
                </a:ln>
                <a:solidFill>
                  <a:schemeClr val="accent4"/>
                </a:solidFill>
                <a:effectLst>
                  <a:outerShdw dist="38100" dir="2640000" algn="bl" rotWithShape="0">
                    <a:schemeClr val="tx2">
                      <a:lumMod val="75000"/>
                    </a:schemeClr>
                  </a:outerShdw>
                </a:effectLst>
                <a:latin typeface="Aptos" panose="020B0004020202020204" pitchFamily="34" charset="0"/>
                <a:cs typeface="Arial" panose="020B0604020202020204" pitchFamily="34" charset="0"/>
              </a:rPr>
              <a:t>TRAINING AND UPDATES</a:t>
            </a:r>
          </a:p>
          <a:p>
            <a:pPr algn="ctr">
              <a:lnSpc>
                <a:spcPct val="150000"/>
              </a:lnSpc>
            </a:pPr>
            <a:r>
              <a:rPr lang="en-US" sz="5400" b="1" dirty="0">
                <a:ln w="12700">
                  <a:noFill/>
                  <a:prstDash val="solid"/>
                </a:ln>
                <a:solidFill>
                  <a:schemeClr val="tx2"/>
                </a:solidFill>
                <a:effectLst>
                  <a:outerShdw dist="38100" dir="2640000" algn="bl" rotWithShape="0">
                    <a:schemeClr val="tx2">
                      <a:lumMod val="75000"/>
                    </a:schemeClr>
                  </a:outerShdw>
                </a:effectLst>
                <a:latin typeface="Aptos" panose="020B0004020202020204" pitchFamily="34" charset="0"/>
                <a:cs typeface="Arial" panose="020B0604020202020204" pitchFamily="34" charset="0"/>
              </a:rPr>
              <a:t>Procurement Services</a:t>
            </a:r>
          </a:p>
          <a:p>
            <a:pPr algn="ctr">
              <a:lnSpc>
                <a:spcPct val="150000"/>
              </a:lnSpc>
            </a:pPr>
            <a:r>
              <a:rPr lang="en-US" sz="5400" b="1" dirty="0">
                <a:ln w="12700">
                  <a:noFill/>
                  <a:prstDash val="solid"/>
                </a:ln>
                <a:solidFill>
                  <a:schemeClr val="accent3"/>
                </a:solidFill>
                <a:effectLst>
                  <a:outerShdw dist="38100" dir="2640000" algn="bl" rotWithShape="0">
                    <a:schemeClr val="tx2">
                      <a:lumMod val="75000"/>
                    </a:schemeClr>
                  </a:outerShdw>
                </a:effectLst>
                <a:latin typeface="Aptos" panose="020B0004020202020204" pitchFamily="34" charset="0"/>
                <a:cs typeface="Arial" panose="020B0604020202020204" pitchFamily="34" charset="0"/>
              </a:rPr>
              <a:t> Back to School 2026</a:t>
            </a:r>
            <a:endParaRPr lang="en-US" sz="5400" b="1" dirty="0">
              <a:ln w="12700">
                <a:noFill/>
                <a:prstDash val="solid"/>
              </a:ln>
              <a:solidFill>
                <a:schemeClr val="accent3"/>
              </a:solidFill>
              <a:effectLst>
                <a:outerShdw dist="38100" dir="2640000" algn="bl" rotWithShape="0">
                  <a:schemeClr val="tx2">
                    <a:lumMod val="75000"/>
                  </a:schemeClr>
                </a:outerShdw>
              </a:effectLst>
            </a:endParaRPr>
          </a:p>
        </p:txBody>
      </p:sp>
      <p:sp>
        <p:nvSpPr>
          <p:cNvPr id="3" name="Rectangle 2">
            <a:extLst>
              <a:ext uri="{FF2B5EF4-FFF2-40B4-BE49-F238E27FC236}">
                <a16:creationId xmlns:a16="http://schemas.microsoft.com/office/drawing/2014/main" id="{36BB313D-999F-30F8-0F77-B231D487A7A5}"/>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lack background with white text&#10;&#10;AI-generated content may be incorrect.">
            <a:extLst>
              <a:ext uri="{FF2B5EF4-FFF2-40B4-BE49-F238E27FC236}">
                <a16:creationId xmlns:a16="http://schemas.microsoft.com/office/drawing/2014/main" id="{F28CE2FC-E941-F9CA-A09B-C824827E1DB6}"/>
              </a:ext>
            </a:extLst>
          </p:cNvPr>
          <p:cNvPicPr>
            <a:picLocks noChangeAspect="1"/>
          </p:cNvPicPr>
          <p:nvPr/>
        </p:nvPicPr>
        <p:blipFill>
          <a:blip r:embed="rId3">
            <a:extLst>
              <a:ext uri="{28A0092B-C50C-407E-A947-70E740481C1C}">
                <a14:useLocalDpi xmlns:a14="http://schemas.microsoft.com/office/drawing/2010/main" val="0"/>
              </a:ext>
            </a:extLst>
          </a:blip>
          <a:srcRect l="32831" t="41886" r="32358" b="43208"/>
          <a:stretch>
            <a:fillRect/>
          </a:stretch>
        </p:blipFill>
        <p:spPr>
          <a:xfrm>
            <a:off x="3667908" y="174027"/>
            <a:ext cx="4856183" cy="1169629"/>
          </a:xfrm>
          <a:prstGeom prst="rect">
            <a:avLst/>
          </a:prstGeom>
        </p:spPr>
      </p:pic>
    </p:spTree>
    <p:extLst>
      <p:ext uri="{BB962C8B-B14F-4D97-AF65-F5344CB8AC3E}">
        <p14:creationId xmlns:p14="http://schemas.microsoft.com/office/powerpoint/2010/main" val="932143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D521FA-D29F-EB23-1988-1C3BB2732952}"/>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61E0E34-1751-F6B6-A1EA-83A3606729F3}"/>
              </a:ext>
            </a:extLst>
          </p:cNvPr>
          <p:cNvSpPr>
            <a:spLocks noGrp="1"/>
          </p:cNvSpPr>
          <p:nvPr>
            <p:ph type="title"/>
          </p:nvPr>
        </p:nvSpPr>
        <p:spPr>
          <a:xfrm>
            <a:off x="523336" y="162791"/>
            <a:ext cx="9448800" cy="1143000"/>
          </a:xfrm>
        </p:spPr>
        <p:txBody>
          <a:bodyPr>
            <a:normAutofit/>
          </a:bodyPr>
          <a:lstStyle/>
          <a:p>
            <a:r>
              <a:rPr lang="en-US" sz="4400" dirty="0">
                <a:latin typeface="Aptos" panose="020B0004020202020204" pitchFamily="34" charset="0"/>
              </a:rPr>
              <a:t>Current Procurement Staff</a:t>
            </a:r>
          </a:p>
        </p:txBody>
      </p:sp>
      <p:sp>
        <p:nvSpPr>
          <p:cNvPr id="6" name="Content Placeholder 5">
            <a:extLst>
              <a:ext uri="{FF2B5EF4-FFF2-40B4-BE49-F238E27FC236}">
                <a16:creationId xmlns:a16="http://schemas.microsoft.com/office/drawing/2014/main" id="{A5158E24-6817-B751-96B9-72CBABA61586}"/>
              </a:ext>
            </a:extLst>
          </p:cNvPr>
          <p:cNvSpPr>
            <a:spLocks noGrp="1"/>
          </p:cNvSpPr>
          <p:nvPr>
            <p:ph idx="1"/>
          </p:nvPr>
        </p:nvSpPr>
        <p:spPr>
          <a:xfrm>
            <a:off x="523336" y="1681040"/>
            <a:ext cx="11277601" cy="4902322"/>
          </a:xfrm>
        </p:spPr>
        <p:txBody>
          <a:bodyPr>
            <a:normAutofit fontScale="77500" lnSpcReduction="20000"/>
          </a:bodyPr>
          <a:lstStyle/>
          <a:p>
            <a:r>
              <a:rPr lang="en-US" dirty="0">
                <a:latin typeface="Aptos" panose="020B0004020202020204" pitchFamily="34" charset="0"/>
                <a:ea typeface="Calibri"/>
                <a:cs typeface="Arial" panose="020B0604020202020204" pitchFamily="34" charset="0"/>
              </a:rPr>
              <a:t>Procurement Services</a:t>
            </a:r>
          </a:p>
          <a:p>
            <a:pPr lvl="1"/>
            <a:r>
              <a:rPr lang="en-US" dirty="0">
                <a:latin typeface="Aptos" panose="020B0004020202020204" pitchFamily="34" charset="0"/>
                <a:ea typeface="Calibri"/>
                <a:cs typeface="Arial" panose="020B0604020202020204" pitchFamily="34" charset="0"/>
              </a:rPr>
              <a:t>Carolyn (Leigh) Hodges, Director of Procurement, Warehouse, and Printing Services</a:t>
            </a:r>
          </a:p>
          <a:p>
            <a:pPr lvl="1"/>
            <a:r>
              <a:rPr lang="en-US" dirty="0">
                <a:latin typeface="Aptos" panose="020B0004020202020204" pitchFamily="34" charset="0"/>
                <a:ea typeface="Calibri"/>
                <a:cs typeface="Arial" panose="020B0604020202020204" pitchFamily="34" charset="0"/>
              </a:rPr>
              <a:t>Brittany Green, Construction Contracts Manager</a:t>
            </a:r>
          </a:p>
          <a:p>
            <a:pPr lvl="1"/>
            <a:r>
              <a:rPr lang="en-US">
                <a:latin typeface="Aptos" panose="020B0004020202020204" pitchFamily="34" charset="0"/>
                <a:ea typeface="Calibri"/>
                <a:cs typeface="Arial" panose="020B0604020202020204" pitchFamily="34" charset="0"/>
              </a:rPr>
              <a:t>Vacant, </a:t>
            </a:r>
            <a:r>
              <a:rPr lang="en-US" dirty="0">
                <a:latin typeface="Aptos" panose="020B0004020202020204" pitchFamily="34" charset="0"/>
                <a:ea typeface="Calibri"/>
                <a:cs typeface="Arial" panose="020B0604020202020204" pitchFamily="34" charset="0"/>
              </a:rPr>
              <a:t>Procurement Manager</a:t>
            </a:r>
          </a:p>
          <a:p>
            <a:pPr lvl="1"/>
            <a:r>
              <a:rPr lang="en-US" dirty="0">
                <a:latin typeface="Aptos" panose="020B0004020202020204" pitchFamily="34" charset="0"/>
                <a:ea typeface="Calibri"/>
                <a:cs typeface="Arial" panose="020B0604020202020204" pitchFamily="34" charset="0"/>
              </a:rPr>
              <a:t>Stephanie Conrad, Procurement Specialist</a:t>
            </a:r>
          </a:p>
          <a:p>
            <a:pPr lvl="1"/>
            <a:r>
              <a:rPr lang="en-US" dirty="0">
                <a:latin typeface="Aptos" panose="020B0004020202020204" pitchFamily="34" charset="0"/>
                <a:ea typeface="Calibri"/>
                <a:cs typeface="Arial" panose="020B0604020202020204" pitchFamily="34" charset="0"/>
              </a:rPr>
              <a:t>Peyton Flewelling, Procurement Specialist &amp; P-Card Administrator</a:t>
            </a:r>
          </a:p>
          <a:p>
            <a:pPr lvl="1"/>
            <a:r>
              <a:rPr lang="en-US" dirty="0">
                <a:latin typeface="Aptos" panose="020B0004020202020204" pitchFamily="34" charset="0"/>
                <a:ea typeface="Calibri"/>
                <a:cs typeface="Arial" panose="020B0604020202020204" pitchFamily="34" charset="0"/>
              </a:rPr>
              <a:t>Vacant, Procurement Specialist</a:t>
            </a:r>
          </a:p>
          <a:p>
            <a:pPr lvl="1"/>
            <a:r>
              <a:rPr lang="en-US" dirty="0">
                <a:latin typeface="Aptos" panose="020B0004020202020204" pitchFamily="34" charset="0"/>
                <a:ea typeface="Calibri"/>
                <a:cs typeface="Arial" panose="020B0604020202020204" pitchFamily="34" charset="0"/>
              </a:rPr>
              <a:t>Shaniah Waden, Procurement Specialist</a:t>
            </a:r>
          </a:p>
          <a:p>
            <a:pPr lvl="1"/>
            <a:r>
              <a:rPr lang="en-US" dirty="0" err="1">
                <a:latin typeface="Aptos" panose="020B0004020202020204" pitchFamily="34" charset="0"/>
                <a:ea typeface="Calibri"/>
                <a:cs typeface="Arial" panose="020B0604020202020204" pitchFamily="34" charset="0"/>
              </a:rPr>
              <a:t>Johcarla</a:t>
            </a:r>
            <a:r>
              <a:rPr lang="en-US" dirty="0">
                <a:latin typeface="Aptos" panose="020B0004020202020204" pitchFamily="34" charset="0"/>
                <a:ea typeface="Calibri"/>
                <a:cs typeface="Arial" panose="020B0604020202020204" pitchFamily="34" charset="0"/>
              </a:rPr>
              <a:t> Johnson, Records Retention Specialist &amp; Administrative Assistant</a:t>
            </a:r>
          </a:p>
          <a:p>
            <a:r>
              <a:rPr lang="en-US" dirty="0">
                <a:latin typeface="Aptos" panose="020B0004020202020204" pitchFamily="34" charset="0"/>
                <a:ea typeface="Calibri"/>
                <a:cs typeface="Arial" panose="020B0604020202020204" pitchFamily="34" charset="0"/>
              </a:rPr>
              <a:t>Warehouse</a:t>
            </a:r>
          </a:p>
          <a:p>
            <a:pPr lvl="1"/>
            <a:r>
              <a:rPr lang="en-US" dirty="0">
                <a:latin typeface="Aptos" panose="020B0004020202020204" pitchFamily="34" charset="0"/>
                <a:ea typeface="Calibri"/>
                <a:cs typeface="Arial" panose="020B0604020202020204" pitchFamily="34" charset="0"/>
              </a:rPr>
              <a:t>Brian Albert, Warehouse Manager</a:t>
            </a:r>
          </a:p>
          <a:p>
            <a:r>
              <a:rPr lang="en-US" dirty="0">
                <a:latin typeface="Aptos" panose="020B0004020202020204" pitchFamily="34" charset="0"/>
                <a:ea typeface="Calibri"/>
                <a:cs typeface="Arial" panose="020B0604020202020204" pitchFamily="34" charset="0"/>
              </a:rPr>
              <a:t>Printing Services</a:t>
            </a:r>
          </a:p>
          <a:p>
            <a:pPr lvl="1"/>
            <a:r>
              <a:rPr lang="en-US" dirty="0">
                <a:latin typeface="Aptos" panose="020B0004020202020204" pitchFamily="34" charset="0"/>
                <a:ea typeface="Calibri"/>
                <a:cs typeface="Arial" panose="020B0604020202020204" pitchFamily="34" charset="0"/>
              </a:rPr>
              <a:t>Paul Turner, Printing Services Manager</a:t>
            </a:r>
            <a:endParaRPr lang="en-US" dirty="0">
              <a:latin typeface="Aptos" panose="020B0004020202020204" pitchFamily="34" charset="0"/>
            </a:endParaRPr>
          </a:p>
        </p:txBody>
      </p:sp>
      <p:pic>
        <p:nvPicPr>
          <p:cNvPr id="11" name="Picture 10" descr="A green and white logo&#10;&#10;AI-generated content may be incorrect.">
            <a:extLst>
              <a:ext uri="{FF2B5EF4-FFF2-40B4-BE49-F238E27FC236}">
                <a16:creationId xmlns:a16="http://schemas.microsoft.com/office/drawing/2014/main" id="{C8A9DD5D-F1D3-DDDA-5C88-ED7B183386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Tree>
    <p:extLst>
      <p:ext uri="{BB962C8B-B14F-4D97-AF65-F5344CB8AC3E}">
        <p14:creationId xmlns:p14="http://schemas.microsoft.com/office/powerpoint/2010/main" val="3185036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A13F0-5D2A-C089-07BB-84E4BF1837ED}"/>
              </a:ext>
            </a:extLst>
          </p:cNvPr>
          <p:cNvSpPr>
            <a:spLocks noGrp="1"/>
          </p:cNvSpPr>
          <p:nvPr>
            <p:ph type="title"/>
          </p:nvPr>
        </p:nvSpPr>
        <p:spPr/>
        <p:txBody>
          <a:bodyPr>
            <a:normAutofit/>
          </a:bodyPr>
          <a:lstStyle/>
          <a:p>
            <a:pPr algn="ctr"/>
            <a:r>
              <a:rPr lang="en-US" sz="4000" dirty="0"/>
              <a:t>BIG CHANGE FOR FY27</a:t>
            </a:r>
          </a:p>
        </p:txBody>
      </p:sp>
      <p:pic>
        <p:nvPicPr>
          <p:cNvPr id="7" name="Video 6" title="Fireworks">
            <a:hlinkClick r:id="" action="ppaction://media"/>
            <a:extLst>
              <a:ext uri="{FF2B5EF4-FFF2-40B4-BE49-F238E27FC236}">
                <a16:creationId xmlns:a16="http://schemas.microsoft.com/office/drawing/2014/main" id="{468167E1-D79D-36C7-4DE3-7D1BCF700EE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42699" y="1951678"/>
            <a:ext cx="7820168" cy="4398844"/>
          </a:xfrm>
          <a:prstGeom prst="rect">
            <a:avLst/>
          </a:prstGeom>
        </p:spPr>
      </p:pic>
    </p:spTree>
    <p:extLst>
      <p:ext uri="{BB962C8B-B14F-4D97-AF65-F5344CB8AC3E}">
        <p14:creationId xmlns:p14="http://schemas.microsoft.com/office/powerpoint/2010/main" val="214727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95455">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57E11-263B-5752-3133-32D0B442A271}"/>
              </a:ext>
            </a:extLst>
          </p:cNvPr>
          <p:cNvSpPr>
            <a:spLocks noGrp="1"/>
          </p:cNvSpPr>
          <p:nvPr>
            <p:ph type="title"/>
          </p:nvPr>
        </p:nvSpPr>
        <p:spPr/>
        <p:txBody>
          <a:bodyPr/>
          <a:lstStyle/>
          <a:p>
            <a:pPr algn="ctr"/>
            <a:r>
              <a:rPr lang="en-US" dirty="0"/>
              <a:t>Small Dollar Threshold $10,000.00</a:t>
            </a:r>
          </a:p>
        </p:txBody>
      </p:sp>
      <p:sp>
        <p:nvSpPr>
          <p:cNvPr id="3" name="TextBox 2">
            <a:extLst>
              <a:ext uri="{FF2B5EF4-FFF2-40B4-BE49-F238E27FC236}">
                <a16:creationId xmlns:a16="http://schemas.microsoft.com/office/drawing/2014/main" id="{72CA517A-771D-E3BF-BEBC-5532AADDD7BE}"/>
              </a:ext>
            </a:extLst>
          </p:cNvPr>
          <p:cNvSpPr txBox="1"/>
          <p:nvPr/>
        </p:nvSpPr>
        <p:spPr>
          <a:xfrm>
            <a:off x="723331" y="1869743"/>
            <a:ext cx="10672550" cy="5632311"/>
          </a:xfrm>
          <a:prstGeom prst="rect">
            <a:avLst/>
          </a:prstGeom>
          <a:noFill/>
        </p:spPr>
        <p:txBody>
          <a:bodyPr wrap="square" rtlCol="0">
            <a:spAutoFit/>
          </a:bodyPr>
          <a:lstStyle/>
          <a:p>
            <a:r>
              <a:rPr lang="en-US" dirty="0"/>
              <a:t>AS OF JULY 1, 2026:</a:t>
            </a:r>
          </a:p>
          <a:p>
            <a:endParaRPr lang="en-US" dirty="0"/>
          </a:p>
          <a:p>
            <a:r>
              <a:rPr lang="en-US" b="1" dirty="0"/>
              <a:t>1550. SMALL PURCHASES. (SC Code § 11-35-1550) </a:t>
            </a:r>
            <a:endParaRPr lang="en-US" dirty="0"/>
          </a:p>
          <a:p>
            <a:r>
              <a:rPr lang="en-US" dirty="0"/>
              <a:t>(1) Authority. The following small purchase procedures may be utilized only in conducting procurements that are up to the amounts specified herein. Procurement requirements must not be artificially divided by governmental bodies so as to constitute a small purchase pursuant to this section. </a:t>
            </a:r>
          </a:p>
          <a:p>
            <a:r>
              <a:rPr lang="en-US" dirty="0"/>
              <a:t>(2) Competition and Price Reasonableness. </a:t>
            </a:r>
          </a:p>
          <a:p>
            <a:r>
              <a:rPr lang="en-US" dirty="0"/>
              <a:t>(a) </a:t>
            </a:r>
            <a:r>
              <a:rPr lang="en-US" b="1" dirty="0"/>
              <a:t>No Competition</a:t>
            </a:r>
            <a:r>
              <a:rPr lang="en-US" dirty="0"/>
              <a:t>. Small purchases not exceeding </a:t>
            </a:r>
            <a:r>
              <a:rPr lang="en-US" b="1" dirty="0"/>
              <a:t>ten thousand dollars </a:t>
            </a:r>
            <a:r>
              <a:rPr lang="en-US" dirty="0"/>
              <a:t>may be accomplished without securing competitive quotations if the prices are considered reasonable. The purchasing office must annotate the purchase requisition: </a:t>
            </a:r>
            <a:r>
              <a:rPr lang="en-US" b="1" dirty="0"/>
              <a:t>"Price is fair and reasonable" and sign. </a:t>
            </a:r>
            <a:r>
              <a:rPr lang="en-US" dirty="0"/>
              <a:t>The purchases must be distributed equitably among qualified suppliers. When practical, a quotation must be solicited from other than the previous supplier before placing a repeat order. The administrative cost of verifying the reasonableness of the price of purchase "not in excess of" may more than offset potential savings in detecting instances of overpricing. Action to verify the reasonableness of the price need be taken only when the procurement officer of the governmental body suspects that the price may not be reasonable, comparison to previous price paid, or personal knowledge of the item involved. </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670481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46F1CA-4282-173E-77C1-F761AD7EFFC8}"/>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CA28551-214A-ACFF-4830-8E310C544C01}"/>
              </a:ext>
            </a:extLst>
          </p:cNvPr>
          <p:cNvSpPr>
            <a:spLocks noGrp="1"/>
          </p:cNvSpPr>
          <p:nvPr>
            <p:ph type="title"/>
          </p:nvPr>
        </p:nvSpPr>
        <p:spPr>
          <a:xfrm>
            <a:off x="609599" y="187624"/>
            <a:ext cx="9448800" cy="1143000"/>
          </a:xfrm>
        </p:spPr>
        <p:txBody>
          <a:bodyPr/>
          <a:lstStyle/>
          <a:p>
            <a:r>
              <a:rPr lang="en-US" sz="4400" dirty="0">
                <a:latin typeface="Aptos" panose="020B0004020202020204" pitchFamily="34" charset="0"/>
              </a:rPr>
              <a:t>Reminders</a:t>
            </a:r>
          </a:p>
        </p:txBody>
      </p:sp>
      <p:sp>
        <p:nvSpPr>
          <p:cNvPr id="5" name="Content Placeholder 4">
            <a:extLst>
              <a:ext uri="{FF2B5EF4-FFF2-40B4-BE49-F238E27FC236}">
                <a16:creationId xmlns:a16="http://schemas.microsoft.com/office/drawing/2014/main" id="{E1773D39-BCCE-F719-B839-B87B2D16AB13}"/>
              </a:ext>
            </a:extLst>
          </p:cNvPr>
          <p:cNvSpPr>
            <a:spLocks noGrp="1"/>
          </p:cNvSpPr>
          <p:nvPr>
            <p:ph sz="half" idx="1"/>
          </p:nvPr>
        </p:nvSpPr>
        <p:spPr>
          <a:xfrm>
            <a:off x="402692" y="1732470"/>
            <a:ext cx="11335652" cy="4937905"/>
          </a:xfrm>
        </p:spPr>
        <p:txBody>
          <a:bodyPr>
            <a:normAutofit lnSpcReduction="10000"/>
          </a:bodyPr>
          <a:lstStyle/>
          <a:p>
            <a:r>
              <a:rPr lang="en-US" b="1" dirty="0">
                <a:solidFill>
                  <a:prstClr val="black"/>
                </a:solidFill>
                <a:latin typeface="Aptos" panose="020B0004020202020204" pitchFamily="34" charset="0"/>
                <a:ea typeface="Calibri"/>
                <a:cs typeface="Arial" panose="020B0604020202020204" pitchFamily="34" charset="0"/>
              </a:rPr>
              <a:t>Never order, start production, or receive goods/services without a purchase order </a:t>
            </a:r>
            <a:r>
              <a:rPr lang="en-US" dirty="0">
                <a:solidFill>
                  <a:prstClr val="black"/>
                </a:solidFill>
                <a:latin typeface="Aptos" panose="020B0004020202020204" pitchFamily="34" charset="0"/>
                <a:ea typeface="Calibri"/>
                <a:cs typeface="Arial" panose="020B0604020202020204" pitchFamily="34" charset="0"/>
              </a:rPr>
              <a:t>– this is unauthorized and will almost always require a ratification.</a:t>
            </a:r>
          </a:p>
          <a:p>
            <a:r>
              <a:rPr lang="en-US" b="1" dirty="0">
                <a:solidFill>
                  <a:prstClr val="black"/>
                </a:solidFill>
                <a:latin typeface="Aptos" panose="020B0004020202020204" pitchFamily="34" charset="0"/>
                <a:ea typeface="Calibri"/>
                <a:cs typeface="Arial" panose="020B0604020202020204" pitchFamily="34" charset="0"/>
              </a:rPr>
              <a:t>Do not sign vendor documents </a:t>
            </a:r>
            <a:r>
              <a:rPr lang="en-US" dirty="0">
                <a:solidFill>
                  <a:prstClr val="black"/>
                </a:solidFill>
                <a:latin typeface="Aptos" panose="020B0004020202020204" pitchFamily="34" charset="0"/>
                <a:ea typeface="Calibri"/>
                <a:cs typeface="Arial" panose="020B0604020202020204" pitchFamily="34" charset="0"/>
              </a:rPr>
              <a:t>(contracts, agreements, etc.).</a:t>
            </a:r>
          </a:p>
          <a:p>
            <a:r>
              <a:rPr lang="en-US" b="1" dirty="0">
                <a:solidFill>
                  <a:prstClr val="black"/>
                </a:solidFill>
                <a:latin typeface="Aptos" panose="020B0004020202020204" pitchFamily="34" charset="0"/>
                <a:ea typeface="Calibri"/>
                <a:cs typeface="Arial" panose="020B0604020202020204" pitchFamily="34" charset="0"/>
              </a:rPr>
              <a:t>Buyers are final approvers </a:t>
            </a:r>
            <a:r>
              <a:rPr lang="en-US" dirty="0">
                <a:solidFill>
                  <a:prstClr val="black"/>
                </a:solidFill>
                <a:latin typeface="Aptos" panose="020B0004020202020204" pitchFamily="34" charset="0"/>
                <a:ea typeface="Calibri"/>
                <a:cs typeface="Arial" panose="020B0604020202020204" pitchFamily="34" charset="0"/>
              </a:rPr>
              <a:t>– requisitions move to their queue only </a:t>
            </a:r>
            <a:r>
              <a:rPr lang="en-US" i="1" dirty="0">
                <a:solidFill>
                  <a:prstClr val="black"/>
                </a:solidFill>
                <a:latin typeface="Aptos" panose="020B0004020202020204" pitchFamily="34" charset="0"/>
                <a:ea typeface="Calibri"/>
                <a:cs typeface="Arial" panose="020B0604020202020204" pitchFamily="34" charset="0"/>
              </a:rPr>
              <a:t>after</a:t>
            </a:r>
            <a:r>
              <a:rPr lang="en-US" dirty="0">
                <a:solidFill>
                  <a:prstClr val="black"/>
                </a:solidFill>
                <a:latin typeface="Aptos" panose="020B0004020202020204" pitchFamily="34" charset="0"/>
                <a:ea typeface="Calibri"/>
                <a:cs typeface="Arial" panose="020B0604020202020204" pitchFamily="34" charset="0"/>
              </a:rPr>
              <a:t> all prior approvals. Check where it’s held up before contacting your buyer (instructions later).</a:t>
            </a:r>
          </a:p>
          <a:p>
            <a:r>
              <a:rPr lang="en-US" b="1" dirty="0">
                <a:solidFill>
                  <a:prstClr val="black"/>
                </a:solidFill>
                <a:latin typeface="Aptos" panose="020B0004020202020204" pitchFamily="34" charset="0"/>
                <a:ea typeface="Calibri"/>
                <a:cs typeface="Arial" panose="020B0604020202020204" pitchFamily="34" charset="0"/>
              </a:rPr>
              <a:t>Procurement doesn’t pay invoices </a:t>
            </a:r>
            <a:r>
              <a:rPr lang="en-US" dirty="0">
                <a:solidFill>
                  <a:prstClr val="black"/>
                </a:solidFill>
                <a:latin typeface="Aptos" panose="020B0004020202020204" pitchFamily="34" charset="0"/>
                <a:ea typeface="Calibri"/>
                <a:cs typeface="Arial" panose="020B0604020202020204" pitchFamily="34" charset="0"/>
              </a:rPr>
              <a:t>– Accounts Payable handles payment to maintain separation of duties.</a:t>
            </a:r>
          </a:p>
          <a:p>
            <a:r>
              <a:rPr lang="en-US" b="1" dirty="0">
                <a:solidFill>
                  <a:prstClr val="black"/>
                </a:solidFill>
                <a:latin typeface="Aptos" panose="020B0004020202020204" pitchFamily="34" charset="0"/>
                <a:ea typeface="Calibri"/>
                <a:cs typeface="Arial" panose="020B0604020202020204" pitchFamily="34" charset="0"/>
              </a:rPr>
              <a:t>Purchase order terms and conditions-</a:t>
            </a:r>
            <a:r>
              <a:rPr lang="en-US" dirty="0">
                <a:solidFill>
                  <a:prstClr val="black"/>
                </a:solidFill>
                <a:latin typeface="Aptos" panose="020B0004020202020204" pitchFamily="34" charset="0"/>
                <a:ea typeface="Calibri"/>
                <a:cs typeface="Arial" panose="020B0604020202020204" pitchFamily="34" charset="0"/>
              </a:rPr>
              <a:t> posted on Procurement Services website.</a:t>
            </a:r>
          </a:p>
          <a:p>
            <a:endParaRPr lang="en-US" dirty="0"/>
          </a:p>
        </p:txBody>
      </p:sp>
      <p:pic>
        <p:nvPicPr>
          <p:cNvPr id="6" name="Picture 5" descr="A green and white logo&#10;&#10;AI-generated content may be incorrect.">
            <a:extLst>
              <a:ext uri="{FF2B5EF4-FFF2-40B4-BE49-F238E27FC236}">
                <a16:creationId xmlns:a16="http://schemas.microsoft.com/office/drawing/2014/main" id="{CEF3FD4F-7092-5E27-C70A-F30BE1222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Tree>
    <p:extLst>
      <p:ext uri="{BB962C8B-B14F-4D97-AF65-F5344CB8AC3E}">
        <p14:creationId xmlns:p14="http://schemas.microsoft.com/office/powerpoint/2010/main" val="2664953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A14B78E2-1578-5728-8394-AE9672FFE58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56091BA-54E9-8E86-EB26-A3E5F1803277}"/>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8DDEBBD-2EC7-AE89-1A7E-05B8811AB0E6}"/>
              </a:ext>
            </a:extLst>
          </p:cNvPr>
          <p:cNvSpPr>
            <a:spLocks noGrp="1"/>
          </p:cNvSpPr>
          <p:nvPr>
            <p:ph type="title"/>
          </p:nvPr>
        </p:nvSpPr>
        <p:spPr>
          <a:xfrm>
            <a:off x="609600" y="187624"/>
            <a:ext cx="9448800" cy="1143000"/>
          </a:xfrm>
        </p:spPr>
        <p:txBody>
          <a:bodyPr/>
          <a:lstStyle/>
          <a:p>
            <a:r>
              <a:rPr lang="en-US" sz="4400" dirty="0">
                <a:latin typeface="Aptos" panose="020B0004020202020204" pitchFamily="34" charset="0"/>
              </a:rPr>
              <a:t>Reminders</a:t>
            </a:r>
          </a:p>
        </p:txBody>
      </p:sp>
      <p:sp>
        <p:nvSpPr>
          <p:cNvPr id="2" name="Text Placeholder 1">
            <a:extLst>
              <a:ext uri="{FF2B5EF4-FFF2-40B4-BE49-F238E27FC236}">
                <a16:creationId xmlns:a16="http://schemas.microsoft.com/office/drawing/2014/main" id="{38DF4BD1-7DCA-75F7-5023-04C7D705501D}"/>
              </a:ext>
            </a:extLst>
          </p:cNvPr>
          <p:cNvSpPr>
            <a:spLocks noGrp="1"/>
          </p:cNvSpPr>
          <p:nvPr>
            <p:ph type="body" idx="1"/>
          </p:nvPr>
        </p:nvSpPr>
        <p:spPr>
          <a:xfrm>
            <a:off x="503274" y="1855781"/>
            <a:ext cx="5386917" cy="639762"/>
          </a:xfrm>
          <a:solidFill>
            <a:schemeClr val="accent3"/>
          </a:solidFill>
          <a:ln>
            <a:noFill/>
          </a:ln>
        </p:spPr>
        <p:txBody>
          <a:bodyPr anchor="ctr">
            <a:normAutofit/>
          </a:bodyPr>
          <a:lstStyle/>
          <a:p>
            <a:pPr algn="ctr"/>
            <a:r>
              <a:rPr lang="en-US" sz="2800" dirty="0">
                <a:solidFill>
                  <a:schemeClr val="bg1"/>
                </a:solidFill>
                <a:latin typeface="Aptos" panose="020B0004020202020204" pitchFamily="34" charset="0"/>
              </a:rPr>
              <a:t>What Procurement </a:t>
            </a:r>
            <a:r>
              <a:rPr lang="en-US" sz="2800" i="1" dirty="0">
                <a:solidFill>
                  <a:schemeClr val="bg1"/>
                </a:solidFill>
                <a:latin typeface="Aptos" panose="020B0004020202020204" pitchFamily="34" charset="0"/>
              </a:rPr>
              <a:t>Does</a:t>
            </a:r>
            <a:r>
              <a:rPr lang="en-US" sz="2800" dirty="0">
                <a:solidFill>
                  <a:schemeClr val="bg1"/>
                </a:solidFill>
                <a:latin typeface="Aptos" panose="020B0004020202020204" pitchFamily="34" charset="0"/>
              </a:rPr>
              <a:t> Do</a:t>
            </a:r>
          </a:p>
        </p:txBody>
      </p:sp>
      <p:sp>
        <p:nvSpPr>
          <p:cNvPr id="5" name="Content Placeholder 4">
            <a:extLst>
              <a:ext uri="{FF2B5EF4-FFF2-40B4-BE49-F238E27FC236}">
                <a16:creationId xmlns:a16="http://schemas.microsoft.com/office/drawing/2014/main" id="{78ADFACB-5AA8-C30A-2C3B-91982A800B57}"/>
              </a:ext>
            </a:extLst>
          </p:cNvPr>
          <p:cNvSpPr>
            <a:spLocks noGrp="1"/>
          </p:cNvSpPr>
          <p:nvPr>
            <p:ph sz="half" idx="2"/>
          </p:nvPr>
        </p:nvSpPr>
        <p:spPr>
          <a:xfrm>
            <a:off x="503274" y="2620125"/>
            <a:ext cx="5386917" cy="3578655"/>
          </a:xfrm>
          <a:solidFill>
            <a:schemeClr val="accent3">
              <a:lumMod val="20000"/>
              <a:lumOff val="80000"/>
            </a:schemeClr>
          </a:solidFill>
          <a:ln w="38100">
            <a:solidFill>
              <a:schemeClr val="accent3"/>
            </a:solidFill>
          </a:ln>
        </p:spPr>
        <p:txBody>
          <a:bodyPr>
            <a:normAutofit fontScale="85000" lnSpcReduction="20000"/>
          </a:bodyPr>
          <a:lstStyle/>
          <a:p>
            <a:pPr marL="285750" indent="-285750">
              <a:lnSpc>
                <a:spcPct val="120000"/>
              </a:lnSpc>
              <a:spcBef>
                <a:spcPts val="0"/>
              </a:spcBef>
              <a:buFont typeface="Arial,Sans-Serif" pitchFamily="34" charset="0"/>
            </a:pPr>
            <a:r>
              <a:rPr lang="en-US" dirty="0">
                <a:solidFill>
                  <a:prstClr val="black"/>
                </a:solidFill>
                <a:latin typeface="Aptos" panose="020B0004020202020204" pitchFamily="34" charset="0"/>
                <a:ea typeface="Calibri"/>
                <a:cs typeface="Arial" panose="020B0604020202020204" pitchFamily="34" charset="0"/>
              </a:rPr>
              <a:t>Review and approve requisitions for accordance with Procurement Code, State Guidelines, and Federal Law</a:t>
            </a:r>
          </a:p>
          <a:p>
            <a:pPr marL="285750" indent="-285750">
              <a:lnSpc>
                <a:spcPct val="120000"/>
              </a:lnSpc>
              <a:spcBef>
                <a:spcPts val="0"/>
              </a:spcBef>
              <a:buFont typeface="Arial,Sans-Serif" pitchFamily="34" charset="0"/>
            </a:pPr>
            <a:r>
              <a:rPr lang="en-US" dirty="0">
                <a:solidFill>
                  <a:prstClr val="black"/>
                </a:solidFill>
                <a:latin typeface="Aptos" panose="020B0004020202020204" pitchFamily="34" charset="0"/>
                <a:ea typeface="Calibri"/>
                <a:cs typeface="Arial" panose="020B0604020202020204" pitchFamily="34" charset="0"/>
              </a:rPr>
              <a:t>Process Change Orders</a:t>
            </a:r>
          </a:p>
          <a:p>
            <a:pPr marL="285750" indent="-285750">
              <a:lnSpc>
                <a:spcPct val="120000"/>
              </a:lnSpc>
              <a:spcBef>
                <a:spcPts val="0"/>
              </a:spcBef>
              <a:buFont typeface="Arial,Sans-Serif" pitchFamily="34" charset="0"/>
            </a:pPr>
            <a:r>
              <a:rPr lang="en-US" dirty="0">
                <a:solidFill>
                  <a:prstClr val="black"/>
                </a:solidFill>
                <a:latin typeface="Aptos" panose="020B0004020202020204" pitchFamily="34" charset="0"/>
                <a:ea typeface="Calibri"/>
                <a:cs typeface="Arial" panose="020B0604020202020204" pitchFamily="34" charset="0"/>
              </a:rPr>
              <a:t>Process Ratifications</a:t>
            </a:r>
          </a:p>
          <a:p>
            <a:pPr marL="285750" indent="-285750">
              <a:lnSpc>
                <a:spcPct val="120000"/>
              </a:lnSpc>
              <a:spcBef>
                <a:spcPts val="0"/>
              </a:spcBef>
              <a:buFont typeface="Arial,Sans-Serif" pitchFamily="34" charset="0"/>
            </a:pPr>
            <a:r>
              <a:rPr lang="en-US" dirty="0">
                <a:solidFill>
                  <a:prstClr val="black"/>
                </a:solidFill>
                <a:latin typeface="Aptos" panose="020B0004020202020204" pitchFamily="34" charset="0"/>
                <a:ea typeface="Calibri"/>
                <a:cs typeface="Arial" panose="020B0604020202020204" pitchFamily="34" charset="0"/>
              </a:rPr>
              <a:t>Enter and manage the MUNIS Vendor System </a:t>
            </a:r>
          </a:p>
          <a:p>
            <a:pPr marL="285750" indent="-285750">
              <a:lnSpc>
                <a:spcPct val="120000"/>
              </a:lnSpc>
              <a:spcBef>
                <a:spcPts val="0"/>
              </a:spcBef>
              <a:buFont typeface="Arial,Sans-Serif" pitchFamily="34" charset="0"/>
            </a:pPr>
            <a:r>
              <a:rPr lang="en-US" dirty="0">
                <a:solidFill>
                  <a:prstClr val="black"/>
                </a:solidFill>
                <a:latin typeface="Aptos" panose="020B0004020202020204" pitchFamily="34" charset="0"/>
                <a:ea typeface="Calibri"/>
                <a:cs typeface="Arial" panose="020B0604020202020204" pitchFamily="34" charset="0"/>
              </a:rPr>
              <a:t>P-Card Administration (training, monitoring, monthly statement accounting, etc.)</a:t>
            </a:r>
          </a:p>
          <a:p>
            <a:pPr marL="285750" indent="-285750">
              <a:spcBef>
                <a:spcPts val="0"/>
              </a:spcBef>
              <a:buFont typeface="Arial,Sans-Serif" pitchFamily="34" charset="0"/>
            </a:pPr>
            <a:endParaRPr lang="en-US" dirty="0">
              <a:solidFill>
                <a:prstClr val="black"/>
              </a:solidFill>
              <a:latin typeface="Aptos" panose="020B0004020202020204" pitchFamily="34" charset="0"/>
              <a:ea typeface="Calibri"/>
              <a:cs typeface="Arial" panose="020B0604020202020204" pitchFamily="34" charset="0"/>
            </a:endParaRPr>
          </a:p>
          <a:p>
            <a:endParaRPr lang="en-US" dirty="0">
              <a:solidFill>
                <a:prstClr val="black"/>
              </a:solidFill>
              <a:latin typeface="Aptos" panose="020B0004020202020204" pitchFamily="34" charset="0"/>
              <a:ea typeface="Calibri"/>
              <a:cs typeface="Arial" panose="020B0604020202020204" pitchFamily="34" charset="0"/>
            </a:endParaRPr>
          </a:p>
          <a:p>
            <a:endParaRPr lang="en-US" dirty="0"/>
          </a:p>
        </p:txBody>
      </p:sp>
      <p:sp>
        <p:nvSpPr>
          <p:cNvPr id="6" name="Content Placeholder 5">
            <a:extLst>
              <a:ext uri="{FF2B5EF4-FFF2-40B4-BE49-F238E27FC236}">
                <a16:creationId xmlns:a16="http://schemas.microsoft.com/office/drawing/2014/main" id="{81FEF474-7C84-18A8-7A92-09DE6D81E07B}"/>
              </a:ext>
            </a:extLst>
          </p:cNvPr>
          <p:cNvSpPr>
            <a:spLocks noGrp="1"/>
          </p:cNvSpPr>
          <p:nvPr>
            <p:ph sz="quarter" idx="4"/>
          </p:nvPr>
        </p:nvSpPr>
        <p:spPr>
          <a:xfrm>
            <a:off x="6193368" y="2620125"/>
            <a:ext cx="5389033" cy="3578655"/>
          </a:xfrm>
          <a:solidFill>
            <a:schemeClr val="accent2">
              <a:lumMod val="20000"/>
              <a:lumOff val="80000"/>
            </a:schemeClr>
          </a:solidFill>
          <a:ln w="38100">
            <a:solidFill>
              <a:schemeClr val="accent2"/>
            </a:solidFill>
          </a:ln>
        </p:spPr>
        <p:txBody>
          <a:bodyPr>
            <a:normAutofit fontScale="85000" lnSpcReduction="20000"/>
          </a:bodyPr>
          <a:lstStyle/>
          <a:p>
            <a:pPr>
              <a:lnSpc>
                <a:spcPct val="120000"/>
              </a:lnSpc>
            </a:pPr>
            <a:r>
              <a:rPr lang="en-US" dirty="0">
                <a:solidFill>
                  <a:prstClr val="black"/>
                </a:solidFill>
                <a:latin typeface="Aptos" panose="020B0004020202020204" pitchFamily="34" charset="0"/>
                <a:ea typeface="Calibri"/>
                <a:cs typeface="Arial" panose="020B0604020202020204" pitchFamily="34" charset="0"/>
              </a:rPr>
              <a:t>Process or pay invoices</a:t>
            </a:r>
          </a:p>
          <a:p>
            <a:pPr lvl="1">
              <a:lnSpc>
                <a:spcPct val="120000"/>
              </a:lnSpc>
            </a:pPr>
            <a:r>
              <a:rPr lang="en-US" dirty="0">
                <a:solidFill>
                  <a:prstClr val="black"/>
                </a:solidFill>
                <a:latin typeface="Aptos" panose="020B0004020202020204" pitchFamily="34" charset="0"/>
                <a:ea typeface="Calibri"/>
                <a:cs typeface="Arial" panose="020B0604020202020204" pitchFamily="34" charset="0"/>
              </a:rPr>
              <a:t>Accounts Payable processes invoices to maintain separation of duties</a:t>
            </a:r>
          </a:p>
          <a:p>
            <a:pPr>
              <a:lnSpc>
                <a:spcPct val="120000"/>
              </a:lnSpc>
            </a:pPr>
            <a:r>
              <a:rPr lang="en-US" dirty="0">
                <a:latin typeface="Aptos" panose="020B0004020202020204" pitchFamily="34" charset="0"/>
              </a:rPr>
              <a:t>Assist with technical MUNIS issues</a:t>
            </a:r>
          </a:p>
          <a:p>
            <a:pPr lvl="1">
              <a:lnSpc>
                <a:spcPct val="120000"/>
              </a:lnSpc>
            </a:pPr>
            <a:r>
              <a:rPr lang="en-US" dirty="0">
                <a:latin typeface="Aptos" panose="020B0004020202020204" pitchFamily="34" charset="0"/>
              </a:rPr>
              <a:t>IT handles this, please submit a One-to-One Plus ticket</a:t>
            </a:r>
          </a:p>
          <a:p>
            <a:pPr>
              <a:lnSpc>
                <a:spcPct val="120000"/>
              </a:lnSpc>
            </a:pPr>
            <a:r>
              <a:rPr lang="en-US" dirty="0">
                <a:latin typeface="Aptos" panose="020B0004020202020204" pitchFamily="34" charset="0"/>
              </a:rPr>
              <a:t>Provide guidance on budget questions</a:t>
            </a:r>
          </a:p>
          <a:p>
            <a:pPr lvl="1">
              <a:lnSpc>
                <a:spcPct val="120000"/>
              </a:lnSpc>
            </a:pPr>
            <a:r>
              <a:rPr lang="en-US" dirty="0">
                <a:latin typeface="Aptos" panose="020B0004020202020204" pitchFamily="34" charset="0"/>
              </a:rPr>
              <a:t>Budget Services can assist with any questions about which budget code, including which object code within the budget code, you should use</a:t>
            </a:r>
          </a:p>
        </p:txBody>
      </p:sp>
      <p:pic>
        <p:nvPicPr>
          <p:cNvPr id="8" name="Picture 7" descr="A green and white logo&#10;&#10;AI-generated content may be incorrect.">
            <a:extLst>
              <a:ext uri="{FF2B5EF4-FFF2-40B4-BE49-F238E27FC236}">
                <a16:creationId xmlns:a16="http://schemas.microsoft.com/office/drawing/2014/main" id="{2E50B5E0-A7D7-1D8B-B288-F2EEE1D935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11" name="Text Placeholder 1">
            <a:extLst>
              <a:ext uri="{FF2B5EF4-FFF2-40B4-BE49-F238E27FC236}">
                <a16:creationId xmlns:a16="http://schemas.microsoft.com/office/drawing/2014/main" id="{24916CBA-4FE6-BCE8-1683-56C358443E47}"/>
              </a:ext>
            </a:extLst>
          </p:cNvPr>
          <p:cNvSpPr txBox="1">
            <a:spLocks/>
          </p:cNvSpPr>
          <p:nvPr/>
        </p:nvSpPr>
        <p:spPr>
          <a:xfrm>
            <a:off x="6195484" y="1855781"/>
            <a:ext cx="5386917" cy="639762"/>
          </a:xfrm>
          <a:prstGeom prst="rect">
            <a:avLst/>
          </a:prstGeom>
          <a:solidFill>
            <a:schemeClr val="accent2"/>
          </a:solidFill>
          <a:ln>
            <a:noFill/>
          </a:ln>
        </p:spPr>
        <p:txBody>
          <a:bodyPr vert="horz" lIns="91440" tIns="45720" rIns="91440" bIns="45720" rtlCol="0" anchor="ctr">
            <a:normAutofit/>
          </a:bodyPr>
          <a:lstStyle>
            <a:lvl1pPr marL="0" indent="0" algn="l" defTabSz="914400" rtl="0" eaLnBrk="1" latinLnBrk="0" hangingPunct="1">
              <a:spcBef>
                <a:spcPct val="20000"/>
              </a:spcBef>
              <a:buFont typeface="Arial"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algn="ctr"/>
            <a:r>
              <a:rPr lang="en-US" sz="2800" dirty="0">
                <a:solidFill>
                  <a:schemeClr val="bg1"/>
                </a:solidFill>
                <a:latin typeface="Aptos" panose="020B0004020202020204" pitchFamily="34" charset="0"/>
              </a:rPr>
              <a:t>What Procurement </a:t>
            </a:r>
            <a:r>
              <a:rPr lang="en-US" sz="2800" i="1" dirty="0">
                <a:solidFill>
                  <a:schemeClr val="bg1"/>
                </a:solidFill>
                <a:latin typeface="Aptos" panose="020B0004020202020204" pitchFamily="34" charset="0"/>
              </a:rPr>
              <a:t>Doesn’t</a:t>
            </a:r>
            <a:r>
              <a:rPr lang="en-US" sz="2800" dirty="0">
                <a:solidFill>
                  <a:schemeClr val="bg1"/>
                </a:solidFill>
                <a:latin typeface="Aptos" panose="020B0004020202020204" pitchFamily="34" charset="0"/>
              </a:rPr>
              <a:t> Do</a:t>
            </a:r>
          </a:p>
        </p:txBody>
      </p:sp>
      <p:pic>
        <p:nvPicPr>
          <p:cNvPr id="13" name="Graphic 12" descr="Warning with solid fill">
            <a:extLst>
              <a:ext uri="{FF2B5EF4-FFF2-40B4-BE49-F238E27FC236}">
                <a16:creationId xmlns:a16="http://schemas.microsoft.com/office/drawing/2014/main" id="{139C7C6E-FA8D-1E47-EC5A-6C2E7CD9EA9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51053" y="187624"/>
            <a:ext cx="914400" cy="914400"/>
          </a:xfrm>
          <a:prstGeom prst="rect">
            <a:avLst/>
          </a:prstGeom>
        </p:spPr>
      </p:pic>
    </p:spTree>
    <p:extLst>
      <p:ext uri="{BB962C8B-B14F-4D97-AF65-F5344CB8AC3E}">
        <p14:creationId xmlns:p14="http://schemas.microsoft.com/office/powerpoint/2010/main" val="2390363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8073E8D-B13C-0EA4-982D-543D0563F312}"/>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AD80636-9FB7-FA8D-96E5-796939D1FEBB}"/>
              </a:ext>
            </a:extLst>
          </p:cNvPr>
          <p:cNvSpPr txBox="1"/>
          <p:nvPr/>
        </p:nvSpPr>
        <p:spPr>
          <a:xfrm>
            <a:off x="645626" y="461694"/>
            <a:ext cx="9850096" cy="769441"/>
          </a:xfrm>
          <a:prstGeom prst="rect">
            <a:avLst/>
          </a:prstGeom>
          <a:noFill/>
        </p:spPr>
        <p:txBody>
          <a:bodyPr wrap="square" rtlCol="0">
            <a:spAutoFit/>
          </a:bodyPr>
          <a:lstStyle/>
          <a:p>
            <a:r>
              <a:rPr lang="en-US" sz="4400" b="1" dirty="0">
                <a:solidFill>
                  <a:schemeClr val="bg1"/>
                </a:solidFill>
                <a:latin typeface="Aptos" panose="020B0004020202020204" pitchFamily="34" charset="0"/>
                <a:ea typeface="+mj-ea"/>
                <a:cs typeface="+mj-cs"/>
              </a:rPr>
              <a:t>A Review of the Thresholds </a:t>
            </a:r>
            <a:r>
              <a:rPr lang="en-US" sz="2000" b="1" dirty="0">
                <a:solidFill>
                  <a:schemeClr val="bg1"/>
                </a:solidFill>
                <a:latin typeface="Aptos" panose="020B0004020202020204" pitchFamily="34" charset="0"/>
                <a:ea typeface="+mj-ea"/>
                <a:cs typeface="+mj-cs"/>
              </a:rPr>
              <a:t>(as of 7/1/26)</a:t>
            </a:r>
          </a:p>
        </p:txBody>
      </p:sp>
      <p:sp>
        <p:nvSpPr>
          <p:cNvPr id="4" name="Content Placeholder 3">
            <a:extLst>
              <a:ext uri="{FF2B5EF4-FFF2-40B4-BE49-F238E27FC236}">
                <a16:creationId xmlns:a16="http://schemas.microsoft.com/office/drawing/2014/main" id="{AD079BAC-260A-50C1-9314-CEFB4A871823}"/>
              </a:ext>
            </a:extLst>
          </p:cNvPr>
          <p:cNvSpPr>
            <a:spLocks noGrp="1"/>
          </p:cNvSpPr>
          <p:nvPr>
            <p:ph idx="1"/>
          </p:nvPr>
        </p:nvSpPr>
        <p:spPr>
          <a:xfrm>
            <a:off x="331604" y="1692828"/>
            <a:ext cx="11438638" cy="4856827"/>
          </a:xfrm>
        </p:spPr>
        <p:txBody>
          <a:bodyPr>
            <a:normAutofit/>
          </a:bodyPr>
          <a:lstStyle/>
          <a:p>
            <a:pPr marL="285750" lvl="0" indent="-285750">
              <a:spcBef>
                <a:spcPts val="0"/>
              </a:spcBef>
              <a:defRPr/>
            </a:pPr>
            <a:r>
              <a:rPr lang="en-US" sz="2000" dirty="0">
                <a:solidFill>
                  <a:prstClr val="black"/>
                </a:solidFill>
                <a:latin typeface="Aptos" panose="020B0004020202020204" pitchFamily="34" charset="0"/>
                <a:ea typeface="Calibri"/>
                <a:cs typeface="Arial" panose="020B0604020202020204" pitchFamily="34" charset="0"/>
              </a:rPr>
              <a:t>Purchases </a:t>
            </a:r>
            <a:r>
              <a:rPr lang="en-US" sz="2000" b="1" dirty="0">
                <a:solidFill>
                  <a:prstClr val="black"/>
                </a:solidFill>
                <a:latin typeface="Aptos" panose="020B0004020202020204" pitchFamily="34" charset="0"/>
                <a:ea typeface="Calibri"/>
                <a:cs typeface="Arial" panose="020B0604020202020204" pitchFamily="34" charset="0"/>
              </a:rPr>
              <a:t>under $10,000 </a:t>
            </a:r>
            <a:r>
              <a:rPr lang="en-US" sz="2000" dirty="0">
                <a:solidFill>
                  <a:prstClr val="black"/>
                </a:solidFill>
                <a:latin typeface="Aptos" panose="020B0004020202020204" pitchFamily="34" charset="0"/>
                <a:ea typeface="Calibri"/>
                <a:cs typeface="Arial" panose="020B0604020202020204" pitchFamily="34" charset="0"/>
              </a:rPr>
              <a:t>(aka “small dollar” purchases)</a:t>
            </a:r>
          </a:p>
          <a:p>
            <a:pPr marL="685800" lvl="1">
              <a:spcBef>
                <a:spcPts val="0"/>
              </a:spcBef>
              <a:defRPr/>
            </a:pPr>
            <a:r>
              <a:rPr lang="en-US" sz="2000" dirty="0">
                <a:solidFill>
                  <a:prstClr val="black"/>
                </a:solidFill>
                <a:latin typeface="Aptos" panose="020B0004020202020204" pitchFamily="34" charset="0"/>
                <a:ea typeface="Calibri"/>
                <a:cs typeface="Arial" panose="020B0604020202020204" pitchFamily="34" charset="0"/>
              </a:rPr>
              <a:t>No “competition” required, i.e. you don’t have to solicit multiple quotes</a:t>
            </a:r>
          </a:p>
          <a:p>
            <a:pPr marL="685800" lvl="1">
              <a:spcBef>
                <a:spcPts val="0"/>
              </a:spcBef>
              <a:defRPr/>
            </a:pPr>
            <a:r>
              <a:rPr lang="en-US" sz="2000" dirty="0">
                <a:solidFill>
                  <a:prstClr val="black"/>
                </a:solidFill>
                <a:latin typeface="Aptos" panose="020B0004020202020204" pitchFamily="34" charset="0"/>
                <a:ea typeface="Calibri"/>
                <a:cs typeface="Arial" panose="020B0604020202020204" pitchFamily="34" charset="0"/>
              </a:rPr>
              <a:t>Must have an attached VALID quote (more on valid quotes later)</a:t>
            </a:r>
          </a:p>
          <a:p>
            <a:pPr marL="285750" indent="-285750">
              <a:defRPr/>
            </a:pPr>
            <a:r>
              <a:rPr lang="en-US" sz="2000" dirty="0">
                <a:solidFill>
                  <a:prstClr val="black"/>
                </a:solidFill>
                <a:latin typeface="Aptos" panose="020B0004020202020204" pitchFamily="34" charset="0"/>
                <a:ea typeface="Calibri"/>
                <a:cs typeface="Arial" panose="020B0604020202020204" pitchFamily="34" charset="0"/>
              </a:rPr>
              <a:t>Purchases </a:t>
            </a:r>
            <a:r>
              <a:rPr lang="en-US" sz="2000" b="1" dirty="0">
                <a:solidFill>
                  <a:prstClr val="black"/>
                </a:solidFill>
                <a:latin typeface="Aptos" panose="020B0004020202020204" pitchFamily="34" charset="0"/>
                <a:ea typeface="Calibri"/>
                <a:cs typeface="Arial" panose="020B0604020202020204" pitchFamily="34" charset="0"/>
              </a:rPr>
              <a:t>between $10,000.01 to $25,000.00</a:t>
            </a:r>
          </a:p>
          <a:p>
            <a:pPr marL="685800" lvl="1">
              <a:defRPr/>
            </a:pPr>
            <a:r>
              <a:rPr lang="en-US" sz="2000" dirty="0">
                <a:solidFill>
                  <a:prstClr val="black"/>
                </a:solidFill>
                <a:latin typeface="Aptos" panose="020B0004020202020204" pitchFamily="34" charset="0"/>
                <a:ea typeface="Calibri"/>
                <a:cs typeface="Arial" panose="020B0604020202020204" pitchFamily="34" charset="0"/>
              </a:rPr>
              <a:t>Must obtain three written quotes </a:t>
            </a:r>
            <a:r>
              <a:rPr lang="en-US" sz="2000" i="1" dirty="0">
                <a:solidFill>
                  <a:prstClr val="black"/>
                </a:solidFill>
                <a:latin typeface="Aptos" panose="020B0004020202020204" pitchFamily="34" charset="0"/>
                <a:ea typeface="Calibri"/>
                <a:cs typeface="Arial" panose="020B0604020202020204" pitchFamily="34" charset="0"/>
              </a:rPr>
              <a:t>OR</a:t>
            </a:r>
            <a:r>
              <a:rPr lang="en-US" sz="2000" dirty="0">
                <a:solidFill>
                  <a:prstClr val="black"/>
                </a:solidFill>
                <a:latin typeface="Aptos" panose="020B0004020202020204" pitchFamily="34" charset="0"/>
                <a:ea typeface="Calibri"/>
                <a:cs typeface="Arial" panose="020B0604020202020204" pitchFamily="34" charset="0"/>
              </a:rPr>
              <a:t> utilize a valid contract (district, state, co-operative, etc.)</a:t>
            </a:r>
          </a:p>
          <a:p>
            <a:pPr marL="685800" lvl="1">
              <a:defRPr/>
            </a:pPr>
            <a:r>
              <a:rPr lang="en-US" sz="2000" dirty="0">
                <a:solidFill>
                  <a:prstClr val="black"/>
                </a:solidFill>
                <a:latin typeface="Aptos" panose="020B0004020202020204" pitchFamily="34" charset="0"/>
                <a:ea typeface="Calibri"/>
                <a:cs typeface="Arial" panose="020B0604020202020204" pitchFamily="34" charset="0"/>
              </a:rPr>
              <a:t>All three quotes or the contract should be attached to the requisition</a:t>
            </a:r>
          </a:p>
          <a:p>
            <a:pPr marL="285750" indent="-285750">
              <a:defRPr/>
            </a:pPr>
            <a:r>
              <a:rPr lang="en-US" sz="2000" dirty="0">
                <a:solidFill>
                  <a:prstClr val="black"/>
                </a:solidFill>
                <a:latin typeface="Aptos" panose="020B0004020202020204" pitchFamily="34" charset="0"/>
                <a:ea typeface="Calibri"/>
                <a:cs typeface="Arial" panose="020B0604020202020204" pitchFamily="34" charset="0"/>
              </a:rPr>
              <a:t>Purchases </a:t>
            </a:r>
            <a:r>
              <a:rPr lang="en-US" sz="2000" b="1" dirty="0">
                <a:solidFill>
                  <a:prstClr val="black"/>
                </a:solidFill>
                <a:latin typeface="Aptos" panose="020B0004020202020204" pitchFamily="34" charset="0"/>
                <a:ea typeface="Calibri"/>
                <a:cs typeface="Arial" panose="020B0604020202020204" pitchFamily="34" charset="0"/>
              </a:rPr>
              <a:t>over $25,000.01</a:t>
            </a:r>
            <a:r>
              <a:rPr lang="en-US" sz="2000" dirty="0">
                <a:solidFill>
                  <a:prstClr val="black"/>
                </a:solidFill>
                <a:latin typeface="Aptos" panose="020B0004020202020204" pitchFamily="34" charset="0"/>
                <a:ea typeface="Calibri"/>
                <a:cs typeface="Arial" panose="020B0604020202020204" pitchFamily="34" charset="0"/>
              </a:rPr>
              <a:t>+</a:t>
            </a:r>
          </a:p>
          <a:p>
            <a:pPr marL="685800" lvl="1">
              <a:defRPr/>
            </a:pPr>
            <a:r>
              <a:rPr lang="en-US" sz="2000" dirty="0">
                <a:solidFill>
                  <a:prstClr val="black"/>
                </a:solidFill>
                <a:latin typeface="Aptos" panose="020B0004020202020204" pitchFamily="34" charset="0"/>
                <a:ea typeface="Calibri"/>
                <a:cs typeface="Arial" panose="020B0604020202020204" pitchFamily="34" charset="0"/>
              </a:rPr>
              <a:t>Require a valid contract (district, state, co-operative, etc.) otherwise, a competitive solicitation must be done</a:t>
            </a:r>
          </a:p>
        </p:txBody>
      </p:sp>
      <p:pic>
        <p:nvPicPr>
          <p:cNvPr id="3" name="Picture 2" descr="A green and white logo&#10;&#10;AI-generated content may be incorrect.">
            <a:extLst>
              <a:ext uri="{FF2B5EF4-FFF2-40B4-BE49-F238E27FC236}">
                <a16:creationId xmlns:a16="http://schemas.microsoft.com/office/drawing/2014/main" id="{F3A9A824-B033-6606-5419-1289D50BEC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pic>
        <p:nvPicPr>
          <p:cNvPr id="9" name="Picture 8" descr="A white sign with red text&#10;&#10;AI-generated content may be incorrect.">
            <a:extLst>
              <a:ext uri="{FF2B5EF4-FFF2-40B4-BE49-F238E27FC236}">
                <a16:creationId xmlns:a16="http://schemas.microsoft.com/office/drawing/2014/main" id="{A173ADA3-2925-01F1-9F30-04252CA9347F}"/>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l="15356" t="31836" r="12299" b="38828"/>
          <a:stretch>
            <a:fillRect/>
          </a:stretch>
        </p:blipFill>
        <p:spPr>
          <a:xfrm>
            <a:off x="645626" y="4827182"/>
            <a:ext cx="3444949" cy="1424763"/>
          </a:xfrm>
          <a:prstGeom prst="rect">
            <a:avLst/>
          </a:prstGeom>
        </p:spPr>
      </p:pic>
      <p:sp>
        <p:nvSpPr>
          <p:cNvPr id="11" name="TextBox 10">
            <a:extLst>
              <a:ext uri="{FF2B5EF4-FFF2-40B4-BE49-F238E27FC236}">
                <a16:creationId xmlns:a16="http://schemas.microsoft.com/office/drawing/2014/main" id="{D8405515-C3F7-DAAA-1F07-A7454B417A83}"/>
              </a:ext>
            </a:extLst>
          </p:cNvPr>
          <p:cNvSpPr txBox="1"/>
          <p:nvPr/>
        </p:nvSpPr>
        <p:spPr>
          <a:xfrm>
            <a:off x="4090575" y="5165172"/>
            <a:ext cx="7215739" cy="923330"/>
          </a:xfrm>
          <a:prstGeom prst="rect">
            <a:avLst/>
          </a:prstGeom>
          <a:solidFill>
            <a:schemeClr val="accent2">
              <a:lumMod val="20000"/>
              <a:lumOff val="80000"/>
            </a:schemeClr>
          </a:solidFill>
          <a:ln w="38100">
            <a:solidFill>
              <a:schemeClr val="accent2"/>
            </a:solidFill>
          </a:ln>
        </p:spPr>
        <p:txBody>
          <a:bodyPr wrap="square">
            <a:spAutoFit/>
          </a:bodyPr>
          <a:lstStyle/>
          <a:p>
            <a:pPr marL="0" indent="0">
              <a:spcBef>
                <a:spcPts val="0"/>
              </a:spcBef>
              <a:buNone/>
              <a:defRPr/>
            </a:pPr>
            <a:r>
              <a:rPr lang="en-US" sz="1800" dirty="0">
                <a:latin typeface="Aptos" panose="020B0004020202020204" pitchFamily="34" charset="0"/>
                <a:ea typeface="Calibri"/>
                <a:cs typeface="Arial" panose="020B0604020202020204" pitchFamily="34" charset="0"/>
              </a:rPr>
              <a:t>Example: A table and chairs total $11,000 (over the $10,000 limit). </a:t>
            </a:r>
          </a:p>
          <a:p>
            <a:pPr marL="0" indent="0">
              <a:spcBef>
                <a:spcPts val="0"/>
              </a:spcBef>
              <a:buNone/>
              <a:defRPr/>
            </a:pPr>
            <a:r>
              <a:rPr lang="en-US" sz="1800" dirty="0">
                <a:latin typeface="Aptos" panose="020B0004020202020204" pitchFamily="34" charset="0"/>
                <a:ea typeface="Calibri"/>
                <a:cs typeface="Arial" panose="020B0604020202020204" pitchFamily="34" charset="0"/>
              </a:rPr>
              <a:t>Submitting two $5,500 requisitions is considered splitting and violates Procurement Code. </a:t>
            </a:r>
          </a:p>
        </p:txBody>
      </p:sp>
    </p:spTree>
    <p:extLst>
      <p:ext uri="{BB962C8B-B14F-4D97-AF65-F5344CB8AC3E}">
        <p14:creationId xmlns:p14="http://schemas.microsoft.com/office/powerpoint/2010/main" val="3143532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87ED5F-E87E-331C-6B65-1360259EFC1D}"/>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2E3E049-46AD-88B7-8D7C-FB082653A9FE}"/>
              </a:ext>
            </a:extLst>
          </p:cNvPr>
          <p:cNvSpPr txBox="1"/>
          <p:nvPr/>
        </p:nvSpPr>
        <p:spPr>
          <a:xfrm>
            <a:off x="408374" y="427930"/>
            <a:ext cx="9570128"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Start the right way: Quotes Part 1</a:t>
            </a:r>
          </a:p>
        </p:txBody>
      </p:sp>
      <p:sp>
        <p:nvSpPr>
          <p:cNvPr id="3" name="TextBox 2">
            <a:extLst>
              <a:ext uri="{FF2B5EF4-FFF2-40B4-BE49-F238E27FC236}">
                <a16:creationId xmlns:a16="http://schemas.microsoft.com/office/drawing/2014/main" id="{90C422E2-2579-27B2-9D0C-CB3422CB9048}"/>
              </a:ext>
            </a:extLst>
          </p:cNvPr>
          <p:cNvSpPr txBox="1"/>
          <p:nvPr/>
        </p:nvSpPr>
        <p:spPr>
          <a:xfrm>
            <a:off x="289104" y="1941977"/>
            <a:ext cx="11211339" cy="400110"/>
          </a:xfrm>
          <a:prstGeom prst="rect">
            <a:avLst/>
          </a:prstGeom>
          <a:noFill/>
        </p:spPr>
        <p:txBody>
          <a:bodyPr wrap="square" rtlCol="0">
            <a:spAutoFit/>
          </a:bodyPr>
          <a:lstStyle/>
          <a:p>
            <a:endParaRPr lang="en-US" sz="2000" dirty="0">
              <a:latin typeface="Aptos" panose="020B00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E3FE2CC4-4AC1-D19A-B2C0-999593044E6F}"/>
              </a:ext>
            </a:extLst>
          </p:cNvPr>
          <p:cNvSpPr>
            <a:spLocks noGrp="1"/>
          </p:cNvSpPr>
          <p:nvPr>
            <p:ph idx="1"/>
          </p:nvPr>
        </p:nvSpPr>
        <p:spPr>
          <a:xfrm>
            <a:off x="245853" y="1732471"/>
            <a:ext cx="10972800" cy="4923510"/>
          </a:xfrm>
        </p:spPr>
        <p:txBody>
          <a:bodyPr>
            <a:normAutofit/>
          </a:bodyPr>
          <a:lstStyle/>
          <a:p>
            <a:pPr marL="0" indent="0">
              <a:buNone/>
            </a:pPr>
            <a:r>
              <a:rPr lang="en-US" dirty="0">
                <a:latin typeface="Aptos" panose="020B0004020202020204" pitchFamily="34" charset="0"/>
                <a:cs typeface="Arial" panose="020B0604020202020204" pitchFamily="34" charset="0"/>
              </a:rPr>
              <a:t>What we are looking for in a quote:</a:t>
            </a:r>
          </a:p>
          <a:p>
            <a:r>
              <a:rPr lang="en-US" sz="2000" dirty="0">
                <a:latin typeface="Aptos" panose="020B0004020202020204" pitchFamily="34" charset="0"/>
                <a:cs typeface="Arial" panose="020B0604020202020204" pitchFamily="34" charset="0"/>
              </a:rPr>
              <a:t>Shows vendor name clearly</a:t>
            </a:r>
          </a:p>
          <a:p>
            <a:pPr lvl="1"/>
            <a:r>
              <a:rPr lang="en-US" sz="2000" dirty="0">
                <a:latin typeface="Aptos" panose="020B0004020202020204" pitchFamily="34" charset="0"/>
                <a:cs typeface="Arial" panose="020B0604020202020204" pitchFamily="34" charset="0"/>
              </a:rPr>
              <a:t>Vendor name on the quote matches the vendor name in MUNIS</a:t>
            </a:r>
          </a:p>
          <a:p>
            <a:r>
              <a:rPr lang="en-US" sz="2000" dirty="0">
                <a:latin typeface="Aptos" panose="020B0004020202020204" pitchFamily="34" charset="0"/>
                <a:cs typeface="Arial" panose="020B0604020202020204" pitchFamily="34" charset="0"/>
              </a:rPr>
              <a:t>Quote is on a quote form or letterhead</a:t>
            </a:r>
          </a:p>
          <a:p>
            <a:pPr lvl="1"/>
            <a:r>
              <a:rPr lang="en-US" sz="2000" dirty="0">
                <a:latin typeface="Aptos" panose="020B0004020202020204" pitchFamily="34" charset="0"/>
                <a:cs typeface="Arial" panose="020B0604020202020204" pitchFamily="34" charset="0"/>
              </a:rPr>
              <a:t>Not an email</a:t>
            </a:r>
          </a:p>
          <a:p>
            <a:pPr lvl="1"/>
            <a:r>
              <a:rPr lang="en-US" sz="2000" dirty="0">
                <a:latin typeface="Aptos" panose="020B0004020202020204" pitchFamily="34" charset="0"/>
                <a:cs typeface="Arial" panose="020B0604020202020204" pitchFamily="34" charset="0"/>
              </a:rPr>
              <a:t>Not a shopping cart (exemptions include Staples, ODP, etc.)</a:t>
            </a:r>
          </a:p>
          <a:p>
            <a:pPr lvl="1"/>
            <a:r>
              <a:rPr lang="en-US" sz="2000" dirty="0">
                <a:latin typeface="Aptos" panose="020B0004020202020204" pitchFamily="34" charset="0"/>
                <a:cs typeface="Arial" panose="020B0604020202020204" pitchFamily="34" charset="0"/>
              </a:rPr>
              <a:t>Preferably from the customer service representative for R1</a:t>
            </a:r>
          </a:p>
          <a:p>
            <a:pPr marL="400050"/>
            <a:r>
              <a:rPr lang="en-US" sz="2000" dirty="0">
                <a:latin typeface="Aptos" panose="020B0004020202020204" pitchFamily="34" charset="0"/>
                <a:cs typeface="Arial" panose="020B0604020202020204" pitchFamily="34" charset="0"/>
              </a:rPr>
              <a:t>Quote should be dated and include an expiration date (if applicable)</a:t>
            </a:r>
          </a:p>
          <a:p>
            <a:pPr marL="800100" lvl="1"/>
            <a:r>
              <a:rPr lang="en-US" sz="2000" dirty="0">
                <a:latin typeface="Aptos" panose="020B0004020202020204" pitchFamily="34" charset="0"/>
                <a:cs typeface="Arial" panose="020B0604020202020204" pitchFamily="34" charset="0"/>
              </a:rPr>
              <a:t>If expiration date is past, or if it’s 30 days past the date the quote was requested (standard expiration), we will reject the requisition</a:t>
            </a:r>
          </a:p>
          <a:p>
            <a:pPr marL="800100" lvl="1"/>
            <a:r>
              <a:rPr lang="en-US" sz="2000" dirty="0">
                <a:latin typeface="Aptos" panose="020B0004020202020204" pitchFamily="34" charset="0"/>
                <a:cs typeface="Arial" panose="020B0604020202020204" pitchFamily="34" charset="0"/>
              </a:rPr>
              <a:t>Quote clearly describes what is being purchased, a time frame for delivery, and delivery details</a:t>
            </a:r>
          </a:p>
        </p:txBody>
      </p:sp>
      <p:pic>
        <p:nvPicPr>
          <p:cNvPr id="6" name="Picture 5" descr="A green and white logo&#10;&#10;AI-generated content may be incorrect.">
            <a:extLst>
              <a:ext uri="{FF2B5EF4-FFF2-40B4-BE49-F238E27FC236}">
                <a16:creationId xmlns:a16="http://schemas.microsoft.com/office/drawing/2014/main" id="{1B597F4C-E482-E9BD-AA9A-EFFC5F7F3F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pic>
        <p:nvPicPr>
          <p:cNvPr id="8" name="Picture 7" descr="A black and blue line art of a paper with a check mark and a check mark&#10;&#10;AI-generated content may be incorrect.">
            <a:extLst>
              <a:ext uri="{FF2B5EF4-FFF2-40B4-BE49-F238E27FC236}">
                <a16:creationId xmlns:a16="http://schemas.microsoft.com/office/drawing/2014/main" id="{B8D33B48-77DB-47AA-ACF5-BE80B6EF6EFF}"/>
              </a:ext>
            </a:extLst>
          </p:cNvPr>
          <p:cNvPicPr>
            <a:picLocks noChangeAspect="1"/>
          </p:cNvPicPr>
          <p:nvPr/>
        </p:nvPicPr>
        <p:blipFill>
          <a:blip r:embed="rId3">
            <a:extLst>
              <a:ext uri="{28A0092B-C50C-407E-A947-70E740481C1C}">
                <a14:useLocalDpi xmlns:a14="http://schemas.microsoft.com/office/drawing/2010/main" val="0"/>
              </a:ext>
            </a:extLst>
          </a:blip>
          <a:srcRect t="46109"/>
          <a:stretch>
            <a:fillRect/>
          </a:stretch>
        </p:blipFill>
        <p:spPr>
          <a:xfrm>
            <a:off x="6095999" y="1625301"/>
            <a:ext cx="5801661" cy="3126608"/>
          </a:xfrm>
          <a:prstGeom prst="rect">
            <a:avLst/>
          </a:prstGeom>
        </p:spPr>
      </p:pic>
    </p:spTree>
    <p:extLst>
      <p:ext uri="{BB962C8B-B14F-4D97-AF65-F5344CB8AC3E}">
        <p14:creationId xmlns:p14="http://schemas.microsoft.com/office/powerpoint/2010/main" val="1834179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09BB65F3-6BD2-A421-364B-81D06B26925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B5F6A62-DEBC-7CAA-AD2D-102AC20E1512}"/>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9CEBC99-D245-A434-0852-39EE355CB91D}"/>
              </a:ext>
            </a:extLst>
          </p:cNvPr>
          <p:cNvSpPr txBox="1"/>
          <p:nvPr/>
        </p:nvSpPr>
        <p:spPr>
          <a:xfrm>
            <a:off x="408374" y="427930"/>
            <a:ext cx="9570128"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Start the right way: Quotes Part 2</a:t>
            </a:r>
          </a:p>
        </p:txBody>
      </p:sp>
      <p:sp>
        <p:nvSpPr>
          <p:cNvPr id="3" name="TextBox 2">
            <a:extLst>
              <a:ext uri="{FF2B5EF4-FFF2-40B4-BE49-F238E27FC236}">
                <a16:creationId xmlns:a16="http://schemas.microsoft.com/office/drawing/2014/main" id="{3BB701B0-0E55-88AD-742E-4D575A214D46}"/>
              </a:ext>
            </a:extLst>
          </p:cNvPr>
          <p:cNvSpPr txBox="1"/>
          <p:nvPr/>
        </p:nvSpPr>
        <p:spPr>
          <a:xfrm>
            <a:off x="323313" y="1625301"/>
            <a:ext cx="11211339" cy="3582519"/>
          </a:xfrm>
          <a:prstGeom prst="rect">
            <a:avLst/>
          </a:prstGeom>
          <a:noFill/>
        </p:spPr>
        <p:txBody>
          <a:bodyPr wrap="square" rtlCol="0">
            <a:spAutoFit/>
          </a:bodyPr>
          <a:lstStyle/>
          <a:p>
            <a:pPr>
              <a:spcBef>
                <a:spcPct val="20000"/>
              </a:spcBef>
            </a:pPr>
            <a:r>
              <a:rPr lang="en-US" b="1" dirty="0">
                <a:latin typeface="Aptos" panose="020B0004020202020204" pitchFamily="34" charset="0"/>
                <a:cs typeface="Arial" panose="020B0604020202020204" pitchFamily="34" charset="0"/>
              </a:rPr>
              <a:t>Contracts &amp; Quotes</a:t>
            </a:r>
          </a:p>
          <a:p>
            <a:pPr marL="742950" lvl="1" indent="-285750">
              <a:spcBef>
                <a:spcPct val="20000"/>
              </a:spcBef>
              <a:buFont typeface="Arial" panose="020B0604020202020204" pitchFamily="34" charset="0"/>
              <a:buChar char="•"/>
            </a:pPr>
            <a:r>
              <a:rPr lang="en-US" dirty="0">
                <a:latin typeface="Aptos" panose="020B0004020202020204" pitchFamily="34" charset="0"/>
                <a:cs typeface="Arial" panose="020B0604020202020204" pitchFamily="34" charset="0"/>
              </a:rPr>
              <a:t>If using a contract, ensure the quote lists the contract number.</a:t>
            </a:r>
          </a:p>
          <a:p>
            <a:pPr marL="742950" lvl="1" indent="-285750">
              <a:spcBef>
                <a:spcPct val="20000"/>
              </a:spcBef>
              <a:buFont typeface="Arial" panose="020B0604020202020204" pitchFamily="34" charset="0"/>
              <a:buChar char="•"/>
            </a:pPr>
            <a:r>
              <a:rPr lang="en-US" i="1" dirty="0">
                <a:latin typeface="Aptos" panose="020B0004020202020204" pitchFamily="34" charset="0"/>
                <a:cs typeface="Arial" panose="020B0604020202020204" pitchFamily="34" charset="0"/>
              </a:rPr>
              <a:t>Note: A vendor having a contract </a:t>
            </a:r>
            <a:r>
              <a:rPr lang="en-US" i="1" dirty="0"/>
              <a:t>≠ the items you want to order being on that contract.</a:t>
            </a:r>
            <a:endParaRPr lang="en-US" i="1" dirty="0">
              <a:latin typeface="Aptos" panose="020B0004020202020204" pitchFamily="34" charset="0"/>
              <a:cs typeface="Arial" panose="020B0604020202020204" pitchFamily="34" charset="0"/>
            </a:endParaRPr>
          </a:p>
          <a:p>
            <a:pPr>
              <a:spcBef>
                <a:spcPct val="20000"/>
              </a:spcBef>
            </a:pPr>
            <a:r>
              <a:rPr lang="en-US" b="1" dirty="0">
                <a:latin typeface="Aptos" panose="020B0004020202020204" pitchFamily="34" charset="0"/>
                <a:cs typeface="Arial" panose="020B0604020202020204" pitchFamily="34" charset="0"/>
              </a:rPr>
              <a:t>Shipping and Handling </a:t>
            </a:r>
          </a:p>
          <a:p>
            <a:pPr marL="742950" lvl="1" indent="-285750">
              <a:spcBef>
                <a:spcPct val="20000"/>
              </a:spcBef>
              <a:buFont typeface="Arial" panose="020B0604020202020204" pitchFamily="34" charset="0"/>
              <a:buChar char="•"/>
            </a:pPr>
            <a:r>
              <a:rPr lang="en-US" dirty="0">
                <a:latin typeface="Aptos" panose="020B0004020202020204" pitchFamily="34" charset="0"/>
                <a:cs typeface="Arial" panose="020B0604020202020204" pitchFamily="34" charset="0"/>
              </a:rPr>
              <a:t>Always add this as a line item, even if it’s $0.</a:t>
            </a:r>
          </a:p>
          <a:p>
            <a:pPr>
              <a:spcBef>
                <a:spcPct val="20000"/>
              </a:spcBef>
            </a:pPr>
            <a:r>
              <a:rPr lang="en-US" b="1" dirty="0">
                <a:latin typeface="Aptos" panose="020B0004020202020204" pitchFamily="34" charset="0"/>
                <a:cs typeface="Arial" panose="020B0604020202020204" pitchFamily="34" charset="0"/>
              </a:rPr>
              <a:t>Taxes</a:t>
            </a:r>
          </a:p>
          <a:p>
            <a:pPr marL="742950" lvl="1" indent="-285750">
              <a:spcBef>
                <a:spcPct val="20000"/>
              </a:spcBef>
              <a:buFont typeface="Arial" panose="020B0604020202020204" pitchFamily="34" charset="0"/>
              <a:buChar char="•"/>
            </a:pPr>
            <a:r>
              <a:rPr lang="en-US" i="1" dirty="0">
                <a:latin typeface="Aptos" panose="020B0004020202020204" pitchFamily="34" charset="0"/>
                <a:cs typeface="Arial" panose="020B0604020202020204" pitchFamily="34" charset="0"/>
              </a:rPr>
              <a:t>Always include a tax line! </a:t>
            </a:r>
            <a:r>
              <a:rPr lang="en-US" dirty="0">
                <a:latin typeface="Aptos" panose="020B0004020202020204" pitchFamily="34" charset="0"/>
                <a:cs typeface="Arial" panose="020B0604020202020204" pitchFamily="34" charset="0"/>
              </a:rPr>
              <a:t>The district is not tax exempt. We pay tax on everything except tax-exempt items (textbooks, library books, PD Services, etc.) Contact your buyer if the vendor requests a tax-exempt form.</a:t>
            </a:r>
          </a:p>
          <a:p>
            <a:pPr marL="742950" lvl="1" indent="-285750">
              <a:spcBef>
                <a:spcPct val="20000"/>
              </a:spcBef>
              <a:buFont typeface="Arial" panose="020B0604020202020204" pitchFamily="34" charset="0"/>
              <a:buChar char="•"/>
            </a:pPr>
            <a:r>
              <a:rPr lang="en-US" dirty="0">
                <a:latin typeface="Aptos" panose="020B0004020202020204" pitchFamily="34" charset="0"/>
                <a:cs typeface="Arial" panose="020B0604020202020204" pitchFamily="34" charset="0"/>
              </a:rPr>
              <a:t>Quotes may omit taxes- sometimes vendors charge them later, sometimes they don’t charge them at all. Unless the items are exempt, we still owe taxes. If they don’t charge it, we remit to the state.</a:t>
            </a:r>
          </a:p>
          <a:p>
            <a:pPr marL="742950" lvl="1" indent="-285750">
              <a:spcBef>
                <a:spcPct val="20000"/>
              </a:spcBef>
              <a:buFont typeface="Arial" panose="020B0604020202020204" pitchFamily="34" charset="0"/>
              <a:buChar char="•"/>
            </a:pPr>
            <a:r>
              <a:rPr lang="en-US" dirty="0">
                <a:latin typeface="Aptos" panose="020B0004020202020204" pitchFamily="34" charset="0"/>
                <a:cs typeface="Arial" panose="020B0604020202020204" pitchFamily="34" charset="0"/>
              </a:rPr>
              <a:t>Calculate tax at 8% of the total charges BEFORE SHIPPING AND HANDLING.</a:t>
            </a:r>
          </a:p>
        </p:txBody>
      </p:sp>
      <p:sp>
        <p:nvSpPr>
          <p:cNvPr id="7" name="TextBox 6">
            <a:extLst>
              <a:ext uri="{FF2B5EF4-FFF2-40B4-BE49-F238E27FC236}">
                <a16:creationId xmlns:a16="http://schemas.microsoft.com/office/drawing/2014/main" id="{458C737A-AAD6-350A-AB66-4B95ED8B16DF}"/>
              </a:ext>
            </a:extLst>
          </p:cNvPr>
          <p:cNvSpPr txBox="1"/>
          <p:nvPr/>
        </p:nvSpPr>
        <p:spPr>
          <a:xfrm>
            <a:off x="106325" y="5654085"/>
            <a:ext cx="11979348" cy="954107"/>
          </a:xfrm>
          <a:prstGeom prst="rect">
            <a:avLst/>
          </a:prstGeom>
          <a:noFill/>
        </p:spPr>
        <p:txBody>
          <a:bodyPr wrap="square">
            <a:spAutoFit/>
          </a:bodyPr>
          <a:lstStyle/>
          <a:p>
            <a:pPr algn="ctr"/>
            <a:r>
              <a:rPr lang="en-US" sz="2800" b="1" dirty="0">
                <a:latin typeface="Aptos" panose="020B0004020202020204" pitchFamily="34" charset="0"/>
                <a:cs typeface="Arial" panose="020B0604020202020204" pitchFamily="34" charset="0"/>
              </a:rPr>
              <a:t>A clear and detailed quote + a clear and detailed requisition = a clear and detailed purchase order              less change orders and ratifications!</a:t>
            </a:r>
          </a:p>
        </p:txBody>
      </p:sp>
      <p:pic>
        <p:nvPicPr>
          <p:cNvPr id="5" name="Picture 4" descr="A green and white logo&#10;&#10;AI-generated content may be incorrect.">
            <a:extLst>
              <a:ext uri="{FF2B5EF4-FFF2-40B4-BE49-F238E27FC236}">
                <a16:creationId xmlns:a16="http://schemas.microsoft.com/office/drawing/2014/main" id="{39D86FFE-FA5C-4394-3053-CC93C67EC4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6" name="Arrow: Right 5">
            <a:extLst>
              <a:ext uri="{FF2B5EF4-FFF2-40B4-BE49-F238E27FC236}">
                <a16:creationId xmlns:a16="http://schemas.microsoft.com/office/drawing/2014/main" id="{8610843B-D744-0AB8-F3A2-D3D11CD0CB00}"/>
              </a:ext>
            </a:extLst>
          </p:cNvPr>
          <p:cNvSpPr/>
          <p:nvPr/>
        </p:nvSpPr>
        <p:spPr>
          <a:xfrm>
            <a:off x="4789401" y="6169820"/>
            <a:ext cx="659218" cy="39957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59271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D5C357-35BD-A301-3E2B-011B3AE67A43}"/>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p:txBody>
          <a:bodyPr/>
          <a:lstStyle/>
          <a:p>
            <a:pPr algn="ctr"/>
            <a:r>
              <a:rPr lang="en-US" dirty="0"/>
              <a:t> </a:t>
            </a:r>
            <a:endParaRPr lang="en-US" dirty="0">
              <a:ea typeface="Calibri"/>
              <a:cs typeface="Calibri"/>
            </a:endParaRPr>
          </a:p>
        </p:txBody>
      </p:sp>
      <p:sp>
        <p:nvSpPr>
          <p:cNvPr id="3" name="TextBox 2">
            <a:extLst>
              <a:ext uri="{FF2B5EF4-FFF2-40B4-BE49-F238E27FC236}">
                <a16:creationId xmlns:a16="http://schemas.microsoft.com/office/drawing/2014/main" id="{8A7BC38B-794A-5367-C39E-A68B78DD911C}"/>
              </a:ext>
            </a:extLst>
          </p:cNvPr>
          <p:cNvSpPr txBox="1"/>
          <p:nvPr/>
        </p:nvSpPr>
        <p:spPr>
          <a:xfrm>
            <a:off x="2547321" y="639575"/>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prstClr val="black"/>
              </a:solidFill>
              <a:latin typeface="Calibri"/>
            </a:endParaRPr>
          </a:p>
        </p:txBody>
      </p:sp>
      <p:sp>
        <p:nvSpPr>
          <p:cNvPr id="4" name="TextBox 3">
            <a:extLst>
              <a:ext uri="{FF2B5EF4-FFF2-40B4-BE49-F238E27FC236}">
                <a16:creationId xmlns:a16="http://schemas.microsoft.com/office/drawing/2014/main" id="{3B091A45-8CFF-3EBB-09C4-E970897F7989}"/>
              </a:ext>
            </a:extLst>
          </p:cNvPr>
          <p:cNvSpPr txBox="1"/>
          <p:nvPr/>
        </p:nvSpPr>
        <p:spPr>
          <a:xfrm>
            <a:off x="336291" y="437734"/>
            <a:ext cx="957272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solidFill>
                  <a:schemeClr val="bg1"/>
                </a:solidFill>
                <a:latin typeface="Aptos" panose="020B0004020202020204" pitchFamily="34" charset="0"/>
                <a:cs typeface="Arial" panose="020B0604020202020204" pitchFamily="34" charset="0"/>
              </a:rPr>
              <a:t>General</a:t>
            </a:r>
            <a:r>
              <a:rPr lang="en-US" sz="3200" b="1" dirty="0">
                <a:solidFill>
                  <a:prstClr val="white"/>
                </a:solidFill>
                <a:latin typeface="Arial" panose="020B0604020202020204" pitchFamily="34" charset="0"/>
                <a:ea typeface="Calibri"/>
                <a:cs typeface="Arial" panose="020B0604020202020204" pitchFamily="34" charset="0"/>
              </a:rPr>
              <a:t> </a:t>
            </a:r>
            <a:r>
              <a:rPr lang="en-US" sz="4400" b="1" dirty="0">
                <a:solidFill>
                  <a:schemeClr val="bg1"/>
                </a:solidFill>
                <a:latin typeface="Aptos" panose="020B0004020202020204" pitchFamily="34" charset="0"/>
                <a:cs typeface="Arial" panose="020B0604020202020204" pitchFamily="34" charset="0"/>
              </a:rPr>
              <a:t>Guidelines for Requisitions</a:t>
            </a:r>
          </a:p>
        </p:txBody>
      </p:sp>
      <p:sp>
        <p:nvSpPr>
          <p:cNvPr id="6" name="TextBox 5">
            <a:extLst>
              <a:ext uri="{FF2B5EF4-FFF2-40B4-BE49-F238E27FC236}">
                <a16:creationId xmlns:a16="http://schemas.microsoft.com/office/drawing/2014/main" id="{0684886E-436F-AAC0-2FB0-A49B54541B40}"/>
              </a:ext>
            </a:extLst>
          </p:cNvPr>
          <p:cNvSpPr txBox="1"/>
          <p:nvPr/>
        </p:nvSpPr>
        <p:spPr>
          <a:xfrm>
            <a:off x="251790" y="1732471"/>
            <a:ext cx="9147391"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Aptos" panose="020B0004020202020204" pitchFamily="34" charset="0"/>
                <a:ea typeface="Calibri"/>
                <a:cs typeface="Arial" panose="020B0604020202020204" pitchFamily="34" charset="0"/>
              </a:rPr>
              <a:t>Before </a:t>
            </a:r>
            <a:r>
              <a:rPr lang="en-US" sz="2400" dirty="0">
                <a:solidFill>
                  <a:prstClr val="black"/>
                </a:solidFill>
                <a:latin typeface="Aptos" panose="020B0004020202020204" pitchFamily="34" charset="0"/>
                <a:ea typeface="Calibri"/>
                <a:cs typeface="Arial" panose="020B0604020202020204" pitchFamily="34" charset="0"/>
              </a:rPr>
              <a:t>You Buy</a:t>
            </a:r>
          </a:p>
          <a:p>
            <a:pPr marL="742950" lvl="1" indent="-285750">
              <a:buFont typeface="Arial"/>
              <a:buChar char="•"/>
              <a:defRPr/>
            </a:pPr>
            <a:r>
              <a:rPr kumimoji="0" lang="en-US" sz="2400" b="0" i="0" u="none" strike="noStrike" kern="1200" cap="none" spc="0" normalizeH="0" baseline="0" noProof="0" dirty="0">
                <a:ln>
                  <a:noFill/>
                </a:ln>
                <a:solidFill>
                  <a:prstClr val="black"/>
                </a:solidFill>
                <a:effectLst/>
                <a:uLnTx/>
                <a:uFillTx/>
                <a:latin typeface="Aptos" panose="020B0004020202020204" pitchFamily="34" charset="0"/>
                <a:ea typeface="Calibri"/>
                <a:cs typeface="Arial" panose="020B0604020202020204" pitchFamily="34" charset="0"/>
              </a:rPr>
              <a:t>Contact your buyer BEFORE </a:t>
            </a:r>
            <a:r>
              <a:rPr lang="en-US" sz="2400" dirty="0">
                <a:solidFill>
                  <a:prstClr val="black"/>
                </a:solidFill>
                <a:latin typeface="Aptos" panose="020B0004020202020204" pitchFamily="34" charset="0"/>
                <a:ea typeface="Calibri"/>
                <a:cs typeface="Arial" panose="020B0604020202020204" pitchFamily="34" charset="0"/>
              </a:rPr>
              <a:t>an issue arises</a:t>
            </a:r>
          </a:p>
          <a:p>
            <a:pPr marL="742950" lvl="1" indent="-285750">
              <a:buFont typeface="Arial"/>
              <a:buChar char="•"/>
              <a:defRPr/>
            </a:pPr>
            <a:r>
              <a:rPr lang="en-US" sz="2400" dirty="0">
                <a:solidFill>
                  <a:prstClr val="black"/>
                </a:solidFill>
                <a:latin typeface="Aptos" panose="020B0004020202020204" pitchFamily="34" charset="0"/>
                <a:ea typeface="Calibri"/>
                <a:cs typeface="Arial" panose="020B0604020202020204" pitchFamily="34" charset="0"/>
              </a:rPr>
              <a:t>Quotes must be official and valid </a:t>
            </a:r>
          </a:p>
          <a:p>
            <a:pPr marL="742950" lvl="1" indent="-285750">
              <a:buFont typeface="Arial"/>
              <a:buChar char="•"/>
              <a:defRPr/>
            </a:pPr>
            <a:r>
              <a:rPr lang="en-US" sz="2400" dirty="0">
                <a:solidFill>
                  <a:prstClr val="black"/>
                </a:solidFill>
                <a:latin typeface="Aptos" panose="020B0004020202020204" pitchFamily="34" charset="0"/>
                <a:ea typeface="Calibri"/>
                <a:cs typeface="Arial" panose="020B0604020202020204" pitchFamily="34" charset="0"/>
              </a:rPr>
              <a:t>Double check the vendor before you release the requisition. Once a PO is issued, the vendor cannot be changed. </a:t>
            </a:r>
          </a:p>
          <a:p>
            <a:endParaRPr lang="en-US" sz="2400" dirty="0">
              <a:solidFill>
                <a:prstClr val="black"/>
              </a:solidFill>
              <a:latin typeface="Aptos" panose="020B0004020202020204" pitchFamily="34" charset="0"/>
              <a:ea typeface="Calibri"/>
              <a:cs typeface="Arial" panose="020B0604020202020204" pitchFamily="34" charset="0"/>
            </a:endParaRPr>
          </a:p>
          <a:p>
            <a:endParaRPr lang="en-US" sz="2400" dirty="0">
              <a:solidFill>
                <a:prstClr val="black"/>
              </a:solidFill>
              <a:latin typeface="Aptos" panose="020B0004020202020204" pitchFamily="34" charset="0"/>
              <a:ea typeface="Calibri"/>
              <a:cs typeface="Arial" panose="020B0604020202020204" pitchFamily="34" charset="0"/>
            </a:endParaRPr>
          </a:p>
          <a:p>
            <a:endParaRPr lang="en-US" sz="2400" dirty="0">
              <a:solidFill>
                <a:prstClr val="black"/>
              </a:solidFill>
              <a:latin typeface="Aptos" panose="020B0004020202020204" pitchFamily="34" charset="0"/>
              <a:ea typeface="Calibri"/>
              <a:cs typeface="Arial" panose="020B0604020202020204" pitchFamily="34" charset="0"/>
            </a:endParaRPr>
          </a:p>
          <a:p>
            <a:r>
              <a:rPr lang="en-US" sz="2400" b="1" dirty="0">
                <a:solidFill>
                  <a:prstClr val="black"/>
                </a:solidFill>
                <a:latin typeface="Aptos" panose="020B0004020202020204" pitchFamily="34" charset="0"/>
                <a:ea typeface="Calibri"/>
                <a:cs typeface="Arial" panose="020B0604020202020204" pitchFamily="34" charset="0"/>
              </a:rPr>
              <a:t>IMPORTANT</a:t>
            </a:r>
            <a:r>
              <a:rPr lang="en-US" sz="2400" dirty="0">
                <a:solidFill>
                  <a:prstClr val="black"/>
                </a:solidFill>
                <a:latin typeface="Aptos" panose="020B0004020202020204" pitchFamily="34" charset="0"/>
                <a:ea typeface="Calibri"/>
                <a:cs typeface="Arial" panose="020B0604020202020204" pitchFamily="34" charset="0"/>
              </a:rPr>
              <a:t>: MUNIS automatically emails the PO to the vendor, not your quote. This is why it’s so important to reference the quote number on the PO and to enter line items correctly. </a:t>
            </a:r>
            <a:endParaRPr lang="en-US" sz="2400" dirty="0">
              <a:solidFill>
                <a:prstClr val="black"/>
              </a:solidFill>
              <a:latin typeface="Aptos" panose="020B0004020202020204" pitchFamily="34" charset="0"/>
              <a:ea typeface="Calibri"/>
              <a:cs typeface="Calibri"/>
            </a:endParaRPr>
          </a:p>
          <a:p>
            <a:pPr marL="285750" indent="-285750">
              <a:buFont typeface="Arial"/>
              <a:buChar char="•"/>
            </a:pPr>
            <a:endParaRPr lang="en-US" dirty="0">
              <a:solidFill>
                <a:prstClr val="black"/>
              </a:solidFill>
              <a:latin typeface="Calibri"/>
              <a:ea typeface="Calibri"/>
              <a:cs typeface="Calibri"/>
            </a:endParaRPr>
          </a:p>
        </p:txBody>
      </p:sp>
      <p:pic>
        <p:nvPicPr>
          <p:cNvPr id="8" name="Picture 7" descr="A green and white logo&#10;&#10;AI-generated content may be incorrect.">
            <a:extLst>
              <a:ext uri="{FF2B5EF4-FFF2-40B4-BE49-F238E27FC236}">
                <a16:creationId xmlns:a16="http://schemas.microsoft.com/office/drawing/2014/main" id="{0029576A-C040-E3DB-CFB5-24831837B7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pic>
        <p:nvPicPr>
          <p:cNvPr id="9" name="Picture 8" descr="A black and blue line art of a paper with a check mark and a check mark&#10;&#10;AI-generated content may be incorrect.">
            <a:extLst>
              <a:ext uri="{FF2B5EF4-FFF2-40B4-BE49-F238E27FC236}">
                <a16:creationId xmlns:a16="http://schemas.microsoft.com/office/drawing/2014/main" id="{E3D328DB-194E-E502-C157-E52F6450C16F}"/>
              </a:ext>
            </a:extLst>
          </p:cNvPr>
          <p:cNvPicPr>
            <a:picLocks noChangeAspect="1"/>
          </p:cNvPicPr>
          <p:nvPr/>
        </p:nvPicPr>
        <p:blipFill>
          <a:blip r:embed="rId4">
            <a:extLst>
              <a:ext uri="{28A0092B-C50C-407E-A947-70E740481C1C}">
                <a14:useLocalDpi xmlns:a14="http://schemas.microsoft.com/office/drawing/2010/main" val="0"/>
              </a:ext>
            </a:extLst>
          </a:blip>
          <a:srcRect r="37543" b="50862"/>
          <a:stretch>
            <a:fillRect/>
          </a:stretch>
        </p:blipFill>
        <p:spPr>
          <a:xfrm>
            <a:off x="9136418" y="2512125"/>
            <a:ext cx="3321756" cy="2613405"/>
          </a:xfrm>
          <a:prstGeom prst="rect">
            <a:avLst/>
          </a:prstGeom>
        </p:spPr>
      </p:pic>
    </p:spTree>
    <p:extLst>
      <p:ext uri="{BB962C8B-B14F-4D97-AF65-F5344CB8AC3E}">
        <p14:creationId xmlns:p14="http://schemas.microsoft.com/office/powerpoint/2010/main" val="2492816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B927BA7F-6FB2-17EF-61DD-47CE80FA2B7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DF0BE92-D5A1-E6D5-47FA-3F0533328914}"/>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35680E4B-AF16-CF43-A9B3-A98FE56338A2}"/>
              </a:ext>
            </a:extLst>
          </p:cNvPr>
          <p:cNvSpPr>
            <a:spLocks noGrp="1"/>
          </p:cNvSpPr>
          <p:nvPr>
            <p:ph type="body" idx="1"/>
          </p:nvPr>
        </p:nvSpPr>
        <p:spPr>
          <a:xfrm>
            <a:off x="212380" y="2804975"/>
            <a:ext cx="3147508" cy="639762"/>
          </a:xfrm>
          <a:solidFill>
            <a:schemeClr val="accent3"/>
          </a:solidFill>
          <a:ln>
            <a:noFill/>
          </a:ln>
        </p:spPr>
        <p:txBody>
          <a:bodyPr anchor="ctr">
            <a:normAutofit/>
          </a:bodyPr>
          <a:lstStyle/>
          <a:p>
            <a:pPr algn="ctr"/>
            <a:r>
              <a:rPr lang="en-US" dirty="0">
                <a:solidFill>
                  <a:schemeClr val="bg1"/>
                </a:solidFill>
                <a:latin typeface="Aptos" panose="020B0004020202020204" pitchFamily="34" charset="0"/>
              </a:rPr>
              <a:t>Print to PO</a:t>
            </a:r>
          </a:p>
        </p:txBody>
      </p:sp>
      <p:sp>
        <p:nvSpPr>
          <p:cNvPr id="5" name="Content Placeholder 4">
            <a:extLst>
              <a:ext uri="{FF2B5EF4-FFF2-40B4-BE49-F238E27FC236}">
                <a16:creationId xmlns:a16="http://schemas.microsoft.com/office/drawing/2014/main" id="{DDB97D25-CDFA-D0CB-A8AE-4979802D5A0B}"/>
              </a:ext>
            </a:extLst>
          </p:cNvPr>
          <p:cNvSpPr>
            <a:spLocks noGrp="1"/>
          </p:cNvSpPr>
          <p:nvPr>
            <p:ph sz="half" idx="2"/>
          </p:nvPr>
        </p:nvSpPr>
        <p:spPr>
          <a:xfrm>
            <a:off x="212380" y="3613091"/>
            <a:ext cx="3147508" cy="3094286"/>
          </a:xfrm>
          <a:solidFill>
            <a:schemeClr val="accent3">
              <a:lumMod val="20000"/>
              <a:lumOff val="80000"/>
            </a:schemeClr>
          </a:solidFill>
          <a:ln w="38100">
            <a:solidFill>
              <a:schemeClr val="accent3"/>
            </a:solidFill>
          </a:ln>
        </p:spPr>
        <p:txBody>
          <a:bodyPr>
            <a:normAutofit lnSpcReduction="10000"/>
          </a:bodyPr>
          <a:lstStyle/>
          <a:p>
            <a:pPr>
              <a:spcBef>
                <a:spcPts val="0"/>
              </a:spcBef>
            </a:pPr>
            <a:r>
              <a:rPr lang="en-US" sz="1800" dirty="0">
                <a:solidFill>
                  <a:prstClr val="black"/>
                </a:solidFill>
                <a:latin typeface="Aptos" panose="020B0004020202020204" pitchFamily="34" charset="0"/>
                <a:ea typeface="Calibri"/>
                <a:cs typeface="Arial" panose="020B0604020202020204" pitchFamily="34" charset="0"/>
              </a:rPr>
              <a:t>Quote number</a:t>
            </a:r>
          </a:p>
          <a:p>
            <a:pPr>
              <a:spcBef>
                <a:spcPts val="0"/>
              </a:spcBef>
            </a:pPr>
            <a:r>
              <a:rPr lang="en-US" sz="1800" dirty="0">
                <a:solidFill>
                  <a:prstClr val="black"/>
                </a:solidFill>
                <a:latin typeface="Aptos" panose="020B0004020202020204" pitchFamily="34" charset="0"/>
                <a:ea typeface="Calibri"/>
                <a:cs typeface="Arial" panose="020B0604020202020204" pitchFamily="34" charset="0"/>
              </a:rPr>
              <a:t>Quote date</a:t>
            </a:r>
          </a:p>
          <a:p>
            <a:pPr>
              <a:spcBef>
                <a:spcPts val="0"/>
              </a:spcBef>
            </a:pPr>
            <a:r>
              <a:rPr lang="en-US" sz="1800" dirty="0">
                <a:solidFill>
                  <a:prstClr val="black"/>
                </a:solidFill>
                <a:latin typeface="Aptos" panose="020B0004020202020204" pitchFamily="34" charset="0"/>
                <a:ea typeface="Calibri"/>
                <a:cs typeface="Arial" panose="020B0604020202020204" pitchFamily="34" charset="0"/>
              </a:rPr>
              <a:t>Quote expiration date</a:t>
            </a:r>
          </a:p>
          <a:p>
            <a:pPr>
              <a:spcBef>
                <a:spcPts val="0"/>
              </a:spcBef>
            </a:pPr>
            <a:r>
              <a:rPr lang="en-US" sz="1800" dirty="0">
                <a:solidFill>
                  <a:prstClr val="black"/>
                </a:solidFill>
                <a:latin typeface="Aptos" panose="020B0004020202020204" pitchFamily="34" charset="0"/>
                <a:ea typeface="Calibri"/>
                <a:cs typeface="Arial" panose="020B0604020202020204" pitchFamily="34" charset="0"/>
              </a:rPr>
              <a:t>Contract number</a:t>
            </a:r>
          </a:p>
          <a:p>
            <a:pPr>
              <a:spcBef>
                <a:spcPts val="0"/>
              </a:spcBef>
            </a:pPr>
            <a:r>
              <a:rPr lang="en-US" sz="1800" dirty="0">
                <a:solidFill>
                  <a:prstClr val="black"/>
                </a:solidFill>
                <a:latin typeface="Aptos" panose="020B0004020202020204" pitchFamily="34" charset="0"/>
                <a:ea typeface="Calibri"/>
                <a:cs typeface="Arial" panose="020B0604020202020204" pitchFamily="34" charset="0"/>
              </a:rPr>
              <a:t>Sales Rep name </a:t>
            </a:r>
          </a:p>
          <a:p>
            <a:pPr>
              <a:spcBef>
                <a:spcPts val="0"/>
              </a:spcBef>
            </a:pPr>
            <a:r>
              <a:rPr lang="en-US" sz="1800" dirty="0">
                <a:solidFill>
                  <a:prstClr val="black"/>
                </a:solidFill>
                <a:latin typeface="Aptos" panose="020B0004020202020204" pitchFamily="34" charset="0"/>
                <a:ea typeface="Calibri"/>
                <a:cs typeface="Arial" panose="020B0604020202020204" pitchFamily="34" charset="0"/>
              </a:rPr>
              <a:t>Account Number</a:t>
            </a:r>
          </a:p>
          <a:p>
            <a:pPr>
              <a:spcBef>
                <a:spcPts val="0"/>
              </a:spcBef>
            </a:pPr>
            <a:r>
              <a:rPr lang="en-US" sz="1800" dirty="0">
                <a:solidFill>
                  <a:prstClr val="black"/>
                </a:solidFill>
                <a:latin typeface="Aptos" panose="020B0004020202020204" pitchFamily="34" charset="0"/>
                <a:ea typeface="Calibri"/>
                <a:cs typeface="Arial" panose="020B0604020202020204" pitchFamily="34" charset="0"/>
              </a:rPr>
              <a:t>Any other relevant information listed on the quote that the vendor would potentially need to reference</a:t>
            </a:r>
          </a:p>
          <a:p>
            <a:pPr marL="0" indent="0">
              <a:buNone/>
            </a:pPr>
            <a:endParaRPr lang="en-US" dirty="0">
              <a:solidFill>
                <a:prstClr val="black"/>
              </a:solidFill>
              <a:latin typeface="Aptos" panose="020B0004020202020204" pitchFamily="34" charset="0"/>
              <a:ea typeface="Calibri"/>
              <a:cs typeface="Arial" panose="020B0604020202020204" pitchFamily="34" charset="0"/>
            </a:endParaRPr>
          </a:p>
          <a:p>
            <a:pPr marL="0" indent="0">
              <a:buNone/>
            </a:pPr>
            <a:endParaRPr lang="en-US" dirty="0"/>
          </a:p>
        </p:txBody>
      </p:sp>
      <p:sp>
        <p:nvSpPr>
          <p:cNvPr id="6" name="Content Placeholder 5">
            <a:extLst>
              <a:ext uri="{FF2B5EF4-FFF2-40B4-BE49-F238E27FC236}">
                <a16:creationId xmlns:a16="http://schemas.microsoft.com/office/drawing/2014/main" id="{05702D34-1CAE-A124-837E-AC06B2F438C6}"/>
              </a:ext>
            </a:extLst>
          </p:cNvPr>
          <p:cNvSpPr>
            <a:spLocks noGrp="1"/>
          </p:cNvSpPr>
          <p:nvPr>
            <p:ph sz="quarter" idx="4"/>
          </p:nvPr>
        </p:nvSpPr>
        <p:spPr>
          <a:xfrm>
            <a:off x="3469673" y="3635950"/>
            <a:ext cx="2914850" cy="2153578"/>
          </a:xfrm>
          <a:solidFill>
            <a:schemeClr val="accent2">
              <a:lumMod val="20000"/>
              <a:lumOff val="80000"/>
            </a:schemeClr>
          </a:solidFill>
          <a:ln w="38100">
            <a:solidFill>
              <a:schemeClr val="accent2"/>
            </a:solidFill>
          </a:ln>
        </p:spPr>
        <p:txBody>
          <a:bodyPr>
            <a:normAutofit lnSpcReduction="10000"/>
          </a:bodyPr>
          <a:lstStyle/>
          <a:p>
            <a:r>
              <a:rPr lang="en-US" sz="1800" dirty="0">
                <a:latin typeface="Aptos" panose="020B0004020202020204" pitchFamily="34" charset="0"/>
              </a:rPr>
              <a:t>Information for your buyer to know.</a:t>
            </a:r>
          </a:p>
          <a:p>
            <a:r>
              <a:rPr lang="en-US" sz="1800" dirty="0">
                <a:latin typeface="Aptos" panose="020B0004020202020204" pitchFamily="34" charset="0"/>
              </a:rPr>
              <a:t>Teacher’s names. You can put information in the notes section to help track orders, but please do not have it print on the PO. </a:t>
            </a:r>
          </a:p>
        </p:txBody>
      </p:sp>
      <p:pic>
        <p:nvPicPr>
          <p:cNvPr id="8" name="Picture 7" descr="A green and white logo&#10;&#10;AI-generated content may be incorrect.">
            <a:extLst>
              <a:ext uri="{FF2B5EF4-FFF2-40B4-BE49-F238E27FC236}">
                <a16:creationId xmlns:a16="http://schemas.microsoft.com/office/drawing/2014/main" id="{88FDD3F9-D718-6CF1-9B09-6778510CD7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11" name="Text Placeholder 1">
            <a:extLst>
              <a:ext uri="{FF2B5EF4-FFF2-40B4-BE49-F238E27FC236}">
                <a16:creationId xmlns:a16="http://schemas.microsoft.com/office/drawing/2014/main" id="{FA9D8104-FF19-C426-F107-8A4BEF9C5994}"/>
              </a:ext>
            </a:extLst>
          </p:cNvPr>
          <p:cNvSpPr txBox="1">
            <a:spLocks/>
          </p:cNvSpPr>
          <p:nvPr/>
        </p:nvSpPr>
        <p:spPr>
          <a:xfrm>
            <a:off x="3480953" y="2814151"/>
            <a:ext cx="2914850" cy="639762"/>
          </a:xfrm>
          <a:prstGeom prst="rect">
            <a:avLst/>
          </a:prstGeom>
          <a:solidFill>
            <a:schemeClr val="accent2"/>
          </a:solidFill>
          <a:ln>
            <a:noFill/>
          </a:ln>
        </p:spPr>
        <p:txBody>
          <a:bodyPr vert="horz" lIns="91440" tIns="45720" rIns="91440" bIns="45720" rtlCol="0" anchor="ctr">
            <a:normAutofit/>
          </a:bodyPr>
          <a:lstStyle>
            <a:lvl1pPr marL="0" indent="0" algn="l" defTabSz="914400" rtl="0" eaLnBrk="1" latinLnBrk="0" hangingPunct="1">
              <a:spcBef>
                <a:spcPct val="20000"/>
              </a:spcBef>
              <a:buFont typeface="Arial"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algn="ctr"/>
            <a:r>
              <a:rPr lang="en-US" dirty="0">
                <a:solidFill>
                  <a:schemeClr val="bg1"/>
                </a:solidFill>
                <a:latin typeface="Aptos" panose="020B0004020202020204" pitchFamily="34" charset="0"/>
              </a:rPr>
              <a:t>Don’t Print to PO</a:t>
            </a:r>
          </a:p>
        </p:txBody>
      </p:sp>
      <p:sp>
        <p:nvSpPr>
          <p:cNvPr id="10" name="Title 1">
            <a:extLst>
              <a:ext uri="{FF2B5EF4-FFF2-40B4-BE49-F238E27FC236}">
                <a16:creationId xmlns:a16="http://schemas.microsoft.com/office/drawing/2014/main" id="{A2EE3A19-029D-C7F3-765F-58A3BE3D2B96}"/>
              </a:ext>
            </a:extLst>
          </p:cNvPr>
          <p:cNvSpPr>
            <a:spLocks noGrp="1"/>
          </p:cNvSpPr>
          <p:nvPr>
            <p:ph type="title"/>
          </p:nvPr>
        </p:nvSpPr>
        <p:spPr>
          <a:xfrm>
            <a:off x="503274" y="187624"/>
            <a:ext cx="9448800" cy="1143000"/>
          </a:xfrm>
        </p:spPr>
        <p:txBody>
          <a:bodyPr/>
          <a:lstStyle/>
          <a:p>
            <a:r>
              <a:rPr lang="en-US" sz="4400" dirty="0">
                <a:latin typeface="Aptos" panose="020B0004020202020204" pitchFamily="34" charset="0"/>
                <a:ea typeface="+mn-ea"/>
                <a:cs typeface="Arial" panose="020B0604020202020204" pitchFamily="34" charset="0"/>
              </a:rPr>
              <a:t>General Notes Section</a:t>
            </a:r>
          </a:p>
        </p:txBody>
      </p:sp>
      <p:pic>
        <p:nvPicPr>
          <p:cNvPr id="12" name="Picture 11">
            <a:extLst>
              <a:ext uri="{FF2B5EF4-FFF2-40B4-BE49-F238E27FC236}">
                <a16:creationId xmlns:a16="http://schemas.microsoft.com/office/drawing/2014/main" id="{F950315E-AA2E-FA69-0728-799D17E654F2}"/>
              </a:ext>
            </a:extLst>
          </p:cNvPr>
          <p:cNvPicPr>
            <a:picLocks noChangeAspect="1"/>
          </p:cNvPicPr>
          <p:nvPr/>
        </p:nvPicPr>
        <p:blipFill>
          <a:blip r:embed="rId3"/>
          <a:stretch>
            <a:fillRect/>
          </a:stretch>
        </p:blipFill>
        <p:spPr>
          <a:xfrm>
            <a:off x="8451470" y="2346265"/>
            <a:ext cx="3001208" cy="1265570"/>
          </a:xfrm>
          <a:prstGeom prst="rect">
            <a:avLst/>
          </a:prstGeom>
        </p:spPr>
      </p:pic>
      <p:pic>
        <p:nvPicPr>
          <p:cNvPr id="14" name="Picture 13">
            <a:extLst>
              <a:ext uri="{FF2B5EF4-FFF2-40B4-BE49-F238E27FC236}">
                <a16:creationId xmlns:a16="http://schemas.microsoft.com/office/drawing/2014/main" id="{F538452D-4D8F-9374-7791-4DCEFF21FEE9}"/>
              </a:ext>
            </a:extLst>
          </p:cNvPr>
          <p:cNvPicPr>
            <a:picLocks noChangeAspect="1"/>
          </p:cNvPicPr>
          <p:nvPr/>
        </p:nvPicPr>
        <p:blipFill>
          <a:blip r:embed="rId4"/>
          <a:stretch>
            <a:fillRect/>
          </a:stretch>
        </p:blipFill>
        <p:spPr>
          <a:xfrm>
            <a:off x="6617910" y="3789144"/>
            <a:ext cx="5138426" cy="2899242"/>
          </a:xfrm>
          <a:prstGeom prst="rect">
            <a:avLst/>
          </a:prstGeom>
        </p:spPr>
      </p:pic>
      <p:sp>
        <p:nvSpPr>
          <p:cNvPr id="16" name="TextBox 15">
            <a:extLst>
              <a:ext uri="{FF2B5EF4-FFF2-40B4-BE49-F238E27FC236}">
                <a16:creationId xmlns:a16="http://schemas.microsoft.com/office/drawing/2014/main" id="{9A03A490-A45B-0D5A-1D8B-7F4D68977832}"/>
              </a:ext>
            </a:extLst>
          </p:cNvPr>
          <p:cNvSpPr txBox="1"/>
          <p:nvPr/>
        </p:nvSpPr>
        <p:spPr>
          <a:xfrm>
            <a:off x="212380" y="1619235"/>
            <a:ext cx="11709186" cy="923330"/>
          </a:xfrm>
          <a:prstGeom prst="rect">
            <a:avLst/>
          </a:prstGeom>
          <a:noFill/>
        </p:spPr>
        <p:txBody>
          <a:bodyPr wrap="square">
            <a:spAutoFit/>
          </a:bodyPr>
          <a:lstStyle/>
          <a:p>
            <a:r>
              <a:rPr lang="en-US" dirty="0">
                <a:latin typeface="Aptos" panose="020B0004020202020204" pitchFamily="34" charset="0"/>
              </a:rPr>
              <a:t>The notes section of a requisition is a great place to store relevant information about the requisition and purchase order! Some of that information should be printed on the PO. Some of it should not. Because purchase orders are </a:t>
            </a:r>
            <a:r>
              <a:rPr lang="en-US" b="1" i="1" dirty="0">
                <a:latin typeface="Aptos" panose="020B0004020202020204" pitchFamily="34" charset="0"/>
              </a:rPr>
              <a:t>contracts</a:t>
            </a:r>
            <a:r>
              <a:rPr lang="en-US" dirty="0">
                <a:latin typeface="Aptos" panose="020B0004020202020204" pitchFamily="34" charset="0"/>
              </a:rPr>
              <a:t>, we only want things the vendor needs to know to be printed on the PO. </a:t>
            </a:r>
            <a:endParaRPr lang="en-US" dirty="0"/>
          </a:p>
        </p:txBody>
      </p:sp>
      <p:sp>
        <p:nvSpPr>
          <p:cNvPr id="17" name="Oval 16">
            <a:extLst>
              <a:ext uri="{FF2B5EF4-FFF2-40B4-BE49-F238E27FC236}">
                <a16:creationId xmlns:a16="http://schemas.microsoft.com/office/drawing/2014/main" id="{18535CC7-9E55-DAE9-59A3-C874E7BBD8AD}"/>
              </a:ext>
            </a:extLst>
          </p:cNvPr>
          <p:cNvSpPr/>
          <p:nvPr/>
        </p:nvSpPr>
        <p:spPr>
          <a:xfrm>
            <a:off x="9709465" y="3156413"/>
            <a:ext cx="1318438" cy="615050"/>
          </a:xfrm>
          <a:prstGeom prst="ellipse">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B35DDA0-7EF4-8B6D-BCAB-1FD45E96BA81}"/>
              </a:ext>
            </a:extLst>
          </p:cNvPr>
          <p:cNvSpPr/>
          <p:nvPr/>
        </p:nvSpPr>
        <p:spPr>
          <a:xfrm>
            <a:off x="9846385" y="5114260"/>
            <a:ext cx="1181518" cy="494183"/>
          </a:xfrm>
          <a:prstGeom prst="ellipse">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4785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1BBB9B-90E3-DE1A-11A4-FA645BE2B011}"/>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9145432-41D5-6191-031E-ED9778595BE4}"/>
              </a:ext>
            </a:extLst>
          </p:cNvPr>
          <p:cNvPicPr>
            <a:picLocks noChangeAspect="1"/>
          </p:cNvPicPr>
          <p:nvPr/>
        </p:nvPicPr>
        <p:blipFill>
          <a:blip r:embed="rId2"/>
          <a:stretch>
            <a:fillRect/>
          </a:stretch>
        </p:blipFill>
        <p:spPr>
          <a:xfrm>
            <a:off x="2612210" y="4934483"/>
            <a:ext cx="3722384" cy="1622044"/>
          </a:xfrm>
          <a:prstGeom prst="rect">
            <a:avLst/>
          </a:prstGeom>
          <a:effectLst>
            <a:outerShdw blurRad="63500" sx="102000" sy="102000" algn="ctr" rotWithShape="0">
              <a:prstClr val="black">
                <a:alpha val="40000"/>
              </a:prstClr>
            </a:outerShdw>
          </a:effectLst>
        </p:spPr>
      </p:pic>
      <p:sp>
        <p:nvSpPr>
          <p:cNvPr id="6" name="Arrow: Down 5">
            <a:extLst>
              <a:ext uri="{FF2B5EF4-FFF2-40B4-BE49-F238E27FC236}">
                <a16:creationId xmlns:a16="http://schemas.microsoft.com/office/drawing/2014/main" id="{ED970AB4-3B4A-002B-B944-3D86F21F3030}"/>
              </a:ext>
            </a:extLst>
          </p:cNvPr>
          <p:cNvSpPr/>
          <p:nvPr/>
        </p:nvSpPr>
        <p:spPr>
          <a:xfrm>
            <a:off x="7508779" y="4203915"/>
            <a:ext cx="484632" cy="978408"/>
          </a:xfrm>
          <a:prstGeom prst="downArrow">
            <a:avLst/>
          </a:prstGeom>
          <a:solidFill>
            <a:schemeClr val="accent3"/>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2D8743DF-39AA-A72B-4334-326265D8E647}"/>
              </a:ext>
            </a:extLst>
          </p:cNvPr>
          <p:cNvSpPr txBox="1"/>
          <p:nvPr/>
        </p:nvSpPr>
        <p:spPr>
          <a:xfrm>
            <a:off x="498512" y="71699"/>
            <a:ext cx="9248281" cy="1446550"/>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A Brief MUNIS Overview: How to Enter a New Requisition</a:t>
            </a:r>
          </a:p>
        </p:txBody>
      </p:sp>
      <p:pic>
        <p:nvPicPr>
          <p:cNvPr id="7" name="Picture 6" descr="A green and white logo&#10;&#10;AI-generated content may be incorrect.">
            <a:extLst>
              <a:ext uri="{FF2B5EF4-FFF2-40B4-BE49-F238E27FC236}">
                <a16:creationId xmlns:a16="http://schemas.microsoft.com/office/drawing/2014/main" id="{EEA98C18-71B4-C1E9-6699-E510D26A01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pic>
        <p:nvPicPr>
          <p:cNvPr id="9" name="Picture 8">
            <a:extLst>
              <a:ext uri="{FF2B5EF4-FFF2-40B4-BE49-F238E27FC236}">
                <a16:creationId xmlns:a16="http://schemas.microsoft.com/office/drawing/2014/main" id="{0E74AE7D-71F5-6EF9-C87B-DA981CC19067}"/>
              </a:ext>
            </a:extLst>
          </p:cNvPr>
          <p:cNvPicPr>
            <a:picLocks noChangeAspect="1"/>
          </p:cNvPicPr>
          <p:nvPr/>
        </p:nvPicPr>
        <p:blipFill>
          <a:blip r:embed="rId4"/>
          <a:stretch>
            <a:fillRect/>
          </a:stretch>
        </p:blipFill>
        <p:spPr>
          <a:xfrm>
            <a:off x="124419" y="2323239"/>
            <a:ext cx="6487430" cy="2429214"/>
          </a:xfrm>
          <a:prstGeom prst="rect">
            <a:avLst/>
          </a:prstGeom>
          <a:effectLst>
            <a:outerShdw blurRad="63500" sx="102000" sy="102000" algn="ctr" rotWithShape="0">
              <a:prstClr val="black">
                <a:alpha val="40000"/>
              </a:prstClr>
            </a:outerShdw>
          </a:effectLst>
        </p:spPr>
      </p:pic>
      <p:pic>
        <p:nvPicPr>
          <p:cNvPr id="13" name="Picture 12">
            <a:extLst>
              <a:ext uri="{FF2B5EF4-FFF2-40B4-BE49-F238E27FC236}">
                <a16:creationId xmlns:a16="http://schemas.microsoft.com/office/drawing/2014/main" id="{11D9E166-37BA-349E-725C-FD9BB83E0292}"/>
              </a:ext>
            </a:extLst>
          </p:cNvPr>
          <p:cNvPicPr>
            <a:picLocks noChangeAspect="1"/>
          </p:cNvPicPr>
          <p:nvPr/>
        </p:nvPicPr>
        <p:blipFill>
          <a:blip r:embed="rId5"/>
          <a:stretch>
            <a:fillRect/>
          </a:stretch>
        </p:blipFill>
        <p:spPr>
          <a:xfrm>
            <a:off x="6611849" y="1607085"/>
            <a:ext cx="5496692" cy="3715268"/>
          </a:xfrm>
          <a:prstGeom prst="rect">
            <a:avLst/>
          </a:prstGeom>
          <a:effectLst>
            <a:outerShdw blurRad="63500" sx="102000" sy="102000" algn="ctr" rotWithShape="0">
              <a:prstClr val="black">
                <a:alpha val="40000"/>
              </a:prstClr>
            </a:outerShdw>
          </a:effectLst>
        </p:spPr>
      </p:pic>
      <p:sp>
        <p:nvSpPr>
          <p:cNvPr id="14" name="TextBox 13">
            <a:extLst>
              <a:ext uri="{FF2B5EF4-FFF2-40B4-BE49-F238E27FC236}">
                <a16:creationId xmlns:a16="http://schemas.microsoft.com/office/drawing/2014/main" id="{E51BEB0B-0825-3990-A9E3-1E25DB123313}"/>
              </a:ext>
            </a:extLst>
          </p:cNvPr>
          <p:cNvSpPr txBox="1"/>
          <p:nvPr/>
        </p:nvSpPr>
        <p:spPr>
          <a:xfrm>
            <a:off x="148295" y="1699908"/>
            <a:ext cx="6350136" cy="461665"/>
          </a:xfrm>
          <a:prstGeom prst="rect">
            <a:avLst/>
          </a:prstGeom>
          <a:noFill/>
        </p:spPr>
        <p:txBody>
          <a:bodyPr wrap="none" rtlCol="0">
            <a:spAutoFit/>
          </a:bodyPr>
          <a:lstStyle/>
          <a:p>
            <a:r>
              <a:rPr lang="en-US" sz="2400" dirty="0">
                <a:latin typeface="Aptos" panose="020B0004020202020204" pitchFamily="34" charset="0"/>
              </a:rPr>
              <a:t>There are two ways to enter a new requisition…</a:t>
            </a:r>
          </a:p>
        </p:txBody>
      </p:sp>
      <p:pic>
        <p:nvPicPr>
          <p:cNvPr id="16" name="Graphic 15" descr="Badge 1 with solid fill">
            <a:extLst>
              <a:ext uri="{FF2B5EF4-FFF2-40B4-BE49-F238E27FC236}">
                <a16:creationId xmlns:a16="http://schemas.microsoft.com/office/drawing/2014/main" id="{2A9D00B0-C9BD-EDCA-F773-46777174347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87417" y="2971800"/>
            <a:ext cx="914400" cy="914400"/>
          </a:xfrm>
          <a:prstGeom prst="rect">
            <a:avLst/>
          </a:prstGeom>
        </p:spPr>
      </p:pic>
      <p:pic>
        <p:nvPicPr>
          <p:cNvPr id="18" name="Graphic 17" descr="Badge with solid fill">
            <a:extLst>
              <a:ext uri="{FF2B5EF4-FFF2-40B4-BE49-F238E27FC236}">
                <a16:creationId xmlns:a16="http://schemas.microsoft.com/office/drawing/2014/main" id="{A05B2CF5-1716-27E9-2806-8F1393AFA89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245306" y="3533311"/>
            <a:ext cx="914400" cy="914400"/>
          </a:xfrm>
          <a:prstGeom prst="rect">
            <a:avLst/>
          </a:prstGeom>
        </p:spPr>
      </p:pic>
      <p:sp>
        <p:nvSpPr>
          <p:cNvPr id="19" name="Arrow: Right 18">
            <a:extLst>
              <a:ext uri="{FF2B5EF4-FFF2-40B4-BE49-F238E27FC236}">
                <a16:creationId xmlns:a16="http://schemas.microsoft.com/office/drawing/2014/main" id="{8180DDB9-254E-1D60-746B-45A23D792A68}"/>
              </a:ext>
            </a:extLst>
          </p:cNvPr>
          <p:cNvSpPr/>
          <p:nvPr/>
        </p:nvSpPr>
        <p:spPr>
          <a:xfrm rot="11265500">
            <a:off x="2234270" y="3217872"/>
            <a:ext cx="796277" cy="422256"/>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704C8589-E6AF-56AA-CC34-B32FBE1168AA}"/>
              </a:ext>
            </a:extLst>
          </p:cNvPr>
          <p:cNvSpPr/>
          <p:nvPr/>
        </p:nvSpPr>
        <p:spPr>
          <a:xfrm rot="8966030">
            <a:off x="9109298" y="4402839"/>
            <a:ext cx="940985" cy="580559"/>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CE3E2DC9-61EB-670E-1434-9AC013E6CCA7}"/>
              </a:ext>
            </a:extLst>
          </p:cNvPr>
          <p:cNvSpPr/>
          <p:nvPr/>
        </p:nvSpPr>
        <p:spPr>
          <a:xfrm>
            <a:off x="4178595" y="5468607"/>
            <a:ext cx="882503" cy="855830"/>
          </a:xfrm>
          <a:prstGeom prst="ellipse">
            <a:avLst/>
          </a:prstGeom>
          <a:noFill/>
          <a:ln w="38100">
            <a:solidFill>
              <a:srgbClr val="F68B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9E37A08B-6D40-E25C-A277-FD065ABA1BCD}"/>
              </a:ext>
            </a:extLst>
          </p:cNvPr>
          <p:cNvSpPr txBox="1"/>
          <p:nvPr/>
        </p:nvSpPr>
        <p:spPr>
          <a:xfrm>
            <a:off x="186415" y="5204024"/>
            <a:ext cx="2022998" cy="1384995"/>
          </a:xfrm>
          <a:prstGeom prst="rect">
            <a:avLst/>
          </a:prstGeom>
          <a:noFill/>
        </p:spPr>
        <p:txBody>
          <a:bodyPr wrap="square" rtlCol="0">
            <a:spAutoFit/>
          </a:bodyPr>
          <a:lstStyle/>
          <a:p>
            <a:r>
              <a:rPr lang="en-US" sz="2800" dirty="0">
                <a:latin typeface="Aptos" panose="020B0004020202020204" pitchFamily="34" charset="0"/>
              </a:rPr>
              <a:t>But they both bring you here!</a:t>
            </a:r>
          </a:p>
        </p:txBody>
      </p:sp>
    </p:spTree>
    <p:extLst>
      <p:ext uri="{BB962C8B-B14F-4D97-AF65-F5344CB8AC3E}">
        <p14:creationId xmlns:p14="http://schemas.microsoft.com/office/powerpoint/2010/main" val="484423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AE88DE4-3142-8D24-8225-C25D2E813D5B}"/>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C1F2789-27A6-BA6C-8EF1-8CC0E3927685}"/>
              </a:ext>
            </a:extLst>
          </p:cNvPr>
          <p:cNvPicPr>
            <a:picLocks noChangeAspect="1"/>
          </p:cNvPicPr>
          <p:nvPr/>
        </p:nvPicPr>
        <p:blipFill>
          <a:blip r:embed="rId2"/>
          <a:stretch>
            <a:fillRect/>
          </a:stretch>
        </p:blipFill>
        <p:spPr>
          <a:xfrm>
            <a:off x="59871" y="1584962"/>
            <a:ext cx="12001873" cy="4815838"/>
          </a:xfrm>
          <a:prstGeom prst="rect">
            <a:avLst/>
          </a:prstGeom>
        </p:spPr>
      </p:pic>
      <p:sp>
        <p:nvSpPr>
          <p:cNvPr id="4" name="Arrow: Up 3">
            <a:extLst>
              <a:ext uri="{FF2B5EF4-FFF2-40B4-BE49-F238E27FC236}">
                <a16:creationId xmlns:a16="http://schemas.microsoft.com/office/drawing/2014/main" id="{9BE2D787-1749-9B82-2165-3BB1D4D84946}"/>
              </a:ext>
            </a:extLst>
          </p:cNvPr>
          <p:cNvSpPr/>
          <p:nvPr/>
        </p:nvSpPr>
        <p:spPr>
          <a:xfrm>
            <a:off x="4328053" y="4493617"/>
            <a:ext cx="484632" cy="978408"/>
          </a:xfrm>
          <a:prstGeom prst="upArrow">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Down 4">
            <a:extLst>
              <a:ext uri="{FF2B5EF4-FFF2-40B4-BE49-F238E27FC236}">
                <a16:creationId xmlns:a16="http://schemas.microsoft.com/office/drawing/2014/main" id="{9999695E-2BEA-4529-96BD-939721924605}"/>
              </a:ext>
            </a:extLst>
          </p:cNvPr>
          <p:cNvSpPr/>
          <p:nvPr/>
        </p:nvSpPr>
        <p:spPr>
          <a:xfrm>
            <a:off x="4238064" y="2772532"/>
            <a:ext cx="484632" cy="629395"/>
          </a:xfrm>
          <a:prstGeom prst="down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Left 5">
            <a:extLst>
              <a:ext uri="{FF2B5EF4-FFF2-40B4-BE49-F238E27FC236}">
                <a16:creationId xmlns:a16="http://schemas.microsoft.com/office/drawing/2014/main" id="{A20C2D18-5E88-CB91-485D-7EF162EF524D}"/>
              </a:ext>
            </a:extLst>
          </p:cNvPr>
          <p:cNvSpPr/>
          <p:nvPr/>
        </p:nvSpPr>
        <p:spPr>
          <a:xfrm>
            <a:off x="1411672" y="5712946"/>
            <a:ext cx="978408" cy="484632"/>
          </a:xfrm>
          <a:prstGeom prst="left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Left 6">
            <a:extLst>
              <a:ext uri="{FF2B5EF4-FFF2-40B4-BE49-F238E27FC236}">
                <a16:creationId xmlns:a16="http://schemas.microsoft.com/office/drawing/2014/main" id="{B7860BC9-2913-A4D7-2A0E-5985A4F27A89}"/>
              </a:ext>
            </a:extLst>
          </p:cNvPr>
          <p:cNvSpPr/>
          <p:nvPr/>
        </p:nvSpPr>
        <p:spPr>
          <a:xfrm>
            <a:off x="4973638" y="1958170"/>
            <a:ext cx="884078" cy="378093"/>
          </a:xfrm>
          <a:prstGeom prst="lef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rrow: Down 1">
            <a:extLst>
              <a:ext uri="{FF2B5EF4-FFF2-40B4-BE49-F238E27FC236}">
                <a16:creationId xmlns:a16="http://schemas.microsoft.com/office/drawing/2014/main" id="{2DD808A6-A040-569E-E8CB-A90A60FD329A}"/>
              </a:ext>
            </a:extLst>
          </p:cNvPr>
          <p:cNvSpPr/>
          <p:nvPr/>
        </p:nvSpPr>
        <p:spPr>
          <a:xfrm>
            <a:off x="1212112" y="2650395"/>
            <a:ext cx="390610" cy="436835"/>
          </a:xfrm>
          <a:prstGeom prst="down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8292968-A23E-E529-A50B-191B1073B07F}"/>
              </a:ext>
            </a:extLst>
          </p:cNvPr>
          <p:cNvSpPr txBox="1"/>
          <p:nvPr/>
        </p:nvSpPr>
        <p:spPr>
          <a:xfrm>
            <a:off x="272242" y="71699"/>
            <a:ext cx="9248281" cy="1446550"/>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A Brief MUNIS Overview: How to Enter a New Requisition</a:t>
            </a:r>
          </a:p>
        </p:txBody>
      </p:sp>
      <p:sp>
        <p:nvSpPr>
          <p:cNvPr id="9" name="TextBox 8">
            <a:extLst>
              <a:ext uri="{FF2B5EF4-FFF2-40B4-BE49-F238E27FC236}">
                <a16:creationId xmlns:a16="http://schemas.microsoft.com/office/drawing/2014/main" id="{E0A1A6CC-B1E6-14B9-D448-5737022EC69B}"/>
              </a:ext>
            </a:extLst>
          </p:cNvPr>
          <p:cNvSpPr txBox="1"/>
          <p:nvPr/>
        </p:nvSpPr>
        <p:spPr>
          <a:xfrm>
            <a:off x="6060807" y="1960541"/>
            <a:ext cx="4360787" cy="523220"/>
          </a:xfrm>
          <a:prstGeom prst="rect">
            <a:avLst/>
          </a:prstGeom>
          <a:solidFill>
            <a:schemeClr val="accent2">
              <a:lumMod val="20000"/>
              <a:lumOff val="80000"/>
            </a:schemeClr>
          </a:solidFill>
        </p:spPr>
        <p:txBody>
          <a:bodyPr wrap="square" rtlCol="0">
            <a:spAutoFit/>
          </a:bodyPr>
          <a:lstStyle/>
          <a:p>
            <a:r>
              <a:rPr lang="en-US" sz="1400" dirty="0">
                <a:latin typeface="Aptos" panose="020B0004020202020204" pitchFamily="34" charset="0"/>
              </a:rPr>
              <a:t>Here is where you upload attachments. </a:t>
            </a:r>
          </a:p>
          <a:p>
            <a:r>
              <a:rPr lang="en-US" sz="1400" dirty="0">
                <a:latin typeface="Aptos" panose="020B0004020202020204" pitchFamily="34" charset="0"/>
              </a:rPr>
              <a:t>Make sure to save them before closing out the screen!</a:t>
            </a:r>
          </a:p>
        </p:txBody>
      </p:sp>
      <p:sp>
        <p:nvSpPr>
          <p:cNvPr id="10" name="TextBox 9">
            <a:extLst>
              <a:ext uri="{FF2B5EF4-FFF2-40B4-BE49-F238E27FC236}">
                <a16:creationId xmlns:a16="http://schemas.microsoft.com/office/drawing/2014/main" id="{ABA5123E-6051-097E-1C41-1597EB7175A4}"/>
              </a:ext>
            </a:extLst>
          </p:cNvPr>
          <p:cNvSpPr txBox="1"/>
          <p:nvPr/>
        </p:nvSpPr>
        <p:spPr>
          <a:xfrm>
            <a:off x="5119666" y="2938129"/>
            <a:ext cx="3938764" cy="954107"/>
          </a:xfrm>
          <a:prstGeom prst="rect">
            <a:avLst/>
          </a:prstGeom>
          <a:solidFill>
            <a:schemeClr val="accent3">
              <a:lumMod val="20000"/>
              <a:lumOff val="80000"/>
            </a:schemeClr>
          </a:solidFill>
        </p:spPr>
        <p:txBody>
          <a:bodyPr wrap="square" rtlCol="0">
            <a:spAutoFit/>
          </a:bodyPr>
          <a:lstStyle/>
          <a:p>
            <a:r>
              <a:rPr lang="en-US" sz="1400" dirty="0">
                <a:latin typeface="Aptos" panose="020B0004020202020204" pitchFamily="34" charset="0"/>
              </a:rPr>
              <a:t>Did you know you can change the type of your PO? We only use “normal” and “blanket”. If you are requesting a blanket PO, please select “blanket” from the drop down menu.</a:t>
            </a:r>
          </a:p>
        </p:txBody>
      </p:sp>
      <p:sp>
        <p:nvSpPr>
          <p:cNvPr id="11" name="TextBox 10">
            <a:extLst>
              <a:ext uri="{FF2B5EF4-FFF2-40B4-BE49-F238E27FC236}">
                <a16:creationId xmlns:a16="http://schemas.microsoft.com/office/drawing/2014/main" id="{DA05F87E-A595-DB69-C9ED-5E3F3A719C03}"/>
              </a:ext>
            </a:extLst>
          </p:cNvPr>
          <p:cNvSpPr txBox="1"/>
          <p:nvPr/>
        </p:nvSpPr>
        <p:spPr>
          <a:xfrm>
            <a:off x="1900876" y="2587974"/>
            <a:ext cx="2039034" cy="1600438"/>
          </a:xfrm>
          <a:prstGeom prst="rect">
            <a:avLst/>
          </a:prstGeom>
          <a:solidFill>
            <a:schemeClr val="accent1">
              <a:lumMod val="20000"/>
              <a:lumOff val="80000"/>
            </a:schemeClr>
          </a:solidFill>
        </p:spPr>
        <p:txBody>
          <a:bodyPr wrap="square" rtlCol="0">
            <a:spAutoFit/>
          </a:bodyPr>
          <a:lstStyle/>
          <a:p>
            <a:r>
              <a:rPr lang="en-US" sz="1400" dirty="0">
                <a:latin typeface="Aptos" panose="020B0004020202020204" pitchFamily="34" charset="0"/>
              </a:rPr>
              <a:t>Here is where you can enter a note, either for your buyer (do not print), for internal school/dept tracking (do not print), or quote information (print)</a:t>
            </a:r>
          </a:p>
        </p:txBody>
      </p:sp>
      <p:sp>
        <p:nvSpPr>
          <p:cNvPr id="12" name="TextBox 11">
            <a:extLst>
              <a:ext uri="{FF2B5EF4-FFF2-40B4-BE49-F238E27FC236}">
                <a16:creationId xmlns:a16="http://schemas.microsoft.com/office/drawing/2014/main" id="{EC4F2B8C-18FA-3A2B-5075-80856AE5234B}"/>
              </a:ext>
            </a:extLst>
          </p:cNvPr>
          <p:cNvSpPr txBox="1"/>
          <p:nvPr/>
        </p:nvSpPr>
        <p:spPr>
          <a:xfrm>
            <a:off x="5415677" y="4493617"/>
            <a:ext cx="6024956" cy="954107"/>
          </a:xfrm>
          <a:prstGeom prst="rect">
            <a:avLst/>
          </a:prstGeom>
          <a:solidFill>
            <a:schemeClr val="tx2">
              <a:lumMod val="20000"/>
              <a:lumOff val="80000"/>
            </a:schemeClr>
          </a:solidFill>
        </p:spPr>
        <p:txBody>
          <a:bodyPr wrap="square" rtlCol="0">
            <a:spAutoFit/>
          </a:bodyPr>
          <a:lstStyle/>
          <a:p>
            <a:r>
              <a:rPr lang="en-US" sz="1400" dirty="0">
                <a:latin typeface="Aptos" panose="020B0004020202020204" pitchFamily="34" charset="0"/>
              </a:rPr>
              <a:t>Please do not submit a requisition and select the same day for “needed by”. We are not machines </a:t>
            </a:r>
            <a:r>
              <a:rPr lang="en-US" sz="1400" dirty="0">
                <a:latin typeface="Aptos" panose="020B0004020202020204" pitchFamily="34" charset="0"/>
                <a:sym typeface="Wingdings" panose="05000000000000000000" pitchFamily="2" charset="2"/>
              </a:rPr>
              <a:t> Please plan/expect 48 hours from the time it comes to our queue for us to process. Please consider that once you release the req, it must go through other people’s queues before it gets to us! </a:t>
            </a:r>
            <a:endParaRPr lang="en-US" sz="1400" dirty="0">
              <a:latin typeface="Aptos" panose="020B0004020202020204" pitchFamily="34" charset="0"/>
            </a:endParaRPr>
          </a:p>
        </p:txBody>
      </p:sp>
      <p:sp>
        <p:nvSpPr>
          <p:cNvPr id="13" name="TextBox 12">
            <a:extLst>
              <a:ext uri="{FF2B5EF4-FFF2-40B4-BE49-F238E27FC236}">
                <a16:creationId xmlns:a16="http://schemas.microsoft.com/office/drawing/2014/main" id="{D4BB2A59-87CD-80BB-7407-F0318302BEAF}"/>
              </a:ext>
            </a:extLst>
          </p:cNvPr>
          <p:cNvSpPr txBox="1"/>
          <p:nvPr/>
        </p:nvSpPr>
        <p:spPr>
          <a:xfrm>
            <a:off x="2519658" y="5828246"/>
            <a:ext cx="3134512" cy="369332"/>
          </a:xfrm>
          <a:prstGeom prst="rect">
            <a:avLst/>
          </a:prstGeom>
          <a:solidFill>
            <a:schemeClr val="accent4">
              <a:lumMod val="20000"/>
              <a:lumOff val="80000"/>
            </a:schemeClr>
          </a:solidFill>
        </p:spPr>
        <p:txBody>
          <a:bodyPr wrap="none" rtlCol="0">
            <a:spAutoFit/>
          </a:bodyPr>
          <a:lstStyle/>
          <a:p>
            <a:r>
              <a:rPr lang="en-US" dirty="0">
                <a:latin typeface="Aptos" panose="020B0004020202020204" pitchFamily="34" charset="0"/>
              </a:rPr>
              <a:t>Here is where you “add item”. </a:t>
            </a:r>
          </a:p>
        </p:txBody>
      </p:sp>
      <p:pic>
        <p:nvPicPr>
          <p:cNvPr id="15" name="Picture 14" descr="A green and white logo&#10;&#10;AI-generated content may be incorrect.">
            <a:extLst>
              <a:ext uri="{FF2B5EF4-FFF2-40B4-BE49-F238E27FC236}">
                <a16:creationId xmlns:a16="http://schemas.microsoft.com/office/drawing/2014/main" id="{E12B9E12-69C6-35C2-76B0-C11F65EAD2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Tree>
    <p:extLst>
      <p:ext uri="{BB962C8B-B14F-4D97-AF65-F5344CB8AC3E}">
        <p14:creationId xmlns:p14="http://schemas.microsoft.com/office/powerpoint/2010/main" val="3826591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47E4958-CE9E-B115-65F3-7AC525A23002}"/>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7A9CC20-8DFF-2ADC-7238-C2EF69ECC03C}"/>
              </a:ext>
            </a:extLst>
          </p:cNvPr>
          <p:cNvPicPr>
            <a:picLocks noChangeAspect="1"/>
          </p:cNvPicPr>
          <p:nvPr/>
        </p:nvPicPr>
        <p:blipFill>
          <a:blip r:embed="rId2"/>
          <a:stretch>
            <a:fillRect/>
          </a:stretch>
        </p:blipFill>
        <p:spPr>
          <a:xfrm>
            <a:off x="326832" y="1610582"/>
            <a:ext cx="11312723" cy="5037388"/>
          </a:xfrm>
          <a:prstGeom prst="rect">
            <a:avLst/>
          </a:prstGeom>
        </p:spPr>
      </p:pic>
      <p:sp>
        <p:nvSpPr>
          <p:cNvPr id="2" name="TextBox 1">
            <a:extLst>
              <a:ext uri="{FF2B5EF4-FFF2-40B4-BE49-F238E27FC236}">
                <a16:creationId xmlns:a16="http://schemas.microsoft.com/office/drawing/2014/main" id="{73366DC6-7ECC-638D-BE62-569206F62C4B}"/>
              </a:ext>
            </a:extLst>
          </p:cNvPr>
          <p:cNvSpPr txBox="1"/>
          <p:nvPr/>
        </p:nvSpPr>
        <p:spPr>
          <a:xfrm>
            <a:off x="4689233" y="4313860"/>
            <a:ext cx="2759831" cy="523220"/>
          </a:xfrm>
          <a:prstGeom prst="rect">
            <a:avLst/>
          </a:prstGeom>
          <a:solidFill>
            <a:schemeClr val="accent2"/>
          </a:solidFill>
        </p:spPr>
        <p:txBody>
          <a:bodyPr wrap="square" rtlCol="0">
            <a:spAutoFit/>
          </a:bodyPr>
          <a:lstStyle/>
          <a:p>
            <a:r>
              <a:rPr lang="en-US" sz="1400" dirty="0">
                <a:solidFill>
                  <a:schemeClr val="accent2">
                    <a:lumMod val="20000"/>
                    <a:lumOff val="80000"/>
                  </a:schemeClr>
                </a:solidFill>
              </a:rPr>
              <a:t>Equipment over $100? Ship to must be 750A Property Accounting</a:t>
            </a:r>
          </a:p>
        </p:txBody>
      </p:sp>
      <p:sp>
        <p:nvSpPr>
          <p:cNvPr id="8" name="TextBox 7">
            <a:extLst>
              <a:ext uri="{FF2B5EF4-FFF2-40B4-BE49-F238E27FC236}">
                <a16:creationId xmlns:a16="http://schemas.microsoft.com/office/drawing/2014/main" id="{913BF66C-64C1-F73B-1677-CA137F4C40D7}"/>
              </a:ext>
            </a:extLst>
          </p:cNvPr>
          <p:cNvSpPr txBox="1"/>
          <p:nvPr/>
        </p:nvSpPr>
        <p:spPr>
          <a:xfrm>
            <a:off x="552445" y="4805640"/>
            <a:ext cx="2131119" cy="523220"/>
          </a:xfrm>
          <a:prstGeom prst="rect">
            <a:avLst/>
          </a:prstGeom>
          <a:solidFill>
            <a:schemeClr val="tx2">
              <a:lumMod val="20000"/>
              <a:lumOff val="80000"/>
            </a:schemeClr>
          </a:solidFill>
        </p:spPr>
        <p:txBody>
          <a:bodyPr wrap="square">
            <a:spAutoFit/>
          </a:bodyPr>
          <a:lstStyle/>
          <a:p>
            <a:r>
              <a:rPr lang="en-US" sz="1400" dirty="0">
                <a:solidFill>
                  <a:schemeClr val="tx2"/>
                </a:solidFill>
                <a:latin typeface="Arial" panose="020B0604020202020204" pitchFamily="34" charset="0"/>
                <a:cs typeface="Arial" panose="020B0604020202020204" pitchFamily="34" charset="0"/>
              </a:rPr>
              <a:t>Line items should match the quote exactly! </a:t>
            </a:r>
          </a:p>
        </p:txBody>
      </p:sp>
      <p:sp>
        <p:nvSpPr>
          <p:cNvPr id="9" name="Arrow: Right 8">
            <a:extLst>
              <a:ext uri="{FF2B5EF4-FFF2-40B4-BE49-F238E27FC236}">
                <a16:creationId xmlns:a16="http://schemas.microsoft.com/office/drawing/2014/main" id="{775B2400-9CD0-15A1-AE28-BDDBE8E935A5}"/>
              </a:ext>
            </a:extLst>
          </p:cNvPr>
          <p:cNvSpPr/>
          <p:nvPr/>
        </p:nvSpPr>
        <p:spPr>
          <a:xfrm rot="10800000">
            <a:off x="749697" y="2957137"/>
            <a:ext cx="489204" cy="381000"/>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DD2BC57-5975-5907-BFEC-29C52F08A03C}"/>
              </a:ext>
            </a:extLst>
          </p:cNvPr>
          <p:cNvSpPr txBox="1"/>
          <p:nvPr/>
        </p:nvSpPr>
        <p:spPr>
          <a:xfrm>
            <a:off x="389332" y="87924"/>
            <a:ext cx="9248281" cy="1446550"/>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A Brief MUNIS Overview: How to Enter a New Requisition</a:t>
            </a:r>
          </a:p>
        </p:txBody>
      </p:sp>
      <p:sp>
        <p:nvSpPr>
          <p:cNvPr id="13" name="Oval 12">
            <a:extLst>
              <a:ext uri="{FF2B5EF4-FFF2-40B4-BE49-F238E27FC236}">
                <a16:creationId xmlns:a16="http://schemas.microsoft.com/office/drawing/2014/main" id="{101531F1-8243-0E8B-8387-EBC1BADFDD08}"/>
              </a:ext>
            </a:extLst>
          </p:cNvPr>
          <p:cNvSpPr/>
          <p:nvPr/>
        </p:nvSpPr>
        <p:spPr>
          <a:xfrm>
            <a:off x="389332" y="4267585"/>
            <a:ext cx="766051" cy="220724"/>
          </a:xfrm>
          <a:prstGeom prst="ellipse">
            <a:avLst/>
          </a:prstGeom>
          <a:noFill/>
          <a:ln w="28575">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A98E796-2A37-17EA-BBFF-7E35FD9005DD}"/>
              </a:ext>
            </a:extLst>
          </p:cNvPr>
          <p:cNvSpPr txBox="1"/>
          <p:nvPr/>
        </p:nvSpPr>
        <p:spPr>
          <a:xfrm>
            <a:off x="1357733" y="2824471"/>
            <a:ext cx="1787033" cy="83099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200" dirty="0"/>
              <a:t>Only input an item number here for warehouse orders, and select “pick ticket”</a:t>
            </a:r>
          </a:p>
        </p:txBody>
      </p:sp>
      <p:sp>
        <p:nvSpPr>
          <p:cNvPr id="15" name="TextBox 14">
            <a:extLst>
              <a:ext uri="{FF2B5EF4-FFF2-40B4-BE49-F238E27FC236}">
                <a16:creationId xmlns:a16="http://schemas.microsoft.com/office/drawing/2014/main" id="{93A2FCCB-62FC-E3F4-37CB-6C3307E500CE}"/>
              </a:ext>
            </a:extLst>
          </p:cNvPr>
          <p:cNvSpPr txBox="1"/>
          <p:nvPr/>
        </p:nvSpPr>
        <p:spPr>
          <a:xfrm>
            <a:off x="4689233" y="5181047"/>
            <a:ext cx="2838790" cy="276999"/>
          </a:xfrm>
          <a:prstGeom prst="rect">
            <a:avLst/>
          </a:prstGeom>
          <a:solidFill>
            <a:schemeClr val="bg2">
              <a:lumMod val="90000"/>
            </a:schemeClr>
          </a:solidFill>
        </p:spPr>
        <p:txBody>
          <a:bodyPr wrap="none" rtlCol="0">
            <a:spAutoFit/>
          </a:bodyPr>
          <a:lstStyle/>
          <a:p>
            <a:r>
              <a:rPr lang="en-US" sz="1200" dirty="0"/>
              <a:t>Put your email here if it isn’t here already</a:t>
            </a:r>
          </a:p>
        </p:txBody>
      </p:sp>
      <p:sp>
        <p:nvSpPr>
          <p:cNvPr id="16" name="TextBox 15">
            <a:extLst>
              <a:ext uri="{FF2B5EF4-FFF2-40B4-BE49-F238E27FC236}">
                <a16:creationId xmlns:a16="http://schemas.microsoft.com/office/drawing/2014/main" id="{19BF76C2-5206-9AA9-5DC3-395D5EE3F242}"/>
              </a:ext>
            </a:extLst>
          </p:cNvPr>
          <p:cNvSpPr txBox="1"/>
          <p:nvPr/>
        </p:nvSpPr>
        <p:spPr>
          <a:xfrm>
            <a:off x="9774314" y="2000395"/>
            <a:ext cx="2090854" cy="1384995"/>
          </a:xfrm>
          <a:prstGeom prst="rect">
            <a:avLst/>
          </a:prstGeom>
          <a:solidFill>
            <a:schemeClr val="accent4">
              <a:lumMod val="20000"/>
              <a:lumOff val="80000"/>
            </a:schemeClr>
          </a:solidFill>
        </p:spPr>
        <p:txBody>
          <a:bodyPr wrap="square" rtlCol="0">
            <a:spAutoFit/>
          </a:bodyPr>
          <a:lstStyle/>
          <a:p>
            <a:r>
              <a:rPr lang="en-US" sz="1400" dirty="0">
                <a:solidFill>
                  <a:schemeClr val="accent4">
                    <a:lumMod val="75000"/>
                  </a:schemeClr>
                </a:solidFill>
              </a:rPr>
              <a:t>When you have multiple line items on the quote, do not list the quantity as one and then make the unit price the total price of the multiple line items. </a:t>
            </a:r>
          </a:p>
        </p:txBody>
      </p:sp>
      <p:sp>
        <p:nvSpPr>
          <p:cNvPr id="17" name="TextBox 16">
            <a:extLst>
              <a:ext uri="{FF2B5EF4-FFF2-40B4-BE49-F238E27FC236}">
                <a16:creationId xmlns:a16="http://schemas.microsoft.com/office/drawing/2014/main" id="{EA9F2506-9D70-6819-B26E-188B1DF4DFFA}"/>
              </a:ext>
            </a:extLst>
          </p:cNvPr>
          <p:cNvSpPr txBox="1"/>
          <p:nvPr/>
        </p:nvSpPr>
        <p:spPr>
          <a:xfrm>
            <a:off x="4714246" y="3076527"/>
            <a:ext cx="2537894" cy="523220"/>
          </a:xfrm>
          <a:prstGeom prst="rect">
            <a:avLst/>
          </a:prstGeom>
          <a:solidFill>
            <a:schemeClr val="accent3"/>
          </a:solidFill>
        </p:spPr>
        <p:txBody>
          <a:bodyPr wrap="square" rtlCol="0">
            <a:spAutoFit/>
          </a:bodyPr>
          <a:lstStyle/>
          <a:p>
            <a:r>
              <a:rPr lang="en-US" sz="1400" dirty="0">
                <a:solidFill>
                  <a:schemeClr val="accent3">
                    <a:lumMod val="20000"/>
                    <a:lumOff val="80000"/>
                  </a:schemeClr>
                </a:solidFill>
              </a:rPr>
              <a:t>Double check your vendor before submitting!</a:t>
            </a:r>
          </a:p>
        </p:txBody>
      </p:sp>
      <p:sp>
        <p:nvSpPr>
          <p:cNvPr id="11" name="TextBox 10">
            <a:extLst>
              <a:ext uri="{FF2B5EF4-FFF2-40B4-BE49-F238E27FC236}">
                <a16:creationId xmlns:a16="http://schemas.microsoft.com/office/drawing/2014/main" id="{7F7044BE-F344-9424-27EC-1C3A4BBACAAD}"/>
              </a:ext>
            </a:extLst>
          </p:cNvPr>
          <p:cNvSpPr txBox="1"/>
          <p:nvPr/>
        </p:nvSpPr>
        <p:spPr>
          <a:xfrm>
            <a:off x="3490965" y="6010637"/>
            <a:ext cx="8374203" cy="584775"/>
          </a:xfrm>
          <a:prstGeom prst="rect">
            <a:avLst/>
          </a:prstGeom>
          <a:solidFill>
            <a:schemeClr val="tx2">
              <a:lumMod val="20000"/>
              <a:lumOff val="80000"/>
            </a:schemeClr>
          </a:solidFill>
        </p:spPr>
        <p:txBody>
          <a:bodyPr wrap="square">
            <a:spAutoFit/>
          </a:bodyPr>
          <a:lstStyle/>
          <a:p>
            <a:r>
              <a:rPr lang="en-US" sz="1600" dirty="0">
                <a:solidFill>
                  <a:schemeClr val="tx2"/>
                </a:solidFill>
                <a:latin typeface="Arial" panose="020B0604020202020204" pitchFamily="34" charset="0"/>
                <a:cs typeface="Arial" panose="020B0604020202020204" pitchFamily="34" charset="0"/>
              </a:rPr>
              <a:t>Shipping/Handling (even if $0.00) and Tax (unless items are tax exempt) should always be a line item on the requisition. Use the total before shipping is added to calculate tax (8%). </a:t>
            </a:r>
          </a:p>
        </p:txBody>
      </p:sp>
      <p:sp>
        <p:nvSpPr>
          <p:cNvPr id="18" name="Arrow: Right 17">
            <a:extLst>
              <a:ext uri="{FF2B5EF4-FFF2-40B4-BE49-F238E27FC236}">
                <a16:creationId xmlns:a16="http://schemas.microsoft.com/office/drawing/2014/main" id="{054ADBE2-89C6-9BED-B33F-1946F032C79E}"/>
              </a:ext>
            </a:extLst>
          </p:cNvPr>
          <p:cNvSpPr/>
          <p:nvPr/>
        </p:nvSpPr>
        <p:spPr>
          <a:xfrm rot="8151019">
            <a:off x="956269" y="3801956"/>
            <a:ext cx="489204" cy="381000"/>
          </a:xfrm>
          <a:prstGeom prst="right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DA040E1C-6F26-F174-FAA1-96F645085887}"/>
              </a:ext>
            </a:extLst>
          </p:cNvPr>
          <p:cNvSpPr/>
          <p:nvPr/>
        </p:nvSpPr>
        <p:spPr>
          <a:xfrm>
            <a:off x="389332" y="4536413"/>
            <a:ext cx="766051" cy="220724"/>
          </a:xfrm>
          <a:prstGeom prst="ellipse">
            <a:avLst/>
          </a:prstGeom>
          <a:no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8807E65-A3E0-90E1-6283-F2A52349CCBC}"/>
              </a:ext>
            </a:extLst>
          </p:cNvPr>
          <p:cNvSpPr/>
          <p:nvPr/>
        </p:nvSpPr>
        <p:spPr>
          <a:xfrm>
            <a:off x="4458949" y="2534044"/>
            <a:ext cx="616396" cy="220724"/>
          </a:xfrm>
          <a:prstGeom prst="ellipse">
            <a:avLst/>
          </a:prstGeom>
          <a:noFill/>
          <a:ln w="28575">
            <a:solidFill>
              <a:schemeClr val="accent3"/>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3B557F01-492B-C451-DCD5-6E91A87D3294}"/>
              </a:ext>
            </a:extLst>
          </p:cNvPr>
          <p:cNvSpPr/>
          <p:nvPr/>
        </p:nvSpPr>
        <p:spPr>
          <a:xfrm>
            <a:off x="4563798" y="3752275"/>
            <a:ext cx="511547" cy="220724"/>
          </a:xfrm>
          <a:prstGeom prst="ellipse">
            <a:avLst/>
          </a:prstGeom>
          <a:noFill/>
          <a:ln w="28575">
            <a:solidFill>
              <a:schemeClr val="accent2"/>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851B646D-66AD-BFA5-8EFB-40649349C122}"/>
              </a:ext>
            </a:extLst>
          </p:cNvPr>
          <p:cNvSpPr txBox="1"/>
          <p:nvPr/>
        </p:nvSpPr>
        <p:spPr>
          <a:xfrm>
            <a:off x="173520" y="6374330"/>
            <a:ext cx="2888967" cy="430887"/>
          </a:xfrm>
          <a:prstGeom prst="rect">
            <a:avLst/>
          </a:prstGeom>
          <a:solidFill>
            <a:schemeClr val="bg2">
              <a:lumMod val="90000"/>
            </a:schemeClr>
          </a:solidFill>
        </p:spPr>
        <p:txBody>
          <a:bodyPr wrap="square" rtlCol="0">
            <a:spAutoFit/>
          </a:bodyPr>
          <a:lstStyle/>
          <a:p>
            <a:r>
              <a:rPr lang="en-US" sz="1100" dirty="0"/>
              <a:t>Question about which budget code to use? </a:t>
            </a:r>
          </a:p>
          <a:p>
            <a:r>
              <a:rPr lang="en-US" sz="1100" dirty="0"/>
              <a:t>Call Budget Services!</a:t>
            </a:r>
          </a:p>
        </p:txBody>
      </p:sp>
      <p:pic>
        <p:nvPicPr>
          <p:cNvPr id="5" name="Picture 4" descr="A green and white logo&#10;&#10;AI-generated content may be incorrect.">
            <a:extLst>
              <a:ext uri="{FF2B5EF4-FFF2-40B4-BE49-F238E27FC236}">
                <a16:creationId xmlns:a16="http://schemas.microsoft.com/office/drawing/2014/main" id="{6D763702-06FC-820F-6763-D9BBB42065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Tree>
    <p:extLst>
      <p:ext uri="{BB962C8B-B14F-4D97-AF65-F5344CB8AC3E}">
        <p14:creationId xmlns:p14="http://schemas.microsoft.com/office/powerpoint/2010/main" val="1848166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DC9C50-C948-EB70-5593-E78D2202B9C7}"/>
              </a:ext>
            </a:extLst>
          </p:cNvPr>
          <p:cNvPicPr>
            <a:picLocks noChangeAspect="1"/>
          </p:cNvPicPr>
          <p:nvPr/>
        </p:nvPicPr>
        <p:blipFill>
          <a:blip r:embed="rId2"/>
          <a:stretch>
            <a:fillRect/>
          </a:stretch>
        </p:blipFill>
        <p:spPr>
          <a:xfrm>
            <a:off x="347256" y="2304040"/>
            <a:ext cx="10691805" cy="1694174"/>
          </a:xfrm>
          <a:prstGeom prst="rect">
            <a:avLst/>
          </a:prstGeom>
        </p:spPr>
      </p:pic>
      <p:sp>
        <p:nvSpPr>
          <p:cNvPr id="5" name="Flowchart: Connector 4">
            <a:extLst>
              <a:ext uri="{FF2B5EF4-FFF2-40B4-BE49-F238E27FC236}">
                <a16:creationId xmlns:a16="http://schemas.microsoft.com/office/drawing/2014/main" id="{53E9AD99-9877-2ED6-723F-83B41605BB81}"/>
              </a:ext>
            </a:extLst>
          </p:cNvPr>
          <p:cNvSpPr/>
          <p:nvPr/>
        </p:nvSpPr>
        <p:spPr>
          <a:xfrm>
            <a:off x="6441028" y="2895728"/>
            <a:ext cx="1051724" cy="1294532"/>
          </a:xfrm>
          <a:prstGeom prst="flowChartConnector">
            <a:avLst/>
          </a:prstGeom>
          <a:solidFill>
            <a:schemeClr val="accent1">
              <a:alpha val="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15A84D6-1507-B921-B56B-A63AEE4993B9}"/>
              </a:ext>
            </a:extLst>
          </p:cNvPr>
          <p:cNvSpPr txBox="1"/>
          <p:nvPr/>
        </p:nvSpPr>
        <p:spPr>
          <a:xfrm>
            <a:off x="325819" y="4135617"/>
            <a:ext cx="7454348" cy="2062103"/>
          </a:xfrm>
          <a:prstGeom prst="rect">
            <a:avLst/>
          </a:prstGeom>
          <a:solidFill>
            <a:schemeClr val="accent2"/>
          </a:solidFill>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2. Click the stoplight to check the workflow. </a:t>
            </a:r>
          </a:p>
          <a:p>
            <a:r>
              <a:rPr lang="en-US" sz="1600" dirty="0">
                <a:solidFill>
                  <a:schemeClr val="bg1"/>
                </a:solidFill>
                <a:latin typeface="Arial" panose="020B0604020202020204" pitchFamily="34" charset="0"/>
                <a:cs typeface="Arial" panose="020B0604020202020204" pitchFamily="34" charset="0"/>
              </a:rPr>
              <a:t>The requisition is in whoever’s queue has the blue circle. More often than not, there are multiple approvers that all must approve </a:t>
            </a:r>
            <a:r>
              <a:rPr lang="en-US" sz="1600" b="1" u="sng" dirty="0">
                <a:solidFill>
                  <a:schemeClr val="bg1"/>
                </a:solidFill>
                <a:latin typeface="Arial" panose="020B0604020202020204" pitchFamily="34" charset="0"/>
                <a:cs typeface="Arial" panose="020B0604020202020204" pitchFamily="34" charset="0"/>
              </a:rPr>
              <a:t>before</a:t>
            </a:r>
            <a:r>
              <a:rPr lang="en-US" sz="1600" dirty="0">
                <a:solidFill>
                  <a:schemeClr val="bg1"/>
                </a:solidFill>
                <a:latin typeface="Arial" panose="020B0604020202020204" pitchFamily="34" charset="0"/>
                <a:cs typeface="Arial" panose="020B0604020202020204" pitchFamily="34" charset="0"/>
              </a:rPr>
              <a:t> the requisition comes to the buyer. </a:t>
            </a:r>
          </a:p>
          <a:p>
            <a:r>
              <a:rPr lang="en-US" sz="1600" i="1" dirty="0">
                <a:solidFill>
                  <a:schemeClr val="bg1"/>
                </a:solidFill>
                <a:latin typeface="Arial" panose="020B0604020202020204" pitchFamily="34" charset="0"/>
                <a:cs typeface="Arial" panose="020B0604020202020204" pitchFamily="34" charset="0"/>
              </a:rPr>
              <a:t>When fully staffed, standard turn around time is 48 hours. </a:t>
            </a:r>
            <a:r>
              <a:rPr lang="en-US" sz="1600" dirty="0">
                <a:solidFill>
                  <a:schemeClr val="bg1"/>
                </a:solidFill>
                <a:latin typeface="Arial" panose="020B0604020202020204" pitchFamily="34" charset="0"/>
                <a:cs typeface="Arial" panose="020B0604020202020204" pitchFamily="34" charset="0"/>
              </a:rPr>
              <a:t>If you are waiting on a requisition, please check to see if the requisition is in the buyer’s queue and check how long it’s been in their queue before reaching out about a status update. </a:t>
            </a:r>
          </a:p>
        </p:txBody>
      </p:sp>
      <p:sp>
        <p:nvSpPr>
          <p:cNvPr id="8" name="Arrow: Down 7">
            <a:extLst>
              <a:ext uri="{FF2B5EF4-FFF2-40B4-BE49-F238E27FC236}">
                <a16:creationId xmlns:a16="http://schemas.microsoft.com/office/drawing/2014/main" id="{13C111D7-D51C-2176-7D2C-8F3868EAE1C6}"/>
              </a:ext>
            </a:extLst>
          </p:cNvPr>
          <p:cNvSpPr/>
          <p:nvPr/>
        </p:nvSpPr>
        <p:spPr>
          <a:xfrm>
            <a:off x="7492752" y="2261202"/>
            <a:ext cx="547779" cy="753121"/>
          </a:xfrm>
          <a:prstGeom prst="down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6E8F8C9-70A5-3B69-23DC-A6F855C85F71}"/>
              </a:ext>
            </a:extLst>
          </p:cNvPr>
          <p:cNvSpPr txBox="1"/>
          <p:nvPr/>
        </p:nvSpPr>
        <p:spPr>
          <a:xfrm>
            <a:off x="8255842" y="2111994"/>
            <a:ext cx="2992165" cy="923330"/>
          </a:xfrm>
          <a:prstGeom prst="rect">
            <a:avLst/>
          </a:prstGeom>
          <a:solidFill>
            <a:schemeClr val="accent3"/>
          </a:solidFill>
          <a:ln>
            <a:solidFill>
              <a:schemeClr val="accent3"/>
            </a:solidFill>
          </a:ln>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1. Did you release it? If it’s dark grey, you haven’t. If it’s light grey, you have. </a:t>
            </a:r>
          </a:p>
        </p:txBody>
      </p:sp>
      <p:sp>
        <p:nvSpPr>
          <p:cNvPr id="2" name="TextBox 1">
            <a:extLst>
              <a:ext uri="{FF2B5EF4-FFF2-40B4-BE49-F238E27FC236}">
                <a16:creationId xmlns:a16="http://schemas.microsoft.com/office/drawing/2014/main" id="{E491B96B-7CEB-B850-8A5E-8BC1D947153C}"/>
              </a:ext>
            </a:extLst>
          </p:cNvPr>
          <p:cNvSpPr txBox="1"/>
          <p:nvPr/>
        </p:nvSpPr>
        <p:spPr>
          <a:xfrm>
            <a:off x="437659" y="277088"/>
            <a:ext cx="9248281" cy="1200329"/>
          </a:xfrm>
          <a:prstGeom prst="rect">
            <a:avLst/>
          </a:prstGeom>
          <a:noFill/>
        </p:spPr>
        <p:txBody>
          <a:bodyPr wrap="square" rtlCol="0">
            <a:spAutoFit/>
          </a:bodyPr>
          <a:lstStyle/>
          <a:p>
            <a:r>
              <a:rPr lang="en-US" sz="3600" b="1" dirty="0">
                <a:solidFill>
                  <a:schemeClr val="bg1"/>
                </a:solidFill>
                <a:latin typeface="Aptos" panose="020B0004020202020204" pitchFamily="34" charset="0"/>
                <a:cs typeface="Arial" panose="020B0604020202020204" pitchFamily="34" charset="0"/>
              </a:rPr>
              <a:t>Waiting on a purchase order? Check these things BEFORE calling your buyer:</a:t>
            </a:r>
          </a:p>
        </p:txBody>
      </p:sp>
      <p:pic>
        <p:nvPicPr>
          <p:cNvPr id="12" name="Picture 11">
            <a:extLst>
              <a:ext uri="{FF2B5EF4-FFF2-40B4-BE49-F238E27FC236}">
                <a16:creationId xmlns:a16="http://schemas.microsoft.com/office/drawing/2014/main" id="{C4827C1B-70C0-2610-A807-5B9A72CA4799}"/>
              </a:ext>
            </a:extLst>
          </p:cNvPr>
          <p:cNvPicPr>
            <a:picLocks noChangeAspect="1"/>
          </p:cNvPicPr>
          <p:nvPr/>
        </p:nvPicPr>
        <p:blipFill>
          <a:blip r:embed="rId3"/>
          <a:stretch>
            <a:fillRect/>
          </a:stretch>
        </p:blipFill>
        <p:spPr>
          <a:xfrm>
            <a:off x="9794755" y="3684233"/>
            <a:ext cx="1518195" cy="2912588"/>
          </a:xfrm>
          <a:prstGeom prst="rect">
            <a:avLst/>
          </a:prstGeom>
          <a:effectLst>
            <a:outerShdw blurRad="63500" sx="102000" sy="102000" algn="ctr" rotWithShape="0">
              <a:prstClr val="black">
                <a:alpha val="40000"/>
              </a:prstClr>
            </a:outerShdw>
          </a:effectLst>
        </p:spPr>
      </p:pic>
      <p:pic>
        <p:nvPicPr>
          <p:cNvPr id="14" name="Picture 13">
            <a:extLst>
              <a:ext uri="{FF2B5EF4-FFF2-40B4-BE49-F238E27FC236}">
                <a16:creationId xmlns:a16="http://schemas.microsoft.com/office/drawing/2014/main" id="{A58699E9-FC55-803D-DB29-054AE42FCC2A}"/>
              </a:ext>
            </a:extLst>
          </p:cNvPr>
          <p:cNvPicPr>
            <a:picLocks noChangeAspect="1"/>
          </p:cNvPicPr>
          <p:nvPr/>
        </p:nvPicPr>
        <p:blipFill>
          <a:blip r:embed="rId4"/>
          <a:stretch>
            <a:fillRect/>
          </a:stretch>
        </p:blipFill>
        <p:spPr>
          <a:xfrm>
            <a:off x="8139008" y="4041052"/>
            <a:ext cx="1546932" cy="2140902"/>
          </a:xfrm>
          <a:prstGeom prst="rect">
            <a:avLst/>
          </a:prstGeom>
        </p:spPr>
      </p:pic>
      <p:sp>
        <p:nvSpPr>
          <p:cNvPr id="15" name="Arrow: Down 14">
            <a:extLst>
              <a:ext uri="{FF2B5EF4-FFF2-40B4-BE49-F238E27FC236}">
                <a16:creationId xmlns:a16="http://schemas.microsoft.com/office/drawing/2014/main" id="{4E608A22-D3A4-82BD-829D-986C34DB10C6}"/>
              </a:ext>
            </a:extLst>
          </p:cNvPr>
          <p:cNvSpPr/>
          <p:nvPr/>
        </p:nvSpPr>
        <p:spPr>
          <a:xfrm rot="17869951">
            <a:off x="7577703" y="3690357"/>
            <a:ext cx="547779" cy="753121"/>
          </a:xfrm>
          <a:prstGeom prst="downArrow">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8D8F5DA-2907-AE69-5182-D01E30D91F04}"/>
              </a:ext>
            </a:extLst>
          </p:cNvPr>
          <p:cNvSpPr txBox="1"/>
          <p:nvPr/>
        </p:nvSpPr>
        <p:spPr>
          <a:xfrm>
            <a:off x="8224068" y="5963182"/>
            <a:ext cx="1376811" cy="523220"/>
          </a:xfrm>
          <a:prstGeom prst="rect">
            <a:avLst/>
          </a:prstGeom>
          <a:solidFill>
            <a:schemeClr val="accent2">
              <a:lumMod val="20000"/>
              <a:lumOff val="80000"/>
            </a:schemeClr>
          </a:solidFill>
        </p:spPr>
        <p:txBody>
          <a:bodyPr wrap="square">
            <a:spAutoFit/>
          </a:bodyPr>
          <a:lstStyle/>
          <a:p>
            <a:r>
              <a:rPr lang="en-US" sz="1400" dirty="0">
                <a:solidFill>
                  <a:schemeClr val="accent2"/>
                </a:solidFill>
                <a:latin typeface="Arial" panose="020B0604020202020204" pitchFamily="34" charset="0"/>
                <a:cs typeface="Arial" panose="020B0604020202020204" pitchFamily="34" charset="0"/>
              </a:rPr>
              <a:t>Not in a buyer’s queue</a:t>
            </a:r>
          </a:p>
        </p:txBody>
      </p:sp>
      <p:sp>
        <p:nvSpPr>
          <p:cNvPr id="17" name="TextBox 16">
            <a:extLst>
              <a:ext uri="{FF2B5EF4-FFF2-40B4-BE49-F238E27FC236}">
                <a16:creationId xmlns:a16="http://schemas.microsoft.com/office/drawing/2014/main" id="{821835AC-B760-B3C0-77BA-52B338D9E1BF}"/>
              </a:ext>
            </a:extLst>
          </p:cNvPr>
          <p:cNvSpPr txBox="1"/>
          <p:nvPr/>
        </p:nvSpPr>
        <p:spPr>
          <a:xfrm>
            <a:off x="10234854" y="6486402"/>
            <a:ext cx="1696625" cy="307777"/>
          </a:xfrm>
          <a:prstGeom prst="rect">
            <a:avLst/>
          </a:prstGeom>
          <a:solidFill>
            <a:schemeClr val="accent2">
              <a:lumMod val="20000"/>
              <a:lumOff val="80000"/>
            </a:schemeClr>
          </a:solidFill>
        </p:spPr>
        <p:txBody>
          <a:bodyPr wrap="square">
            <a:spAutoFit/>
          </a:bodyPr>
          <a:lstStyle/>
          <a:p>
            <a:r>
              <a:rPr lang="en-US" sz="1400" dirty="0">
                <a:solidFill>
                  <a:schemeClr val="accent2"/>
                </a:solidFill>
                <a:latin typeface="Arial" panose="020B0604020202020204" pitchFamily="34" charset="0"/>
                <a:cs typeface="Arial" panose="020B0604020202020204" pitchFamily="34" charset="0"/>
              </a:rPr>
              <a:t>In a buyer’s queue</a:t>
            </a:r>
          </a:p>
        </p:txBody>
      </p:sp>
      <p:sp>
        <p:nvSpPr>
          <p:cNvPr id="4" name="Rectangle 3">
            <a:extLst>
              <a:ext uri="{FF2B5EF4-FFF2-40B4-BE49-F238E27FC236}">
                <a16:creationId xmlns:a16="http://schemas.microsoft.com/office/drawing/2014/main" id="{80384EA8-2CEC-1839-750C-3A3AFA54AAAE}"/>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een and white logo&#10;&#10;AI-generated content may be incorrect.">
            <a:extLst>
              <a:ext uri="{FF2B5EF4-FFF2-40B4-BE49-F238E27FC236}">
                <a16:creationId xmlns:a16="http://schemas.microsoft.com/office/drawing/2014/main" id="{F7824133-902C-FFD7-06AA-7451762AED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11" name="TextBox 10">
            <a:extLst>
              <a:ext uri="{FF2B5EF4-FFF2-40B4-BE49-F238E27FC236}">
                <a16:creationId xmlns:a16="http://schemas.microsoft.com/office/drawing/2014/main" id="{EF37D06E-80D8-EDAC-D023-5AAF6D51103F}"/>
              </a:ext>
            </a:extLst>
          </p:cNvPr>
          <p:cNvSpPr txBox="1"/>
          <p:nvPr/>
        </p:nvSpPr>
        <p:spPr>
          <a:xfrm>
            <a:off x="389332" y="87924"/>
            <a:ext cx="9248281" cy="1446550"/>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A Brief MUNIS Overview: How to Enter a New Requisition</a:t>
            </a:r>
          </a:p>
        </p:txBody>
      </p:sp>
    </p:spTree>
    <p:extLst>
      <p:ext uri="{BB962C8B-B14F-4D97-AF65-F5344CB8AC3E}">
        <p14:creationId xmlns:p14="http://schemas.microsoft.com/office/powerpoint/2010/main" val="407257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241B26-B904-9F76-6581-E9592100CAC6}"/>
              </a:ext>
            </a:extLst>
          </p:cNvPr>
          <p:cNvSpPr txBox="1"/>
          <p:nvPr/>
        </p:nvSpPr>
        <p:spPr>
          <a:xfrm>
            <a:off x="446537" y="1817669"/>
            <a:ext cx="10561983" cy="4093428"/>
          </a:xfrm>
          <a:prstGeom prst="rect">
            <a:avLst/>
          </a:prstGeom>
          <a:noFill/>
        </p:spPr>
        <p:txBody>
          <a:bodyPr wrap="square" rtlCol="0">
            <a:spAutoFit/>
          </a:bodyPr>
          <a:lstStyle/>
          <a:p>
            <a:r>
              <a:rPr lang="en-US" sz="2000" dirty="0">
                <a:latin typeface="Aptos" panose="020B0004020202020204" pitchFamily="34" charset="0"/>
                <a:cs typeface="Arial" panose="020B0604020202020204" pitchFamily="34" charset="0"/>
              </a:rPr>
              <a:t>Budget / Object Codes for line items:</a:t>
            </a:r>
          </a:p>
          <a:p>
            <a:pPr marL="285750" indent="-285750">
              <a:buFont typeface="Arial" panose="020B0604020202020204" pitchFamily="34" charset="0"/>
              <a:buChar char="•"/>
            </a:pPr>
            <a:r>
              <a:rPr lang="en-US" sz="2000" dirty="0">
                <a:latin typeface="Aptos" panose="020B0004020202020204" pitchFamily="34" charset="0"/>
                <a:cs typeface="Arial" panose="020B0604020202020204" pitchFamily="34" charset="0"/>
              </a:rPr>
              <a:t>Questions about these are best addressed by Budget Services: Bobbi Jean Flowers, NaTasha Kelly, or LaShannon Wilson</a:t>
            </a:r>
          </a:p>
          <a:p>
            <a:pPr marL="285750" indent="-285750">
              <a:buFont typeface="Arial" panose="020B0604020202020204" pitchFamily="34" charset="0"/>
              <a:buChar char="•"/>
            </a:pPr>
            <a:r>
              <a:rPr lang="en-US" sz="2000" dirty="0">
                <a:latin typeface="Aptos" panose="020B0004020202020204" pitchFamily="34" charset="0"/>
                <a:cs typeface="Arial" panose="020B0604020202020204" pitchFamily="34" charset="0"/>
              </a:rPr>
              <a:t>We may reject if we clearly see it’s wrong (if you have office supplies and it’s a shirt) </a:t>
            </a:r>
          </a:p>
          <a:p>
            <a:pPr marL="285750" indent="-285750">
              <a:buFont typeface="Arial" panose="020B0604020202020204" pitchFamily="34" charset="0"/>
              <a:buChar char="•"/>
            </a:pPr>
            <a:r>
              <a:rPr lang="en-US" sz="2000" dirty="0">
                <a:latin typeface="Aptos" panose="020B0004020202020204" pitchFamily="34" charset="0"/>
                <a:cs typeface="Arial" panose="020B0604020202020204" pitchFamily="34" charset="0"/>
              </a:rPr>
              <a:t>INK = TECHNOLOGY SOFTWARE SUPPLY OBJECT CODE</a:t>
            </a:r>
          </a:p>
          <a:p>
            <a:endParaRPr lang="en-US" sz="2000" dirty="0">
              <a:latin typeface="Aptos" panose="020B0004020202020204" pitchFamily="34" charset="0"/>
              <a:cs typeface="Arial" panose="020B0604020202020204" pitchFamily="34" charset="0"/>
            </a:endParaRPr>
          </a:p>
          <a:p>
            <a:r>
              <a:rPr lang="en-US" sz="2000" dirty="0">
                <a:latin typeface="Aptos" panose="020B0004020202020204" pitchFamily="34" charset="0"/>
                <a:cs typeface="Arial" panose="020B0604020202020204" pitchFamily="34" charset="0"/>
              </a:rPr>
              <a:t>Times when line item descriptions are especially important:</a:t>
            </a:r>
          </a:p>
          <a:p>
            <a:pPr marL="285750" indent="-285750">
              <a:buFont typeface="Arial" panose="020B0604020202020204" pitchFamily="34" charset="0"/>
              <a:buChar char="•"/>
            </a:pPr>
            <a:r>
              <a:rPr lang="en-US" sz="2000" dirty="0">
                <a:latin typeface="Aptos" panose="020B0004020202020204" pitchFamily="34" charset="0"/>
                <a:cs typeface="Arial" panose="020B0604020202020204" pitchFamily="34" charset="0"/>
              </a:rPr>
              <a:t>Certain vendors, like ODP, require one item number per line item</a:t>
            </a:r>
          </a:p>
          <a:p>
            <a:pPr marL="285750" indent="-285750">
              <a:buFont typeface="Arial" panose="020B0604020202020204" pitchFamily="34" charset="0"/>
              <a:buChar char="•"/>
            </a:pPr>
            <a:r>
              <a:rPr lang="en-US" sz="2000" dirty="0">
                <a:latin typeface="Aptos" panose="020B0004020202020204" pitchFamily="34" charset="0"/>
                <a:cs typeface="Arial" panose="020B0604020202020204" pitchFamily="34" charset="0"/>
              </a:rPr>
              <a:t>Any equipment that must be tagged should have a very detailed line item</a:t>
            </a:r>
          </a:p>
          <a:p>
            <a:pPr marL="285750" indent="-285750">
              <a:buFont typeface="Arial" panose="020B0604020202020204" pitchFamily="34" charset="0"/>
              <a:buChar char="•"/>
            </a:pPr>
            <a:endParaRPr lang="en-US" sz="2000" dirty="0">
              <a:latin typeface="Aptos" panose="020B0004020202020204" pitchFamily="34" charset="0"/>
              <a:cs typeface="Arial" panose="020B0604020202020204" pitchFamily="34" charset="0"/>
            </a:endParaRPr>
          </a:p>
          <a:p>
            <a:r>
              <a:rPr lang="en-US" sz="2000" i="1" dirty="0">
                <a:latin typeface="Aptos" panose="020B0004020202020204" pitchFamily="34" charset="0"/>
                <a:cs typeface="Arial" panose="020B0604020202020204" pitchFamily="34" charset="0"/>
              </a:rPr>
              <a:t>Exceptions to listing line items</a:t>
            </a:r>
            <a:r>
              <a:rPr lang="en-US" sz="2000" dirty="0">
                <a:latin typeface="Aptos" panose="020B0004020202020204" pitchFamily="34" charset="0"/>
                <a:cs typeface="Arial" panose="020B0604020202020204" pitchFamily="34" charset="0"/>
              </a:rPr>
              <a:t>:</a:t>
            </a:r>
          </a:p>
          <a:p>
            <a:pPr marL="285750" indent="-285750">
              <a:buFont typeface="Arial" panose="020B0604020202020204" pitchFamily="34" charset="0"/>
              <a:buChar char="•"/>
            </a:pPr>
            <a:r>
              <a:rPr lang="en-US" sz="2000" dirty="0">
                <a:latin typeface="Aptos" panose="020B0004020202020204" pitchFamily="34" charset="0"/>
                <a:cs typeface="Arial" panose="020B0604020202020204" pitchFamily="34" charset="0"/>
              </a:rPr>
              <a:t>Orders that are over 20 lines long- but you </a:t>
            </a:r>
            <a:r>
              <a:rPr lang="en-US" sz="2000" u="sng" dirty="0">
                <a:latin typeface="Aptos" panose="020B0004020202020204" pitchFamily="34" charset="0"/>
                <a:cs typeface="Arial" panose="020B0604020202020204" pitchFamily="34" charset="0"/>
              </a:rPr>
              <a:t>must</a:t>
            </a:r>
            <a:r>
              <a:rPr lang="en-US" sz="2000" dirty="0">
                <a:latin typeface="Aptos" panose="020B0004020202020204" pitchFamily="34" charset="0"/>
                <a:cs typeface="Arial" panose="020B0604020202020204" pitchFamily="34" charset="0"/>
              </a:rPr>
              <a:t> make sure the quote cart reference number is on the PO 	</a:t>
            </a:r>
          </a:p>
        </p:txBody>
      </p:sp>
      <p:sp>
        <p:nvSpPr>
          <p:cNvPr id="4" name="TextBox 3">
            <a:extLst>
              <a:ext uri="{FF2B5EF4-FFF2-40B4-BE49-F238E27FC236}">
                <a16:creationId xmlns:a16="http://schemas.microsoft.com/office/drawing/2014/main" id="{717CDB93-B40C-DAB4-A695-D4F147248DFA}"/>
              </a:ext>
            </a:extLst>
          </p:cNvPr>
          <p:cNvSpPr txBox="1"/>
          <p:nvPr/>
        </p:nvSpPr>
        <p:spPr>
          <a:xfrm>
            <a:off x="446537" y="585669"/>
            <a:ext cx="9248281" cy="646331"/>
          </a:xfrm>
          <a:prstGeom prst="rect">
            <a:avLst/>
          </a:prstGeom>
          <a:noFill/>
        </p:spPr>
        <p:txBody>
          <a:bodyPr wrap="square" rtlCol="0">
            <a:spAutoFit/>
          </a:bodyPr>
          <a:lstStyle/>
          <a:p>
            <a:r>
              <a:rPr lang="en-US" sz="3600" b="1" dirty="0">
                <a:solidFill>
                  <a:schemeClr val="bg1"/>
                </a:solidFill>
                <a:latin typeface="Aptos" panose="020B0004020202020204" pitchFamily="34" charset="0"/>
                <a:cs typeface="Arial" panose="020B0604020202020204" pitchFamily="34" charset="0"/>
              </a:rPr>
              <a:t>Line Items</a:t>
            </a:r>
          </a:p>
        </p:txBody>
      </p:sp>
      <p:sp>
        <p:nvSpPr>
          <p:cNvPr id="3" name="Rectangle 2">
            <a:extLst>
              <a:ext uri="{FF2B5EF4-FFF2-40B4-BE49-F238E27FC236}">
                <a16:creationId xmlns:a16="http://schemas.microsoft.com/office/drawing/2014/main" id="{04A6C42C-5E04-3D0C-968C-0BB4A1A17D3E}"/>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green and white logo&#10;&#10;AI-generated content may be incorrect.">
            <a:extLst>
              <a:ext uri="{FF2B5EF4-FFF2-40B4-BE49-F238E27FC236}">
                <a16:creationId xmlns:a16="http://schemas.microsoft.com/office/drawing/2014/main" id="{159AC492-A0E3-1D88-B91E-B8499CB706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6" name="TextBox 5">
            <a:extLst>
              <a:ext uri="{FF2B5EF4-FFF2-40B4-BE49-F238E27FC236}">
                <a16:creationId xmlns:a16="http://schemas.microsoft.com/office/drawing/2014/main" id="{76389BFD-A727-6AFC-FE28-45AC9D719FF3}"/>
              </a:ext>
            </a:extLst>
          </p:cNvPr>
          <p:cNvSpPr txBox="1"/>
          <p:nvPr/>
        </p:nvSpPr>
        <p:spPr>
          <a:xfrm>
            <a:off x="346200" y="371447"/>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A Brief MUNIS Overview: Line Items</a:t>
            </a:r>
          </a:p>
        </p:txBody>
      </p:sp>
    </p:spTree>
    <p:extLst>
      <p:ext uri="{BB962C8B-B14F-4D97-AF65-F5344CB8AC3E}">
        <p14:creationId xmlns:p14="http://schemas.microsoft.com/office/powerpoint/2010/main" val="604533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37AE01-60CA-B407-A2FC-F75E5D368F23}"/>
              </a:ext>
            </a:extLst>
          </p:cNvPr>
          <p:cNvSpPr txBox="1"/>
          <p:nvPr/>
        </p:nvSpPr>
        <p:spPr>
          <a:xfrm>
            <a:off x="292672" y="1729745"/>
            <a:ext cx="11412117" cy="4154984"/>
          </a:xfrm>
          <a:prstGeom prst="rect">
            <a:avLst/>
          </a:prstGeom>
          <a:noFill/>
        </p:spPr>
        <p:txBody>
          <a:bodyPr wrap="square" rtlCol="0">
            <a:spAutoFit/>
          </a:bodyPr>
          <a:lstStyle/>
          <a:p>
            <a:r>
              <a:rPr lang="en-US" sz="2400" dirty="0">
                <a:latin typeface="Aptos" panose="020B0004020202020204" pitchFamily="34" charset="0"/>
                <a:cs typeface="Arial" panose="020B0604020202020204" pitchFamily="34" charset="0"/>
              </a:rPr>
              <a:t>Why can’t I just copy the requisition that I did last time?</a:t>
            </a:r>
          </a:p>
          <a:p>
            <a:pPr marL="342900" indent="-342900">
              <a:buFont typeface="Arial" panose="020B0604020202020204" pitchFamily="34" charset="0"/>
              <a:buChar char="•"/>
            </a:pPr>
            <a:r>
              <a:rPr lang="en-US" sz="2400" dirty="0">
                <a:latin typeface="Aptos" panose="020B0004020202020204" pitchFamily="34" charset="0"/>
                <a:cs typeface="Arial" panose="020B0604020202020204" pitchFamily="34" charset="0"/>
              </a:rPr>
              <a:t>Duplicating a requisition leaves ample opportunity for errors to occur</a:t>
            </a:r>
          </a:p>
          <a:p>
            <a:endParaRPr lang="en-US" sz="2400" dirty="0">
              <a:latin typeface="Aptos" panose="020B0004020202020204" pitchFamily="34" charset="0"/>
              <a:cs typeface="Arial" panose="020B0604020202020204" pitchFamily="34" charset="0"/>
            </a:endParaRPr>
          </a:p>
          <a:p>
            <a:r>
              <a:rPr lang="en-US" sz="2400" dirty="0">
                <a:latin typeface="Aptos" panose="020B0004020202020204" pitchFamily="34" charset="0"/>
                <a:cs typeface="Arial" panose="020B0604020202020204" pitchFamily="34" charset="0"/>
              </a:rPr>
              <a:t>Oops – I need to change the vendor or “ship to” address! </a:t>
            </a:r>
          </a:p>
          <a:p>
            <a:pPr marL="342900" indent="-342900">
              <a:buFont typeface="Arial" panose="020B0604020202020204" pitchFamily="34" charset="0"/>
              <a:buChar char="•"/>
            </a:pPr>
            <a:r>
              <a:rPr lang="en-US" sz="2400" dirty="0">
                <a:latin typeface="Aptos" panose="020B0004020202020204" pitchFamily="34" charset="0"/>
                <a:cs typeface="Arial" panose="020B0604020202020204" pitchFamily="34" charset="0"/>
              </a:rPr>
              <a:t>You will need to update every single line item, otherwise it could split the purchase order in two.</a:t>
            </a:r>
          </a:p>
          <a:p>
            <a:endParaRPr lang="en-US" sz="2400" dirty="0">
              <a:latin typeface="Aptos" panose="020B0004020202020204" pitchFamily="34" charset="0"/>
              <a:cs typeface="Arial" panose="020B0604020202020204" pitchFamily="34" charset="0"/>
            </a:endParaRPr>
          </a:p>
          <a:p>
            <a:r>
              <a:rPr lang="en-US" sz="2400" dirty="0">
                <a:latin typeface="Aptos" panose="020B0004020202020204" pitchFamily="34" charset="0"/>
                <a:cs typeface="Arial" panose="020B0604020202020204" pitchFamily="34" charset="0"/>
              </a:rPr>
              <a:t>There are multiple vendors with the same name in Munis. Which vendor is correct?</a:t>
            </a:r>
          </a:p>
          <a:p>
            <a:pPr marL="342900" indent="-342900">
              <a:buFont typeface="Arial" panose="020B0604020202020204" pitchFamily="34" charset="0"/>
              <a:buChar char="•"/>
            </a:pPr>
            <a:r>
              <a:rPr lang="en-US" sz="2400" dirty="0">
                <a:latin typeface="Aptos" panose="020B0004020202020204" pitchFamily="34" charset="0"/>
                <a:cs typeface="Arial" panose="020B0604020202020204" pitchFamily="34" charset="0"/>
              </a:rPr>
              <a:t>Check with your Buyer.  Check the quote – does the name and address match what’s in MUNIS? If not, we probably need an updated W-9 and vendor application from the vendor before proceeding. More about vendors later! </a:t>
            </a:r>
          </a:p>
        </p:txBody>
      </p:sp>
      <p:sp>
        <p:nvSpPr>
          <p:cNvPr id="4" name="TextBox 3">
            <a:extLst>
              <a:ext uri="{FF2B5EF4-FFF2-40B4-BE49-F238E27FC236}">
                <a16:creationId xmlns:a16="http://schemas.microsoft.com/office/drawing/2014/main" id="{3B73A39F-7287-B141-7B5C-DBE7B5F9113C}"/>
              </a:ext>
            </a:extLst>
          </p:cNvPr>
          <p:cNvSpPr txBox="1"/>
          <p:nvPr/>
        </p:nvSpPr>
        <p:spPr>
          <a:xfrm>
            <a:off x="446537" y="585669"/>
            <a:ext cx="9248281" cy="646331"/>
          </a:xfrm>
          <a:prstGeom prst="rect">
            <a:avLst/>
          </a:prstGeom>
          <a:noFill/>
        </p:spPr>
        <p:txBody>
          <a:bodyPr wrap="square" rtlCol="0">
            <a:spAutoFit/>
          </a:bodyPr>
          <a:lstStyle/>
          <a:p>
            <a:r>
              <a:rPr lang="en-US" sz="3600" b="1" dirty="0">
                <a:solidFill>
                  <a:schemeClr val="bg1"/>
                </a:solidFill>
                <a:latin typeface="Aptos" panose="020B0004020202020204" pitchFamily="34" charset="0"/>
                <a:cs typeface="Arial" panose="020B0604020202020204" pitchFamily="34" charset="0"/>
              </a:rPr>
              <a:t>Requisition Pitfalls</a:t>
            </a:r>
          </a:p>
        </p:txBody>
      </p:sp>
      <p:sp>
        <p:nvSpPr>
          <p:cNvPr id="2" name="Rectangle 1">
            <a:extLst>
              <a:ext uri="{FF2B5EF4-FFF2-40B4-BE49-F238E27FC236}">
                <a16:creationId xmlns:a16="http://schemas.microsoft.com/office/drawing/2014/main" id="{D449A71D-6053-10E6-FF03-A72DBE435675}"/>
              </a:ext>
            </a:extLst>
          </p:cNvPr>
          <p:cNvSpPr/>
          <p:nvPr/>
        </p:nvSpPr>
        <p:spPr>
          <a:xfrm>
            <a:off x="0"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een and white logo&#10;&#10;AI-generated content may be incorrect.">
            <a:extLst>
              <a:ext uri="{FF2B5EF4-FFF2-40B4-BE49-F238E27FC236}">
                <a16:creationId xmlns:a16="http://schemas.microsoft.com/office/drawing/2014/main" id="{7E60CB5D-DB0E-4BE5-3126-5E812F8AA7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6" name="TextBox 5">
            <a:extLst>
              <a:ext uri="{FF2B5EF4-FFF2-40B4-BE49-F238E27FC236}">
                <a16:creationId xmlns:a16="http://schemas.microsoft.com/office/drawing/2014/main" id="{951B4958-0D91-C299-AA59-F5A14239B9BD}"/>
              </a:ext>
            </a:extLst>
          </p:cNvPr>
          <p:cNvSpPr txBox="1"/>
          <p:nvPr/>
        </p:nvSpPr>
        <p:spPr>
          <a:xfrm>
            <a:off x="389332" y="87924"/>
            <a:ext cx="9248281" cy="1446550"/>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A Brief MUNIS Overview: Miscellaneous </a:t>
            </a:r>
          </a:p>
        </p:txBody>
      </p:sp>
    </p:spTree>
    <p:extLst>
      <p:ext uri="{BB962C8B-B14F-4D97-AF65-F5344CB8AC3E}">
        <p14:creationId xmlns:p14="http://schemas.microsoft.com/office/powerpoint/2010/main" val="1110804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6C1710-FF44-B1A3-7828-0A95BE4654E1}"/>
              </a:ext>
            </a:extLst>
          </p:cNvPr>
          <p:cNvSpPr txBox="1"/>
          <p:nvPr/>
        </p:nvSpPr>
        <p:spPr>
          <a:xfrm>
            <a:off x="533819" y="486445"/>
            <a:ext cx="8077521" cy="646331"/>
          </a:xfrm>
          <a:prstGeom prst="rect">
            <a:avLst/>
          </a:prstGeom>
          <a:noFill/>
        </p:spPr>
        <p:txBody>
          <a:bodyPr wrap="square" rtlCol="0">
            <a:spAutoFit/>
          </a:bodyPr>
          <a:lstStyle/>
          <a:p>
            <a:r>
              <a:rPr lang="en-US" sz="3600" b="1" dirty="0">
                <a:solidFill>
                  <a:schemeClr val="bg1"/>
                </a:solidFill>
                <a:latin typeface="Aptos" panose="020B0004020202020204" pitchFamily="34" charset="0"/>
                <a:cs typeface="Arial" panose="020B0604020202020204" pitchFamily="34" charset="0"/>
              </a:rPr>
              <a:t>Forms To Accompany Requisitions</a:t>
            </a:r>
          </a:p>
        </p:txBody>
      </p:sp>
      <p:sp>
        <p:nvSpPr>
          <p:cNvPr id="3" name="TextBox 2">
            <a:extLst>
              <a:ext uri="{FF2B5EF4-FFF2-40B4-BE49-F238E27FC236}">
                <a16:creationId xmlns:a16="http://schemas.microsoft.com/office/drawing/2014/main" id="{898F5B48-0C51-9FEE-8135-10DA41226D3D}"/>
              </a:ext>
            </a:extLst>
          </p:cNvPr>
          <p:cNvSpPr txBox="1"/>
          <p:nvPr/>
        </p:nvSpPr>
        <p:spPr>
          <a:xfrm>
            <a:off x="762322" y="1964353"/>
            <a:ext cx="9674087"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Aptos" panose="020B0004020202020204" pitchFamily="34" charset="0"/>
                <a:cs typeface="Arial" panose="020B0604020202020204" pitchFamily="34" charset="0"/>
              </a:rPr>
              <a:t>Requisitions for software must have an approved Technology Approval form from the current year</a:t>
            </a:r>
          </a:p>
          <a:p>
            <a:pPr marL="285750" indent="-285750">
              <a:buFont typeface="Arial" panose="020B0604020202020204" pitchFamily="34" charset="0"/>
              <a:buChar char="•"/>
            </a:pPr>
            <a:r>
              <a:rPr lang="en-US" sz="2400" dirty="0">
                <a:latin typeface="Aptos" panose="020B0004020202020204" pitchFamily="34" charset="0"/>
                <a:cs typeface="Arial" panose="020B0604020202020204" pitchFamily="34" charset="0"/>
              </a:rPr>
              <a:t>Requisitions for meals must have a signed meal form</a:t>
            </a:r>
          </a:p>
          <a:p>
            <a:pPr marL="742950" lvl="1" indent="-285750">
              <a:buFont typeface="Arial" panose="020B0604020202020204" pitchFamily="34" charset="0"/>
              <a:buChar char="•"/>
            </a:pPr>
            <a:r>
              <a:rPr lang="en-US" sz="2400" b="1" i="1" dirty="0">
                <a:latin typeface="Aptos" panose="020B0004020202020204" pitchFamily="34" charset="0"/>
                <a:cs typeface="Arial" panose="020B0604020202020204" pitchFamily="34" charset="0"/>
              </a:rPr>
              <a:t>Per person meal cost is the total including all fees and taxes</a:t>
            </a:r>
          </a:p>
          <a:p>
            <a:pPr marL="285750" indent="-285750">
              <a:buFont typeface="Arial" panose="020B0604020202020204" pitchFamily="34" charset="0"/>
              <a:buChar char="•"/>
            </a:pPr>
            <a:r>
              <a:rPr lang="en-US" sz="2400" dirty="0">
                <a:latin typeface="Aptos" panose="020B0004020202020204" pitchFamily="34" charset="0"/>
                <a:cs typeface="Arial" panose="020B0604020202020204" pitchFamily="34" charset="0"/>
              </a:rPr>
              <a:t>Requisitions for professional development must have an approved PLA (Professional Learning Approval) form and an agenda</a:t>
            </a:r>
          </a:p>
          <a:p>
            <a:pPr marL="285750" indent="-285750">
              <a:buFont typeface="Arial" panose="020B0604020202020204" pitchFamily="34" charset="0"/>
              <a:buChar char="•"/>
            </a:pPr>
            <a:r>
              <a:rPr lang="en-US" sz="2400" dirty="0">
                <a:latin typeface="Aptos" panose="020B0004020202020204" pitchFamily="34" charset="0"/>
                <a:cs typeface="Arial" panose="020B0604020202020204" pitchFamily="34" charset="0"/>
              </a:rPr>
              <a:t>Requisitions for travel (flights, registration fees) must have an approved RTA (Request to Travel) </a:t>
            </a:r>
          </a:p>
          <a:p>
            <a:endParaRPr lang="en-US" sz="24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B9D80B77-B396-1B34-C74F-79246F9344F5}"/>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een and white logo&#10;&#10;AI-generated content may be incorrect.">
            <a:extLst>
              <a:ext uri="{FF2B5EF4-FFF2-40B4-BE49-F238E27FC236}">
                <a16:creationId xmlns:a16="http://schemas.microsoft.com/office/drawing/2014/main" id="{5FEE624C-BF51-E94E-CC63-F942C3899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6" name="TextBox 5">
            <a:extLst>
              <a:ext uri="{FF2B5EF4-FFF2-40B4-BE49-F238E27FC236}">
                <a16:creationId xmlns:a16="http://schemas.microsoft.com/office/drawing/2014/main" id="{7C54A661-50A6-91A3-8282-2E29E747C279}"/>
              </a:ext>
            </a:extLst>
          </p:cNvPr>
          <p:cNvSpPr txBox="1"/>
          <p:nvPr/>
        </p:nvSpPr>
        <p:spPr>
          <a:xfrm>
            <a:off x="389332" y="87924"/>
            <a:ext cx="9248281" cy="1446550"/>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A Brief MUNIS Overview: Attachments to Requisitions</a:t>
            </a:r>
          </a:p>
        </p:txBody>
      </p:sp>
    </p:spTree>
    <p:extLst>
      <p:ext uri="{BB962C8B-B14F-4D97-AF65-F5344CB8AC3E}">
        <p14:creationId xmlns:p14="http://schemas.microsoft.com/office/powerpoint/2010/main" val="2648454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77EE4A-CB6F-9279-79EA-2880B8D11BCD}"/>
              </a:ext>
            </a:extLst>
          </p:cNvPr>
          <p:cNvSpPr txBox="1"/>
          <p:nvPr/>
        </p:nvSpPr>
        <p:spPr>
          <a:xfrm>
            <a:off x="416466" y="351853"/>
            <a:ext cx="10023673" cy="1200329"/>
          </a:xfrm>
          <a:prstGeom prst="rect">
            <a:avLst/>
          </a:prstGeom>
          <a:noFill/>
        </p:spPr>
        <p:txBody>
          <a:bodyPr wrap="square" rtlCol="0">
            <a:spAutoFit/>
          </a:bodyPr>
          <a:lstStyle/>
          <a:p>
            <a:r>
              <a:rPr lang="en-US" sz="3600" dirty="0">
                <a:solidFill>
                  <a:schemeClr val="bg1"/>
                </a:solidFill>
                <a:latin typeface="Aptos" panose="020B0004020202020204" pitchFamily="34" charset="0"/>
                <a:cs typeface="Arial" panose="020B0604020202020204" pitchFamily="34" charset="0"/>
              </a:rPr>
              <a:t>Quotes for Purchases Between </a:t>
            </a:r>
          </a:p>
          <a:p>
            <a:r>
              <a:rPr lang="en-US" sz="3600" dirty="0">
                <a:solidFill>
                  <a:schemeClr val="bg1"/>
                </a:solidFill>
                <a:latin typeface="Aptos" panose="020B0004020202020204" pitchFamily="34" charset="0"/>
                <a:cs typeface="Arial" panose="020B0604020202020204" pitchFamily="34" charset="0"/>
              </a:rPr>
              <a:t>$5,000 and $25,000</a:t>
            </a:r>
          </a:p>
        </p:txBody>
      </p:sp>
      <p:pic>
        <p:nvPicPr>
          <p:cNvPr id="4" name="Picture 3">
            <a:extLst>
              <a:ext uri="{FF2B5EF4-FFF2-40B4-BE49-F238E27FC236}">
                <a16:creationId xmlns:a16="http://schemas.microsoft.com/office/drawing/2014/main" id="{EED9F27F-EA12-64DF-580E-3595826514FF}"/>
              </a:ext>
            </a:extLst>
          </p:cNvPr>
          <p:cNvPicPr>
            <a:picLocks noChangeAspect="1"/>
          </p:cNvPicPr>
          <p:nvPr/>
        </p:nvPicPr>
        <p:blipFill>
          <a:blip r:embed="rId2"/>
          <a:stretch>
            <a:fillRect/>
          </a:stretch>
        </p:blipFill>
        <p:spPr>
          <a:xfrm>
            <a:off x="6283572" y="1955314"/>
            <a:ext cx="5519735" cy="4103865"/>
          </a:xfrm>
          <a:prstGeom prst="rect">
            <a:avLst/>
          </a:prstGeom>
        </p:spPr>
      </p:pic>
      <p:sp>
        <p:nvSpPr>
          <p:cNvPr id="5" name="TextBox 4">
            <a:extLst>
              <a:ext uri="{FF2B5EF4-FFF2-40B4-BE49-F238E27FC236}">
                <a16:creationId xmlns:a16="http://schemas.microsoft.com/office/drawing/2014/main" id="{7825A0ED-5448-5B02-C89F-C297AF0965E4}"/>
              </a:ext>
            </a:extLst>
          </p:cNvPr>
          <p:cNvSpPr txBox="1"/>
          <p:nvPr/>
        </p:nvSpPr>
        <p:spPr>
          <a:xfrm>
            <a:off x="416466" y="2088479"/>
            <a:ext cx="5679534" cy="3693319"/>
          </a:xfrm>
          <a:prstGeom prst="rect">
            <a:avLst/>
          </a:prstGeom>
          <a:noFill/>
        </p:spPr>
        <p:txBody>
          <a:bodyPr wrap="square" rtlCol="0">
            <a:spAutoFit/>
          </a:bodyPr>
          <a:lstStyle/>
          <a:p>
            <a:r>
              <a:rPr lang="en-US" sz="2400" dirty="0">
                <a:latin typeface="Aptos" panose="020B0004020202020204" pitchFamily="34" charset="0"/>
                <a:cs typeface="Arial" panose="020B0604020202020204" pitchFamily="34" charset="0"/>
              </a:rPr>
              <a:t>How to request quotes:</a:t>
            </a:r>
          </a:p>
          <a:p>
            <a:pPr marL="285750" indent="-285750">
              <a:buFont typeface="Arial" panose="020B0604020202020204" pitchFamily="34" charset="0"/>
              <a:buChar char="•"/>
            </a:pPr>
            <a:r>
              <a:rPr lang="en-US" sz="2400" dirty="0">
                <a:latin typeface="Aptos" panose="020B0004020202020204" pitchFamily="34" charset="0"/>
                <a:cs typeface="Arial" panose="020B0604020202020204" pitchFamily="34" charset="0"/>
              </a:rPr>
              <a:t>Preferred: use the form on website</a:t>
            </a:r>
          </a:p>
          <a:p>
            <a:pPr marL="285750" indent="-285750">
              <a:buFont typeface="Arial" panose="020B0604020202020204" pitchFamily="34" charset="0"/>
              <a:buChar char="•"/>
            </a:pPr>
            <a:r>
              <a:rPr lang="en-US" sz="2400" dirty="0">
                <a:latin typeface="Aptos" panose="020B0004020202020204" pitchFamily="34" charset="0"/>
                <a:cs typeface="Arial" panose="020B0604020202020204" pitchFamily="34" charset="0"/>
              </a:rPr>
              <a:t>Make sure to choose more than three vendors to ensure you get at least three responses (you can blind copy them all on the same email)</a:t>
            </a:r>
          </a:p>
          <a:p>
            <a:pPr marL="285750" indent="-285750">
              <a:buFont typeface="Arial" panose="020B0604020202020204" pitchFamily="34" charset="0"/>
              <a:buChar char="•"/>
            </a:pPr>
            <a:r>
              <a:rPr lang="en-US" sz="2400" dirty="0">
                <a:latin typeface="Aptos" panose="020B0004020202020204" pitchFamily="34" charset="0"/>
                <a:cs typeface="Arial" panose="020B0604020202020204" pitchFamily="34" charset="0"/>
              </a:rPr>
              <a:t>Important: You must ask for same thing from all three vendors to ensure the quotes are bona fide </a:t>
            </a:r>
          </a:p>
          <a:p>
            <a:pPr marL="285750" indent="-285750">
              <a:buFont typeface="Arial" panose="020B0604020202020204" pitchFamily="34" charset="0"/>
              <a:buChar char="•"/>
            </a:pPr>
            <a:endParaRPr lang="en-US" dirty="0"/>
          </a:p>
        </p:txBody>
      </p:sp>
      <p:sp>
        <p:nvSpPr>
          <p:cNvPr id="3" name="Rectangle 2">
            <a:extLst>
              <a:ext uri="{FF2B5EF4-FFF2-40B4-BE49-F238E27FC236}">
                <a16:creationId xmlns:a16="http://schemas.microsoft.com/office/drawing/2014/main" id="{15C2001B-7939-C69A-11DE-F73C87B0D203}"/>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een and white logo&#10;&#10;AI-generated content may be incorrect.">
            <a:extLst>
              <a:ext uri="{FF2B5EF4-FFF2-40B4-BE49-F238E27FC236}">
                <a16:creationId xmlns:a16="http://schemas.microsoft.com/office/drawing/2014/main" id="{D143B883-86F0-3736-E79D-7064D3BAB3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7" name="TextBox 6">
            <a:extLst>
              <a:ext uri="{FF2B5EF4-FFF2-40B4-BE49-F238E27FC236}">
                <a16:creationId xmlns:a16="http://schemas.microsoft.com/office/drawing/2014/main" id="{8672008E-E236-1E9B-FBF7-A1A1BE3DEFD0}"/>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Quotes</a:t>
            </a:r>
          </a:p>
        </p:txBody>
      </p:sp>
    </p:spTree>
    <p:extLst>
      <p:ext uri="{BB962C8B-B14F-4D97-AF65-F5344CB8AC3E}">
        <p14:creationId xmlns:p14="http://schemas.microsoft.com/office/powerpoint/2010/main" val="4114273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6C7E3-4275-0337-E8D8-422840613893}"/>
              </a:ext>
            </a:extLst>
          </p:cNvPr>
          <p:cNvSpPr>
            <a:spLocks noGrp="1"/>
          </p:cNvSpPr>
          <p:nvPr>
            <p:ph type="title"/>
          </p:nvPr>
        </p:nvSpPr>
        <p:spPr/>
        <p:txBody>
          <a:bodyPr vert="horz" lIns="68580" tIns="34290" rIns="68580" bIns="34290" rtlCol="0" anchor="ctr">
            <a:noAutofit/>
          </a:bodyPr>
          <a:lstStyle/>
          <a:p>
            <a:pPr>
              <a:lnSpc>
                <a:spcPct val="90000"/>
              </a:lnSpc>
            </a:pPr>
            <a:r>
              <a:rPr lang="en-US" sz="3300" dirty="0">
                <a:latin typeface="Arial" panose="020B0604020202020204" pitchFamily="34" charset="0"/>
                <a:cs typeface="Arial" panose="020B0604020202020204" pitchFamily="34" charset="0"/>
              </a:rPr>
              <a:t>Authorized Signatures on Contracts</a:t>
            </a: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19EBF5C-399A-9E36-9E3B-C35AF2884A54}"/>
              </a:ext>
            </a:extLst>
          </p:cNvPr>
          <p:cNvSpPr txBox="1"/>
          <p:nvPr/>
        </p:nvSpPr>
        <p:spPr>
          <a:xfrm>
            <a:off x="281126" y="1805946"/>
            <a:ext cx="11499542" cy="3170099"/>
          </a:xfrm>
          <a:prstGeom prst="rect">
            <a:avLst/>
          </a:prstGeom>
          <a:noFill/>
        </p:spPr>
        <p:txBody>
          <a:bodyPr wrap="square">
            <a:spAutoFit/>
          </a:bodyPr>
          <a:lstStyle/>
          <a:p>
            <a:r>
              <a:rPr lang="en-US" sz="2000" dirty="0">
                <a:latin typeface="Aptos" panose="020B0004020202020204" pitchFamily="34" charset="0"/>
                <a:cs typeface="Arial" panose="020B0604020202020204" pitchFamily="34" charset="0"/>
              </a:rPr>
              <a:t>If the vendor you’re working with submits their own contract/MOA with their quote, here’s what to do: </a:t>
            </a:r>
          </a:p>
          <a:p>
            <a:endParaRPr lang="en-US" sz="2000" dirty="0">
              <a:latin typeface="Aptos" panose="020B0004020202020204" pitchFamily="34" charset="0"/>
              <a:cs typeface="Arial" panose="020B0604020202020204" pitchFamily="34" charset="0"/>
            </a:endParaRPr>
          </a:p>
          <a:p>
            <a:pPr marL="342900" indent="-342900">
              <a:buAutoNum type="arabicPeriod"/>
            </a:pPr>
            <a:r>
              <a:rPr lang="en-US" sz="2000" dirty="0">
                <a:latin typeface="Aptos" panose="020B0004020202020204" pitchFamily="34" charset="0"/>
                <a:cs typeface="Arial" panose="020B0604020202020204" pitchFamily="34" charset="0"/>
              </a:rPr>
              <a:t>Purchase orders are contracts. They come with their own terms and conditions (available on Procurement’s webpage). Ask if they will accept our PO as contract in lieu of the district signing off on their contract/MOA. </a:t>
            </a:r>
          </a:p>
          <a:p>
            <a:pPr marL="342900" indent="-342900">
              <a:buAutoNum type="arabicPeriod"/>
            </a:pPr>
            <a:r>
              <a:rPr lang="en-US" sz="2000" dirty="0">
                <a:latin typeface="Aptos" panose="020B0004020202020204" pitchFamily="34" charset="0"/>
                <a:cs typeface="Arial" panose="020B0604020202020204" pitchFamily="34" charset="0"/>
              </a:rPr>
              <a:t>If they will, great! We can move forward normally. </a:t>
            </a:r>
          </a:p>
          <a:p>
            <a:pPr marL="342900" indent="-342900">
              <a:buAutoNum type="arabicPeriod"/>
            </a:pPr>
            <a:r>
              <a:rPr lang="en-US" sz="2000" dirty="0">
                <a:latin typeface="Aptos" panose="020B0004020202020204" pitchFamily="34" charset="0"/>
                <a:cs typeface="Arial" panose="020B0604020202020204" pitchFamily="34" charset="0"/>
              </a:rPr>
              <a:t>If they won’t, one of the authorized signatories in the District must sign off on the document before services begin. Enter the contract into </a:t>
            </a:r>
            <a:r>
              <a:rPr lang="en-US" sz="2000" dirty="0" err="1">
                <a:latin typeface="Aptos" panose="020B0004020202020204" pitchFamily="34" charset="0"/>
                <a:cs typeface="Arial" panose="020B0604020202020204" pitchFamily="34" charset="0"/>
              </a:rPr>
              <a:t>SoftDocs</a:t>
            </a:r>
            <a:r>
              <a:rPr lang="en-US" sz="2000" dirty="0">
                <a:latin typeface="Aptos" panose="020B0004020202020204" pitchFamily="34" charset="0"/>
                <a:cs typeface="Arial" panose="020B0604020202020204" pitchFamily="34" charset="0"/>
              </a:rPr>
              <a:t> / DRMS / </a:t>
            </a:r>
            <a:r>
              <a:rPr lang="en-US" sz="2000" dirty="0" err="1">
                <a:latin typeface="Aptos" panose="020B0004020202020204" pitchFamily="34" charset="0"/>
                <a:cs typeface="Arial" panose="020B0604020202020204" pitchFamily="34" charset="0"/>
              </a:rPr>
              <a:t>Etrieve</a:t>
            </a:r>
            <a:r>
              <a:rPr lang="en-US" sz="2000" dirty="0">
                <a:latin typeface="Aptos" panose="020B0004020202020204" pitchFamily="34" charset="0"/>
                <a:cs typeface="Arial" panose="020B0604020202020204" pitchFamily="34" charset="0"/>
              </a:rPr>
              <a:t> for signature by the appropriate signatory for your school/department.</a:t>
            </a:r>
          </a:p>
          <a:p>
            <a:r>
              <a:rPr lang="en-US" sz="2000" dirty="0">
                <a:latin typeface="Aptos" panose="020B0004020202020204" pitchFamily="34" charset="0"/>
                <a:cs typeface="Arial" panose="020B0604020202020204" pitchFamily="34" charset="0"/>
              </a:rPr>
              <a:t>4. Submit the document with your requisition as an attachment in MUNIS.</a:t>
            </a:r>
          </a:p>
        </p:txBody>
      </p:sp>
      <p:sp>
        <p:nvSpPr>
          <p:cNvPr id="3" name="Rectangle 2">
            <a:extLst>
              <a:ext uri="{FF2B5EF4-FFF2-40B4-BE49-F238E27FC236}">
                <a16:creationId xmlns:a16="http://schemas.microsoft.com/office/drawing/2014/main" id="{F07AECD0-D7E6-D0AE-DCF1-04105291733C}"/>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een and white logo&#10;&#10;AI-generated content may be incorrect.">
            <a:extLst>
              <a:ext uri="{FF2B5EF4-FFF2-40B4-BE49-F238E27FC236}">
                <a16:creationId xmlns:a16="http://schemas.microsoft.com/office/drawing/2014/main" id="{02786C59-CC92-192F-9DCB-E419BB3970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6" name="TextBox 5">
            <a:extLst>
              <a:ext uri="{FF2B5EF4-FFF2-40B4-BE49-F238E27FC236}">
                <a16:creationId xmlns:a16="http://schemas.microsoft.com/office/drawing/2014/main" id="{B09B153A-3FCD-E58E-1745-7181CB134E74}"/>
              </a:ext>
            </a:extLst>
          </p:cNvPr>
          <p:cNvSpPr txBox="1"/>
          <p:nvPr/>
        </p:nvSpPr>
        <p:spPr>
          <a:xfrm>
            <a:off x="328947" y="351853"/>
            <a:ext cx="9916358"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Quotes with Contracts:  Ask Up Front</a:t>
            </a:r>
          </a:p>
        </p:txBody>
      </p:sp>
    </p:spTree>
    <p:extLst>
      <p:ext uri="{BB962C8B-B14F-4D97-AF65-F5344CB8AC3E}">
        <p14:creationId xmlns:p14="http://schemas.microsoft.com/office/powerpoint/2010/main" val="220846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5BE2F65-21A6-9DAE-8153-3FA74E5CFA72}"/>
              </a:ext>
            </a:extLst>
          </p:cNvPr>
          <p:cNvSpPr txBox="1"/>
          <p:nvPr/>
        </p:nvSpPr>
        <p:spPr>
          <a:xfrm>
            <a:off x="565761" y="280816"/>
            <a:ext cx="5936974" cy="1200329"/>
          </a:xfrm>
          <a:prstGeom prst="rect">
            <a:avLst/>
          </a:prstGeom>
          <a:noFill/>
        </p:spPr>
        <p:txBody>
          <a:bodyPr wrap="square" rtlCol="0">
            <a:spAutoFit/>
          </a:bodyPr>
          <a:lstStyle/>
          <a:p>
            <a:r>
              <a:rPr lang="en-US" sz="3600" dirty="0">
                <a:solidFill>
                  <a:schemeClr val="bg1"/>
                </a:solidFill>
                <a:latin typeface="Aptos" panose="020B0004020202020204" pitchFamily="34" charset="0"/>
              </a:rPr>
              <a:t>I have my purchase order. Now what? </a:t>
            </a:r>
          </a:p>
        </p:txBody>
      </p:sp>
      <p:pic>
        <p:nvPicPr>
          <p:cNvPr id="7" name="Picture 6">
            <a:extLst>
              <a:ext uri="{FF2B5EF4-FFF2-40B4-BE49-F238E27FC236}">
                <a16:creationId xmlns:a16="http://schemas.microsoft.com/office/drawing/2014/main" id="{0B6918E4-4664-3603-4A4C-16AABE55882C}"/>
              </a:ext>
            </a:extLst>
          </p:cNvPr>
          <p:cNvPicPr>
            <a:picLocks noChangeAspect="1"/>
          </p:cNvPicPr>
          <p:nvPr/>
        </p:nvPicPr>
        <p:blipFill>
          <a:blip r:embed="rId2"/>
          <a:stretch>
            <a:fillRect/>
          </a:stretch>
        </p:blipFill>
        <p:spPr>
          <a:xfrm>
            <a:off x="7395326" y="1394271"/>
            <a:ext cx="4637649" cy="5088366"/>
          </a:xfrm>
          <a:prstGeom prst="rect">
            <a:avLst/>
          </a:prstGeom>
        </p:spPr>
      </p:pic>
      <p:sp>
        <p:nvSpPr>
          <p:cNvPr id="3" name="TextBox 2">
            <a:extLst>
              <a:ext uri="{FF2B5EF4-FFF2-40B4-BE49-F238E27FC236}">
                <a16:creationId xmlns:a16="http://schemas.microsoft.com/office/drawing/2014/main" id="{1535BA9E-F3C5-6CFF-527C-F475071B2BD8}"/>
              </a:ext>
            </a:extLst>
          </p:cNvPr>
          <p:cNvSpPr txBox="1"/>
          <p:nvPr/>
        </p:nvSpPr>
        <p:spPr>
          <a:xfrm>
            <a:off x="159025" y="1979379"/>
            <a:ext cx="7040765" cy="3785652"/>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ptos" panose="020B0004020202020204" pitchFamily="34" charset="0"/>
                <a:cs typeface="Arial" panose="020B0604020202020204" pitchFamily="34" charset="0"/>
              </a:rPr>
              <a:t>Once a requisition is approved, a purchase order is generated. MUNIS automatically sends an email to the vendor’s email listed on their profile with the purchase order. The email comes from the buyer’s email address, but technically, MUNIS sends the email, not your buyer. </a:t>
            </a:r>
          </a:p>
          <a:p>
            <a:pPr marL="285750" indent="-285750">
              <a:buFont typeface="Arial" panose="020B0604020202020204" pitchFamily="34" charset="0"/>
              <a:buChar char="•"/>
            </a:pPr>
            <a:r>
              <a:rPr lang="en-US" sz="2000" dirty="0">
                <a:latin typeface="Aptos" panose="020B0004020202020204" pitchFamily="34" charset="0"/>
                <a:cs typeface="Arial" panose="020B0604020202020204" pitchFamily="34" charset="0"/>
              </a:rPr>
              <a:t>Remember: quotes are not sent with the purchase order. </a:t>
            </a:r>
          </a:p>
          <a:p>
            <a:pPr marL="285750" indent="-285750">
              <a:buFont typeface="Arial" panose="020B0604020202020204" pitchFamily="34" charset="0"/>
              <a:buChar char="•"/>
            </a:pPr>
            <a:r>
              <a:rPr lang="en-US" sz="2000" dirty="0">
                <a:latin typeface="Aptos" panose="020B0004020202020204" pitchFamily="34" charset="0"/>
                <a:cs typeface="Arial" panose="020B0604020202020204" pitchFamily="34" charset="0"/>
              </a:rPr>
              <a:t>If the vendor’s profile is not up to date with their current email, the vendor may not get the purchase order. There is a delicate balance the end user must strike between ensuring the vendor gets the PO, and ensuring the vendor doesn’t duplicate the order. Try reaching out to the company rep or your contact to ensure they received the PO from R1.  </a:t>
            </a:r>
          </a:p>
        </p:txBody>
      </p:sp>
      <p:sp>
        <p:nvSpPr>
          <p:cNvPr id="4" name="Rectangle 3">
            <a:extLst>
              <a:ext uri="{FF2B5EF4-FFF2-40B4-BE49-F238E27FC236}">
                <a16:creationId xmlns:a16="http://schemas.microsoft.com/office/drawing/2014/main" id="{9AA411C6-C286-62CF-D6E9-B8C9471BE187}"/>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een and white logo&#10;&#10;AI-generated content may be incorrect.">
            <a:extLst>
              <a:ext uri="{FF2B5EF4-FFF2-40B4-BE49-F238E27FC236}">
                <a16:creationId xmlns:a16="http://schemas.microsoft.com/office/drawing/2014/main" id="{450E8F9B-8A64-1C7A-2A5A-C1F796AF83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6" name="TextBox 5">
            <a:extLst>
              <a:ext uri="{FF2B5EF4-FFF2-40B4-BE49-F238E27FC236}">
                <a16:creationId xmlns:a16="http://schemas.microsoft.com/office/drawing/2014/main" id="{7B373AF3-E3C9-2D36-877D-7FF5FCE68060}"/>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Purchase Orders</a:t>
            </a:r>
          </a:p>
        </p:txBody>
      </p:sp>
    </p:spTree>
    <p:extLst>
      <p:ext uri="{BB962C8B-B14F-4D97-AF65-F5344CB8AC3E}">
        <p14:creationId xmlns:p14="http://schemas.microsoft.com/office/powerpoint/2010/main" val="1932622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dirty="0">
                <a:latin typeface="Aptos" panose="020B0004020202020204" pitchFamily="34" charset="0"/>
                <a:cs typeface="Arial" panose="020B0604020202020204" pitchFamily="34" charset="0"/>
              </a:rPr>
              <a:t>Vendor Applications</a:t>
            </a:r>
          </a:p>
        </p:txBody>
      </p:sp>
      <p:sp>
        <p:nvSpPr>
          <p:cNvPr id="13" name="TextBox 12">
            <a:extLst>
              <a:ext uri="{FF2B5EF4-FFF2-40B4-BE49-F238E27FC236}">
                <a16:creationId xmlns:a16="http://schemas.microsoft.com/office/drawing/2014/main" id="{F965209E-5B72-2B64-9061-7546C3B8958C}"/>
              </a:ext>
            </a:extLst>
          </p:cNvPr>
          <p:cNvSpPr txBox="1"/>
          <p:nvPr/>
        </p:nvSpPr>
        <p:spPr>
          <a:xfrm>
            <a:off x="189882" y="1840044"/>
            <a:ext cx="11812236"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dirty="0">
                <a:solidFill>
                  <a:prstClr val="black"/>
                </a:solidFill>
                <a:latin typeface="Aptos" panose="020B0004020202020204" pitchFamily="34" charset="0"/>
                <a:ea typeface="Calibri"/>
                <a:cs typeface="Arial" panose="020B0604020202020204" pitchFamily="34" charset="0"/>
              </a:rPr>
              <a:t>Before requesting a vendor be added, please check for existing district vendors who provide this good/service</a:t>
            </a:r>
          </a:p>
          <a:p>
            <a:pPr marL="285750" indent="-285750">
              <a:buFont typeface="Arial"/>
              <a:buChar char="•"/>
            </a:pPr>
            <a:r>
              <a:rPr lang="en-US" sz="2000" dirty="0">
                <a:solidFill>
                  <a:prstClr val="black"/>
                </a:solidFill>
                <a:latin typeface="Aptos" panose="020B0004020202020204" pitchFamily="34" charset="0"/>
                <a:ea typeface="Calibri"/>
                <a:cs typeface="Arial" panose="020B0604020202020204" pitchFamily="34" charset="0"/>
              </a:rPr>
              <a:t>Vendor applications must: </a:t>
            </a:r>
          </a:p>
          <a:p>
            <a:pPr marL="1257300" lvl="2" indent="-342900">
              <a:buFont typeface="Courier New" panose="02070309020205020404" pitchFamily="49" charset="0"/>
              <a:buChar char="o"/>
            </a:pPr>
            <a:r>
              <a:rPr lang="en-US" sz="2000" dirty="0">
                <a:solidFill>
                  <a:prstClr val="black"/>
                </a:solidFill>
                <a:latin typeface="Aptos" panose="020B0004020202020204" pitchFamily="34" charset="0"/>
                <a:ea typeface="Calibri"/>
                <a:cs typeface="Arial" panose="020B0604020202020204" pitchFamily="34" charset="0"/>
              </a:rPr>
              <a:t>Come from a sponsoring school or department</a:t>
            </a:r>
          </a:p>
          <a:p>
            <a:pPr marL="1257300" lvl="2" indent="-342900">
              <a:buFont typeface="Courier New" panose="02070309020205020404" pitchFamily="49" charset="0"/>
              <a:buChar char="o"/>
            </a:pPr>
            <a:r>
              <a:rPr lang="en-US" sz="2000" dirty="0">
                <a:solidFill>
                  <a:prstClr val="black"/>
                </a:solidFill>
                <a:latin typeface="Aptos" panose="020B0004020202020204" pitchFamily="34" charset="0"/>
                <a:ea typeface="Calibri"/>
                <a:cs typeface="Arial" panose="020B0604020202020204" pitchFamily="34" charset="0"/>
              </a:rPr>
              <a:t>Have a specified good or service provided</a:t>
            </a:r>
          </a:p>
          <a:p>
            <a:pPr marL="1257300" lvl="2" indent="-342900">
              <a:buFont typeface="Courier New" panose="02070309020205020404" pitchFamily="49" charset="0"/>
              <a:buChar char="o"/>
            </a:pPr>
            <a:r>
              <a:rPr lang="en-US" sz="2000" dirty="0">
                <a:solidFill>
                  <a:prstClr val="black"/>
                </a:solidFill>
                <a:latin typeface="Aptos" panose="020B0004020202020204" pitchFamily="34" charset="0"/>
                <a:ea typeface="Calibri"/>
                <a:cs typeface="Arial" panose="020B0604020202020204" pitchFamily="34" charset="0"/>
              </a:rPr>
              <a:t>Have a W-9 that is live signed and less than six months old</a:t>
            </a:r>
          </a:p>
          <a:p>
            <a:pPr marL="285750" indent="-285750">
              <a:buFont typeface="Arial"/>
              <a:buChar char="•"/>
            </a:pPr>
            <a:r>
              <a:rPr lang="en-US" sz="2000" dirty="0">
                <a:solidFill>
                  <a:prstClr val="black"/>
                </a:solidFill>
                <a:latin typeface="Aptos" panose="020B0004020202020204" pitchFamily="34" charset="0"/>
                <a:ea typeface="Calibri"/>
                <a:cs typeface="Arial" panose="020B0604020202020204" pitchFamily="34" charset="0"/>
              </a:rPr>
              <a:t>Procurement may require additional information from certain vendors such as liability insurance, business or food handling licenses, certifications, etc.</a:t>
            </a:r>
          </a:p>
          <a:p>
            <a:pPr marL="285750" indent="-285750">
              <a:buFont typeface="Arial"/>
              <a:buChar char="•"/>
            </a:pPr>
            <a:r>
              <a:rPr lang="en-US" sz="2000" dirty="0">
                <a:solidFill>
                  <a:prstClr val="black"/>
                </a:solidFill>
                <a:latin typeface="Aptos" panose="020B0004020202020204" pitchFamily="34" charset="0"/>
                <a:ea typeface="Calibri"/>
                <a:cs typeface="Arial" panose="020B0604020202020204" pitchFamily="34" charset="0"/>
              </a:rPr>
              <a:t>Employees must be separated for 366 days to become a vendor</a:t>
            </a:r>
          </a:p>
          <a:p>
            <a:pPr marL="285750" indent="-285750">
              <a:buFont typeface="Arial"/>
              <a:buChar char="•"/>
            </a:pPr>
            <a:r>
              <a:rPr lang="en-US" sz="2000" dirty="0">
                <a:solidFill>
                  <a:prstClr val="black"/>
                </a:solidFill>
                <a:latin typeface="Aptos" panose="020B0004020202020204" pitchFamily="34" charset="0"/>
                <a:ea typeface="Calibri"/>
                <a:cs typeface="Arial" panose="020B0604020202020204" pitchFamily="34" charset="0"/>
              </a:rPr>
              <a:t>Per board policy, no vendor should be related to District employees</a:t>
            </a:r>
          </a:p>
          <a:p>
            <a:pPr marL="285750" indent="-285750">
              <a:buFont typeface="Arial"/>
              <a:buChar char="•"/>
            </a:pPr>
            <a:r>
              <a:rPr lang="en-US" sz="2000" dirty="0">
                <a:solidFill>
                  <a:prstClr val="black"/>
                </a:solidFill>
                <a:latin typeface="Aptos" panose="020B0004020202020204" pitchFamily="34" charset="0"/>
                <a:ea typeface="Calibri"/>
                <a:cs typeface="Arial" panose="020B0604020202020204" pitchFamily="34" charset="0"/>
              </a:rPr>
              <a:t>Make sure they are an established and responsible firm- please use good judgement and make ethical choices when choosing a vendor</a:t>
            </a:r>
          </a:p>
          <a:p>
            <a:pPr algn="ctr"/>
            <a:r>
              <a:rPr lang="en-US" sz="2000" dirty="0">
                <a:solidFill>
                  <a:srgbClr val="C00000"/>
                </a:solidFill>
                <a:latin typeface="Aptos" panose="020B0004020202020204" pitchFamily="34" charset="0"/>
                <a:ea typeface="Calibri"/>
                <a:cs typeface="Arial" panose="020B0604020202020204" pitchFamily="34" charset="0"/>
              </a:rPr>
              <a:t>Send applications to: Procurement@richlandone.org</a:t>
            </a:r>
          </a:p>
        </p:txBody>
      </p:sp>
      <p:sp>
        <p:nvSpPr>
          <p:cNvPr id="3" name="Rectangle 2">
            <a:extLst>
              <a:ext uri="{FF2B5EF4-FFF2-40B4-BE49-F238E27FC236}">
                <a16:creationId xmlns:a16="http://schemas.microsoft.com/office/drawing/2014/main" id="{84F7BF16-B8FF-A2DD-5F7E-F820FD12CD32}"/>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een and white logo&#10;&#10;AI-generated content may be incorrect.">
            <a:extLst>
              <a:ext uri="{FF2B5EF4-FFF2-40B4-BE49-F238E27FC236}">
                <a16:creationId xmlns:a16="http://schemas.microsoft.com/office/drawing/2014/main" id="{EA808C0C-C8CC-3055-F43D-4EFA3097BE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pic>
        <p:nvPicPr>
          <p:cNvPr id="132" name="Content Placeholder 131" descr="A computer with papers on it&#10;&#10;Description automatically generated">
            <a:extLst>
              <a:ext uri="{FF2B5EF4-FFF2-40B4-BE49-F238E27FC236}">
                <a16:creationId xmlns:a16="http://schemas.microsoft.com/office/drawing/2014/main" id="{6744E149-ED4C-3404-B632-7E40155EBC1B}"/>
              </a:ext>
            </a:extLst>
          </p:cNvPr>
          <p:cNvPicPr>
            <a:picLocks noGrp="1" noChangeAspect="1"/>
          </p:cNvPicPr>
          <p:nvPr>
            <p:ph idx="1"/>
          </p:nvPr>
        </p:nvPicPr>
        <p:blipFill>
          <a:blip r:embed="rId4"/>
          <a:stretch>
            <a:fillRect/>
          </a:stretch>
        </p:blipFill>
        <p:spPr>
          <a:xfrm>
            <a:off x="8679900" y="113741"/>
            <a:ext cx="1565406" cy="1565406"/>
          </a:xfrm>
        </p:spPr>
      </p:pic>
      <p:sp>
        <p:nvSpPr>
          <p:cNvPr id="5" name="TextBox 4">
            <a:extLst>
              <a:ext uri="{FF2B5EF4-FFF2-40B4-BE49-F238E27FC236}">
                <a16:creationId xmlns:a16="http://schemas.microsoft.com/office/drawing/2014/main" id="{99BB4BEB-3560-FDA6-C1B8-66426887CE3C}"/>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Vendors</a:t>
            </a:r>
          </a:p>
        </p:txBody>
      </p:sp>
    </p:spTree>
    <p:extLst>
      <p:ext uri="{BB962C8B-B14F-4D97-AF65-F5344CB8AC3E}">
        <p14:creationId xmlns:p14="http://schemas.microsoft.com/office/powerpoint/2010/main" val="42855937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4CD29F-6530-51FC-47CC-479DB3D4A0E1}"/>
              </a:ext>
            </a:extLst>
          </p:cNvPr>
          <p:cNvSpPr>
            <a:spLocks noGrp="1"/>
          </p:cNvSpPr>
          <p:nvPr>
            <p:ph type="title"/>
          </p:nvPr>
        </p:nvSpPr>
        <p:spPr/>
        <p:txBody>
          <a:bodyPr/>
          <a:lstStyle/>
          <a:p>
            <a:r>
              <a:rPr lang="en-US" dirty="0">
                <a:latin typeface="Aptos" panose="020B0004020202020204" pitchFamily="34" charset="0"/>
              </a:rPr>
              <a:t>Donation Forms</a:t>
            </a:r>
          </a:p>
        </p:txBody>
      </p:sp>
      <p:sp>
        <p:nvSpPr>
          <p:cNvPr id="17" name="Content Placeholder 16">
            <a:extLst>
              <a:ext uri="{FF2B5EF4-FFF2-40B4-BE49-F238E27FC236}">
                <a16:creationId xmlns:a16="http://schemas.microsoft.com/office/drawing/2014/main" id="{8D3EA638-62AB-E37B-7CDE-F17D4D533581}"/>
              </a:ext>
            </a:extLst>
          </p:cNvPr>
          <p:cNvSpPr>
            <a:spLocks noGrp="1"/>
          </p:cNvSpPr>
          <p:nvPr>
            <p:ph idx="1"/>
          </p:nvPr>
        </p:nvSpPr>
        <p:spPr>
          <a:xfrm>
            <a:off x="328947" y="1792887"/>
            <a:ext cx="5838898" cy="4095659"/>
          </a:xfrm>
        </p:spPr>
        <p:txBody>
          <a:bodyPr vert="horz" lIns="91440" tIns="45720" rIns="91440" bIns="45720" rtlCol="0" anchor="t">
            <a:normAutofit fontScale="70000" lnSpcReduction="20000"/>
          </a:bodyPr>
          <a:lstStyle/>
          <a:p>
            <a:r>
              <a:rPr lang="en-US" dirty="0">
                <a:latin typeface="Aptos" panose="020B0004020202020204" pitchFamily="34" charset="0"/>
                <a:ea typeface="Calibri"/>
                <a:cs typeface="Arial" panose="020B0604020202020204" pitchFamily="34" charset="0"/>
              </a:rPr>
              <a:t>Form is on the website and should be used any time someone donates anything to the school (from a box of donuts to a tv to a check)</a:t>
            </a:r>
          </a:p>
          <a:p>
            <a:r>
              <a:rPr lang="en-US" dirty="0">
                <a:latin typeface="Aptos" panose="020B0004020202020204" pitchFamily="34" charset="0"/>
                <a:ea typeface="Calibri"/>
                <a:cs typeface="Arial" panose="020B0604020202020204" pitchFamily="34" charset="0"/>
              </a:rPr>
              <a:t>Please be detailed in the description section. (supplies vs. instructional supplies such as pencils, erasers, scissors, and pens to be distributed evenly amongst all 1</a:t>
            </a:r>
            <a:r>
              <a:rPr lang="en-US" baseline="30000" dirty="0">
                <a:latin typeface="Aptos" panose="020B0004020202020204" pitchFamily="34" charset="0"/>
                <a:ea typeface="Calibri"/>
                <a:cs typeface="Arial" panose="020B0604020202020204" pitchFamily="34" charset="0"/>
              </a:rPr>
              <a:t>st</a:t>
            </a:r>
            <a:r>
              <a:rPr lang="en-US" dirty="0">
                <a:latin typeface="Aptos" panose="020B0004020202020204" pitchFamily="34" charset="0"/>
                <a:ea typeface="Calibri"/>
                <a:cs typeface="Arial" panose="020B0604020202020204" pitchFamily="34" charset="0"/>
              </a:rPr>
              <a:t> grade teachers at Brennen Elementary School)</a:t>
            </a:r>
            <a:endParaRPr lang="en-US" dirty="0">
              <a:latin typeface="Aptos" panose="020B0004020202020204" pitchFamily="34" charset="0"/>
              <a:cs typeface="Arial" panose="020B0604020202020204" pitchFamily="34" charset="0"/>
            </a:endParaRPr>
          </a:p>
          <a:p>
            <a:r>
              <a:rPr lang="en-US" dirty="0">
                <a:latin typeface="Aptos" panose="020B0004020202020204" pitchFamily="34" charset="0"/>
                <a:ea typeface="Calibri"/>
                <a:cs typeface="Arial" panose="020B0604020202020204" pitchFamily="34" charset="0"/>
              </a:rPr>
              <a:t>Have the donator sign! If they refuse, just make note of that.</a:t>
            </a:r>
          </a:p>
          <a:p>
            <a:r>
              <a:rPr lang="en-US" dirty="0">
                <a:latin typeface="Aptos" panose="020B0004020202020204" pitchFamily="34" charset="0"/>
                <a:ea typeface="Calibri"/>
                <a:cs typeface="Arial" panose="020B0604020202020204" pitchFamily="34" charset="0"/>
              </a:rPr>
              <a:t>Send to: Procurement@richlandone.org</a:t>
            </a:r>
          </a:p>
        </p:txBody>
      </p:sp>
      <p:pic>
        <p:nvPicPr>
          <p:cNvPr id="4" name="Picture 3">
            <a:extLst>
              <a:ext uri="{FF2B5EF4-FFF2-40B4-BE49-F238E27FC236}">
                <a16:creationId xmlns:a16="http://schemas.microsoft.com/office/drawing/2014/main" id="{AEC6A187-1A81-371A-B2D7-A42DC94AF9D5}"/>
              </a:ext>
            </a:extLst>
          </p:cNvPr>
          <p:cNvPicPr>
            <a:picLocks noChangeAspect="1"/>
          </p:cNvPicPr>
          <p:nvPr/>
        </p:nvPicPr>
        <p:blipFill>
          <a:blip r:embed="rId3"/>
          <a:stretch>
            <a:fillRect/>
          </a:stretch>
        </p:blipFill>
        <p:spPr>
          <a:xfrm>
            <a:off x="6475962" y="1410980"/>
            <a:ext cx="5208046" cy="5254487"/>
          </a:xfrm>
          <a:prstGeom prst="rect">
            <a:avLst/>
          </a:prstGeom>
        </p:spPr>
      </p:pic>
      <p:sp>
        <p:nvSpPr>
          <p:cNvPr id="2" name="Rectangle 1">
            <a:extLst>
              <a:ext uri="{FF2B5EF4-FFF2-40B4-BE49-F238E27FC236}">
                <a16:creationId xmlns:a16="http://schemas.microsoft.com/office/drawing/2014/main" id="{520DF303-D604-1A32-FBE1-0C414AAEAC44}"/>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een and white logo&#10;&#10;AI-generated content may be incorrect.">
            <a:extLst>
              <a:ext uri="{FF2B5EF4-FFF2-40B4-BE49-F238E27FC236}">
                <a16:creationId xmlns:a16="http://schemas.microsoft.com/office/drawing/2014/main" id="{4BB4B4A1-F8FB-667E-8B84-F08CE4A8E3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6" name="TextBox 5">
            <a:extLst>
              <a:ext uri="{FF2B5EF4-FFF2-40B4-BE49-F238E27FC236}">
                <a16:creationId xmlns:a16="http://schemas.microsoft.com/office/drawing/2014/main" id="{2596CC39-5BCC-0AA1-5C3B-A043DE78647D}"/>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Donations</a:t>
            </a:r>
          </a:p>
        </p:txBody>
      </p:sp>
    </p:spTree>
    <p:extLst>
      <p:ext uri="{BB962C8B-B14F-4D97-AF65-F5344CB8AC3E}">
        <p14:creationId xmlns:p14="http://schemas.microsoft.com/office/powerpoint/2010/main" val="2140697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Title 4"/>
          <p:cNvSpPr>
            <a:spLocks noGrp="1"/>
          </p:cNvSpPr>
          <p:nvPr>
            <p:ph type="title"/>
          </p:nvPr>
        </p:nvSpPr>
        <p:spPr>
          <a:xfrm>
            <a:off x="483389" y="440693"/>
            <a:ext cx="7839307" cy="857250"/>
          </a:xfrm>
        </p:spPr>
        <p:txBody>
          <a:bodyPr>
            <a:noAutofit/>
          </a:bodyPr>
          <a:lstStyle/>
          <a:p>
            <a:r>
              <a:rPr lang="en-US" dirty="0">
                <a:latin typeface="Aptos" panose="020B0004020202020204" pitchFamily="34" charset="0"/>
              </a:rPr>
              <a:t>UNAUTHORIZED PROCUREMENTS:</a:t>
            </a:r>
            <a:br>
              <a:rPr lang="en-US" dirty="0">
                <a:latin typeface="Aptos" panose="020B0004020202020204" pitchFamily="34" charset="0"/>
              </a:rPr>
            </a:br>
            <a:r>
              <a:rPr lang="en-US" dirty="0">
                <a:latin typeface="Aptos" panose="020B0004020202020204" pitchFamily="34" charset="0"/>
              </a:rPr>
              <a:t>Ratifications</a:t>
            </a:r>
          </a:p>
        </p:txBody>
      </p:sp>
      <p:sp>
        <p:nvSpPr>
          <p:cNvPr id="5" name="Content Placeholder 6"/>
          <p:cNvSpPr>
            <a:spLocks noGrp="1"/>
          </p:cNvSpPr>
          <p:nvPr>
            <p:ph idx="1"/>
          </p:nvPr>
        </p:nvSpPr>
        <p:spPr>
          <a:xfrm>
            <a:off x="362407" y="2047074"/>
            <a:ext cx="11467186" cy="4021479"/>
          </a:xfrm>
          <a:prstGeom prst="rect">
            <a:avLst/>
          </a:prstGeom>
        </p:spPr>
        <p:txBody>
          <a:bodyPr vert="horz" lIns="91440" tIns="45720" rIns="91440" bIns="45720" rtlCol="0" anchor="t">
            <a:noAutofit/>
          </a:bodyPr>
          <a:lstStyle/>
          <a:p>
            <a:pPr marL="0" indent="0" algn="just">
              <a:buNone/>
            </a:pPr>
            <a:r>
              <a:rPr lang="en-US" sz="1600" b="1" dirty="0">
                <a:latin typeface="Aptos" panose="020B0004020202020204" pitchFamily="34" charset="0"/>
                <a:cs typeface="Arial" panose="020B0604020202020204" pitchFamily="34" charset="0"/>
              </a:rPr>
              <a:t>Ratification: An agreement, a commitment, or an order for goods or services, or changes to existing contracts by any person who does not have express written procurement authority to bind the District.</a:t>
            </a:r>
          </a:p>
          <a:p>
            <a:pPr marL="0" indent="0" algn="just">
              <a:buNone/>
            </a:pPr>
            <a:endParaRPr lang="en-US" sz="1400" dirty="0">
              <a:latin typeface="Aptos" panose="020B0004020202020204" pitchFamily="34" charset="0"/>
              <a:cs typeface="Arial" panose="020B0604020202020204" pitchFamily="34" charset="0"/>
            </a:endParaRPr>
          </a:p>
          <a:p>
            <a:pPr marL="0" indent="0" algn="just">
              <a:buNone/>
            </a:pPr>
            <a:r>
              <a:rPr lang="en-US" sz="1400" dirty="0">
                <a:latin typeface="Aptos" panose="020B0004020202020204" pitchFamily="34" charset="0"/>
                <a:cs typeface="Arial" panose="020B0604020202020204" pitchFamily="34" charset="0"/>
              </a:rPr>
              <a:t>Ratification Requirements:</a:t>
            </a:r>
          </a:p>
          <a:p>
            <a:pPr algn="just">
              <a:buFont typeface="+mj-lt"/>
              <a:buAutoNum type="arabicPeriod"/>
            </a:pPr>
            <a:r>
              <a:rPr lang="en-US" sz="1400" dirty="0">
                <a:latin typeface="Aptos" panose="020B0004020202020204" pitchFamily="34" charset="0"/>
                <a:cs typeface="Arial" panose="020B0604020202020204" pitchFamily="34" charset="0"/>
              </a:rPr>
              <a:t>Letter to Director of Procurement Services</a:t>
            </a:r>
          </a:p>
          <a:p>
            <a:pPr algn="just">
              <a:buFont typeface="+mj-lt"/>
              <a:buAutoNum type="arabicPeriod"/>
            </a:pPr>
            <a:r>
              <a:rPr lang="en-US" sz="1400" dirty="0">
                <a:latin typeface="Aptos" panose="020B0004020202020204" pitchFamily="34" charset="0"/>
                <a:cs typeface="Arial" panose="020B0604020202020204" pitchFamily="34" charset="0"/>
              </a:rPr>
              <a:t>Expenditure Request</a:t>
            </a:r>
          </a:p>
          <a:p>
            <a:pPr algn="just">
              <a:buFont typeface="+mj-lt"/>
              <a:buAutoNum type="arabicPeriod"/>
            </a:pPr>
            <a:r>
              <a:rPr lang="en-US" sz="1400" dirty="0">
                <a:latin typeface="Aptos" panose="020B0004020202020204" pitchFamily="34" charset="0"/>
                <a:cs typeface="Arial" panose="020B0604020202020204" pitchFamily="34" charset="0"/>
              </a:rPr>
              <a:t>Corresponding Invoices</a:t>
            </a:r>
          </a:p>
          <a:p>
            <a:pPr algn="just">
              <a:buFont typeface="+mj-lt"/>
              <a:buAutoNum type="arabicPeriod"/>
            </a:pPr>
            <a:r>
              <a:rPr lang="en-US" sz="1400" dirty="0">
                <a:latin typeface="Aptos" panose="020B0004020202020204" pitchFamily="34" charset="0"/>
                <a:cs typeface="Arial" panose="020B0604020202020204" pitchFamily="34" charset="0"/>
              </a:rPr>
              <a:t>Approval by Procurement Director</a:t>
            </a:r>
          </a:p>
          <a:p>
            <a:pPr marL="0" indent="0" algn="just">
              <a:buNone/>
            </a:pPr>
            <a:endParaRPr lang="en-US" sz="1400" dirty="0">
              <a:latin typeface="Aptos" panose="020B0004020202020204" pitchFamily="34" charset="0"/>
              <a:cs typeface="Arial" panose="020B0604020202020204" pitchFamily="34" charset="0"/>
            </a:endParaRPr>
          </a:p>
          <a:p>
            <a:pPr marL="0" indent="0" algn="just">
              <a:buNone/>
            </a:pPr>
            <a:r>
              <a:rPr lang="en-US" sz="1400" b="1" i="1" dirty="0">
                <a:latin typeface="Aptos" panose="020B0004020202020204" pitchFamily="34" charset="0"/>
                <a:cs typeface="Arial" panose="020B0604020202020204" pitchFamily="34" charset="0"/>
              </a:rPr>
              <a:t>Note:</a:t>
            </a:r>
          </a:p>
          <a:p>
            <a:pPr marL="255905" indent="-255905" algn="just">
              <a:buFont typeface="+mj-lt"/>
              <a:buAutoNum type="arabicPeriod"/>
            </a:pPr>
            <a:r>
              <a:rPr lang="en-US" sz="1400" b="1" i="1" dirty="0">
                <a:latin typeface="Aptos" panose="020B0004020202020204" pitchFamily="34" charset="0"/>
                <a:cs typeface="Arial" panose="020B0604020202020204" pitchFamily="34" charset="0"/>
              </a:rPr>
              <a:t>Excessive ratifications may result in disciplinary action, loss of purchasing rights, or reimbursement to the District.</a:t>
            </a:r>
            <a:endParaRPr lang="en-US" sz="1400" b="1" i="1" dirty="0">
              <a:latin typeface="Aptos" panose="020B0004020202020204" pitchFamily="34" charset="0"/>
              <a:ea typeface="Calibri"/>
              <a:cs typeface="Arial" panose="020B0604020202020204" pitchFamily="34" charset="0"/>
            </a:endParaRPr>
          </a:p>
          <a:p>
            <a:pPr marL="255905" indent="-255905" algn="just">
              <a:buFont typeface="+mj-lt"/>
              <a:buAutoNum type="arabicPeriod"/>
            </a:pPr>
            <a:r>
              <a:rPr lang="en-US" sz="1400" b="1" i="1" dirty="0">
                <a:latin typeface="Aptos" panose="020B0004020202020204" pitchFamily="34" charset="0"/>
                <a:cs typeface="Arial" panose="020B0604020202020204" pitchFamily="34" charset="0"/>
              </a:rPr>
              <a:t>Ratifications delay payments to vendors and can result in the district being placed on a “hold” for other orders.</a:t>
            </a:r>
            <a:endParaRPr lang="en-US" sz="1400" b="1" i="1" dirty="0">
              <a:latin typeface="Aptos" panose="020B0004020202020204" pitchFamily="34" charset="0"/>
              <a:ea typeface="Calibri"/>
              <a:cs typeface="Arial" panose="020B0604020202020204" pitchFamily="34" charset="0"/>
            </a:endParaRPr>
          </a:p>
          <a:p>
            <a:pPr marL="255905" indent="-255905" algn="just">
              <a:buFont typeface="+mj-lt"/>
              <a:buAutoNum type="arabicPeriod"/>
            </a:pPr>
            <a:r>
              <a:rPr lang="en-US" sz="1400" b="1" i="1" dirty="0">
                <a:solidFill>
                  <a:srgbClr val="C00000"/>
                </a:solidFill>
                <a:latin typeface="Aptos" panose="020B0004020202020204" pitchFamily="34" charset="0"/>
                <a:cs typeface="Arial" panose="020B0604020202020204" pitchFamily="34" charset="0"/>
              </a:rPr>
              <a:t>NEW: Quarterly reports of ratifications will be sent to Exec Directors.</a:t>
            </a:r>
          </a:p>
          <a:p>
            <a:pPr marL="255905" indent="-255905" algn="just">
              <a:buFont typeface="+mj-lt"/>
              <a:buAutoNum type="arabicPeriod"/>
            </a:pPr>
            <a:endParaRPr lang="en-US" sz="1400" b="1" i="1" dirty="0">
              <a:solidFill>
                <a:srgbClr val="C00000"/>
              </a:solidFill>
              <a:latin typeface="Aptos" panose="020B0004020202020204" pitchFamily="34" charset="0"/>
              <a:ea typeface="Calibri"/>
              <a:cs typeface="Calibri"/>
            </a:endParaRPr>
          </a:p>
          <a:p>
            <a:pPr marL="0" indent="0" algn="ctr">
              <a:buNone/>
            </a:pPr>
            <a:r>
              <a:rPr lang="en-US" sz="1400" b="1" dirty="0">
                <a:latin typeface="Aptos" panose="020B0004020202020204" pitchFamily="34" charset="0"/>
                <a:ea typeface="Calibri"/>
                <a:cs typeface="Arial" panose="020B0604020202020204" pitchFamily="34" charset="0"/>
              </a:rPr>
              <a:t>Send to </a:t>
            </a:r>
            <a:r>
              <a:rPr lang="en-US" sz="1400" b="1" dirty="0">
                <a:latin typeface="Aptos" panose="020B0004020202020204" pitchFamily="34" charset="0"/>
                <a:ea typeface="Calibri"/>
                <a:cs typeface="Arial" panose="020B0604020202020204" pitchFamily="34" charset="0"/>
                <a:hlinkClick r:id="rId3">
                  <a:extLst>
                    <a:ext uri="{A12FA001-AC4F-418D-AE19-62706E023703}">
                      <ahyp:hlinkClr xmlns:ahyp="http://schemas.microsoft.com/office/drawing/2018/hyperlinkcolor" val="tx"/>
                    </a:ext>
                  </a:extLst>
                </a:hlinkClick>
              </a:rPr>
              <a:t>Procurement@richlandone.org-</a:t>
            </a:r>
            <a:r>
              <a:rPr lang="en-US" sz="1400" b="1" dirty="0">
                <a:latin typeface="Aptos" panose="020B0004020202020204" pitchFamily="34" charset="0"/>
                <a:ea typeface="Calibri"/>
                <a:cs typeface="Arial" panose="020B0604020202020204" pitchFamily="34" charset="0"/>
              </a:rPr>
              <a:t> not your buyer!</a:t>
            </a:r>
          </a:p>
        </p:txBody>
      </p:sp>
      <p:sp>
        <p:nvSpPr>
          <p:cNvPr id="6" name="Rectangle 5">
            <a:extLst>
              <a:ext uri="{FF2B5EF4-FFF2-40B4-BE49-F238E27FC236}">
                <a16:creationId xmlns:a16="http://schemas.microsoft.com/office/drawing/2014/main" id="{C74302C8-6A0F-7BCE-BAF0-324CA46DCD01}"/>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een and white logo&#10;&#10;AI-generated content may be incorrect.">
            <a:extLst>
              <a:ext uri="{FF2B5EF4-FFF2-40B4-BE49-F238E27FC236}">
                <a16:creationId xmlns:a16="http://schemas.microsoft.com/office/drawing/2014/main" id="{E044027C-875D-6585-C32F-865BE5E006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8" name="TextBox 7">
            <a:extLst>
              <a:ext uri="{FF2B5EF4-FFF2-40B4-BE49-F238E27FC236}">
                <a16:creationId xmlns:a16="http://schemas.microsoft.com/office/drawing/2014/main" id="{3870D515-124E-2EE0-75BF-EFC618482F2C}"/>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Ratifications</a:t>
            </a:r>
          </a:p>
        </p:txBody>
      </p:sp>
    </p:spTree>
    <p:extLst>
      <p:ext uri="{BB962C8B-B14F-4D97-AF65-F5344CB8AC3E}">
        <p14:creationId xmlns:p14="http://schemas.microsoft.com/office/powerpoint/2010/main" val="3905406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ptos" panose="020B0004020202020204" pitchFamily="34" charset="0"/>
                <a:cs typeface="Arial" panose="020B0604020202020204" pitchFamily="34" charset="0"/>
              </a:rPr>
              <a:t>Change Orders</a:t>
            </a:r>
          </a:p>
        </p:txBody>
      </p:sp>
      <p:sp>
        <p:nvSpPr>
          <p:cNvPr id="5" name="Content Placeholder 2"/>
          <p:cNvSpPr>
            <a:spLocks noGrp="1"/>
          </p:cNvSpPr>
          <p:nvPr>
            <p:ph sz="half" idx="1"/>
          </p:nvPr>
        </p:nvSpPr>
        <p:spPr>
          <a:xfrm>
            <a:off x="443948" y="1818857"/>
            <a:ext cx="11304104" cy="4368879"/>
          </a:xfrm>
        </p:spPr>
        <p:txBody>
          <a:bodyPr vert="horz" lIns="91440" tIns="45720" rIns="91440" bIns="45720" rtlCol="0" anchor="t">
            <a:noAutofit/>
          </a:bodyPr>
          <a:lstStyle/>
          <a:p>
            <a:pPr marL="0" indent="0">
              <a:buNone/>
            </a:pPr>
            <a:r>
              <a:rPr lang="en-US" sz="2400" dirty="0">
                <a:solidFill>
                  <a:schemeClr val="accent4"/>
                </a:solidFill>
                <a:latin typeface="Aptos" panose="020B0004020202020204" pitchFamily="34" charset="0"/>
                <a:cs typeface="Arial" panose="020B0604020202020204" pitchFamily="34" charset="0"/>
              </a:rPr>
              <a:t>Change Order: A written modification or amendment to an </a:t>
            </a:r>
            <a:r>
              <a:rPr lang="en-US" sz="2400" b="1" dirty="0">
                <a:solidFill>
                  <a:schemeClr val="accent4"/>
                </a:solidFill>
                <a:latin typeface="Aptos" panose="020B0004020202020204" pitchFamily="34" charset="0"/>
                <a:cs typeface="Arial" panose="020B0604020202020204" pitchFamily="34" charset="0"/>
              </a:rPr>
              <a:t>EXISTING</a:t>
            </a:r>
            <a:r>
              <a:rPr lang="en-US" sz="2400" dirty="0">
                <a:solidFill>
                  <a:schemeClr val="accent4"/>
                </a:solidFill>
                <a:latin typeface="Aptos" panose="020B0004020202020204" pitchFamily="34" charset="0"/>
                <a:cs typeface="Arial" panose="020B0604020202020204" pitchFamily="34" charset="0"/>
              </a:rPr>
              <a:t> contract (Remember: POs are contracts!)  </a:t>
            </a:r>
          </a:p>
          <a:p>
            <a:pPr marL="0" indent="0">
              <a:buNone/>
            </a:pPr>
            <a:endParaRPr lang="en-US" sz="1800" dirty="0">
              <a:latin typeface="Aptos" panose="020B0004020202020204" pitchFamily="34" charset="0"/>
              <a:cs typeface="Arial" panose="020B0604020202020204" pitchFamily="34" charset="0"/>
            </a:endParaRPr>
          </a:p>
          <a:p>
            <a:pPr marL="0" indent="0">
              <a:buNone/>
            </a:pPr>
            <a:r>
              <a:rPr lang="en-US" sz="1800" b="1" u="sng" dirty="0">
                <a:latin typeface="Aptos" panose="020B0004020202020204" pitchFamily="34" charset="0"/>
                <a:cs typeface="Arial" panose="020B0604020202020204" pitchFamily="34" charset="0"/>
              </a:rPr>
              <a:t>Important</a:t>
            </a:r>
            <a:r>
              <a:rPr lang="en-US" sz="1800" dirty="0">
                <a:latin typeface="Aptos" panose="020B0004020202020204" pitchFamily="34" charset="0"/>
                <a:cs typeface="Arial" panose="020B0604020202020204" pitchFamily="34" charset="0"/>
              </a:rPr>
              <a:t>: </a:t>
            </a:r>
          </a:p>
          <a:p>
            <a:pPr>
              <a:spcBef>
                <a:spcPts val="0"/>
              </a:spcBef>
            </a:pPr>
            <a:r>
              <a:rPr lang="en-US" sz="1800" dirty="0">
                <a:latin typeface="Aptos" panose="020B0004020202020204" pitchFamily="34" charset="0"/>
                <a:ea typeface="Calibri"/>
                <a:cs typeface="Arial" panose="020B0604020202020204" pitchFamily="34" charset="0"/>
              </a:rPr>
              <a:t>If you are adding items, you need a new PO. Change orders are not to be used to add line items to your order or to increase the quantity of what you’re ordering.  </a:t>
            </a:r>
          </a:p>
          <a:p>
            <a:pPr>
              <a:spcBef>
                <a:spcPts val="0"/>
              </a:spcBef>
            </a:pPr>
            <a:r>
              <a:rPr lang="en-US" sz="1800" dirty="0">
                <a:latin typeface="Aptos" panose="020B0004020202020204" pitchFamily="34" charset="0"/>
                <a:cs typeface="Arial" panose="020B0604020202020204" pitchFamily="34" charset="0"/>
              </a:rPr>
              <a:t>When at all possible, complete the change order </a:t>
            </a:r>
            <a:r>
              <a:rPr lang="en-US" sz="1800" i="1" dirty="0">
                <a:latin typeface="Aptos" panose="020B0004020202020204" pitchFamily="34" charset="0"/>
                <a:cs typeface="Arial" panose="020B0604020202020204" pitchFamily="34" charset="0"/>
              </a:rPr>
              <a:t>before</a:t>
            </a:r>
            <a:r>
              <a:rPr lang="en-US" sz="1800" dirty="0">
                <a:latin typeface="Aptos" panose="020B0004020202020204" pitchFamily="34" charset="0"/>
                <a:cs typeface="Arial" panose="020B0604020202020204" pitchFamily="34" charset="0"/>
              </a:rPr>
              <a:t> you get the items, not after. </a:t>
            </a:r>
          </a:p>
          <a:p>
            <a:pPr>
              <a:spcBef>
                <a:spcPts val="0"/>
              </a:spcBef>
            </a:pPr>
            <a:r>
              <a:rPr lang="en-US" sz="1800" dirty="0">
                <a:latin typeface="Aptos" panose="020B0004020202020204" pitchFamily="34" charset="0"/>
                <a:ea typeface="Calibri"/>
                <a:cs typeface="Arial" panose="020B0604020202020204" pitchFamily="34" charset="0"/>
              </a:rPr>
              <a:t>AP can close out a PO with the last invoice for the PO if you do it through PO receiving. If it’s not done then, Procurement will need a change order to close it out.</a:t>
            </a:r>
          </a:p>
          <a:p>
            <a:pPr>
              <a:spcBef>
                <a:spcPts val="0"/>
              </a:spcBef>
            </a:pPr>
            <a:r>
              <a:rPr lang="en-US" sz="1800" dirty="0">
                <a:latin typeface="Aptos" panose="020B0004020202020204" pitchFamily="34" charset="0"/>
                <a:ea typeface="Calibri"/>
                <a:cs typeface="Arial" panose="020B0604020202020204" pitchFamily="34" charset="0"/>
              </a:rPr>
              <a:t>If you have to do a change order to close out a PO, please wait until the invoices have been paid </a:t>
            </a:r>
            <a:r>
              <a:rPr lang="en-US" sz="1800" i="1" dirty="0">
                <a:latin typeface="Aptos" panose="020B0004020202020204" pitchFamily="34" charset="0"/>
                <a:ea typeface="Calibri"/>
                <a:cs typeface="Arial" panose="020B0604020202020204" pitchFamily="34" charset="0"/>
              </a:rPr>
              <a:t>before </a:t>
            </a:r>
            <a:r>
              <a:rPr lang="en-US" sz="1800" dirty="0">
                <a:latin typeface="Aptos" panose="020B0004020202020204" pitchFamily="34" charset="0"/>
                <a:ea typeface="Calibri"/>
                <a:cs typeface="Arial" panose="020B0604020202020204" pitchFamily="34" charset="0"/>
              </a:rPr>
              <a:t>you submit it.  </a:t>
            </a:r>
            <a:r>
              <a:rPr lang="en-US" sz="1800" dirty="0">
                <a:latin typeface="Aptos" panose="020B0004020202020204" pitchFamily="34" charset="0"/>
                <a:cs typeface="Arial" panose="020B0604020202020204" pitchFamily="34" charset="0"/>
              </a:rPr>
              <a:t>   </a:t>
            </a:r>
          </a:p>
          <a:p>
            <a:pPr>
              <a:spcBef>
                <a:spcPts val="0"/>
              </a:spcBef>
            </a:pPr>
            <a:r>
              <a:rPr lang="en-US" sz="1800" dirty="0">
                <a:latin typeface="Aptos" panose="020B0004020202020204" pitchFamily="34" charset="0"/>
                <a:cs typeface="Arial" panose="020B0604020202020204" pitchFamily="34" charset="0"/>
              </a:rPr>
              <a:t>Purchase Orders are not automatically reprinted after change orders are completed. If a vendor requests a new PO before proceeding, contact your buyer.</a:t>
            </a:r>
            <a:endParaRPr lang="en-US" sz="1800" b="1" dirty="0">
              <a:latin typeface="Aptos" panose="020B0004020202020204" pitchFamily="34" charset="0"/>
              <a:ea typeface="Calibri"/>
              <a:cs typeface="Arial" panose="020B0604020202020204" pitchFamily="34" charset="0"/>
            </a:endParaRPr>
          </a:p>
        </p:txBody>
      </p:sp>
      <p:sp>
        <p:nvSpPr>
          <p:cNvPr id="3" name="Rectangle 2">
            <a:extLst>
              <a:ext uri="{FF2B5EF4-FFF2-40B4-BE49-F238E27FC236}">
                <a16:creationId xmlns:a16="http://schemas.microsoft.com/office/drawing/2014/main" id="{6F5F415E-F8B6-087F-C78F-1286D1CCEE71}"/>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een and white logo&#10;&#10;AI-generated content may be incorrect.">
            <a:extLst>
              <a:ext uri="{FF2B5EF4-FFF2-40B4-BE49-F238E27FC236}">
                <a16:creationId xmlns:a16="http://schemas.microsoft.com/office/drawing/2014/main" id="{6BFAE1AD-D5D9-E01E-98CC-BF23784431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6" name="TextBox 5">
            <a:extLst>
              <a:ext uri="{FF2B5EF4-FFF2-40B4-BE49-F238E27FC236}">
                <a16:creationId xmlns:a16="http://schemas.microsoft.com/office/drawing/2014/main" id="{EE514082-CA44-2A1E-0539-40874770BB73}"/>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Change Orders</a:t>
            </a:r>
          </a:p>
        </p:txBody>
      </p:sp>
    </p:spTree>
    <p:extLst>
      <p:ext uri="{BB962C8B-B14F-4D97-AF65-F5344CB8AC3E}">
        <p14:creationId xmlns:p14="http://schemas.microsoft.com/office/powerpoint/2010/main" val="35998926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445993"/>
            <a:ext cx="7086600" cy="857250"/>
          </a:xfrm>
        </p:spPr>
        <p:txBody>
          <a:bodyPr anchor="ctr">
            <a:normAutofit/>
          </a:bodyPr>
          <a:lstStyle/>
          <a:p>
            <a:r>
              <a:rPr lang="en-US" dirty="0">
                <a:latin typeface="Aptos" panose="020B0004020202020204" pitchFamily="34" charset="0"/>
                <a:cs typeface="Arial" panose="020B0604020202020204" pitchFamily="34" charset="0"/>
              </a:rPr>
              <a:t>Change Orders </a:t>
            </a:r>
            <a:endParaRPr lang="en-US" sz="4000" dirty="0">
              <a:latin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B5DB366-D6B7-CFCB-90FD-616A84CAB89E}"/>
              </a:ext>
            </a:extLst>
          </p:cNvPr>
          <p:cNvSpPr txBox="1"/>
          <p:nvPr/>
        </p:nvSpPr>
        <p:spPr>
          <a:xfrm>
            <a:off x="390523" y="4873028"/>
            <a:ext cx="10620375" cy="646331"/>
          </a:xfrm>
          <a:prstGeom prst="rect">
            <a:avLst/>
          </a:prstGeom>
          <a:noFill/>
        </p:spPr>
        <p:txBody>
          <a:bodyPr wrap="square">
            <a:spAutoFit/>
          </a:bodyPr>
          <a:lstStyle/>
          <a:p>
            <a:pPr marL="0" indent="0">
              <a:buNone/>
            </a:pPr>
            <a:r>
              <a:rPr lang="en-US" sz="1800" b="1" i="1" dirty="0">
                <a:latin typeface="Aptos" panose="020B0004020202020204" pitchFamily="34" charset="0"/>
                <a:cs typeface="Arial" panose="020B0604020202020204" pitchFamily="34" charset="0"/>
              </a:rPr>
              <a:t>Note: Differences of Invoices +/- $300.00 do not require a written change order; approve and send to AP through PO Receiving. </a:t>
            </a:r>
          </a:p>
        </p:txBody>
      </p:sp>
      <p:sp>
        <p:nvSpPr>
          <p:cNvPr id="6" name="TextBox 5">
            <a:extLst>
              <a:ext uri="{FF2B5EF4-FFF2-40B4-BE49-F238E27FC236}">
                <a16:creationId xmlns:a16="http://schemas.microsoft.com/office/drawing/2014/main" id="{C3ACBBA5-A19D-5984-427F-282725C2A90C}"/>
              </a:ext>
            </a:extLst>
          </p:cNvPr>
          <p:cNvSpPr txBox="1"/>
          <p:nvPr/>
        </p:nvSpPr>
        <p:spPr>
          <a:xfrm>
            <a:off x="390523" y="2263222"/>
            <a:ext cx="10344151" cy="2123658"/>
          </a:xfrm>
          <a:prstGeom prst="rect">
            <a:avLst/>
          </a:prstGeom>
          <a:noFill/>
        </p:spPr>
        <p:txBody>
          <a:bodyPr wrap="square" rtlCol="0">
            <a:spAutoFit/>
          </a:bodyPr>
          <a:lstStyle/>
          <a:p>
            <a:r>
              <a:rPr lang="en-US" sz="2000" b="1" dirty="0">
                <a:latin typeface="Aptos" panose="020B0004020202020204" pitchFamily="34" charset="0"/>
              </a:rPr>
              <a:t>Naming Sequence</a:t>
            </a:r>
          </a:p>
          <a:p>
            <a:pPr lvl="0"/>
            <a:r>
              <a:rPr lang="en-US" sz="2000" dirty="0">
                <a:latin typeface="Aptos" panose="020B0004020202020204" pitchFamily="34" charset="0"/>
                <a:cs typeface="Arial" panose="020B0604020202020204" pitchFamily="34" charset="0"/>
              </a:rPr>
              <a:t>PO Number/Vendor/Dept Code</a:t>
            </a:r>
          </a:p>
          <a:p>
            <a:pPr lvl="0"/>
            <a:r>
              <a:rPr lang="en-US" sz="2000" b="1" dirty="0">
                <a:solidFill>
                  <a:srgbClr val="FF0000"/>
                </a:solidFill>
                <a:latin typeface="Aptos" panose="020B0004020202020204" pitchFamily="34" charset="0"/>
                <a:cs typeface="Arial" panose="020B0604020202020204" pitchFamily="34" charset="0"/>
              </a:rPr>
              <a:t>“2026XXXX.DellComputers.770”</a:t>
            </a:r>
          </a:p>
          <a:p>
            <a:pPr lvl="0"/>
            <a:endParaRPr lang="en-US" b="1" dirty="0">
              <a:solidFill>
                <a:srgbClr val="FF0000"/>
              </a:solidFill>
              <a:latin typeface="Aptos" panose="020B0004020202020204" pitchFamily="34" charset="0"/>
              <a:cs typeface="Arial" panose="020B0604020202020204" pitchFamily="34" charset="0"/>
            </a:endParaRPr>
          </a:p>
          <a:p>
            <a:pPr lvl="0"/>
            <a:endParaRPr lang="en-US" b="1" dirty="0">
              <a:solidFill>
                <a:srgbClr val="FF0000"/>
              </a:solidFill>
              <a:latin typeface="Aptos" panose="020B0004020202020204" pitchFamily="34" charset="0"/>
              <a:cs typeface="Arial" panose="020B0604020202020204" pitchFamily="34" charset="0"/>
            </a:endParaRPr>
          </a:p>
          <a:p>
            <a:r>
              <a:rPr lang="en-US" i="1" dirty="0">
                <a:latin typeface="Aptos" panose="020B0004020202020204" pitchFamily="34" charset="0"/>
                <a:cs typeface="Arial" panose="020B0604020202020204" pitchFamily="34" charset="0"/>
              </a:rPr>
              <a:t>Budget must approve </a:t>
            </a:r>
            <a:r>
              <a:rPr lang="en-US" i="1" u="sng" dirty="0">
                <a:latin typeface="Aptos" panose="020B0004020202020204" pitchFamily="34" charset="0"/>
                <a:cs typeface="Arial" panose="020B0604020202020204" pitchFamily="34" charset="0"/>
              </a:rPr>
              <a:t>BEFORE</a:t>
            </a:r>
            <a:r>
              <a:rPr lang="en-US" i="1" dirty="0">
                <a:latin typeface="Aptos" panose="020B0004020202020204" pitchFamily="34" charset="0"/>
                <a:cs typeface="Arial" panose="020B0604020202020204" pitchFamily="34" charset="0"/>
              </a:rPr>
              <a:t> Procurement can approve it and make the changes. Send these to </a:t>
            </a:r>
            <a:r>
              <a:rPr lang="en-US" i="1" dirty="0">
                <a:latin typeface="Aptos" panose="020B0004020202020204" pitchFamily="34" charset="0"/>
                <a:cs typeface="Arial" panose="020B0604020202020204" pitchFamily="34" charset="0"/>
                <a:hlinkClick r:id="rId3"/>
              </a:rPr>
              <a:t>R1Budget@richlandone.org</a:t>
            </a:r>
            <a:r>
              <a:rPr lang="en-US" i="1" dirty="0">
                <a:latin typeface="Aptos" panose="020B0004020202020204" pitchFamily="34" charset="0"/>
                <a:cs typeface="Arial" panose="020B0604020202020204" pitchFamily="34" charset="0"/>
              </a:rPr>
              <a:t>. </a:t>
            </a:r>
            <a:r>
              <a:rPr lang="en-US" dirty="0">
                <a:latin typeface="Aptos" panose="020B0004020202020204" pitchFamily="34" charset="0"/>
                <a:cs typeface="Arial" panose="020B0604020202020204" pitchFamily="34" charset="0"/>
              </a:rPr>
              <a:t>Budget will send to Procurement. </a:t>
            </a:r>
            <a:endParaRPr lang="en-US" dirty="0">
              <a:latin typeface="Aptos" panose="020B0004020202020204" pitchFamily="34" charset="0"/>
            </a:endParaRPr>
          </a:p>
        </p:txBody>
      </p:sp>
      <p:sp>
        <p:nvSpPr>
          <p:cNvPr id="3" name="Rectangle 2">
            <a:extLst>
              <a:ext uri="{FF2B5EF4-FFF2-40B4-BE49-F238E27FC236}">
                <a16:creationId xmlns:a16="http://schemas.microsoft.com/office/drawing/2014/main" id="{5CA24DF2-60C8-DB5D-7535-99CF43A431E2}"/>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een and white logo&#10;&#10;AI-generated content may be incorrect.">
            <a:extLst>
              <a:ext uri="{FF2B5EF4-FFF2-40B4-BE49-F238E27FC236}">
                <a16:creationId xmlns:a16="http://schemas.microsoft.com/office/drawing/2014/main" id="{38F8927D-1BE2-0549-78D3-BF5C6A0FD2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7" name="TextBox 6">
            <a:extLst>
              <a:ext uri="{FF2B5EF4-FFF2-40B4-BE49-F238E27FC236}">
                <a16:creationId xmlns:a16="http://schemas.microsoft.com/office/drawing/2014/main" id="{F1AF2F13-A40E-D546-E30C-71D90C21B2C9}"/>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Change Orders</a:t>
            </a:r>
          </a:p>
        </p:txBody>
      </p:sp>
    </p:spTree>
    <p:extLst>
      <p:ext uri="{BB962C8B-B14F-4D97-AF65-F5344CB8AC3E}">
        <p14:creationId xmlns:p14="http://schemas.microsoft.com/office/powerpoint/2010/main" val="1724190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12CEFE-0200-01F2-74A4-0E60EE664385}"/>
              </a:ext>
            </a:extLst>
          </p:cNvPr>
          <p:cNvPicPr>
            <a:picLocks noChangeAspect="1"/>
          </p:cNvPicPr>
          <p:nvPr/>
        </p:nvPicPr>
        <p:blipFill>
          <a:blip r:embed="rId2"/>
          <a:stretch>
            <a:fillRect/>
          </a:stretch>
        </p:blipFill>
        <p:spPr>
          <a:xfrm>
            <a:off x="631939" y="235547"/>
            <a:ext cx="5946414" cy="6043669"/>
          </a:xfrm>
          <a:prstGeom prst="rect">
            <a:avLst/>
          </a:prstGeom>
        </p:spPr>
      </p:pic>
      <p:sp>
        <p:nvSpPr>
          <p:cNvPr id="2" name="TextBox 1">
            <a:extLst>
              <a:ext uri="{FF2B5EF4-FFF2-40B4-BE49-F238E27FC236}">
                <a16:creationId xmlns:a16="http://schemas.microsoft.com/office/drawing/2014/main" id="{F922DA25-2244-5A28-BEED-46BBFC6E2326}"/>
              </a:ext>
            </a:extLst>
          </p:cNvPr>
          <p:cNvSpPr txBox="1"/>
          <p:nvPr/>
        </p:nvSpPr>
        <p:spPr>
          <a:xfrm>
            <a:off x="6977848" y="1831343"/>
            <a:ext cx="4918229" cy="2031325"/>
          </a:xfrm>
          <a:prstGeom prst="rect">
            <a:avLst/>
          </a:prstGeom>
          <a:noFill/>
        </p:spPr>
        <p:txBody>
          <a:bodyPr wrap="square" rtlCol="0">
            <a:spAutoFit/>
          </a:bodyPr>
          <a:lstStyle/>
          <a:p>
            <a:r>
              <a:rPr lang="en-US" b="1" dirty="0">
                <a:latin typeface="Aptos" panose="020B0004020202020204" pitchFamily="34" charset="0"/>
                <a:cs typeface="Arial" panose="020B0604020202020204" pitchFamily="34" charset="0"/>
              </a:rPr>
              <a:t>Our goal= Decrease changes orders &amp; </a:t>
            </a:r>
            <a:r>
              <a:rPr lang="en-US" b="1" u="sng" dirty="0">
                <a:latin typeface="Aptos" panose="020B0004020202020204" pitchFamily="34" charset="0"/>
                <a:cs typeface="Arial" panose="020B0604020202020204" pitchFamily="34" charset="0"/>
              </a:rPr>
              <a:t>get submitters to add more detail to the description of their change order.</a:t>
            </a:r>
            <a:endParaRPr lang="en-US" b="1" u="sng" dirty="0">
              <a:latin typeface="Aptos" panose="020B0004020202020204" pitchFamily="34" charset="0"/>
              <a:ea typeface="Calibri"/>
              <a:cs typeface="Arial" panose="020B0604020202020204" pitchFamily="34" charset="0"/>
            </a:endParaRPr>
          </a:p>
          <a:p>
            <a:endParaRPr lang="en-US" b="1" dirty="0">
              <a:solidFill>
                <a:srgbClr val="FF0000"/>
              </a:solidFill>
              <a:latin typeface="Aptos" panose="020B0004020202020204" pitchFamily="34" charset="0"/>
              <a:ea typeface="Calibri"/>
              <a:cs typeface="Arial" panose="020B0604020202020204" pitchFamily="34" charset="0"/>
            </a:endParaRPr>
          </a:p>
          <a:p>
            <a:r>
              <a:rPr lang="en-US" b="1" dirty="0">
                <a:solidFill>
                  <a:srgbClr val="FF0000"/>
                </a:solidFill>
                <a:latin typeface="Aptos" panose="020B0004020202020204" pitchFamily="34" charset="0"/>
                <a:ea typeface="Calibri"/>
                <a:cs typeface="Arial" panose="020B0604020202020204" pitchFamily="34" charset="0"/>
              </a:rPr>
              <a:t>“Increase PO to pay invoice” </a:t>
            </a:r>
            <a:r>
              <a:rPr lang="en-US" b="1" dirty="0">
                <a:latin typeface="Aptos" panose="020B0004020202020204" pitchFamily="34" charset="0"/>
                <a:ea typeface="Calibri"/>
                <a:cs typeface="Arial" panose="020B0604020202020204" pitchFamily="34" charset="0"/>
              </a:rPr>
              <a:t>vs</a:t>
            </a:r>
            <a:r>
              <a:rPr lang="en-US" b="1" dirty="0">
                <a:solidFill>
                  <a:srgbClr val="FF0000"/>
                </a:solidFill>
                <a:latin typeface="Aptos" panose="020B0004020202020204" pitchFamily="34" charset="0"/>
                <a:ea typeface="Calibri"/>
                <a:cs typeface="Arial" panose="020B0604020202020204" pitchFamily="34" charset="0"/>
              </a:rPr>
              <a:t> </a:t>
            </a:r>
            <a:r>
              <a:rPr lang="en-US" b="1" dirty="0">
                <a:solidFill>
                  <a:schemeClr val="accent3"/>
                </a:solidFill>
                <a:latin typeface="Aptos" panose="020B0004020202020204" pitchFamily="34" charset="0"/>
                <a:ea typeface="Calibri"/>
                <a:cs typeface="Arial" panose="020B0604020202020204" pitchFamily="34" charset="0"/>
              </a:rPr>
              <a:t>“Airline ticket pricing change after purchase order was issued”</a:t>
            </a:r>
          </a:p>
        </p:txBody>
      </p:sp>
      <p:sp>
        <p:nvSpPr>
          <p:cNvPr id="12" name="Arrow: Right 11">
            <a:extLst>
              <a:ext uri="{FF2B5EF4-FFF2-40B4-BE49-F238E27FC236}">
                <a16:creationId xmlns:a16="http://schemas.microsoft.com/office/drawing/2014/main" id="{2C426EA7-A5EC-4BD2-47F1-1E721FFF28C6}"/>
              </a:ext>
            </a:extLst>
          </p:cNvPr>
          <p:cNvSpPr/>
          <p:nvPr/>
        </p:nvSpPr>
        <p:spPr>
          <a:xfrm rot="10800000">
            <a:off x="5846453" y="2255048"/>
            <a:ext cx="1099398" cy="773902"/>
          </a:xfrm>
          <a:prstGeom prst="right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
        <p:nvSpPr>
          <p:cNvPr id="4" name="Rectangle 3">
            <a:extLst>
              <a:ext uri="{FF2B5EF4-FFF2-40B4-BE49-F238E27FC236}">
                <a16:creationId xmlns:a16="http://schemas.microsoft.com/office/drawing/2014/main" id="{BF84A79E-A919-F801-4DD6-359B0C1B5370}"/>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een and white logo&#10;&#10;AI-generated content may be incorrect.">
            <a:extLst>
              <a:ext uri="{FF2B5EF4-FFF2-40B4-BE49-F238E27FC236}">
                <a16:creationId xmlns:a16="http://schemas.microsoft.com/office/drawing/2014/main" id="{D92A5B6A-9BB8-F654-827B-A19E25563D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6" name="TextBox 5">
            <a:extLst>
              <a:ext uri="{FF2B5EF4-FFF2-40B4-BE49-F238E27FC236}">
                <a16:creationId xmlns:a16="http://schemas.microsoft.com/office/drawing/2014/main" id="{CF34040B-9CDB-37DB-EB22-F8B7E3BC4713}"/>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Change Orders</a:t>
            </a:r>
          </a:p>
        </p:txBody>
      </p:sp>
    </p:spTree>
    <p:extLst>
      <p:ext uri="{BB962C8B-B14F-4D97-AF65-F5344CB8AC3E}">
        <p14:creationId xmlns:p14="http://schemas.microsoft.com/office/powerpoint/2010/main" val="1316924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AD4B5E05-F280-F3DB-864A-3A11BAFE68C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EA1AE75-03AA-9F41-B52F-BA1BBBE6D6AB}"/>
              </a:ext>
            </a:extLst>
          </p:cNvPr>
          <p:cNvPicPr>
            <a:picLocks noChangeAspect="1"/>
          </p:cNvPicPr>
          <p:nvPr/>
        </p:nvPicPr>
        <p:blipFill>
          <a:blip r:embed="rId2"/>
          <a:srcRect l="5795" t="32717" r="4552"/>
          <a:stretch>
            <a:fillRect/>
          </a:stretch>
        </p:blipFill>
        <p:spPr>
          <a:xfrm>
            <a:off x="196207" y="1257088"/>
            <a:ext cx="6683793" cy="5098117"/>
          </a:xfrm>
          <a:prstGeom prst="rect">
            <a:avLst/>
          </a:prstGeom>
        </p:spPr>
      </p:pic>
      <p:sp>
        <p:nvSpPr>
          <p:cNvPr id="2" name="TextBox 1">
            <a:extLst>
              <a:ext uri="{FF2B5EF4-FFF2-40B4-BE49-F238E27FC236}">
                <a16:creationId xmlns:a16="http://schemas.microsoft.com/office/drawing/2014/main" id="{05DB27A5-8FEF-636F-B66B-CD15FBA53EFC}"/>
              </a:ext>
            </a:extLst>
          </p:cNvPr>
          <p:cNvSpPr txBox="1"/>
          <p:nvPr/>
        </p:nvSpPr>
        <p:spPr>
          <a:xfrm>
            <a:off x="7179884" y="1868014"/>
            <a:ext cx="4528194" cy="461665"/>
          </a:xfrm>
          <a:prstGeom prst="rect">
            <a:avLst/>
          </a:prstGeom>
          <a:solidFill>
            <a:schemeClr val="accent3">
              <a:lumMod val="20000"/>
              <a:lumOff val="80000"/>
            </a:schemeClr>
          </a:solidFill>
          <a:effectLst>
            <a:outerShdw blurRad="63500" sx="102000" sy="102000" algn="ctr" rotWithShape="0">
              <a:prstClr val="black">
                <a:alpha val="40000"/>
              </a:prstClr>
            </a:outerShdw>
          </a:effectLst>
        </p:spPr>
        <p:txBody>
          <a:bodyPr wrap="square" rtlCol="0">
            <a:spAutoFit/>
          </a:bodyPr>
          <a:lstStyle/>
          <a:p>
            <a:r>
              <a:rPr lang="en-US" sz="1200" b="1" dirty="0">
                <a:latin typeface="Arial" panose="020B0604020202020204" pitchFamily="34" charset="0"/>
                <a:ea typeface="Calibri"/>
                <a:cs typeface="Arial" panose="020B0604020202020204" pitchFamily="34" charset="0"/>
              </a:rPr>
              <a:t>How much you need the PO to be increased or decreased for the account number listed on the left.</a:t>
            </a:r>
          </a:p>
        </p:txBody>
      </p:sp>
      <p:sp>
        <p:nvSpPr>
          <p:cNvPr id="4" name="Title 3">
            <a:extLst>
              <a:ext uri="{FF2B5EF4-FFF2-40B4-BE49-F238E27FC236}">
                <a16:creationId xmlns:a16="http://schemas.microsoft.com/office/drawing/2014/main" id="{90CF9FDD-B9F0-63AF-EB6B-087E709125D6}"/>
              </a:ext>
            </a:extLst>
          </p:cNvPr>
          <p:cNvSpPr>
            <a:spLocks noGrp="1"/>
          </p:cNvSpPr>
          <p:nvPr>
            <p:ph type="title"/>
          </p:nvPr>
        </p:nvSpPr>
        <p:spPr>
          <a:xfrm>
            <a:off x="494190" y="42638"/>
            <a:ext cx="9448800" cy="1143000"/>
          </a:xfrm>
        </p:spPr>
        <p:txBody>
          <a:bodyPr/>
          <a:lstStyle/>
          <a:p>
            <a:r>
              <a:rPr lang="en-US" dirty="0">
                <a:latin typeface="Aptos" panose="020B0004020202020204" pitchFamily="34" charset="0"/>
              </a:rPr>
              <a:t>Change Order Math</a:t>
            </a:r>
          </a:p>
        </p:txBody>
      </p:sp>
      <p:sp>
        <p:nvSpPr>
          <p:cNvPr id="5" name="TextBox 4">
            <a:extLst>
              <a:ext uri="{FF2B5EF4-FFF2-40B4-BE49-F238E27FC236}">
                <a16:creationId xmlns:a16="http://schemas.microsoft.com/office/drawing/2014/main" id="{2AAC75DE-5BC6-D0E6-C300-7EA60213FB58}"/>
              </a:ext>
            </a:extLst>
          </p:cNvPr>
          <p:cNvSpPr txBox="1"/>
          <p:nvPr/>
        </p:nvSpPr>
        <p:spPr>
          <a:xfrm>
            <a:off x="7285258" y="4007575"/>
            <a:ext cx="4422821" cy="461665"/>
          </a:xfrm>
          <a:prstGeom prst="rect">
            <a:avLst/>
          </a:prstGeom>
          <a:solidFill>
            <a:schemeClr val="accent4">
              <a:lumMod val="20000"/>
              <a:lumOff val="80000"/>
            </a:schemeClr>
          </a:solidFill>
          <a:effectLst>
            <a:outerShdw blurRad="63500" sx="102000" sy="102000" algn="ctr" rotWithShape="0">
              <a:prstClr val="black">
                <a:alpha val="40000"/>
              </a:prstClr>
            </a:outerShdw>
          </a:effectLst>
        </p:spPr>
        <p:txBody>
          <a:bodyPr wrap="square" rtlCol="0">
            <a:spAutoFit/>
          </a:bodyPr>
          <a:lstStyle/>
          <a:p>
            <a:r>
              <a:rPr lang="en-US" sz="1200" b="1" dirty="0">
                <a:latin typeface="Arial" panose="020B0604020202020204" pitchFamily="34" charset="0"/>
                <a:ea typeface="Calibri"/>
                <a:cs typeface="Arial" panose="020B0604020202020204" pitchFamily="34" charset="0"/>
              </a:rPr>
              <a:t>The grand total of how much you need the entire PO to be increased or decreased.</a:t>
            </a:r>
          </a:p>
        </p:txBody>
      </p:sp>
      <p:sp>
        <p:nvSpPr>
          <p:cNvPr id="6" name="TextBox 5">
            <a:extLst>
              <a:ext uri="{FF2B5EF4-FFF2-40B4-BE49-F238E27FC236}">
                <a16:creationId xmlns:a16="http://schemas.microsoft.com/office/drawing/2014/main" id="{E95811B5-F375-0004-CFE2-43D7738A1B3B}"/>
              </a:ext>
            </a:extLst>
          </p:cNvPr>
          <p:cNvSpPr txBox="1"/>
          <p:nvPr/>
        </p:nvSpPr>
        <p:spPr>
          <a:xfrm>
            <a:off x="1599082" y="4536165"/>
            <a:ext cx="3403123" cy="276999"/>
          </a:xfrm>
          <a:prstGeom prst="rect">
            <a:avLst/>
          </a:prstGeom>
          <a:solidFill>
            <a:schemeClr val="accent1"/>
          </a:solidFill>
          <a:effectLst>
            <a:outerShdw blurRad="63500" sx="102000" sy="102000" algn="ctr" rotWithShape="0">
              <a:prstClr val="black">
                <a:alpha val="40000"/>
              </a:prstClr>
            </a:outerShdw>
          </a:effectLst>
        </p:spPr>
        <p:txBody>
          <a:bodyPr wrap="square" rtlCol="0">
            <a:spAutoFit/>
          </a:bodyPr>
          <a:lstStyle/>
          <a:p>
            <a:r>
              <a:rPr lang="en-US" sz="1200" b="1" dirty="0">
                <a:latin typeface="Arial" panose="020B0604020202020204" pitchFamily="34" charset="0"/>
                <a:ea typeface="Calibri"/>
                <a:cs typeface="Arial" panose="020B0604020202020204" pitchFamily="34" charset="0"/>
              </a:rPr>
              <a:t>How much the PO was when it was first cut.</a:t>
            </a:r>
          </a:p>
        </p:txBody>
      </p:sp>
      <p:sp>
        <p:nvSpPr>
          <p:cNvPr id="7" name="TextBox 6">
            <a:extLst>
              <a:ext uri="{FF2B5EF4-FFF2-40B4-BE49-F238E27FC236}">
                <a16:creationId xmlns:a16="http://schemas.microsoft.com/office/drawing/2014/main" id="{9AA93C7E-5295-BB9C-13E1-3590AC228FD6}"/>
              </a:ext>
            </a:extLst>
          </p:cNvPr>
          <p:cNvSpPr txBox="1"/>
          <p:nvPr/>
        </p:nvSpPr>
        <p:spPr>
          <a:xfrm>
            <a:off x="7285258" y="4674664"/>
            <a:ext cx="4422820" cy="461665"/>
          </a:xfrm>
          <a:prstGeom prst="rect">
            <a:avLst/>
          </a:prstGeom>
          <a:solidFill>
            <a:schemeClr val="tx2">
              <a:lumMod val="20000"/>
              <a:lumOff val="80000"/>
            </a:schemeClr>
          </a:solidFill>
          <a:effectLst>
            <a:outerShdw blurRad="50800" dist="38100" dir="5400000" algn="t" rotWithShape="0">
              <a:prstClr val="black">
                <a:alpha val="40000"/>
              </a:prstClr>
            </a:outerShdw>
          </a:effectLst>
        </p:spPr>
        <p:txBody>
          <a:bodyPr wrap="square" rtlCol="0">
            <a:spAutoFit/>
          </a:bodyPr>
          <a:lstStyle/>
          <a:p>
            <a:r>
              <a:rPr lang="en-US" sz="1200" b="1" dirty="0">
                <a:latin typeface="Arial" panose="020B0604020202020204" pitchFamily="34" charset="0"/>
                <a:ea typeface="Calibri"/>
                <a:cs typeface="Arial" panose="020B0604020202020204" pitchFamily="34" charset="0"/>
              </a:rPr>
              <a:t>The total amount that you want increased or decreased from the PO.</a:t>
            </a:r>
          </a:p>
        </p:txBody>
      </p:sp>
      <p:sp>
        <p:nvSpPr>
          <p:cNvPr id="10" name="TextBox 9">
            <a:extLst>
              <a:ext uri="{FF2B5EF4-FFF2-40B4-BE49-F238E27FC236}">
                <a16:creationId xmlns:a16="http://schemas.microsoft.com/office/drawing/2014/main" id="{CE2627C7-2F90-4E9A-9E27-3EA7622B6A69}"/>
              </a:ext>
            </a:extLst>
          </p:cNvPr>
          <p:cNvSpPr txBox="1"/>
          <p:nvPr/>
        </p:nvSpPr>
        <p:spPr>
          <a:xfrm>
            <a:off x="7232571" y="5341753"/>
            <a:ext cx="4528194" cy="461665"/>
          </a:xfrm>
          <a:prstGeom prst="rect">
            <a:avLst/>
          </a:prstGeom>
          <a:solidFill>
            <a:schemeClr val="accent2">
              <a:lumMod val="60000"/>
              <a:lumOff val="40000"/>
            </a:schemeClr>
          </a:solidFill>
          <a:effectLst>
            <a:outerShdw blurRad="63500" sx="102000" sy="102000" algn="ctr" rotWithShape="0">
              <a:prstClr val="black">
                <a:alpha val="40000"/>
              </a:prstClr>
            </a:outerShdw>
          </a:effectLst>
        </p:spPr>
        <p:txBody>
          <a:bodyPr wrap="square" rtlCol="0">
            <a:spAutoFit/>
          </a:bodyPr>
          <a:lstStyle/>
          <a:p>
            <a:r>
              <a:rPr lang="en-US" sz="1200" b="1" dirty="0">
                <a:latin typeface="Arial" panose="020B0604020202020204" pitchFamily="34" charset="0"/>
                <a:ea typeface="Calibri"/>
                <a:cs typeface="Arial" panose="020B0604020202020204" pitchFamily="34" charset="0"/>
              </a:rPr>
              <a:t>The new amount you want the PO to be (see next slide for example).</a:t>
            </a:r>
          </a:p>
        </p:txBody>
      </p:sp>
      <p:sp>
        <p:nvSpPr>
          <p:cNvPr id="11" name="Arrow: Right 10">
            <a:extLst>
              <a:ext uri="{FF2B5EF4-FFF2-40B4-BE49-F238E27FC236}">
                <a16:creationId xmlns:a16="http://schemas.microsoft.com/office/drawing/2014/main" id="{8EF90928-83FE-E056-1E36-31E1192C76EB}"/>
              </a:ext>
            </a:extLst>
          </p:cNvPr>
          <p:cNvSpPr/>
          <p:nvPr/>
        </p:nvSpPr>
        <p:spPr>
          <a:xfrm rot="10800000">
            <a:off x="6420157" y="2045498"/>
            <a:ext cx="599767" cy="369332"/>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
        <p:nvSpPr>
          <p:cNvPr id="12" name="Arrow: Right 11">
            <a:extLst>
              <a:ext uri="{FF2B5EF4-FFF2-40B4-BE49-F238E27FC236}">
                <a16:creationId xmlns:a16="http://schemas.microsoft.com/office/drawing/2014/main" id="{35AE7058-4AC4-882F-D97B-0C5D718BE87E}"/>
              </a:ext>
            </a:extLst>
          </p:cNvPr>
          <p:cNvSpPr/>
          <p:nvPr/>
        </p:nvSpPr>
        <p:spPr>
          <a:xfrm rot="10800000">
            <a:off x="6580117" y="4017568"/>
            <a:ext cx="599767" cy="369332"/>
          </a:xfrm>
          <a:prstGeom prst="right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
        <p:nvSpPr>
          <p:cNvPr id="13" name="Arrow: Right 12">
            <a:extLst>
              <a:ext uri="{FF2B5EF4-FFF2-40B4-BE49-F238E27FC236}">
                <a16:creationId xmlns:a16="http://schemas.microsoft.com/office/drawing/2014/main" id="{4F08AA68-AD03-8307-BB6A-D1D377E35172}"/>
              </a:ext>
            </a:extLst>
          </p:cNvPr>
          <p:cNvSpPr/>
          <p:nvPr/>
        </p:nvSpPr>
        <p:spPr>
          <a:xfrm>
            <a:off x="5117744" y="4505479"/>
            <a:ext cx="619510" cy="369332"/>
          </a:xfrm>
          <a:prstGeom prst="right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
        <p:nvSpPr>
          <p:cNvPr id="14" name="Arrow: Right 13">
            <a:extLst>
              <a:ext uri="{FF2B5EF4-FFF2-40B4-BE49-F238E27FC236}">
                <a16:creationId xmlns:a16="http://schemas.microsoft.com/office/drawing/2014/main" id="{3E669F6F-4CF4-BA2D-5F37-CCB8F85C2B0C}"/>
              </a:ext>
            </a:extLst>
          </p:cNvPr>
          <p:cNvSpPr/>
          <p:nvPr/>
        </p:nvSpPr>
        <p:spPr>
          <a:xfrm rot="10800000">
            <a:off x="6443179" y="4649700"/>
            <a:ext cx="619510" cy="369332"/>
          </a:xfrm>
          <a:prstGeom prst="rightArrow">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
        <p:nvSpPr>
          <p:cNvPr id="15" name="Arrow: Right 14">
            <a:extLst>
              <a:ext uri="{FF2B5EF4-FFF2-40B4-BE49-F238E27FC236}">
                <a16:creationId xmlns:a16="http://schemas.microsoft.com/office/drawing/2014/main" id="{54AA43D3-FE4F-7B49-DE77-DA18B96276EF}"/>
              </a:ext>
            </a:extLst>
          </p:cNvPr>
          <p:cNvSpPr/>
          <p:nvPr/>
        </p:nvSpPr>
        <p:spPr>
          <a:xfrm rot="13294167">
            <a:off x="6327255" y="5072557"/>
            <a:ext cx="619510" cy="369332"/>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
        <p:nvSpPr>
          <p:cNvPr id="8" name="Rectangle 7">
            <a:extLst>
              <a:ext uri="{FF2B5EF4-FFF2-40B4-BE49-F238E27FC236}">
                <a16:creationId xmlns:a16="http://schemas.microsoft.com/office/drawing/2014/main" id="{5CF27C71-5EF7-6CB3-F455-77AC3FACEC5A}"/>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AI-generated content may be incorrect.">
            <a:extLst>
              <a:ext uri="{FF2B5EF4-FFF2-40B4-BE49-F238E27FC236}">
                <a16:creationId xmlns:a16="http://schemas.microsoft.com/office/drawing/2014/main" id="{332BF4C0-141E-D529-0D65-C2FA083584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16" name="TextBox 15">
            <a:extLst>
              <a:ext uri="{FF2B5EF4-FFF2-40B4-BE49-F238E27FC236}">
                <a16:creationId xmlns:a16="http://schemas.microsoft.com/office/drawing/2014/main" id="{EC35F4BC-FD33-D060-50CA-516F98877CE0}"/>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Change Orders</a:t>
            </a:r>
          </a:p>
        </p:txBody>
      </p:sp>
    </p:spTree>
    <p:extLst>
      <p:ext uri="{BB962C8B-B14F-4D97-AF65-F5344CB8AC3E}">
        <p14:creationId xmlns:p14="http://schemas.microsoft.com/office/powerpoint/2010/main" val="3629840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a:extLst>
            <a:ext uri="{FF2B5EF4-FFF2-40B4-BE49-F238E27FC236}">
              <a16:creationId xmlns:a16="http://schemas.microsoft.com/office/drawing/2014/main" id="{D4E29ABC-DE19-D955-378F-6AFF8C978C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A959C5-3E27-31A3-9B4C-AFCFC3FAF8A0}"/>
              </a:ext>
            </a:extLst>
          </p:cNvPr>
          <p:cNvPicPr>
            <a:picLocks noChangeAspect="1"/>
          </p:cNvPicPr>
          <p:nvPr/>
        </p:nvPicPr>
        <p:blipFill>
          <a:blip r:embed="rId2"/>
          <a:srcRect l="5795" t="32717" r="4552"/>
          <a:stretch>
            <a:fillRect/>
          </a:stretch>
        </p:blipFill>
        <p:spPr>
          <a:xfrm>
            <a:off x="220690" y="1885950"/>
            <a:ext cx="5694335" cy="4343400"/>
          </a:xfrm>
          <a:prstGeom prst="rect">
            <a:avLst/>
          </a:prstGeom>
        </p:spPr>
      </p:pic>
      <p:sp>
        <p:nvSpPr>
          <p:cNvPr id="4" name="Title 3">
            <a:extLst>
              <a:ext uri="{FF2B5EF4-FFF2-40B4-BE49-F238E27FC236}">
                <a16:creationId xmlns:a16="http://schemas.microsoft.com/office/drawing/2014/main" id="{F11E3424-6522-298E-4F25-D6209FBC2FA2}"/>
              </a:ext>
            </a:extLst>
          </p:cNvPr>
          <p:cNvSpPr>
            <a:spLocks noGrp="1"/>
          </p:cNvSpPr>
          <p:nvPr>
            <p:ph type="title"/>
          </p:nvPr>
        </p:nvSpPr>
        <p:spPr>
          <a:xfrm>
            <a:off x="417990" y="303893"/>
            <a:ext cx="9448800" cy="1143000"/>
          </a:xfrm>
        </p:spPr>
        <p:txBody>
          <a:bodyPr/>
          <a:lstStyle/>
          <a:p>
            <a:r>
              <a:rPr lang="en-US" dirty="0">
                <a:latin typeface="Aptos" panose="020B0004020202020204" pitchFamily="34" charset="0"/>
              </a:rPr>
              <a:t>Change Order Math</a:t>
            </a:r>
          </a:p>
        </p:txBody>
      </p:sp>
      <p:sp>
        <p:nvSpPr>
          <p:cNvPr id="8" name="TextBox 7">
            <a:extLst>
              <a:ext uri="{FF2B5EF4-FFF2-40B4-BE49-F238E27FC236}">
                <a16:creationId xmlns:a16="http://schemas.microsoft.com/office/drawing/2014/main" id="{DB90BC97-BA59-2F62-7244-AA2B5F6C2751}"/>
              </a:ext>
            </a:extLst>
          </p:cNvPr>
          <p:cNvSpPr txBox="1"/>
          <p:nvPr/>
        </p:nvSpPr>
        <p:spPr>
          <a:xfrm>
            <a:off x="6220942" y="4564981"/>
            <a:ext cx="5750368" cy="923330"/>
          </a:xfrm>
          <a:prstGeom prst="rect">
            <a:avLst/>
          </a:prstGeom>
          <a:solidFill>
            <a:schemeClr val="accent6">
              <a:lumMod val="20000"/>
              <a:lumOff val="80000"/>
            </a:schemeClr>
          </a:solidFill>
          <a:effectLst>
            <a:outerShdw blurRad="63500" sx="102000" sy="102000" algn="ctr" rotWithShape="0">
              <a:prstClr val="black">
                <a:alpha val="40000"/>
              </a:prstClr>
            </a:outerShdw>
          </a:effectLst>
        </p:spPr>
        <p:txBody>
          <a:bodyPr wrap="square" rtlCol="0">
            <a:spAutoFit/>
          </a:bodyPr>
          <a:lstStyle/>
          <a:p>
            <a:r>
              <a:rPr lang="en-US" b="1" dirty="0">
                <a:latin typeface="Aptos" panose="020B0004020202020204" pitchFamily="34" charset="0"/>
                <a:ea typeface="Calibri"/>
                <a:cs typeface="Arial" panose="020B0604020202020204" pitchFamily="34" charset="0"/>
              </a:rPr>
              <a:t>The new amount you want the PO to be. </a:t>
            </a:r>
          </a:p>
          <a:p>
            <a:r>
              <a:rPr lang="en-US" b="1" dirty="0">
                <a:latin typeface="Aptos" panose="020B0004020202020204" pitchFamily="34" charset="0"/>
                <a:ea typeface="Calibri"/>
                <a:cs typeface="Arial" panose="020B0604020202020204" pitchFamily="34" charset="0"/>
              </a:rPr>
              <a:t>**This number should match the total of all invoices that will need to be paid out of this PO. </a:t>
            </a:r>
          </a:p>
        </p:txBody>
      </p:sp>
      <p:sp>
        <p:nvSpPr>
          <p:cNvPr id="9" name="Arrow: Right 8">
            <a:extLst>
              <a:ext uri="{FF2B5EF4-FFF2-40B4-BE49-F238E27FC236}">
                <a16:creationId xmlns:a16="http://schemas.microsoft.com/office/drawing/2014/main" id="{01D08E50-5D63-1493-AFB6-6B08CF11632B}"/>
              </a:ext>
            </a:extLst>
          </p:cNvPr>
          <p:cNvSpPr/>
          <p:nvPr/>
        </p:nvSpPr>
        <p:spPr>
          <a:xfrm rot="10800000">
            <a:off x="5432822" y="4757646"/>
            <a:ext cx="674328" cy="624130"/>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
        <p:nvSpPr>
          <p:cNvPr id="2" name="Rectangle 1">
            <a:extLst>
              <a:ext uri="{FF2B5EF4-FFF2-40B4-BE49-F238E27FC236}">
                <a16:creationId xmlns:a16="http://schemas.microsoft.com/office/drawing/2014/main" id="{F4C6AE93-39DF-910C-3C58-3FD123A82F64}"/>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een and white logo&#10;&#10;AI-generated content may be incorrect.">
            <a:extLst>
              <a:ext uri="{FF2B5EF4-FFF2-40B4-BE49-F238E27FC236}">
                <a16:creationId xmlns:a16="http://schemas.microsoft.com/office/drawing/2014/main" id="{704BEC84-3428-EEF1-3A12-F37E805E0C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6" name="TextBox 5">
            <a:extLst>
              <a:ext uri="{FF2B5EF4-FFF2-40B4-BE49-F238E27FC236}">
                <a16:creationId xmlns:a16="http://schemas.microsoft.com/office/drawing/2014/main" id="{CFF077BE-F79F-5EBE-17A0-23D859CF05D9}"/>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Change Orders</a:t>
            </a:r>
          </a:p>
        </p:txBody>
      </p:sp>
    </p:spTree>
    <p:extLst>
      <p:ext uri="{BB962C8B-B14F-4D97-AF65-F5344CB8AC3E}">
        <p14:creationId xmlns:p14="http://schemas.microsoft.com/office/powerpoint/2010/main" val="19370373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1975" y="485774"/>
            <a:ext cx="7086600" cy="857250"/>
          </a:xfrm>
        </p:spPr>
        <p:txBody>
          <a:bodyPr anchor="ctr">
            <a:normAutofit/>
          </a:bodyPr>
          <a:lstStyle/>
          <a:p>
            <a:r>
              <a:rPr lang="en-US" dirty="0">
                <a:latin typeface="Aptos" panose="020B0004020202020204" pitchFamily="34" charset="0"/>
                <a:ea typeface="Calibri"/>
                <a:cs typeface="Arial" panose="020B0604020202020204" pitchFamily="34" charset="0"/>
              </a:rPr>
              <a:t>Blanket Purchase Orders</a:t>
            </a:r>
          </a:p>
        </p:txBody>
      </p:sp>
      <p:sp>
        <p:nvSpPr>
          <p:cNvPr id="18" name="Content Placeholder 17">
            <a:extLst>
              <a:ext uri="{FF2B5EF4-FFF2-40B4-BE49-F238E27FC236}">
                <a16:creationId xmlns:a16="http://schemas.microsoft.com/office/drawing/2014/main" id="{87D18446-814B-51B3-9784-48C88A534C5A}"/>
              </a:ext>
            </a:extLst>
          </p:cNvPr>
          <p:cNvSpPr>
            <a:spLocks noGrp="1"/>
          </p:cNvSpPr>
          <p:nvPr>
            <p:ph sz="half" idx="1"/>
          </p:nvPr>
        </p:nvSpPr>
        <p:spPr>
          <a:xfrm>
            <a:off x="473828" y="1856913"/>
            <a:ext cx="11244344" cy="4703685"/>
          </a:xfrm>
        </p:spPr>
        <p:txBody>
          <a:bodyPr vert="horz" lIns="91440" tIns="45720" rIns="91440" bIns="45720" rtlCol="0" anchor="t">
            <a:normAutofit/>
          </a:bodyPr>
          <a:lstStyle/>
          <a:p>
            <a:r>
              <a:rPr lang="en-US" sz="1800" dirty="0">
                <a:latin typeface="Aptos" panose="020B0004020202020204" pitchFamily="34" charset="0"/>
                <a:ea typeface="Calibri"/>
                <a:cs typeface="Arial" panose="020B0604020202020204" pitchFamily="34" charset="0"/>
              </a:rPr>
              <a:t>Used on a very limited/necessary basis </a:t>
            </a:r>
          </a:p>
          <a:p>
            <a:r>
              <a:rPr lang="en-US" sz="1800" dirty="0">
                <a:latin typeface="Aptos" panose="020B0004020202020204" pitchFamily="34" charset="0"/>
                <a:ea typeface="Calibri"/>
                <a:cs typeface="Arial" panose="020B0604020202020204" pitchFamily="34" charset="0"/>
              </a:rPr>
              <a:t>Only should be requested when there is a genuine need to facilitate emergency or immediate response</a:t>
            </a:r>
          </a:p>
          <a:p>
            <a:r>
              <a:rPr lang="en-US" sz="1800" dirty="0">
                <a:latin typeface="Aptos" panose="020B0004020202020204" pitchFamily="34" charset="0"/>
                <a:ea typeface="Calibri"/>
                <a:cs typeface="Arial" panose="020B0604020202020204" pitchFamily="34" charset="0"/>
              </a:rPr>
              <a:t>Approved on a case-by-case situation </a:t>
            </a:r>
          </a:p>
          <a:p>
            <a:r>
              <a:rPr lang="en-US" sz="1800" dirty="0">
                <a:latin typeface="Aptos" panose="020B0004020202020204" pitchFamily="34" charset="0"/>
                <a:ea typeface="Calibri"/>
                <a:cs typeface="Arial" panose="020B0604020202020204" pitchFamily="34" charset="0"/>
              </a:rPr>
              <a:t>Buyers retain the right to deny blanket PO requests to departments that consistently exceed their blanket PO limits or purchase orders not associated with the Budget/Object code indicated</a:t>
            </a:r>
          </a:p>
          <a:p>
            <a:r>
              <a:rPr lang="en-US" sz="1800" dirty="0">
                <a:latin typeface="Aptos" panose="020B0004020202020204" pitchFamily="34" charset="0"/>
                <a:ea typeface="Calibri"/>
                <a:cs typeface="Arial" panose="020B0604020202020204" pitchFamily="34" charset="0"/>
              </a:rPr>
              <a:t>Department </a:t>
            </a:r>
            <a:r>
              <a:rPr lang="en-US" sz="1800" b="1" u="sng" dirty="0">
                <a:solidFill>
                  <a:srgbClr val="FF0000"/>
                </a:solidFill>
                <a:latin typeface="Aptos" panose="020B0004020202020204" pitchFamily="34" charset="0"/>
                <a:ea typeface="Calibri"/>
                <a:cs typeface="Arial" panose="020B0604020202020204" pitchFamily="34" charset="0"/>
              </a:rPr>
              <a:t>MUST</a:t>
            </a:r>
            <a:r>
              <a:rPr lang="en-US" sz="1800" dirty="0">
                <a:latin typeface="Aptos" panose="020B0004020202020204" pitchFamily="34" charset="0"/>
                <a:ea typeface="Calibri"/>
                <a:cs typeface="Arial" panose="020B0604020202020204" pitchFamily="34" charset="0"/>
              </a:rPr>
              <a:t> track spending to ensure limit is not exceeded, review monthly</a:t>
            </a:r>
          </a:p>
          <a:p>
            <a:r>
              <a:rPr lang="en-US" sz="1800" dirty="0">
                <a:latin typeface="Aptos" panose="020B0004020202020204" pitchFamily="34" charset="0"/>
                <a:ea typeface="Calibri"/>
                <a:cs typeface="Arial" panose="020B0604020202020204" pitchFamily="34" charset="0"/>
              </a:rPr>
              <a:t>In most cases, exceeding the dollar amount results in a ratification</a:t>
            </a:r>
          </a:p>
          <a:p>
            <a:r>
              <a:rPr lang="en-US" sz="1800" dirty="0">
                <a:latin typeface="Aptos" panose="020B0004020202020204" pitchFamily="34" charset="0"/>
                <a:ea typeface="Calibri"/>
                <a:cs typeface="Arial" panose="020B0604020202020204" pitchFamily="34" charset="0"/>
              </a:rPr>
              <a:t>We </a:t>
            </a:r>
            <a:r>
              <a:rPr lang="en-US" sz="1800" b="1" dirty="0">
                <a:latin typeface="Aptos" panose="020B0004020202020204" pitchFamily="34" charset="0"/>
                <a:ea typeface="Calibri"/>
                <a:cs typeface="Arial" panose="020B0604020202020204" pitchFamily="34" charset="0"/>
              </a:rPr>
              <a:t>HIGHLY</a:t>
            </a:r>
            <a:r>
              <a:rPr lang="en-US" sz="1800" dirty="0">
                <a:latin typeface="Aptos" panose="020B0004020202020204" pitchFamily="34" charset="0"/>
                <a:ea typeface="Calibri"/>
                <a:cs typeface="Arial" panose="020B0604020202020204" pitchFamily="34" charset="0"/>
              </a:rPr>
              <a:t> recommend tracking spending by calls/receipts, </a:t>
            </a:r>
            <a:r>
              <a:rPr lang="en-US" sz="1800" b="1" dirty="0">
                <a:latin typeface="Aptos" panose="020B0004020202020204" pitchFamily="34" charset="0"/>
                <a:ea typeface="Calibri"/>
                <a:cs typeface="Arial" panose="020B0604020202020204" pitchFamily="34" charset="0"/>
              </a:rPr>
              <a:t>NOT</a:t>
            </a:r>
            <a:r>
              <a:rPr lang="en-US" sz="1800" dirty="0">
                <a:latin typeface="Aptos" panose="020B0004020202020204" pitchFamily="34" charset="0"/>
                <a:ea typeface="Calibri"/>
                <a:cs typeface="Arial" panose="020B0604020202020204" pitchFamily="34" charset="0"/>
              </a:rPr>
              <a:t> by the invoices in MUNIS</a:t>
            </a:r>
          </a:p>
          <a:p>
            <a:r>
              <a:rPr lang="en-US" sz="1800" dirty="0">
                <a:latin typeface="Aptos" panose="020B0004020202020204" pitchFamily="34" charset="0"/>
                <a:ea typeface="Calibri"/>
                <a:cs typeface="Arial" panose="020B0604020202020204" pitchFamily="34" charset="0"/>
              </a:rPr>
              <a:t>All requests for blanket POs should list the following in the line item: </a:t>
            </a:r>
          </a:p>
          <a:p>
            <a:pPr lvl="2" indent="-342900">
              <a:buFont typeface="Courier New" pitchFamily="34" charset="0"/>
              <a:buChar char="o"/>
            </a:pPr>
            <a:r>
              <a:rPr lang="en-US" sz="1800" dirty="0">
                <a:latin typeface="Aptos" panose="020B0004020202020204" pitchFamily="34" charset="0"/>
                <a:ea typeface="Calibri"/>
                <a:cs typeface="Arial" panose="020B0604020202020204" pitchFamily="34" charset="0"/>
              </a:rPr>
              <a:t>Services or goods description</a:t>
            </a:r>
          </a:p>
          <a:p>
            <a:pPr lvl="2" indent="-342900">
              <a:buFont typeface="Courier New" pitchFamily="34" charset="0"/>
              <a:buChar char="o"/>
            </a:pPr>
            <a:r>
              <a:rPr lang="en-US" sz="1800" dirty="0">
                <a:latin typeface="Aptos" panose="020B0004020202020204" pitchFamily="34" charset="0"/>
                <a:ea typeface="Calibri"/>
                <a:cs typeface="Arial" panose="020B0604020202020204" pitchFamily="34" charset="0"/>
              </a:rPr>
              <a:t>Time frame PO is valid for</a:t>
            </a:r>
          </a:p>
          <a:p>
            <a:pPr lvl="2" indent="-342900">
              <a:buFont typeface="Courier New" pitchFamily="34" charset="0"/>
              <a:buChar char="o"/>
            </a:pPr>
            <a:r>
              <a:rPr lang="en-US" sz="1800" dirty="0">
                <a:latin typeface="Aptos" panose="020B0004020202020204" pitchFamily="34" charset="0"/>
                <a:ea typeface="Calibri"/>
                <a:cs typeface="Arial" panose="020B0604020202020204" pitchFamily="34" charset="0"/>
              </a:rPr>
              <a:t>Who has authority to use the PO </a:t>
            </a:r>
          </a:p>
          <a:p>
            <a:pPr lvl="2" indent="-342900">
              <a:buFont typeface="Courier New" pitchFamily="34" charset="0"/>
              <a:buChar char="o"/>
            </a:pPr>
            <a:r>
              <a:rPr lang="en-US" sz="1800" dirty="0">
                <a:latin typeface="Aptos" panose="020B0004020202020204" pitchFamily="34" charset="0"/>
                <a:ea typeface="Calibri"/>
                <a:cs typeface="Arial" panose="020B0604020202020204" pitchFamily="34" charset="0"/>
              </a:rPr>
              <a:t>Amount that should not be exceeded</a:t>
            </a:r>
          </a:p>
          <a:p>
            <a:pPr lvl="2" indent="-342900">
              <a:buFont typeface="Courier New" pitchFamily="34" charset="0"/>
              <a:buChar char="o"/>
            </a:pPr>
            <a:r>
              <a:rPr lang="en-US" sz="1800" dirty="0">
                <a:latin typeface="Aptos" panose="020B0004020202020204" pitchFamily="34" charset="0"/>
                <a:ea typeface="Calibri"/>
                <a:cs typeface="Arial" panose="020B0604020202020204" pitchFamily="34" charset="0"/>
              </a:rPr>
              <a:t>Language about gift card and electronic purchases being prohibited</a:t>
            </a:r>
          </a:p>
        </p:txBody>
      </p:sp>
      <p:sp>
        <p:nvSpPr>
          <p:cNvPr id="3" name="Rectangle 2">
            <a:extLst>
              <a:ext uri="{FF2B5EF4-FFF2-40B4-BE49-F238E27FC236}">
                <a16:creationId xmlns:a16="http://schemas.microsoft.com/office/drawing/2014/main" id="{06781369-70BD-1F62-7E63-15576C0E3E67}"/>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een and white logo&#10;&#10;AI-generated content may be incorrect.">
            <a:extLst>
              <a:ext uri="{FF2B5EF4-FFF2-40B4-BE49-F238E27FC236}">
                <a16:creationId xmlns:a16="http://schemas.microsoft.com/office/drawing/2014/main" id="{2988B72B-EE5E-98F7-6A59-D1ECB71DDD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5" name="TextBox 4">
            <a:extLst>
              <a:ext uri="{FF2B5EF4-FFF2-40B4-BE49-F238E27FC236}">
                <a16:creationId xmlns:a16="http://schemas.microsoft.com/office/drawing/2014/main" id="{2719946D-1779-1407-593D-029D78E85F07}"/>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Blanket Purchase Orders</a:t>
            </a:r>
          </a:p>
        </p:txBody>
      </p:sp>
    </p:spTree>
    <p:extLst>
      <p:ext uri="{BB962C8B-B14F-4D97-AF65-F5344CB8AC3E}">
        <p14:creationId xmlns:p14="http://schemas.microsoft.com/office/powerpoint/2010/main" val="36385099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0485" y="409299"/>
            <a:ext cx="7086600" cy="857250"/>
          </a:xfrm>
        </p:spPr>
        <p:txBody>
          <a:bodyPr/>
          <a:lstStyle/>
          <a:p>
            <a:r>
              <a:rPr lang="en-US" dirty="0">
                <a:latin typeface="Aptos" panose="020B0004020202020204" pitchFamily="34" charset="0"/>
                <a:cs typeface="Arial" panose="020B0604020202020204" pitchFamily="34" charset="0"/>
              </a:rPr>
              <a:t>Federal Funding</a:t>
            </a:r>
          </a:p>
        </p:txBody>
      </p:sp>
      <p:sp>
        <p:nvSpPr>
          <p:cNvPr id="4" name="Content Placeholder 2">
            <a:extLst>
              <a:ext uri="{FF2B5EF4-FFF2-40B4-BE49-F238E27FC236}">
                <a16:creationId xmlns:a16="http://schemas.microsoft.com/office/drawing/2014/main" id="{DE25AAAB-1B32-7087-F577-5DD97375564A}"/>
              </a:ext>
            </a:extLst>
          </p:cNvPr>
          <p:cNvSpPr>
            <a:spLocks noGrp="1"/>
          </p:cNvSpPr>
          <p:nvPr>
            <p:ph sz="half" idx="1"/>
          </p:nvPr>
        </p:nvSpPr>
        <p:spPr>
          <a:xfrm>
            <a:off x="439636" y="2034572"/>
            <a:ext cx="11243377" cy="4277451"/>
          </a:xfrm>
        </p:spPr>
        <p:txBody>
          <a:bodyPr vert="horz" lIns="91440" tIns="45720" rIns="91440" bIns="45720" rtlCol="0" anchor="t">
            <a:noAutofit/>
          </a:bodyPr>
          <a:lstStyle/>
          <a:p>
            <a:r>
              <a:rPr lang="en-US" sz="2400" dirty="0">
                <a:solidFill>
                  <a:srgbClr val="000000"/>
                </a:solidFill>
                <a:latin typeface="Aptos" panose="020B0004020202020204" pitchFamily="34" charset="0"/>
                <a:ea typeface="Calibri"/>
                <a:cs typeface="Arial" panose="020B0604020202020204" pitchFamily="34" charset="0"/>
              </a:rPr>
              <a:t>Federal law requires the application of the most restrictive code to all Federal spending. Our exemptions are not the most restrictive, so we cannot use them.</a:t>
            </a:r>
          </a:p>
          <a:p>
            <a:r>
              <a:rPr lang="en-US" sz="2400" dirty="0">
                <a:latin typeface="Aptos" panose="020B0004020202020204" pitchFamily="34" charset="0"/>
                <a:ea typeface="Calibri"/>
                <a:cs typeface="Arial" panose="020B0604020202020204" pitchFamily="34" charset="0"/>
              </a:rPr>
              <a:t>A competitive solicitation is required when the </a:t>
            </a:r>
            <a:r>
              <a:rPr lang="en-US" sz="2400" i="1" dirty="0">
                <a:latin typeface="Aptos" panose="020B0004020202020204" pitchFamily="34" charset="0"/>
                <a:ea typeface="Calibri"/>
                <a:cs typeface="Arial" panose="020B0604020202020204" pitchFamily="34" charset="0"/>
              </a:rPr>
              <a:t>cumulative</a:t>
            </a:r>
            <a:r>
              <a:rPr lang="en-US" sz="2400" dirty="0">
                <a:latin typeface="Aptos" panose="020B0004020202020204" pitchFamily="34" charset="0"/>
                <a:ea typeface="Calibri"/>
                <a:cs typeface="Arial" panose="020B0604020202020204" pitchFamily="34" charset="0"/>
              </a:rPr>
              <a:t> total the district spends with a vendor is over $10,000 (as of 7/1/26).</a:t>
            </a:r>
          </a:p>
          <a:p>
            <a:r>
              <a:rPr lang="en-US" sz="2400" b="1" dirty="0">
                <a:latin typeface="Aptos" panose="020B0004020202020204" pitchFamily="34" charset="0"/>
                <a:ea typeface="Calibri"/>
                <a:cs typeface="Arial" panose="020B0604020202020204" pitchFamily="34" charset="0"/>
              </a:rPr>
              <a:t>TIP</a:t>
            </a:r>
            <a:r>
              <a:rPr lang="en-US" sz="2400" dirty="0">
                <a:latin typeface="Aptos" panose="020B0004020202020204" pitchFamily="34" charset="0"/>
                <a:ea typeface="Calibri"/>
                <a:cs typeface="Arial" panose="020B0604020202020204" pitchFamily="34" charset="0"/>
              </a:rPr>
              <a:t>: Use a state contract or other valid cooperative contract that has already been competitively solicited so you don’t have to.</a:t>
            </a:r>
          </a:p>
          <a:p>
            <a:r>
              <a:rPr lang="en-US" sz="2400" dirty="0">
                <a:latin typeface="Aptos" panose="020B0004020202020204" pitchFamily="34" charset="0"/>
                <a:ea typeface="Calibri"/>
                <a:cs typeface="Arial" panose="020B0604020202020204" pitchFamily="34" charset="0"/>
              </a:rPr>
              <a:t>Questions? Reach out to State and Federal Programs for guidance.</a:t>
            </a:r>
          </a:p>
        </p:txBody>
      </p:sp>
      <p:sp>
        <p:nvSpPr>
          <p:cNvPr id="3" name="Rectangle 2">
            <a:extLst>
              <a:ext uri="{FF2B5EF4-FFF2-40B4-BE49-F238E27FC236}">
                <a16:creationId xmlns:a16="http://schemas.microsoft.com/office/drawing/2014/main" id="{92C3CB5F-F3BA-0E4E-40EA-EDF31504DFB8}"/>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een and white logo&#10;&#10;AI-generated content may be incorrect.">
            <a:extLst>
              <a:ext uri="{FF2B5EF4-FFF2-40B4-BE49-F238E27FC236}">
                <a16:creationId xmlns:a16="http://schemas.microsoft.com/office/drawing/2014/main" id="{03C30E51-BE27-B531-1B55-6ED3A856F7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6" name="TextBox 5">
            <a:extLst>
              <a:ext uri="{FF2B5EF4-FFF2-40B4-BE49-F238E27FC236}">
                <a16:creationId xmlns:a16="http://schemas.microsoft.com/office/drawing/2014/main" id="{6D539768-8C68-A544-F733-F6AA44151ADA}"/>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Federal Funds</a:t>
            </a:r>
          </a:p>
        </p:txBody>
      </p:sp>
    </p:spTree>
    <p:extLst>
      <p:ext uri="{BB962C8B-B14F-4D97-AF65-F5344CB8AC3E}">
        <p14:creationId xmlns:p14="http://schemas.microsoft.com/office/powerpoint/2010/main" val="3008955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8B4771-E0D1-A0CB-68BC-C2FBA0000982}"/>
              </a:ext>
            </a:extLst>
          </p:cNvPr>
          <p:cNvPicPr>
            <a:picLocks noChangeAspect="1"/>
          </p:cNvPicPr>
          <p:nvPr/>
        </p:nvPicPr>
        <p:blipFill>
          <a:blip r:embed="rId2"/>
          <a:stretch>
            <a:fillRect/>
          </a:stretch>
        </p:blipFill>
        <p:spPr>
          <a:xfrm>
            <a:off x="186068" y="2661052"/>
            <a:ext cx="6730038" cy="3299579"/>
          </a:xfrm>
          <a:prstGeom prst="rect">
            <a:avLst/>
          </a:prstGeom>
          <a:effectLst>
            <a:outerShdw blurRad="63500" sx="102000" sy="102000" algn="ctr" rotWithShape="0">
              <a:prstClr val="black">
                <a:alpha val="40000"/>
              </a:prstClr>
            </a:outerShdw>
          </a:effectLst>
        </p:spPr>
      </p:pic>
      <p:sp>
        <p:nvSpPr>
          <p:cNvPr id="4" name="TextBox 3">
            <a:extLst>
              <a:ext uri="{FF2B5EF4-FFF2-40B4-BE49-F238E27FC236}">
                <a16:creationId xmlns:a16="http://schemas.microsoft.com/office/drawing/2014/main" id="{A2EC4CA0-C147-0146-754C-58771C0AB6A9}"/>
              </a:ext>
            </a:extLst>
          </p:cNvPr>
          <p:cNvSpPr txBox="1"/>
          <p:nvPr/>
        </p:nvSpPr>
        <p:spPr>
          <a:xfrm>
            <a:off x="257090" y="303475"/>
            <a:ext cx="10236315" cy="1200329"/>
          </a:xfrm>
          <a:prstGeom prst="rect">
            <a:avLst/>
          </a:prstGeom>
          <a:noFill/>
        </p:spPr>
        <p:txBody>
          <a:bodyPr wrap="square" rtlCol="0">
            <a:spAutoFit/>
          </a:bodyPr>
          <a:lstStyle/>
          <a:p>
            <a:r>
              <a:rPr lang="en-US" sz="3600" b="1" dirty="0">
                <a:solidFill>
                  <a:schemeClr val="bg1"/>
                </a:solidFill>
                <a:latin typeface="Aptos" panose="020B0004020202020204" pitchFamily="34" charset="0"/>
              </a:rPr>
              <a:t>How To Find Statewide Term </a:t>
            </a:r>
          </a:p>
          <a:p>
            <a:r>
              <a:rPr lang="en-US" sz="3600" b="1" dirty="0">
                <a:solidFill>
                  <a:schemeClr val="bg1"/>
                </a:solidFill>
                <a:latin typeface="Aptos" panose="020B0004020202020204" pitchFamily="34" charset="0"/>
              </a:rPr>
              <a:t>Contract Resources</a:t>
            </a:r>
          </a:p>
        </p:txBody>
      </p:sp>
      <p:pic>
        <p:nvPicPr>
          <p:cNvPr id="6" name="Picture 5">
            <a:extLst>
              <a:ext uri="{FF2B5EF4-FFF2-40B4-BE49-F238E27FC236}">
                <a16:creationId xmlns:a16="http://schemas.microsoft.com/office/drawing/2014/main" id="{25BF6DE0-63AA-C4C5-3D9A-1BA3AF2310A1}"/>
              </a:ext>
            </a:extLst>
          </p:cNvPr>
          <p:cNvPicPr>
            <a:picLocks noChangeAspect="1"/>
          </p:cNvPicPr>
          <p:nvPr/>
        </p:nvPicPr>
        <p:blipFill>
          <a:blip r:embed="rId3"/>
          <a:srcRect l="714" r="52099" b="29196"/>
          <a:stretch>
            <a:fillRect/>
          </a:stretch>
        </p:blipFill>
        <p:spPr>
          <a:xfrm>
            <a:off x="7425796" y="4216892"/>
            <a:ext cx="4425243" cy="1610292"/>
          </a:xfrm>
          <a:prstGeom prst="rect">
            <a:avLst/>
          </a:prstGeom>
          <a:effectLst>
            <a:outerShdw blurRad="63500" sx="102000" sy="102000" algn="ctr" rotWithShape="0">
              <a:prstClr val="black">
                <a:alpha val="40000"/>
              </a:prstClr>
            </a:outerShdw>
          </a:effectLst>
        </p:spPr>
      </p:pic>
      <p:sp>
        <p:nvSpPr>
          <p:cNvPr id="5" name="TextBox 4">
            <a:extLst>
              <a:ext uri="{FF2B5EF4-FFF2-40B4-BE49-F238E27FC236}">
                <a16:creationId xmlns:a16="http://schemas.microsoft.com/office/drawing/2014/main" id="{6D43D8F6-33D6-FCCA-1381-1EE65873C8AA}"/>
              </a:ext>
            </a:extLst>
          </p:cNvPr>
          <p:cNvSpPr txBox="1"/>
          <p:nvPr/>
        </p:nvSpPr>
        <p:spPr>
          <a:xfrm>
            <a:off x="257090" y="1712780"/>
            <a:ext cx="11729047" cy="646331"/>
          </a:xfrm>
          <a:prstGeom prst="rect">
            <a:avLst/>
          </a:prstGeom>
          <a:noFill/>
        </p:spPr>
        <p:txBody>
          <a:bodyPr wrap="square" rtlCol="0">
            <a:spAutoFit/>
          </a:bodyPr>
          <a:lstStyle/>
          <a:p>
            <a:r>
              <a:rPr lang="en-US" b="1" i="1" dirty="0">
                <a:latin typeface="Aptos" panose="020B0004020202020204" pitchFamily="34" charset="0"/>
              </a:rPr>
              <a:t>What is a statewide “term” contract? </a:t>
            </a:r>
            <a:r>
              <a:rPr lang="en-US" dirty="0">
                <a:latin typeface="Aptos" panose="020B0004020202020204" pitchFamily="34" charset="0"/>
              </a:rPr>
              <a:t>A statewide “term” contract is a contract for the indefinite delivery of an indefinite quantity of specific supplies or services to be furnished as needed and upon request during a fixed period.</a:t>
            </a:r>
          </a:p>
        </p:txBody>
      </p:sp>
      <p:sp>
        <p:nvSpPr>
          <p:cNvPr id="8" name="Arrow: Right 7">
            <a:extLst>
              <a:ext uri="{FF2B5EF4-FFF2-40B4-BE49-F238E27FC236}">
                <a16:creationId xmlns:a16="http://schemas.microsoft.com/office/drawing/2014/main" id="{1BAAEC27-9184-4403-76E3-49DC4704D8B5}"/>
              </a:ext>
            </a:extLst>
          </p:cNvPr>
          <p:cNvSpPr/>
          <p:nvPr/>
        </p:nvSpPr>
        <p:spPr>
          <a:xfrm>
            <a:off x="5573762" y="4902356"/>
            <a:ext cx="1768071" cy="674703"/>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0922FB95-97A9-DDF7-F538-C2221F8F5ACD}"/>
              </a:ext>
            </a:extLst>
          </p:cNvPr>
          <p:cNvSpPr/>
          <p:nvPr/>
        </p:nvSpPr>
        <p:spPr>
          <a:xfrm>
            <a:off x="3426781" y="4518785"/>
            <a:ext cx="2146981" cy="1441846"/>
          </a:xfrm>
          <a:prstGeom prst="ellipse">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A385EAC-92BF-81DD-80D1-5689D4F22757}"/>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green and white logo&#10;&#10;AI-generated content may be incorrect.">
            <a:extLst>
              <a:ext uri="{FF2B5EF4-FFF2-40B4-BE49-F238E27FC236}">
                <a16:creationId xmlns:a16="http://schemas.microsoft.com/office/drawing/2014/main" id="{512632D3-5F7A-7157-F842-35153F243B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7" name="TextBox 6">
            <a:extLst>
              <a:ext uri="{FF2B5EF4-FFF2-40B4-BE49-F238E27FC236}">
                <a16:creationId xmlns:a16="http://schemas.microsoft.com/office/drawing/2014/main" id="{557389C0-F59D-05C9-C511-49ACCE5AAFFC}"/>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South Carolina Contracts</a:t>
            </a:r>
          </a:p>
        </p:txBody>
      </p:sp>
    </p:spTree>
    <p:extLst>
      <p:ext uri="{BB962C8B-B14F-4D97-AF65-F5344CB8AC3E}">
        <p14:creationId xmlns:p14="http://schemas.microsoft.com/office/powerpoint/2010/main" val="28846826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9C10BD-31B9-EA53-C35E-8F0294C02A24}"/>
              </a:ext>
            </a:extLst>
          </p:cNvPr>
          <p:cNvSpPr txBox="1"/>
          <p:nvPr/>
        </p:nvSpPr>
        <p:spPr>
          <a:xfrm>
            <a:off x="221580" y="587561"/>
            <a:ext cx="10236315" cy="646331"/>
          </a:xfrm>
          <a:prstGeom prst="rect">
            <a:avLst/>
          </a:prstGeom>
          <a:noFill/>
        </p:spPr>
        <p:txBody>
          <a:bodyPr wrap="square" rtlCol="0">
            <a:spAutoFit/>
          </a:bodyPr>
          <a:lstStyle/>
          <a:p>
            <a:r>
              <a:rPr lang="en-US" sz="3600" b="1" dirty="0">
                <a:solidFill>
                  <a:schemeClr val="bg1"/>
                </a:solidFill>
                <a:latin typeface="Aptos" panose="020B0004020202020204" pitchFamily="34" charset="0"/>
              </a:rPr>
              <a:t>Why Use a Statewide Term Contract?</a:t>
            </a:r>
          </a:p>
        </p:txBody>
      </p:sp>
      <p:sp>
        <p:nvSpPr>
          <p:cNvPr id="7" name="TextBox 6">
            <a:extLst>
              <a:ext uri="{FF2B5EF4-FFF2-40B4-BE49-F238E27FC236}">
                <a16:creationId xmlns:a16="http://schemas.microsoft.com/office/drawing/2014/main" id="{EE5CC2CE-8183-72F3-94A5-BD27C5341CC3}"/>
              </a:ext>
            </a:extLst>
          </p:cNvPr>
          <p:cNvSpPr txBox="1"/>
          <p:nvPr/>
        </p:nvSpPr>
        <p:spPr>
          <a:xfrm>
            <a:off x="300985" y="1889114"/>
            <a:ext cx="11346518" cy="2677656"/>
          </a:xfrm>
          <a:prstGeom prst="rect">
            <a:avLst/>
          </a:prstGeom>
          <a:noFill/>
        </p:spPr>
        <p:txBody>
          <a:bodyPr wrap="square" rtlCol="0">
            <a:spAutoFit/>
          </a:bodyPr>
          <a:lstStyle/>
          <a:p>
            <a:r>
              <a:rPr lang="en-US" sz="2400" dirty="0">
                <a:latin typeface="Aptos" panose="020B0004020202020204" pitchFamily="34" charset="0"/>
              </a:rPr>
              <a:t>These contracts are competitively bid by State Fiscal Accountability Authority (SFAA) which means: </a:t>
            </a:r>
          </a:p>
          <a:p>
            <a:pPr marL="285750" indent="-285750">
              <a:buFont typeface="Arial" panose="020B0604020202020204" pitchFamily="34" charset="0"/>
              <a:buChar char="•"/>
            </a:pPr>
            <a:r>
              <a:rPr lang="en-US" sz="2400" dirty="0">
                <a:latin typeface="Aptos" panose="020B0004020202020204" pitchFamily="34" charset="0"/>
              </a:rPr>
              <a:t>The pricing is set; no negotiating or competitive quotes necessary</a:t>
            </a:r>
          </a:p>
          <a:p>
            <a:pPr marL="285750" indent="-285750">
              <a:buFont typeface="Arial" panose="020B0604020202020204" pitchFamily="34" charset="0"/>
              <a:buChar char="•"/>
            </a:pPr>
            <a:r>
              <a:rPr lang="en-US" sz="2400" dirty="0">
                <a:latin typeface="Aptos" panose="020B0004020202020204" pitchFamily="34" charset="0"/>
              </a:rPr>
              <a:t>Terms and conditions are tailored to SC- this protects the district from risk</a:t>
            </a:r>
          </a:p>
          <a:p>
            <a:pPr marL="285750" indent="-285750">
              <a:buFont typeface="Arial" panose="020B0604020202020204" pitchFamily="34" charset="0"/>
              <a:buChar char="•"/>
            </a:pPr>
            <a:r>
              <a:rPr lang="en-US" sz="2400" dirty="0">
                <a:latin typeface="Aptos" panose="020B0004020202020204" pitchFamily="34" charset="0"/>
              </a:rPr>
              <a:t>Can be used with Federal Funding </a:t>
            </a:r>
          </a:p>
          <a:p>
            <a:pPr marL="285750" indent="-285750">
              <a:buFont typeface="Arial" panose="020B0604020202020204" pitchFamily="34" charset="0"/>
              <a:buChar char="•"/>
            </a:pPr>
            <a:r>
              <a:rPr lang="en-US" sz="2400" dirty="0">
                <a:latin typeface="Aptos" panose="020B0004020202020204" pitchFamily="34" charset="0"/>
              </a:rPr>
              <a:t>Vendors’ feet are held to the fire; doing bad business with us means they risk losing their contract with the state  </a:t>
            </a:r>
          </a:p>
        </p:txBody>
      </p:sp>
      <p:sp>
        <p:nvSpPr>
          <p:cNvPr id="4" name="TextBox 3">
            <a:extLst>
              <a:ext uri="{FF2B5EF4-FFF2-40B4-BE49-F238E27FC236}">
                <a16:creationId xmlns:a16="http://schemas.microsoft.com/office/drawing/2014/main" id="{E5633CC0-35D5-9A34-8C99-1777DB2B1812}"/>
              </a:ext>
            </a:extLst>
          </p:cNvPr>
          <p:cNvSpPr txBox="1"/>
          <p:nvPr/>
        </p:nvSpPr>
        <p:spPr>
          <a:xfrm>
            <a:off x="683582" y="5092317"/>
            <a:ext cx="11042456" cy="830997"/>
          </a:xfrm>
          <a:prstGeom prst="rect">
            <a:avLst/>
          </a:prstGeom>
          <a:noFill/>
        </p:spPr>
        <p:txBody>
          <a:bodyPr wrap="square">
            <a:spAutoFit/>
          </a:bodyPr>
          <a:lstStyle/>
          <a:p>
            <a:pPr algn="ctr"/>
            <a:r>
              <a:rPr lang="en-US" sz="2400" dirty="0">
                <a:latin typeface="Aptos" panose="020B0004020202020204" pitchFamily="34" charset="0"/>
              </a:rPr>
              <a:t>Note: There is a different between a vendor having a contract vs. the item you want to buy from them being on that contract.</a:t>
            </a:r>
          </a:p>
        </p:txBody>
      </p:sp>
      <p:sp>
        <p:nvSpPr>
          <p:cNvPr id="5" name="Rectangle 4">
            <a:extLst>
              <a:ext uri="{FF2B5EF4-FFF2-40B4-BE49-F238E27FC236}">
                <a16:creationId xmlns:a16="http://schemas.microsoft.com/office/drawing/2014/main" id="{FFD9B0BC-E188-20FA-C9B2-8CBA03A53376}"/>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een and white logo&#10;&#10;AI-generated content may be incorrect.">
            <a:extLst>
              <a:ext uri="{FF2B5EF4-FFF2-40B4-BE49-F238E27FC236}">
                <a16:creationId xmlns:a16="http://schemas.microsoft.com/office/drawing/2014/main" id="{9F68BB83-EBE3-1176-1D51-F9B34967BF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3" name="TextBox 2">
            <a:extLst>
              <a:ext uri="{FF2B5EF4-FFF2-40B4-BE49-F238E27FC236}">
                <a16:creationId xmlns:a16="http://schemas.microsoft.com/office/drawing/2014/main" id="{568B5C41-D310-CA91-001F-5CEAA00D4441}"/>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SC State Contracts</a:t>
            </a:r>
          </a:p>
        </p:txBody>
      </p:sp>
    </p:spTree>
    <p:extLst>
      <p:ext uri="{BB962C8B-B14F-4D97-AF65-F5344CB8AC3E}">
        <p14:creationId xmlns:p14="http://schemas.microsoft.com/office/powerpoint/2010/main" val="2473460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7978" y="265116"/>
            <a:ext cx="9448800" cy="1143000"/>
          </a:xfrm>
        </p:spPr>
        <p:txBody>
          <a:bodyPr>
            <a:normAutofit/>
          </a:bodyPr>
          <a:lstStyle/>
          <a:p>
            <a:r>
              <a:rPr lang="en-US" dirty="0">
                <a:latin typeface="Aptos" panose="020B0004020202020204" pitchFamily="34" charset="0"/>
                <a:ea typeface="Calibri"/>
                <a:cs typeface="Calibri"/>
              </a:rPr>
              <a:t>Resources – Procurement Website</a:t>
            </a:r>
          </a:p>
        </p:txBody>
      </p:sp>
      <p:pic>
        <p:nvPicPr>
          <p:cNvPr id="5" name="Picture 4" descr="A close-up of a document&#10;&#10;AI-generated content may be incorrect.">
            <a:extLst>
              <a:ext uri="{FF2B5EF4-FFF2-40B4-BE49-F238E27FC236}">
                <a16:creationId xmlns:a16="http://schemas.microsoft.com/office/drawing/2014/main" id="{131084DA-C893-D5A8-F24D-E953C18A92F4}"/>
              </a:ext>
            </a:extLst>
          </p:cNvPr>
          <p:cNvPicPr>
            <a:picLocks noChangeAspect="1"/>
          </p:cNvPicPr>
          <p:nvPr/>
        </p:nvPicPr>
        <p:blipFill>
          <a:blip r:embed="rId3"/>
          <a:stretch>
            <a:fillRect/>
          </a:stretch>
        </p:blipFill>
        <p:spPr>
          <a:xfrm>
            <a:off x="8032154" y="2022985"/>
            <a:ext cx="4002144" cy="2063025"/>
          </a:xfrm>
          <a:prstGeom prst="rect">
            <a:avLst/>
          </a:prstGeom>
          <a:effectLst>
            <a:outerShdw blurRad="63500" sx="102000" sy="102000" algn="ctr" rotWithShape="0">
              <a:prstClr val="black">
                <a:alpha val="40000"/>
              </a:prstClr>
            </a:outerShdw>
          </a:effectLst>
        </p:spPr>
      </p:pic>
      <p:pic>
        <p:nvPicPr>
          <p:cNvPr id="3" name="Picture 2" descr="A screenshot of a computer&#10;&#10;AI-generated content may be incorrect.">
            <a:extLst>
              <a:ext uri="{FF2B5EF4-FFF2-40B4-BE49-F238E27FC236}">
                <a16:creationId xmlns:a16="http://schemas.microsoft.com/office/drawing/2014/main" id="{8A10E755-9266-7CC8-F421-58BDB73A25DC}"/>
              </a:ext>
            </a:extLst>
          </p:cNvPr>
          <p:cNvPicPr>
            <a:picLocks noChangeAspect="1"/>
          </p:cNvPicPr>
          <p:nvPr/>
        </p:nvPicPr>
        <p:blipFill>
          <a:blip r:embed="rId4"/>
          <a:stretch>
            <a:fillRect/>
          </a:stretch>
        </p:blipFill>
        <p:spPr>
          <a:xfrm>
            <a:off x="168123" y="1942713"/>
            <a:ext cx="4560147" cy="3434792"/>
          </a:xfrm>
          <a:prstGeom prst="rect">
            <a:avLst/>
          </a:prstGeom>
          <a:effectLst>
            <a:outerShdw blurRad="63500" sx="102000" sy="102000" algn="ctr" rotWithShape="0">
              <a:prstClr val="black">
                <a:alpha val="40000"/>
              </a:prstClr>
            </a:outerShdw>
          </a:effectLst>
        </p:spPr>
      </p:pic>
      <p:pic>
        <p:nvPicPr>
          <p:cNvPr id="7" name="Picture 6" descr="A close-up of a logo&#10;&#10;AI-generated content may be incorrect.">
            <a:extLst>
              <a:ext uri="{FF2B5EF4-FFF2-40B4-BE49-F238E27FC236}">
                <a16:creationId xmlns:a16="http://schemas.microsoft.com/office/drawing/2014/main" id="{C2DECB5A-45E9-9057-772A-6D38ED04FE7F}"/>
              </a:ext>
            </a:extLst>
          </p:cNvPr>
          <p:cNvPicPr>
            <a:picLocks noChangeAspect="1"/>
          </p:cNvPicPr>
          <p:nvPr/>
        </p:nvPicPr>
        <p:blipFill>
          <a:blip r:embed="rId5"/>
          <a:stretch>
            <a:fillRect/>
          </a:stretch>
        </p:blipFill>
        <p:spPr>
          <a:xfrm>
            <a:off x="5456811" y="4989251"/>
            <a:ext cx="6407109" cy="1731780"/>
          </a:xfrm>
          <a:prstGeom prst="rect">
            <a:avLst/>
          </a:prstGeom>
          <a:effectLst>
            <a:outerShdw blurRad="63500" sx="102000" sy="102000" algn="ctr" rotWithShape="0">
              <a:prstClr val="black">
                <a:alpha val="40000"/>
              </a:prstClr>
            </a:outerShdw>
          </a:effectLst>
        </p:spPr>
      </p:pic>
      <p:pic>
        <p:nvPicPr>
          <p:cNvPr id="6" name="Picture 5">
            <a:extLst>
              <a:ext uri="{FF2B5EF4-FFF2-40B4-BE49-F238E27FC236}">
                <a16:creationId xmlns:a16="http://schemas.microsoft.com/office/drawing/2014/main" id="{8BEF03DA-9EB8-2381-2B81-D63E1B3346B0}"/>
              </a:ext>
            </a:extLst>
          </p:cNvPr>
          <p:cNvPicPr>
            <a:picLocks noChangeAspect="1"/>
          </p:cNvPicPr>
          <p:nvPr/>
        </p:nvPicPr>
        <p:blipFill>
          <a:blip r:embed="rId6"/>
          <a:stretch>
            <a:fillRect/>
          </a:stretch>
        </p:blipFill>
        <p:spPr>
          <a:xfrm>
            <a:off x="4943351" y="2311357"/>
            <a:ext cx="2881056" cy="2355309"/>
          </a:xfrm>
          <a:prstGeom prst="rect">
            <a:avLst/>
          </a:prstGeom>
          <a:effectLst>
            <a:outerShdw blurRad="63500" sx="102000" sy="102000" algn="ctr" rotWithShape="0">
              <a:prstClr val="black">
                <a:alpha val="40000"/>
              </a:prstClr>
            </a:outerShdw>
          </a:effectLst>
        </p:spPr>
      </p:pic>
      <p:sp>
        <p:nvSpPr>
          <p:cNvPr id="4" name="Rectangle 3">
            <a:extLst>
              <a:ext uri="{FF2B5EF4-FFF2-40B4-BE49-F238E27FC236}">
                <a16:creationId xmlns:a16="http://schemas.microsoft.com/office/drawing/2014/main" id="{A43D6DB3-0A54-B90F-9B9E-CFB638C9606A}"/>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een and white logo&#10;&#10;AI-generated content may be incorrect.">
            <a:extLst>
              <a:ext uri="{FF2B5EF4-FFF2-40B4-BE49-F238E27FC236}">
                <a16:creationId xmlns:a16="http://schemas.microsoft.com/office/drawing/2014/main" id="{3C41615F-86B0-9752-DD8A-3C1A56B452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9" name="TextBox 8">
            <a:extLst>
              <a:ext uri="{FF2B5EF4-FFF2-40B4-BE49-F238E27FC236}">
                <a16:creationId xmlns:a16="http://schemas.microsoft.com/office/drawing/2014/main" id="{586CB993-45A8-C364-9E89-672E3D4F3322}"/>
              </a:ext>
            </a:extLst>
          </p:cNvPr>
          <p:cNvSpPr txBox="1"/>
          <p:nvPr/>
        </p:nvSpPr>
        <p:spPr>
          <a:xfrm>
            <a:off x="168123" y="47853"/>
            <a:ext cx="9248281" cy="1446550"/>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Procurement Resources- Please Review!</a:t>
            </a:r>
          </a:p>
        </p:txBody>
      </p:sp>
    </p:spTree>
    <p:extLst>
      <p:ext uri="{BB962C8B-B14F-4D97-AF65-F5344CB8AC3E}">
        <p14:creationId xmlns:p14="http://schemas.microsoft.com/office/powerpoint/2010/main" val="12326249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554001" y="359625"/>
            <a:ext cx="7086600" cy="857250"/>
          </a:xfrm>
        </p:spPr>
        <p:txBody>
          <a:bodyPr>
            <a:normAutofit/>
          </a:bodyPr>
          <a:lstStyle/>
          <a:p>
            <a:r>
              <a:rPr lang="en-US" dirty="0">
                <a:latin typeface="Aptos" panose="020B0004020202020204" pitchFamily="34" charset="0"/>
                <a:ea typeface="Calibri"/>
                <a:cs typeface="Calibri"/>
              </a:rPr>
              <a:t>Warehouse</a:t>
            </a:r>
          </a:p>
        </p:txBody>
      </p:sp>
      <p:sp>
        <p:nvSpPr>
          <p:cNvPr id="7" name="Content Placeholder 1"/>
          <p:cNvSpPr>
            <a:spLocks noGrp="1"/>
          </p:cNvSpPr>
          <p:nvPr>
            <p:ph idx="1"/>
          </p:nvPr>
        </p:nvSpPr>
        <p:spPr>
          <a:xfrm>
            <a:off x="1853960" y="2322792"/>
            <a:ext cx="8526896" cy="3318333"/>
          </a:xfrm>
        </p:spPr>
        <p:txBody>
          <a:bodyPr vert="horz" lIns="91440" tIns="45720" rIns="91440" bIns="45720" rtlCol="0" anchor="t">
            <a:normAutofit/>
          </a:bodyPr>
          <a:lstStyle/>
          <a:p>
            <a:pPr marL="257175" lvl="1" indent="-257175">
              <a:spcBef>
                <a:spcPts val="675"/>
              </a:spcBef>
            </a:pPr>
            <a:endParaRPr lang="en-US"/>
          </a:p>
          <a:p>
            <a:pPr marL="257175" lvl="1" indent="-257175">
              <a:spcBef>
                <a:spcPts val="675"/>
              </a:spcBef>
            </a:pPr>
            <a:endParaRPr lang="en-US"/>
          </a:p>
        </p:txBody>
      </p:sp>
      <p:sp>
        <p:nvSpPr>
          <p:cNvPr id="2" name="TextBox 1">
            <a:extLst>
              <a:ext uri="{FF2B5EF4-FFF2-40B4-BE49-F238E27FC236}">
                <a16:creationId xmlns:a16="http://schemas.microsoft.com/office/drawing/2014/main" id="{9BDC3C2D-1C58-D41D-C42A-D04CCC0F6305}"/>
              </a:ext>
            </a:extLst>
          </p:cNvPr>
          <p:cNvSpPr txBox="1"/>
          <p:nvPr/>
        </p:nvSpPr>
        <p:spPr>
          <a:xfrm>
            <a:off x="411958" y="1986770"/>
            <a:ext cx="10871560"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dirty="0">
                <a:solidFill>
                  <a:prstClr val="black"/>
                </a:solidFill>
                <a:latin typeface="Calibri"/>
                <a:ea typeface="Calibri"/>
                <a:cs typeface="Calibri"/>
              </a:rPr>
              <a:t> School Dude is now “Brightly Asset Essentials”</a:t>
            </a:r>
          </a:p>
          <a:p>
            <a:pPr marL="285750" indent="-285750">
              <a:buFont typeface="Arial"/>
              <a:buChar char="•"/>
            </a:pPr>
            <a:r>
              <a:rPr lang="en-US" sz="2800" dirty="0">
                <a:solidFill>
                  <a:prstClr val="black"/>
                </a:solidFill>
                <a:latin typeface="Calibri"/>
                <a:ea typeface="Calibri"/>
                <a:cs typeface="Calibri"/>
              </a:rPr>
              <a:t> Staff are still working through implementation and setup</a:t>
            </a:r>
          </a:p>
          <a:p>
            <a:pPr marL="285750" indent="-285750">
              <a:buFont typeface="Arial"/>
              <a:buChar char="•"/>
            </a:pPr>
            <a:r>
              <a:rPr lang="en-US" sz="2800" dirty="0">
                <a:solidFill>
                  <a:prstClr val="black"/>
                </a:solidFill>
                <a:latin typeface="Calibri"/>
                <a:ea typeface="Calibri"/>
                <a:cs typeface="Calibri"/>
                <a:hlinkClick r:id="rId3"/>
              </a:rPr>
              <a:t>Brian.Albert@richlandone.org</a:t>
            </a:r>
            <a:r>
              <a:rPr lang="en-US" sz="2800" dirty="0">
                <a:solidFill>
                  <a:prstClr val="black"/>
                </a:solidFill>
                <a:latin typeface="Calibri"/>
                <a:ea typeface="Calibri"/>
                <a:cs typeface="Calibri"/>
              </a:rPr>
              <a:t> is the current contact for Movement Services</a:t>
            </a:r>
          </a:p>
          <a:p>
            <a:pPr marL="285750" indent="-285750">
              <a:buFont typeface="Arial"/>
              <a:buChar char="•"/>
            </a:pPr>
            <a:r>
              <a:rPr lang="en-US" sz="2800" dirty="0">
                <a:solidFill>
                  <a:prstClr val="black"/>
                </a:solidFill>
                <a:latin typeface="Calibri"/>
                <a:ea typeface="Calibri"/>
                <a:cs typeface="Calibri"/>
              </a:rPr>
              <a:t>Need something moved? Request it early! The schedule fills up fast</a:t>
            </a:r>
          </a:p>
          <a:p>
            <a:pPr marL="285750" indent="-285750">
              <a:buFont typeface="Arial"/>
              <a:buChar char="•"/>
            </a:pPr>
            <a:r>
              <a:rPr lang="en-US" sz="2800" dirty="0">
                <a:solidFill>
                  <a:prstClr val="black"/>
                </a:solidFill>
                <a:latin typeface="Calibri"/>
                <a:ea typeface="Calibri"/>
                <a:cs typeface="Calibri"/>
              </a:rPr>
              <a:t>Mr. Albert can also help if you have issues with or questions about pick tickets for Warehouse fulfillment</a:t>
            </a:r>
          </a:p>
          <a:p>
            <a:endParaRPr lang="en-US" dirty="0">
              <a:solidFill>
                <a:prstClr val="black"/>
              </a:solidFill>
              <a:latin typeface="Calibri"/>
              <a:ea typeface="Calibri"/>
              <a:cs typeface="Calibri"/>
            </a:endParaRPr>
          </a:p>
        </p:txBody>
      </p:sp>
      <p:sp>
        <p:nvSpPr>
          <p:cNvPr id="3" name="Rectangle 2">
            <a:extLst>
              <a:ext uri="{FF2B5EF4-FFF2-40B4-BE49-F238E27FC236}">
                <a16:creationId xmlns:a16="http://schemas.microsoft.com/office/drawing/2014/main" id="{81C77AD4-FBF6-2379-9501-49178F24ACD4}"/>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een and white logo&#10;&#10;AI-generated content may be incorrect.">
            <a:extLst>
              <a:ext uri="{FF2B5EF4-FFF2-40B4-BE49-F238E27FC236}">
                <a16:creationId xmlns:a16="http://schemas.microsoft.com/office/drawing/2014/main" id="{058A753A-BD14-D846-089A-28E2A9A3E1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6" name="TextBox 5">
            <a:extLst>
              <a:ext uri="{FF2B5EF4-FFF2-40B4-BE49-F238E27FC236}">
                <a16:creationId xmlns:a16="http://schemas.microsoft.com/office/drawing/2014/main" id="{5D10FABB-58AB-EEF8-746F-FCD25B5BDAE5}"/>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Warehouse</a:t>
            </a:r>
          </a:p>
        </p:txBody>
      </p:sp>
    </p:spTree>
    <p:extLst>
      <p:ext uri="{BB962C8B-B14F-4D97-AF65-F5344CB8AC3E}">
        <p14:creationId xmlns:p14="http://schemas.microsoft.com/office/powerpoint/2010/main" val="23065713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1876" y="437476"/>
            <a:ext cx="7086600" cy="857250"/>
          </a:xfrm>
        </p:spPr>
        <p:txBody>
          <a:bodyPr>
            <a:normAutofit/>
          </a:bodyPr>
          <a:lstStyle/>
          <a:p>
            <a:r>
              <a:rPr lang="en-US" dirty="0">
                <a:latin typeface="Aptos" panose="020B0004020202020204" pitchFamily="34" charset="0"/>
                <a:ea typeface="Calibri"/>
                <a:cs typeface="Calibri"/>
              </a:rPr>
              <a:t>Printing Services</a:t>
            </a:r>
          </a:p>
        </p:txBody>
      </p:sp>
      <p:pic>
        <p:nvPicPr>
          <p:cNvPr id="4" name="Picture 3" descr="A close-up of a computer screen&#10;&#10;AI-generated content may be incorrect.">
            <a:extLst>
              <a:ext uri="{FF2B5EF4-FFF2-40B4-BE49-F238E27FC236}">
                <a16:creationId xmlns:a16="http://schemas.microsoft.com/office/drawing/2014/main" id="{B7B3B4FC-59CF-D5BB-B7D9-1E1DE3B278F9}"/>
              </a:ext>
            </a:extLst>
          </p:cNvPr>
          <p:cNvPicPr>
            <a:picLocks noChangeAspect="1"/>
          </p:cNvPicPr>
          <p:nvPr/>
        </p:nvPicPr>
        <p:blipFill>
          <a:blip r:embed="rId3"/>
          <a:stretch>
            <a:fillRect/>
          </a:stretch>
        </p:blipFill>
        <p:spPr>
          <a:xfrm>
            <a:off x="358534" y="1868756"/>
            <a:ext cx="6528358" cy="4615112"/>
          </a:xfrm>
          <a:prstGeom prst="rect">
            <a:avLst/>
          </a:prstGeom>
        </p:spPr>
      </p:pic>
      <p:sp>
        <p:nvSpPr>
          <p:cNvPr id="3" name="TextBox 2">
            <a:extLst>
              <a:ext uri="{FF2B5EF4-FFF2-40B4-BE49-F238E27FC236}">
                <a16:creationId xmlns:a16="http://schemas.microsoft.com/office/drawing/2014/main" id="{9B63BF2E-62FB-4B6C-AA12-ECDC14607D86}"/>
              </a:ext>
            </a:extLst>
          </p:cNvPr>
          <p:cNvSpPr txBox="1"/>
          <p:nvPr/>
        </p:nvSpPr>
        <p:spPr>
          <a:xfrm>
            <a:off x="7190914" y="2283486"/>
            <a:ext cx="4642552" cy="3785652"/>
          </a:xfrm>
          <a:prstGeom prst="rect">
            <a:avLst/>
          </a:prstGeom>
          <a:noFill/>
        </p:spPr>
        <p:txBody>
          <a:bodyPr wrap="square" rtlCol="0">
            <a:spAutoFit/>
          </a:bodyPr>
          <a:lstStyle/>
          <a:p>
            <a:r>
              <a:rPr lang="en-US" sz="2000" dirty="0">
                <a:latin typeface="Aptos" panose="020B0004020202020204" pitchFamily="34" charset="0"/>
              </a:rPr>
              <a:t>Printing Services can assist with all kinds of printing needs- not just printed copies! They can do coil binding, posters, banners, yard signs, sandwich boards, business cards, letterhead, invitations, brochures, and more! </a:t>
            </a:r>
          </a:p>
          <a:p>
            <a:endParaRPr lang="en-US" sz="2000" dirty="0">
              <a:latin typeface="Aptos" panose="020B0004020202020204" pitchFamily="34" charset="0"/>
            </a:endParaRPr>
          </a:p>
          <a:p>
            <a:endParaRPr lang="en-US" sz="2000" dirty="0">
              <a:latin typeface="Aptos" panose="020B0004020202020204" pitchFamily="34" charset="0"/>
            </a:endParaRPr>
          </a:p>
          <a:p>
            <a:r>
              <a:rPr lang="en-US" sz="2000" dirty="0">
                <a:latin typeface="Aptos" panose="020B0004020202020204" pitchFamily="34" charset="0"/>
              </a:rPr>
              <a:t>Call 803-231-6950 if you need assistance with getting an account set up for your department or have questions about their services. </a:t>
            </a:r>
          </a:p>
        </p:txBody>
      </p:sp>
      <p:sp>
        <p:nvSpPr>
          <p:cNvPr id="5" name="Rectangle 4">
            <a:extLst>
              <a:ext uri="{FF2B5EF4-FFF2-40B4-BE49-F238E27FC236}">
                <a16:creationId xmlns:a16="http://schemas.microsoft.com/office/drawing/2014/main" id="{97B88F7E-866D-1EED-521A-12E87126D228}"/>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een and white logo&#10;&#10;AI-generated content may be incorrect.">
            <a:extLst>
              <a:ext uri="{FF2B5EF4-FFF2-40B4-BE49-F238E27FC236}">
                <a16:creationId xmlns:a16="http://schemas.microsoft.com/office/drawing/2014/main" id="{EB288776-2887-C6A4-6F5E-038159B9A9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7" name="TextBox 6">
            <a:extLst>
              <a:ext uri="{FF2B5EF4-FFF2-40B4-BE49-F238E27FC236}">
                <a16:creationId xmlns:a16="http://schemas.microsoft.com/office/drawing/2014/main" id="{75873E84-7732-AF69-5CFE-A38188BFB170}"/>
              </a:ext>
            </a:extLst>
          </p:cNvPr>
          <p:cNvSpPr txBox="1"/>
          <p:nvPr/>
        </p:nvSpPr>
        <p:spPr>
          <a:xfrm>
            <a:off x="328947" y="351853"/>
            <a:ext cx="9248281"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Print Shop</a:t>
            </a:r>
          </a:p>
        </p:txBody>
      </p:sp>
    </p:spTree>
    <p:extLst>
      <p:ext uri="{BB962C8B-B14F-4D97-AF65-F5344CB8AC3E}">
        <p14:creationId xmlns:p14="http://schemas.microsoft.com/office/powerpoint/2010/main" val="12868154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374341" y="2098443"/>
            <a:ext cx="10972800" cy="3970318"/>
          </a:xfrm>
          <a:prstGeom prst="rect">
            <a:avLst/>
          </a:prstGeom>
        </p:spPr>
        <p:txBody>
          <a:bodyPr wrap="square">
            <a:spAutoFit/>
          </a:bodyPr>
          <a:lstStyle/>
          <a:p>
            <a:pPr marL="342900" indent="-342900">
              <a:buFont typeface="Arial" panose="020B0604020202020204" pitchFamily="34" charset="0"/>
              <a:buChar char="•"/>
            </a:pPr>
            <a:r>
              <a:rPr lang="en-US" sz="2800" dirty="0">
                <a:solidFill>
                  <a:prstClr val="black"/>
                </a:solidFill>
                <a:latin typeface="Calibri"/>
              </a:rPr>
              <a:t>Call or email your buyer (buyer assignments on the webpage)</a:t>
            </a:r>
          </a:p>
          <a:p>
            <a:pPr marL="342900" indent="-342900">
              <a:buFont typeface="Arial" panose="020B0604020202020204" pitchFamily="34" charset="0"/>
              <a:buChar char="•"/>
            </a:pPr>
            <a:r>
              <a:rPr lang="en-US" sz="2800" dirty="0">
                <a:solidFill>
                  <a:prstClr val="black"/>
                </a:solidFill>
                <a:latin typeface="Calibri"/>
              </a:rPr>
              <a:t>Call or email Procurement Services (803-231-7033, VOIP 9-1733)</a:t>
            </a:r>
          </a:p>
          <a:p>
            <a:pPr marL="342900" indent="-342900">
              <a:buFont typeface="Arial" panose="020B0604020202020204" pitchFamily="34" charset="0"/>
              <a:buChar char="•"/>
            </a:pPr>
            <a:r>
              <a:rPr lang="en-US" sz="2800" dirty="0">
                <a:solidFill>
                  <a:prstClr val="black"/>
                </a:solidFill>
              </a:rPr>
              <a:t>Set up a time to meet with your buyer virtually or in-person</a:t>
            </a:r>
          </a:p>
          <a:p>
            <a:pPr marL="342900" indent="-342900">
              <a:buFont typeface="Arial" panose="020B0604020202020204" pitchFamily="34" charset="0"/>
              <a:buChar char="•"/>
            </a:pPr>
            <a:r>
              <a:rPr lang="en-US" sz="2800" dirty="0">
                <a:solidFill>
                  <a:prstClr val="black"/>
                </a:solidFill>
                <a:latin typeface="Calibri"/>
              </a:rPr>
              <a:t>Consult the Procurement Code</a:t>
            </a:r>
          </a:p>
          <a:p>
            <a:pPr marL="342900" indent="-342900">
              <a:buFont typeface="Arial" panose="020B0604020202020204" pitchFamily="34" charset="0"/>
              <a:buChar char="•"/>
            </a:pPr>
            <a:r>
              <a:rPr lang="en-US" sz="2800" dirty="0">
                <a:solidFill>
                  <a:prstClr val="black"/>
                </a:solidFill>
                <a:latin typeface="Calibri"/>
              </a:rPr>
              <a:t>Review resources and previous training materials at: </a:t>
            </a:r>
            <a:r>
              <a:rPr lang="en-US" sz="2800" dirty="0">
                <a:solidFill>
                  <a:prstClr val="black"/>
                </a:solidFill>
                <a:hlinkClick r:id="rId3"/>
              </a:rPr>
              <a:t>https://www.richlandone.org/departments/procurement-services/home</a:t>
            </a:r>
            <a:r>
              <a:rPr lang="en-US" sz="2800" dirty="0">
                <a:solidFill>
                  <a:prstClr val="black"/>
                </a:solidFill>
              </a:rPr>
              <a:t> </a:t>
            </a:r>
          </a:p>
          <a:p>
            <a:pPr marL="342900" indent="-342900">
              <a:buFont typeface="Arial" panose="020B0604020202020204" pitchFamily="34" charset="0"/>
              <a:buChar char="•"/>
            </a:pPr>
            <a:endParaRPr lang="en-US" sz="2800" dirty="0">
              <a:solidFill>
                <a:prstClr val="black"/>
              </a:solidFill>
              <a:latin typeface="Calibri"/>
            </a:endParaRPr>
          </a:p>
          <a:p>
            <a:pPr marL="342900" indent="-342900">
              <a:buFont typeface="Arial" panose="020B0604020202020204" pitchFamily="34" charset="0"/>
              <a:buChar char="•"/>
            </a:pPr>
            <a:endParaRPr lang="en-US" sz="2800" dirty="0">
              <a:solidFill>
                <a:prstClr val="black"/>
              </a:solidFill>
              <a:latin typeface="Calibri"/>
            </a:endParaRPr>
          </a:p>
        </p:txBody>
      </p:sp>
      <p:sp>
        <p:nvSpPr>
          <p:cNvPr id="8" name="Rectangle 7">
            <a:extLst>
              <a:ext uri="{FF2B5EF4-FFF2-40B4-BE49-F238E27FC236}">
                <a16:creationId xmlns:a16="http://schemas.microsoft.com/office/drawing/2014/main" id="{E2B01C35-29E9-463E-9CC1-A4DC6C57F84E}"/>
              </a:ext>
            </a:extLst>
          </p:cNvPr>
          <p:cNvSpPr/>
          <p:nvPr/>
        </p:nvSpPr>
        <p:spPr>
          <a:xfrm>
            <a:off x="374341" y="470517"/>
            <a:ext cx="9204665" cy="646331"/>
          </a:xfrm>
          <a:prstGeom prst="rect">
            <a:avLst/>
          </a:prstGeom>
          <a:noFill/>
        </p:spPr>
        <p:txBody>
          <a:bodyPr wrap="square" lIns="91440" tIns="45720" rIns="91440" bIns="45720">
            <a:spAutoFit/>
          </a:bodyPr>
          <a:lstStyle/>
          <a:p>
            <a:r>
              <a:rPr lang="en-US" sz="3600" b="1" dirty="0">
                <a:solidFill>
                  <a:schemeClr val="bg1"/>
                </a:solidFill>
                <a:latin typeface="Aptos" panose="020B0004020202020204" pitchFamily="34" charset="0"/>
              </a:rPr>
              <a:t>Questions? You have options!</a:t>
            </a:r>
          </a:p>
        </p:txBody>
      </p:sp>
      <p:sp>
        <p:nvSpPr>
          <p:cNvPr id="9" name="Rectangle 8">
            <a:extLst>
              <a:ext uri="{FF2B5EF4-FFF2-40B4-BE49-F238E27FC236}">
                <a16:creationId xmlns:a16="http://schemas.microsoft.com/office/drawing/2014/main" id="{7BBFEBE7-A267-275D-2E10-370219453CDC}"/>
              </a:ext>
            </a:extLst>
          </p:cNvPr>
          <p:cNvSpPr/>
          <p:nvPr/>
        </p:nvSpPr>
        <p:spPr>
          <a:xfrm>
            <a:off x="4164314" y="5302162"/>
            <a:ext cx="3392853" cy="923330"/>
          </a:xfrm>
          <a:prstGeom prst="rect">
            <a:avLst/>
          </a:prstGeom>
          <a:noFill/>
        </p:spPr>
        <p:txBody>
          <a:bodyPr wrap="none" lIns="91440" tIns="45720" rIns="91440" bIns="45720">
            <a:spAutoFit/>
          </a:bodyPr>
          <a:lstStyle/>
          <a:p>
            <a:pPr algn="ctr"/>
            <a:r>
              <a:rPr lang="en-US" sz="5400" b="1" dirty="0">
                <a:ln w="12700">
                  <a:solidFill>
                    <a:schemeClr val="tx2">
                      <a:lumMod val="75000"/>
                    </a:schemeClr>
                  </a:solidFill>
                  <a:prstDash val="solid"/>
                </a:ln>
                <a:solidFill>
                  <a:schemeClr val="tx2"/>
                </a:solidFill>
                <a:effectLst>
                  <a:outerShdw dist="38100" dir="2640000" algn="bl" rotWithShape="0">
                    <a:schemeClr val="tx2">
                      <a:lumMod val="75000"/>
                    </a:schemeClr>
                  </a:outerShdw>
                </a:effectLst>
              </a:rPr>
              <a:t>Thank you!</a:t>
            </a:r>
          </a:p>
        </p:txBody>
      </p:sp>
      <p:sp>
        <p:nvSpPr>
          <p:cNvPr id="10" name="Rectangle 9">
            <a:extLst>
              <a:ext uri="{FF2B5EF4-FFF2-40B4-BE49-F238E27FC236}">
                <a16:creationId xmlns:a16="http://schemas.microsoft.com/office/drawing/2014/main" id="{2E5D316C-5728-9EEC-A4E2-E3956F04DDC6}"/>
              </a:ext>
            </a:extLst>
          </p:cNvPr>
          <p:cNvSpPr/>
          <p:nvPr/>
        </p:nvSpPr>
        <p:spPr>
          <a:xfrm>
            <a:off x="-1" y="0"/>
            <a:ext cx="12192000" cy="15182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green and white logo&#10;&#10;AI-generated content may be incorrect.">
            <a:extLst>
              <a:ext uri="{FF2B5EF4-FFF2-40B4-BE49-F238E27FC236}">
                <a16:creationId xmlns:a16="http://schemas.microsoft.com/office/drawing/2014/main" id="{32DD5BBF-5A63-DF81-2EE4-9FF47F091D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5306" y="-214223"/>
            <a:ext cx="1946694" cy="1946694"/>
          </a:xfrm>
          <a:prstGeom prst="rect">
            <a:avLst/>
          </a:prstGeom>
        </p:spPr>
      </p:pic>
      <p:sp>
        <p:nvSpPr>
          <p:cNvPr id="2" name="TextBox 1">
            <a:extLst>
              <a:ext uri="{FF2B5EF4-FFF2-40B4-BE49-F238E27FC236}">
                <a16:creationId xmlns:a16="http://schemas.microsoft.com/office/drawing/2014/main" id="{6F0AD6CC-0876-A5CB-474B-D8E69DAA1C13}"/>
              </a:ext>
            </a:extLst>
          </p:cNvPr>
          <p:cNvSpPr txBox="1"/>
          <p:nvPr/>
        </p:nvSpPr>
        <p:spPr>
          <a:xfrm>
            <a:off x="328947" y="351853"/>
            <a:ext cx="9643189" cy="769441"/>
          </a:xfrm>
          <a:prstGeom prst="rect">
            <a:avLst/>
          </a:prstGeom>
          <a:noFill/>
        </p:spPr>
        <p:txBody>
          <a:bodyPr wrap="square" rtlCol="0">
            <a:spAutoFit/>
          </a:bodyPr>
          <a:lstStyle/>
          <a:p>
            <a:r>
              <a:rPr lang="en-US" sz="4400" b="1" dirty="0">
                <a:solidFill>
                  <a:schemeClr val="bg1"/>
                </a:solidFill>
                <a:latin typeface="Aptos" panose="020B0004020202020204" pitchFamily="34" charset="0"/>
                <a:cs typeface="Arial" panose="020B0604020202020204" pitchFamily="34" charset="0"/>
              </a:rPr>
              <a:t>Questions? Want more information?</a:t>
            </a:r>
          </a:p>
        </p:txBody>
      </p:sp>
    </p:spTree>
    <p:extLst>
      <p:ext uri="{BB962C8B-B14F-4D97-AF65-F5344CB8AC3E}">
        <p14:creationId xmlns:p14="http://schemas.microsoft.com/office/powerpoint/2010/main" val="984481979"/>
      </p:ext>
    </p:extLst>
  </p:cSld>
  <p:clrMapOvr>
    <a:masterClrMapping/>
  </p:clrMapOvr>
</p:sld>
</file>

<file path=ppt/theme/theme1.xml><?xml version="1.0" encoding="utf-8"?>
<a:theme xmlns:a="http://schemas.openxmlformats.org/drawingml/2006/main" name="1_Office Theme">
  <a:themeElements>
    <a:clrScheme name="Custom 6">
      <a:dk1>
        <a:sysClr val="windowText" lastClr="000000"/>
      </a:dk1>
      <a:lt1>
        <a:sysClr val="window" lastClr="FFFFFF"/>
      </a:lt1>
      <a:dk2>
        <a:srgbClr val="77246C"/>
      </a:dk2>
      <a:lt2>
        <a:srgbClr val="EBEBEB"/>
      </a:lt2>
      <a:accent1>
        <a:srgbClr val="F7941E"/>
      </a:accent1>
      <a:accent2>
        <a:srgbClr val="D85543"/>
      </a:accent2>
      <a:accent3>
        <a:srgbClr val="72C596"/>
      </a:accent3>
      <a:accent4>
        <a:srgbClr val="2790A5"/>
      </a:accent4>
      <a:accent5>
        <a:srgbClr val="E58F83"/>
      </a:accent5>
      <a:accent6>
        <a:srgbClr val="72C596"/>
      </a:accent6>
      <a:hlink>
        <a:srgbClr val="72C596"/>
      </a:hlink>
      <a:folHlink>
        <a:srgbClr val="A6DA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1154</TotalTime>
  <Words>3786</Words>
  <Application>Microsoft Office PowerPoint</Application>
  <PresentationFormat>Widescreen</PresentationFormat>
  <Paragraphs>323</Paragraphs>
  <Slides>37</Slides>
  <Notes>15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Aptos</vt:lpstr>
      <vt:lpstr>Arial</vt:lpstr>
      <vt:lpstr>Arial,Sans-Serif</vt:lpstr>
      <vt:lpstr>Calibri</vt:lpstr>
      <vt:lpstr>Courier New</vt:lpstr>
      <vt:lpstr>1_Office Theme</vt:lpstr>
      <vt:lpstr>             </vt:lpstr>
      <vt:lpstr>Current Procurement Staff</vt:lpstr>
      <vt:lpstr>BIG CHANGE FOR FY27</vt:lpstr>
      <vt:lpstr>Small Dollar Threshold $10,000.00</vt:lpstr>
      <vt:lpstr>Reminders</vt:lpstr>
      <vt:lpstr>Reminders</vt:lpstr>
      <vt:lpstr>PowerPoint Presentation</vt:lpstr>
      <vt:lpstr>PowerPoint Presentation</vt:lpstr>
      <vt:lpstr>PowerPoint Presentation</vt:lpstr>
      <vt:lpstr> </vt:lpstr>
      <vt:lpstr>General Notes Section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Authorized Signatures on Contracts</vt:lpstr>
      <vt:lpstr>PowerPoint Presentation</vt:lpstr>
      <vt:lpstr>Vendor Applications</vt:lpstr>
      <vt:lpstr>Donation Forms</vt:lpstr>
      <vt:lpstr>UNAUTHORIZED PROCUREMENTS: Ratifications</vt:lpstr>
      <vt:lpstr>Change Orders</vt:lpstr>
      <vt:lpstr>Change Orders </vt:lpstr>
      <vt:lpstr>PowerPoint Presentation</vt:lpstr>
      <vt:lpstr>Change Order Math</vt:lpstr>
      <vt:lpstr>Change Order Math</vt:lpstr>
      <vt:lpstr>Blanket Purchase Orders</vt:lpstr>
      <vt:lpstr>Federal Funding</vt:lpstr>
      <vt:lpstr>PowerPoint Presentation</vt:lpstr>
      <vt:lpstr>PowerPoint Presentation</vt:lpstr>
      <vt:lpstr>Resources – Procurement Website</vt:lpstr>
      <vt:lpstr>Warehouse</vt:lpstr>
      <vt:lpstr>Printing Services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Hodges, Carolyn</dc:creator>
  <cp:lastModifiedBy>Hodges, Carolyn</cp:lastModifiedBy>
  <cp:revision>43</cp:revision>
  <dcterms:created xsi:type="dcterms:W3CDTF">2025-07-28T14:55:35Z</dcterms:created>
  <dcterms:modified xsi:type="dcterms:W3CDTF">2026-08-03T20:22:25Z</dcterms:modified>
</cp:coreProperties>
</file>