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Happy Monkey"/>
      <p:regular r:id="rId28"/>
    </p:embeddedFont>
    <p:embeddedFont>
      <p:font typeface="Merriweather"/>
      <p:regular r:id="rId29"/>
      <p:bold r:id="rId30"/>
      <p:italic r:id="rId31"/>
      <p:boldItalic r:id="rId32"/>
    </p:embeddedFont>
    <p:embeddedFont>
      <p:font typeface="DM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D3F0E4F-99A4-40EA-A285-6A279BDB62C2}">
  <a:tblStyle styleId="{BD3F0E4F-99A4-40EA-A285-6A279BDB62C2}"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DB725C4D-F7D2-494B-9207-7F07E0D13744}"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HappyMonkey-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Merriweather-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erriweather-italic.fntdata"/><Relationship Id="rId30" Type="http://schemas.openxmlformats.org/officeDocument/2006/relationships/font" Target="fonts/Merriweather-bold.fntdata"/><Relationship Id="rId11" Type="http://schemas.openxmlformats.org/officeDocument/2006/relationships/slide" Target="slides/slide5.xml"/><Relationship Id="rId33" Type="http://schemas.openxmlformats.org/officeDocument/2006/relationships/font" Target="fonts/DMSans-regular.fntdata"/><Relationship Id="rId10" Type="http://schemas.openxmlformats.org/officeDocument/2006/relationships/slide" Target="slides/slide4.xml"/><Relationship Id="rId32" Type="http://schemas.openxmlformats.org/officeDocument/2006/relationships/font" Target="fonts/Merriweather-boldItalic.fntdata"/><Relationship Id="rId13" Type="http://schemas.openxmlformats.org/officeDocument/2006/relationships/slide" Target="slides/slide7.xml"/><Relationship Id="rId35" Type="http://schemas.openxmlformats.org/officeDocument/2006/relationships/font" Target="fonts/DMSans-italic.fntdata"/><Relationship Id="rId12" Type="http://schemas.openxmlformats.org/officeDocument/2006/relationships/slide" Target="slides/slide6.xml"/><Relationship Id="rId34" Type="http://schemas.openxmlformats.org/officeDocument/2006/relationships/font" Target="fonts/DMSans-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DMSans-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e468c32d28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e468c32d28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e468c32d28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e468c32d28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e468c32d2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e468c32d2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e468c32d2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3e468c32d28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e468c32d28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e468c32d28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e4c7224e6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e4c7224e6c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e502173e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e502173e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e502173e5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e502173e5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e502173e5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e502173e5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e502173e5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e502173e5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e502173e5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e502173e5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e502173e5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e502173e5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e468c32d28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e468c32d28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e581e4d02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e581e4d02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581e4d02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e581e4d02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e4afcd8e0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e4afcd8e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e4c7224e6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e4c7224e6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e4fa35a1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e4fa35a1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e4c7224e6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e4c7224e6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e4c7224e6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e4c7224e6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youtube.com/watch?v=eJAevNdF9rI" TargetMode="External"/><Relationship Id="rId4"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vWg4O3l9V4M" TargetMode="Externa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www.youtube.com/watch?v=9fsIKg4ncws" TargetMode="Externa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119063" y="0"/>
            <a:ext cx="8520600" cy="2752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3556">
                <a:solidFill>
                  <a:srgbClr val="1E3A8A"/>
                </a:solidFill>
                <a:latin typeface="Merriweather"/>
                <a:ea typeface="Merriweather"/>
                <a:cs typeface="Merriweather"/>
                <a:sym typeface="Merriweather"/>
              </a:rPr>
              <a:t>One School One Book</a:t>
            </a:r>
            <a:endParaRPr b="1" sz="3556">
              <a:solidFill>
                <a:srgbClr val="1E3A8A"/>
              </a:solidFill>
              <a:latin typeface="Merriweather"/>
              <a:ea typeface="Merriweather"/>
              <a:cs typeface="Merriweather"/>
              <a:sym typeface="Merriweather"/>
            </a:endParaRPr>
          </a:p>
          <a:p>
            <a:pPr indent="0" lvl="0" marL="0" rtl="0" algn="ctr">
              <a:spcBef>
                <a:spcPts val="0"/>
              </a:spcBef>
              <a:spcAft>
                <a:spcPts val="0"/>
              </a:spcAft>
              <a:buNone/>
            </a:pPr>
            <a:r>
              <a:rPr b="1" lang="en" sz="2650">
                <a:solidFill>
                  <a:srgbClr val="1E3A8A"/>
                </a:solidFill>
                <a:latin typeface="Merriweather"/>
                <a:ea typeface="Merriweather"/>
                <a:cs typeface="Merriweather"/>
                <a:sym typeface="Merriweather"/>
              </a:rPr>
              <a:t>Westport Elementary </a:t>
            </a:r>
            <a:endParaRPr b="1" sz="2650">
              <a:solidFill>
                <a:srgbClr val="1E3A8A"/>
              </a:solidFill>
              <a:latin typeface="Merriweather"/>
              <a:ea typeface="Merriweather"/>
              <a:cs typeface="Merriweather"/>
              <a:sym typeface="Merriweather"/>
            </a:endParaRPr>
          </a:p>
          <a:p>
            <a:pPr indent="0" lvl="0" marL="0" rtl="0" algn="ctr">
              <a:spcBef>
                <a:spcPts val="0"/>
              </a:spcBef>
              <a:spcAft>
                <a:spcPts val="0"/>
              </a:spcAft>
              <a:buClr>
                <a:schemeClr val="dk1"/>
              </a:buClr>
              <a:buFont typeface="Arial"/>
              <a:buNone/>
            </a:pPr>
            <a:r>
              <a:rPr b="1" lang="en" sz="2650">
                <a:solidFill>
                  <a:srgbClr val="1E3A8A"/>
                </a:solidFill>
                <a:latin typeface="Merriweather"/>
                <a:ea typeface="Merriweather"/>
                <a:cs typeface="Merriweather"/>
                <a:sym typeface="Merriweather"/>
              </a:rPr>
              <a:t>Summer Reading</a:t>
            </a:r>
            <a:endParaRPr b="1" sz="2650">
              <a:solidFill>
                <a:srgbClr val="1E3A8A"/>
              </a:solidFill>
              <a:latin typeface="Merriweather"/>
              <a:ea typeface="Merriweather"/>
              <a:cs typeface="Merriweather"/>
              <a:sym typeface="Merriweather"/>
            </a:endParaRPr>
          </a:p>
          <a:p>
            <a:pPr indent="0" lvl="0" marL="0" rtl="0" algn="ctr">
              <a:spcBef>
                <a:spcPts val="0"/>
              </a:spcBef>
              <a:spcAft>
                <a:spcPts val="0"/>
              </a:spcAft>
              <a:buClr>
                <a:schemeClr val="dk1"/>
              </a:buClr>
              <a:buFont typeface="Arial"/>
              <a:buNone/>
            </a:pPr>
            <a:r>
              <a:t/>
            </a:r>
            <a:endParaRPr sz="1400"/>
          </a:p>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Clr>
                <a:schemeClr val="dk1"/>
              </a:buClr>
              <a:buFont typeface="Arial"/>
              <a:buNone/>
            </a:pPr>
            <a:r>
              <a:t/>
            </a:r>
            <a:endParaRPr sz="1400">
              <a:solidFill>
                <a:schemeClr val="dk1"/>
              </a:solidFill>
            </a:endParaRPr>
          </a:p>
          <a:p>
            <a:pPr indent="0" lvl="0" marL="0" rtl="0" algn="ctr">
              <a:spcBef>
                <a:spcPts val="0"/>
              </a:spcBef>
              <a:spcAft>
                <a:spcPts val="0"/>
              </a:spcAft>
              <a:buClr>
                <a:schemeClr val="dk1"/>
              </a:buClr>
              <a:buFont typeface="Arial"/>
              <a:buNone/>
            </a:pPr>
            <a:r>
              <a:t/>
            </a:r>
            <a:endParaRPr sz="1400">
              <a:solidFill>
                <a:schemeClr val="dk1"/>
              </a:solidFill>
            </a:endParaRPr>
          </a:p>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3345888" y="1794038"/>
            <a:ext cx="2066925" cy="2752725"/>
          </a:xfrm>
          <a:prstGeom prst="rect">
            <a:avLst/>
          </a:prstGeom>
          <a:noFill/>
          <a:ln>
            <a:noFill/>
          </a:ln>
        </p:spPr>
      </p:pic>
      <p:sp>
        <p:nvSpPr>
          <p:cNvPr id="57" name="Google Shape;57;p13"/>
          <p:cNvSpPr txBox="1"/>
          <p:nvPr/>
        </p:nvSpPr>
        <p:spPr>
          <a:xfrm>
            <a:off x="721146" y="4635600"/>
            <a:ext cx="74979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1"/>
                </a:solidFill>
                <a:latin typeface="Comic Sans MS"/>
                <a:ea typeface="Comic Sans MS"/>
                <a:cs typeface="Comic Sans MS"/>
                <a:sym typeface="Comic Sans MS"/>
              </a:rPr>
              <a:t>This is an </a:t>
            </a:r>
            <a:r>
              <a:rPr lang="en" sz="1500">
                <a:solidFill>
                  <a:schemeClr val="dk1"/>
                </a:solidFill>
                <a:latin typeface="Comic Sans MS"/>
                <a:ea typeface="Comic Sans MS"/>
                <a:cs typeface="Comic Sans MS"/>
                <a:sym typeface="Comic Sans MS"/>
              </a:rPr>
              <a:t>8-Week Summer Reading Journey for Grades 1-4!</a:t>
            </a:r>
            <a:endParaRPr sz="1500">
              <a:solidFill>
                <a:schemeClr val="dk1"/>
              </a:solidFill>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ctrTitle"/>
          </p:nvPr>
        </p:nvSpPr>
        <p:spPr>
          <a:xfrm>
            <a:off x="648975" y="207400"/>
            <a:ext cx="8520600" cy="642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latin typeface="Comic Sans MS"/>
                <a:ea typeface="Comic Sans MS"/>
                <a:cs typeface="Comic Sans MS"/>
                <a:sym typeface="Comic Sans MS"/>
              </a:rPr>
              <a:t>Book Trailer</a:t>
            </a:r>
            <a:endParaRPr>
              <a:latin typeface="Comic Sans MS"/>
              <a:ea typeface="Comic Sans MS"/>
              <a:cs typeface="Comic Sans MS"/>
              <a:sym typeface="Comic Sans MS"/>
            </a:endParaRPr>
          </a:p>
        </p:txBody>
      </p:sp>
      <p:pic>
        <p:nvPicPr>
          <p:cNvPr id="63" name="Google Shape;63;p14" title="A Boy Called Bat Book Trailer">
            <a:hlinkClick r:id="rId3"/>
          </p:cNvPr>
          <p:cNvPicPr preferRelativeResize="0"/>
          <p:nvPr/>
        </p:nvPicPr>
        <p:blipFill>
          <a:blip r:embed="rId4">
            <a:alphaModFix/>
          </a:blip>
          <a:stretch>
            <a:fillRect/>
          </a:stretch>
        </p:blipFill>
        <p:spPr>
          <a:xfrm>
            <a:off x="901000" y="721525"/>
            <a:ext cx="7176225" cy="4036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1000"/>
                                        <p:tgtEl>
                                          <p:spTgt spid="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Comic Sans MS"/>
                <a:ea typeface="Comic Sans MS"/>
                <a:cs typeface="Comic Sans MS"/>
                <a:sym typeface="Comic Sans MS"/>
              </a:rPr>
              <a:t>Meet the Author ! </a:t>
            </a:r>
            <a:endParaRPr>
              <a:latin typeface="Comic Sans MS"/>
              <a:ea typeface="Comic Sans MS"/>
              <a:cs typeface="Comic Sans MS"/>
              <a:sym typeface="Comic Sans MS"/>
            </a:endParaRPr>
          </a:p>
        </p:txBody>
      </p:sp>
      <p:pic>
        <p:nvPicPr>
          <p:cNvPr descr="Elana K. Arnold talks to the Book Nerd Community over at &#10;http://www.jeanbooknerd.com" id="69" name="Google Shape;69;p15" title="Elana K. Arnold Vlog Post at Jean Book Nerd">
            <a:hlinkClick r:id="rId3"/>
          </p:cNvPr>
          <p:cNvPicPr preferRelativeResize="0"/>
          <p:nvPr/>
        </p:nvPicPr>
        <p:blipFill>
          <a:blip r:embed="rId4">
            <a:alphaModFix/>
          </a:blip>
          <a:stretch>
            <a:fillRect/>
          </a:stretch>
        </p:blipFill>
        <p:spPr>
          <a:xfrm>
            <a:off x="1077450" y="1093200"/>
            <a:ext cx="7078225" cy="3922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idx="1" type="body"/>
          </p:nvPr>
        </p:nvSpPr>
        <p:spPr>
          <a:xfrm>
            <a:off x="623400" y="278050"/>
            <a:ext cx="8520600" cy="43188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Clr>
                <a:schemeClr val="dk1"/>
              </a:buClr>
              <a:buSzPts val="1100"/>
              <a:buFont typeface="Arial"/>
              <a:buNone/>
            </a:pPr>
            <a:r>
              <a:rPr b="1" lang="en" sz="2800">
                <a:solidFill>
                  <a:schemeClr val="dk1"/>
                </a:solidFill>
              </a:rPr>
              <a:t>🎨 </a:t>
            </a:r>
            <a:r>
              <a:rPr b="1" lang="en" sz="2800">
                <a:solidFill>
                  <a:schemeClr val="dk1"/>
                </a:solidFill>
                <a:latin typeface="Comic Sans MS"/>
                <a:ea typeface="Comic Sans MS"/>
                <a:cs typeface="Comic Sans MS"/>
                <a:sym typeface="Comic Sans MS"/>
              </a:rPr>
              <a:t>Tips For Reading Across Grade Levels</a:t>
            </a:r>
            <a:endParaRPr b="1" sz="2800">
              <a:solidFill>
                <a:schemeClr val="dk1"/>
              </a:solidFill>
              <a:latin typeface="Comic Sans MS"/>
              <a:ea typeface="Comic Sans MS"/>
              <a:cs typeface="Comic Sans MS"/>
              <a:sym typeface="Comic Sans MS"/>
            </a:endParaRPr>
          </a:p>
          <a:p>
            <a:pPr indent="0" lvl="0" marL="0" rtl="0" algn="l">
              <a:spcBef>
                <a:spcPts val="1800"/>
              </a:spcBef>
              <a:spcAft>
                <a:spcPts val="0"/>
              </a:spcAft>
              <a:buClr>
                <a:schemeClr val="dk1"/>
              </a:buClr>
              <a:buSzPts val="1100"/>
              <a:buFont typeface="Arial"/>
              <a:buNone/>
            </a:pPr>
            <a:r>
              <a:t/>
            </a:r>
            <a:endParaRPr b="1" sz="2800">
              <a:solidFill>
                <a:schemeClr val="dk1"/>
              </a:solidFill>
            </a:endParaRPr>
          </a:p>
          <a:p>
            <a:pPr indent="0" lvl="0" marL="381000" marR="381000" rtl="0" algn="l">
              <a:spcBef>
                <a:spcPts val="1200"/>
              </a:spcBef>
              <a:spcAft>
                <a:spcPts val="0"/>
              </a:spcAft>
              <a:buClr>
                <a:schemeClr val="dk1"/>
              </a:buClr>
              <a:buSzPts val="1100"/>
              <a:buFont typeface="Arial"/>
              <a:buNone/>
            </a:pPr>
            <a:r>
              <a:rPr lang="en" sz="2200">
                <a:solidFill>
                  <a:schemeClr val="dk1"/>
                </a:solidFill>
              </a:rPr>
              <a:t>💡</a:t>
            </a:r>
            <a:r>
              <a:rPr lang="en" sz="2200">
                <a:solidFill>
                  <a:schemeClr val="dk1"/>
                </a:solidFill>
                <a:latin typeface="Comic Sans MS"/>
                <a:ea typeface="Comic Sans MS"/>
                <a:cs typeface="Comic Sans MS"/>
                <a:sym typeface="Comic Sans MS"/>
              </a:rPr>
              <a:t> </a:t>
            </a:r>
            <a:r>
              <a:rPr b="1" lang="en" sz="2200">
                <a:solidFill>
                  <a:schemeClr val="dk1"/>
                </a:solidFill>
                <a:latin typeface="Comic Sans MS"/>
                <a:ea typeface="Comic Sans MS"/>
                <a:cs typeface="Comic Sans MS"/>
                <a:sym typeface="Comic Sans MS"/>
              </a:rPr>
              <a:t>Parent Tip:</a:t>
            </a:r>
            <a:r>
              <a:rPr lang="en" sz="2200">
                <a:solidFill>
                  <a:schemeClr val="dk1"/>
                </a:solidFill>
                <a:latin typeface="Comic Sans MS"/>
                <a:ea typeface="Comic Sans MS"/>
                <a:cs typeface="Comic Sans MS"/>
                <a:sym typeface="Comic Sans MS"/>
              </a:rPr>
              <a:t> For </a:t>
            </a:r>
            <a:r>
              <a:rPr b="1" lang="en" sz="2200">
                <a:solidFill>
                  <a:schemeClr val="dk1"/>
                </a:solidFill>
                <a:latin typeface="Comic Sans MS"/>
                <a:ea typeface="Comic Sans MS"/>
                <a:cs typeface="Comic Sans MS"/>
                <a:sym typeface="Comic Sans MS"/>
              </a:rPr>
              <a:t>Grade 1</a:t>
            </a:r>
            <a:r>
              <a:rPr lang="en" sz="2200">
                <a:solidFill>
                  <a:schemeClr val="dk1"/>
                </a:solidFill>
                <a:latin typeface="Comic Sans MS"/>
                <a:ea typeface="Comic Sans MS"/>
                <a:cs typeface="Comic Sans MS"/>
                <a:sym typeface="Comic Sans MS"/>
              </a:rPr>
              <a:t> (and many </a:t>
            </a:r>
            <a:r>
              <a:rPr b="1" lang="en" sz="2200">
                <a:solidFill>
                  <a:schemeClr val="dk1"/>
                </a:solidFill>
                <a:latin typeface="Comic Sans MS"/>
                <a:ea typeface="Comic Sans MS"/>
                <a:cs typeface="Comic Sans MS"/>
                <a:sym typeface="Comic Sans MS"/>
              </a:rPr>
              <a:t>Grade 2</a:t>
            </a:r>
            <a:r>
              <a:rPr lang="en" sz="2200">
                <a:solidFill>
                  <a:schemeClr val="dk1"/>
                </a:solidFill>
                <a:latin typeface="Comic Sans MS"/>
                <a:ea typeface="Comic Sans MS"/>
                <a:cs typeface="Comic Sans MS"/>
                <a:sym typeface="Comic Sans MS"/>
              </a:rPr>
              <a:t> students), this book should be a </a:t>
            </a:r>
            <a:r>
              <a:rPr b="1" lang="en" sz="2200">
                <a:solidFill>
                  <a:schemeClr val="dk1"/>
                </a:solidFill>
                <a:latin typeface="Comic Sans MS"/>
                <a:ea typeface="Comic Sans MS"/>
                <a:cs typeface="Comic Sans MS"/>
                <a:sym typeface="Comic Sans MS"/>
              </a:rPr>
              <a:t>read-aloud</a:t>
            </a:r>
            <a:r>
              <a:rPr lang="en" sz="2200">
                <a:solidFill>
                  <a:schemeClr val="dk1"/>
                </a:solidFill>
                <a:latin typeface="Comic Sans MS"/>
                <a:ea typeface="Comic Sans MS"/>
                <a:cs typeface="Comic Sans MS"/>
                <a:sym typeface="Comic Sans MS"/>
              </a:rPr>
              <a:t> where the parent reads and the child listens. </a:t>
            </a:r>
            <a:endParaRPr sz="2200">
              <a:solidFill>
                <a:schemeClr val="dk1"/>
              </a:solidFill>
              <a:latin typeface="Comic Sans MS"/>
              <a:ea typeface="Comic Sans MS"/>
              <a:cs typeface="Comic Sans MS"/>
              <a:sym typeface="Comic Sans MS"/>
            </a:endParaRPr>
          </a:p>
          <a:p>
            <a:pPr indent="0" lvl="0" marL="381000" marR="381000" rtl="0" algn="l">
              <a:spcBef>
                <a:spcPts val="1200"/>
              </a:spcBef>
              <a:spcAft>
                <a:spcPts val="1200"/>
              </a:spcAft>
              <a:buClr>
                <a:schemeClr val="dk1"/>
              </a:buClr>
              <a:buSzPts val="1100"/>
              <a:buFont typeface="Arial"/>
              <a:buNone/>
            </a:pPr>
            <a:r>
              <a:rPr lang="en" sz="2200">
                <a:solidFill>
                  <a:schemeClr val="dk1"/>
                </a:solidFill>
                <a:latin typeface="Comic Sans MS"/>
                <a:ea typeface="Comic Sans MS"/>
                <a:cs typeface="Comic Sans MS"/>
                <a:sym typeface="Comic Sans MS"/>
              </a:rPr>
              <a:t>💡 </a:t>
            </a:r>
            <a:r>
              <a:rPr b="1" lang="en" sz="2200">
                <a:solidFill>
                  <a:schemeClr val="dk1"/>
                </a:solidFill>
                <a:latin typeface="Comic Sans MS"/>
                <a:ea typeface="Comic Sans MS"/>
                <a:cs typeface="Comic Sans MS"/>
                <a:sym typeface="Comic Sans MS"/>
              </a:rPr>
              <a:t>Parent Tip: </a:t>
            </a:r>
            <a:r>
              <a:rPr lang="en" sz="2200">
                <a:solidFill>
                  <a:schemeClr val="dk1"/>
                </a:solidFill>
                <a:latin typeface="Comic Sans MS"/>
                <a:ea typeface="Comic Sans MS"/>
                <a:cs typeface="Comic Sans MS"/>
                <a:sym typeface="Comic Sans MS"/>
              </a:rPr>
              <a:t>For </a:t>
            </a:r>
            <a:r>
              <a:rPr b="1" lang="en" sz="2200">
                <a:solidFill>
                  <a:schemeClr val="dk1"/>
                </a:solidFill>
                <a:latin typeface="Comic Sans MS"/>
                <a:ea typeface="Comic Sans MS"/>
                <a:cs typeface="Comic Sans MS"/>
                <a:sym typeface="Comic Sans MS"/>
              </a:rPr>
              <a:t>Grades 3 and 4</a:t>
            </a:r>
            <a:r>
              <a:rPr lang="en" sz="2200">
                <a:solidFill>
                  <a:schemeClr val="dk1"/>
                </a:solidFill>
                <a:latin typeface="Comic Sans MS"/>
                <a:ea typeface="Comic Sans MS"/>
                <a:cs typeface="Comic Sans MS"/>
                <a:sym typeface="Comic Sans MS"/>
              </a:rPr>
              <a:t>, students can likely read independently, or take turns reading aloud with you.</a:t>
            </a:r>
            <a:endParaRPr>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 name="Shape 78"/>
        <p:cNvGrpSpPr/>
        <p:nvPr/>
      </p:nvGrpSpPr>
      <p:grpSpPr>
        <a:xfrm>
          <a:off x="0" y="0"/>
          <a:ext cx="0" cy="0"/>
          <a:chOff x="0" y="0"/>
          <a:chExt cx="0" cy="0"/>
        </a:xfrm>
      </p:grpSpPr>
      <p:pic>
        <p:nvPicPr>
          <p:cNvPr descr="image.png" id="79" name="Google Shape;79;p17"/>
          <p:cNvPicPr preferRelativeResize="0"/>
          <p:nvPr/>
        </p:nvPicPr>
        <p:blipFill rotWithShape="1">
          <a:blip r:embed="rId3">
            <a:alphaModFix/>
          </a:blip>
          <a:srcRect b="0" l="0" r="0" t="0"/>
          <a:stretch/>
        </p:blipFill>
        <p:spPr>
          <a:xfrm>
            <a:off x="0" y="0"/>
            <a:ext cx="9144000" cy="5143500"/>
          </a:xfrm>
          <a:prstGeom prst="rect">
            <a:avLst/>
          </a:prstGeom>
          <a:noFill/>
          <a:ln>
            <a:noFill/>
          </a:ln>
        </p:spPr>
      </p:pic>
      <p:graphicFrame>
        <p:nvGraphicFramePr>
          <p:cNvPr id="80" name="Google Shape;80;p17"/>
          <p:cNvGraphicFramePr/>
          <p:nvPr/>
        </p:nvGraphicFramePr>
        <p:xfrm>
          <a:off x="428625" y="1287661"/>
          <a:ext cx="3000000" cy="3000000"/>
        </p:xfrm>
        <a:graphic>
          <a:graphicData uri="http://schemas.openxmlformats.org/drawingml/2006/table">
            <a:tbl>
              <a:tblPr bandRow="1" firstRow="1">
                <a:noFill/>
                <a:tableStyleId>{BD3F0E4F-99A4-40EA-A285-6A279BDB62C2}</a:tableStyleId>
              </a:tblPr>
              <a:tblGrid>
                <a:gridCol w="964300"/>
                <a:gridCol w="1292800"/>
                <a:gridCol w="1716625"/>
                <a:gridCol w="4313050"/>
              </a:tblGrid>
              <a:tr h="364725">
                <a:tc>
                  <a:txBody>
                    <a:bodyPr/>
                    <a:lstStyle/>
                    <a:p>
                      <a:pPr indent="0" lvl="0" marL="0" marR="0" rtl="0" algn="l">
                        <a:spcBef>
                          <a:spcPts val="0"/>
                        </a:spcBef>
                        <a:spcAft>
                          <a:spcPts val="0"/>
                        </a:spcAft>
                        <a:buNone/>
                      </a:pPr>
                      <a:r>
                        <a:rPr b="1" i="0" lang="en" sz="1100" u="none" cap="none" strike="noStrike">
                          <a:solidFill>
                            <a:srgbClr val="FFFFFF"/>
                          </a:solidFill>
                          <a:latin typeface="DM Sans"/>
                          <a:ea typeface="DM Sans"/>
                          <a:cs typeface="DM Sans"/>
                          <a:sym typeface="DM Sans"/>
                        </a:rPr>
                        <a:t>Week</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1E3A8A"/>
                    </a:solidFill>
                  </a:tcPr>
                </a:tc>
                <a:tc>
                  <a:txBody>
                    <a:bodyPr/>
                    <a:lstStyle/>
                    <a:p>
                      <a:pPr indent="0" lvl="0" marL="0" marR="0" rtl="0" algn="l">
                        <a:spcBef>
                          <a:spcPts val="0"/>
                        </a:spcBef>
                        <a:spcAft>
                          <a:spcPts val="0"/>
                        </a:spcAft>
                        <a:buNone/>
                      </a:pPr>
                      <a:r>
                        <a:rPr b="1" i="0" lang="en" sz="1100" u="none" cap="none" strike="noStrike">
                          <a:solidFill>
                            <a:srgbClr val="FFFFFF"/>
                          </a:solidFill>
                          <a:latin typeface="DM Sans"/>
                          <a:ea typeface="DM Sans"/>
                          <a:cs typeface="DM Sans"/>
                          <a:sym typeface="DM Sans"/>
                        </a:rPr>
                        <a:t>Chapters</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1E3A8A"/>
                    </a:solidFill>
                  </a:tcPr>
                </a:tc>
                <a:tc>
                  <a:txBody>
                    <a:bodyPr/>
                    <a:lstStyle/>
                    <a:p>
                      <a:pPr indent="0" lvl="0" marL="0" marR="0" rtl="0" algn="l">
                        <a:spcBef>
                          <a:spcPts val="0"/>
                        </a:spcBef>
                        <a:spcAft>
                          <a:spcPts val="0"/>
                        </a:spcAft>
                        <a:buNone/>
                      </a:pPr>
                      <a:r>
                        <a:rPr b="1" i="0" lang="en" sz="1100" u="none" cap="none" strike="noStrike">
                          <a:solidFill>
                            <a:srgbClr val="FFFFFF"/>
                          </a:solidFill>
                          <a:latin typeface="DM Sans"/>
                          <a:ea typeface="DM Sans"/>
                          <a:cs typeface="DM Sans"/>
                          <a:sym typeface="DM Sans"/>
                        </a:rPr>
                        <a:t>Focus Theme</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1E3A8A"/>
                    </a:solidFill>
                  </a:tcPr>
                </a:tc>
                <a:tc>
                  <a:txBody>
                    <a:bodyPr/>
                    <a:lstStyle/>
                    <a:p>
                      <a:pPr indent="0" lvl="0" marL="0" marR="0" rtl="0" algn="l">
                        <a:spcBef>
                          <a:spcPts val="0"/>
                        </a:spcBef>
                        <a:spcAft>
                          <a:spcPts val="0"/>
                        </a:spcAft>
                        <a:buNone/>
                      </a:pPr>
                      <a:r>
                        <a:rPr b="1" i="0" lang="en" sz="1100" u="none" cap="none" strike="noStrike">
                          <a:solidFill>
                            <a:srgbClr val="FFFFFF"/>
                          </a:solidFill>
                          <a:latin typeface="DM Sans"/>
                          <a:ea typeface="DM Sans"/>
                          <a:cs typeface="DM Sans"/>
                          <a:sym typeface="DM Sans"/>
                        </a:rPr>
                        <a:t>Plot Milestone</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1E3A8A"/>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1</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1–3</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lang="en" sz="1200">
                          <a:latin typeface="Comic Sans MS"/>
                          <a:ea typeface="Comic Sans MS"/>
                          <a:cs typeface="Comic Sans MS"/>
                          <a:sym typeface="Comic Sans MS"/>
                        </a:rPr>
                        <a:t>Meet the Characters</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Meeting Bat and his strict routines.</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2</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4–7</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Surprise</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The arrival of the mysterious baby kit.</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3</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8–10</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Naming</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The 30-day care agreement for "Thor".</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4</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11–14</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Family</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Janie's auditions and weekend at Dad's.</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5</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15–17</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Science</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A behind-the-scenes visit to the Vet Clinic.</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6</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18–20</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Communication</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Drafting the email to Dr. Jerry Jerry.</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7</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21–23</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Friendship</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Finding common ground with Israel at school.</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r>
              <a:tr h="364725">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Week 8</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24–26</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Growth</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c>
                  <a:txBody>
                    <a:bodyPr/>
                    <a:lstStyle/>
                    <a:p>
                      <a:pPr indent="0" lvl="0" marL="0" marR="0" rtl="0" algn="l">
                        <a:spcBef>
                          <a:spcPts val="0"/>
                        </a:spcBef>
                        <a:spcAft>
                          <a:spcPts val="0"/>
                        </a:spcAft>
                        <a:buNone/>
                      </a:pPr>
                      <a:r>
                        <a:rPr i="0" lang="en" sz="1200" u="none" cap="none" strike="noStrike">
                          <a:latin typeface="Comic Sans MS"/>
                          <a:ea typeface="Comic Sans MS"/>
                          <a:cs typeface="Comic Sans MS"/>
                          <a:sym typeface="Comic Sans MS"/>
                        </a:rPr>
                        <a:t>Letting go and the power of responsibility.</a:t>
                      </a:r>
                      <a:endParaRPr sz="1200">
                        <a:latin typeface="Comic Sans MS"/>
                        <a:ea typeface="Comic Sans MS"/>
                        <a:cs typeface="Comic Sans MS"/>
                        <a:sym typeface="Comic Sans MS"/>
                      </a:endParaRPr>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E2E8F0"/>
                    </a:solidFill>
                  </a:tcPr>
                </a:tc>
              </a:tr>
            </a:tbl>
          </a:graphicData>
        </a:graphic>
      </p:graphicFrame>
      <p:sp>
        <p:nvSpPr>
          <p:cNvPr id="81" name="Google Shape;81;p17"/>
          <p:cNvSpPr/>
          <p:nvPr/>
        </p:nvSpPr>
        <p:spPr>
          <a:xfrm>
            <a:off x="428625" y="2049809"/>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2" name="Google Shape;82;p17"/>
          <p:cNvSpPr/>
          <p:nvPr/>
        </p:nvSpPr>
        <p:spPr>
          <a:xfrm>
            <a:off x="1392920" y="2049809"/>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3" name="Google Shape;83;p17"/>
          <p:cNvSpPr/>
          <p:nvPr/>
        </p:nvSpPr>
        <p:spPr>
          <a:xfrm>
            <a:off x="2685715" y="2049809"/>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4" name="Google Shape;84;p17"/>
          <p:cNvSpPr/>
          <p:nvPr/>
        </p:nvSpPr>
        <p:spPr>
          <a:xfrm>
            <a:off x="4402336" y="2049809"/>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5" name="Google Shape;85;p17"/>
          <p:cNvSpPr/>
          <p:nvPr/>
        </p:nvSpPr>
        <p:spPr>
          <a:xfrm>
            <a:off x="428625" y="2408336"/>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6" name="Google Shape;86;p17"/>
          <p:cNvSpPr/>
          <p:nvPr/>
        </p:nvSpPr>
        <p:spPr>
          <a:xfrm>
            <a:off x="1392920" y="2408336"/>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7" name="Google Shape;87;p17"/>
          <p:cNvSpPr/>
          <p:nvPr/>
        </p:nvSpPr>
        <p:spPr>
          <a:xfrm>
            <a:off x="2685715" y="2408336"/>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8" name="Google Shape;88;p17"/>
          <p:cNvSpPr/>
          <p:nvPr/>
        </p:nvSpPr>
        <p:spPr>
          <a:xfrm>
            <a:off x="4402336" y="2408336"/>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89" name="Google Shape;89;p17"/>
          <p:cNvSpPr/>
          <p:nvPr/>
        </p:nvSpPr>
        <p:spPr>
          <a:xfrm>
            <a:off x="428625" y="2766863"/>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0" name="Google Shape;90;p17"/>
          <p:cNvSpPr/>
          <p:nvPr/>
        </p:nvSpPr>
        <p:spPr>
          <a:xfrm>
            <a:off x="1392920" y="2766863"/>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1" name="Google Shape;91;p17"/>
          <p:cNvSpPr/>
          <p:nvPr/>
        </p:nvSpPr>
        <p:spPr>
          <a:xfrm>
            <a:off x="2685715" y="2766863"/>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2" name="Google Shape;92;p17"/>
          <p:cNvSpPr/>
          <p:nvPr/>
        </p:nvSpPr>
        <p:spPr>
          <a:xfrm>
            <a:off x="4402336" y="2766863"/>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3" name="Google Shape;93;p17"/>
          <p:cNvSpPr/>
          <p:nvPr/>
        </p:nvSpPr>
        <p:spPr>
          <a:xfrm>
            <a:off x="428625" y="3125390"/>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4" name="Google Shape;94;p17"/>
          <p:cNvSpPr/>
          <p:nvPr/>
        </p:nvSpPr>
        <p:spPr>
          <a:xfrm>
            <a:off x="1392920" y="3125390"/>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5" name="Google Shape;95;p17"/>
          <p:cNvSpPr/>
          <p:nvPr/>
        </p:nvSpPr>
        <p:spPr>
          <a:xfrm>
            <a:off x="2685715" y="3125390"/>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6" name="Google Shape;96;p17"/>
          <p:cNvSpPr/>
          <p:nvPr/>
        </p:nvSpPr>
        <p:spPr>
          <a:xfrm>
            <a:off x="4402336" y="3125390"/>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7" name="Google Shape;97;p17"/>
          <p:cNvSpPr/>
          <p:nvPr/>
        </p:nvSpPr>
        <p:spPr>
          <a:xfrm>
            <a:off x="428625" y="3483917"/>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8" name="Google Shape;98;p17"/>
          <p:cNvSpPr/>
          <p:nvPr/>
        </p:nvSpPr>
        <p:spPr>
          <a:xfrm>
            <a:off x="1392920" y="3483917"/>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99" name="Google Shape;99;p17"/>
          <p:cNvSpPr/>
          <p:nvPr/>
        </p:nvSpPr>
        <p:spPr>
          <a:xfrm>
            <a:off x="2685715" y="3483917"/>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0" name="Google Shape;100;p17"/>
          <p:cNvSpPr/>
          <p:nvPr/>
        </p:nvSpPr>
        <p:spPr>
          <a:xfrm>
            <a:off x="4402336" y="3483917"/>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1" name="Google Shape;101;p17"/>
          <p:cNvSpPr/>
          <p:nvPr/>
        </p:nvSpPr>
        <p:spPr>
          <a:xfrm>
            <a:off x="428625" y="3842444"/>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2" name="Google Shape;102;p17"/>
          <p:cNvSpPr/>
          <p:nvPr/>
        </p:nvSpPr>
        <p:spPr>
          <a:xfrm>
            <a:off x="1392920" y="3842444"/>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3" name="Google Shape;103;p17"/>
          <p:cNvSpPr/>
          <p:nvPr/>
        </p:nvSpPr>
        <p:spPr>
          <a:xfrm>
            <a:off x="2685715" y="3842444"/>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4" name="Google Shape;104;p17"/>
          <p:cNvSpPr/>
          <p:nvPr/>
        </p:nvSpPr>
        <p:spPr>
          <a:xfrm>
            <a:off x="4402336" y="3842444"/>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5" name="Google Shape;105;p17"/>
          <p:cNvSpPr/>
          <p:nvPr/>
        </p:nvSpPr>
        <p:spPr>
          <a:xfrm>
            <a:off x="428625" y="4200971"/>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6" name="Google Shape;106;p17"/>
          <p:cNvSpPr/>
          <p:nvPr/>
        </p:nvSpPr>
        <p:spPr>
          <a:xfrm>
            <a:off x="1392920" y="4200971"/>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7" name="Google Shape;107;p17"/>
          <p:cNvSpPr/>
          <p:nvPr/>
        </p:nvSpPr>
        <p:spPr>
          <a:xfrm>
            <a:off x="2685715" y="4200971"/>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8" name="Google Shape;108;p17"/>
          <p:cNvSpPr/>
          <p:nvPr/>
        </p:nvSpPr>
        <p:spPr>
          <a:xfrm>
            <a:off x="4402336" y="4200971"/>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09" name="Google Shape;109;p17"/>
          <p:cNvSpPr/>
          <p:nvPr/>
        </p:nvSpPr>
        <p:spPr>
          <a:xfrm>
            <a:off x="428625" y="4559498"/>
            <a:ext cx="964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10" name="Google Shape;110;p17"/>
          <p:cNvSpPr/>
          <p:nvPr/>
        </p:nvSpPr>
        <p:spPr>
          <a:xfrm>
            <a:off x="1392920" y="4559498"/>
            <a:ext cx="12930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11" name="Google Shape;111;p17"/>
          <p:cNvSpPr/>
          <p:nvPr/>
        </p:nvSpPr>
        <p:spPr>
          <a:xfrm>
            <a:off x="2685715" y="4559498"/>
            <a:ext cx="17166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12" name="Google Shape;112;p17"/>
          <p:cNvSpPr/>
          <p:nvPr/>
        </p:nvSpPr>
        <p:spPr>
          <a:xfrm>
            <a:off x="4402336" y="4559498"/>
            <a:ext cx="43131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13" name="Google Shape;113;p17"/>
          <p:cNvSpPr txBox="1"/>
          <p:nvPr/>
        </p:nvSpPr>
        <p:spPr>
          <a:xfrm>
            <a:off x="571500" y="428625"/>
            <a:ext cx="8551200" cy="354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2300" u="none" cap="none" strike="noStrike">
                <a:solidFill>
                  <a:srgbClr val="1E3A8A"/>
                </a:solidFill>
                <a:latin typeface="Merriweather"/>
                <a:ea typeface="Merriweather"/>
                <a:cs typeface="Merriweather"/>
                <a:sym typeface="Merriweather"/>
              </a:rPr>
              <a:t>Summer Reading Roadmap</a:t>
            </a:r>
            <a:endParaRPr sz="1100"/>
          </a:p>
        </p:txBody>
      </p:sp>
      <p:sp>
        <p:nvSpPr>
          <p:cNvPr id="114" name="Google Shape;114;p17"/>
          <p:cNvSpPr/>
          <p:nvPr/>
        </p:nvSpPr>
        <p:spPr>
          <a:xfrm>
            <a:off x="428625" y="428625"/>
            <a:ext cx="57000" cy="357300"/>
          </a:xfrm>
          <a:prstGeom prst="rect">
            <a:avLst/>
          </a:prstGeom>
          <a:solidFill>
            <a:srgbClr val="3B82F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pic>
        <p:nvPicPr>
          <p:cNvPr descr="Road into sunset  ' Color  ' Illustrator Ver. 3  ' Grouped elements  '  A new horizon  '  A long road ahead of you (Provided by Getty Images)" id="115" name="Google Shape;115;p17"/>
          <p:cNvPicPr preferRelativeResize="0"/>
          <p:nvPr/>
        </p:nvPicPr>
        <p:blipFill>
          <a:blip r:embed="rId4">
            <a:alphaModFix/>
          </a:blip>
          <a:stretch>
            <a:fillRect/>
          </a:stretch>
        </p:blipFill>
        <p:spPr>
          <a:xfrm>
            <a:off x="5063300" y="261050"/>
            <a:ext cx="929597" cy="92960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txBox="1"/>
          <p:nvPr/>
        </p:nvSpPr>
        <p:spPr>
          <a:xfrm>
            <a:off x="0" y="211675"/>
            <a:ext cx="87414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r>
              <a:rPr b="1" lang="en" sz="2300">
                <a:solidFill>
                  <a:srgbClr val="1E3A8A"/>
                </a:solidFill>
              </a:rPr>
              <a:t>Week 1: Meet the Characters (Chapters 1-3) </a:t>
            </a:r>
            <a:endParaRPr sz="1100">
              <a:solidFill>
                <a:schemeClr val="dk1"/>
              </a:solidFill>
            </a:endParaRPr>
          </a:p>
        </p:txBody>
      </p:sp>
      <p:pic>
        <p:nvPicPr>
          <p:cNvPr id="121" name="Google Shape;121;p18"/>
          <p:cNvPicPr preferRelativeResize="0"/>
          <p:nvPr/>
        </p:nvPicPr>
        <p:blipFill rotWithShape="1">
          <a:blip r:embed="rId3">
            <a:alphaModFix/>
          </a:blip>
          <a:srcRect b="0" l="6131" r="10571" t="0"/>
          <a:stretch/>
        </p:blipFill>
        <p:spPr>
          <a:xfrm>
            <a:off x="7506750" y="3566575"/>
            <a:ext cx="1352125" cy="1378125"/>
          </a:xfrm>
          <a:prstGeom prst="rect">
            <a:avLst/>
          </a:prstGeom>
          <a:noFill/>
          <a:ln>
            <a:noFill/>
          </a:ln>
        </p:spPr>
      </p:pic>
      <p:sp>
        <p:nvSpPr>
          <p:cNvPr id="122" name="Google Shape;122;p18"/>
          <p:cNvSpPr txBox="1"/>
          <p:nvPr/>
        </p:nvSpPr>
        <p:spPr>
          <a:xfrm>
            <a:off x="733400" y="1164225"/>
            <a:ext cx="7069500" cy="3542700"/>
          </a:xfrm>
          <a:prstGeom prst="rect">
            <a:avLst/>
          </a:prstGeom>
          <a:noFill/>
          <a:ln>
            <a:noFill/>
          </a:ln>
        </p:spPr>
        <p:txBody>
          <a:bodyPr anchorCtr="0" anchor="t" bIns="0" lIns="0" spcFirstLastPara="1" rIns="0" wrap="square" tIns="0">
            <a:spAutoFit/>
          </a:bodyPr>
          <a:lstStyle/>
          <a:p>
            <a:pPr indent="-317500" lvl="0" marL="457200" marR="0" rtl="0" algn="l">
              <a:spcBef>
                <a:spcPts val="0"/>
              </a:spcBef>
              <a:spcAft>
                <a:spcPts val="0"/>
              </a:spcAft>
              <a:buSzPts val="1400"/>
              <a:buFont typeface="Comic Sans MS"/>
              <a:buAutoNum type="arabicPeriod"/>
            </a:pPr>
            <a:r>
              <a:rPr lang="en">
                <a:latin typeface="Comic Sans MS"/>
                <a:ea typeface="Comic Sans MS"/>
                <a:cs typeface="Comic Sans MS"/>
                <a:sym typeface="Comic Sans MS"/>
              </a:rPr>
              <a:t>Bat’s real name is Bixby Alexander Tam. Why do people call him "Bat"? </a:t>
            </a:r>
            <a:endParaRPr>
              <a:solidFill>
                <a:schemeClr val="dk1"/>
              </a:solidFill>
              <a:latin typeface="Comic Sans MS"/>
              <a:ea typeface="Comic Sans MS"/>
              <a:cs typeface="Comic Sans MS"/>
              <a:sym typeface="Comic Sans MS"/>
            </a:endParaRPr>
          </a:p>
          <a:p>
            <a:pPr indent="0" lvl="0" marL="457200" marR="0" rtl="0" algn="l">
              <a:spcBef>
                <a:spcPts val="0"/>
              </a:spcBef>
              <a:spcAft>
                <a:spcPts val="0"/>
              </a:spcAft>
              <a:buNone/>
            </a:pPr>
            <a:r>
              <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1200"/>
              </a:spcBef>
              <a:spcAft>
                <a:spcPts val="0"/>
              </a:spcAft>
              <a:buClr>
                <a:schemeClr val="dk1"/>
              </a:buClr>
              <a:buSzPts val="1400"/>
              <a:buFont typeface="Comic Sans MS"/>
              <a:buAutoNum type="arabicPeriod"/>
            </a:pPr>
            <a:r>
              <a:rPr lang="en">
                <a:solidFill>
                  <a:schemeClr val="dk1"/>
                </a:solidFill>
                <a:latin typeface="Comic Sans MS"/>
                <a:ea typeface="Comic Sans MS"/>
                <a:cs typeface="Comic Sans MS"/>
                <a:sym typeface="Comic Sans MS"/>
              </a:rPr>
              <a:t>Why does Bat wear earmuffs? </a:t>
            </a:r>
            <a:endParaRPr>
              <a:solidFill>
                <a:schemeClr val="dk1"/>
              </a:solidFill>
              <a:latin typeface="Comic Sans MS"/>
              <a:ea typeface="Comic Sans MS"/>
              <a:cs typeface="Comic Sans MS"/>
              <a:sym typeface="Comic Sans MS"/>
            </a:endParaRPr>
          </a:p>
          <a:p>
            <a:pPr indent="0" lvl="0" marL="457200" rtl="0" algn="l">
              <a:lnSpc>
                <a:spcPct val="115000"/>
              </a:lnSpc>
              <a:spcBef>
                <a:spcPts val="1200"/>
              </a:spcBef>
              <a:spcAft>
                <a:spcPts val="0"/>
              </a:spcAft>
              <a:buNone/>
            </a:pPr>
            <a:r>
              <a:t/>
            </a:r>
            <a:endParaRPr sz="800">
              <a:solidFill>
                <a:schemeClr val="dk1"/>
              </a:solidFill>
              <a:latin typeface="Comic Sans MS"/>
              <a:ea typeface="Comic Sans MS"/>
              <a:cs typeface="Comic Sans MS"/>
              <a:sym typeface="Comic Sans MS"/>
            </a:endParaRPr>
          </a:p>
          <a:p>
            <a:pPr indent="-317500" lvl="0" marL="457200" marR="0" rtl="0" algn="l">
              <a:spcBef>
                <a:spcPts val="1200"/>
              </a:spcBef>
              <a:spcAft>
                <a:spcPts val="0"/>
              </a:spcAft>
              <a:buClr>
                <a:schemeClr val="dk1"/>
              </a:buClr>
              <a:buSzPts val="1400"/>
              <a:buFont typeface="Comic Sans MS"/>
              <a:buAutoNum type="arabicPeriod"/>
            </a:pPr>
            <a:r>
              <a:rPr lang="en">
                <a:solidFill>
                  <a:schemeClr val="dk1"/>
                </a:solidFill>
                <a:latin typeface="Comic Sans MS"/>
                <a:ea typeface="Comic Sans MS"/>
                <a:cs typeface="Comic Sans MS"/>
                <a:sym typeface="Comic Sans MS"/>
              </a:rPr>
              <a:t>What is mom’s job? What does she do? </a:t>
            </a:r>
            <a:endParaRPr>
              <a:solidFill>
                <a:schemeClr val="dk1"/>
              </a:solidFill>
              <a:latin typeface="Comic Sans MS"/>
              <a:ea typeface="Comic Sans MS"/>
              <a:cs typeface="Comic Sans MS"/>
              <a:sym typeface="Comic Sans MS"/>
            </a:endParaRPr>
          </a:p>
          <a:p>
            <a:pPr indent="0" lvl="0" marL="457200" marR="0" rtl="0" algn="l">
              <a:spcBef>
                <a:spcPts val="0"/>
              </a:spcBef>
              <a:spcAft>
                <a:spcPts val="0"/>
              </a:spcAft>
              <a:buNone/>
            </a:pPr>
            <a:r>
              <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1200"/>
              </a:spcBef>
              <a:spcAft>
                <a:spcPts val="0"/>
              </a:spcAft>
              <a:buClr>
                <a:schemeClr val="dk1"/>
              </a:buClr>
              <a:buSzPts val="1400"/>
              <a:buFont typeface="Comic Sans MS"/>
              <a:buAutoNum type="arabicPeriod"/>
            </a:pPr>
            <a:r>
              <a:rPr lang="en">
                <a:solidFill>
                  <a:schemeClr val="dk1"/>
                </a:solidFill>
                <a:latin typeface="Comic Sans MS"/>
                <a:ea typeface="Comic Sans MS"/>
                <a:cs typeface="Comic Sans MS"/>
                <a:sym typeface="Comic Sans MS"/>
              </a:rPr>
              <a:t>Mom helps Bat stay calm when he gets angry. How can we keep ourselves calm when we get angry about something?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Comic Sans MS"/>
                <a:ea typeface="Comic Sans MS"/>
                <a:cs typeface="Comic Sans MS"/>
                <a:sym typeface="Comic Sans MS"/>
              </a:rPr>
              <a:t> </a:t>
            </a:r>
            <a:endParaRPr sz="1100">
              <a:solidFill>
                <a:schemeClr val="dk1"/>
              </a:solidFill>
              <a:latin typeface="Comic Sans MS"/>
              <a:ea typeface="Comic Sans MS"/>
              <a:cs typeface="Comic Sans MS"/>
              <a:sym typeface="Comic Sans MS"/>
            </a:endParaRPr>
          </a:p>
          <a:p>
            <a:pPr indent="0" lvl="0" marL="0" marR="0" rtl="0" algn="l">
              <a:spcBef>
                <a:spcPts val="120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latin typeface="Comic Sans MS"/>
              <a:ea typeface="Comic Sans MS"/>
              <a:cs typeface="Comic Sans MS"/>
              <a:sym typeface="Comic Sans MS"/>
            </a:endParaRPr>
          </a:p>
          <a:p>
            <a:pPr indent="0" lvl="0" marL="0" marR="0" rtl="0" algn="l">
              <a:spcBef>
                <a:spcPts val="0"/>
              </a:spcBef>
              <a:spcAft>
                <a:spcPts val="0"/>
              </a:spcAft>
              <a:buNone/>
            </a:pPr>
            <a:r>
              <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nvSpPr>
        <p:spPr>
          <a:xfrm>
            <a:off x="0" y="0"/>
            <a:ext cx="87414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endParaRPr b="1" sz="2300">
              <a:solidFill>
                <a:srgbClr val="1E3A8A"/>
              </a:solidFill>
            </a:endParaRPr>
          </a:p>
          <a:p>
            <a:pPr indent="0" lvl="0" marL="0" rtl="0" algn="ctr">
              <a:spcBef>
                <a:spcPts val="0"/>
              </a:spcBef>
              <a:spcAft>
                <a:spcPts val="0"/>
              </a:spcAft>
              <a:buNone/>
            </a:pPr>
            <a:r>
              <a:rPr b="1" lang="en" sz="2300">
                <a:solidFill>
                  <a:srgbClr val="1E3A8A"/>
                </a:solidFill>
              </a:rPr>
              <a:t>Week 2: Surprise </a:t>
            </a:r>
            <a:r>
              <a:rPr b="1" lang="en" sz="2300">
                <a:solidFill>
                  <a:srgbClr val="1E3A8A"/>
                </a:solidFill>
              </a:rPr>
              <a:t>(Chapters 4-7) </a:t>
            </a:r>
            <a:endParaRPr sz="1100">
              <a:solidFill>
                <a:schemeClr val="dk1"/>
              </a:solidFill>
            </a:endParaRPr>
          </a:p>
          <a:p>
            <a:pPr indent="0" lvl="0" marL="0" rtl="0" algn="l">
              <a:spcBef>
                <a:spcPts val="0"/>
              </a:spcBef>
              <a:spcAft>
                <a:spcPts val="0"/>
              </a:spcAft>
              <a:buNone/>
            </a:pPr>
            <a:r>
              <a:rPr b="1" lang="en" sz="2300">
                <a:solidFill>
                  <a:srgbClr val="1E3A8A"/>
                </a:solidFill>
              </a:rPr>
              <a:t>   </a:t>
            </a:r>
            <a:endParaRPr sz="1100">
              <a:solidFill>
                <a:schemeClr val="dk1"/>
              </a:solidFill>
            </a:endParaRPr>
          </a:p>
        </p:txBody>
      </p:sp>
      <p:pic>
        <p:nvPicPr>
          <p:cNvPr id="128" name="Google Shape;128;p19"/>
          <p:cNvPicPr preferRelativeResize="0"/>
          <p:nvPr/>
        </p:nvPicPr>
        <p:blipFill>
          <a:blip r:embed="rId3">
            <a:alphaModFix/>
          </a:blip>
          <a:stretch>
            <a:fillRect/>
          </a:stretch>
        </p:blipFill>
        <p:spPr>
          <a:xfrm>
            <a:off x="7557050" y="3470952"/>
            <a:ext cx="1282150" cy="1358600"/>
          </a:xfrm>
          <a:prstGeom prst="rect">
            <a:avLst/>
          </a:prstGeom>
          <a:noFill/>
          <a:ln>
            <a:noFill/>
          </a:ln>
        </p:spPr>
      </p:pic>
      <p:sp>
        <p:nvSpPr>
          <p:cNvPr id="129" name="Google Shape;129;p19"/>
          <p:cNvSpPr txBox="1"/>
          <p:nvPr/>
        </p:nvSpPr>
        <p:spPr>
          <a:xfrm>
            <a:off x="471000" y="1187350"/>
            <a:ext cx="8202000" cy="3159600"/>
          </a:xfrm>
          <a:prstGeom prst="rect">
            <a:avLst/>
          </a:prstGeom>
          <a:noFill/>
          <a:ln>
            <a:noFill/>
          </a:ln>
        </p:spPr>
        <p:txBody>
          <a:bodyPr anchorCtr="0" anchor="t" bIns="91425" lIns="91425" spcFirstLastPara="1" rIns="91425" wrap="square" tIns="91425">
            <a:spAutoFit/>
          </a:bodyPr>
          <a:lstStyle/>
          <a:p>
            <a:pPr indent="-317500" lvl="0" marL="457200" rtl="0" algn="l">
              <a:lnSpc>
                <a:spcPct val="155000"/>
              </a:lnSpc>
              <a:spcBef>
                <a:spcPts val="1100"/>
              </a:spcBef>
              <a:spcAft>
                <a:spcPts val="0"/>
              </a:spcAft>
              <a:buClr>
                <a:schemeClr val="dk1"/>
              </a:buClr>
              <a:buSzPts val="1400"/>
              <a:buFont typeface="Comic Sans MS"/>
              <a:buAutoNum type="arabicPeriod"/>
            </a:pPr>
            <a:r>
              <a:rPr lang="en">
                <a:latin typeface="Comic Sans MS"/>
                <a:ea typeface="Comic Sans MS"/>
                <a:cs typeface="Comic Sans MS"/>
                <a:sym typeface="Comic Sans MS"/>
              </a:rPr>
              <a:t>How does Bat react when he first sees the baby skunk in the box? How is his reaction different than his sister’s reaction?</a:t>
            </a:r>
            <a:endParaRPr>
              <a:latin typeface="Comic Sans MS"/>
              <a:ea typeface="Comic Sans MS"/>
              <a:cs typeface="Comic Sans MS"/>
              <a:sym typeface="Comic Sans MS"/>
            </a:endParaRPr>
          </a:p>
          <a:p>
            <a:pPr indent="0" lvl="0" marL="457200" rtl="0" algn="l">
              <a:lnSpc>
                <a:spcPct val="155000"/>
              </a:lnSpc>
              <a:spcBef>
                <a:spcPts val="1100"/>
              </a:spcBef>
              <a:spcAft>
                <a:spcPts val="0"/>
              </a:spcAft>
              <a:buNone/>
            </a:pPr>
            <a:r>
              <a:t/>
            </a:r>
            <a:endParaRPr sz="400">
              <a:latin typeface="Comic Sans MS"/>
              <a:ea typeface="Comic Sans MS"/>
              <a:cs typeface="Comic Sans MS"/>
              <a:sym typeface="Comic Sans MS"/>
            </a:endParaRPr>
          </a:p>
          <a:p>
            <a:pPr indent="-317500" lvl="0" marL="457200" rtl="0" algn="l">
              <a:lnSpc>
                <a:spcPct val="155000"/>
              </a:lnSpc>
              <a:spcBef>
                <a:spcPts val="1100"/>
              </a:spcBef>
              <a:spcAft>
                <a:spcPts val="0"/>
              </a:spcAft>
              <a:buClr>
                <a:schemeClr val="dk1"/>
              </a:buClr>
              <a:buSzPts val="1400"/>
              <a:buFont typeface="Comic Sans MS"/>
              <a:buAutoNum type="arabicPeriod"/>
            </a:pPr>
            <a:r>
              <a:rPr lang="en">
                <a:latin typeface="Comic Sans MS"/>
                <a:ea typeface="Comic Sans MS"/>
                <a:cs typeface="Comic Sans MS"/>
                <a:sym typeface="Comic Sans MS"/>
              </a:rPr>
              <a:t>Before Bat’s mom lets him hold the baby skunk, she tell him they can’t keep him and that he will go to a wildlife animal rescue center in a month. Why do you think she says this to Bat?</a:t>
            </a:r>
            <a:endParaRPr>
              <a:latin typeface="Comic Sans MS"/>
              <a:ea typeface="Comic Sans MS"/>
              <a:cs typeface="Comic Sans MS"/>
              <a:sym typeface="Comic Sans MS"/>
            </a:endParaRPr>
          </a:p>
          <a:p>
            <a:pPr indent="0" lvl="0" marL="457200" rtl="0" algn="l">
              <a:lnSpc>
                <a:spcPct val="155000"/>
              </a:lnSpc>
              <a:spcBef>
                <a:spcPts val="1100"/>
              </a:spcBef>
              <a:spcAft>
                <a:spcPts val="0"/>
              </a:spcAft>
              <a:buNone/>
            </a:pPr>
            <a:r>
              <a:t/>
            </a:r>
            <a:endParaRPr sz="400">
              <a:latin typeface="Comic Sans MS"/>
              <a:ea typeface="Comic Sans MS"/>
              <a:cs typeface="Comic Sans MS"/>
              <a:sym typeface="Comic Sans MS"/>
            </a:endParaRPr>
          </a:p>
          <a:p>
            <a:pPr indent="-317500" lvl="0" marL="457200" rtl="0" algn="l">
              <a:lnSpc>
                <a:spcPct val="155000"/>
              </a:lnSpc>
              <a:spcBef>
                <a:spcPts val="1100"/>
              </a:spcBef>
              <a:spcAft>
                <a:spcPts val="0"/>
              </a:spcAft>
              <a:buClr>
                <a:schemeClr val="dk1"/>
              </a:buClr>
              <a:buSzPts val="1400"/>
              <a:buFont typeface="Comic Sans MS"/>
              <a:buAutoNum type="arabicPeriod"/>
            </a:pPr>
            <a:r>
              <a:rPr lang="en">
                <a:latin typeface="Comic Sans MS"/>
                <a:ea typeface="Comic Sans MS"/>
                <a:cs typeface="Comic Sans MS"/>
                <a:sym typeface="Comic Sans MS"/>
              </a:rPr>
              <a:t>Why does “Every-Other Fridays” make Bat feel uncomfortable? Why was this “Every-Other Friday” going to be especially uncomfortable for Bat?</a:t>
            </a:r>
            <a:endParaRPr>
              <a:latin typeface="Comic Sans MS"/>
              <a:ea typeface="Comic Sans MS"/>
              <a:cs typeface="Comic Sans MS"/>
              <a:sym typeface="Comic Sans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nvSpPr>
        <p:spPr>
          <a:xfrm>
            <a:off x="0" y="0"/>
            <a:ext cx="87414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endParaRPr b="1" sz="2300">
              <a:solidFill>
                <a:srgbClr val="1E3A8A"/>
              </a:solidFill>
            </a:endParaRPr>
          </a:p>
          <a:p>
            <a:pPr indent="0" lvl="0" marL="0" rtl="0" algn="ctr">
              <a:spcBef>
                <a:spcPts val="0"/>
              </a:spcBef>
              <a:spcAft>
                <a:spcPts val="0"/>
              </a:spcAft>
              <a:buNone/>
            </a:pPr>
            <a:r>
              <a:rPr b="1" lang="en" sz="2300">
                <a:solidFill>
                  <a:srgbClr val="1E3A8A"/>
                </a:solidFill>
              </a:rPr>
              <a:t>Week 3: Naming (Chapters 8-10) </a:t>
            </a:r>
            <a:endParaRPr sz="1100">
              <a:solidFill>
                <a:schemeClr val="dk1"/>
              </a:solidFill>
            </a:endParaRPr>
          </a:p>
          <a:p>
            <a:pPr indent="0" lvl="0" marL="0" rtl="0" algn="l">
              <a:spcBef>
                <a:spcPts val="0"/>
              </a:spcBef>
              <a:spcAft>
                <a:spcPts val="0"/>
              </a:spcAft>
              <a:buNone/>
            </a:pPr>
            <a:r>
              <a:rPr b="1" lang="en" sz="2300">
                <a:solidFill>
                  <a:srgbClr val="1E3A8A"/>
                </a:solidFill>
              </a:rPr>
              <a:t>   </a:t>
            </a:r>
            <a:endParaRPr sz="1100">
              <a:solidFill>
                <a:schemeClr val="dk1"/>
              </a:solidFill>
            </a:endParaRPr>
          </a:p>
        </p:txBody>
      </p:sp>
      <p:sp>
        <p:nvSpPr>
          <p:cNvPr id="135" name="Google Shape;135;p20"/>
          <p:cNvSpPr txBox="1"/>
          <p:nvPr/>
        </p:nvSpPr>
        <p:spPr>
          <a:xfrm>
            <a:off x="1259525" y="1246800"/>
            <a:ext cx="7069500" cy="3613500"/>
          </a:xfrm>
          <a:prstGeom prst="rect">
            <a:avLst/>
          </a:prstGeom>
          <a:noFill/>
          <a:ln>
            <a:noFill/>
          </a:ln>
        </p:spPr>
        <p:txBody>
          <a:bodyPr anchorCtr="0" anchor="t" bIns="0" lIns="0" spcFirstLastPara="1" rIns="0" wrap="square" tIns="0">
            <a:spAutoFit/>
          </a:bodyPr>
          <a:lstStyle/>
          <a:p>
            <a:pPr indent="-323850" lvl="0" marL="457200" rtl="0" algn="l">
              <a:lnSpc>
                <a:spcPct val="115000"/>
              </a:lnSpc>
              <a:spcBef>
                <a:spcPts val="1200"/>
              </a:spcBef>
              <a:spcAft>
                <a:spcPts val="0"/>
              </a:spcAft>
              <a:buClr>
                <a:schemeClr val="dk1"/>
              </a:buClr>
              <a:buSzPts val="1500"/>
              <a:buFont typeface="Comic Sans MS"/>
              <a:buAutoNum type="arabicPeriod"/>
            </a:pPr>
            <a:r>
              <a:rPr lang="en" sz="1500">
                <a:solidFill>
                  <a:schemeClr val="dk1"/>
                </a:solidFill>
                <a:latin typeface="Comic Sans MS"/>
                <a:ea typeface="Comic Sans MS"/>
                <a:cs typeface="Comic Sans MS"/>
                <a:sym typeface="Comic Sans MS"/>
              </a:rPr>
              <a:t>Why was Luca upset? </a:t>
            </a:r>
            <a:endParaRPr sz="1500">
              <a:solidFill>
                <a:schemeClr val="dk1"/>
              </a:solidFill>
              <a:latin typeface="Comic Sans MS"/>
              <a:ea typeface="Comic Sans MS"/>
              <a:cs typeface="Comic Sans MS"/>
              <a:sym typeface="Comic Sans MS"/>
            </a:endParaRPr>
          </a:p>
          <a:p>
            <a:pPr indent="0" lvl="0" marL="457200" rtl="0" algn="l">
              <a:lnSpc>
                <a:spcPct val="115000"/>
              </a:lnSpc>
              <a:spcBef>
                <a:spcPts val="1200"/>
              </a:spcBef>
              <a:spcAft>
                <a:spcPts val="0"/>
              </a:spcAft>
              <a:buNone/>
            </a:pPr>
            <a:r>
              <a:t/>
            </a:r>
            <a:endParaRPr sz="1100">
              <a:solidFill>
                <a:schemeClr val="dk1"/>
              </a:solidFill>
              <a:latin typeface="Comic Sans MS"/>
              <a:ea typeface="Comic Sans MS"/>
              <a:cs typeface="Comic Sans MS"/>
              <a:sym typeface="Comic Sans MS"/>
            </a:endParaRPr>
          </a:p>
          <a:p>
            <a:pPr indent="-323850" lvl="0" marL="457200" rtl="0" algn="l">
              <a:lnSpc>
                <a:spcPct val="115000"/>
              </a:lnSpc>
              <a:spcBef>
                <a:spcPts val="1200"/>
              </a:spcBef>
              <a:spcAft>
                <a:spcPts val="0"/>
              </a:spcAft>
              <a:buClr>
                <a:schemeClr val="dk1"/>
              </a:buClr>
              <a:buSzPts val="1500"/>
              <a:buFont typeface="Comic Sans MS"/>
              <a:buAutoNum type="arabicPeriod"/>
            </a:pPr>
            <a:r>
              <a:rPr lang="en" sz="1500">
                <a:solidFill>
                  <a:schemeClr val="dk1"/>
                </a:solidFill>
                <a:latin typeface="Comic Sans MS"/>
                <a:ea typeface="Comic Sans MS"/>
                <a:cs typeface="Comic Sans MS"/>
                <a:sym typeface="Comic Sans MS"/>
              </a:rPr>
              <a:t>Who is Baby Cakes?</a:t>
            </a:r>
            <a:endParaRPr sz="15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None/>
            </a:pPr>
            <a:r>
              <a:t/>
            </a:r>
            <a:endParaRPr sz="700">
              <a:solidFill>
                <a:schemeClr val="dk1"/>
              </a:solidFill>
              <a:latin typeface="Comic Sans MS"/>
              <a:ea typeface="Comic Sans MS"/>
              <a:cs typeface="Comic Sans MS"/>
              <a:sym typeface="Comic Sans MS"/>
            </a:endParaRPr>
          </a:p>
          <a:p>
            <a:pPr indent="-323850" lvl="0" marL="457200" rtl="0" algn="l">
              <a:lnSpc>
                <a:spcPct val="115000"/>
              </a:lnSpc>
              <a:spcBef>
                <a:spcPts val="1200"/>
              </a:spcBef>
              <a:spcAft>
                <a:spcPts val="0"/>
              </a:spcAft>
              <a:buClr>
                <a:schemeClr val="dk1"/>
              </a:buClr>
              <a:buSzPts val="1500"/>
              <a:buFont typeface="Comic Sans MS"/>
              <a:buAutoNum type="arabicPeriod"/>
            </a:pPr>
            <a:r>
              <a:rPr lang="en" sz="1500">
                <a:solidFill>
                  <a:schemeClr val="dk1"/>
                </a:solidFill>
                <a:latin typeface="Comic Sans MS"/>
                <a:ea typeface="Comic Sans MS"/>
                <a:cs typeface="Comic Sans MS"/>
                <a:sym typeface="Comic Sans MS"/>
              </a:rPr>
              <a:t>Bat does not like group projects. Do you like collaborative projects with your peers?</a:t>
            </a:r>
            <a:endParaRPr sz="1500">
              <a:solidFill>
                <a:schemeClr val="dk1"/>
              </a:solidFill>
              <a:latin typeface="Comic Sans MS"/>
              <a:ea typeface="Comic Sans MS"/>
              <a:cs typeface="Comic Sans MS"/>
              <a:sym typeface="Comic Sans MS"/>
            </a:endParaRPr>
          </a:p>
          <a:p>
            <a:pPr indent="0" lvl="0" marL="457200" rtl="0" algn="l">
              <a:lnSpc>
                <a:spcPct val="115000"/>
              </a:lnSpc>
              <a:spcBef>
                <a:spcPts val="1200"/>
              </a:spcBef>
              <a:spcAft>
                <a:spcPts val="0"/>
              </a:spcAft>
              <a:buNone/>
            </a:pPr>
            <a:r>
              <a:rPr lang="en" sz="1500">
                <a:solidFill>
                  <a:schemeClr val="dk1"/>
                </a:solidFill>
                <a:latin typeface="Comic Sans MS"/>
                <a:ea typeface="Comic Sans MS"/>
                <a:cs typeface="Comic Sans MS"/>
                <a:sym typeface="Comic Sans MS"/>
              </a:rPr>
              <a:t>Why or why not?</a:t>
            </a:r>
            <a:endParaRPr sz="15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Comic Sans MS"/>
                <a:ea typeface="Comic Sans MS"/>
                <a:cs typeface="Comic Sans MS"/>
                <a:sym typeface="Comic Sans MS"/>
              </a:rPr>
              <a:t> </a:t>
            </a:r>
            <a:endParaRPr sz="1200">
              <a:solidFill>
                <a:schemeClr val="dk1"/>
              </a:solidFill>
              <a:latin typeface="Comic Sans MS"/>
              <a:ea typeface="Comic Sans MS"/>
              <a:cs typeface="Comic Sans MS"/>
              <a:sym typeface="Comic Sans MS"/>
            </a:endParaRPr>
          </a:p>
          <a:p>
            <a:pPr indent="0" lvl="0" marL="0" marR="0" rtl="0" algn="l">
              <a:spcBef>
                <a:spcPts val="120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latin typeface="Comic Sans MS"/>
              <a:ea typeface="Comic Sans MS"/>
              <a:cs typeface="Comic Sans MS"/>
              <a:sym typeface="Comic Sans MS"/>
            </a:endParaRPr>
          </a:p>
          <a:p>
            <a:pPr indent="0" lvl="0" marL="0" marR="0" rtl="0" algn="l">
              <a:spcBef>
                <a:spcPts val="0"/>
              </a:spcBef>
              <a:spcAft>
                <a:spcPts val="0"/>
              </a:spcAft>
              <a:buNone/>
            </a:pPr>
            <a:r>
              <a:t/>
            </a:r>
            <a:endParaRPr sz="1100"/>
          </a:p>
        </p:txBody>
      </p:sp>
      <p:pic>
        <p:nvPicPr>
          <p:cNvPr id="136" name="Google Shape;136;p20"/>
          <p:cNvPicPr preferRelativeResize="0"/>
          <p:nvPr/>
        </p:nvPicPr>
        <p:blipFill>
          <a:blip r:embed="rId3">
            <a:alphaModFix/>
          </a:blip>
          <a:stretch>
            <a:fillRect/>
          </a:stretch>
        </p:blipFill>
        <p:spPr>
          <a:xfrm>
            <a:off x="6223647" y="3410697"/>
            <a:ext cx="1777350" cy="1569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nvSpPr>
        <p:spPr>
          <a:xfrm>
            <a:off x="0" y="0"/>
            <a:ext cx="87414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endParaRPr b="1" sz="2300">
              <a:solidFill>
                <a:srgbClr val="1E3A8A"/>
              </a:solidFill>
            </a:endParaRPr>
          </a:p>
          <a:p>
            <a:pPr indent="0" lvl="0" marL="0" rtl="0" algn="ctr">
              <a:spcBef>
                <a:spcPts val="0"/>
              </a:spcBef>
              <a:spcAft>
                <a:spcPts val="0"/>
              </a:spcAft>
              <a:buNone/>
            </a:pPr>
            <a:r>
              <a:rPr b="1" lang="en" sz="2300">
                <a:solidFill>
                  <a:srgbClr val="1E3A8A"/>
                </a:solidFill>
              </a:rPr>
              <a:t>Week 4:Family (Chapters 11-14) </a:t>
            </a:r>
            <a:endParaRPr sz="1100">
              <a:solidFill>
                <a:schemeClr val="dk1"/>
              </a:solidFill>
            </a:endParaRPr>
          </a:p>
          <a:p>
            <a:pPr indent="0" lvl="0" marL="0" rtl="0" algn="l">
              <a:spcBef>
                <a:spcPts val="0"/>
              </a:spcBef>
              <a:spcAft>
                <a:spcPts val="0"/>
              </a:spcAft>
              <a:buNone/>
            </a:pPr>
            <a:r>
              <a:rPr b="1" lang="en" sz="2300">
                <a:solidFill>
                  <a:srgbClr val="1E3A8A"/>
                </a:solidFill>
              </a:rPr>
              <a:t>   </a:t>
            </a:r>
            <a:endParaRPr sz="1100">
              <a:solidFill>
                <a:schemeClr val="dk1"/>
              </a:solidFill>
            </a:endParaRPr>
          </a:p>
        </p:txBody>
      </p:sp>
      <p:sp>
        <p:nvSpPr>
          <p:cNvPr id="142" name="Google Shape;142;p21"/>
          <p:cNvSpPr txBox="1"/>
          <p:nvPr/>
        </p:nvSpPr>
        <p:spPr>
          <a:xfrm>
            <a:off x="1219925" y="1030400"/>
            <a:ext cx="7069500" cy="4209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Comic Sans MS"/>
                <a:ea typeface="Comic Sans MS"/>
                <a:cs typeface="Comic Sans MS"/>
                <a:sym typeface="Comic Sans MS"/>
              </a:rPr>
              <a:t>1. Bat predicts it is going to be a long weekend.  Why does he say this?</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t/>
            </a:r>
            <a:endParaRPr sz="7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Comic Sans MS"/>
                <a:ea typeface="Comic Sans MS"/>
                <a:cs typeface="Comic Sans MS"/>
                <a:sym typeface="Comic Sans MS"/>
              </a:rPr>
              <a:t>2. What conclusions have you drawn about Mr. Grayson? How would you describe him?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t/>
            </a:r>
            <a:endParaRPr sz="7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Comic Sans MS"/>
                <a:ea typeface="Comic Sans MS"/>
                <a:cs typeface="Comic Sans MS"/>
                <a:sym typeface="Comic Sans MS"/>
              </a:rPr>
              <a:t>3. Describe the relationship that Bat has with his sister, Janie and how he feels about her. How does she feel about Bat?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t/>
            </a:r>
            <a:endParaRPr sz="7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Comic Sans MS"/>
                <a:ea typeface="Comic Sans MS"/>
                <a:cs typeface="Comic Sans MS"/>
                <a:sym typeface="Comic Sans MS"/>
              </a:rPr>
              <a:t>4. </a:t>
            </a:r>
            <a:r>
              <a:rPr lang="en">
                <a:solidFill>
                  <a:schemeClr val="dk1"/>
                </a:solidFill>
                <a:latin typeface="Comic Sans MS"/>
                <a:ea typeface="Comic Sans MS"/>
                <a:cs typeface="Comic Sans MS"/>
                <a:sym typeface="Comic Sans MS"/>
              </a:rPr>
              <a:t>In Chapter 14, Bat is trying to convince his mother to let him do something she disagrees with. What strategies did Bat use to try to get his way?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Comic Sans MS"/>
              <a:ea typeface="Comic Sans MS"/>
              <a:cs typeface="Comic Sans MS"/>
              <a:sym typeface="Comic Sans MS"/>
            </a:endParaRPr>
          </a:p>
          <a:p>
            <a:pPr indent="0" lvl="0" marL="0" marR="0" rtl="0" algn="l">
              <a:spcBef>
                <a:spcPts val="120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latin typeface="Comic Sans MS"/>
              <a:ea typeface="Comic Sans MS"/>
              <a:cs typeface="Comic Sans MS"/>
              <a:sym typeface="Comic Sans MS"/>
            </a:endParaRPr>
          </a:p>
          <a:p>
            <a:pPr indent="0" lvl="0" marL="0" marR="0" rtl="0" algn="l">
              <a:spcBef>
                <a:spcPts val="0"/>
              </a:spcBef>
              <a:spcAft>
                <a:spcPts val="0"/>
              </a:spcAft>
              <a:buNone/>
            </a:pPr>
            <a:r>
              <a:t/>
            </a:r>
            <a:endParaRPr sz="1100"/>
          </a:p>
        </p:txBody>
      </p:sp>
      <p:pic>
        <p:nvPicPr>
          <p:cNvPr id="143" name="Google Shape;143;p21"/>
          <p:cNvPicPr preferRelativeResize="0"/>
          <p:nvPr/>
        </p:nvPicPr>
        <p:blipFill>
          <a:blip r:embed="rId3">
            <a:alphaModFix/>
          </a:blip>
          <a:stretch>
            <a:fillRect/>
          </a:stretch>
        </p:blipFill>
        <p:spPr>
          <a:xfrm>
            <a:off x="8001207" y="1996600"/>
            <a:ext cx="956444" cy="1246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txBox="1"/>
          <p:nvPr/>
        </p:nvSpPr>
        <p:spPr>
          <a:xfrm>
            <a:off x="0" y="0"/>
            <a:ext cx="87414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endParaRPr b="1" sz="2300">
              <a:solidFill>
                <a:srgbClr val="1E3A8A"/>
              </a:solidFill>
            </a:endParaRPr>
          </a:p>
          <a:p>
            <a:pPr indent="0" lvl="0" marL="0" rtl="0" algn="ctr">
              <a:spcBef>
                <a:spcPts val="0"/>
              </a:spcBef>
              <a:spcAft>
                <a:spcPts val="0"/>
              </a:spcAft>
              <a:buNone/>
            </a:pPr>
            <a:r>
              <a:rPr b="1" lang="en" sz="2300">
                <a:solidFill>
                  <a:srgbClr val="1E3A8A"/>
                </a:solidFill>
              </a:rPr>
              <a:t>Week 5: Science (Chapters 15-17)  </a:t>
            </a:r>
            <a:endParaRPr sz="1100">
              <a:solidFill>
                <a:schemeClr val="dk1"/>
              </a:solidFill>
            </a:endParaRPr>
          </a:p>
        </p:txBody>
      </p:sp>
      <p:sp>
        <p:nvSpPr>
          <p:cNvPr id="149" name="Google Shape;149;p22"/>
          <p:cNvSpPr txBox="1"/>
          <p:nvPr/>
        </p:nvSpPr>
        <p:spPr>
          <a:xfrm>
            <a:off x="429750" y="1199725"/>
            <a:ext cx="8284500" cy="2268900"/>
          </a:xfrm>
          <a:prstGeom prst="rect">
            <a:avLst/>
          </a:prstGeom>
          <a:noFill/>
          <a:ln>
            <a:noFill/>
          </a:ln>
        </p:spPr>
        <p:txBody>
          <a:bodyPr anchorCtr="0" anchor="t" bIns="0" lIns="0" spcFirstLastPara="1" rIns="0" wrap="square" tIns="0">
            <a:spAutoFit/>
          </a:bodyPr>
          <a:lstStyle/>
          <a:p>
            <a:pPr indent="-317500" lvl="0" marL="457200" rtl="0" algn="l">
              <a:lnSpc>
                <a:spcPct val="115000"/>
              </a:lnSpc>
              <a:spcBef>
                <a:spcPts val="0"/>
              </a:spcBef>
              <a:spcAft>
                <a:spcPts val="0"/>
              </a:spcAft>
              <a:buClr>
                <a:schemeClr val="dk1"/>
              </a:buClr>
              <a:buSzPts val="1400"/>
              <a:buFont typeface="Comic Sans MS"/>
              <a:buAutoNum type="arabicPeriod"/>
            </a:pPr>
            <a:r>
              <a:rPr lang="en">
                <a:solidFill>
                  <a:schemeClr val="dk1"/>
                </a:solidFill>
                <a:latin typeface="Comic Sans MS"/>
                <a:ea typeface="Comic Sans MS"/>
                <a:cs typeface="Comic Sans MS"/>
                <a:sym typeface="Comic Sans MS"/>
              </a:rPr>
              <a:t>Why do you think Bat sneaks out of bed to read about skunks? What are your thoughts about that? </a:t>
            </a:r>
            <a:r>
              <a:rPr lang="en">
                <a:solidFill>
                  <a:schemeClr val="dk1"/>
                </a:solidFill>
                <a:latin typeface="Comic Sans MS"/>
                <a:ea typeface="Comic Sans MS"/>
                <a:cs typeface="Comic Sans MS"/>
                <a:sym typeface="Comic Sans MS"/>
              </a:rPr>
              <a:t> </a:t>
            </a:r>
            <a:endParaRPr>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t/>
            </a:r>
            <a:endParaRPr>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chemeClr val="dk1"/>
              </a:buClr>
              <a:buSzPts val="1600"/>
              <a:buFont typeface="Comic Sans MS"/>
              <a:buAutoNum type="arabicPeriod"/>
            </a:pPr>
            <a:r>
              <a:rPr lang="en">
                <a:solidFill>
                  <a:schemeClr val="dk1"/>
                </a:solidFill>
                <a:latin typeface="Comic Sans MS"/>
                <a:ea typeface="Comic Sans MS"/>
                <a:cs typeface="Comic Sans MS"/>
                <a:sym typeface="Comic Sans MS"/>
              </a:rPr>
              <a:t>Bat is confused by Israel when he doesn’t leave. If you were there with him, what would you tell him or explain to him?</a:t>
            </a:r>
            <a:endParaRPr>
              <a:solidFill>
                <a:schemeClr val="dk1"/>
              </a:solidFill>
              <a:latin typeface="Comic Sans MS"/>
              <a:ea typeface="Comic Sans MS"/>
              <a:cs typeface="Comic Sans MS"/>
              <a:sym typeface="Comic Sans MS"/>
            </a:endParaRPr>
          </a:p>
          <a:p>
            <a:pPr indent="0" lvl="0" marL="457200" rtl="0" algn="l">
              <a:lnSpc>
                <a:spcPct val="115000"/>
              </a:lnSpc>
              <a:spcBef>
                <a:spcPts val="0"/>
              </a:spcBef>
              <a:spcAft>
                <a:spcPts val="0"/>
              </a:spcAft>
              <a:buNone/>
            </a:pPr>
            <a:r>
              <a:t/>
            </a:r>
            <a:endParaRPr>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chemeClr val="dk1"/>
              </a:buClr>
              <a:buSzPts val="1600"/>
              <a:buFont typeface="Comic Sans MS"/>
              <a:buAutoNum type="arabicPeriod"/>
            </a:pPr>
            <a:r>
              <a:rPr lang="en">
                <a:solidFill>
                  <a:schemeClr val="dk1"/>
                </a:solidFill>
                <a:latin typeface="Comic Sans MS"/>
                <a:ea typeface="Comic Sans MS"/>
                <a:cs typeface="Comic Sans MS"/>
                <a:sym typeface="Comic Sans MS"/>
              </a:rPr>
              <a:t>Why is Bat so much more relaxed and tolerant of sounds and flickering lights at his mom’s vet office than anywhere else?</a:t>
            </a:r>
            <a:endParaRPr>
              <a:solidFill>
                <a:schemeClr val="dk1"/>
              </a:solidFill>
              <a:latin typeface="Comic Sans MS"/>
              <a:ea typeface="Comic Sans MS"/>
              <a:cs typeface="Comic Sans MS"/>
              <a:sym typeface="Comic Sans MS"/>
            </a:endParaRPr>
          </a:p>
          <a:p>
            <a:pPr indent="0" lvl="0" marL="457200" rtl="0" algn="l">
              <a:lnSpc>
                <a:spcPct val="115000"/>
              </a:lnSpc>
              <a:spcBef>
                <a:spcPts val="0"/>
              </a:spcBef>
              <a:spcAft>
                <a:spcPts val="0"/>
              </a:spcAft>
              <a:buNone/>
            </a:pPr>
            <a:r>
              <a:t/>
            </a:r>
            <a:endParaRPr>
              <a:solidFill>
                <a:schemeClr val="dk1"/>
              </a:solidFill>
              <a:latin typeface="Comic Sans MS"/>
              <a:ea typeface="Comic Sans MS"/>
              <a:cs typeface="Comic Sans MS"/>
              <a:sym typeface="Comic Sans MS"/>
            </a:endParaRPr>
          </a:p>
        </p:txBody>
      </p:sp>
      <p:pic>
        <p:nvPicPr>
          <p:cNvPr id="150" name="Google Shape;150;p22"/>
          <p:cNvPicPr preferRelativeResize="0"/>
          <p:nvPr/>
        </p:nvPicPr>
        <p:blipFill>
          <a:blip r:embed="rId3">
            <a:alphaModFix/>
          </a:blip>
          <a:stretch>
            <a:fillRect/>
          </a:stretch>
        </p:blipFill>
        <p:spPr>
          <a:xfrm>
            <a:off x="3271175" y="3399975"/>
            <a:ext cx="2085975" cy="1533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3"/>
          <p:cNvSpPr txBox="1"/>
          <p:nvPr/>
        </p:nvSpPr>
        <p:spPr>
          <a:xfrm>
            <a:off x="0" y="0"/>
            <a:ext cx="87414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endParaRPr b="1" sz="2300">
              <a:solidFill>
                <a:srgbClr val="1E3A8A"/>
              </a:solidFill>
            </a:endParaRPr>
          </a:p>
          <a:p>
            <a:pPr indent="0" lvl="0" marL="0" rtl="0" algn="ctr">
              <a:spcBef>
                <a:spcPts val="0"/>
              </a:spcBef>
              <a:spcAft>
                <a:spcPts val="0"/>
              </a:spcAft>
              <a:buNone/>
            </a:pPr>
            <a:r>
              <a:rPr b="1" lang="en" sz="2300">
                <a:solidFill>
                  <a:srgbClr val="1E3A8A"/>
                </a:solidFill>
              </a:rPr>
              <a:t>Week 6: Communication (Chapters 18-20)  </a:t>
            </a:r>
            <a:endParaRPr sz="1100">
              <a:solidFill>
                <a:schemeClr val="dk1"/>
              </a:solidFill>
            </a:endParaRPr>
          </a:p>
        </p:txBody>
      </p:sp>
      <p:sp>
        <p:nvSpPr>
          <p:cNvPr id="156" name="Google Shape;156;p23"/>
          <p:cNvSpPr txBox="1"/>
          <p:nvPr/>
        </p:nvSpPr>
        <p:spPr>
          <a:xfrm>
            <a:off x="835950" y="1007550"/>
            <a:ext cx="7069500" cy="3128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SzPts val="1100"/>
              <a:buNone/>
            </a:pPr>
            <a:r>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
                <a:solidFill>
                  <a:schemeClr val="dk1"/>
                </a:solidFill>
                <a:latin typeface="Comic Sans MS"/>
                <a:ea typeface="Comic Sans MS"/>
                <a:cs typeface="Comic Sans MS"/>
                <a:sym typeface="Comic Sans MS"/>
              </a:rPr>
              <a:t>1. Chapter 18 is all about Bat not understanding the effect his words have on Janie. If you were with him, what would you say to Bat to help him understand?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
                <a:solidFill>
                  <a:schemeClr val="dk1"/>
                </a:solidFill>
                <a:latin typeface="Comic Sans MS"/>
                <a:ea typeface="Comic Sans MS"/>
                <a:cs typeface="Comic Sans MS"/>
                <a:sym typeface="Comic Sans MS"/>
              </a:rPr>
              <a:t>2. Janie didn’t like Bat’s thank-you surprise at all. What do you think of his surprise?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
                <a:solidFill>
                  <a:schemeClr val="dk1"/>
                </a:solidFill>
                <a:latin typeface="Comic Sans MS"/>
                <a:ea typeface="Comic Sans MS"/>
                <a:cs typeface="Comic Sans MS"/>
                <a:sym typeface="Comic Sans MS"/>
              </a:rPr>
              <a:t>3. Bat is so focused on Thor that he can’t concentrate on his math. Have you ever had a time when it was hard for you to concentrate in school? If so, explain.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Comic Sans MS"/>
                <a:ea typeface="Comic Sans MS"/>
                <a:cs typeface="Comic Sans MS"/>
                <a:sym typeface="Comic Sans MS"/>
              </a:rPr>
              <a:t> </a:t>
            </a:r>
            <a:endParaRPr sz="1100">
              <a:solidFill>
                <a:schemeClr val="dk1"/>
              </a:solidFill>
              <a:latin typeface="Comic Sans MS"/>
              <a:ea typeface="Comic Sans MS"/>
              <a:cs typeface="Comic Sans MS"/>
              <a:sym typeface="Comic Sans MS"/>
            </a:endParaRPr>
          </a:p>
          <a:p>
            <a:pPr indent="0" lvl="0" marL="0" marR="0" rtl="0" algn="l">
              <a:spcBef>
                <a:spcPts val="120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latin typeface="Comic Sans MS"/>
              <a:ea typeface="Comic Sans MS"/>
              <a:cs typeface="Comic Sans MS"/>
              <a:sym typeface="Comic Sans MS"/>
            </a:endParaRPr>
          </a:p>
          <a:p>
            <a:pPr indent="0" lvl="0" marL="0" marR="0" rtl="0" algn="l">
              <a:spcBef>
                <a:spcPts val="0"/>
              </a:spcBef>
              <a:spcAft>
                <a:spcPts val="0"/>
              </a:spcAft>
              <a:buNone/>
            </a:pPr>
            <a:r>
              <a:t/>
            </a:r>
            <a:endParaRPr sz="1100"/>
          </a:p>
        </p:txBody>
      </p:sp>
      <p:pic>
        <p:nvPicPr>
          <p:cNvPr id="157" name="Google Shape;157;p23"/>
          <p:cNvPicPr preferRelativeResize="0"/>
          <p:nvPr/>
        </p:nvPicPr>
        <p:blipFill>
          <a:blip r:embed="rId3">
            <a:alphaModFix/>
          </a:blip>
          <a:stretch>
            <a:fillRect/>
          </a:stretch>
        </p:blipFill>
        <p:spPr>
          <a:xfrm>
            <a:off x="2916238" y="3200938"/>
            <a:ext cx="2390775" cy="1781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nvSpPr>
        <p:spPr>
          <a:xfrm>
            <a:off x="0" y="0"/>
            <a:ext cx="87414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endParaRPr b="1" sz="2300">
              <a:solidFill>
                <a:srgbClr val="1E3A8A"/>
              </a:solidFill>
            </a:endParaRPr>
          </a:p>
          <a:p>
            <a:pPr indent="0" lvl="0" marL="0" rtl="0" algn="ctr">
              <a:spcBef>
                <a:spcPts val="0"/>
              </a:spcBef>
              <a:spcAft>
                <a:spcPts val="0"/>
              </a:spcAft>
              <a:buNone/>
            </a:pPr>
            <a:r>
              <a:rPr b="1" lang="en" sz="2300">
                <a:solidFill>
                  <a:srgbClr val="1E3A8A"/>
                </a:solidFill>
              </a:rPr>
              <a:t>Week 7: Friendship (Chapters 21-23)  </a:t>
            </a:r>
            <a:endParaRPr sz="1100">
              <a:solidFill>
                <a:schemeClr val="dk1"/>
              </a:solidFill>
            </a:endParaRPr>
          </a:p>
        </p:txBody>
      </p:sp>
      <p:sp>
        <p:nvSpPr>
          <p:cNvPr id="163" name="Google Shape;163;p24"/>
          <p:cNvSpPr txBox="1"/>
          <p:nvPr/>
        </p:nvSpPr>
        <p:spPr>
          <a:xfrm>
            <a:off x="1037250" y="1000200"/>
            <a:ext cx="7069500" cy="2445900"/>
          </a:xfrm>
          <a:prstGeom prst="rect">
            <a:avLst/>
          </a:prstGeom>
          <a:noFill/>
          <a:ln>
            <a:noFill/>
          </a:ln>
        </p:spPr>
        <p:txBody>
          <a:bodyPr anchorCtr="0" anchor="t" bIns="0" lIns="0" spcFirstLastPara="1" rIns="0" wrap="square" tIns="0">
            <a:spAutoFit/>
          </a:bodyPr>
          <a:lstStyle/>
          <a:p>
            <a:pPr indent="-317500" lvl="0" marL="457200" rtl="0" algn="l">
              <a:lnSpc>
                <a:spcPct val="115000"/>
              </a:lnSpc>
              <a:spcBef>
                <a:spcPts val="0"/>
              </a:spcBef>
              <a:spcAft>
                <a:spcPts val="0"/>
              </a:spcAft>
              <a:buClr>
                <a:schemeClr val="dk1"/>
              </a:buClr>
              <a:buSzPts val="1400"/>
              <a:buFont typeface="Comic Sans MS"/>
              <a:buAutoNum type="arabicPeriod"/>
            </a:pPr>
            <a:r>
              <a:rPr lang="en">
                <a:solidFill>
                  <a:schemeClr val="dk1"/>
                </a:solidFill>
                <a:latin typeface="Comic Sans MS"/>
                <a:ea typeface="Comic Sans MS"/>
                <a:cs typeface="Comic Sans MS"/>
                <a:sym typeface="Comic Sans MS"/>
              </a:rPr>
              <a:t>Janie explains to their dad that Bat doesn’t have any friends. Do you think this is true? Who do you think are Bat’s friends? </a:t>
            </a:r>
            <a:endParaRPr>
              <a:solidFill>
                <a:schemeClr val="dk1"/>
              </a:solidFill>
              <a:latin typeface="Comic Sans MS"/>
              <a:ea typeface="Comic Sans MS"/>
              <a:cs typeface="Comic Sans MS"/>
              <a:sym typeface="Comic Sans MS"/>
            </a:endParaRPr>
          </a:p>
          <a:p>
            <a:pPr indent="0" lvl="0" marL="457200" rtl="0" algn="l">
              <a:lnSpc>
                <a:spcPct val="115000"/>
              </a:lnSpc>
              <a:spcBef>
                <a:spcPts val="0"/>
              </a:spcBef>
              <a:spcAft>
                <a:spcPts val="0"/>
              </a:spcAft>
              <a:buNone/>
            </a:pPr>
            <a:r>
              <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0"/>
              </a:spcBef>
              <a:spcAft>
                <a:spcPts val="0"/>
              </a:spcAft>
              <a:buClr>
                <a:schemeClr val="dk1"/>
              </a:buClr>
              <a:buSzPts val="1400"/>
              <a:buFont typeface="Comic Sans MS"/>
              <a:buAutoNum type="arabicPeriod"/>
            </a:pPr>
            <a:r>
              <a:rPr lang="en">
                <a:solidFill>
                  <a:schemeClr val="dk1"/>
                </a:solidFill>
                <a:latin typeface="Comic Sans MS"/>
                <a:ea typeface="Comic Sans MS"/>
                <a:cs typeface="Comic Sans MS"/>
                <a:sym typeface="Comic Sans MS"/>
              </a:rPr>
              <a:t>Bat has a nice time with his sister while watching the baseball game. How is their interaction different in this chapter? Share examples</a:t>
            </a:r>
            <a:endParaRPr>
              <a:solidFill>
                <a:schemeClr val="dk1"/>
              </a:solidFill>
              <a:latin typeface="Comic Sans MS"/>
              <a:ea typeface="Comic Sans MS"/>
              <a:cs typeface="Comic Sans MS"/>
              <a:sym typeface="Comic Sans MS"/>
            </a:endParaRPr>
          </a:p>
          <a:p>
            <a:pPr indent="0" lvl="0" marL="457200" rtl="0" algn="l">
              <a:lnSpc>
                <a:spcPct val="115000"/>
              </a:lnSpc>
              <a:spcBef>
                <a:spcPts val="0"/>
              </a:spcBef>
              <a:spcAft>
                <a:spcPts val="0"/>
              </a:spcAft>
              <a:buNone/>
            </a:pPr>
            <a:r>
              <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0"/>
              </a:spcBef>
              <a:spcAft>
                <a:spcPts val="0"/>
              </a:spcAft>
              <a:buClr>
                <a:schemeClr val="dk1"/>
              </a:buClr>
              <a:buSzPts val="1400"/>
              <a:buFont typeface="Comic Sans MS"/>
              <a:buAutoNum type="arabicPeriod"/>
            </a:pPr>
            <a:r>
              <a:rPr lang="en">
                <a:solidFill>
                  <a:schemeClr val="dk1"/>
                </a:solidFill>
                <a:latin typeface="Comic Sans MS"/>
                <a:ea typeface="Comic Sans MS"/>
                <a:cs typeface="Comic Sans MS"/>
                <a:sym typeface="Comic Sans MS"/>
              </a:rPr>
              <a:t>Bat and his mom have a long conversation about eyes. What do you think his mom meant when she said, “You can tell a lot about a person by looking into their eyes.”</a:t>
            </a:r>
            <a:r>
              <a:rPr lang="en" sz="1200">
                <a:solidFill>
                  <a:schemeClr val="dk1"/>
                </a:solidFill>
                <a:latin typeface="Happy Monkey"/>
                <a:ea typeface="Happy Monkey"/>
                <a:cs typeface="Happy Monkey"/>
                <a:sym typeface="Happy Monkey"/>
              </a:rPr>
              <a:t>   </a:t>
            </a:r>
            <a:endParaRPr sz="1200">
              <a:solidFill>
                <a:schemeClr val="dk1"/>
              </a:solidFill>
              <a:latin typeface="Happy Monkey"/>
              <a:ea typeface="Happy Monkey"/>
              <a:cs typeface="Happy Monkey"/>
              <a:sym typeface="Happy Monkey"/>
            </a:endParaRPr>
          </a:p>
          <a:p>
            <a:pPr indent="0" lvl="0" marL="457200" rtl="0" algn="l">
              <a:lnSpc>
                <a:spcPct val="115000"/>
              </a:lnSpc>
              <a:spcBef>
                <a:spcPts val="0"/>
              </a:spcBef>
              <a:spcAft>
                <a:spcPts val="0"/>
              </a:spcAft>
              <a:buNone/>
            </a:pPr>
            <a:r>
              <a:t/>
            </a:r>
            <a:endParaRPr>
              <a:solidFill>
                <a:schemeClr val="dk1"/>
              </a:solidFill>
              <a:latin typeface="Comic Sans MS"/>
              <a:ea typeface="Comic Sans MS"/>
              <a:cs typeface="Comic Sans MS"/>
              <a:sym typeface="Comic Sans MS"/>
            </a:endParaRPr>
          </a:p>
        </p:txBody>
      </p:sp>
      <p:sp>
        <p:nvSpPr>
          <p:cNvPr id="164" name="Google Shape;164;p24"/>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65" name="Google Shape;165;p24"/>
          <p:cNvPicPr preferRelativeResize="0"/>
          <p:nvPr/>
        </p:nvPicPr>
        <p:blipFill>
          <a:blip r:embed="rId3">
            <a:alphaModFix/>
          </a:blip>
          <a:stretch>
            <a:fillRect/>
          </a:stretch>
        </p:blipFill>
        <p:spPr>
          <a:xfrm>
            <a:off x="3000000" y="3242525"/>
            <a:ext cx="2638050" cy="17856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txBox="1"/>
          <p:nvPr/>
        </p:nvSpPr>
        <p:spPr>
          <a:xfrm>
            <a:off x="0" y="0"/>
            <a:ext cx="87414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1E3A8A"/>
                </a:solidFill>
              </a:rPr>
              <a:t> </a:t>
            </a:r>
            <a:endParaRPr b="1" sz="2300">
              <a:solidFill>
                <a:srgbClr val="1E3A8A"/>
              </a:solidFill>
            </a:endParaRPr>
          </a:p>
          <a:p>
            <a:pPr indent="0" lvl="0" marL="0" rtl="0" algn="ctr">
              <a:spcBef>
                <a:spcPts val="0"/>
              </a:spcBef>
              <a:spcAft>
                <a:spcPts val="0"/>
              </a:spcAft>
              <a:buNone/>
            </a:pPr>
            <a:r>
              <a:rPr b="1" lang="en" sz="2300">
                <a:solidFill>
                  <a:srgbClr val="1E3A8A"/>
                </a:solidFill>
              </a:rPr>
              <a:t>Week 8: Growth (Chapters 24-26)  </a:t>
            </a:r>
            <a:endParaRPr sz="1100">
              <a:solidFill>
                <a:schemeClr val="dk1"/>
              </a:solidFill>
            </a:endParaRPr>
          </a:p>
        </p:txBody>
      </p:sp>
      <p:sp>
        <p:nvSpPr>
          <p:cNvPr id="171" name="Google Shape;171;p25"/>
          <p:cNvSpPr txBox="1"/>
          <p:nvPr/>
        </p:nvSpPr>
        <p:spPr>
          <a:xfrm>
            <a:off x="913000" y="1069500"/>
            <a:ext cx="7069500" cy="357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SzPts val="1100"/>
              <a:buNone/>
            </a:pPr>
            <a:r>
              <a:rPr lang="en">
                <a:solidFill>
                  <a:schemeClr val="dk1"/>
                </a:solidFill>
                <a:latin typeface="Comic Sans MS"/>
                <a:ea typeface="Comic Sans MS"/>
                <a:cs typeface="Comic Sans MS"/>
                <a:sym typeface="Comic Sans MS"/>
              </a:rPr>
              <a:t>1. Israel keeps talking to Bat and asks if he can go to Bat’s house. Does Israel want to be Bat’s friend? How can you tell?</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
                <a:solidFill>
                  <a:schemeClr val="dk1"/>
                </a:solidFill>
                <a:latin typeface="Comic Sans MS"/>
                <a:ea typeface="Comic Sans MS"/>
                <a:cs typeface="Comic Sans MS"/>
                <a:sym typeface="Comic Sans MS"/>
              </a:rPr>
              <a:t>2. Bat’s mom says that instead of giving Thor to the wildlife animal rescue center, Bat might be able to raise him until it is time for him to be released. Do you think this is a good idea? Why or why not?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
                <a:solidFill>
                  <a:schemeClr val="dk1"/>
                </a:solidFill>
                <a:latin typeface="Comic Sans MS"/>
                <a:ea typeface="Comic Sans MS"/>
                <a:cs typeface="Comic Sans MS"/>
                <a:sym typeface="Comic Sans MS"/>
              </a:rPr>
              <a:t>3.  It says, “Israel’s hands told Bat that Thor would be safe.” How could he know this from looking at Israel’s hands? </a:t>
            </a:r>
            <a:endParaRPr>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t/>
            </a:r>
            <a:endParaRPr sz="11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 sz="1100">
                <a:solidFill>
                  <a:schemeClr val="dk1"/>
                </a:solidFill>
                <a:latin typeface="Comic Sans MS"/>
                <a:ea typeface="Comic Sans MS"/>
                <a:cs typeface="Comic Sans MS"/>
                <a:sym typeface="Comic Sans MS"/>
              </a:rPr>
              <a:t> </a:t>
            </a:r>
            <a:endParaRPr sz="1100">
              <a:solidFill>
                <a:schemeClr val="dk1"/>
              </a:solidFill>
              <a:latin typeface="Comic Sans MS"/>
              <a:ea typeface="Comic Sans MS"/>
              <a:cs typeface="Comic Sans MS"/>
              <a:sym typeface="Comic Sans MS"/>
            </a:endParaRPr>
          </a:p>
          <a:p>
            <a:pPr indent="0" lvl="0" marL="0" marR="0" rtl="0" algn="l">
              <a:spcBef>
                <a:spcPts val="120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100">
              <a:latin typeface="Comic Sans MS"/>
              <a:ea typeface="Comic Sans MS"/>
              <a:cs typeface="Comic Sans MS"/>
              <a:sym typeface="Comic Sans MS"/>
            </a:endParaRPr>
          </a:p>
          <a:p>
            <a:pPr indent="0" lvl="0" marL="0" marR="0" rtl="0" algn="l">
              <a:spcBef>
                <a:spcPts val="0"/>
              </a:spcBef>
              <a:spcAft>
                <a:spcPts val="0"/>
              </a:spcAft>
              <a:buNone/>
            </a:pPr>
            <a:r>
              <a:t/>
            </a:r>
            <a:endParaRPr sz="1100"/>
          </a:p>
        </p:txBody>
      </p:sp>
      <p:pic>
        <p:nvPicPr>
          <p:cNvPr id="172" name="Google Shape;172;p25"/>
          <p:cNvPicPr preferRelativeResize="0"/>
          <p:nvPr/>
        </p:nvPicPr>
        <p:blipFill rotWithShape="1">
          <a:blip r:embed="rId3">
            <a:alphaModFix/>
          </a:blip>
          <a:srcRect b="28072" l="50000" r="2946" t="21146"/>
          <a:stretch/>
        </p:blipFill>
        <p:spPr>
          <a:xfrm>
            <a:off x="4811800" y="3063625"/>
            <a:ext cx="2074250" cy="1678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6"/>
          <p:cNvSpPr txBox="1"/>
          <p:nvPr/>
        </p:nvSpPr>
        <p:spPr>
          <a:xfrm>
            <a:off x="-125825" y="434650"/>
            <a:ext cx="8855700" cy="80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latin typeface="Comic Sans MS"/>
                <a:ea typeface="Comic Sans MS"/>
                <a:cs typeface="Comic Sans MS"/>
                <a:sym typeface="Comic Sans MS"/>
              </a:rPr>
              <a:t>Optional Extension Activity: Social Emotional Learning </a:t>
            </a:r>
            <a:endParaRPr sz="1800">
              <a:solidFill>
                <a:schemeClr val="dk2"/>
              </a:solidFill>
            </a:endParaRPr>
          </a:p>
        </p:txBody>
      </p:sp>
      <p:sp>
        <p:nvSpPr>
          <p:cNvPr id="178" name="Google Shape;178;p26"/>
          <p:cNvSpPr txBox="1"/>
          <p:nvPr/>
        </p:nvSpPr>
        <p:spPr>
          <a:xfrm>
            <a:off x="528525" y="899400"/>
            <a:ext cx="6453900" cy="382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Comic Sans MS"/>
                <a:ea typeface="Comic Sans MS"/>
                <a:cs typeface="Comic Sans MS"/>
                <a:sym typeface="Comic Sans MS"/>
              </a:rPr>
              <a:t>Sensory "Calm Down" Jars</a:t>
            </a:r>
            <a:endParaRPr>
              <a:solidFill>
                <a:schemeClr val="dk1"/>
              </a:solidFill>
              <a:latin typeface="Comic Sans MS"/>
              <a:ea typeface="Comic Sans MS"/>
              <a:cs typeface="Comic Sans MS"/>
              <a:sym typeface="Comic Sans MS"/>
            </a:endParaRPr>
          </a:p>
          <a:p>
            <a:pPr indent="0" lvl="0" marL="0" rtl="0" algn="l">
              <a:lnSpc>
                <a:spcPct val="115000"/>
              </a:lnSpc>
              <a:spcBef>
                <a:spcPts val="400"/>
              </a:spcBef>
              <a:spcAft>
                <a:spcPts val="0"/>
              </a:spcAft>
              <a:buNone/>
            </a:pPr>
            <a:r>
              <a:rPr lang="en">
                <a:solidFill>
                  <a:schemeClr val="dk1"/>
                </a:solidFill>
                <a:latin typeface="Comic Sans MS"/>
                <a:ea typeface="Comic Sans MS"/>
                <a:cs typeface="Comic Sans MS"/>
                <a:sym typeface="Comic Sans MS"/>
              </a:rPr>
              <a:t>Bat experiences the world very intensely and sometimes gets overwhelmed by loud noises or unexpected changes. Sensory jars are a great way to connect with how Bat manages his feelings.</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1200"/>
              </a:spcBef>
              <a:spcAft>
                <a:spcPts val="0"/>
              </a:spcAft>
              <a:buClr>
                <a:schemeClr val="dk1"/>
              </a:buClr>
              <a:buSzPts val="1400"/>
              <a:buChar char="●"/>
            </a:pPr>
            <a:r>
              <a:rPr b="1" lang="en" u="sng">
                <a:solidFill>
                  <a:schemeClr val="dk1"/>
                </a:solidFill>
                <a:latin typeface="Comic Sans MS"/>
                <a:ea typeface="Comic Sans MS"/>
                <a:cs typeface="Comic Sans MS"/>
                <a:sym typeface="Comic Sans MS"/>
              </a:rPr>
              <a:t>What you need:</a:t>
            </a:r>
            <a:r>
              <a:rPr lang="en">
                <a:solidFill>
                  <a:schemeClr val="dk1"/>
                </a:solidFill>
                <a:latin typeface="Comic Sans MS"/>
                <a:ea typeface="Comic Sans MS"/>
                <a:cs typeface="Comic Sans MS"/>
                <a:sym typeface="Comic Sans MS"/>
              </a:rPr>
              <a:t> Plastic water bottles or mason jars, warm water, clear glitter glue, and extra fine glitter.</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0"/>
              </a:spcBef>
              <a:spcAft>
                <a:spcPts val="0"/>
              </a:spcAft>
              <a:buClr>
                <a:schemeClr val="dk1"/>
              </a:buClr>
              <a:buSzPts val="1400"/>
              <a:buChar char="●"/>
            </a:pPr>
            <a:r>
              <a:rPr b="1" lang="en" u="sng">
                <a:solidFill>
                  <a:schemeClr val="dk1"/>
                </a:solidFill>
                <a:latin typeface="Comic Sans MS"/>
                <a:ea typeface="Comic Sans MS"/>
                <a:cs typeface="Comic Sans MS"/>
                <a:sym typeface="Comic Sans MS"/>
              </a:rPr>
              <a:t>How to do it:</a:t>
            </a:r>
            <a:r>
              <a:rPr lang="en" u="sng">
                <a:solidFill>
                  <a:schemeClr val="dk1"/>
                </a:solidFill>
                <a:latin typeface="Comic Sans MS"/>
                <a:ea typeface="Comic Sans MS"/>
                <a:cs typeface="Comic Sans MS"/>
                <a:sym typeface="Comic Sans MS"/>
              </a:rPr>
              <a:t> </a:t>
            </a:r>
            <a:r>
              <a:rPr lang="en">
                <a:solidFill>
                  <a:schemeClr val="dk1"/>
                </a:solidFill>
                <a:latin typeface="Comic Sans MS"/>
                <a:ea typeface="Comic Sans MS"/>
                <a:cs typeface="Comic Sans MS"/>
                <a:sym typeface="Comic Sans MS"/>
              </a:rPr>
              <a:t>1. Fill the jar about 80% with warm water.</a:t>
            </a:r>
            <a:br>
              <a:rPr lang="en">
                <a:solidFill>
                  <a:schemeClr val="dk1"/>
                </a:solidFill>
                <a:latin typeface="Comic Sans MS"/>
                <a:ea typeface="Comic Sans MS"/>
                <a:cs typeface="Comic Sans MS"/>
                <a:sym typeface="Comic Sans MS"/>
              </a:rPr>
            </a:br>
            <a:r>
              <a:rPr lang="en">
                <a:solidFill>
                  <a:schemeClr val="dk1"/>
                </a:solidFill>
                <a:latin typeface="Comic Sans MS"/>
                <a:ea typeface="Comic Sans MS"/>
                <a:cs typeface="Comic Sans MS"/>
                <a:sym typeface="Comic Sans MS"/>
              </a:rPr>
              <a:t>2. Add a few tablespoons of glitter glue and stir until dissolved.</a:t>
            </a:r>
            <a:br>
              <a:rPr lang="en">
                <a:solidFill>
                  <a:schemeClr val="dk1"/>
                </a:solidFill>
                <a:latin typeface="Comic Sans MS"/>
                <a:ea typeface="Comic Sans MS"/>
                <a:cs typeface="Comic Sans MS"/>
                <a:sym typeface="Comic Sans MS"/>
              </a:rPr>
            </a:br>
            <a:r>
              <a:rPr lang="en">
                <a:solidFill>
                  <a:schemeClr val="dk1"/>
                </a:solidFill>
                <a:latin typeface="Comic Sans MS"/>
                <a:ea typeface="Comic Sans MS"/>
                <a:cs typeface="Comic Sans MS"/>
                <a:sym typeface="Comic Sans MS"/>
              </a:rPr>
              <a:t>3. Drop in extra glitter (maybe black and white for Thor, or Bat's favorite colors).</a:t>
            </a:r>
            <a:br>
              <a:rPr lang="en">
                <a:solidFill>
                  <a:schemeClr val="dk1"/>
                </a:solidFill>
                <a:latin typeface="Comic Sans MS"/>
                <a:ea typeface="Comic Sans MS"/>
                <a:cs typeface="Comic Sans MS"/>
                <a:sym typeface="Comic Sans MS"/>
              </a:rPr>
            </a:br>
            <a:r>
              <a:rPr lang="en">
                <a:solidFill>
                  <a:schemeClr val="dk1"/>
                </a:solidFill>
                <a:latin typeface="Comic Sans MS"/>
                <a:ea typeface="Comic Sans MS"/>
                <a:cs typeface="Comic Sans MS"/>
                <a:sym typeface="Comic Sans MS"/>
              </a:rPr>
              <a:t>4. Superglue the lid shut. Shake it up and watch the glitter slowly settle.</a:t>
            </a:r>
            <a:endParaRPr>
              <a:solidFill>
                <a:schemeClr val="dk1"/>
              </a:solidFill>
              <a:latin typeface="Comic Sans MS"/>
              <a:ea typeface="Comic Sans MS"/>
              <a:cs typeface="Comic Sans MS"/>
              <a:sym typeface="Comic Sans MS"/>
            </a:endParaRPr>
          </a:p>
          <a:p>
            <a:pPr indent="-317500" lvl="0" marL="457200" rtl="0" algn="l">
              <a:lnSpc>
                <a:spcPct val="115000"/>
              </a:lnSpc>
              <a:spcBef>
                <a:spcPts val="0"/>
              </a:spcBef>
              <a:spcAft>
                <a:spcPts val="0"/>
              </a:spcAft>
              <a:buClr>
                <a:schemeClr val="dk1"/>
              </a:buClr>
              <a:buSzPts val="1400"/>
              <a:buChar char="●"/>
            </a:pPr>
            <a:r>
              <a:rPr b="1" lang="en" u="sng">
                <a:solidFill>
                  <a:schemeClr val="dk1"/>
                </a:solidFill>
                <a:latin typeface="Comic Sans MS"/>
                <a:ea typeface="Comic Sans MS"/>
                <a:cs typeface="Comic Sans MS"/>
                <a:sym typeface="Comic Sans MS"/>
              </a:rPr>
              <a:t>The </a:t>
            </a:r>
            <a:r>
              <a:rPr b="1" i="1" lang="en" u="sng">
                <a:solidFill>
                  <a:schemeClr val="dk1"/>
                </a:solidFill>
                <a:latin typeface="Comic Sans MS"/>
                <a:ea typeface="Comic Sans MS"/>
                <a:cs typeface="Comic Sans MS"/>
                <a:sym typeface="Comic Sans MS"/>
              </a:rPr>
              <a:t>Bat</a:t>
            </a:r>
            <a:r>
              <a:rPr b="1" lang="en" u="sng">
                <a:solidFill>
                  <a:schemeClr val="dk1"/>
                </a:solidFill>
                <a:latin typeface="Comic Sans MS"/>
                <a:ea typeface="Comic Sans MS"/>
                <a:cs typeface="Comic Sans MS"/>
                <a:sym typeface="Comic Sans MS"/>
              </a:rPr>
              <a:t> Connection:</a:t>
            </a:r>
            <a:r>
              <a:rPr lang="en" u="sng">
                <a:solidFill>
                  <a:schemeClr val="dk1"/>
                </a:solidFill>
                <a:latin typeface="Comic Sans MS"/>
                <a:ea typeface="Comic Sans MS"/>
                <a:cs typeface="Comic Sans MS"/>
                <a:sym typeface="Comic Sans MS"/>
              </a:rPr>
              <a:t> </a:t>
            </a:r>
            <a:r>
              <a:rPr lang="en">
                <a:solidFill>
                  <a:schemeClr val="dk1"/>
                </a:solidFill>
                <a:latin typeface="Comic Sans MS"/>
                <a:ea typeface="Comic Sans MS"/>
                <a:cs typeface="Comic Sans MS"/>
                <a:sym typeface="Comic Sans MS"/>
              </a:rPr>
              <a:t>Discuss Bat’s "flapping" when he gets excited or stressed, and how having tools to calm down helps everyone.</a:t>
            </a:r>
            <a:endParaRPr>
              <a:solidFill>
                <a:schemeClr val="dk1"/>
              </a:solidFill>
              <a:latin typeface="Comic Sans MS"/>
              <a:ea typeface="Comic Sans MS"/>
              <a:cs typeface="Comic Sans MS"/>
              <a:sym typeface="Comic Sans MS"/>
            </a:endParaRPr>
          </a:p>
        </p:txBody>
      </p:sp>
      <p:pic>
        <p:nvPicPr>
          <p:cNvPr id="179" name="Google Shape;179;p26"/>
          <p:cNvPicPr preferRelativeResize="0"/>
          <p:nvPr/>
        </p:nvPicPr>
        <p:blipFill>
          <a:blip r:embed="rId3">
            <a:alphaModFix/>
          </a:blip>
          <a:stretch>
            <a:fillRect/>
          </a:stretch>
        </p:blipFill>
        <p:spPr>
          <a:xfrm>
            <a:off x="6776379" y="1589079"/>
            <a:ext cx="1843675" cy="1843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nvSpPr>
        <p:spPr>
          <a:xfrm>
            <a:off x="59425" y="138625"/>
            <a:ext cx="8826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chemeClr val="dk1"/>
                </a:solidFill>
                <a:latin typeface="Comic Sans MS"/>
                <a:ea typeface="Comic Sans MS"/>
                <a:cs typeface="Comic Sans MS"/>
                <a:sym typeface="Comic Sans MS"/>
              </a:rPr>
              <a:t>Optional Extension Activity: STEM LEGO CHALLENGE </a:t>
            </a:r>
            <a:endParaRPr sz="1800">
              <a:solidFill>
                <a:schemeClr val="dk2"/>
              </a:solidFill>
            </a:endParaRPr>
          </a:p>
        </p:txBody>
      </p:sp>
      <p:sp>
        <p:nvSpPr>
          <p:cNvPr id="185" name="Google Shape;185;p27"/>
          <p:cNvSpPr txBox="1"/>
          <p:nvPr/>
        </p:nvSpPr>
        <p:spPr>
          <a:xfrm>
            <a:off x="152400" y="152400"/>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800">
              <a:solidFill>
                <a:schemeClr val="dk2"/>
              </a:solidFill>
            </a:endParaRPr>
          </a:p>
        </p:txBody>
      </p:sp>
      <p:sp>
        <p:nvSpPr>
          <p:cNvPr id="186" name="Google Shape;186;p27"/>
          <p:cNvSpPr txBox="1"/>
          <p:nvPr/>
        </p:nvSpPr>
        <p:spPr>
          <a:xfrm>
            <a:off x="455425" y="574250"/>
            <a:ext cx="7732500" cy="1143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b="1" lang="en" u="sng">
                <a:highlight>
                  <a:srgbClr val="FFFFFF"/>
                </a:highlight>
                <a:latin typeface="Comic Sans MS"/>
                <a:ea typeface="Comic Sans MS"/>
                <a:cs typeface="Comic Sans MS"/>
                <a:sym typeface="Comic Sans MS"/>
              </a:rPr>
              <a:t>STEM Challenge:</a:t>
            </a:r>
            <a:r>
              <a:rPr lang="en">
                <a:highlight>
                  <a:srgbClr val="FFFFFF"/>
                </a:highlight>
                <a:latin typeface="Comic Sans MS"/>
                <a:ea typeface="Comic Sans MS"/>
                <a:cs typeface="Comic Sans MS"/>
                <a:sym typeface="Comic Sans MS"/>
              </a:rPr>
              <a:t> Bat wants to keep “Thor” as his pet skunk. What is your perfect pet? </a:t>
            </a:r>
            <a:r>
              <a:rPr lang="en">
                <a:highlight>
                  <a:srgbClr val="FFFFFF"/>
                </a:highlight>
                <a:latin typeface="Comic Sans MS"/>
                <a:ea typeface="Comic Sans MS"/>
                <a:cs typeface="Comic Sans MS"/>
                <a:sym typeface="Comic Sans MS"/>
              </a:rPr>
              <a:t>Use Lego blocks that you have at home to create your own pet. </a:t>
            </a:r>
            <a:endParaRPr>
              <a:highlight>
                <a:srgbClr val="FFFFFF"/>
              </a:highlight>
              <a:latin typeface="Comic Sans MS"/>
              <a:ea typeface="Comic Sans MS"/>
              <a:cs typeface="Comic Sans MS"/>
              <a:sym typeface="Comic Sans MS"/>
            </a:endParaRPr>
          </a:p>
          <a:p>
            <a:pPr indent="0" lvl="0" marL="457200" rtl="0" algn="l">
              <a:lnSpc>
                <a:spcPct val="115000"/>
              </a:lnSpc>
              <a:spcBef>
                <a:spcPts val="0"/>
              </a:spcBef>
              <a:spcAft>
                <a:spcPts val="0"/>
              </a:spcAft>
              <a:buNone/>
            </a:pPr>
            <a:r>
              <a:rPr b="1" lang="en" u="sng">
                <a:highlight>
                  <a:srgbClr val="FFFFFF"/>
                </a:highlight>
                <a:latin typeface="Comic Sans MS"/>
                <a:ea typeface="Comic Sans MS"/>
                <a:cs typeface="Comic Sans MS"/>
                <a:sym typeface="Comic Sans MS"/>
              </a:rPr>
              <a:t>What you need:</a:t>
            </a:r>
            <a:r>
              <a:rPr lang="en">
                <a:highlight>
                  <a:srgbClr val="FFFFFF"/>
                </a:highlight>
                <a:latin typeface="Comic Sans MS"/>
                <a:ea typeface="Comic Sans MS"/>
                <a:cs typeface="Comic Sans MS"/>
                <a:sym typeface="Comic Sans MS"/>
              </a:rPr>
              <a:t>  Legos and </a:t>
            </a:r>
            <a:r>
              <a:rPr lang="en">
                <a:highlight>
                  <a:srgbClr val="FFFFFF"/>
                </a:highlight>
                <a:latin typeface="Comic Sans MS"/>
                <a:ea typeface="Comic Sans MS"/>
                <a:cs typeface="Comic Sans MS"/>
                <a:sym typeface="Comic Sans MS"/>
              </a:rPr>
              <a:t>creativity</a:t>
            </a:r>
            <a:r>
              <a:rPr lang="en">
                <a:highlight>
                  <a:srgbClr val="FFFFFF"/>
                </a:highlight>
                <a:latin typeface="Comic Sans MS"/>
                <a:ea typeface="Comic Sans MS"/>
                <a:cs typeface="Comic Sans MS"/>
                <a:sym typeface="Comic Sans MS"/>
              </a:rPr>
              <a:t>!  </a:t>
            </a:r>
            <a:endParaRPr>
              <a:highlight>
                <a:srgbClr val="FFFFFF"/>
              </a:highlight>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a:highlight>
                  <a:srgbClr val="FFFFFF"/>
                </a:highlight>
                <a:latin typeface="Comic Sans MS"/>
                <a:ea typeface="Comic Sans MS"/>
                <a:cs typeface="Comic Sans MS"/>
                <a:sym typeface="Comic Sans MS"/>
              </a:rPr>
              <a:t>         </a:t>
            </a:r>
            <a:r>
              <a:rPr b="1" lang="en" u="sng">
                <a:highlight>
                  <a:srgbClr val="FFFFFF"/>
                </a:highlight>
                <a:latin typeface="Comic Sans MS"/>
                <a:ea typeface="Comic Sans MS"/>
                <a:cs typeface="Comic Sans MS"/>
                <a:sym typeface="Comic Sans MS"/>
              </a:rPr>
              <a:t>Here are a couple of examples:</a:t>
            </a:r>
            <a:endParaRPr b="1" u="sng">
              <a:highlight>
                <a:srgbClr val="FFFFFF"/>
              </a:highlight>
              <a:latin typeface="Comic Sans MS"/>
              <a:ea typeface="Comic Sans MS"/>
              <a:cs typeface="Comic Sans MS"/>
              <a:sym typeface="Comic Sans MS"/>
            </a:endParaRPr>
          </a:p>
        </p:txBody>
      </p:sp>
      <p:pic>
        <p:nvPicPr>
          <p:cNvPr id="187" name="Google Shape;187;p27"/>
          <p:cNvPicPr preferRelativeResize="0"/>
          <p:nvPr/>
        </p:nvPicPr>
        <p:blipFill rotWithShape="1">
          <a:blip r:embed="rId3">
            <a:alphaModFix/>
          </a:blip>
          <a:srcRect b="17985" l="0" r="0" t="10648"/>
          <a:stretch/>
        </p:blipFill>
        <p:spPr>
          <a:xfrm>
            <a:off x="455425" y="1717850"/>
            <a:ext cx="2215500" cy="1581100"/>
          </a:xfrm>
          <a:prstGeom prst="rect">
            <a:avLst/>
          </a:prstGeom>
          <a:noFill/>
          <a:ln>
            <a:noFill/>
          </a:ln>
        </p:spPr>
      </p:pic>
      <p:pic>
        <p:nvPicPr>
          <p:cNvPr id="188" name="Google Shape;188;p27"/>
          <p:cNvPicPr preferRelativeResize="0"/>
          <p:nvPr/>
        </p:nvPicPr>
        <p:blipFill rotWithShape="1">
          <a:blip r:embed="rId4">
            <a:alphaModFix/>
          </a:blip>
          <a:srcRect b="0" l="15502" r="15197" t="0"/>
          <a:stretch/>
        </p:blipFill>
        <p:spPr>
          <a:xfrm>
            <a:off x="3544475" y="1769200"/>
            <a:ext cx="1980175" cy="1600200"/>
          </a:xfrm>
          <a:prstGeom prst="rect">
            <a:avLst/>
          </a:prstGeom>
          <a:noFill/>
          <a:ln>
            <a:noFill/>
          </a:ln>
        </p:spPr>
      </p:pic>
      <p:pic>
        <p:nvPicPr>
          <p:cNvPr id="189" name="Google Shape;189;p27"/>
          <p:cNvPicPr preferRelativeResize="0"/>
          <p:nvPr/>
        </p:nvPicPr>
        <p:blipFill>
          <a:blip r:embed="rId5">
            <a:alphaModFix/>
          </a:blip>
          <a:stretch>
            <a:fillRect/>
          </a:stretch>
        </p:blipFill>
        <p:spPr>
          <a:xfrm>
            <a:off x="6307077" y="1778750"/>
            <a:ext cx="2375973" cy="1581100"/>
          </a:xfrm>
          <a:prstGeom prst="rect">
            <a:avLst/>
          </a:prstGeom>
          <a:noFill/>
          <a:ln>
            <a:noFill/>
          </a:ln>
        </p:spPr>
      </p:pic>
      <p:sp>
        <p:nvSpPr>
          <p:cNvPr id="190" name="Google Shape;190;p27"/>
          <p:cNvSpPr txBox="1"/>
          <p:nvPr/>
        </p:nvSpPr>
        <p:spPr>
          <a:xfrm>
            <a:off x="331675" y="3420750"/>
            <a:ext cx="8282100" cy="73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u="sng">
                <a:solidFill>
                  <a:schemeClr val="dk1"/>
                </a:solidFill>
                <a:latin typeface="Comic Sans MS"/>
                <a:ea typeface="Comic Sans MS"/>
                <a:cs typeface="Comic Sans MS"/>
                <a:sym typeface="Comic Sans MS"/>
              </a:rPr>
              <a:t>Writing Connection: Pick a writing prompt! </a:t>
            </a:r>
            <a:endParaRPr b="1" sz="1200" u="sng">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b="1" sz="1200" u="sng">
              <a:solidFill>
                <a:schemeClr val="dk1"/>
              </a:solidFill>
              <a:latin typeface="Comic Sans MS"/>
              <a:ea typeface="Comic Sans MS"/>
              <a:cs typeface="Comic Sans MS"/>
              <a:sym typeface="Comic Sans MS"/>
            </a:endParaRPr>
          </a:p>
          <a:p>
            <a:pPr indent="0" lvl="0" marL="0" rtl="0" algn="l">
              <a:spcBef>
                <a:spcPts val="0"/>
              </a:spcBef>
              <a:spcAft>
                <a:spcPts val="0"/>
              </a:spcAft>
              <a:buNone/>
            </a:pPr>
            <a:r>
              <a:rPr b="1" lang="en" sz="1200">
                <a:solidFill>
                  <a:schemeClr val="dk1"/>
                </a:solidFill>
                <a:latin typeface="Comic Sans MS"/>
                <a:ea typeface="Comic Sans MS"/>
                <a:cs typeface="Comic Sans MS"/>
                <a:sym typeface="Comic Sans MS"/>
              </a:rPr>
              <a:t>Descriptive Writing: </a:t>
            </a:r>
            <a:r>
              <a:rPr lang="en" sz="1200">
                <a:solidFill>
                  <a:schemeClr val="dk1"/>
                </a:solidFill>
                <a:latin typeface="Comic Sans MS"/>
                <a:ea typeface="Comic Sans MS"/>
                <a:cs typeface="Comic Sans MS"/>
                <a:sym typeface="Comic Sans MS"/>
              </a:rPr>
              <a:t>Describe your perfect pet. What is it? What does it look like? How does your pet act?  How does your pet move? Use colorful words to describe your pet.</a:t>
            </a:r>
            <a:endParaRPr sz="12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lgn="l">
              <a:spcBef>
                <a:spcPts val="0"/>
              </a:spcBef>
              <a:spcAft>
                <a:spcPts val="0"/>
              </a:spcAft>
              <a:buNone/>
            </a:pPr>
            <a:r>
              <a:rPr b="1" lang="en" sz="1200">
                <a:solidFill>
                  <a:schemeClr val="dk1"/>
                </a:solidFill>
                <a:latin typeface="Comic Sans MS"/>
                <a:ea typeface="Comic Sans MS"/>
                <a:cs typeface="Comic Sans MS"/>
                <a:sym typeface="Comic Sans MS"/>
              </a:rPr>
              <a:t>Persuasive Writing:</a:t>
            </a:r>
            <a:r>
              <a:rPr lang="en" sz="1200">
                <a:solidFill>
                  <a:schemeClr val="dk1"/>
                </a:solidFill>
                <a:latin typeface="Comic Sans MS"/>
                <a:ea typeface="Comic Sans MS"/>
                <a:cs typeface="Comic Sans MS"/>
                <a:sym typeface="Comic Sans MS"/>
              </a:rPr>
              <a:t> What is your perfect pet? Why would you be a good pet owner? Give 3 reasons why. </a:t>
            </a:r>
            <a:endParaRPr sz="12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sz="1200">
              <a:solidFill>
                <a:schemeClr val="dk1"/>
              </a:solidFill>
              <a:latin typeface="Comic Sans MS"/>
              <a:ea typeface="Comic Sans MS"/>
              <a:cs typeface="Comic Sans MS"/>
              <a:sym typeface="Comic Sans MS"/>
            </a:endParaRPr>
          </a:p>
          <a:p>
            <a:pPr indent="0" lvl="0" marL="0" rtl="0" algn="l">
              <a:spcBef>
                <a:spcPts val="0"/>
              </a:spcBef>
              <a:spcAft>
                <a:spcPts val="0"/>
              </a:spcAft>
              <a:buNone/>
            </a:pPr>
            <a:r>
              <a:rPr b="1" lang="en" sz="1200">
                <a:solidFill>
                  <a:schemeClr val="dk1"/>
                </a:solidFill>
                <a:latin typeface="Comic Sans MS"/>
                <a:ea typeface="Comic Sans MS"/>
                <a:cs typeface="Comic Sans MS"/>
                <a:sym typeface="Comic Sans MS"/>
              </a:rPr>
              <a:t>Informational Writing:</a:t>
            </a:r>
            <a:r>
              <a:rPr lang="en" sz="1200">
                <a:solidFill>
                  <a:schemeClr val="dk1"/>
                </a:solidFill>
                <a:latin typeface="Comic Sans MS"/>
                <a:ea typeface="Comic Sans MS"/>
                <a:cs typeface="Comic Sans MS"/>
                <a:sym typeface="Comic Sans MS"/>
              </a:rPr>
              <a:t> What is your perfect pet? Research your perfect pet and write a report to include it’s physical description,  </a:t>
            </a:r>
            <a:r>
              <a:rPr lang="en" sz="1200">
                <a:solidFill>
                  <a:schemeClr val="dk1"/>
                </a:solidFill>
                <a:latin typeface="Comic Sans MS"/>
                <a:ea typeface="Comic Sans MS"/>
                <a:cs typeface="Comic Sans MS"/>
                <a:sym typeface="Comic Sans MS"/>
              </a:rPr>
              <a:t>dietary</a:t>
            </a:r>
            <a:r>
              <a:rPr lang="en" sz="1200">
                <a:solidFill>
                  <a:schemeClr val="dk1"/>
                </a:solidFill>
                <a:latin typeface="Comic Sans MS"/>
                <a:ea typeface="Comic Sans MS"/>
                <a:cs typeface="Comic Sans MS"/>
                <a:sym typeface="Comic Sans MS"/>
              </a:rPr>
              <a:t> needs,  exercise requirements, and ideal enclosure. </a:t>
            </a:r>
            <a:endParaRPr sz="1200">
              <a:solidFill>
                <a:schemeClr val="dk1"/>
              </a:solidFill>
              <a:latin typeface="Comic Sans MS"/>
              <a:ea typeface="Comic Sans MS"/>
              <a:cs typeface="Comic Sans MS"/>
              <a:sym typeface="Comic Sans M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descr="Today, we're learning how to draw a cartoon skunk!&#10;🎨   ART SUPPLIES we love https://www.artforkidshub.com/art-supplies/&#10;📺   SUBSCRIBE to our channel here http://bit.ly/afksubscribe&#10;👨🎨   BECOME an ART CLUB MEMBER https://www.artforkidshub.com/join-art-club/ &#10;&#10;📷  POST your child's artwork to:&#10;FACEBOOK http://facebook.com/artforkidshub&#10;TWITTER http://twitter.com/artforkidshub&#10;INSTAGRAM http://instagram.com/artforkidshub&#10;&#10;👴🏻 👩🏻 👦🏻 👧🏻 👦🏻 👶🏻  Learn more about us https://www.artforkidshub.com/about/" id="195" name="Google Shape;195;p28" title="How To Draw A Cartoon Skunk">
            <a:hlinkClick r:id="rId3"/>
          </p:cNvPr>
          <p:cNvPicPr preferRelativeResize="0"/>
          <p:nvPr/>
        </p:nvPicPr>
        <p:blipFill>
          <a:blip r:embed="rId4">
            <a:alphaModFix/>
          </a:blip>
          <a:stretch>
            <a:fillRect/>
          </a:stretch>
        </p:blipFill>
        <p:spPr>
          <a:xfrm>
            <a:off x="1622650" y="1310800"/>
            <a:ext cx="6060400" cy="3408975"/>
          </a:xfrm>
          <a:prstGeom prst="rect">
            <a:avLst/>
          </a:prstGeom>
          <a:noFill/>
          <a:ln>
            <a:noFill/>
          </a:ln>
        </p:spPr>
      </p:pic>
      <p:sp>
        <p:nvSpPr>
          <p:cNvPr id="196" name="Google Shape;196;p28"/>
          <p:cNvSpPr txBox="1"/>
          <p:nvPr/>
        </p:nvSpPr>
        <p:spPr>
          <a:xfrm>
            <a:off x="648500" y="282175"/>
            <a:ext cx="7638600" cy="81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a:solidFill>
                  <a:srgbClr val="0000FF"/>
                </a:solidFill>
                <a:latin typeface="Comic Sans MS"/>
                <a:ea typeface="Comic Sans MS"/>
                <a:cs typeface="Comic Sans MS"/>
                <a:sym typeface="Comic Sans MS"/>
              </a:rPr>
              <a:t>Art Hub Fun! </a:t>
            </a:r>
            <a:endParaRPr b="1" sz="4800">
              <a:solidFill>
                <a:srgbClr val="0000FF"/>
              </a:solidFill>
              <a:latin typeface="Comic Sans MS"/>
              <a:ea typeface="Comic Sans MS"/>
              <a:cs typeface="Comic Sans MS"/>
              <a:sym typeface="Comic Sans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graphicFrame>
        <p:nvGraphicFramePr>
          <p:cNvPr id="201" name="Google Shape;201;p29"/>
          <p:cNvGraphicFramePr/>
          <p:nvPr/>
        </p:nvGraphicFramePr>
        <p:xfrm>
          <a:off x="465175" y="1267650"/>
          <a:ext cx="3000000" cy="3000000"/>
        </p:xfrm>
        <a:graphic>
          <a:graphicData uri="http://schemas.openxmlformats.org/drawingml/2006/table">
            <a:tbl>
              <a:tblPr>
                <a:noFill/>
                <a:tableStyleId>{DB725C4D-F7D2-494B-9207-7F07E0D13744}</a:tableStyleId>
              </a:tblPr>
              <a:tblGrid>
                <a:gridCol w="3297750"/>
                <a:gridCol w="4579875"/>
              </a:tblGrid>
              <a:tr h="381000">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Vocabulary </a:t>
                      </a:r>
                      <a:r>
                        <a:rPr b="1" lang="en" sz="1200" u="sng">
                          <a:latin typeface="Comic Sans MS"/>
                          <a:ea typeface="Comic Sans MS"/>
                          <a:cs typeface="Comic Sans MS"/>
                          <a:sym typeface="Comic Sans MS"/>
                        </a:rPr>
                        <a:t>Chapters 1-3 </a:t>
                      </a:r>
                      <a:endParaRPr b="1" sz="1200" u="sng">
                        <a:latin typeface="Comic Sans MS"/>
                        <a:ea typeface="Comic Sans MS"/>
                        <a:cs typeface="Comic Sans MS"/>
                        <a:sym typeface="Comic Sans MS"/>
                      </a:endParaRPr>
                    </a:p>
                  </a:txBody>
                  <a:tcPr marT="91425" marB="91425" marR="91425" marL="91425">
                    <a:solidFill>
                      <a:srgbClr val="A4C2F4"/>
                    </a:solidFill>
                  </a:tcPr>
                </a:tc>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Student Friendly Definition</a:t>
                      </a:r>
                      <a:endParaRPr b="1" sz="1200" u="sng">
                        <a:latin typeface="Comic Sans MS"/>
                        <a:ea typeface="Comic Sans MS"/>
                        <a:cs typeface="Comic Sans MS"/>
                        <a:sym typeface="Comic Sans MS"/>
                      </a:endParaRPr>
                    </a:p>
                  </a:txBody>
                  <a:tcPr marT="91425" marB="91425" marR="91425" marL="91425">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sensitive (p. 2)</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easily upset or offended by events or things that people say</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unusual (p. 2)</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different from what is normal or expected</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trundle (p. 10)</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bed that has a space for things to be stored inside</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encyclopedia (p. 10)</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book or CD, or a set of these, containing facts about many different subjects, or containing detailed facts about one subject</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content (p. 11)</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happy</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relieved (p. 13) f</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feeling happy because you are no longer worried about something</a:t>
                      </a:r>
                      <a:endParaRPr sz="1200">
                        <a:latin typeface="Comic Sans MS"/>
                        <a:ea typeface="Comic Sans MS"/>
                        <a:cs typeface="Comic Sans MS"/>
                        <a:sym typeface="Comic Sans MS"/>
                      </a:endParaRPr>
                    </a:p>
                  </a:txBody>
                  <a:tcPr marT="91425" marB="91425" marR="91425" marL="91425"/>
                </a:tc>
              </a:tr>
            </a:tbl>
          </a:graphicData>
        </a:graphic>
      </p:graphicFrame>
      <p:sp>
        <p:nvSpPr>
          <p:cNvPr id="202" name="Google Shape;202;p29"/>
          <p:cNvSpPr txBox="1"/>
          <p:nvPr/>
        </p:nvSpPr>
        <p:spPr>
          <a:xfrm>
            <a:off x="1866300" y="4841225"/>
            <a:ext cx="5118900" cy="1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latin typeface="Comic Sans MS"/>
                <a:ea typeface="Comic Sans MS"/>
                <a:cs typeface="Comic Sans MS"/>
                <a:sym typeface="Comic Sans MS"/>
              </a:rPr>
              <a:t>Adapted from Reading is Fundamental</a:t>
            </a:r>
            <a:endParaRPr sz="1000">
              <a:solidFill>
                <a:schemeClr val="dk1"/>
              </a:solidFill>
              <a:latin typeface="Comic Sans MS"/>
              <a:ea typeface="Comic Sans MS"/>
              <a:cs typeface="Comic Sans MS"/>
              <a:sym typeface="Comic Sans MS"/>
            </a:endParaRPr>
          </a:p>
        </p:txBody>
      </p:sp>
      <p:sp>
        <p:nvSpPr>
          <p:cNvPr id="203" name="Google Shape;203;p29"/>
          <p:cNvSpPr txBox="1"/>
          <p:nvPr/>
        </p:nvSpPr>
        <p:spPr>
          <a:xfrm>
            <a:off x="819775" y="323250"/>
            <a:ext cx="7659000" cy="9234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rPr lang="en" sz="1200">
                <a:solidFill>
                  <a:schemeClr val="dk1"/>
                </a:solidFill>
                <a:latin typeface="Comic Sans MS"/>
                <a:ea typeface="Comic Sans MS"/>
                <a:cs typeface="Comic Sans MS"/>
                <a:sym typeface="Comic Sans MS"/>
              </a:rPr>
              <a:t>Reading a story together is one of the absolute best ways to build a child's vocabulary! When you come to one these words in the story stop and point it out. Reread the word in the sentence for context and discuss the meaning. This will help your child gain a deeper understanding of the story and build a more robust vocabulary. </a:t>
            </a:r>
            <a:endParaRPr sz="1200">
              <a:solidFill>
                <a:schemeClr val="dk1"/>
              </a:solidFill>
              <a:latin typeface="Comic Sans MS"/>
              <a:ea typeface="Comic Sans MS"/>
              <a:cs typeface="Comic Sans MS"/>
              <a:sym typeface="Comic Sans M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graphicFrame>
        <p:nvGraphicFramePr>
          <p:cNvPr id="208" name="Google Shape;208;p30"/>
          <p:cNvGraphicFramePr/>
          <p:nvPr/>
        </p:nvGraphicFramePr>
        <p:xfrm>
          <a:off x="341400" y="54800"/>
          <a:ext cx="3000000" cy="3000000"/>
        </p:xfrm>
        <a:graphic>
          <a:graphicData uri="http://schemas.openxmlformats.org/drawingml/2006/table">
            <a:tbl>
              <a:tblPr>
                <a:noFill/>
                <a:tableStyleId>{DB725C4D-F7D2-494B-9207-7F07E0D13744}</a:tableStyleId>
              </a:tblPr>
              <a:tblGrid>
                <a:gridCol w="3426450"/>
                <a:gridCol w="4451175"/>
              </a:tblGrid>
              <a:tr h="381000">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Vocabulary Chapters 4-6 </a:t>
                      </a:r>
                      <a:endParaRPr b="1" sz="1200" u="sng">
                        <a:latin typeface="Comic Sans MS"/>
                        <a:ea typeface="Comic Sans MS"/>
                        <a:cs typeface="Comic Sans MS"/>
                        <a:sym typeface="Comic Sans MS"/>
                      </a:endParaRPr>
                    </a:p>
                  </a:txBody>
                  <a:tcPr marT="91425" marB="91425" marR="91425" marL="91425">
                    <a:solidFill>
                      <a:srgbClr val="A4C2F4"/>
                    </a:solidFill>
                  </a:tcPr>
                </a:tc>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Student Friendly Definition</a:t>
                      </a:r>
                      <a:endParaRPr b="1" sz="1200" u="sng">
                        <a:latin typeface="Comic Sans MS"/>
                        <a:ea typeface="Comic Sans MS"/>
                        <a:cs typeface="Comic Sans MS"/>
                        <a:sym typeface="Comic Sans MS"/>
                      </a:endParaRPr>
                    </a:p>
                  </a:txBody>
                  <a:tcPr marT="91425" marB="91425" marR="91425" marL="91425">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orphan (p. 23)</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child whose parents are both no longer living</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visible (p. 24)</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able to see</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misunderstood (p. 27)</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used to describe someone who is not liked by other people in a way that is unfair, because they do not understand them</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b="1" lang="en" sz="1200" u="sng">
                          <a:solidFill>
                            <a:schemeClr val="dk1"/>
                          </a:solidFill>
                          <a:latin typeface="Comic Sans MS"/>
                          <a:ea typeface="Comic Sans MS"/>
                          <a:cs typeface="Comic Sans MS"/>
                          <a:sym typeface="Comic Sans MS"/>
                        </a:rPr>
                        <a:t>Vocabulary Chapters 7-9</a:t>
                      </a:r>
                      <a:endParaRPr sz="1200">
                        <a:latin typeface="Comic Sans MS"/>
                        <a:ea typeface="Comic Sans MS"/>
                        <a:cs typeface="Comic Sans MS"/>
                        <a:sym typeface="Comic Sans MS"/>
                      </a:endParaRPr>
                    </a:p>
                  </a:txBody>
                  <a:tcPr marT="91425" marB="91425" marR="91425" marL="91425">
                    <a:solidFill>
                      <a:srgbClr val="A4C2F4"/>
                    </a:solidFill>
                  </a:tcPr>
                </a:tc>
                <a:tc>
                  <a:txBody>
                    <a:bodyPr/>
                    <a:lstStyle/>
                    <a:p>
                      <a:pPr indent="0" lvl="0" marL="0" rtl="0" algn="l">
                        <a:spcBef>
                          <a:spcPts val="0"/>
                        </a:spcBef>
                        <a:spcAft>
                          <a:spcPts val="0"/>
                        </a:spcAft>
                        <a:buNone/>
                      </a:pPr>
                      <a:r>
                        <a:rPr b="1" lang="en" sz="1200" u="sng">
                          <a:solidFill>
                            <a:schemeClr val="dk1"/>
                          </a:solidFill>
                          <a:latin typeface="Comic Sans MS"/>
                          <a:ea typeface="Comic Sans MS"/>
                          <a:cs typeface="Comic Sans MS"/>
                          <a:sym typeface="Comic Sans MS"/>
                        </a:rPr>
                        <a:t>Student Friendly Definition</a:t>
                      </a:r>
                      <a:endParaRPr sz="1200">
                        <a:latin typeface="Comic Sans MS"/>
                        <a:ea typeface="Comic Sans MS"/>
                        <a:cs typeface="Comic Sans MS"/>
                        <a:sym typeface="Comic Sans MS"/>
                      </a:endParaRPr>
                    </a:p>
                  </a:txBody>
                  <a:tcPr marT="91425" marB="91425" marR="91425" marL="91425">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refuse (p. 36)</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to say no to something that someone has told you to do</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rumple (p. 45)</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to make hair or clothes less neat</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philosophy (p. 45)</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set of ideas that guides someone in what they do</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wise (p. 46)</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good decision, usually based on experience</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reluctantly (p. 56)</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slow, not really wanting to do it</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interject (p. 49)</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to interrupt what someone else is saying with a thought</a:t>
                      </a:r>
                      <a:endParaRPr sz="1200">
                        <a:latin typeface="Comic Sans MS"/>
                        <a:ea typeface="Comic Sans MS"/>
                        <a:cs typeface="Comic Sans MS"/>
                        <a:sym typeface="Comic Sans MS"/>
                      </a:endParaRPr>
                    </a:p>
                  </a:txBody>
                  <a:tcPr marT="91425" marB="91425" marR="91425" marL="91425"/>
                </a:tc>
              </a:tr>
            </a:tbl>
          </a:graphicData>
        </a:graphic>
      </p:graphicFrame>
      <p:sp>
        <p:nvSpPr>
          <p:cNvPr id="209" name="Google Shape;209;p30"/>
          <p:cNvSpPr txBox="1"/>
          <p:nvPr/>
        </p:nvSpPr>
        <p:spPr>
          <a:xfrm>
            <a:off x="1866300" y="4841225"/>
            <a:ext cx="5118900" cy="1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latin typeface="Comic Sans MS"/>
                <a:ea typeface="Comic Sans MS"/>
                <a:cs typeface="Comic Sans MS"/>
                <a:sym typeface="Comic Sans MS"/>
              </a:rPr>
              <a:t>Adapted from Reading is Fundamental</a:t>
            </a:r>
            <a:endParaRPr sz="1000">
              <a:solidFill>
                <a:schemeClr val="dk1"/>
              </a:solidFill>
              <a:latin typeface="Comic Sans MS"/>
              <a:ea typeface="Comic Sans MS"/>
              <a:cs typeface="Comic Sans MS"/>
              <a:sym typeface="Comic Sans MS"/>
            </a:endParaRPr>
          </a:p>
        </p:txBody>
      </p:sp>
      <p:sp>
        <p:nvSpPr>
          <p:cNvPr id="210" name="Google Shape;210;p30"/>
          <p:cNvSpPr txBox="1"/>
          <p:nvPr/>
        </p:nvSpPr>
        <p:spPr>
          <a:xfrm>
            <a:off x="765325" y="4841225"/>
            <a:ext cx="7659000" cy="3693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t/>
            </a:r>
            <a:endParaRPr sz="1200">
              <a:solidFill>
                <a:schemeClr val="dk1"/>
              </a:solidFill>
              <a:latin typeface="Comic Sans MS"/>
              <a:ea typeface="Comic Sans MS"/>
              <a:cs typeface="Comic Sans MS"/>
              <a:sym typeface="Comic Sans M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graphicFrame>
        <p:nvGraphicFramePr>
          <p:cNvPr id="215" name="Google Shape;215;p31"/>
          <p:cNvGraphicFramePr/>
          <p:nvPr/>
        </p:nvGraphicFramePr>
        <p:xfrm>
          <a:off x="486925" y="44875"/>
          <a:ext cx="3000000" cy="3000000"/>
        </p:xfrm>
        <a:graphic>
          <a:graphicData uri="http://schemas.openxmlformats.org/drawingml/2006/table">
            <a:tbl>
              <a:tblPr>
                <a:noFill/>
                <a:tableStyleId>{DB725C4D-F7D2-494B-9207-7F07E0D13744}</a:tableStyleId>
              </a:tblPr>
              <a:tblGrid>
                <a:gridCol w="3297750"/>
                <a:gridCol w="4579875"/>
              </a:tblGrid>
              <a:tr h="381000">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Vocabulary Chapters 10-12 </a:t>
                      </a:r>
                      <a:endParaRPr b="1" sz="1200" u="sng">
                        <a:latin typeface="Comic Sans MS"/>
                        <a:ea typeface="Comic Sans MS"/>
                        <a:cs typeface="Comic Sans MS"/>
                        <a:sym typeface="Comic Sans MS"/>
                      </a:endParaRPr>
                    </a:p>
                  </a:txBody>
                  <a:tcPr marT="91425" marB="91425" marR="91425" marL="91425">
                    <a:solidFill>
                      <a:srgbClr val="A4C2F4"/>
                    </a:solidFill>
                  </a:tcPr>
                </a:tc>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Student Friendly Definition</a:t>
                      </a:r>
                      <a:endParaRPr b="1" sz="1200" u="sng">
                        <a:latin typeface="Comic Sans MS"/>
                        <a:ea typeface="Comic Sans MS"/>
                        <a:cs typeface="Comic Sans MS"/>
                        <a:sym typeface="Comic Sans MS"/>
                      </a:endParaRPr>
                    </a:p>
                  </a:txBody>
                  <a:tcPr marT="91425" marB="91425" marR="91425" marL="91425">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threatening (p. 58)</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if someone’s behavior is threatening, you believe they intend to harm you</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enclosure (p. 59)</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an area surrounded by a wall or fence, and used for a particular purpose</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collaboration (p. 62)</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when you work together with another person or group to achieve something, especially in science or art</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interfere (p. 63)</a:t>
                      </a:r>
                      <a:endParaRPr sz="1200">
                        <a:latin typeface="Comic Sans MS"/>
                        <a:ea typeface="Comic Sans MS"/>
                        <a:cs typeface="Comic Sans MS"/>
                        <a:sym typeface="Comic Sans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to get involved in a situation where you are not wanted or needed</a:t>
                      </a:r>
                      <a:endParaRPr sz="1200">
                        <a:latin typeface="Comic Sans MS"/>
                        <a:ea typeface="Comic Sans MS"/>
                        <a:cs typeface="Comic Sans MS"/>
                        <a:sym typeface="Comic Sans MS"/>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Vocabulary Chapters 13-16 </a:t>
                      </a:r>
                      <a:endParaRPr b="1" sz="1200" u="sng">
                        <a:latin typeface="Comic Sans MS"/>
                        <a:ea typeface="Comic Sans MS"/>
                        <a:cs typeface="Comic Sans MS"/>
                        <a:sym typeface="Comic Sans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Student Friendly Definition</a:t>
                      </a:r>
                      <a:endParaRPr b="1" sz="1200" u="sng">
                        <a:latin typeface="Comic Sans MS"/>
                        <a:ea typeface="Comic Sans MS"/>
                        <a:cs typeface="Comic Sans MS"/>
                        <a:sym typeface="Comic Sans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allergy (p. 80)</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medical condition in which you become ill or in which your skin becomes red and painful because you have eaten or touched something</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bargaining (p. 88)</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discussion to reach an agreement about something</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domestic (p. 92)</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if an animal is domestic,they live in your house</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expression (p. 98)</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something you say, write, or do that shows what you think or feel</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tcPr>
                </a:tc>
              </a:tr>
            </a:tbl>
          </a:graphicData>
        </a:graphic>
      </p:graphicFrame>
      <p:sp>
        <p:nvSpPr>
          <p:cNvPr id="216" name="Google Shape;216;p31"/>
          <p:cNvSpPr txBox="1"/>
          <p:nvPr/>
        </p:nvSpPr>
        <p:spPr>
          <a:xfrm>
            <a:off x="1341550" y="4648150"/>
            <a:ext cx="5118900" cy="1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Comic Sans MS"/>
              <a:ea typeface="Comic Sans MS"/>
              <a:cs typeface="Comic Sans MS"/>
              <a:sym typeface="Comic Sans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graphicFrame>
        <p:nvGraphicFramePr>
          <p:cNvPr id="221" name="Google Shape;221;p32"/>
          <p:cNvGraphicFramePr/>
          <p:nvPr/>
        </p:nvGraphicFramePr>
        <p:xfrm>
          <a:off x="486925" y="44875"/>
          <a:ext cx="3000000" cy="3000000"/>
        </p:xfrm>
        <a:graphic>
          <a:graphicData uri="http://schemas.openxmlformats.org/drawingml/2006/table">
            <a:tbl>
              <a:tblPr>
                <a:noFill/>
                <a:tableStyleId>{DB725C4D-F7D2-494B-9207-7F07E0D13744}</a:tableStyleId>
              </a:tblPr>
              <a:tblGrid>
                <a:gridCol w="3297750"/>
                <a:gridCol w="4579875"/>
              </a:tblGrid>
              <a:tr h="381000">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Vocabulary Chapters 17-18 </a:t>
                      </a:r>
                      <a:endParaRPr b="1" sz="1200" u="sng">
                        <a:latin typeface="Comic Sans MS"/>
                        <a:ea typeface="Comic Sans MS"/>
                        <a:cs typeface="Comic Sans MS"/>
                        <a:sym typeface="Comic Sans MS"/>
                      </a:endParaRPr>
                    </a:p>
                  </a:txBody>
                  <a:tcPr marT="91425" marB="91425" marR="91425" marL="91425">
                    <a:solidFill>
                      <a:srgbClr val="A4C2F4"/>
                    </a:solidFill>
                  </a:tcPr>
                </a:tc>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Student Friendly Definition</a:t>
                      </a:r>
                      <a:endParaRPr b="1" sz="1200" u="sng">
                        <a:latin typeface="Comic Sans MS"/>
                        <a:ea typeface="Comic Sans MS"/>
                        <a:cs typeface="Comic Sans MS"/>
                        <a:sym typeface="Comic Sans MS"/>
                      </a:endParaRPr>
                    </a:p>
                  </a:txBody>
                  <a:tcPr marT="91425" marB="91425" marR="91425" marL="91425">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overwhelm (p. 105)</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feeling so strong that you cannot think clearly</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symptom (p. 106)</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something wrong with your body or mind which shows that you have a particular illness</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marsupial (p. 110)</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an animal such as a kangaroo which carries its babies in a pocket of skin on its body</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compliment (p. 123)</a:t>
                      </a:r>
                      <a:endParaRPr sz="1200">
                        <a:latin typeface="Comic Sans MS"/>
                        <a:ea typeface="Comic Sans MS"/>
                        <a:cs typeface="Comic Sans MS"/>
                        <a:sym typeface="Comic Sans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something nice that someone says about you</a:t>
                      </a:r>
                      <a:endParaRPr sz="1200">
                        <a:latin typeface="Comic Sans MS"/>
                        <a:ea typeface="Comic Sans MS"/>
                        <a:cs typeface="Comic Sans MS"/>
                        <a:sym typeface="Comic Sans MS"/>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Vocabulary Chapters 19-23 </a:t>
                      </a:r>
                      <a:endParaRPr b="1" sz="1200" u="sng">
                        <a:latin typeface="Comic Sans MS"/>
                        <a:ea typeface="Comic Sans MS"/>
                        <a:cs typeface="Comic Sans MS"/>
                        <a:sym typeface="Comic Sans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A4C2F4"/>
                    </a:solidFill>
                  </a:tcPr>
                </a:tc>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Student Friendly Definition</a:t>
                      </a:r>
                      <a:endParaRPr b="1" sz="1200" u="sng">
                        <a:latin typeface="Comic Sans MS"/>
                        <a:ea typeface="Comic Sans MS"/>
                        <a:cs typeface="Comic Sans MS"/>
                        <a:sym typeface="Comic Sans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gesture (p. 130)</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movement of part of your body, especially your hands or head, to show what you mean or how you feel</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exceptional (p. 145)</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very good; outstanding</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inherit (p. 146)</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to have the same character or appearance as your parents</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nature (p. 162)</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someone’s character(istics)</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tcPr>
                </a:tc>
              </a:tr>
            </a:tbl>
          </a:graphicData>
        </a:graphic>
      </p:graphicFrame>
      <p:sp>
        <p:nvSpPr>
          <p:cNvPr id="222" name="Google Shape;222;p32"/>
          <p:cNvSpPr txBox="1"/>
          <p:nvPr/>
        </p:nvSpPr>
        <p:spPr>
          <a:xfrm>
            <a:off x="1341550" y="4648150"/>
            <a:ext cx="5118900" cy="1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latin typeface="Comic Sans MS"/>
                <a:ea typeface="Comic Sans MS"/>
                <a:cs typeface="Comic Sans MS"/>
                <a:sym typeface="Comic Sans MS"/>
              </a:rPr>
              <a:t>Adapted from Reading is Fundamental</a:t>
            </a:r>
            <a:endParaRPr sz="1000">
              <a:solidFill>
                <a:schemeClr val="dk1"/>
              </a:solidFill>
              <a:latin typeface="Comic Sans MS"/>
              <a:ea typeface="Comic Sans MS"/>
              <a:cs typeface="Comic Sans MS"/>
              <a:sym typeface="Comic Sans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graphicFrame>
        <p:nvGraphicFramePr>
          <p:cNvPr id="227" name="Google Shape;227;p33"/>
          <p:cNvGraphicFramePr/>
          <p:nvPr/>
        </p:nvGraphicFramePr>
        <p:xfrm>
          <a:off x="511675" y="1158725"/>
          <a:ext cx="3000000" cy="3000000"/>
        </p:xfrm>
        <a:graphic>
          <a:graphicData uri="http://schemas.openxmlformats.org/drawingml/2006/table">
            <a:tbl>
              <a:tblPr>
                <a:noFill/>
                <a:tableStyleId>{DB725C4D-F7D2-494B-9207-7F07E0D13744}</a:tableStyleId>
              </a:tblPr>
              <a:tblGrid>
                <a:gridCol w="3297750"/>
                <a:gridCol w="4579875"/>
              </a:tblGrid>
              <a:tr h="381000">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Vocabulary Chapters 24-26</a:t>
                      </a:r>
                      <a:endParaRPr b="1" sz="1200" u="sng">
                        <a:latin typeface="Comic Sans MS"/>
                        <a:ea typeface="Comic Sans MS"/>
                        <a:cs typeface="Comic Sans MS"/>
                        <a:sym typeface="Comic Sans MS"/>
                      </a:endParaRPr>
                    </a:p>
                  </a:txBody>
                  <a:tcPr marT="91425" marB="91425" marR="91425" marL="91425">
                    <a:solidFill>
                      <a:srgbClr val="A4C2F4"/>
                    </a:solidFill>
                  </a:tcPr>
                </a:tc>
                <a:tc>
                  <a:txBody>
                    <a:bodyPr/>
                    <a:lstStyle/>
                    <a:p>
                      <a:pPr indent="0" lvl="0" marL="0" rtl="0" algn="l">
                        <a:spcBef>
                          <a:spcPts val="0"/>
                        </a:spcBef>
                        <a:spcAft>
                          <a:spcPts val="0"/>
                        </a:spcAft>
                        <a:buNone/>
                      </a:pPr>
                      <a:r>
                        <a:rPr b="1" lang="en" sz="1200" u="sng">
                          <a:latin typeface="Comic Sans MS"/>
                          <a:ea typeface="Comic Sans MS"/>
                          <a:cs typeface="Comic Sans MS"/>
                          <a:sym typeface="Comic Sans MS"/>
                        </a:rPr>
                        <a:t>Student Friendly Definition</a:t>
                      </a:r>
                      <a:endParaRPr b="1" sz="1200" u="sng">
                        <a:latin typeface="Comic Sans MS"/>
                        <a:ea typeface="Comic Sans MS"/>
                        <a:cs typeface="Comic Sans MS"/>
                        <a:sym typeface="Comic Sans MS"/>
                      </a:endParaRPr>
                    </a:p>
                  </a:txBody>
                  <a:tcPr marT="91425" marB="91425" marR="91425" marL="91425">
                    <a:solidFill>
                      <a:srgbClr val="A4C2F4"/>
                    </a:solidFill>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gratification (p. 166) </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to feel satisfied and happy, as though you’ve gotten an award</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sincere (p. 168)</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feeling, belief, or statement that is sincere, honest,true, and based on what you really feel and believe</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curious (p. 170)</a:t>
                      </a:r>
                      <a:endParaRPr sz="1200">
                        <a:latin typeface="Comic Sans MS"/>
                        <a:ea typeface="Comic Sans MS"/>
                        <a:cs typeface="Comic Sans MS"/>
                        <a:sym typeface="Comic Sans MS"/>
                      </a:endParaRPr>
                    </a:p>
                  </a:txBody>
                  <a:tcPr marT="91425" marB="91425" marR="91425" marL="91425"/>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wanting to know something</a:t>
                      </a:r>
                      <a:endParaRPr sz="1200">
                        <a:latin typeface="Comic Sans MS"/>
                        <a:ea typeface="Comic Sans MS"/>
                        <a:cs typeface="Comic Sans MS"/>
                        <a:sym typeface="Comic Sans MS"/>
                      </a:endParaRPr>
                    </a:p>
                  </a:txBody>
                  <a:tcPr marT="91425" marB="91425" marR="91425" marL="91425"/>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commitment (p. 172)</a:t>
                      </a:r>
                      <a:endParaRPr sz="1200">
                        <a:latin typeface="Comic Sans MS"/>
                        <a:ea typeface="Comic Sans MS"/>
                        <a:cs typeface="Comic Sans MS"/>
                        <a:sym typeface="Comic Sans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a promise</a:t>
                      </a:r>
                      <a:endParaRPr sz="1200">
                        <a:latin typeface="Comic Sans MS"/>
                        <a:ea typeface="Comic Sans MS"/>
                        <a:cs typeface="Comic Sans MS"/>
                        <a:sym typeface="Comic Sans MS"/>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200">
                          <a:latin typeface="Comic Sans MS"/>
                          <a:ea typeface="Comic Sans MS"/>
                          <a:cs typeface="Comic Sans MS"/>
                          <a:sym typeface="Comic Sans MS"/>
                        </a:rPr>
                        <a:t>convince (p. 174)</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200">
                          <a:latin typeface="Comic Sans MS"/>
                          <a:ea typeface="Comic Sans MS"/>
                          <a:cs typeface="Comic Sans MS"/>
                          <a:sym typeface="Comic Sans MS"/>
                        </a:rPr>
                        <a:t>to try and get someone to believe you</a:t>
                      </a:r>
                      <a:endParaRPr sz="1200">
                        <a:latin typeface="Comic Sans MS"/>
                        <a:ea typeface="Comic Sans MS"/>
                        <a:cs typeface="Comic Sans MS"/>
                        <a:sym typeface="Comic Sans MS"/>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28" name="Google Shape;228;p33"/>
          <p:cNvSpPr txBox="1"/>
          <p:nvPr/>
        </p:nvSpPr>
        <p:spPr>
          <a:xfrm>
            <a:off x="1341550" y="4648150"/>
            <a:ext cx="5118900" cy="1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Comic Sans MS"/>
              <a:ea typeface="Comic Sans MS"/>
              <a:cs typeface="Comic Sans MS"/>
              <a:sym typeface="Comic Sans MS"/>
            </a:endParaRPr>
          </a:p>
        </p:txBody>
      </p:sp>
      <p:sp>
        <p:nvSpPr>
          <p:cNvPr id="229" name="Google Shape;229;p33"/>
          <p:cNvSpPr txBox="1"/>
          <p:nvPr/>
        </p:nvSpPr>
        <p:spPr>
          <a:xfrm>
            <a:off x="2495025" y="4514800"/>
            <a:ext cx="3000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Comic Sans MS"/>
                <a:ea typeface="Comic Sans MS"/>
                <a:cs typeface="Comic Sans MS"/>
                <a:sym typeface="Comic Sans MS"/>
              </a:rPr>
              <a:t>Adapted from Reading is Fundamental</a:t>
            </a:r>
            <a:endParaRPr sz="1000">
              <a:solidFill>
                <a:schemeClr val="dk1"/>
              </a:solidFill>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