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7"/>
  </p:notesMasterIdLst>
  <p:sldIdLst>
    <p:sldId id="256" r:id="rId5"/>
    <p:sldId id="257" r:id="rId6"/>
    <p:sldId id="258" r:id="rId7"/>
    <p:sldId id="259" r:id="rId8"/>
    <p:sldId id="269" r:id="rId9"/>
    <p:sldId id="268" r:id="rId10"/>
    <p:sldId id="267" r:id="rId11"/>
    <p:sldId id="284" r:id="rId12"/>
    <p:sldId id="271" r:id="rId13"/>
    <p:sldId id="283" r:id="rId14"/>
    <p:sldId id="270" r:id="rId15"/>
    <p:sldId id="275" r:id="rId16"/>
    <p:sldId id="276" r:id="rId17"/>
    <p:sldId id="273" r:id="rId18"/>
    <p:sldId id="274" r:id="rId19"/>
    <p:sldId id="277" r:id="rId20"/>
    <p:sldId id="278" r:id="rId21"/>
    <p:sldId id="279" r:id="rId22"/>
    <p:sldId id="280" r:id="rId23"/>
    <p:sldId id="281" r:id="rId24"/>
    <p:sldId id="272" r:id="rId25"/>
    <p:sldId id="282" r:id="rId26"/>
  </p:sldIdLst>
  <p:sldSz cx="12192000" cy="6858000"/>
  <p:notesSz cx="6950075" cy="9236075"/>
  <p:embeddedFontLst>
    <p:embeddedFont>
      <p:font typeface="Cachet Bold" panose="020F0803030404040204" pitchFamily="34" charset="0"/>
      <p:bold r:id="rId28"/>
    </p:embeddedFont>
    <p:embeddedFont>
      <p:font typeface="Cachet Book" panose="020F0503030404040204" pitchFamily="34" charset="0"/>
      <p:regular r:id="rId29"/>
    </p:embeddedFont>
    <p:embeddedFont>
      <p:font typeface="Didact Gothic" panose="00000500000000000000" pitchFamily="2" charset="0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g7gMbb+ZZrwr7mlJlk8/rtuQsM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customschemas.google.com/relationships/presentationmetadata" Target="meta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64cf65973d_0_9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93" name="Google Shape;193;g364cf65973d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64cf65973d_0_8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86" name="Google Shape;186;g364cf65973d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64d051585c_0_0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79" name="Google Shape;179;g364d05158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>
          <a:extLst>
            <a:ext uri="{FF2B5EF4-FFF2-40B4-BE49-F238E27FC236}">
              <a16:creationId xmlns:a16="http://schemas.microsoft.com/office/drawing/2014/main" id="{A257DA45-DE7C-9FDF-6A8B-E974C4F8E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64d051585c_0_0:notes">
            <a:extLst>
              <a:ext uri="{FF2B5EF4-FFF2-40B4-BE49-F238E27FC236}">
                <a16:creationId xmlns:a16="http://schemas.microsoft.com/office/drawing/2014/main" id="{A66ACA72-C1A5-8DA2-9E54-4D7361C004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79" name="Google Shape;179;g364d051585c_0_0:notes">
            <a:extLst>
              <a:ext uri="{FF2B5EF4-FFF2-40B4-BE49-F238E27FC236}">
                <a16:creationId xmlns:a16="http://schemas.microsoft.com/office/drawing/2014/main" id="{0348F7B7-5194-B7E2-96B4-8943B9E250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679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07" name="Google Shape;2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74BE9391-5A50-C77B-CADC-9F1C09A75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7A858C92-CD06-C76C-5D9D-58B8169DC6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D7FEB01D-6340-A9D9-9591-1546C10AF9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235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00" name="Google Shape;2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35" name="Google Shape;23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64cf65973d_0_48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41" name="Google Shape;241;g364cf65973d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23" name="Google Shape;22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29" name="Google Shape;22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47" name="Google Shape;24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8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53" name="Google Shape;25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9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59" name="Google Shape;25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0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65" name="Google Shape;26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71" name="Google Shape;27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17" name="Google Shape;2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277" name="Google Shape;27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" name="Google Shape;1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" name="Google Shape;2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" name="Google Shape;3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" name="Google Shape;3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" name="Google Shape;5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57" name="Google Shape;57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5" name="Google Shape;65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" name="Google Shape;73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" name="Google Shape;79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" name="Google Shape;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" name="Google Shape;1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Liberty.Ledesma@ymcali.org" TargetMode="External"/><Relationship Id="rId5" Type="http://schemas.openxmlformats.org/officeDocument/2006/relationships/image" Target="../media/image7.png"/><Relationship Id="rId4" Type="http://schemas.openxmlformats.org/officeDocument/2006/relationships/hyperlink" Target="mailto:shannon.cussen@ymcali.or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google.com/search?sca_esv=010046c0285134cd&amp;rlz=1C5CHFA_enUS813US813&amp;cs=0&amp;q=Positive+Learning+Environment&amp;sa=X&amp;ved=2ahUKEwiP27KZ-ZqPAxWYKFkFHYTgEt4QxccNegQIWRAD&amp;mstk=AUtExfAIqClf2uMgb2pj4_6nj1vK1YelQYKXv9VZQCPDV6XkBayQG7fh3tP0vE2QEzul0oJY7D9-E83REA7_WBTRW5FlD3wSvaAMenD_s-gHU0pL7hfOvSdb8_eoWefmw5JcntAd9AtJB2vIA5zB1__-EO0fWxmocwxojbWNvrkE8-4fx_0Uo1woovR-28EDYQYbZwiM&amp;csui=3" TargetMode="External"/><Relationship Id="rId5" Type="http://schemas.openxmlformats.org/officeDocument/2006/relationships/hyperlink" Target="https://www.google.com/search?sca_esv=010046c0285134cd&amp;rlz=1C5CHFA_enUS813US813&amp;cs=0&amp;q=Development+of+Critical+Thinking+Skills&amp;sa=X&amp;ved=2ahUKEwiP27KZ-ZqPAxWYKFkFHYTgEt4QxccNegQIZxAD&amp;mstk=AUtExfAIqClf2uMgb2pj4_6nj1vK1YelQYKXv9VZQCPDV6XkBayQG7fh3tP0vE2QEzul0oJY7D9-E83REA7_WBTRW5FlD3wSvaAMenD_s-gHU0pL7hfOvSdb8_eoWefmw5JcntAd9AtJB2vIA5zB1__-EO0fWxmocwxojbWNvrkE8-4fx_0Uo1woovR-28EDYQYbZwiM&amp;csui=3" TargetMode="External"/><Relationship Id="rId4" Type="http://schemas.openxmlformats.org/officeDocument/2006/relationships/hyperlink" Target="https://www.google.com/search?sca_esv=010046c0285134cd&amp;rlz=1C5CHFA_enUS813US813&amp;cs=0&amp;q=Increased+Kindergarten+Readiness&amp;sa=X&amp;ved=2ahUKEwiP27KZ-ZqPAxWYKFkFHYTgEt4QxccNegQIZhAD&amp;mstk=AUtExfAIqClf2uMgb2pj4_6nj1vK1YelQYKXv9VZQCPDV6XkBayQG7fh3tP0vE2QEzul0oJY7D9-E83REA7_WBTRW5FlD3wSvaAMenD_s-gHU0pL7hfOvSdb8_eoWefmw5JcntAd9AtJB2vIA5zB1__-EO0fWxmocwxojbWNvrkE8-4fx_0Uo1woovR-28EDYQYbZwiM&amp;csui=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C01EAA-5F03-EC17-A619-3645CFA3C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6AF13D-EA44-0D22-45C7-BC7F24768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5" name="Google Shape;85;p1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3298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br>
              <a:rPr lang="en-US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555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</a:br>
            <a:r>
              <a:rPr lang="en-US" sz="555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Full Day UPK </a:t>
            </a:r>
            <a:br>
              <a:rPr lang="en-US" sz="555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</a:br>
            <a:r>
              <a:rPr lang="en-US" sz="555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Herricks Union Free </a:t>
            </a:r>
            <a:br>
              <a:rPr lang="en-US" sz="555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</a:br>
            <a:r>
              <a:rPr lang="en-US" sz="555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 School District </a:t>
            </a:r>
            <a:br>
              <a:rPr lang="en-US" sz="555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</a:br>
            <a:r>
              <a:rPr lang="en-US" sz="555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&amp; </a:t>
            </a:r>
            <a:br>
              <a:rPr lang="en-US" sz="555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</a:br>
            <a:r>
              <a:rPr lang="en-US" sz="555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the YMCA of Long Island</a:t>
            </a:r>
            <a:r>
              <a:rPr lang="en-US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 </a:t>
            </a:r>
            <a:endParaRPr dirty="0">
              <a:latin typeface="Cachet Bold" panose="020F0803030404040204" pitchFamily="34" charset="0"/>
            </a:endParaRPr>
          </a:p>
        </p:txBody>
      </p:sp>
      <p:sp>
        <p:nvSpPr>
          <p:cNvPr id="86" name="Google Shape;86;p1"/>
          <p:cNvSpPr txBox="1">
            <a:spLocks noGrp="1"/>
          </p:cNvSpPr>
          <p:nvPr>
            <p:ph type="subTitle" idx="1"/>
          </p:nvPr>
        </p:nvSpPr>
        <p:spPr>
          <a:xfrm>
            <a:off x="1524000" y="42116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Meet &amp; Greet</a:t>
            </a: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June 23</a:t>
            </a:r>
            <a:r>
              <a:rPr lang="en-US" baseline="300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rd</a:t>
            </a: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, 2026 </a:t>
            </a:r>
            <a:endParaRPr dirty="0">
              <a:latin typeface="Cachet Book" panose="020F0503030404040204" pitchFamily="34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8D92C5-17FC-C2E9-A34B-5E3E6B015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A018E2-E6D5-9942-259F-F8DA3B714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1" name="Google Shape;91;p2"/>
          <p:cNvSpPr txBox="1">
            <a:spLocks noGrp="1"/>
          </p:cNvSpPr>
          <p:nvPr>
            <p:ph type="title"/>
          </p:nvPr>
        </p:nvSpPr>
        <p:spPr>
          <a:xfrm>
            <a:off x="831850" y="2438400"/>
            <a:ext cx="10515600" cy="11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5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Welcome and Introductions</a:t>
            </a:r>
            <a:r>
              <a:rPr lang="en-US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 </a:t>
            </a:r>
            <a:endParaRPr dirty="0">
              <a:latin typeface="Cachet Bold" panose="020F08030304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0CBA6C-F851-3A28-A3C9-BA8DDE298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6" name="Google Shape;96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Herricks Union Free School District </a:t>
            </a:r>
            <a:endParaRPr sz="4000" b="1" dirty="0">
              <a:latin typeface="Cachet Bold" panose="020F0803030404040204" pitchFamily="34" charset="0"/>
            </a:endParaRPr>
          </a:p>
        </p:txBody>
      </p:sp>
      <p:sp>
        <p:nvSpPr>
          <p:cNvPr id="97" name="Google Shape;97;p3"/>
          <p:cNvSpPr txBox="1">
            <a:spLocks noGrp="1"/>
          </p:cNvSpPr>
          <p:nvPr>
            <p:ph type="body" idx="1"/>
          </p:nvPr>
        </p:nvSpPr>
        <p:spPr>
          <a:xfrm>
            <a:off x="3588774" y="1825625"/>
            <a:ext cx="776502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>
                <a:latin typeface="Cachet Book" panose="020F0503030404040204" pitchFamily="34" charset="0"/>
              </a:rPr>
              <a:t> </a:t>
            </a: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cs typeface="Arial"/>
                <a:sym typeface="Arial"/>
              </a:rPr>
              <a:t>Elizabeth Guercin</a:t>
            </a:r>
            <a:endParaRPr dirty="0">
              <a:latin typeface="Cachet Book" panose="020F0503030404040204" pitchFamily="34" charset="0"/>
            </a:endParaRPr>
          </a:p>
          <a:p>
            <a:pPr marL="228600" lvl="0" indent="-2019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Assistant Superintendent for Curriculum and Instruction</a:t>
            </a:r>
            <a:endParaRPr dirty="0">
              <a:latin typeface="Cachet Book" panose="020F0503030404040204" pitchFamily="34" charset="0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cs typeface="Arial"/>
                <a:sym typeface="Arial"/>
              </a:rPr>
              <a:t>Shona Beldo</a:t>
            </a:r>
            <a:endParaRPr dirty="0">
              <a:latin typeface="Cachet Book" panose="020F0503030404040204" pitchFamily="34" charset="0"/>
            </a:endParaRPr>
          </a:p>
          <a:p>
            <a:pPr marL="228600" lvl="0" indent="-2019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Assistant Principal @ Center Street Elementary School</a:t>
            </a:r>
            <a:endParaRPr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20515C-F9CD-FB1A-E115-2986B9586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0006" y="1946885"/>
            <a:ext cx="1813780" cy="14821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7C9CCB-7000-4965-0B3E-E28205E2B89A}"/>
              </a:ext>
            </a:extLst>
          </p:cNvPr>
          <p:cNvSpPr txBox="1"/>
          <p:nvPr/>
        </p:nvSpPr>
        <p:spPr>
          <a:xfrm>
            <a:off x="3006969" y="3046512"/>
            <a:ext cx="61780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9685D1-268E-DEDB-F681-3F23A673CA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9893" y="4034236"/>
            <a:ext cx="1147076" cy="16122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B05D5E-C7FF-D18B-9AB1-98E08605A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5" name="Google Shape;105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YMCA of Long Island </a:t>
            </a:r>
            <a:endParaRPr sz="4000" b="1" dirty="0">
              <a:latin typeface="Cachet Bold" panose="020F0803030404040204" pitchFamily="34" charset="0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body" idx="1"/>
          </p:nvPr>
        </p:nvSpPr>
        <p:spPr>
          <a:xfrm>
            <a:off x="3588775" y="1832999"/>
            <a:ext cx="6772506" cy="1741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None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Shannon Cussen</a:t>
            </a:r>
            <a:endParaRPr dirty="0">
              <a:latin typeface="Cachet Book" panose="020F0503030404040204" pitchFamily="34" charset="0"/>
            </a:endParaRPr>
          </a:p>
          <a:p>
            <a:pPr marL="228600" lvl="0" indent="-24193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Executive Director of Child Care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u="sng" dirty="0">
                <a:solidFill>
                  <a:schemeClr val="bg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shannon.cussen@ymcali.org</a:t>
            </a:r>
            <a:endParaRPr dirty="0">
              <a:solidFill>
                <a:schemeClr val="bg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1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pic>
        <p:nvPicPr>
          <p:cNvPr id="107" name="Google Shape;107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30719" y="1832999"/>
            <a:ext cx="1453255" cy="132294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 txBox="1"/>
          <p:nvPr/>
        </p:nvSpPr>
        <p:spPr>
          <a:xfrm>
            <a:off x="3588775" y="3857100"/>
            <a:ext cx="8788200" cy="308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Cachet Book" panose="020F0503030404040204" pitchFamily="34" charset="0"/>
                <a:ea typeface="Calibri"/>
                <a:cs typeface="Calibri"/>
                <a:sym typeface="Calibri"/>
              </a:rPr>
              <a:t>Liberty Ledesma </a:t>
            </a:r>
            <a:endParaRPr sz="2800" dirty="0">
              <a:solidFill>
                <a:schemeClr val="dk1"/>
              </a:solidFill>
              <a:latin typeface="Cachet Book" panose="020F0503030404040204" pitchFamily="34" charset="0"/>
              <a:ea typeface="Calibri"/>
              <a:cs typeface="Calibri"/>
              <a:sym typeface="Calibri"/>
            </a:endParaRPr>
          </a:p>
          <a:p>
            <a:pPr marL="228600" lvl="0" indent="-24193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sz="2800" dirty="0">
                <a:solidFill>
                  <a:schemeClr val="lt1"/>
                </a:solidFill>
                <a:latin typeface="Cachet Book" panose="020F0503030404040204" pitchFamily="34" charset="0"/>
              </a:rPr>
              <a:t>Child Care Director @ YMCA at Glen Cove</a:t>
            </a:r>
          </a:p>
          <a:p>
            <a: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</a:pPr>
            <a:r>
              <a:rPr lang="en-US" sz="2800" u="sng" dirty="0">
                <a:solidFill>
                  <a:schemeClr val="bg1"/>
                </a:solidFill>
                <a:latin typeface="Cachet Book" panose="020F05030304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Liberty.Ledesma@ymcali.org</a:t>
            </a:r>
            <a:endParaRPr sz="2800" dirty="0">
              <a:solidFill>
                <a:schemeClr val="bg1"/>
              </a:solidFill>
              <a:latin typeface="Cachet Book" panose="020F0503030404040204" pitchFamily="34" charset="0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</a:rPr>
              <a:t> 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10;p4"/>
          <p:cNvSpPr txBox="1"/>
          <p:nvPr/>
        </p:nvSpPr>
        <p:spPr>
          <a:xfrm>
            <a:off x="3588775" y="5397775"/>
            <a:ext cx="7153200" cy="4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5EA352-BF3A-5F02-0F87-8F834A9FE9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0719" y="4221647"/>
            <a:ext cx="1453255" cy="16303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9BCC58-32F4-F34B-B11A-FE9043075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5" name="Google Shape;195;g364cf65973d_0_9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Creative Curriculum</a:t>
            </a:r>
            <a:endParaRPr sz="4000" b="1" dirty="0">
              <a:latin typeface="Cachet Bold" panose="020F0803030404040204" pitchFamily="34" charset="0"/>
            </a:endParaRPr>
          </a:p>
        </p:txBody>
      </p:sp>
      <p:sp>
        <p:nvSpPr>
          <p:cNvPr id="196" name="Google Shape;196;g364cf65973d_0_92"/>
          <p:cNvSpPr txBox="1"/>
          <p:nvPr/>
        </p:nvSpPr>
        <p:spPr>
          <a:xfrm>
            <a:off x="635850" y="1233625"/>
            <a:ext cx="107730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chemeClr val="lt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1"/>
                </a:solidFill>
                <a:latin typeface="Cachet Book" panose="020F0503030404040204" pitchFamily="34" charset="0"/>
              </a:rPr>
              <a:t>The Creative Curriculum for Pre-K focuses on nurturing curiosity and fostering whole-child development through a play-based, hands-on approach. It uses studies and investigations to spark children's natural curiosity and build confidence, creativity, and critical thinking skills. This comprehensive, research-based curriculum emphasizes project-based learning, intentional teaching, and strong family engagement. </a:t>
            </a:r>
            <a:endParaRPr sz="20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</a:endParaRPr>
          </a:p>
          <a:p>
            <a:pPr marL="457200" lvl="0" indent="-355600" algn="l" rtl="0">
              <a:lnSpc>
                <a:spcPct val="1375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Char char="-"/>
            </a:pPr>
            <a:r>
              <a:rPr lang="en-US" sz="2000" b="1" u="sng" dirty="0">
                <a:solidFill>
                  <a:schemeClr val="lt1"/>
                </a:solidFill>
                <a:latin typeface="Cachet Book" panose="020F05030304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Increased Kindergarten Readiness</a:t>
            </a:r>
            <a:endParaRPr sz="20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457200" lvl="0" indent="-35560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-"/>
            </a:pPr>
            <a:r>
              <a:rPr lang="en-US" sz="2000" b="1" u="sng" dirty="0">
                <a:solidFill>
                  <a:schemeClr val="lt1"/>
                </a:solidFill>
                <a:latin typeface="Cachet Book" panose="020F05030304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Development of Critical Thinking Skills</a:t>
            </a:r>
            <a:endParaRPr sz="20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457200" lvl="0" indent="-35560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-"/>
            </a:pPr>
            <a:r>
              <a:rPr lang="en-US" sz="2000" b="1" u="sng" dirty="0">
                <a:solidFill>
                  <a:schemeClr val="lt1"/>
                </a:solidFill>
                <a:latin typeface="Cachet Book" panose="020F05030304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Positive Learning Environment</a:t>
            </a:r>
            <a:endParaRPr sz="20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 sz="2000" dirty="0">
              <a:solidFill>
                <a:srgbClr val="000000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00000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00000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97" name="Google Shape;197;g364cf65973d_0_92" title="Screenshot 2025-08-20 at 11.26.22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09525" y="3593625"/>
            <a:ext cx="4599326" cy="2506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0F746B-3F78-5DCA-5C95-95AF009D0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8" name="Google Shape;188;g364cf65973d_0_8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Phonics: FUNdations Overview</a:t>
            </a:r>
            <a:endParaRPr sz="4000" b="1" dirty="0">
              <a:latin typeface="Cachet Bold" panose="020F0803030404040204" pitchFamily="34" charset="0"/>
            </a:endParaRPr>
          </a:p>
        </p:txBody>
      </p:sp>
      <p:sp>
        <p:nvSpPr>
          <p:cNvPr id="189" name="Google Shape;189;g364cf65973d_0_86"/>
          <p:cNvSpPr txBox="1"/>
          <p:nvPr/>
        </p:nvSpPr>
        <p:spPr>
          <a:xfrm>
            <a:off x="2888200" y="1538425"/>
            <a:ext cx="85206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chemeClr val="lt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Pioneered by Barbara Wilson, Fundations is </a:t>
            </a:r>
            <a:r>
              <a:rPr lang="en-US" sz="2400" b="1" dirty="0">
                <a:solidFill>
                  <a:schemeClr val="lt1"/>
                </a:solidFill>
                <a:latin typeface="Cachet Book" panose="020F0503030404040204" pitchFamily="34" charset="0"/>
              </a:rPr>
              <a:t>grounded in the science of reading</a:t>
            </a: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 and guides teachers to provide effective instructional practices in print concepts, phonemic awareness, phonics and word study, vocabulary, automaticity/fluency, and comprehension. </a:t>
            </a:r>
            <a:endParaRPr sz="24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The research-based approach of the Fundations program allows teachers to confidently present a carefully </a:t>
            </a:r>
            <a:r>
              <a:rPr lang="en-US" sz="2400" b="1" dirty="0">
                <a:solidFill>
                  <a:schemeClr val="lt1"/>
                </a:solidFill>
                <a:latin typeface="Cachet Book" panose="020F0503030404040204" pitchFamily="34" charset="0"/>
              </a:rPr>
              <a:t>structured</a:t>
            </a: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 reading, spelling, and handwriting curriculum using engaging materials and </a:t>
            </a:r>
            <a:r>
              <a:rPr lang="en-US" sz="2400" b="1" dirty="0">
                <a:solidFill>
                  <a:schemeClr val="lt1"/>
                </a:solidFill>
                <a:latin typeface="Cachet Book" panose="020F0503030404040204" pitchFamily="34" charset="0"/>
              </a:rPr>
              <a:t>multimodal</a:t>
            </a: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 techniques.</a:t>
            </a:r>
            <a:endParaRPr sz="2400" b="1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</a:endParaRPr>
          </a:p>
        </p:txBody>
      </p:sp>
      <p:pic>
        <p:nvPicPr>
          <p:cNvPr id="190" name="Google Shape;190;g364cf65973d_0_86"/>
          <p:cNvPicPr preferRelativeResize="0"/>
          <p:nvPr/>
        </p:nvPicPr>
        <p:blipFill rotWithShape="1">
          <a:blip r:embed="rId4">
            <a:alphaModFix/>
          </a:blip>
          <a:srcRect l="41646"/>
          <a:stretch/>
        </p:blipFill>
        <p:spPr>
          <a:xfrm>
            <a:off x="838188" y="2266825"/>
            <a:ext cx="1808400" cy="232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F3109E-0E51-C633-DA45-67F59BF9D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1" name="Google Shape;181;g364d051585c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Phonemic Awareness: Heggerty</a:t>
            </a:r>
            <a:endParaRPr sz="4000" b="1" dirty="0">
              <a:latin typeface="Cachet Bold" panose="020F0803030404040204" pitchFamily="34" charset="0"/>
            </a:endParaRPr>
          </a:p>
        </p:txBody>
      </p:sp>
      <p:sp>
        <p:nvSpPr>
          <p:cNvPr id="182" name="Google Shape;182;g364d051585c_0_0"/>
          <p:cNvSpPr txBox="1"/>
          <p:nvPr/>
        </p:nvSpPr>
        <p:spPr>
          <a:xfrm>
            <a:off x="1288000" y="1309825"/>
            <a:ext cx="85206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chemeClr val="lt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dirty="0">
                <a:solidFill>
                  <a:schemeClr val="lt1"/>
                </a:solidFill>
                <a:latin typeface="Cachet Book" panose="020F0503030404040204" pitchFamily="34" charset="0"/>
              </a:rPr>
              <a:t>Overview: </a:t>
            </a:r>
            <a:r>
              <a:rPr lang="en-US" sz="2300" dirty="0">
                <a:solidFill>
                  <a:schemeClr val="lt1"/>
                </a:solidFill>
                <a:latin typeface="Cachet Book" panose="020F0503030404040204" pitchFamily="34" charset="0"/>
              </a:rPr>
              <a:t>35 weeks of lessons; 10 skill components in each lesson</a:t>
            </a:r>
            <a:endParaRPr sz="23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dirty="0">
                <a:solidFill>
                  <a:schemeClr val="lt1"/>
                </a:solidFill>
                <a:latin typeface="Cachet Book" panose="020F0503030404040204" pitchFamily="34" charset="0"/>
              </a:rPr>
              <a:t>Setting:</a:t>
            </a:r>
            <a:r>
              <a:rPr lang="en-US" sz="2300" dirty="0">
                <a:solidFill>
                  <a:schemeClr val="lt1"/>
                </a:solidFill>
                <a:latin typeface="Cachet Book" panose="020F0503030404040204" pitchFamily="34" charset="0"/>
              </a:rPr>
              <a:t> Whole group instruction</a:t>
            </a:r>
            <a:endParaRPr sz="23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dirty="0">
                <a:solidFill>
                  <a:schemeClr val="lt1"/>
                </a:solidFill>
                <a:latin typeface="Cachet Book" panose="020F0503030404040204" pitchFamily="34" charset="0"/>
              </a:rPr>
              <a:t>Lesson Length:</a:t>
            </a:r>
            <a:r>
              <a:rPr lang="en-US" sz="2300" dirty="0">
                <a:solidFill>
                  <a:schemeClr val="lt1"/>
                </a:solidFill>
                <a:latin typeface="Cachet Book" panose="020F0503030404040204" pitchFamily="34" charset="0"/>
              </a:rPr>
              <a:t> 10 minutes</a:t>
            </a:r>
            <a:endParaRPr sz="23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dirty="0">
                <a:solidFill>
                  <a:schemeClr val="lt1"/>
                </a:solidFill>
                <a:latin typeface="Cachet Book" panose="020F0503030404040204" pitchFamily="34" charset="0"/>
              </a:rPr>
              <a:t>What is it?</a:t>
            </a:r>
            <a:r>
              <a:rPr lang="en-US" sz="2300" dirty="0">
                <a:solidFill>
                  <a:schemeClr val="lt1"/>
                </a:solidFill>
                <a:latin typeface="Cachet Book" panose="020F0503030404040204" pitchFamily="34" charset="0"/>
              </a:rPr>
              <a:t> Heggerty is a structured and systematic </a:t>
            </a:r>
            <a:endParaRPr sz="23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>
                <a:solidFill>
                  <a:schemeClr val="lt1"/>
                </a:solidFill>
                <a:latin typeface="Cachet Book" panose="020F0503030404040204" pitchFamily="34" charset="0"/>
              </a:rPr>
              <a:t>approach to develop phonemic awareness. Students </a:t>
            </a:r>
            <a:endParaRPr sz="23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>
                <a:solidFill>
                  <a:schemeClr val="lt1"/>
                </a:solidFill>
                <a:latin typeface="Cachet Book" panose="020F0503030404040204" pitchFamily="34" charset="0"/>
              </a:rPr>
              <a:t>will learn to recognize, blend, segment, and manipulate </a:t>
            </a:r>
            <a:endParaRPr sz="23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>
                <a:solidFill>
                  <a:schemeClr val="lt1"/>
                </a:solidFill>
                <a:latin typeface="Cachet Book" panose="020F0503030404040204" pitchFamily="34" charset="0"/>
              </a:rPr>
              <a:t>sounds (phonemes) within words.</a:t>
            </a:r>
            <a:endParaRPr sz="2300" dirty="0">
              <a:solidFill>
                <a:srgbClr val="0A0A0A"/>
              </a:solidFill>
              <a:highlight>
                <a:srgbClr val="FFFFFF"/>
              </a:highlight>
              <a:latin typeface="Cachet Book" panose="020F05030304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rgbClr val="000000"/>
              </a:solidFill>
            </a:endParaRPr>
          </a:p>
        </p:txBody>
      </p:sp>
      <p:pic>
        <p:nvPicPr>
          <p:cNvPr id="183" name="Google Shape;183;g364d051585c_0_0" title="phonemic-awareness-early-pre-k-800x80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0675" y="2371399"/>
            <a:ext cx="2433126" cy="243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>
          <a:extLst>
            <a:ext uri="{FF2B5EF4-FFF2-40B4-BE49-F238E27FC236}">
              <a16:creationId xmlns:a16="http://schemas.microsoft.com/office/drawing/2014/main" id="{129D44C0-5221-3BAD-6759-77C2213F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705B5D-2E55-3B09-04BC-EE15D33E3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1" name="Google Shape;181;g364d051585c_0_0">
            <a:extLst>
              <a:ext uri="{FF2B5EF4-FFF2-40B4-BE49-F238E27FC236}">
                <a16:creationId xmlns:a16="http://schemas.microsoft.com/office/drawing/2014/main" id="{12913712-CA0F-C30B-F055-0D4A693952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cs typeface="Arial"/>
                <a:sym typeface="Arial"/>
              </a:rPr>
              <a:t>Typical Schedule</a:t>
            </a:r>
            <a:br>
              <a:rPr lang="en-US" sz="4000" b="1" dirty="0">
                <a:solidFill>
                  <a:schemeClr val="lt1"/>
                </a:solidFill>
                <a:latin typeface="Arial"/>
                <a:cs typeface="Arial"/>
                <a:sym typeface="Arial"/>
              </a:rPr>
            </a:br>
            <a:br>
              <a:rPr lang="en-US" sz="4000" b="1" dirty="0">
                <a:solidFill>
                  <a:schemeClr val="lt1"/>
                </a:solidFill>
                <a:latin typeface="Arial"/>
                <a:cs typeface="Arial"/>
                <a:sym typeface="Arial"/>
              </a:rPr>
            </a:br>
            <a:r>
              <a:rPr lang="en-US" sz="4000" b="1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 </a:t>
            </a:r>
            <a:endParaRPr sz="4000" b="1" dirty="0"/>
          </a:p>
        </p:txBody>
      </p:sp>
      <p:sp>
        <p:nvSpPr>
          <p:cNvPr id="182" name="Google Shape;182;g364d051585c_0_0">
            <a:extLst>
              <a:ext uri="{FF2B5EF4-FFF2-40B4-BE49-F238E27FC236}">
                <a16:creationId xmlns:a16="http://schemas.microsoft.com/office/drawing/2014/main" id="{42AFB71A-F75E-2269-37CF-97760A31C879}"/>
              </a:ext>
            </a:extLst>
          </p:cNvPr>
          <p:cNvSpPr txBox="1"/>
          <p:nvPr/>
        </p:nvSpPr>
        <p:spPr>
          <a:xfrm>
            <a:off x="1288000" y="1309825"/>
            <a:ext cx="85206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chemeClr val="lt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6415C8-9521-0EF2-17FB-423087BF941F}"/>
              </a:ext>
            </a:extLst>
          </p:cNvPr>
          <p:cNvSpPr txBox="1"/>
          <p:nvPr/>
        </p:nvSpPr>
        <p:spPr>
          <a:xfrm>
            <a:off x="3006969" y="635275"/>
            <a:ext cx="7039708" cy="5574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endParaRPr lang="en-US" sz="1400" kern="0" dirty="0">
              <a:solidFill>
                <a:srgbClr val="000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endParaRPr lang="en-US" b="1" dirty="0">
              <a:solidFill>
                <a:schemeClr val="bg1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chemeClr val="bg1"/>
                </a:solidFill>
                <a:effectLst/>
                <a:latin typeface="Cachet Book" panose="020F05030304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9:00 am - 9:15 am 	 	Arrival </a:t>
            </a:r>
            <a:endParaRPr lang="en-US" sz="1400" b="1" kern="100" dirty="0">
              <a:solidFill>
                <a:schemeClr val="bg1"/>
              </a:solidFill>
              <a:effectLst/>
              <a:latin typeface="Cachet Book" panose="020F05030304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chemeClr val="bg1"/>
                </a:solidFill>
                <a:effectLst/>
                <a:latin typeface="Cachet Book" panose="020F05030304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9:15 am – 9:45 am		Morning work</a:t>
            </a:r>
            <a:endParaRPr lang="en-US" sz="1400" b="1" kern="100" dirty="0">
              <a:solidFill>
                <a:schemeClr val="bg1"/>
              </a:solidFill>
              <a:effectLst/>
              <a:latin typeface="Cachet Book" panose="020F05030304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chemeClr val="bg1"/>
                </a:solidFill>
                <a:effectLst/>
                <a:latin typeface="Cachet Book" panose="020F05030304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9:45 am – 10 :15 am 		Circle Time, Brain Break and Fundations</a:t>
            </a:r>
            <a:endParaRPr lang="en-US" sz="1400" b="1" kern="100" dirty="0">
              <a:solidFill>
                <a:schemeClr val="bg1"/>
              </a:solidFill>
              <a:effectLst/>
              <a:latin typeface="Cachet Book" panose="020F05030304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chemeClr val="bg1"/>
                </a:solidFill>
                <a:effectLst/>
                <a:latin typeface="Cachet Book" panose="020F05030304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10:15 am -10:45 am		Wash Hands &amp; Snack</a:t>
            </a:r>
            <a:endParaRPr lang="en-US" sz="1400" b="1" kern="100" dirty="0">
              <a:solidFill>
                <a:schemeClr val="bg1"/>
              </a:solidFill>
              <a:effectLst/>
              <a:latin typeface="Cachet Book" panose="020F05030304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chemeClr val="bg1"/>
                </a:solidFill>
                <a:effectLst/>
                <a:latin typeface="Cachet Book" panose="020F05030304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10:45 am -11:45am		Centers/Small Group</a:t>
            </a:r>
            <a:endParaRPr lang="en-US" sz="1400" b="1" kern="100" dirty="0">
              <a:solidFill>
                <a:schemeClr val="bg1"/>
              </a:solidFill>
              <a:effectLst/>
              <a:latin typeface="Cachet Book" panose="020F05030304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chemeClr val="bg1"/>
                </a:solidFill>
                <a:effectLst/>
                <a:latin typeface="Cachet Book" panose="020F05030304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11:45 am -12:00 pm  		Clean up/Bathroom</a:t>
            </a:r>
            <a:endParaRPr lang="en-US" sz="1400" b="1" kern="100" dirty="0">
              <a:solidFill>
                <a:schemeClr val="bg1"/>
              </a:solidFill>
              <a:effectLst/>
              <a:latin typeface="Cachet Book" panose="020F05030304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chemeClr val="bg1"/>
                </a:solidFill>
                <a:effectLst/>
                <a:latin typeface="Cachet Book" panose="020F05030304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12:00 pm -12:30 pm 		Outdoor play</a:t>
            </a:r>
            <a:endParaRPr lang="en-US" sz="1400" b="1" kern="100" dirty="0">
              <a:solidFill>
                <a:schemeClr val="bg1"/>
              </a:solidFill>
              <a:effectLst/>
              <a:latin typeface="Cachet Book" panose="020F05030304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chemeClr val="bg1"/>
                </a:solidFill>
                <a:effectLst/>
                <a:latin typeface="Cachet Book" panose="020F05030304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12:30 pm-12:45pm		Prepare for Lunch, Bathroom &amp; Wash Hands</a:t>
            </a:r>
            <a:endParaRPr lang="en-US" sz="1400" b="1" kern="100" dirty="0">
              <a:solidFill>
                <a:schemeClr val="bg1"/>
              </a:solidFill>
              <a:effectLst/>
              <a:latin typeface="Cachet Book" panose="020F05030304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chemeClr val="bg1"/>
                </a:solidFill>
                <a:effectLst/>
                <a:latin typeface="Cachet Book" panose="020F05030304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12:45 pm - 1:15 pm		Lunch</a:t>
            </a:r>
            <a:endParaRPr lang="en-US" sz="1400" b="1" kern="100" dirty="0">
              <a:solidFill>
                <a:schemeClr val="bg1"/>
              </a:solidFill>
              <a:effectLst/>
              <a:latin typeface="Cachet Book" panose="020F05030304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chemeClr val="bg1"/>
                </a:solidFill>
                <a:effectLst/>
                <a:latin typeface="Cachet Book" panose="020F05030304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1:15 pm -1:35 pm		Heggerty</a:t>
            </a:r>
            <a:endParaRPr lang="en-US" sz="1400" b="1" kern="100" dirty="0">
              <a:solidFill>
                <a:schemeClr val="bg1"/>
              </a:solidFill>
              <a:effectLst/>
              <a:latin typeface="Cachet Book" panose="020F05030304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chemeClr val="bg1"/>
                </a:solidFill>
                <a:effectLst/>
                <a:latin typeface="Cachet Book" panose="020F05030304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1:35 pm - 1:50 pm		Story time &amp; Interactive Boards Activities </a:t>
            </a:r>
            <a:endParaRPr lang="en-US" sz="1400" b="1" kern="100" dirty="0">
              <a:solidFill>
                <a:schemeClr val="bg1"/>
              </a:solidFill>
              <a:effectLst/>
              <a:latin typeface="Cachet Book" panose="020F05030304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chemeClr val="bg1"/>
                </a:solidFill>
                <a:effectLst/>
                <a:latin typeface="Cachet Book" panose="020F05030304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1:50 pm - 2:00 pm		End of Day Wrap up, Pack up &amp; Dismissal</a:t>
            </a:r>
            <a:endParaRPr lang="en-US" sz="1400" b="1" kern="100" dirty="0">
              <a:solidFill>
                <a:schemeClr val="bg1"/>
              </a:solidFill>
              <a:effectLst/>
              <a:latin typeface="Cachet Book" panose="020F05030304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chemeClr val="bg1"/>
                </a:solidFill>
                <a:effectLst/>
                <a:latin typeface="Cachet Book" panose="020F05030304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b="1" kern="100" dirty="0">
              <a:solidFill>
                <a:schemeClr val="bg1"/>
              </a:solidFill>
              <a:effectLst/>
              <a:latin typeface="Cachet Book" panose="020F05030304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chemeClr val="bg1"/>
                </a:solidFill>
                <a:effectLst/>
                <a:latin typeface="Cachet Book" panose="020F05030304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***Schedule Subject to Change </a:t>
            </a:r>
            <a:endParaRPr lang="en-US" sz="1400" b="1" kern="100" dirty="0">
              <a:solidFill>
                <a:schemeClr val="bg1"/>
              </a:solidFill>
              <a:effectLst/>
              <a:latin typeface="Cachet Book" panose="020F050303040404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598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195C89-6B62-BC8D-4C7B-914846E19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9" name="Google Shape;209;p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Required Forms </a:t>
            </a:r>
            <a:endParaRPr sz="4000" dirty="0">
              <a:latin typeface="Cachet Bold" panose="020F0803030404040204" pitchFamily="34" charset="0"/>
            </a:endParaRPr>
          </a:p>
        </p:txBody>
      </p:sp>
      <p:sp>
        <p:nvSpPr>
          <p:cNvPr id="210" name="Google Shape;210;p10"/>
          <p:cNvSpPr txBox="1">
            <a:spLocks noGrp="1"/>
          </p:cNvSpPr>
          <p:nvPr>
            <p:ph type="body" idx="1"/>
          </p:nvPr>
        </p:nvSpPr>
        <p:spPr>
          <a:xfrm>
            <a:off x="839788" y="18335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>
                <a:solidFill>
                  <a:schemeClr val="lt1"/>
                </a:solidFill>
              </a:rPr>
              <a:t>Enrollment Forms 	</a:t>
            </a:r>
            <a:endParaRPr dirty="0"/>
          </a:p>
        </p:txBody>
      </p:sp>
      <p:pic>
        <p:nvPicPr>
          <p:cNvPr id="211" name="Google Shape;211;p10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838188" y="2733675"/>
            <a:ext cx="2997900" cy="3684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0"/>
          <p:cNvSpPr txBox="1">
            <a:spLocks noGrp="1"/>
          </p:cNvSpPr>
          <p:nvPr>
            <p:ph type="body" idx="3"/>
          </p:nvPr>
        </p:nvSpPr>
        <p:spPr>
          <a:xfrm>
            <a:off x="6172200" y="18335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>
                <a:solidFill>
                  <a:schemeClr val="lt1"/>
                </a:solidFill>
              </a:rPr>
              <a:t>Multilingual Language Survey</a:t>
            </a:r>
            <a:endParaRPr dirty="0"/>
          </a:p>
        </p:txBody>
      </p:sp>
      <p:pic>
        <p:nvPicPr>
          <p:cNvPr id="213" name="Google Shape;213;p10"/>
          <p:cNvPicPr preferRelativeResize="0">
            <a:picLocks noGrp="1"/>
          </p:cNvPicPr>
          <p:nvPr>
            <p:ph type="body" idx="4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6349958" y="2615375"/>
            <a:ext cx="2952000" cy="3684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0"/>
          <p:cNvSpPr txBox="1">
            <a:spLocks noGrp="1"/>
          </p:cNvSpPr>
          <p:nvPr>
            <p:ph type="title"/>
          </p:nvPr>
        </p:nvSpPr>
        <p:spPr>
          <a:xfrm>
            <a:off x="838188" y="11468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indent="-342900">
              <a:buClr>
                <a:schemeClr val="lt1"/>
              </a:buClr>
              <a:buSzPts val="4400"/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Please bring these forms with you on August 27</a:t>
            </a:r>
            <a:r>
              <a:rPr lang="en-US" sz="2000" b="1" baseline="300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th</a:t>
            </a:r>
            <a:r>
              <a:rPr lang="en-US" sz="20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.  </a:t>
            </a:r>
            <a:br>
              <a:rPr lang="en-US" sz="2000" dirty="0"/>
            </a:br>
            <a:endParaRPr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>
          <a:extLst>
            <a:ext uri="{FF2B5EF4-FFF2-40B4-BE49-F238E27FC236}">
              <a16:creationId xmlns:a16="http://schemas.microsoft.com/office/drawing/2014/main" id="{3D29F6C4-FFBD-8788-2868-1AF75E2D9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BCA0D3-B300-977B-5995-C75C03083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9" name="Google Shape;209;p10">
            <a:extLst>
              <a:ext uri="{FF2B5EF4-FFF2-40B4-BE49-F238E27FC236}">
                <a16:creationId xmlns:a16="http://schemas.microsoft.com/office/drawing/2014/main" id="{BCA05C45-2BBE-9A37-113F-BCE6DC9763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Additional Required Forms </a:t>
            </a:r>
            <a:endParaRPr sz="4000" dirty="0">
              <a:latin typeface="Cachet Bold" panose="020F0803030404040204" pitchFamily="34" charset="0"/>
            </a:endParaRPr>
          </a:p>
        </p:txBody>
      </p:sp>
      <p:sp>
        <p:nvSpPr>
          <p:cNvPr id="210" name="Google Shape;210;p10">
            <a:extLst>
              <a:ext uri="{FF2B5EF4-FFF2-40B4-BE49-F238E27FC236}">
                <a16:creationId xmlns:a16="http://schemas.microsoft.com/office/drawing/2014/main" id="{F4570D5A-8CAD-3958-7431-4674BBE219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8335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>
                <a:solidFill>
                  <a:schemeClr val="lt1"/>
                </a:solidFill>
              </a:rPr>
              <a:t>Day Care Enrollment  	</a:t>
            </a:r>
            <a:endParaRPr dirty="0"/>
          </a:p>
        </p:txBody>
      </p:sp>
      <p:sp>
        <p:nvSpPr>
          <p:cNvPr id="212" name="Google Shape;212;p10">
            <a:extLst>
              <a:ext uri="{FF2B5EF4-FFF2-40B4-BE49-F238E27FC236}">
                <a16:creationId xmlns:a16="http://schemas.microsoft.com/office/drawing/2014/main" id="{EFC8FDD1-E198-F722-96B7-C2D4F94EBDF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8335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>
                <a:solidFill>
                  <a:schemeClr val="lt1"/>
                </a:solidFill>
              </a:rPr>
              <a:t>Child In Care Medical Statement</a:t>
            </a:r>
            <a:endParaRPr dirty="0"/>
          </a:p>
        </p:txBody>
      </p:sp>
      <p:sp>
        <p:nvSpPr>
          <p:cNvPr id="214" name="Google Shape;214;p10">
            <a:extLst>
              <a:ext uri="{FF2B5EF4-FFF2-40B4-BE49-F238E27FC236}">
                <a16:creationId xmlns:a16="http://schemas.microsoft.com/office/drawing/2014/main" id="{A2DB1053-135C-F491-22E4-7660E39390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188" y="11468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20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Please bring these forms with you on August 27</a:t>
            </a:r>
            <a:r>
              <a:rPr lang="en-US" sz="2000" b="1" baseline="300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th </a:t>
            </a:r>
            <a:endParaRPr sz="2000" dirty="0">
              <a:latin typeface="Cachet Book" panose="020F050303040404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B741C3-2F38-4F2B-52C5-6A0479B21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3169" y="2703273"/>
            <a:ext cx="2998077" cy="39239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8942FD9-E78B-50BA-C5F5-107AF95838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092" y="2703273"/>
            <a:ext cx="2971161" cy="388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20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4DF514-9F0E-EE0A-E5E3-E01D55D2F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2" name="Google Shape;202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Medical Information </a:t>
            </a:r>
            <a:endParaRPr sz="4000" b="1" dirty="0">
              <a:latin typeface="Cachet Bold" panose="020F0803030404040204" pitchFamily="34" charset="0"/>
            </a:endParaRPr>
          </a:p>
        </p:txBody>
      </p:sp>
      <p:pic>
        <p:nvPicPr>
          <p:cNvPr id="203" name="Google Shape;203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4200" y="276600"/>
            <a:ext cx="5943600" cy="47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9"/>
          <p:cNvSpPr txBox="1"/>
          <p:nvPr/>
        </p:nvSpPr>
        <p:spPr>
          <a:xfrm>
            <a:off x="838200" y="1418200"/>
            <a:ext cx="10515600" cy="48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456312" lvl="0" algn="l" rtl="0">
              <a:lnSpc>
                <a:spcPct val="104958"/>
              </a:lnSpc>
              <a:spcBef>
                <a:spcPts val="1108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  <a:latin typeface="Cachet Book" panose="020F0503030404040204" pitchFamily="34" charset="0"/>
              </a:rPr>
              <a:t>FOOD ALLERGIES - All Classrooms are Nut-Free</a:t>
            </a:r>
            <a:endParaRPr sz="2400" b="1" dirty="0">
              <a:solidFill>
                <a:schemeClr val="bg1"/>
              </a:solidFill>
              <a:latin typeface="Cachet Book" panose="020F0503030404040204" pitchFamily="34" charset="0"/>
            </a:endParaRPr>
          </a:p>
          <a:p>
            <a:pPr marL="10820" marR="456312" lvl="0" indent="457" algn="l" rtl="0">
              <a:lnSpc>
                <a:spcPct val="104958"/>
              </a:lnSpc>
              <a:spcBef>
                <a:spcPts val="1108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Maintain a nut aware environment by </a:t>
            </a:r>
            <a:r>
              <a:rPr lang="en-US" sz="2400" u="sng" dirty="0">
                <a:solidFill>
                  <a:schemeClr val="lt1"/>
                </a:solidFill>
                <a:latin typeface="Cachet Book" panose="020F0503030404040204" pitchFamily="34" charset="0"/>
              </a:rPr>
              <a:t>checking all food labels of items </a:t>
            </a: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that come to class </a:t>
            </a:r>
            <a:endParaRPr sz="24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10820" marR="365452" lvl="0" indent="-8991" algn="l" rtl="0">
              <a:lnSpc>
                <a:spcPct val="104125"/>
              </a:lnSpc>
              <a:spcBef>
                <a:spcPts val="1051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When reading food labels look out for statements like below,  these food items </a:t>
            </a:r>
            <a:r>
              <a:rPr lang="en-US" sz="2400" u="sng" dirty="0">
                <a:solidFill>
                  <a:schemeClr val="lt1"/>
                </a:solidFill>
                <a:latin typeface="Cachet Book" panose="020F0503030404040204" pitchFamily="34" charset="0"/>
              </a:rPr>
              <a:t>should not </a:t>
            </a: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be sent to school </a:t>
            </a:r>
            <a:endParaRPr sz="24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457200" lvl="0" indent="-330200" algn="l" rtl="0">
              <a:spcBef>
                <a:spcPts val="1058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May contain other allergens </a:t>
            </a:r>
            <a:endParaRPr sz="24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Processed in a facility that also processes nuts </a:t>
            </a:r>
            <a:endParaRPr sz="24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11537" lvl="0" indent="0" algn="l" rtl="0">
              <a:spcBef>
                <a:spcPts val="1326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lt1"/>
                </a:solidFill>
                <a:latin typeface="Cachet Book" panose="020F0503030404040204" pitchFamily="34" charset="0"/>
              </a:rPr>
              <a:t>Staff will be first aid and CPR certified</a:t>
            </a:r>
          </a:p>
          <a:p>
            <a:pPr marL="11537" lvl="0" indent="0" algn="l" rtl="0">
              <a:spcBef>
                <a:spcPts val="1326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lt1"/>
                </a:solidFill>
                <a:latin typeface="Cachet Book" panose="020F0503030404040204" pitchFamily="34" charset="0"/>
              </a:rPr>
              <a:t>Emergency medications (epi-pen, Benadryl, and inhalers) will be given with proper medial forms.</a:t>
            </a:r>
            <a:endParaRPr sz="2400" b="1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297287" lvl="0" indent="-285750" algn="l" rtl="0">
              <a:spcBef>
                <a:spcPts val="1326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49DB35-429E-2D35-6F9E-0AB21B763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7" name="Google Shape;237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Snack  </a:t>
            </a:r>
            <a:endParaRPr sz="4000" b="1" dirty="0">
              <a:latin typeface="Cachet Bold" panose="020F0803030404040204" pitchFamily="34" charset="0"/>
            </a:endParaRPr>
          </a:p>
        </p:txBody>
      </p:sp>
      <p:sp>
        <p:nvSpPr>
          <p:cNvPr id="238" name="Google Shape;238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357200" cy="4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Time will vary based on classroom. Your teacher will communicate with you to let you know what time is allotted for snack.</a:t>
            </a:r>
            <a:endParaRPr sz="24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You may pack 1 small healthy snack and a refillable water bottle each day for your child. </a:t>
            </a:r>
            <a:endParaRPr sz="24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Our classrooms are nut free, please carefully read ingredient labels when choosing snacks to be sent from home and send nut free snacks.	</a:t>
            </a:r>
            <a:endParaRPr sz="2400" dirty="0">
              <a:latin typeface="Cachet Book" panose="020F05030304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E2585A-376C-0C17-FABC-B7E8ACD3D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8397" y="4620492"/>
            <a:ext cx="3762903" cy="2052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9D515A-5FDD-3FFA-0D3B-75CBEFF9A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3" name="Google Shape;243;g364cf65973d_0_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Lunch</a:t>
            </a:r>
            <a:endParaRPr sz="4000" b="1" dirty="0">
              <a:latin typeface="Cachet Bold" panose="020F0803030404040204" pitchFamily="34" charset="0"/>
            </a:endParaRPr>
          </a:p>
        </p:txBody>
      </p:sp>
      <p:sp>
        <p:nvSpPr>
          <p:cNvPr id="244" name="Google Shape;244;g364cf65973d_0_48"/>
          <p:cNvSpPr txBox="1">
            <a:spLocks noGrp="1"/>
          </p:cNvSpPr>
          <p:nvPr>
            <p:ph type="body" idx="2"/>
          </p:nvPr>
        </p:nvSpPr>
        <p:spPr>
          <a:xfrm>
            <a:off x="953750" y="1825625"/>
            <a:ext cx="104001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You must provide a lunch from home in a  labeled lunchbox for your child.  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Please also provide a labeled reuseable water bottle.   This will be fill as needed throughout the day with help of the classroom teacher.</a:t>
            </a:r>
            <a:endParaRPr sz="24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</a:rPr>
              <a:t>Our classrooms are nut free, please carefully read ingredient labels when choosing lunch to be sent from home.  Lunches should be nut free as well. </a:t>
            </a:r>
            <a:endParaRPr sz="2400" dirty="0">
              <a:solidFill>
                <a:schemeClr val="lt1"/>
              </a:solidFill>
              <a:latin typeface="Cachet Book" panose="020F05030304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A65840-2769-3DAD-B198-901FF8098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3346" y="4572000"/>
            <a:ext cx="3228109" cy="2083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1542CC-A97C-2418-EDD3-F9A7F9F3D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5" name="Google Shape;225;p12"/>
          <p:cNvSpPr txBox="1">
            <a:spLocks noGrp="1"/>
          </p:cNvSpPr>
          <p:nvPr>
            <p:ph type="title"/>
          </p:nvPr>
        </p:nvSpPr>
        <p:spPr>
          <a:xfrm>
            <a:off x="838199" y="365125"/>
            <a:ext cx="105475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Arrival </a:t>
            </a:r>
            <a:endParaRPr sz="4000" b="1" dirty="0">
              <a:latin typeface="Cachet Bold" panose="020F0803030404040204" pitchFamily="34" charset="0"/>
            </a:endParaRPr>
          </a:p>
        </p:txBody>
      </p:sp>
      <p:sp>
        <p:nvSpPr>
          <p:cNvPr id="226" name="Google Shape;226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b="1" dirty="0">
                <a:solidFill>
                  <a:schemeClr val="lt1"/>
                </a:solidFill>
                <a:latin typeface="Cachet Bold" panose="020F0803030404040204" pitchFamily="34" charset="0"/>
              </a:rPr>
              <a:t>9:00 AM – Herricks Community Center</a:t>
            </a:r>
            <a:endParaRPr b="1" dirty="0">
              <a:solidFill>
                <a:schemeClr val="lt1"/>
              </a:solidFill>
              <a:latin typeface="Cachet Bold" panose="020F0803030404040204" pitchFamily="34" charset="0"/>
            </a:endParaRPr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685800" lvl="1" indent="-292100" algn="l" rtl="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</a:rPr>
              <a:t>Parents will pull up to designated area behind the building.</a:t>
            </a:r>
          </a:p>
          <a:p>
            <a:pPr marL="685800" lvl="1" indent="-292100" algn="l" rtl="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</a:rPr>
              <a:t>Parents will remain in their car and a staff member will take your child out of the car and bring them to their classroom teacher. </a:t>
            </a:r>
          </a:p>
          <a:p>
            <a:pPr marL="685800" lvl="1" indent="-292100" algn="l" rtl="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</a:rPr>
              <a:t>Please follow the flow of traffic as designated. </a:t>
            </a:r>
          </a:p>
          <a:p>
            <a:pPr marL="685800" lvl="1" indent="-292100" algn="l" rtl="0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</a:rPr>
              <a:t>Please remember the first few days of school this process will take time.  </a:t>
            </a:r>
            <a:endParaRPr dirty="0">
              <a:latin typeface="Cachet Book" panose="020F050303040404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661255-BEFE-F237-D5B0-6D24E5AC2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1" name="Google Shape;23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Dismissal </a:t>
            </a:r>
            <a:endParaRPr sz="4000" b="1" dirty="0">
              <a:latin typeface="Cachet Bold" panose="020F0803030404040204" pitchFamily="34" charset="0"/>
            </a:endParaRPr>
          </a:p>
        </p:txBody>
      </p:sp>
      <p:sp>
        <p:nvSpPr>
          <p:cNvPr id="232" name="Google Shape;232;p13"/>
          <p:cNvSpPr txBox="1">
            <a:spLocks noGrp="1"/>
          </p:cNvSpPr>
          <p:nvPr>
            <p:ph type="body" idx="1"/>
          </p:nvPr>
        </p:nvSpPr>
        <p:spPr>
          <a:xfrm>
            <a:off x="838200" y="1368425"/>
            <a:ext cx="10515600" cy="5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0193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b="1" dirty="0">
                <a:solidFill>
                  <a:schemeClr val="lt1"/>
                </a:solidFill>
                <a:latin typeface="Cachet Bold" panose="020F0803030404040204" pitchFamily="34" charset="0"/>
              </a:rPr>
              <a:t>2:00 PM – Herricks Community Center </a:t>
            </a:r>
            <a:endParaRPr b="1" dirty="0">
              <a:latin typeface="Cachet Bold" panose="020F0803030404040204" pitchFamily="34" charset="0"/>
            </a:endParaRPr>
          </a:p>
          <a:p>
            <a:pPr marL="2286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914400" lvl="0" indent="-325755" algn="l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64285"/>
              <a:buChar char="●"/>
            </a:pPr>
            <a:r>
              <a:rPr lang="en-US" sz="2600" dirty="0">
                <a:solidFill>
                  <a:schemeClr val="lt1"/>
                </a:solidFill>
                <a:latin typeface="Cachet Book" panose="020F0503030404040204" pitchFamily="34" charset="0"/>
              </a:rPr>
              <a:t>All students will need to be signed out by the adult picking them up. The adult must be on the list for authorized pick up.</a:t>
            </a:r>
            <a:endParaRPr sz="26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9144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6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914400" lvl="0" indent="-325755" algn="l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64285"/>
              <a:buChar char="●"/>
            </a:pPr>
            <a:r>
              <a:rPr lang="en-US" sz="2600" dirty="0">
                <a:solidFill>
                  <a:schemeClr val="lt1"/>
                </a:solidFill>
                <a:latin typeface="Cachet Book" panose="020F0503030404040204" pitchFamily="34" charset="0"/>
              </a:rPr>
              <a:t>Changes to this list must be made in writing and in advance of dismissal.</a:t>
            </a:r>
            <a:endParaRPr sz="26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9144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6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914400" lvl="0" indent="-325755" algn="l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64285"/>
              <a:buChar char="●"/>
            </a:pPr>
            <a:r>
              <a:rPr lang="en-US" sz="2600" dirty="0">
                <a:solidFill>
                  <a:schemeClr val="lt1"/>
                </a:solidFill>
                <a:latin typeface="Cachet Book" panose="020F0503030404040204" pitchFamily="34" charset="0"/>
              </a:rPr>
              <a:t>Picture identification is required at all times, and teachers may request to see it if they do not recognize the person at the door.</a:t>
            </a:r>
            <a:endParaRPr sz="26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600" dirty="0">
              <a:solidFill>
                <a:schemeClr val="lt1"/>
              </a:solidFill>
              <a:latin typeface="Cachet Book" panose="020F0503030404040204" pitchFamily="34" charset="0"/>
            </a:endParaRPr>
          </a:p>
          <a:p>
            <a:pPr marL="914400" lvl="0" indent="-325755" algn="l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64285"/>
              <a:buChar char="●"/>
            </a:pPr>
            <a:r>
              <a:rPr lang="en-US" sz="2600" dirty="0">
                <a:solidFill>
                  <a:schemeClr val="lt1"/>
                </a:solidFill>
                <a:latin typeface="Cachet Book" panose="020F0503030404040204" pitchFamily="34" charset="0"/>
              </a:rPr>
              <a:t>This procedure takes additional time in the first few weeks of school - please be patient with our staff as we prioritize the safety of your children.</a:t>
            </a:r>
            <a:endParaRPr sz="2600" dirty="0">
              <a:solidFill>
                <a:schemeClr val="lt1"/>
              </a:solidFill>
              <a:latin typeface="Cachet Book" panose="020F050303040404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46F7D6-F1CE-EF03-7017-7ADD7DB68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9" name="Google Shape;249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Birthdays</a:t>
            </a:r>
            <a:endParaRPr b="1" dirty="0">
              <a:latin typeface="Cachet Bold" panose="020F0803030404040204" pitchFamily="34" charset="0"/>
            </a:endParaRPr>
          </a:p>
        </p:txBody>
      </p:sp>
      <p:sp>
        <p:nvSpPr>
          <p:cNvPr id="250" name="Google Shape;250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3048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7567"/>
              <a:buChar char="●"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We love celebrating along with your child!  </a:t>
            </a:r>
            <a:endParaRPr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457200" marR="3048" lvl="0" indent="-323850" algn="l" rtl="0">
              <a:lnSpc>
                <a:spcPct val="115000"/>
              </a:lnSpc>
              <a:spcBef>
                <a:spcPts val="1656"/>
              </a:spcBef>
              <a:spcAft>
                <a:spcPts val="0"/>
              </a:spcAft>
              <a:buClr>
                <a:schemeClr val="lt1"/>
              </a:buClr>
              <a:buSzPct val="67567"/>
              <a:buFont typeface="Happy Monkey"/>
              <a:buChar char="●"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A special guest can come in and read a special story or do a craft.</a:t>
            </a:r>
            <a:endParaRPr dirty="0">
              <a:latin typeface="Cachet Book" panose="020F0503030404040204" pitchFamily="34" charset="0"/>
            </a:endParaRPr>
          </a:p>
          <a:p>
            <a:pPr marL="914400" marR="3048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7567"/>
              <a:buFont typeface="Happy Monkey"/>
              <a:buChar char="○"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You can also film a special guest reading a story and send the video to your classroom teacher. </a:t>
            </a:r>
            <a:endParaRPr dirty="0">
              <a:latin typeface="Cachet Book" panose="020F0503030404040204" pitchFamily="34" charset="0"/>
            </a:endParaRPr>
          </a:p>
          <a:p>
            <a:pPr marL="914400" marR="3048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7567"/>
              <a:buFont typeface="Arial"/>
              <a:buChar char="○"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Any guest entering the building must bring a photo ID to sign in at the front.</a:t>
            </a:r>
            <a:endParaRPr dirty="0">
              <a:latin typeface="Cachet Book" panose="020F0503030404040204" pitchFamily="34" charset="0"/>
            </a:endParaRPr>
          </a:p>
          <a:p>
            <a:pPr marL="914400" marR="3048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7567"/>
              <a:buFont typeface="Arial"/>
              <a:buChar char="○"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We will send out a letter the month of your child’s birthday asking how you would like to celebrate. </a:t>
            </a:r>
            <a:endParaRPr dirty="0">
              <a:latin typeface="Cachet Book" panose="020F0503030404040204" pitchFamily="34" charset="0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4DEED9-A639-E96F-E43D-7DCD0B4E2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7325" y="5162550"/>
            <a:ext cx="2695575" cy="1695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E0EF25-3362-59F6-D175-31A44F1A3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5" name="Google Shape;255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Communication </a:t>
            </a:r>
            <a:endParaRPr sz="4000" dirty="0">
              <a:latin typeface="Cachet Bold" panose="020F0803030404040204" pitchFamily="34" charset="0"/>
            </a:endParaRPr>
          </a:p>
        </p:txBody>
      </p:sp>
      <p:sp>
        <p:nvSpPr>
          <p:cNvPr id="256" name="Google Shape;256;p18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36165"/>
              <a:buNone/>
            </a:pPr>
            <a:r>
              <a:rPr lang="en-US" sz="74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Please feel free to contact us at any time with questions or concerns via:</a:t>
            </a:r>
            <a:endParaRPr sz="7400" dirty="0">
              <a:latin typeface="Cachet Book" panose="020F0503030404040204" pitchFamily="34" charset="0"/>
            </a:endParaRPr>
          </a:p>
          <a:p>
            <a:pPr marL="457200" lvl="0" indent="-34536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Love Ya Like A Sister"/>
              <a:buChar char="●"/>
            </a:pPr>
            <a:r>
              <a:rPr lang="en-US" sz="74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A note</a:t>
            </a:r>
            <a:r>
              <a:rPr lang="en-US" sz="74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- Please send in your child’s folder. Folders will be checked and emptied each morning. </a:t>
            </a:r>
            <a:endParaRPr sz="7400" dirty="0">
              <a:latin typeface="Cachet Book" panose="020F0503030404040204" pitchFamily="34" charset="0"/>
            </a:endParaRPr>
          </a:p>
          <a:p>
            <a:pPr marL="457200" lvl="0" indent="-34536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Love Ya Like A Sister"/>
              <a:buChar char="●"/>
            </a:pPr>
            <a:r>
              <a:rPr lang="en-US" sz="74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Email</a:t>
            </a:r>
            <a:r>
              <a:rPr lang="en-US" sz="74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- Teachers check email before and after the school day. </a:t>
            </a:r>
            <a:endParaRPr sz="7400" dirty="0">
              <a:latin typeface="Cachet Book" panose="020F0503030404040204" pitchFamily="34" charset="0"/>
            </a:endParaRPr>
          </a:p>
          <a:p>
            <a:pPr marL="457200" lvl="0" indent="-34536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Love Ya Like A Sister"/>
              <a:buChar char="●"/>
            </a:pPr>
            <a:r>
              <a:rPr lang="en-US" sz="74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Remind-</a:t>
            </a:r>
            <a:r>
              <a:rPr lang="en-US" sz="74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 Send a private message through the Remind App. This app is used throughout the UPK. </a:t>
            </a:r>
            <a:endParaRPr sz="7400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685800" lvl="1" indent="-23106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US" sz="74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Please enjoy the pictures shared by your classroom teacher throughout the year - and do not repost on social media platforms if other children are in the photo.</a:t>
            </a:r>
            <a:endParaRPr sz="7400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457200" lvl="0" indent="-34536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Love Ya Like A Sister"/>
              <a:buChar char="●"/>
            </a:pPr>
            <a:r>
              <a:rPr lang="en-US" sz="74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Absences</a:t>
            </a:r>
            <a:r>
              <a:rPr lang="en-US" sz="74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 - If your child is going to be absent, contact the teacher directly.</a:t>
            </a:r>
            <a:endParaRPr sz="7400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228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Font typeface="Love Ya Like A Sister"/>
              <a:buNone/>
            </a:pPr>
            <a:endParaRPr sz="2400" b="1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587C64-5A1E-27FB-095B-B83E763E6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1" name="Google Shape;26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36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Inclement Weather </a:t>
            </a:r>
            <a:endParaRPr sz="3600" b="1" dirty="0">
              <a:latin typeface="Cachet Bold" panose="020F0803030404040204" pitchFamily="34" charset="0"/>
            </a:endParaRPr>
          </a:p>
        </p:txBody>
      </p:sp>
      <p:sp>
        <p:nvSpPr>
          <p:cNvPr id="262" name="Google Shape;262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60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Char char="•"/>
            </a:pPr>
            <a:r>
              <a:rPr lang="en-US" sz="23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UPK follows the school district for school closures, and it will be announced through Remind. 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</a:pPr>
            <a:endParaRPr sz="3300" b="1" dirty="0">
              <a:latin typeface="Cachet Book" panose="020F0503030404040204" pitchFamily="34" charset="0"/>
            </a:endParaRPr>
          </a:p>
          <a:p>
            <a:pPr marL="228600" lvl="0" indent="-260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300"/>
              <a:buChar char="•"/>
            </a:pPr>
            <a:r>
              <a:rPr lang="en-US" sz="23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If the District has a delayed opening, the UPK will align with the district.  </a:t>
            </a:r>
          </a:p>
          <a:p>
            <a:pPr marL="228600" lvl="0" indent="-260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300"/>
              <a:buChar char="•"/>
            </a:pPr>
            <a:r>
              <a:rPr lang="en-US" sz="2300" b="1" dirty="0">
                <a:solidFill>
                  <a:schemeClr val="lt1"/>
                </a:solidFill>
                <a:latin typeface="Cachet Book" panose="020F0503030404040204" pitchFamily="34" charset="0"/>
                <a:cs typeface="Arial"/>
                <a:sym typeface="Arial"/>
              </a:rPr>
              <a:t>2 hour delay – Classes will begin at 11:00am</a:t>
            </a:r>
            <a:endParaRPr sz="3300" b="1" dirty="0">
              <a:latin typeface="Cachet Book" panose="020F050303040404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87B724-DFD8-BE06-06C5-1EA8F70D9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7" name="Google Shape;267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36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Parent Teacher Conference </a:t>
            </a:r>
            <a:endParaRPr sz="3600" b="1" dirty="0">
              <a:latin typeface="Cachet Bold" panose="020F0803030404040204" pitchFamily="34" charset="0"/>
            </a:endParaRPr>
          </a:p>
        </p:txBody>
      </p:sp>
      <p:sp>
        <p:nvSpPr>
          <p:cNvPr id="268" name="Google Shape;268;p20"/>
          <p:cNvSpPr txBox="1">
            <a:spLocks noGrp="1"/>
          </p:cNvSpPr>
          <p:nvPr>
            <p:ph type="body" idx="1"/>
          </p:nvPr>
        </p:nvSpPr>
        <p:spPr>
          <a:xfrm>
            <a:off x="838199" y="1324708"/>
            <a:ext cx="10779369" cy="5416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Parent-teacher conferences are held twice a year. 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UPK will have Early Dismissal on the following days:</a:t>
            </a:r>
            <a:endParaRPr sz="9600" b="1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685800" lvl="1" indent="-189568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sz="9600" b="1" dirty="0">
                <a:solidFill>
                  <a:schemeClr val="lt1"/>
                </a:solidFill>
                <a:latin typeface="Cachet Book" panose="020F0503030404040204" pitchFamily="34" charset="0"/>
                <a:cs typeface="Arial"/>
                <a:sym typeface="Arial"/>
              </a:rPr>
              <a:t>December 10</a:t>
            </a:r>
            <a:r>
              <a:rPr lang="en-US" sz="9600" b="1" baseline="30000" dirty="0">
                <a:solidFill>
                  <a:schemeClr val="lt1"/>
                </a:solidFill>
                <a:latin typeface="Cachet Book" panose="020F0503030404040204" pitchFamily="34" charset="0"/>
                <a:cs typeface="Arial"/>
                <a:sym typeface="Arial"/>
              </a:rPr>
              <a:t>th</a:t>
            </a:r>
            <a:r>
              <a:rPr lang="en-US" sz="9600" b="1" dirty="0">
                <a:solidFill>
                  <a:schemeClr val="lt1"/>
                </a:solidFill>
                <a:latin typeface="Cachet Book" panose="020F0503030404040204" pitchFamily="34" charset="0"/>
                <a:cs typeface="Arial"/>
                <a:sym typeface="Arial"/>
              </a:rPr>
              <a:t> &amp; 11th</a:t>
            </a:r>
            <a:endParaRPr sz="9600" b="1" dirty="0">
              <a:latin typeface="Cachet Book" panose="020F0503030404040204" pitchFamily="34" charset="0"/>
            </a:endParaRPr>
          </a:p>
          <a:p>
            <a:pPr marL="685800" lvl="1" indent="-189568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sz="96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March 19</a:t>
            </a:r>
            <a:r>
              <a:rPr lang="en-US" sz="9600" b="1" baseline="300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th</a:t>
            </a:r>
            <a:r>
              <a:rPr lang="en-US" sz="96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 &amp; 23rd</a:t>
            </a:r>
            <a:endParaRPr sz="9600" b="1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9600" b="1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In order to accommodate all families, we have early dismissal on conference days.</a:t>
            </a:r>
            <a:endParaRPr sz="9600" b="1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457200" lvl="0" indent="-34196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lang="en-US" sz="96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Early Dismissal Times – 12:30pm </a:t>
            </a:r>
            <a:endParaRPr sz="9600" b="1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96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 </a:t>
            </a:r>
            <a:endParaRPr sz="9600" b="1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96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Your teacher will send out more information about signing up for conference times a few weeks in advance.</a:t>
            </a:r>
            <a:endParaRPr sz="9600" b="1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0EE5B3-DB59-1A35-C7BF-3B4A9E9F0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3" name="Google Shape;273;p21"/>
          <p:cNvSpPr txBox="1">
            <a:spLocks noGrp="1"/>
          </p:cNvSpPr>
          <p:nvPr>
            <p:ph type="title"/>
          </p:nvPr>
        </p:nvSpPr>
        <p:spPr>
          <a:xfrm>
            <a:off x="1109708" y="365125"/>
            <a:ext cx="1024409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36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What does my child need on the first day?</a:t>
            </a:r>
            <a:endParaRPr sz="3600" b="1" dirty="0">
              <a:solidFill>
                <a:schemeClr val="lt1"/>
              </a:solidFill>
              <a:latin typeface="Cachet Bold" panose="020F080303040404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3115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7857"/>
              <a:buFont typeface="Love Ya Like A Sister"/>
              <a:buAutoNum type="arabicPeriod"/>
            </a:pPr>
            <a:r>
              <a:rPr lang="en-US" sz="26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Backpack</a:t>
            </a:r>
            <a:endParaRPr sz="2600" dirty="0">
              <a:latin typeface="Cachet Book" panose="020F0503030404040204" pitchFamily="34" charset="0"/>
            </a:endParaRPr>
          </a:p>
          <a:p>
            <a:pPr marL="457200" lvl="0" indent="-33115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7857"/>
              <a:buFont typeface="Love Ya Like A Sister"/>
              <a:buAutoNum type="arabicPeriod"/>
            </a:pPr>
            <a:r>
              <a:rPr lang="en-US" sz="26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Folder</a:t>
            </a:r>
            <a:endParaRPr sz="2600" dirty="0">
              <a:latin typeface="Cachet Book" panose="020F0503030404040204" pitchFamily="34" charset="0"/>
            </a:endParaRPr>
          </a:p>
          <a:p>
            <a:pPr marL="457200" lvl="0" indent="-33115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7857"/>
              <a:buFont typeface="Love Ya Like A Sister"/>
              <a:buAutoNum type="arabicPeriod"/>
            </a:pPr>
            <a:r>
              <a:rPr lang="en-US" sz="26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Healthy Snack/drink </a:t>
            </a:r>
            <a:endParaRPr sz="2600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457200" lvl="0" indent="-3257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4285"/>
              <a:buFont typeface="Arial"/>
              <a:buAutoNum type="arabicPeriod"/>
            </a:pPr>
            <a:r>
              <a:rPr lang="en-US" sz="26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Reusable/Refillable water bottle</a:t>
            </a:r>
            <a:endParaRPr sz="2600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457200" lvl="0" indent="-33115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7857"/>
              <a:buFont typeface="Love Ya Like A Sister"/>
              <a:buAutoNum type="arabicPeriod"/>
            </a:pPr>
            <a:r>
              <a:rPr lang="en-US" sz="26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Lunch </a:t>
            </a:r>
          </a:p>
          <a:p>
            <a:pPr marL="457200" lvl="0" indent="-33115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7857"/>
              <a:buFont typeface="Love Ya Like A Sister"/>
              <a:buAutoNum type="arabicPeriod"/>
            </a:pPr>
            <a:r>
              <a:rPr lang="en-US" sz="26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Rubber-soled Shoes</a:t>
            </a:r>
            <a:endParaRPr sz="2600" dirty="0">
              <a:latin typeface="Cachet Book" panose="020F0503030404040204" pitchFamily="34" charset="0"/>
            </a:endParaRPr>
          </a:p>
          <a:p>
            <a:pPr marL="457200" lvl="0" indent="-33115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7857"/>
              <a:buFont typeface="Love Ya Like A Sister"/>
              <a:buAutoNum type="arabicPeriod"/>
            </a:pPr>
            <a:r>
              <a:rPr lang="en-US" sz="26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Extra Set of Clothing labeled with their name in a Ziploc Bag</a:t>
            </a:r>
            <a:endParaRPr sz="2600" dirty="0">
              <a:latin typeface="Cachet Book" panose="020F0503030404040204" pitchFamily="34" charset="0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None/>
            </a:pPr>
            <a:r>
              <a:rPr lang="en-US" sz="26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(Pants, Shirt, 2 Pairs of Underwear, 1 Pair of Socks)</a:t>
            </a:r>
            <a:endParaRPr sz="2600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1079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7857"/>
              <a:buNone/>
            </a:pPr>
            <a:r>
              <a:rPr lang="en-US" sz="26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8. A SMILE!!!!</a:t>
            </a:r>
            <a:endParaRPr sz="2600" b="1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1079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7857"/>
              <a:buNone/>
            </a:pPr>
            <a:endParaRPr sz="2600" b="1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1079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7857"/>
              <a:buNone/>
            </a:pPr>
            <a:r>
              <a:rPr lang="en-US" sz="2600" b="1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**Please clearly label all personal belongings**</a:t>
            </a:r>
            <a:endParaRPr sz="2600" b="1"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DE33A6-235A-861E-BFD5-872E022F6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9" name="Google Shape;219;p11"/>
          <p:cNvSpPr txBox="1">
            <a:spLocks noGrp="1"/>
          </p:cNvSpPr>
          <p:nvPr>
            <p:ph type="title"/>
          </p:nvPr>
        </p:nvSpPr>
        <p:spPr>
          <a:xfrm>
            <a:off x="838199" y="365125"/>
            <a:ext cx="105475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Parent Orientation – August 27</a:t>
            </a:r>
            <a:r>
              <a:rPr lang="en-US" sz="4000" b="1" baseline="30000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th</a:t>
            </a:r>
            <a:endParaRPr sz="4000" b="1" dirty="0">
              <a:latin typeface="Cachet Bold" panose="020F0803030404040204" pitchFamily="34" charset="0"/>
            </a:endParaRPr>
          </a:p>
        </p:txBody>
      </p:sp>
      <p:sp>
        <p:nvSpPr>
          <p:cNvPr id="220" name="Google Shape;220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You can drop off any required forms, school supplies, and change of clothes at your meeting.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  <a:cs typeface="Arial"/>
                <a:sym typeface="Arial"/>
              </a:rPr>
              <a:t>You will be assigned a designated time via email in early August.  </a:t>
            </a:r>
            <a:endParaRPr sz="2400" dirty="0">
              <a:latin typeface="Cachet Book" panose="020F0503030404040204" pitchFamily="34" charset="0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You will be able to see the classroom, see the arrival and dismissal doors, and ask any questions you may have.</a:t>
            </a:r>
            <a:endParaRPr sz="2400" dirty="0">
              <a:latin typeface="Cachet Book" panose="020F0503030404040204" pitchFamily="34" charset="0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r>
              <a:rPr lang="en-US" sz="24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Please have the questionnaire filled out before the meet and greet! </a:t>
            </a: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r>
              <a:rPr lang="en-US" sz="2400" dirty="0">
                <a:solidFill>
                  <a:schemeClr val="bg1"/>
                </a:solidFill>
                <a:latin typeface="Cachet Book" panose="020F0503030404040204" pitchFamily="34" charset="0"/>
              </a:rPr>
              <a:t>Please note it is 1 adult per child.  </a:t>
            </a: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r>
              <a:rPr lang="en-US" sz="2400" dirty="0">
                <a:solidFill>
                  <a:schemeClr val="bg1"/>
                </a:solidFill>
                <a:latin typeface="Cachet Book" panose="020F0503030404040204" pitchFamily="34" charset="0"/>
              </a:rPr>
              <a:t>First day of school – September 2nd</a:t>
            </a: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endParaRPr dirty="0">
              <a:solidFill>
                <a:schemeClr val="bg1"/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8BB54B-DC08-1302-2C04-3563A8ECD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9" name="Google Shape;279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b="1" dirty="0">
                <a:solidFill>
                  <a:schemeClr val="lt1"/>
                </a:solidFill>
                <a:latin typeface="Cachet Bold" panose="020F0803030404040204" pitchFamily="34" charset="0"/>
                <a:ea typeface="Arial"/>
                <a:cs typeface="Arial"/>
                <a:sym typeface="Arial"/>
              </a:rPr>
              <a:t>Thank you! </a:t>
            </a:r>
            <a:endParaRPr dirty="0">
              <a:latin typeface="Cachet Bold" panose="020F0803030404040204" pitchFamily="34" charset="0"/>
            </a:endParaRPr>
          </a:p>
        </p:txBody>
      </p:sp>
      <p:sp>
        <p:nvSpPr>
          <p:cNvPr id="280" name="Google Shape;280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General Questions?</a:t>
            </a:r>
            <a:endParaRPr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Classroom specific questions can be addressed during your Parent Orientation on August 27</a:t>
            </a:r>
            <a:r>
              <a:rPr lang="en-US" baseline="30000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th</a:t>
            </a:r>
            <a:r>
              <a:rPr lang="en-US" dirty="0">
                <a:solidFill>
                  <a:schemeClr val="lt1"/>
                </a:solidFill>
                <a:latin typeface="Cachet Book" panose="020F0503030404040204" pitchFamily="34" charset="0"/>
                <a:ea typeface="Arial"/>
                <a:cs typeface="Arial"/>
                <a:sym typeface="Arial"/>
              </a:rPr>
              <a:t>.  </a:t>
            </a:r>
            <a:endParaRPr dirty="0">
              <a:solidFill>
                <a:schemeClr val="lt1"/>
              </a:solidFill>
              <a:latin typeface="Cachet Book" panose="020F0503030404040204" pitchFamily="34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E927BBD3B9B4AA23050BE3FCBCBCC" ma:contentTypeVersion="5" ma:contentTypeDescription="Create a new document." ma:contentTypeScope="" ma:versionID="120361a02ee52b33db944b4759a633b5">
  <xsd:schema xmlns:xsd="http://www.w3.org/2001/XMLSchema" xmlns:xs="http://www.w3.org/2001/XMLSchema" xmlns:p="http://schemas.microsoft.com/office/2006/metadata/properties" xmlns:ns3="83b70c3f-1436-409c-9d20-69fe4276a964" targetNamespace="http://schemas.microsoft.com/office/2006/metadata/properties" ma:root="true" ma:fieldsID="e9f38d3d47139184375a302740103714" ns3:_="">
    <xsd:import namespace="83b70c3f-1436-409c-9d20-69fe4276a96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70c3f-1436-409c-9d20-69fe4276a9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3b70c3f-1436-409c-9d20-69fe4276a96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B78832-FD60-4865-91A0-A3F7FD1682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b70c3f-1436-409c-9d20-69fe4276a9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458976-12A4-47C3-BED4-C728D9BB5EC7}">
  <ds:schemaRefs>
    <ds:schemaRef ds:uri="http://schemas.microsoft.com/office/2006/metadata/properties"/>
    <ds:schemaRef ds:uri="83b70c3f-1436-409c-9d20-69fe4276a964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8E6B9D9-A855-4D93-AC8A-CE32AC77E9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1348</Words>
  <Application>Microsoft Office PowerPoint</Application>
  <PresentationFormat>Widescreen</PresentationFormat>
  <Paragraphs>168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Cachet Book</vt:lpstr>
      <vt:lpstr>Cachet Bold</vt:lpstr>
      <vt:lpstr>Aptos</vt:lpstr>
      <vt:lpstr>Didact Gothic</vt:lpstr>
      <vt:lpstr>Calibri</vt:lpstr>
      <vt:lpstr>Arial</vt:lpstr>
      <vt:lpstr>Love Ya Like A Sister</vt:lpstr>
      <vt:lpstr>Happy Monkey</vt:lpstr>
      <vt:lpstr>Office Theme</vt:lpstr>
      <vt:lpstr>  Full Day UPK  Herricks Union Free   School District  &amp;  the YMCA of Long Island </vt:lpstr>
      <vt:lpstr>Welcome and Introductions </vt:lpstr>
      <vt:lpstr>Herricks Union Free School District </vt:lpstr>
      <vt:lpstr>YMCA of Long Island </vt:lpstr>
      <vt:lpstr>Creative Curriculum</vt:lpstr>
      <vt:lpstr>Phonics: FUNdations Overview</vt:lpstr>
      <vt:lpstr>Phonemic Awareness: Heggerty</vt:lpstr>
      <vt:lpstr>Typical Schedule   </vt:lpstr>
      <vt:lpstr>Required Forms </vt:lpstr>
      <vt:lpstr>Additional Required Forms </vt:lpstr>
      <vt:lpstr>Medical Information </vt:lpstr>
      <vt:lpstr>Snack  </vt:lpstr>
      <vt:lpstr>Lunch</vt:lpstr>
      <vt:lpstr>Arrival </vt:lpstr>
      <vt:lpstr>Dismissal </vt:lpstr>
      <vt:lpstr>Birthdays</vt:lpstr>
      <vt:lpstr>Communication </vt:lpstr>
      <vt:lpstr>Inclement Weather </vt:lpstr>
      <vt:lpstr>Parent Teacher Conference </vt:lpstr>
      <vt:lpstr>What does my child need on the first day?</vt:lpstr>
      <vt:lpstr>Parent Orientation – August 27th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Shannon Cussen</dc:creator>
  <cp:lastModifiedBy>Shannon Cussen</cp:lastModifiedBy>
  <cp:revision>12</cp:revision>
  <cp:lastPrinted>2026-06-23T19:28:16Z</cp:lastPrinted>
  <dcterms:created xsi:type="dcterms:W3CDTF">2025-08-22T22:36:32Z</dcterms:created>
  <dcterms:modified xsi:type="dcterms:W3CDTF">2026-06-23T19:45:25Z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0x010100F68E927BBD3B9B4AA23050BE3FCBCBCC</vt:lpwstr>
  </property>
</Properties>
</file>