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8068" autoAdjust="0"/>
  </p:normalViewPr>
  <p:slideViewPr>
    <p:cSldViewPr snapToGrid="0">
      <p:cViewPr varScale="1">
        <p:scale>
          <a:sx n="86" d="100"/>
          <a:sy n="86" d="100"/>
        </p:scale>
        <p:origin x="15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636A2-6862-4CD7-A698-8CBFE4EED3BF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BE5DE-70F4-4894-B18F-C6BF035183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42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❓What if the student asks me not to tell anyone?</a:t>
            </a:r>
          </a:p>
          <a:p>
            <a:r>
              <a:rPr lang="en-US" b="1" dirty="0"/>
              <a:t>Answer</a:t>
            </a:r>
            <a:endParaRPr lang="en-US" dirty="0"/>
          </a:p>
          <a:p>
            <a:r>
              <a:rPr lang="en-US" dirty="0"/>
              <a:t>Tell the student:</a:t>
            </a:r>
          </a:p>
          <a:p>
            <a:r>
              <a:rPr lang="en-US" dirty="0"/>
              <a:t>"I'm glad you told me. My job is to help keep you safe. I need to share this with our Title IX Coordinator so they can help."</a:t>
            </a:r>
          </a:p>
          <a:p>
            <a:r>
              <a:rPr lang="en-US" dirty="0"/>
              <a:t>Then report it immediately.</a:t>
            </a:r>
          </a:p>
          <a:p>
            <a:r>
              <a:rPr lang="en-US" b="1" dirty="0"/>
              <a:t>Remember:</a:t>
            </a:r>
            <a:br>
              <a:rPr lang="en-US" dirty="0"/>
            </a:br>
            <a:r>
              <a:rPr lang="en-US" dirty="0"/>
              <a:t>You should never promise confidentiality.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❓What if it happened off campus?</a:t>
            </a:r>
          </a:p>
          <a:p>
            <a:r>
              <a:rPr lang="en-US" b="1" dirty="0"/>
              <a:t>Answer</a:t>
            </a:r>
            <a:endParaRPr lang="en-US" dirty="0"/>
          </a:p>
          <a:p>
            <a:r>
              <a:rPr lang="en-US" dirty="0"/>
              <a:t>Report it.</a:t>
            </a:r>
          </a:p>
          <a:p>
            <a:r>
              <a:rPr lang="en-US" dirty="0"/>
              <a:t>The Title IX Coordinator will determine whether Title IX, another district policy, or another process applies.</a:t>
            </a:r>
          </a:p>
          <a:p>
            <a:r>
              <a:rPr lang="en-US" b="1" dirty="0"/>
              <a:t>Your job isn't deciding jurisdiction.</a:t>
            </a:r>
            <a:endParaRPr lang="en-US" dirty="0"/>
          </a:p>
          <a:p>
            <a:r>
              <a:rPr lang="en-US" dirty="0"/>
              <a:t>Your job is reporting.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❓What if it happened years ago?</a:t>
            </a:r>
          </a:p>
          <a:p>
            <a:r>
              <a:rPr lang="en-US" b="1" dirty="0"/>
              <a:t>Answer</a:t>
            </a:r>
            <a:endParaRPr lang="en-US" dirty="0"/>
          </a:p>
          <a:p>
            <a:r>
              <a:rPr lang="en-US" dirty="0"/>
              <a:t>Report it.</a:t>
            </a:r>
          </a:p>
          <a:p>
            <a:r>
              <a:rPr lang="en-US" dirty="0"/>
              <a:t>Even if the conduct occurred years ago, the district still needs to evaluate the information and determine the appropriate response.</a:t>
            </a:r>
          </a:p>
          <a:p>
            <a:r>
              <a:rPr lang="en-US" dirty="0"/>
              <a:t>Never assume it's "too old."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❓What if I'm not sure?</a:t>
            </a:r>
          </a:p>
          <a:p>
            <a:r>
              <a:rPr lang="en-US" b="1" dirty="0"/>
              <a:t>Answer</a:t>
            </a:r>
            <a:endParaRPr lang="en-US" dirty="0"/>
          </a:p>
          <a:p>
            <a:r>
              <a:rPr lang="en-US" dirty="0"/>
              <a:t>When in doubt...</a:t>
            </a:r>
          </a:p>
          <a:p>
            <a:r>
              <a:rPr lang="en-US" b="1" dirty="0"/>
              <a:t>REPORT IT.</a:t>
            </a:r>
          </a:p>
          <a:p>
            <a:r>
              <a:rPr lang="en-US" dirty="0"/>
              <a:t>Never let uncertainty prevent you from reporting.</a:t>
            </a:r>
          </a:p>
          <a:p>
            <a:r>
              <a:rPr lang="en-US" dirty="0"/>
              <a:t>The Title IX Coordinator will determine the next steps.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❓What if both students are accusing each other?</a:t>
            </a:r>
          </a:p>
          <a:p>
            <a:r>
              <a:rPr lang="en-US" b="1" dirty="0"/>
              <a:t>Answer</a:t>
            </a:r>
            <a:endParaRPr lang="en-US" dirty="0"/>
          </a:p>
          <a:p>
            <a:r>
              <a:rPr lang="en-US" dirty="0"/>
              <a:t>Report both allegations.</a:t>
            </a:r>
          </a:p>
          <a:p>
            <a:r>
              <a:rPr lang="en-US" dirty="0"/>
              <a:t>Do not determine who is right.</a:t>
            </a:r>
          </a:p>
          <a:p>
            <a:r>
              <a:rPr lang="en-US" dirty="0"/>
              <a:t>Do not investigate.</a:t>
            </a:r>
          </a:p>
          <a:p>
            <a:r>
              <a:rPr lang="en-US" dirty="0"/>
              <a:t>Allow the Title IX process to address each allegation fairly.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❓What if it's on social media?</a:t>
            </a:r>
          </a:p>
          <a:p>
            <a:r>
              <a:rPr lang="en-US" b="1" dirty="0"/>
              <a:t>Answer</a:t>
            </a:r>
            <a:endParaRPr lang="en-US" dirty="0"/>
          </a:p>
          <a:p>
            <a:r>
              <a:rPr lang="en-US" dirty="0"/>
              <a:t>Report it immediately.</a:t>
            </a:r>
          </a:p>
          <a:p>
            <a:r>
              <a:rPr lang="en-US" dirty="0"/>
              <a:t>If possible:</a:t>
            </a:r>
          </a:p>
          <a:p>
            <a:r>
              <a:rPr lang="en-US" dirty="0"/>
              <a:t>Preserve screenshots. </a:t>
            </a:r>
          </a:p>
          <a:p>
            <a:r>
              <a:rPr lang="en-US" dirty="0"/>
              <a:t>Save texts or images before they disappear. </a:t>
            </a:r>
          </a:p>
          <a:p>
            <a:r>
              <a:rPr lang="en-US" dirty="0"/>
              <a:t>Do not investigate the social media account yourself. </a:t>
            </a:r>
          </a:p>
          <a:p>
            <a:r>
              <a:rPr lang="en-US" dirty="0"/>
              <a:t>Forward the information to the Title IX Coordinator.</a:t>
            </a:r>
          </a:p>
          <a:p>
            <a:br>
              <a:rPr lang="en-US" dirty="0"/>
            </a:br>
            <a:endParaRPr lang="en-US" dirty="0"/>
          </a:p>
          <a:p>
            <a:r>
              <a:rPr lang="en-US" b="1" dirty="0"/>
              <a:t>I would end the slide with one final question...</a:t>
            </a:r>
          </a:p>
          <a:p>
            <a:r>
              <a:rPr lang="en-US" b="1" dirty="0"/>
              <a:t>❓What if I make a report and it turns out not to be Title IX?</a:t>
            </a:r>
          </a:p>
          <a:p>
            <a:r>
              <a:rPr lang="en-US" b="1" dirty="0"/>
              <a:t>Answer</a:t>
            </a:r>
            <a:endParaRPr lang="en-US" dirty="0"/>
          </a:p>
          <a:p>
            <a:r>
              <a:rPr lang="en-US" dirty="0"/>
              <a:t>That's okay.</a:t>
            </a:r>
          </a:p>
          <a:p>
            <a:r>
              <a:rPr lang="en-US" dirty="0"/>
              <a:t>The Title IX Coordinator will determine the appropriate process.</a:t>
            </a:r>
          </a:p>
          <a:p>
            <a:r>
              <a:rPr lang="en-US" dirty="0"/>
              <a:t>It is always better to report a concern than to miss an opportunity to protect a student.</a:t>
            </a:r>
          </a:p>
          <a:p>
            <a:br>
              <a:rPr lang="en-US" dirty="0"/>
            </a:br>
            <a:endParaRPr lang="en-US" b="1" dirty="0"/>
          </a:p>
          <a:p>
            <a:r>
              <a:rPr lang="en-US" b="1" dirty="0"/>
              <a:t>You are not expected to know every answer.</a:t>
            </a:r>
            <a:br>
              <a:rPr lang="en-US" b="1" dirty="0"/>
            </a:br>
            <a:r>
              <a:rPr lang="en-US" b="1" dirty="0"/>
              <a:t>You are expected to Recognize. Report. Respond.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BE5DE-70F4-4894-B18F-C6BF0351837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24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Wait! You just asked me to not forward it. But then you said save it and send it to the coordinator. Can you please explain:</a:t>
            </a:r>
          </a:p>
          <a:p>
            <a:endParaRPr lang="en-US" dirty="0"/>
          </a:p>
          <a:p>
            <a:r>
              <a:rPr lang="en-US" b="1" dirty="0"/>
              <a:t>DO</a:t>
            </a:r>
            <a:endParaRPr lang="en-US" dirty="0"/>
          </a:p>
          <a:p>
            <a:r>
              <a:rPr lang="en-US" dirty="0"/>
              <a:t>Preserve the original evidence. </a:t>
            </a:r>
          </a:p>
          <a:p>
            <a:r>
              <a:rPr lang="en-US" dirty="0"/>
              <a:t>Save it immediately. </a:t>
            </a:r>
          </a:p>
          <a:p>
            <a:r>
              <a:rPr lang="en-US" dirty="0"/>
              <a:t>Upload it to the secure reporting system </a:t>
            </a:r>
            <a:r>
              <a:rPr lang="en-US" b="1" dirty="0"/>
              <a:t>or</a:t>
            </a:r>
            <a:r>
              <a:rPr lang="en-US" dirty="0"/>
              <a:t> provide it directly to the Title IX Coordinator. </a:t>
            </a:r>
          </a:p>
          <a:p>
            <a:r>
              <a:rPr lang="en-US" dirty="0"/>
              <a:t>If you don't know how to send it securely, contact the Coordinator immediately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BE5DE-70F4-4894-B18F-C6BF0351837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7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BE5DE-70F4-4894-B18F-C6BF0351837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71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7E77-704E-A4E1-B2CD-E93B773BF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13552-62ED-E367-F87A-C579D043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663D9-29D7-0F33-94AC-6428B7239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839FD-02D6-937B-43F3-029E01E0C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09E36-8CB2-6BCE-15CE-3C4248DB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01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E26DD-8144-B4B4-4055-A0905072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F0F4D-8478-5563-80F8-31BDFA0E2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3738E-DDDC-A280-B48C-62208AD2C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72F31-120F-C572-3781-B85CCAA08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59664-4B6F-4E01-B708-FCF54200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87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DA59C-29B5-990C-35CF-894E2E481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A9A42-6FFA-03E8-4656-A281CC88ED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8806D-26C6-4080-01CF-EE236439F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F91F5-C07A-2217-784F-C6394CF6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C19AD-CE2F-51C8-1087-42348200E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020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100CC-3AA0-089B-DC4D-79601AC6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1E41D-2479-1C5A-C8E8-258934E16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4F3B36-C0E7-7FA6-36A6-92E8A7178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9B3B94-0808-2878-E614-A5A23D62A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F145B1-2C13-06C3-9764-C503A43D6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08572-69E7-B88C-1250-200D1A003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7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6998-E58B-9F45-E4BC-4956B9B87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65786-AA52-3E96-051B-0FF11A9FB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58442C-AB5D-8567-6DDA-C112BA190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77A133-0B9C-48FD-250C-2215CA3588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A3C0CF-7F82-2558-03CF-00DC7DAF7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39B8CF-2D21-DAF5-1EDE-387618D40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602D9C-DC90-1B50-442B-D5F3AF77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49DE9C-90EC-7754-D56C-7A7E853EA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46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28376-59EE-96C4-F1A8-E972F465B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F5894C-14FB-DCE8-D429-32A0DEB6D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557B79-5501-0864-ACF7-77C806D25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7E5265-3D1C-331F-4F9E-3F9C0C318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16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C236A5-D73E-747E-77B0-0AECCAEB7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C5C890-BA77-3C20-105D-2B5F9B7F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6ACB7-46CD-B911-A14C-7E7116B97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57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757FF-4F0E-0392-FFED-CE5B55E7C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09E1E-544A-4E52-859E-E90A3EFAB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07410-C864-968A-8A62-1966AA4E20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E66142-FE8A-2EC6-805F-73F6D2668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673727-1DE9-A8BD-F666-F23A34963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1E78A0-A784-14B8-9A95-6A3696B2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8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5D831-0E86-D466-203D-F6D837DA0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F075D-7648-3B8B-E8EA-A1E7F9133A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509E8-3612-3945-EF26-53D7BAAB9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08D2AC-1B1F-DDF5-523F-32D521E5E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6614F-3BEA-6B24-3094-3A43E322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441C1-E85B-EE00-97E1-81D4D5086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82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EAB48-C200-5D9D-DA4C-4CB951406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83BCB9-E22B-4949-935D-AE69B95BA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8F5C3-98E7-271B-1587-585ECB87C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6FB37-07F5-4B86-F9EF-82CE7D8A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77FFA-EBCA-408B-B3B0-3A4643DF5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08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3DB5DC-F335-0011-8CDF-017A2770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A00C9-1D90-A6B9-A4AF-A0121D3DB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42E20-7589-DA54-3E4B-B13101EB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A7831-C480-32A1-B614-DE659BE7E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FC4B2-34F1-46A0-58B9-5C56843CB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6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9A90CA-BDB5-DEBB-713D-1A7DE14E4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09ECA-5569-97B0-2B88-51498E0A5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01558-649A-5FF3-65D4-0B934E8593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40F630-8697-4DD4-B013-E4D4B8ABE99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822F4-4437-3263-892C-37B9A3FCDA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F9A71-2F57-DFCC-CD4F-A9523C5924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2998BF-B9A6-4BE4-9003-52E24C4A5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singhti@boe.richmond.k12.ga.u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3A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F19365-556D-598A-6250-45E60A5885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639882-5A1A-2709-A206-494845F0E0E9}"/>
              </a:ext>
            </a:extLst>
          </p:cNvPr>
          <p:cNvSpPr txBox="1"/>
          <p:nvPr/>
        </p:nvSpPr>
        <p:spPr>
          <a:xfrm>
            <a:off x="3048000" y="324679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82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CDC9F1-D881-C21C-DBD8-4723900E8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13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B1D0B3-D823-555B-E71F-62DD8A8B8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4ED20B-AFA3-C135-17FC-329FFEDEE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 b="1"/>
              <a:t>Module 1: Why Title IX Matters</a:t>
            </a:r>
            <a:br>
              <a:rPr lang="en-US" sz="4600" b="1"/>
            </a:br>
            <a:endParaRPr lang="en-US" sz="4600"/>
          </a:p>
        </p:txBody>
      </p:sp>
      <p:sp>
        <p:nvSpPr>
          <p:cNvPr id="5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C103FEE-2823-0E13-C1CE-241B273DD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dirty="0"/>
              <a:t>This isn't about compliance first. It's about students.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700" b="1" dirty="0"/>
              <a:t>Discuss:</a:t>
            </a:r>
          </a:p>
          <a:p>
            <a:pPr lvl="1">
              <a:spcAft>
                <a:spcPts val="600"/>
              </a:spcAft>
            </a:pPr>
            <a:r>
              <a:rPr lang="en-US" sz="1700" dirty="0"/>
              <a:t>Every student deserves equal access to education. </a:t>
            </a:r>
          </a:p>
          <a:p>
            <a:pPr lvl="1">
              <a:spcAft>
                <a:spcPts val="600"/>
              </a:spcAft>
            </a:pPr>
            <a:r>
              <a:rPr lang="en-US" sz="1700" dirty="0"/>
              <a:t>Sexual harassment and sex discrimination can interfere with learning. </a:t>
            </a:r>
          </a:p>
          <a:p>
            <a:pPr lvl="1">
              <a:spcAft>
                <a:spcPts val="600"/>
              </a:spcAft>
            </a:pPr>
            <a:r>
              <a:rPr lang="en-US" sz="1700" dirty="0"/>
              <a:t>Schools have a legal obligation to respond. </a:t>
            </a:r>
          </a:p>
          <a:p>
            <a:pPr lvl="1">
              <a:spcAft>
                <a:spcPts val="600"/>
              </a:spcAft>
            </a:pPr>
            <a:r>
              <a:rPr lang="en-US" sz="1700" dirty="0"/>
              <a:t>Every employee plays a role in creating a safe learning environment. know about it.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700" b="1" dirty="0"/>
              <a:t>Takeaway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700" dirty="0"/>
              <a:t>You don't have to solve the problem.</a:t>
            </a:r>
            <a:br>
              <a:rPr lang="en-US" sz="1700" dirty="0"/>
            </a:br>
            <a:r>
              <a:rPr lang="en-US" sz="1700" dirty="0"/>
              <a:t>You just have to make sure the right people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A6EDA7-0CCB-997F-33B9-5F9CE7B6D9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69" r="6215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279FBE-EDC0-72AF-2A38-C770FCDCADCA}"/>
              </a:ext>
            </a:extLst>
          </p:cNvPr>
          <p:cNvSpPr txBox="1"/>
          <p:nvPr/>
        </p:nvSpPr>
        <p:spPr>
          <a:xfrm>
            <a:off x="8369810" y="2774720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48545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5FE20F-FFD7-4535-9F58-A023B575A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97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2DF83E-8B9F-3628-3D8B-D4B8E6EDCD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27" b="11519"/>
          <a:stretch>
            <a:fillRect/>
          </a:stretch>
        </p:blipFill>
        <p:spPr>
          <a:xfrm>
            <a:off x="221084" y="-149444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10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F12090C-EE7D-99C3-48F3-B7F09E3128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458BE-7DB7-B077-89CE-9C16DA590164}"/>
              </a:ext>
            </a:extLst>
          </p:cNvPr>
          <p:cNvSpPr txBox="1"/>
          <p:nvPr/>
        </p:nvSpPr>
        <p:spPr>
          <a:xfrm>
            <a:off x="392151" y="906484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/>
              <a:t>Examples: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A student says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"He keeps touching me.“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A student says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"I'm scared to walk to class.“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A teacher overhears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"They're sending pictures around."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 parent reports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"My daughter doesn't want to go to school anymore."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1533408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B9D1F5-8DF2-B710-0D72-D34016392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56473-33B3-A52C-28FB-CC84C8654506}"/>
              </a:ext>
            </a:extLst>
          </p:cNvPr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b="1" dirty="0"/>
              <a:t>Behavioral indicators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sudden anxiety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avoiding certain classes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crying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panic attacks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unexplained absences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decline in grades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/>
              <a:t>Staff need to understand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900" dirty="0"/>
              <a:t>You may be the first adult who notices something.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E956E4-824E-B3B9-1F65-85E1E53946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20" r="20727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45884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0588C5-8E44-AE8C-F468-1C64BC28C4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3392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0705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B2D57D-109D-FA71-7196-9D53E13822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9" b="1431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247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4E36E5-48D7-3A15-D898-21849F4E34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20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E68179-140F-7059-1119-58C32A81AA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57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E4D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006DA2-E944-766A-D027-740CC785C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97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75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3CFF84-5CB7-C3D7-FD64-BADBD1FD8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917" y="643467"/>
            <a:ext cx="83461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32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CF1515-D863-AE03-7E00-2A034EB19A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72" b="1357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15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D89C92-81DC-B950-8C24-C7948C4B4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53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C52A16-1A03-2B83-B511-13AA64D1D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509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D9FC6AC-4A12-4825-8ABE-0732B8EF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2AFA9E-3527-68BA-DC5E-95B297DC8D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38" r="1" b="10954"/>
          <a:stretch>
            <a:fillRect/>
          </a:stretch>
        </p:blipFill>
        <p:spPr>
          <a:xfrm>
            <a:off x="1" y="10"/>
            <a:ext cx="11862683" cy="6857990"/>
          </a:xfrm>
          <a:custGeom>
            <a:avLst/>
            <a:gdLst/>
            <a:ahLst/>
            <a:cxnLst/>
            <a:rect l="l" t="t" r="r" b="b"/>
            <a:pathLst>
              <a:path w="11862683" h="6858000">
                <a:moveTo>
                  <a:pt x="0" y="0"/>
                </a:moveTo>
                <a:lnTo>
                  <a:pt x="4038600" y="0"/>
                </a:lnTo>
                <a:lnTo>
                  <a:pt x="4114800" y="0"/>
                </a:lnTo>
                <a:lnTo>
                  <a:pt x="4282294" y="0"/>
                </a:lnTo>
                <a:lnTo>
                  <a:pt x="6139260" y="0"/>
                </a:lnTo>
                <a:lnTo>
                  <a:pt x="6362810" y="0"/>
                </a:lnTo>
                <a:lnTo>
                  <a:pt x="7272221" y="0"/>
                </a:lnTo>
                <a:lnTo>
                  <a:pt x="10815342" y="0"/>
                </a:lnTo>
                <a:cubicBezTo>
                  <a:pt x="10709672" y="35571"/>
                  <a:pt x="10607020" y="78255"/>
                  <a:pt x="10501350" y="110269"/>
                </a:cubicBezTo>
                <a:cubicBezTo>
                  <a:pt x="10516447" y="145839"/>
                  <a:pt x="10531542" y="138725"/>
                  <a:pt x="10546639" y="135168"/>
                </a:cubicBezTo>
                <a:cubicBezTo>
                  <a:pt x="10637212" y="120941"/>
                  <a:pt x="10730806" y="110269"/>
                  <a:pt x="10818360" y="71141"/>
                </a:cubicBezTo>
                <a:cubicBezTo>
                  <a:pt x="10839496" y="64027"/>
                  <a:pt x="10863648" y="64027"/>
                  <a:pt x="10872705" y="88927"/>
                </a:cubicBezTo>
                <a:cubicBezTo>
                  <a:pt x="10887801" y="124497"/>
                  <a:pt x="10866668" y="145839"/>
                  <a:pt x="10845532" y="163625"/>
                </a:cubicBezTo>
                <a:cubicBezTo>
                  <a:pt x="10809304" y="195638"/>
                  <a:pt x="10767036" y="188525"/>
                  <a:pt x="10727787" y="192082"/>
                </a:cubicBezTo>
                <a:cubicBezTo>
                  <a:pt x="10619098" y="209867"/>
                  <a:pt x="10567772" y="259665"/>
                  <a:pt x="10543619" y="373491"/>
                </a:cubicBezTo>
                <a:cubicBezTo>
                  <a:pt x="10637212" y="327250"/>
                  <a:pt x="10730806" y="384162"/>
                  <a:pt x="10821380" y="352148"/>
                </a:cubicBezTo>
                <a:cubicBezTo>
                  <a:pt x="10845532" y="345034"/>
                  <a:pt x="10881763" y="355706"/>
                  <a:pt x="10869686" y="394834"/>
                </a:cubicBezTo>
                <a:cubicBezTo>
                  <a:pt x="10857610" y="430405"/>
                  <a:pt x="10818360" y="458860"/>
                  <a:pt x="10887801" y="451747"/>
                </a:cubicBezTo>
                <a:cubicBezTo>
                  <a:pt x="10939127" y="448189"/>
                  <a:pt x="10954222" y="405504"/>
                  <a:pt x="10969318" y="359262"/>
                </a:cubicBezTo>
                <a:cubicBezTo>
                  <a:pt x="10981394" y="334364"/>
                  <a:pt x="11014605" y="320135"/>
                  <a:pt x="11038758" y="334364"/>
                </a:cubicBezTo>
                <a:cubicBezTo>
                  <a:pt x="11068949" y="348592"/>
                  <a:pt x="11059892" y="387720"/>
                  <a:pt x="11059892" y="416176"/>
                </a:cubicBezTo>
                <a:cubicBezTo>
                  <a:pt x="11062912" y="469532"/>
                  <a:pt x="11038758" y="494431"/>
                  <a:pt x="10996491" y="505101"/>
                </a:cubicBezTo>
                <a:cubicBezTo>
                  <a:pt x="10945164" y="519330"/>
                  <a:pt x="10893840" y="537116"/>
                  <a:pt x="10827418" y="558458"/>
                </a:cubicBezTo>
                <a:cubicBezTo>
                  <a:pt x="10899878" y="594028"/>
                  <a:pt x="10954222" y="586915"/>
                  <a:pt x="11008566" y="558458"/>
                </a:cubicBezTo>
                <a:cubicBezTo>
                  <a:pt x="11074988" y="526444"/>
                  <a:pt x="11162542" y="483759"/>
                  <a:pt x="11216886" y="522887"/>
                </a:cubicBezTo>
                <a:cubicBezTo>
                  <a:pt x="11298403" y="579800"/>
                  <a:pt x="11364824" y="544229"/>
                  <a:pt x="11437284" y="533558"/>
                </a:cubicBezTo>
                <a:cubicBezTo>
                  <a:pt x="11588242" y="512216"/>
                  <a:pt x="11494648" y="480203"/>
                  <a:pt x="11645605" y="462417"/>
                </a:cubicBezTo>
                <a:cubicBezTo>
                  <a:pt x="11705988" y="455303"/>
                  <a:pt x="11769390" y="426847"/>
                  <a:pt x="11856944" y="465975"/>
                </a:cubicBezTo>
                <a:cubicBezTo>
                  <a:pt x="11461437" y="672284"/>
                  <a:pt x="11274250" y="658055"/>
                  <a:pt x="10921012" y="910606"/>
                </a:cubicBezTo>
                <a:cubicBezTo>
                  <a:pt x="10936107" y="935506"/>
                  <a:pt x="10951202" y="924835"/>
                  <a:pt x="10966299" y="921277"/>
                </a:cubicBezTo>
                <a:cubicBezTo>
                  <a:pt x="10990452" y="917720"/>
                  <a:pt x="11020644" y="903491"/>
                  <a:pt x="11026682" y="949734"/>
                </a:cubicBezTo>
                <a:cubicBezTo>
                  <a:pt x="11029702" y="985305"/>
                  <a:pt x="11011585" y="1003089"/>
                  <a:pt x="10981394" y="1006647"/>
                </a:cubicBezTo>
                <a:cubicBezTo>
                  <a:pt x="10893840" y="1020875"/>
                  <a:pt x="10815342" y="1070674"/>
                  <a:pt x="10736844" y="1113358"/>
                </a:cubicBezTo>
                <a:cubicBezTo>
                  <a:pt x="10700615" y="1131144"/>
                  <a:pt x="10661366" y="1156043"/>
                  <a:pt x="10676462" y="1220069"/>
                </a:cubicBezTo>
                <a:cubicBezTo>
                  <a:pt x="10706652" y="1237855"/>
                  <a:pt x="10727787" y="1212955"/>
                  <a:pt x="10751940" y="1209399"/>
                </a:cubicBezTo>
                <a:cubicBezTo>
                  <a:pt x="10776093" y="1205842"/>
                  <a:pt x="10833457" y="1220069"/>
                  <a:pt x="10818360" y="1230741"/>
                </a:cubicBezTo>
                <a:cubicBezTo>
                  <a:pt x="10748920" y="1269868"/>
                  <a:pt x="10875724" y="1365909"/>
                  <a:pt x="10791190" y="1365909"/>
                </a:cubicBezTo>
                <a:cubicBezTo>
                  <a:pt x="10652309" y="1365909"/>
                  <a:pt x="10576830" y="1536647"/>
                  <a:pt x="10443988" y="1540204"/>
                </a:cubicBezTo>
                <a:cubicBezTo>
                  <a:pt x="10422854" y="1540204"/>
                  <a:pt x="10413797" y="1572219"/>
                  <a:pt x="10413797" y="1597117"/>
                </a:cubicBezTo>
                <a:cubicBezTo>
                  <a:pt x="10413797" y="1629132"/>
                  <a:pt x="10434930" y="1632688"/>
                  <a:pt x="10456064" y="1636245"/>
                </a:cubicBezTo>
                <a:cubicBezTo>
                  <a:pt x="10489275" y="1639802"/>
                  <a:pt x="10525504" y="1597117"/>
                  <a:pt x="10567772" y="1657587"/>
                </a:cubicBezTo>
                <a:cubicBezTo>
                  <a:pt x="10489275" y="1693158"/>
                  <a:pt x="10407758" y="1728729"/>
                  <a:pt x="10410777" y="1849668"/>
                </a:cubicBezTo>
                <a:cubicBezTo>
                  <a:pt x="10410777" y="1881683"/>
                  <a:pt x="10377566" y="1895910"/>
                  <a:pt x="10353413" y="1903025"/>
                </a:cubicBezTo>
                <a:cubicBezTo>
                  <a:pt x="10311146" y="1917252"/>
                  <a:pt x="10277935" y="1938595"/>
                  <a:pt x="10253782" y="1984836"/>
                </a:cubicBezTo>
                <a:cubicBezTo>
                  <a:pt x="10253782" y="1995507"/>
                  <a:pt x="10253782" y="2002622"/>
                  <a:pt x="10253782" y="2013292"/>
                </a:cubicBezTo>
                <a:cubicBezTo>
                  <a:pt x="10259820" y="2123562"/>
                  <a:pt x="10320202" y="2120004"/>
                  <a:pt x="10386624" y="2102219"/>
                </a:cubicBezTo>
                <a:cubicBezTo>
                  <a:pt x="10465122" y="2080877"/>
                  <a:pt x="10543619" y="2038192"/>
                  <a:pt x="10628156" y="2077320"/>
                </a:cubicBezTo>
                <a:cubicBezTo>
                  <a:pt x="10510408" y="2130676"/>
                  <a:pt x="10380586" y="2134233"/>
                  <a:pt x="10271896" y="2208931"/>
                </a:cubicBezTo>
                <a:cubicBezTo>
                  <a:pt x="10676462" y="2223159"/>
                  <a:pt x="11032720" y="1984836"/>
                  <a:pt x="11425208" y="1892353"/>
                </a:cubicBezTo>
                <a:cubicBezTo>
                  <a:pt x="11413131" y="1952823"/>
                  <a:pt x="11379920" y="1967051"/>
                  <a:pt x="11352748" y="1974165"/>
                </a:cubicBezTo>
                <a:cubicBezTo>
                  <a:pt x="11207830" y="2020407"/>
                  <a:pt x="11081026" y="2112891"/>
                  <a:pt x="10948184" y="2191146"/>
                </a:cubicBezTo>
                <a:cubicBezTo>
                  <a:pt x="10893840" y="2223159"/>
                  <a:pt x="10854590" y="2258731"/>
                  <a:pt x="10833457" y="2326314"/>
                </a:cubicBezTo>
                <a:cubicBezTo>
                  <a:pt x="10815342" y="2390340"/>
                  <a:pt x="10779112" y="2418796"/>
                  <a:pt x="10712690" y="2401012"/>
                </a:cubicBezTo>
                <a:cubicBezTo>
                  <a:pt x="10658346" y="2386784"/>
                  <a:pt x="10600982" y="2393898"/>
                  <a:pt x="10543619" y="2401012"/>
                </a:cubicBezTo>
                <a:cubicBezTo>
                  <a:pt x="10480218" y="2408126"/>
                  <a:pt x="10407758" y="2479267"/>
                  <a:pt x="10422854" y="2518395"/>
                </a:cubicBezTo>
                <a:cubicBezTo>
                  <a:pt x="10453044" y="2582422"/>
                  <a:pt x="10504370" y="2550408"/>
                  <a:pt x="10546639" y="2543294"/>
                </a:cubicBezTo>
                <a:cubicBezTo>
                  <a:pt x="10597964" y="2536181"/>
                  <a:pt x="10691556" y="2518395"/>
                  <a:pt x="10691556" y="2525509"/>
                </a:cubicBezTo>
                <a:cubicBezTo>
                  <a:pt x="10724768" y="2685576"/>
                  <a:pt x="10800246" y="2564636"/>
                  <a:pt x="10854590" y="2564636"/>
                </a:cubicBezTo>
                <a:cubicBezTo>
                  <a:pt x="10905916" y="2564636"/>
                  <a:pt x="10957241" y="2546851"/>
                  <a:pt x="11005548" y="2532623"/>
                </a:cubicBezTo>
                <a:cubicBezTo>
                  <a:pt x="11068949" y="2514837"/>
                  <a:pt x="11126312" y="2546851"/>
                  <a:pt x="11186696" y="2553965"/>
                </a:cubicBezTo>
                <a:cubicBezTo>
                  <a:pt x="11241040" y="2561080"/>
                  <a:pt x="11210850" y="2653563"/>
                  <a:pt x="11244060" y="2692689"/>
                </a:cubicBezTo>
                <a:cubicBezTo>
                  <a:pt x="11250097" y="2703362"/>
                  <a:pt x="11256136" y="2703362"/>
                  <a:pt x="11262174" y="2703362"/>
                </a:cubicBezTo>
                <a:cubicBezTo>
                  <a:pt x="11280289" y="2980812"/>
                  <a:pt x="11597299" y="2913227"/>
                  <a:pt x="11597299" y="2923898"/>
                </a:cubicBezTo>
                <a:cubicBezTo>
                  <a:pt x="11624471" y="2941684"/>
                  <a:pt x="11657682" y="2899000"/>
                  <a:pt x="11690892" y="2941684"/>
                </a:cubicBezTo>
                <a:cubicBezTo>
                  <a:pt x="11548993" y="3137322"/>
                  <a:pt x="11331614" y="3183563"/>
                  <a:pt x="11138390" y="3329402"/>
                </a:cubicBezTo>
                <a:cubicBezTo>
                  <a:pt x="11298403" y="3379202"/>
                  <a:pt x="11391998" y="3208463"/>
                  <a:pt x="11509744" y="3229805"/>
                </a:cubicBezTo>
                <a:cubicBezTo>
                  <a:pt x="11567107" y="3283162"/>
                  <a:pt x="11395016" y="3368530"/>
                  <a:pt x="11561068" y="3393429"/>
                </a:cubicBezTo>
                <a:cubicBezTo>
                  <a:pt x="11488610" y="3439672"/>
                  <a:pt x="11437284" y="3485914"/>
                  <a:pt x="11385959" y="3539269"/>
                </a:cubicBezTo>
                <a:cubicBezTo>
                  <a:pt x="11298403" y="3635309"/>
                  <a:pt x="11280289" y="3699337"/>
                  <a:pt x="11322556" y="3827390"/>
                </a:cubicBezTo>
                <a:cubicBezTo>
                  <a:pt x="11349730" y="3912759"/>
                  <a:pt x="11388978" y="3991015"/>
                  <a:pt x="11352748" y="4090612"/>
                </a:cubicBezTo>
                <a:cubicBezTo>
                  <a:pt x="11328595" y="4158196"/>
                  <a:pt x="11337653" y="4204438"/>
                  <a:pt x="11428226" y="4172424"/>
                </a:cubicBezTo>
                <a:cubicBezTo>
                  <a:pt x="11524840" y="4140411"/>
                  <a:pt x="11561068" y="4200882"/>
                  <a:pt x="11536915" y="4321821"/>
                </a:cubicBezTo>
                <a:cubicBezTo>
                  <a:pt x="11521821" y="4400076"/>
                  <a:pt x="11536915" y="4424975"/>
                  <a:pt x="11603338" y="4414305"/>
                </a:cubicBezTo>
                <a:cubicBezTo>
                  <a:pt x="11675796" y="4403633"/>
                  <a:pt x="11745236" y="4353835"/>
                  <a:pt x="11835811" y="4378734"/>
                </a:cubicBezTo>
                <a:cubicBezTo>
                  <a:pt x="11763352" y="4521016"/>
                  <a:pt x="11609374" y="4478331"/>
                  <a:pt x="11524840" y="4613499"/>
                </a:cubicBezTo>
                <a:cubicBezTo>
                  <a:pt x="11624471" y="4613499"/>
                  <a:pt x="11702969" y="4613499"/>
                  <a:pt x="11775427" y="4585042"/>
                </a:cubicBezTo>
                <a:cubicBezTo>
                  <a:pt x="11805619" y="4574373"/>
                  <a:pt x="11838830" y="4560144"/>
                  <a:pt x="11856944" y="4602828"/>
                </a:cubicBezTo>
                <a:cubicBezTo>
                  <a:pt x="11878080" y="4652628"/>
                  <a:pt x="11835811" y="4670412"/>
                  <a:pt x="11811658" y="4677526"/>
                </a:cubicBezTo>
                <a:cubicBezTo>
                  <a:pt x="11742216" y="4702425"/>
                  <a:pt x="11687874" y="4759339"/>
                  <a:pt x="11627490" y="4805580"/>
                </a:cubicBezTo>
                <a:cubicBezTo>
                  <a:pt x="11497668" y="4905177"/>
                  <a:pt x="11355767" y="4990547"/>
                  <a:pt x="11247078" y="5154171"/>
                </a:cubicBezTo>
                <a:cubicBezTo>
                  <a:pt x="11382940" y="5111487"/>
                  <a:pt x="11485590" y="5011889"/>
                  <a:pt x="11615414" y="4994104"/>
                </a:cubicBezTo>
                <a:cubicBezTo>
                  <a:pt x="11503704" y="5143500"/>
                  <a:pt x="11361806" y="5243097"/>
                  <a:pt x="11228964" y="5353367"/>
                </a:cubicBezTo>
                <a:cubicBezTo>
                  <a:pt x="11189714" y="5385379"/>
                  <a:pt x="11150466" y="5406721"/>
                  <a:pt x="11144428" y="5474306"/>
                </a:cubicBezTo>
                <a:cubicBezTo>
                  <a:pt x="11126312" y="5605917"/>
                  <a:pt x="11078008" y="5712629"/>
                  <a:pt x="10969318" y="5769542"/>
                </a:cubicBezTo>
                <a:cubicBezTo>
                  <a:pt x="10969318" y="5769542"/>
                  <a:pt x="10975356" y="5790884"/>
                  <a:pt x="10978374" y="5801555"/>
                </a:cubicBezTo>
                <a:cubicBezTo>
                  <a:pt x="11044797" y="5805112"/>
                  <a:pt x="11096122" y="5726858"/>
                  <a:pt x="11177639" y="5755314"/>
                </a:cubicBezTo>
                <a:cubicBezTo>
                  <a:pt x="11096122" y="5862025"/>
                  <a:pt x="11029702" y="5954508"/>
                  <a:pt x="10917992" y="6004307"/>
                </a:cubicBezTo>
                <a:cubicBezTo>
                  <a:pt x="10827418" y="6043434"/>
                  <a:pt x="10715710" y="6068335"/>
                  <a:pt x="10649289" y="6196388"/>
                </a:cubicBezTo>
                <a:cubicBezTo>
                  <a:pt x="10724768" y="6221287"/>
                  <a:pt x="10782132" y="6189274"/>
                  <a:pt x="10839496" y="6167932"/>
                </a:cubicBezTo>
                <a:cubicBezTo>
                  <a:pt x="10927050" y="6132361"/>
                  <a:pt x="11014605" y="6093234"/>
                  <a:pt x="11102160" y="6057663"/>
                </a:cubicBezTo>
                <a:cubicBezTo>
                  <a:pt x="11135372" y="6043434"/>
                  <a:pt x="11171600" y="6036320"/>
                  <a:pt x="11192734" y="6100347"/>
                </a:cubicBezTo>
                <a:cubicBezTo>
                  <a:pt x="11081026" y="6114575"/>
                  <a:pt x="11014605" y="6199945"/>
                  <a:pt x="10945164" y="6281757"/>
                </a:cubicBezTo>
                <a:cubicBezTo>
                  <a:pt x="10905916" y="6327999"/>
                  <a:pt x="10872705" y="6388469"/>
                  <a:pt x="10803265" y="6367127"/>
                </a:cubicBezTo>
                <a:cubicBezTo>
                  <a:pt x="10767036" y="6356456"/>
                  <a:pt x="10742882" y="6388469"/>
                  <a:pt x="10745901" y="6431153"/>
                </a:cubicBezTo>
                <a:cubicBezTo>
                  <a:pt x="10760998" y="6580550"/>
                  <a:pt x="10673442" y="6630349"/>
                  <a:pt x="10582868" y="6658805"/>
                </a:cubicBezTo>
                <a:cubicBezTo>
                  <a:pt x="10450026" y="6701489"/>
                  <a:pt x="10332280" y="6786859"/>
                  <a:pt x="10208496" y="6858000"/>
                </a:cubicBezTo>
                <a:lnTo>
                  <a:pt x="7272221" y="6858000"/>
                </a:lnTo>
                <a:lnTo>
                  <a:pt x="6362810" y="6858000"/>
                </a:lnTo>
                <a:lnTo>
                  <a:pt x="6139260" y="6858000"/>
                </a:lnTo>
                <a:lnTo>
                  <a:pt x="4282294" y="6858000"/>
                </a:lnTo>
                <a:lnTo>
                  <a:pt x="4114800" y="6858000"/>
                </a:lnTo>
                <a:lnTo>
                  <a:pt x="403860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411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5E819D-2CF5-4EB0-FDB6-D610121F5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49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30D42B-2530-66A2-48FC-E790F8258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158" y="643466"/>
            <a:ext cx="6958541" cy="556683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7312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80F8D0-7301-15EE-79F8-92BF40C5E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DE4EFCE2-D8AA-CF34-1DD7-8C24B58E5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A91F8E-F9EB-5FFD-321E-2C7D16C57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 b="1" dirty="0"/>
              <a:t>Meet Your Title IX Coordinators</a:t>
            </a:r>
            <a:br>
              <a:rPr lang="en-US" sz="4600" b="1" dirty="0"/>
            </a:br>
            <a:endParaRPr lang="en-US" sz="4600" dirty="0"/>
          </a:p>
        </p:txBody>
      </p:sp>
      <p:sp>
        <p:nvSpPr>
          <p:cNvPr id="59" name="sketchy line">
            <a:extLst>
              <a:ext uri="{FF2B5EF4-FFF2-40B4-BE49-F238E27FC236}">
                <a16:creationId xmlns:a16="http://schemas.microsoft.com/office/drawing/2014/main" id="{F7C1743F-F469-1C2D-2FF2-F3F0C25A1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5C67B0A-CA01-D14E-48F4-2B4254FAF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1700" b="1" dirty="0"/>
              <a:t>School-Based Title IX Coordinator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700" b="1" dirty="0"/>
              <a:t>Name: (add your information here)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700" b="1" dirty="0"/>
              <a:t>Contact:</a:t>
            </a:r>
          </a:p>
          <a:p>
            <a:pPr marL="0" indent="0" algn="ctr">
              <a:spcAft>
                <a:spcPts val="600"/>
              </a:spcAft>
              <a:buNone/>
            </a:pPr>
            <a:endParaRPr lang="en-US" sz="1700" b="1" dirty="0"/>
          </a:p>
          <a:p>
            <a:pPr marL="0" indent="0" algn="ctr">
              <a:spcAft>
                <a:spcPts val="600"/>
              </a:spcAft>
              <a:buNone/>
            </a:pPr>
            <a:r>
              <a:rPr lang="en-US" sz="1200" b="1" dirty="0"/>
              <a:t>System Title IX Coordinator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200" b="1" dirty="0"/>
              <a:t>Name</a:t>
            </a:r>
            <a:r>
              <a:rPr lang="en-US" sz="1200" dirty="0"/>
              <a:t>: Dr. Titania Singh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200" dirty="0"/>
              <a:t>Compliance and Title IX Coordinator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200" b="1" dirty="0"/>
              <a:t>Contact</a:t>
            </a:r>
            <a:r>
              <a:rPr lang="en-US" sz="1200" dirty="0"/>
              <a:t>: Phone: (706) 826-1000</a:t>
            </a:r>
          </a:p>
          <a:p>
            <a:pPr marL="0" indent="0" algn="ctr">
              <a:spcAft>
                <a:spcPts val="600"/>
              </a:spcAft>
              <a:buNone/>
            </a:pPr>
            <a:r>
              <a:rPr lang="en-US" sz="1200" dirty="0"/>
              <a:t>Email: </a:t>
            </a:r>
            <a:r>
              <a:rPr lang="en-US" sz="1200" dirty="0">
                <a:hlinkClick r:id="rId3"/>
              </a:rPr>
              <a:t>singhti@boe.richmond.k12.ga.us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endParaRPr lang="en-US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A116B0-B4E9-98C4-D1BA-7B33ADD727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569" r="6215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5FDA3F-1402-1756-05A6-3DCB0CD8FB39}"/>
              </a:ext>
            </a:extLst>
          </p:cNvPr>
          <p:cNvSpPr txBox="1"/>
          <p:nvPr/>
        </p:nvSpPr>
        <p:spPr>
          <a:xfrm>
            <a:off x="8369810" y="2774720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88352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630</Words>
  <Application>Microsoft Office PowerPoint</Application>
  <PresentationFormat>Widescreen</PresentationFormat>
  <Paragraphs>101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Module 1: Why Title IX Matters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Meet Your Title IX Coordinators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Singh, Titania</dc:creator>
  <cp:lastModifiedBy>Singh, Titania</cp:lastModifiedBy>
  <cp:revision>2</cp:revision>
  <dcterms:created xsi:type="dcterms:W3CDTF">2026-07-23T16:25:17Z</dcterms:created>
  <dcterms:modified xsi:type="dcterms:W3CDTF">2026-07-28T15:54:03Z</dcterms:modified>
</cp:coreProperties>
</file>