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1" d="100"/>
          <a:sy n="121" d="100"/>
        </p:scale>
        <p:origin x="22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242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PCCD School Safety &amp; Security page; PDE Act 67 guidance; PA Public School Code Article XIII-C. Presented for Board discussion; final hiring terms should align with Board policy and solicitor review.</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PCCD states Section 1316-C requires all school districts to have at least one full-time school security personnel who has completed requisite training on duty during the school day beginning with 2024-25 unless granted a waiver.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PDE identifies school security personnel as SPOs, SROs and school security guards. PDE definition: SSG is assigned to routine safety/security duties and has not been granted school police officer powers and duties.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PDE guidance states Act 67 delineates who may carry firearms and that school entities may only authorize personnel meeting the definition of school security personnel. Armed SSG requirements include UFA license, Act 235, and background checks, with limited active/retired law enforcement exemptions.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derived from the proposed PVSD job description language developed in the conversation: safety leadership, routine security, investigations/search support, emergency planning, threat assessment, Safe2Say, law enforcement liaison, confidentiality and no police powers absent statutory authorization.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Board-level message focuses on legal compliance, district oversight, and scope of authority. Final motion/posting should reflect solicitor and Board policy review.</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4EA"/>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324D"/>
        </a:solidFill>
        <a:effectLst/>
      </p:bgPr>
    </p:bg>
    <p:spTree>
      <p:nvGrpSpPr>
        <p:cNvPr id="1" name=""/>
        <p:cNvGrpSpPr/>
        <p:nvPr/>
      </p:nvGrpSpPr>
      <p:grpSpPr>
        <a:xfrm>
          <a:off x="0" y="0"/>
          <a:ext cx="0" cy="0"/>
          <a:chOff x="0" y="0"/>
          <a:chExt cx="0" cy="0"/>
        </a:xfrm>
      </p:grpSpPr>
      <p:sp>
        <p:nvSpPr>
          <p:cNvPr id="2" name="Text 0"/>
          <p:cNvSpPr/>
          <p:nvPr/>
        </p:nvSpPr>
        <p:spPr>
          <a:xfrm>
            <a:off x="594360" y="502920"/>
            <a:ext cx="6858000" cy="256032"/>
          </a:xfrm>
          <a:prstGeom prst="rect">
            <a:avLst/>
          </a:prstGeom>
          <a:noFill/>
          <a:ln/>
        </p:spPr>
        <p:txBody>
          <a:bodyPr wrap="square" lIns="0" tIns="0" rIns="0" bIns="0" rtlCol="0" anchor="ctr"/>
          <a:lstStyle/>
          <a:p>
            <a:pPr marL="0" indent="0">
              <a:buNone/>
            </a:pPr>
            <a:r>
              <a:rPr lang="en-US" sz="1200" b="1" dirty="0">
                <a:solidFill>
                  <a:srgbClr val="C9A33A"/>
                </a:solidFill>
                <a:latin typeface="Aptos" pitchFamily="34" charset="0"/>
                <a:ea typeface="Aptos" pitchFamily="34" charset="-122"/>
                <a:cs typeface="Aptos" pitchFamily="34" charset="-120"/>
              </a:rPr>
              <a:t>Pequea Valley School District</a:t>
            </a:r>
            <a:endParaRPr lang="en-US" sz="1200" dirty="0"/>
          </a:p>
        </p:txBody>
      </p:sp>
      <p:sp>
        <p:nvSpPr>
          <p:cNvPr id="3" name="Text 1"/>
          <p:cNvSpPr/>
          <p:nvPr/>
        </p:nvSpPr>
        <p:spPr>
          <a:xfrm>
            <a:off x="594360" y="970630"/>
            <a:ext cx="7040880" cy="566928"/>
          </a:xfrm>
          <a:prstGeom prst="rect">
            <a:avLst/>
          </a:prstGeom>
          <a:noFill/>
          <a:ln/>
        </p:spPr>
        <p:txBody>
          <a:bodyPr wrap="square" lIns="0" tIns="0" rIns="0" bIns="0" rtlCol="0" anchor="ct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School Security Guard</a:t>
            </a:r>
            <a:endParaRPr lang="en-US" sz="3400" dirty="0"/>
          </a:p>
        </p:txBody>
      </p:sp>
      <p:sp>
        <p:nvSpPr>
          <p:cNvPr id="4" name="Text 2"/>
          <p:cNvSpPr/>
          <p:nvPr/>
        </p:nvSpPr>
        <p:spPr>
          <a:xfrm>
            <a:off x="612648" y="1664208"/>
            <a:ext cx="6949440" cy="256032"/>
          </a:xfrm>
          <a:prstGeom prst="rect">
            <a:avLst/>
          </a:prstGeom>
          <a:noFill/>
          <a:ln/>
        </p:spPr>
        <p:txBody>
          <a:bodyPr wrap="square" lIns="0" tIns="0" rIns="0" bIns="0" rtlCol="0" anchor="ctr"/>
          <a:lstStyle/>
          <a:p>
            <a:pPr marL="0" indent="0">
              <a:buNone/>
            </a:pPr>
            <a:r>
              <a:rPr lang="en-US" sz="1300" dirty="0">
                <a:solidFill>
                  <a:srgbClr val="E8EEF5"/>
                </a:solidFill>
                <a:latin typeface="Aptos" pitchFamily="34" charset="0"/>
                <a:ea typeface="Aptos" pitchFamily="34" charset="-122"/>
                <a:cs typeface="Aptos" pitchFamily="34" charset="-120"/>
              </a:rPr>
              <a:t>PA requirements • role options • armed credentials • PVSD job description highlights</a:t>
            </a:r>
            <a:endParaRPr lang="en-US" sz="1300" dirty="0"/>
          </a:p>
        </p:txBody>
      </p:sp>
      <p:sp>
        <p:nvSpPr>
          <p:cNvPr id="5" name="Text 3"/>
          <p:cNvSpPr/>
          <p:nvPr/>
        </p:nvSpPr>
        <p:spPr>
          <a:xfrm>
            <a:off x="612648" y="5257800"/>
            <a:ext cx="2926080" cy="530352"/>
          </a:xfrm>
          <a:prstGeom prst="rect">
            <a:avLst/>
          </a:prstGeom>
          <a:noFill/>
          <a:ln/>
        </p:spPr>
        <p:txBody>
          <a:bodyPr wrap="square" lIns="0" tIns="0" rIns="0" bIns="0" rtlCol="0" anchor="ctr"/>
          <a:lstStyle/>
          <a:p>
            <a:pPr marL="0" indent="0">
              <a:buNone/>
            </a:pPr>
            <a:r>
              <a:rPr lang="en-US" sz="1300" dirty="0">
                <a:solidFill>
                  <a:srgbClr val="E8EEF5"/>
                </a:solidFill>
                <a:latin typeface="Aptos" pitchFamily="34" charset="0"/>
                <a:ea typeface="Aptos" pitchFamily="34" charset="-122"/>
                <a:cs typeface="Aptos" pitchFamily="34" charset="-120"/>
              </a:rPr>
              <a:t>Board of School Directors Meeting</a:t>
            </a:r>
            <a:endParaRPr lang="en-US" sz="1300" dirty="0"/>
          </a:p>
          <a:p>
            <a:pPr marL="0" indent="0">
              <a:buNone/>
            </a:pPr>
            <a:r>
              <a:rPr lang="en-US" sz="1300" dirty="0">
                <a:solidFill>
                  <a:srgbClr val="E8EEF5"/>
                </a:solidFill>
                <a:latin typeface="Aptos" pitchFamily="34" charset="0"/>
                <a:ea typeface="Aptos" pitchFamily="34" charset="-122"/>
                <a:cs typeface="Aptos" pitchFamily="34" charset="-120"/>
              </a:rPr>
              <a:t>July 28, 2026</a:t>
            </a:r>
            <a:endParaRPr lang="en-US" sz="1300" dirty="0"/>
          </a:p>
        </p:txBody>
      </p:sp>
      <p:sp>
        <p:nvSpPr>
          <p:cNvPr id="6" name="Text 4"/>
          <p:cNvSpPr/>
          <p:nvPr/>
        </p:nvSpPr>
        <p:spPr>
          <a:xfrm>
            <a:off x="8046720" y="868680"/>
            <a:ext cx="2651760" cy="228600"/>
          </a:xfrm>
          <a:prstGeom prst="rect">
            <a:avLst/>
          </a:prstGeom>
          <a:noFill/>
          <a:ln/>
        </p:spPr>
        <p:txBody>
          <a:bodyPr wrap="square" lIns="0" tIns="0" rIns="0" bIns="0" rtlCol="0" anchor="ctr"/>
          <a:lstStyle/>
          <a:p>
            <a:pPr marL="0" indent="0">
              <a:buNone/>
            </a:pPr>
            <a:r>
              <a:rPr lang="en-US" sz="1100" b="1" dirty="0">
                <a:solidFill>
                  <a:srgbClr val="C9A33A"/>
                </a:solidFill>
              </a:rPr>
              <a:t>Purpose tonight</a:t>
            </a:r>
            <a:endParaRPr lang="en-US" sz="1100" dirty="0"/>
          </a:p>
        </p:txBody>
      </p:sp>
      <p:sp>
        <p:nvSpPr>
          <p:cNvPr id="7" name="Text 5"/>
          <p:cNvSpPr/>
          <p:nvPr/>
        </p:nvSpPr>
        <p:spPr>
          <a:xfrm>
            <a:off x="8046720" y="1234440"/>
            <a:ext cx="2926080" cy="1143000"/>
          </a:xfrm>
          <a:prstGeom prst="rect">
            <a:avLst/>
          </a:prstGeom>
          <a:noFill/>
          <a:ln/>
        </p:spPr>
        <p:txBody>
          <a:bodyPr wrap="square" lIns="0" tIns="0" rIns="0" bIns="0" rtlCol="0" anchor="ctr">
            <a:normAutofit/>
          </a:bodyPr>
          <a:lstStyle/>
          <a:p>
            <a:pPr marL="0" indent="0">
              <a:buNone/>
            </a:pPr>
            <a:r>
              <a:rPr lang="en-US" sz="1400" dirty="0">
                <a:solidFill>
                  <a:srgbClr val="FFFFFF"/>
                </a:solidFill>
              </a:rPr>
              <a:t>Summarize the state requirement and clarify why the proposed PVSD role is titled and structured as a School Security Guard with districtwide safety responsibilities.</a:t>
            </a:r>
            <a:endParaRPr lang="en-US" sz="1400" dirty="0"/>
          </a:p>
        </p:txBody>
      </p:sp>
      <p:sp>
        <p:nvSpPr>
          <p:cNvPr id="8" name="Shape 6"/>
          <p:cNvSpPr/>
          <p:nvPr/>
        </p:nvSpPr>
        <p:spPr>
          <a:xfrm>
            <a:off x="8046720" y="2651760"/>
            <a:ext cx="2651760" cy="0"/>
          </a:xfrm>
          <a:prstGeom prst="line">
            <a:avLst/>
          </a:prstGeom>
          <a:noFill/>
          <a:ln w="15240">
            <a:solidFill>
              <a:srgbClr val="C9A33A"/>
            </a:solidFill>
            <a:prstDash val="solid"/>
          </a:ln>
        </p:spPr>
        <p:txBody>
          <a:bodyPr/>
          <a:lstStyle/>
          <a:p>
            <a:endParaRPr lang="en-US"/>
          </a:p>
        </p:txBody>
      </p:sp>
      <p:sp>
        <p:nvSpPr>
          <p:cNvPr id="9" name="Text 7"/>
          <p:cNvSpPr/>
          <p:nvPr/>
        </p:nvSpPr>
        <p:spPr>
          <a:xfrm>
            <a:off x="8046720" y="2944368"/>
            <a:ext cx="2651760" cy="228600"/>
          </a:xfrm>
          <a:prstGeom prst="rect">
            <a:avLst/>
          </a:prstGeom>
          <a:noFill/>
          <a:ln/>
        </p:spPr>
        <p:txBody>
          <a:bodyPr wrap="square" lIns="0" tIns="0" rIns="0" bIns="0" rtlCol="0" anchor="ctr"/>
          <a:lstStyle/>
          <a:p>
            <a:pPr marL="0" indent="0">
              <a:buNone/>
            </a:pPr>
            <a:r>
              <a:rPr lang="en-US" sz="1050" b="1" dirty="0">
                <a:solidFill>
                  <a:srgbClr val="C9A33A"/>
                </a:solidFill>
              </a:rPr>
              <a:t>Key distinction</a:t>
            </a:r>
            <a:endParaRPr lang="en-US" sz="1050" dirty="0"/>
          </a:p>
        </p:txBody>
      </p:sp>
      <p:sp>
        <p:nvSpPr>
          <p:cNvPr id="10" name="Text 8"/>
          <p:cNvSpPr/>
          <p:nvPr/>
        </p:nvSpPr>
        <p:spPr>
          <a:xfrm>
            <a:off x="8046720" y="3264408"/>
            <a:ext cx="2926080" cy="960120"/>
          </a:xfrm>
          <a:prstGeom prst="rect">
            <a:avLst/>
          </a:prstGeom>
          <a:noFill/>
          <a:ln/>
        </p:spPr>
        <p:txBody>
          <a:bodyPr wrap="square" lIns="0" tIns="0" rIns="0" bIns="0" rtlCol="0" anchor="ctr">
            <a:normAutofit/>
          </a:bodyPr>
          <a:lstStyle/>
          <a:p>
            <a:pPr marL="0" indent="0">
              <a:buNone/>
            </a:pPr>
            <a:r>
              <a:rPr lang="en-US" sz="1300" dirty="0">
                <a:solidFill>
                  <a:srgbClr val="FFFFFF"/>
                </a:solidFill>
              </a:rPr>
              <a:t>The title does not automatically create police powers. Authority depends on statutory classification, training, and approvals.</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02920" y="292608"/>
            <a:ext cx="8046720" cy="393192"/>
          </a:xfrm>
          <a:prstGeom prst="rect">
            <a:avLst/>
          </a:prstGeom>
          <a:noFill/>
          <a:ln/>
        </p:spPr>
        <p:txBody>
          <a:bodyPr wrap="square" lIns="0" tIns="0" rIns="0" bIns="0" rtlCol="0" anchor="ctr"/>
          <a:lstStyle/>
          <a:p>
            <a:pPr marL="0" indent="0">
              <a:buNone/>
            </a:pPr>
            <a:r>
              <a:rPr lang="en-US" sz="2400" b="1" dirty="0">
                <a:solidFill>
                  <a:srgbClr val="17324D"/>
                </a:solidFill>
                <a:latin typeface="Aptos Display" pitchFamily="34" charset="0"/>
                <a:ea typeface="Aptos Display" pitchFamily="34" charset="-122"/>
                <a:cs typeface="Aptos Display" pitchFamily="34" charset="-120"/>
              </a:rPr>
              <a:t>When did Pennsylvania require this?</a:t>
            </a:r>
            <a:endParaRPr lang="en-US" sz="2400" dirty="0"/>
          </a:p>
        </p:txBody>
      </p:sp>
      <p:sp>
        <p:nvSpPr>
          <p:cNvPr id="3" name="Text 1"/>
          <p:cNvSpPr/>
          <p:nvPr/>
        </p:nvSpPr>
        <p:spPr>
          <a:xfrm>
            <a:off x="521208" y="731520"/>
            <a:ext cx="8138160" cy="228600"/>
          </a:xfrm>
          <a:prstGeom prst="rect">
            <a:avLst/>
          </a:prstGeom>
          <a:noFill/>
          <a:ln/>
        </p:spPr>
        <p:txBody>
          <a:bodyPr wrap="square" lIns="0" tIns="0" rIns="0" bIns="0" rtlCol="0" anchor="ctr"/>
          <a:lstStyle/>
          <a:p>
            <a:pPr marL="0" indent="0">
              <a:buNone/>
            </a:pPr>
            <a:r>
              <a:rPr lang="en-US" sz="880" dirty="0">
                <a:solidFill>
                  <a:srgbClr val="697684"/>
                </a:solidFill>
                <a:latin typeface="Aptos" pitchFamily="34" charset="0"/>
                <a:ea typeface="Aptos" pitchFamily="34" charset="-122"/>
                <a:cs typeface="Aptos" pitchFamily="34" charset="-120"/>
              </a:rPr>
              <a:t>Beginning with the 2024–2025 school year</a:t>
            </a:r>
            <a:endParaRPr lang="en-US" sz="880" dirty="0"/>
          </a:p>
        </p:txBody>
      </p:sp>
      <p:sp>
        <p:nvSpPr>
          <p:cNvPr id="4" name="Shape 2"/>
          <p:cNvSpPr/>
          <p:nvPr/>
        </p:nvSpPr>
        <p:spPr>
          <a:xfrm>
            <a:off x="502920" y="1024128"/>
            <a:ext cx="11064240" cy="0"/>
          </a:xfrm>
          <a:prstGeom prst="line">
            <a:avLst/>
          </a:prstGeom>
          <a:noFill/>
          <a:ln w="17780">
            <a:solidFill>
              <a:srgbClr val="C9A33A"/>
            </a:solidFill>
            <a:prstDash val="solid"/>
          </a:ln>
        </p:spPr>
        <p:txBody>
          <a:bodyPr/>
          <a:lstStyle/>
          <a:p>
            <a:endParaRPr lang="en-US"/>
          </a:p>
        </p:txBody>
      </p:sp>
      <p:sp>
        <p:nvSpPr>
          <p:cNvPr id="5" name="Text 3"/>
          <p:cNvSpPr/>
          <p:nvPr/>
        </p:nvSpPr>
        <p:spPr>
          <a:xfrm>
            <a:off x="731520" y="1600200"/>
            <a:ext cx="548640" cy="548640"/>
          </a:xfrm>
          <a:prstGeom prst="rect">
            <a:avLst/>
          </a:prstGeom>
          <a:noFill/>
          <a:ln/>
        </p:spPr>
        <p:txBody>
          <a:bodyPr wrap="square" lIns="0" tIns="0" rIns="0" bIns="0" rtlCol="0" anchor="ctr"/>
          <a:lstStyle/>
          <a:p>
            <a:pPr marL="0" indent="0" algn="ctr">
              <a:buNone/>
            </a:pPr>
            <a:r>
              <a:rPr lang="en-US" sz="2800" b="1" dirty="0">
                <a:solidFill>
                  <a:srgbClr val="C9A33A"/>
                </a:solidFill>
              </a:rPr>
              <a:t>1</a:t>
            </a:r>
            <a:endParaRPr lang="en-US" sz="2800" dirty="0"/>
          </a:p>
        </p:txBody>
      </p:sp>
      <p:sp>
        <p:nvSpPr>
          <p:cNvPr id="6" name="Text 4"/>
          <p:cNvSpPr/>
          <p:nvPr/>
        </p:nvSpPr>
        <p:spPr>
          <a:xfrm>
            <a:off x="1463040" y="1463040"/>
            <a:ext cx="5577840" cy="411480"/>
          </a:xfrm>
          <a:prstGeom prst="rect">
            <a:avLst/>
          </a:prstGeom>
          <a:noFill/>
          <a:ln/>
        </p:spPr>
        <p:txBody>
          <a:bodyPr wrap="square" lIns="0" tIns="0" rIns="0" bIns="0" rtlCol="0" anchor="ctr"/>
          <a:lstStyle/>
          <a:p>
            <a:pPr marL="0" indent="0">
              <a:buNone/>
            </a:pPr>
            <a:r>
              <a:rPr lang="en-US" sz="2100" b="1" dirty="0">
                <a:solidFill>
                  <a:srgbClr val="17324D"/>
                </a:solidFill>
              </a:rPr>
              <a:t>At least one full-time school security personnel</a:t>
            </a:r>
            <a:endParaRPr lang="en-US" sz="2100" dirty="0"/>
          </a:p>
        </p:txBody>
      </p:sp>
      <p:sp>
        <p:nvSpPr>
          <p:cNvPr id="7" name="Text 5"/>
          <p:cNvSpPr/>
          <p:nvPr/>
        </p:nvSpPr>
        <p:spPr>
          <a:xfrm>
            <a:off x="1481328" y="1956816"/>
            <a:ext cx="5806440" cy="502920"/>
          </a:xfrm>
          <a:prstGeom prst="rect">
            <a:avLst/>
          </a:prstGeom>
          <a:noFill/>
          <a:ln/>
        </p:spPr>
        <p:txBody>
          <a:bodyPr wrap="square" lIns="0" tIns="0" rIns="0" bIns="0" rtlCol="0" anchor="ctr">
            <a:normAutofit/>
          </a:bodyPr>
          <a:lstStyle/>
          <a:p>
            <a:pPr marL="0" indent="0">
              <a:buNone/>
            </a:pPr>
            <a:r>
              <a:rPr lang="en-US" sz="1250" dirty="0">
                <a:solidFill>
                  <a:srgbClr val="3E4A56"/>
                </a:solidFill>
              </a:rPr>
              <a:t>A school district must have properly trained personnel on duty during the school day unless granted a waiver by PCCD’s School Safety and Security Committee.</a:t>
            </a:r>
            <a:endParaRPr lang="en-US" sz="1250" dirty="0"/>
          </a:p>
        </p:txBody>
      </p:sp>
      <p:sp>
        <p:nvSpPr>
          <p:cNvPr id="8" name="Text 6"/>
          <p:cNvSpPr/>
          <p:nvPr/>
        </p:nvSpPr>
        <p:spPr>
          <a:xfrm>
            <a:off x="7726680" y="1417320"/>
            <a:ext cx="3520440" cy="777240"/>
          </a:xfrm>
          <a:prstGeom prst="rect">
            <a:avLst/>
          </a:prstGeom>
          <a:solidFill>
            <a:srgbClr val="DCE9F5"/>
          </a:solidFill>
          <a:ln w="7620">
            <a:solidFill>
              <a:srgbClr val="E1E0D7"/>
            </a:solidFill>
          </a:ln>
        </p:spPr>
        <p:txBody>
          <a:bodyPr wrap="square" rtlCol="0" anchor="ctr">
            <a:normAutofit/>
          </a:bodyPr>
          <a:lstStyle/>
          <a:p>
            <a:pPr marL="0" indent="0" algn="ctr">
              <a:buNone/>
            </a:pPr>
            <a:r>
              <a:rPr lang="en-US" sz="1300" b="1" dirty="0">
                <a:solidFill>
                  <a:srgbClr val="17324D"/>
                </a:solidFill>
                <a:latin typeface="Aptos" pitchFamily="34" charset="0"/>
                <a:ea typeface="Aptos" pitchFamily="34" charset="-122"/>
                <a:cs typeface="Aptos" pitchFamily="34" charset="-120"/>
              </a:rPr>
              <a:t>School day = morning opening of a school building through afternoon student dismissal</a:t>
            </a:r>
            <a:endParaRPr lang="en-US" sz="1300" dirty="0"/>
          </a:p>
        </p:txBody>
      </p:sp>
      <p:sp>
        <p:nvSpPr>
          <p:cNvPr id="9" name="Text 7"/>
          <p:cNvSpPr/>
          <p:nvPr/>
        </p:nvSpPr>
        <p:spPr>
          <a:xfrm>
            <a:off x="7726680" y="2423160"/>
            <a:ext cx="3520440" cy="676656"/>
          </a:xfrm>
          <a:prstGeom prst="rect">
            <a:avLst/>
          </a:prstGeom>
          <a:solidFill>
            <a:srgbClr val="FFFFFF"/>
          </a:solidFill>
          <a:ln w="7620">
            <a:solidFill>
              <a:srgbClr val="E1E0D7"/>
            </a:solidFill>
          </a:ln>
        </p:spPr>
        <p:txBody>
          <a:bodyPr wrap="square" rtlCol="0" anchor="ctr">
            <a:normAutofit/>
          </a:bodyPr>
          <a:lstStyle/>
          <a:p>
            <a:pPr marL="0" indent="0" algn="ctr">
              <a:buNone/>
            </a:pPr>
            <a:r>
              <a:rPr lang="en-US" sz="1250" dirty="0">
                <a:solidFill>
                  <a:srgbClr val="3E4A56"/>
                </a:solidFill>
                <a:latin typeface="Aptos" pitchFamily="34" charset="0"/>
                <a:ea typeface="Aptos" pitchFamily="34" charset="-122"/>
                <a:cs typeface="Aptos" pitchFamily="34" charset="-120"/>
              </a:rPr>
              <a:t>District may directly employ or contract for qualified personnel</a:t>
            </a:r>
            <a:endParaRPr lang="en-US" sz="1250" dirty="0"/>
          </a:p>
        </p:txBody>
      </p:sp>
      <p:sp>
        <p:nvSpPr>
          <p:cNvPr id="10" name="Text 8"/>
          <p:cNvSpPr/>
          <p:nvPr/>
        </p:nvSpPr>
        <p:spPr>
          <a:xfrm>
            <a:off x="7726680" y="3310128"/>
            <a:ext cx="3520440" cy="749808"/>
          </a:xfrm>
          <a:prstGeom prst="rect">
            <a:avLst/>
          </a:prstGeom>
          <a:solidFill>
            <a:srgbClr val="FFFFFF"/>
          </a:solidFill>
          <a:ln w="7620">
            <a:solidFill>
              <a:srgbClr val="E1E0D7"/>
            </a:solidFill>
          </a:ln>
        </p:spPr>
        <p:txBody>
          <a:bodyPr wrap="square" rtlCol="0" anchor="ctr">
            <a:normAutofit/>
          </a:bodyPr>
          <a:lstStyle/>
          <a:p>
            <a:pPr marL="0" indent="0" algn="ctr">
              <a:buNone/>
            </a:pPr>
            <a:r>
              <a:rPr lang="en-US" sz="1230" dirty="0">
                <a:solidFill>
                  <a:srgbClr val="3E4A56"/>
                </a:solidFill>
                <a:latin typeface="Aptos" pitchFamily="34" charset="0"/>
                <a:ea typeface="Aptos" pitchFamily="34" charset="-122"/>
                <a:cs typeface="Aptos" pitchFamily="34" charset="-120"/>
              </a:rPr>
              <a:t>Board may assign security coverage for extracurricular events outside the school day</a:t>
            </a:r>
            <a:endParaRPr lang="en-US" sz="1230" dirty="0"/>
          </a:p>
        </p:txBody>
      </p:sp>
      <p:sp>
        <p:nvSpPr>
          <p:cNvPr id="11" name="Text 9"/>
          <p:cNvSpPr/>
          <p:nvPr/>
        </p:nvSpPr>
        <p:spPr>
          <a:xfrm>
            <a:off x="731520" y="4160520"/>
            <a:ext cx="3657600" cy="256032"/>
          </a:xfrm>
          <a:prstGeom prst="rect">
            <a:avLst/>
          </a:prstGeom>
          <a:noFill/>
          <a:ln/>
        </p:spPr>
        <p:txBody>
          <a:bodyPr wrap="square" lIns="0" tIns="0" rIns="0" bIns="0" rtlCol="0" anchor="ctr"/>
          <a:lstStyle/>
          <a:p>
            <a:pPr marL="0" indent="0">
              <a:buNone/>
            </a:pPr>
            <a:r>
              <a:rPr lang="en-US" sz="1200" b="1" dirty="0">
                <a:solidFill>
                  <a:srgbClr val="17324D"/>
                </a:solidFill>
              </a:rPr>
              <a:t>Important clarification for PVSD</a:t>
            </a:r>
            <a:endParaRPr lang="en-US" sz="1200" dirty="0"/>
          </a:p>
        </p:txBody>
      </p:sp>
      <p:sp>
        <p:nvSpPr>
          <p:cNvPr id="12" name="Text 10"/>
          <p:cNvSpPr/>
          <p:nvPr/>
        </p:nvSpPr>
        <p:spPr>
          <a:xfrm>
            <a:off x="850392" y="4517136"/>
            <a:ext cx="9875520" cy="1298448"/>
          </a:xfrm>
          <a:prstGeom prst="rect">
            <a:avLst/>
          </a:prstGeom>
          <a:noFill/>
          <a:ln/>
        </p:spPr>
        <p:txBody>
          <a:bodyPr wrap="square" lIns="635" tIns="635" rIns="635" bIns="635" rtlCol="0" anchor="t">
            <a:normAutofit/>
          </a:bodyPr>
          <a:lstStyle/>
          <a:p>
            <a:pPr marL="139700" indent="-139700">
              <a:buSzPct val="100000"/>
              <a:buChar char="•"/>
            </a:pPr>
            <a:r>
              <a:rPr lang="en-US" sz="1400" dirty="0">
                <a:solidFill>
                  <a:srgbClr val="3E4A56"/>
                </a:solidFill>
                <a:latin typeface="Aptos" pitchFamily="34" charset="0"/>
                <a:ea typeface="Aptos" pitchFamily="34" charset="-122"/>
                <a:cs typeface="Aptos" pitchFamily="34" charset="-120"/>
              </a:rPr>
              <a:t>The state requirement is for trained school security personnel; it does not require every district position to be a police officer.</a:t>
            </a:r>
            <a:endParaRPr lang="en-US" sz="1400" dirty="0"/>
          </a:p>
          <a:p>
            <a:pPr marL="139700" indent="-139700">
              <a:buSzPct val="100000"/>
              <a:buChar char="•"/>
            </a:pPr>
            <a:r>
              <a:rPr lang="en-US" sz="1400" dirty="0">
                <a:solidFill>
                  <a:srgbClr val="3E4A56"/>
                </a:solidFill>
                <a:latin typeface="Aptos" pitchFamily="34" charset="0"/>
                <a:ea typeface="Aptos" pitchFamily="34" charset="-122"/>
                <a:cs typeface="Aptos" pitchFamily="34" charset="-120"/>
              </a:rPr>
              <a:t>The requirement can be met by an SPO, SRO, or School Security Guard who completes the required training.</a:t>
            </a:r>
            <a:endParaRPr lang="en-US" sz="1400" dirty="0"/>
          </a:p>
          <a:p>
            <a:pPr marL="139700" indent="-139700">
              <a:buSzPct val="100000"/>
              <a:buChar char="•"/>
            </a:pPr>
            <a:r>
              <a:rPr lang="en-US" sz="1400" dirty="0">
                <a:solidFill>
                  <a:srgbClr val="3E4A56"/>
                </a:solidFill>
                <a:latin typeface="Aptos" pitchFamily="34" charset="0"/>
                <a:ea typeface="Aptos" pitchFamily="34" charset="-122"/>
                <a:cs typeface="Aptos" pitchFamily="34" charset="-120"/>
              </a:rPr>
              <a:t>The state requirement does not, by itself, require the position to be armed.</a:t>
            </a:r>
            <a:endParaRPr lang="en-US" sz="1400" dirty="0"/>
          </a:p>
        </p:txBody>
      </p:sp>
      <p:sp>
        <p:nvSpPr>
          <p:cNvPr id="13" name="Text 11"/>
          <p:cNvSpPr/>
          <p:nvPr/>
        </p:nvSpPr>
        <p:spPr>
          <a:xfrm>
            <a:off x="502920" y="6547104"/>
            <a:ext cx="9692640" cy="164592"/>
          </a:xfrm>
          <a:prstGeom prst="rect">
            <a:avLst/>
          </a:prstGeom>
          <a:noFill/>
          <a:ln/>
        </p:spPr>
        <p:txBody>
          <a:bodyPr wrap="square" lIns="0" tIns="0" rIns="0" bIns="0" rtlCol="0" anchor="ctr"/>
          <a:lstStyle/>
          <a:p>
            <a:pPr marL="0" indent="0">
              <a:buNone/>
            </a:pPr>
            <a:r>
              <a:rPr lang="en-US" sz="540" dirty="0">
                <a:solidFill>
                  <a:srgbClr val="697684"/>
                </a:solidFill>
                <a:latin typeface="Aptos" pitchFamily="34" charset="0"/>
                <a:ea typeface="Aptos" pitchFamily="34" charset="-122"/>
                <a:cs typeface="Aptos" pitchFamily="34" charset="-120"/>
              </a:rPr>
              <a:t>Sources: PCCD School Safety &amp; Security; PA Public School Code §1316-C</a:t>
            </a:r>
            <a:endParaRPr lang="en-US" sz="540" dirty="0"/>
          </a:p>
        </p:txBody>
      </p:sp>
      <p:sp>
        <p:nvSpPr>
          <p:cNvPr id="14" name="Text 12"/>
          <p:cNvSpPr/>
          <p:nvPr/>
        </p:nvSpPr>
        <p:spPr>
          <a:xfrm>
            <a:off x="11292840" y="6501384"/>
            <a:ext cx="384048" cy="201168"/>
          </a:xfrm>
          <a:prstGeom prst="rect">
            <a:avLst/>
          </a:prstGeom>
          <a:noFill/>
          <a:ln/>
        </p:spPr>
        <p:txBody>
          <a:bodyPr wrap="square" lIns="0" tIns="0" rIns="0" bIns="0" rtlCol="0" anchor="ctr"/>
          <a:lstStyle/>
          <a:p>
            <a:pPr marL="0" indent="0" algn="r">
              <a:buNone/>
            </a:pPr>
            <a:r>
              <a:rPr lang="en-US" sz="800" dirty="0">
                <a:solidFill>
                  <a:srgbClr val="697684"/>
                </a:solidFill>
                <a:latin typeface="Aptos" pitchFamily="34" charset="0"/>
                <a:ea typeface="Aptos" pitchFamily="34" charset="-122"/>
                <a:cs typeface="Aptos"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02920" y="292608"/>
            <a:ext cx="8046720" cy="393192"/>
          </a:xfrm>
          <a:prstGeom prst="rect">
            <a:avLst/>
          </a:prstGeom>
          <a:noFill/>
          <a:ln/>
        </p:spPr>
        <p:txBody>
          <a:bodyPr wrap="square" lIns="0" tIns="0" rIns="0" bIns="0" rtlCol="0" anchor="ctr"/>
          <a:lstStyle/>
          <a:p>
            <a:pPr marL="0" indent="0">
              <a:buNone/>
            </a:pPr>
            <a:r>
              <a:rPr lang="en-US" sz="2400" b="1" dirty="0">
                <a:solidFill>
                  <a:srgbClr val="17324D"/>
                </a:solidFill>
                <a:latin typeface="Aptos Display" pitchFamily="34" charset="0"/>
                <a:ea typeface="Aptos Display" pitchFamily="34" charset="-122"/>
                <a:cs typeface="Aptos Display" pitchFamily="34" charset="-120"/>
              </a:rPr>
              <a:t>Three recognized PA school security personnel roles</a:t>
            </a:r>
            <a:endParaRPr lang="en-US" sz="2400" dirty="0"/>
          </a:p>
        </p:txBody>
      </p:sp>
      <p:sp>
        <p:nvSpPr>
          <p:cNvPr id="3" name="Text 1"/>
          <p:cNvSpPr/>
          <p:nvPr/>
        </p:nvSpPr>
        <p:spPr>
          <a:xfrm>
            <a:off x="521208" y="731520"/>
            <a:ext cx="8138160" cy="228600"/>
          </a:xfrm>
          <a:prstGeom prst="rect">
            <a:avLst/>
          </a:prstGeom>
          <a:noFill/>
          <a:ln/>
        </p:spPr>
        <p:txBody>
          <a:bodyPr wrap="square" lIns="0" tIns="0" rIns="0" bIns="0" rtlCol="0" anchor="ctr"/>
          <a:lstStyle/>
          <a:p>
            <a:pPr marL="0" indent="0">
              <a:buNone/>
            </a:pPr>
            <a:r>
              <a:rPr lang="en-US" sz="880" dirty="0">
                <a:solidFill>
                  <a:srgbClr val="697684"/>
                </a:solidFill>
                <a:latin typeface="Aptos" pitchFamily="34" charset="0"/>
                <a:ea typeface="Aptos" pitchFamily="34" charset="-122"/>
                <a:cs typeface="Aptos" pitchFamily="34" charset="-120"/>
              </a:rPr>
              <a:t>Article XIII-C distinguishes authority, employer relationship, and training pathway</a:t>
            </a:r>
            <a:endParaRPr lang="en-US" sz="880" dirty="0"/>
          </a:p>
        </p:txBody>
      </p:sp>
      <p:sp>
        <p:nvSpPr>
          <p:cNvPr id="4" name="Shape 2"/>
          <p:cNvSpPr/>
          <p:nvPr/>
        </p:nvSpPr>
        <p:spPr>
          <a:xfrm>
            <a:off x="502920" y="1024128"/>
            <a:ext cx="11064240" cy="0"/>
          </a:xfrm>
          <a:prstGeom prst="line">
            <a:avLst/>
          </a:prstGeom>
          <a:noFill/>
          <a:ln w="17780">
            <a:solidFill>
              <a:srgbClr val="C9A33A"/>
            </a:solidFill>
            <a:prstDash val="solid"/>
          </a:ln>
        </p:spPr>
        <p:txBody>
          <a:bodyPr/>
          <a:lstStyle/>
          <a:p>
            <a:endParaRPr lang="en-US"/>
          </a:p>
        </p:txBody>
      </p:sp>
      <p:sp>
        <p:nvSpPr>
          <p:cNvPr id="5" name="Text 3"/>
          <p:cNvSpPr/>
          <p:nvPr/>
        </p:nvSpPr>
        <p:spPr>
          <a:xfrm>
            <a:off x="594360" y="1325880"/>
            <a:ext cx="3246120" cy="502920"/>
          </a:xfrm>
          <a:prstGeom prst="rect">
            <a:avLst/>
          </a:prstGeom>
          <a:noFill/>
          <a:ln/>
        </p:spPr>
        <p:txBody>
          <a:bodyPr wrap="square" lIns="381" tIns="381" rIns="381" bIns="381" rtlCol="0" anchor="ctr">
            <a:normAutofit/>
          </a:bodyPr>
          <a:lstStyle/>
          <a:p>
            <a:pPr marL="0" indent="0">
              <a:buNone/>
            </a:pPr>
            <a:r>
              <a:rPr lang="en-US" sz="1800" b="1" dirty="0">
                <a:solidFill>
                  <a:srgbClr val="17324D"/>
                </a:solidFill>
              </a:rPr>
              <a:t>School Police Officer</a:t>
            </a:r>
            <a:endParaRPr lang="en-US" sz="1800" dirty="0"/>
          </a:p>
          <a:p>
            <a:pPr marL="0" indent="0">
              <a:buNone/>
            </a:pPr>
            <a:r>
              <a:rPr lang="en-US" sz="1800" b="1" dirty="0">
                <a:solidFill>
                  <a:srgbClr val="17324D"/>
                </a:solidFill>
              </a:rPr>
              <a:t>(SPO)</a:t>
            </a:r>
            <a:endParaRPr lang="en-US" sz="1800" dirty="0"/>
          </a:p>
        </p:txBody>
      </p:sp>
      <p:sp>
        <p:nvSpPr>
          <p:cNvPr id="6" name="Shape 4"/>
          <p:cNvSpPr/>
          <p:nvPr/>
        </p:nvSpPr>
        <p:spPr>
          <a:xfrm>
            <a:off x="594360" y="1938528"/>
            <a:ext cx="2834640" cy="0"/>
          </a:xfrm>
          <a:prstGeom prst="line">
            <a:avLst/>
          </a:prstGeom>
          <a:noFill/>
          <a:ln w="13970">
            <a:solidFill>
              <a:srgbClr val="17324D"/>
            </a:solidFill>
            <a:prstDash val="solid"/>
          </a:ln>
        </p:spPr>
        <p:txBody>
          <a:bodyPr/>
          <a:lstStyle/>
          <a:p>
            <a:endParaRPr lang="en-US"/>
          </a:p>
        </p:txBody>
      </p:sp>
      <p:sp>
        <p:nvSpPr>
          <p:cNvPr id="7" name="Text 5"/>
          <p:cNvSpPr/>
          <p:nvPr/>
        </p:nvSpPr>
        <p:spPr>
          <a:xfrm>
            <a:off x="594360" y="2157984"/>
            <a:ext cx="3246120" cy="960120"/>
          </a:xfrm>
          <a:prstGeom prst="rect">
            <a:avLst/>
          </a:prstGeom>
          <a:noFill/>
          <a:ln/>
        </p:spPr>
        <p:txBody>
          <a:bodyPr wrap="square" lIns="254" tIns="254" rIns="254" bIns="254" rtlCol="0" anchor="ctr">
            <a:normAutofit/>
          </a:bodyPr>
          <a:lstStyle/>
          <a:p>
            <a:pPr marL="0" indent="0">
              <a:buNone/>
            </a:pPr>
            <a:r>
              <a:rPr lang="en-US" sz="1240" dirty="0">
                <a:solidFill>
                  <a:srgbClr val="3E4A56"/>
                </a:solidFill>
              </a:rPr>
              <a:t>Law enforcement officer employed/contracted by the school entity; police powers depend on statutory/court authority.</a:t>
            </a:r>
            <a:endParaRPr lang="en-US" sz="1240" dirty="0"/>
          </a:p>
        </p:txBody>
      </p:sp>
      <p:sp>
        <p:nvSpPr>
          <p:cNvPr id="8" name="Text 6"/>
          <p:cNvSpPr/>
          <p:nvPr/>
        </p:nvSpPr>
        <p:spPr>
          <a:xfrm>
            <a:off x="4389120" y="1325880"/>
            <a:ext cx="3246120" cy="502920"/>
          </a:xfrm>
          <a:prstGeom prst="rect">
            <a:avLst/>
          </a:prstGeom>
          <a:noFill/>
          <a:ln/>
        </p:spPr>
        <p:txBody>
          <a:bodyPr wrap="square" lIns="381" tIns="381" rIns="381" bIns="381" rtlCol="0" anchor="ctr">
            <a:normAutofit/>
          </a:bodyPr>
          <a:lstStyle/>
          <a:p>
            <a:pPr marL="0" indent="0">
              <a:buNone/>
            </a:pPr>
            <a:r>
              <a:rPr lang="en-US" sz="1800" b="1" dirty="0">
                <a:solidFill>
                  <a:srgbClr val="287A5B"/>
                </a:solidFill>
              </a:rPr>
              <a:t>School Resource Officer</a:t>
            </a:r>
            <a:endParaRPr lang="en-US" sz="1800" dirty="0"/>
          </a:p>
          <a:p>
            <a:pPr marL="0" indent="0">
              <a:buNone/>
            </a:pPr>
            <a:r>
              <a:rPr lang="en-US" sz="1800" b="1" dirty="0">
                <a:solidFill>
                  <a:srgbClr val="287A5B"/>
                </a:solidFill>
              </a:rPr>
              <a:t>(SRO)</a:t>
            </a:r>
            <a:endParaRPr lang="en-US" sz="1800" dirty="0"/>
          </a:p>
        </p:txBody>
      </p:sp>
      <p:sp>
        <p:nvSpPr>
          <p:cNvPr id="9" name="Shape 7"/>
          <p:cNvSpPr/>
          <p:nvPr/>
        </p:nvSpPr>
        <p:spPr>
          <a:xfrm>
            <a:off x="4389120" y="1938528"/>
            <a:ext cx="2834640" cy="0"/>
          </a:xfrm>
          <a:prstGeom prst="line">
            <a:avLst/>
          </a:prstGeom>
          <a:noFill/>
          <a:ln w="13970">
            <a:solidFill>
              <a:srgbClr val="287A5B"/>
            </a:solidFill>
            <a:prstDash val="solid"/>
          </a:ln>
        </p:spPr>
        <p:txBody>
          <a:bodyPr/>
          <a:lstStyle/>
          <a:p>
            <a:endParaRPr lang="en-US"/>
          </a:p>
        </p:txBody>
      </p:sp>
      <p:sp>
        <p:nvSpPr>
          <p:cNvPr id="10" name="Text 8"/>
          <p:cNvSpPr/>
          <p:nvPr/>
        </p:nvSpPr>
        <p:spPr>
          <a:xfrm>
            <a:off x="4389120" y="2157984"/>
            <a:ext cx="3246120" cy="960120"/>
          </a:xfrm>
          <a:prstGeom prst="rect">
            <a:avLst/>
          </a:prstGeom>
          <a:noFill/>
          <a:ln/>
        </p:spPr>
        <p:txBody>
          <a:bodyPr wrap="square" lIns="254" tIns="254" rIns="254" bIns="254" rtlCol="0" anchor="ctr">
            <a:normAutofit/>
          </a:bodyPr>
          <a:lstStyle/>
          <a:p>
            <a:pPr marL="0" indent="0">
              <a:buNone/>
            </a:pPr>
            <a:r>
              <a:rPr lang="en-US" sz="1240" dirty="0">
                <a:solidFill>
                  <a:srgbClr val="3E4A56"/>
                </a:solidFill>
              </a:rPr>
              <a:t>Commissioned law enforcement officer employed by a law enforcement agency and stationed in school by agreement.</a:t>
            </a:r>
            <a:endParaRPr lang="en-US" sz="1240" dirty="0"/>
          </a:p>
        </p:txBody>
      </p:sp>
      <p:sp>
        <p:nvSpPr>
          <p:cNvPr id="11" name="Text 9"/>
          <p:cNvSpPr/>
          <p:nvPr/>
        </p:nvSpPr>
        <p:spPr>
          <a:xfrm>
            <a:off x="8183880" y="1325880"/>
            <a:ext cx="3246120" cy="502920"/>
          </a:xfrm>
          <a:prstGeom prst="rect">
            <a:avLst/>
          </a:prstGeom>
          <a:noFill/>
          <a:ln/>
        </p:spPr>
        <p:txBody>
          <a:bodyPr wrap="square" lIns="381" tIns="381" rIns="381" bIns="381" rtlCol="0" anchor="ctr">
            <a:normAutofit/>
          </a:bodyPr>
          <a:lstStyle/>
          <a:p>
            <a:pPr marL="0" indent="0">
              <a:buNone/>
            </a:pPr>
            <a:r>
              <a:rPr lang="en-US" sz="1800" b="1" dirty="0">
                <a:solidFill>
                  <a:srgbClr val="9B1C31"/>
                </a:solidFill>
              </a:rPr>
              <a:t>School Security Guard</a:t>
            </a:r>
            <a:endParaRPr lang="en-US" sz="1800" dirty="0"/>
          </a:p>
          <a:p>
            <a:pPr marL="0" indent="0">
              <a:buNone/>
            </a:pPr>
            <a:r>
              <a:rPr lang="en-US" sz="1800" b="1" dirty="0">
                <a:solidFill>
                  <a:srgbClr val="9B1C31"/>
                </a:solidFill>
              </a:rPr>
              <a:t>(SSG)</a:t>
            </a:r>
            <a:endParaRPr lang="en-US" sz="1800" dirty="0"/>
          </a:p>
        </p:txBody>
      </p:sp>
      <p:sp>
        <p:nvSpPr>
          <p:cNvPr id="12" name="Shape 10"/>
          <p:cNvSpPr/>
          <p:nvPr/>
        </p:nvSpPr>
        <p:spPr>
          <a:xfrm>
            <a:off x="8183880" y="1938528"/>
            <a:ext cx="2834640" cy="0"/>
          </a:xfrm>
          <a:prstGeom prst="line">
            <a:avLst/>
          </a:prstGeom>
          <a:noFill/>
          <a:ln w="13970">
            <a:solidFill>
              <a:srgbClr val="9B1C31"/>
            </a:solidFill>
            <a:prstDash val="solid"/>
          </a:ln>
        </p:spPr>
        <p:txBody>
          <a:bodyPr/>
          <a:lstStyle/>
          <a:p>
            <a:endParaRPr lang="en-US"/>
          </a:p>
        </p:txBody>
      </p:sp>
      <p:sp>
        <p:nvSpPr>
          <p:cNvPr id="13" name="Text 11"/>
          <p:cNvSpPr/>
          <p:nvPr/>
        </p:nvSpPr>
        <p:spPr>
          <a:xfrm>
            <a:off x="8183880" y="2157984"/>
            <a:ext cx="3246120" cy="960120"/>
          </a:xfrm>
          <a:prstGeom prst="rect">
            <a:avLst/>
          </a:prstGeom>
          <a:noFill/>
          <a:ln/>
        </p:spPr>
        <p:txBody>
          <a:bodyPr wrap="square" lIns="254" tIns="254" rIns="254" bIns="254" rtlCol="0" anchor="ctr">
            <a:normAutofit/>
          </a:bodyPr>
          <a:lstStyle/>
          <a:p>
            <a:pPr marL="0" indent="0">
              <a:buNone/>
            </a:pPr>
            <a:r>
              <a:rPr lang="en-US" sz="1240" dirty="0">
                <a:solidFill>
                  <a:srgbClr val="3E4A56"/>
                </a:solidFill>
              </a:rPr>
              <a:t>District, vendor, contractor, or independent contractor role for routine safety/security duties; no school police powers.</a:t>
            </a:r>
            <a:endParaRPr lang="en-US" sz="1240" dirty="0"/>
          </a:p>
        </p:txBody>
      </p:sp>
      <p:sp>
        <p:nvSpPr>
          <p:cNvPr id="14" name="Text 12"/>
          <p:cNvSpPr/>
          <p:nvPr/>
        </p:nvSpPr>
        <p:spPr>
          <a:xfrm>
            <a:off x="594360" y="3730752"/>
            <a:ext cx="2560320" cy="201168"/>
          </a:xfrm>
          <a:prstGeom prst="rect">
            <a:avLst/>
          </a:prstGeom>
          <a:noFill/>
          <a:ln/>
        </p:spPr>
        <p:txBody>
          <a:bodyPr wrap="square" lIns="0" tIns="0" rIns="0" bIns="0" rtlCol="0" anchor="ctr">
            <a:normAutofit/>
          </a:bodyPr>
          <a:lstStyle/>
          <a:p>
            <a:pPr marL="0" indent="0">
              <a:buNone/>
            </a:pPr>
            <a:r>
              <a:rPr lang="en-US" sz="800" b="1" dirty="0">
                <a:solidFill>
                  <a:srgbClr val="17324D"/>
                </a:solidFill>
                <a:latin typeface="Aptos" pitchFamily="34" charset="0"/>
                <a:ea typeface="Aptos" pitchFamily="34" charset="-122"/>
                <a:cs typeface="Aptos" pitchFamily="34" charset="-120"/>
              </a:rPr>
              <a:t>Common required baseline</a:t>
            </a:r>
            <a:endParaRPr lang="en-US" sz="800" dirty="0"/>
          </a:p>
        </p:txBody>
      </p:sp>
      <p:sp>
        <p:nvSpPr>
          <p:cNvPr id="15" name="Text 13"/>
          <p:cNvSpPr/>
          <p:nvPr/>
        </p:nvSpPr>
        <p:spPr>
          <a:xfrm>
            <a:off x="777240" y="4096512"/>
            <a:ext cx="10469880" cy="1243584"/>
          </a:xfrm>
          <a:prstGeom prst="rect">
            <a:avLst/>
          </a:prstGeom>
          <a:noFill/>
          <a:ln/>
        </p:spPr>
        <p:txBody>
          <a:bodyPr wrap="square" lIns="635" tIns="635" rIns="635" bIns="635" rtlCol="0" anchor="t">
            <a:normAutofit/>
          </a:bodyPr>
          <a:lstStyle/>
          <a:p>
            <a:pPr marL="139700" indent="-139700">
              <a:buSzPct val="100000"/>
              <a:buChar char="•"/>
            </a:pPr>
            <a:r>
              <a:rPr lang="en-US" sz="1350" dirty="0">
                <a:solidFill>
                  <a:srgbClr val="3E4A56"/>
                </a:solidFill>
                <a:latin typeface="Aptos" pitchFamily="34" charset="0"/>
                <a:ea typeface="Aptos" pitchFamily="34" charset="-122"/>
                <a:cs typeface="Aptos" pitchFamily="34" charset="-120"/>
              </a:rPr>
              <a:t>All categories are “school security personnel” under PA guidance.</a:t>
            </a:r>
            <a:endParaRPr lang="en-US" sz="1350" dirty="0"/>
          </a:p>
          <a:p>
            <a:pPr marL="139700" indent="-139700">
              <a:buSzPct val="100000"/>
              <a:buChar char="•"/>
            </a:pPr>
            <a:r>
              <a:rPr lang="en-US" sz="1350" dirty="0">
                <a:solidFill>
                  <a:srgbClr val="3E4A56"/>
                </a:solidFill>
                <a:latin typeface="Aptos" pitchFamily="34" charset="0"/>
                <a:ea typeface="Aptos" pitchFamily="34" charset="-122"/>
                <a:cs typeface="Aptos" pitchFamily="34" charset="-120"/>
              </a:rPr>
              <a:t>Personnel hired on/after September 2, 2019 must complete required instruction before beginning duties.</a:t>
            </a:r>
            <a:endParaRPr lang="en-US" sz="1350" dirty="0"/>
          </a:p>
          <a:p>
            <a:pPr marL="139700" indent="-139700">
              <a:buSzPct val="100000"/>
              <a:buChar char="•"/>
            </a:pPr>
            <a:r>
              <a:rPr lang="en-US" sz="1350" dirty="0">
                <a:solidFill>
                  <a:srgbClr val="3E4A56"/>
                </a:solidFill>
                <a:latin typeface="Aptos" pitchFamily="34" charset="0"/>
                <a:ea typeface="Aptos" pitchFamily="34" charset="-122"/>
                <a:cs typeface="Aptos" pitchFamily="34" charset="-120"/>
              </a:rPr>
              <a:t>School Security Guard role may include safety support, enhanced campus supervision, disruptive-student assistance, visitor monitoring, law enforcement coordination, and other safety functions.</a:t>
            </a:r>
            <a:endParaRPr lang="en-US" sz="1350" dirty="0"/>
          </a:p>
        </p:txBody>
      </p:sp>
      <p:sp>
        <p:nvSpPr>
          <p:cNvPr id="16" name="Text 14"/>
          <p:cNvSpPr/>
          <p:nvPr/>
        </p:nvSpPr>
        <p:spPr>
          <a:xfrm>
            <a:off x="1005840" y="5650992"/>
            <a:ext cx="10149840" cy="384048"/>
          </a:xfrm>
          <a:prstGeom prst="rect">
            <a:avLst/>
          </a:prstGeom>
          <a:solidFill>
            <a:srgbClr val="EFE8D4"/>
          </a:solidFill>
          <a:ln w="7620">
            <a:solidFill>
              <a:srgbClr val="E1E0D7"/>
            </a:solidFill>
          </a:ln>
        </p:spPr>
        <p:txBody>
          <a:bodyPr wrap="square" rtlCol="0" anchor="ctr">
            <a:normAutofit/>
          </a:bodyPr>
          <a:lstStyle/>
          <a:p>
            <a:pPr marL="0" indent="0" algn="ctr">
              <a:buNone/>
            </a:pPr>
            <a:r>
              <a:rPr lang="en-US" sz="1430" b="1" dirty="0">
                <a:solidFill>
                  <a:srgbClr val="17324D"/>
                </a:solidFill>
                <a:latin typeface="Aptos" pitchFamily="34" charset="0"/>
                <a:ea typeface="Aptos" pitchFamily="34" charset="-122"/>
                <a:cs typeface="Aptos" pitchFamily="34" charset="-120"/>
              </a:rPr>
              <a:t>PVSD proposed title: School Security Guard with districtwide safety responsibilities</a:t>
            </a:r>
            <a:endParaRPr lang="en-US" sz="1430" dirty="0"/>
          </a:p>
        </p:txBody>
      </p:sp>
      <p:sp>
        <p:nvSpPr>
          <p:cNvPr id="17" name="Text 15"/>
          <p:cNvSpPr/>
          <p:nvPr/>
        </p:nvSpPr>
        <p:spPr>
          <a:xfrm>
            <a:off x="502920" y="6547104"/>
            <a:ext cx="9692640" cy="164592"/>
          </a:xfrm>
          <a:prstGeom prst="rect">
            <a:avLst/>
          </a:prstGeom>
          <a:noFill/>
          <a:ln/>
        </p:spPr>
        <p:txBody>
          <a:bodyPr wrap="square" lIns="0" tIns="0" rIns="0" bIns="0" rtlCol="0" anchor="ctr"/>
          <a:lstStyle/>
          <a:p>
            <a:pPr marL="0" indent="0">
              <a:buNone/>
            </a:pPr>
            <a:r>
              <a:rPr lang="en-US" sz="540" dirty="0">
                <a:solidFill>
                  <a:srgbClr val="697684"/>
                </a:solidFill>
                <a:latin typeface="Aptos" pitchFamily="34" charset="0"/>
                <a:ea typeface="Aptos" pitchFamily="34" charset="-122"/>
                <a:cs typeface="Aptos" pitchFamily="34" charset="-120"/>
              </a:rPr>
              <a:t>Sources: PDE Act 67 guidance, School Security Personnel definitions and training</a:t>
            </a:r>
            <a:endParaRPr lang="en-US" sz="540" dirty="0"/>
          </a:p>
        </p:txBody>
      </p:sp>
      <p:sp>
        <p:nvSpPr>
          <p:cNvPr id="18" name="Text 16"/>
          <p:cNvSpPr/>
          <p:nvPr/>
        </p:nvSpPr>
        <p:spPr>
          <a:xfrm>
            <a:off x="11292840" y="6501384"/>
            <a:ext cx="384048" cy="201168"/>
          </a:xfrm>
          <a:prstGeom prst="rect">
            <a:avLst/>
          </a:prstGeom>
          <a:noFill/>
          <a:ln/>
        </p:spPr>
        <p:txBody>
          <a:bodyPr wrap="square" lIns="0" tIns="0" rIns="0" bIns="0" rtlCol="0" anchor="ctr"/>
          <a:lstStyle/>
          <a:p>
            <a:pPr marL="0" indent="0" algn="r">
              <a:buNone/>
            </a:pPr>
            <a:r>
              <a:rPr lang="en-US" sz="800" dirty="0">
                <a:solidFill>
                  <a:srgbClr val="697684"/>
                </a:solidFill>
                <a:latin typeface="Aptos" pitchFamily="34" charset="0"/>
                <a:ea typeface="Aptos" pitchFamily="34" charset="-122"/>
                <a:cs typeface="Aptos" pitchFamily="34" charset="-120"/>
              </a:rPr>
              <a:t>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02920" y="292608"/>
            <a:ext cx="8046720" cy="393192"/>
          </a:xfrm>
          <a:prstGeom prst="rect">
            <a:avLst/>
          </a:prstGeom>
          <a:noFill/>
          <a:ln/>
        </p:spPr>
        <p:txBody>
          <a:bodyPr wrap="square" lIns="0" tIns="0" rIns="0" bIns="0" rtlCol="0" anchor="ctr"/>
          <a:lstStyle/>
          <a:p>
            <a:pPr marL="0" indent="0">
              <a:buNone/>
            </a:pPr>
            <a:r>
              <a:rPr lang="en-US" sz="2400" b="1" dirty="0">
                <a:solidFill>
                  <a:srgbClr val="17324D"/>
                </a:solidFill>
                <a:latin typeface="Aptos Display" pitchFamily="34" charset="0"/>
                <a:ea typeface="Aptos Display" pitchFamily="34" charset="-122"/>
                <a:cs typeface="Aptos Display" pitchFamily="34" charset="-120"/>
              </a:rPr>
              <a:t>Armed requirements &amp; certifications</a:t>
            </a:r>
            <a:endParaRPr lang="en-US" sz="2400" dirty="0"/>
          </a:p>
        </p:txBody>
      </p:sp>
      <p:sp>
        <p:nvSpPr>
          <p:cNvPr id="3" name="Text 1"/>
          <p:cNvSpPr/>
          <p:nvPr/>
        </p:nvSpPr>
        <p:spPr>
          <a:xfrm>
            <a:off x="521208" y="731520"/>
            <a:ext cx="8138160" cy="228600"/>
          </a:xfrm>
          <a:prstGeom prst="rect">
            <a:avLst/>
          </a:prstGeom>
          <a:noFill/>
          <a:ln/>
        </p:spPr>
        <p:txBody>
          <a:bodyPr wrap="square" lIns="0" tIns="0" rIns="0" bIns="0" rtlCol="0" anchor="ctr"/>
          <a:lstStyle/>
          <a:p>
            <a:pPr marL="0" indent="0">
              <a:buNone/>
            </a:pPr>
            <a:r>
              <a:rPr lang="en-US" sz="880" dirty="0">
                <a:solidFill>
                  <a:srgbClr val="697684"/>
                </a:solidFill>
                <a:latin typeface="Aptos" pitchFamily="34" charset="0"/>
                <a:ea typeface="Aptos" pitchFamily="34" charset="-122"/>
                <a:cs typeface="Aptos" pitchFamily="34" charset="-120"/>
              </a:rPr>
              <a:t>Requirements vary by role; School Security Guard has specific armed criteria</a:t>
            </a:r>
            <a:endParaRPr lang="en-US" sz="880" dirty="0"/>
          </a:p>
        </p:txBody>
      </p:sp>
      <p:sp>
        <p:nvSpPr>
          <p:cNvPr id="4" name="Shape 2"/>
          <p:cNvSpPr/>
          <p:nvPr/>
        </p:nvSpPr>
        <p:spPr>
          <a:xfrm>
            <a:off x="502920" y="1024128"/>
            <a:ext cx="11064240" cy="0"/>
          </a:xfrm>
          <a:prstGeom prst="line">
            <a:avLst/>
          </a:prstGeom>
          <a:noFill/>
          <a:ln w="17780">
            <a:solidFill>
              <a:srgbClr val="C9A33A"/>
            </a:solidFill>
            <a:prstDash val="solid"/>
          </a:ln>
        </p:spPr>
        <p:txBody>
          <a:bodyPr/>
          <a:lstStyle/>
          <a:p>
            <a:endParaRPr lang="en-US"/>
          </a:p>
        </p:txBody>
      </p:sp>
      <p:sp>
        <p:nvSpPr>
          <p:cNvPr id="5" name="Text 3"/>
          <p:cNvSpPr/>
          <p:nvPr/>
        </p:nvSpPr>
        <p:spPr>
          <a:xfrm>
            <a:off x="685800" y="1298448"/>
            <a:ext cx="9875520" cy="320040"/>
          </a:xfrm>
          <a:prstGeom prst="rect">
            <a:avLst/>
          </a:prstGeom>
          <a:noFill/>
          <a:ln/>
        </p:spPr>
        <p:txBody>
          <a:bodyPr wrap="square" lIns="0" tIns="0" rIns="0" bIns="0" rtlCol="0" anchor="ctr"/>
          <a:lstStyle/>
          <a:p>
            <a:pPr marL="0" indent="0">
              <a:buNone/>
            </a:pPr>
            <a:r>
              <a:rPr lang="en-US" sz="1550" b="1" dirty="0">
                <a:solidFill>
                  <a:srgbClr val="17324D"/>
                </a:solidFill>
              </a:rPr>
              <a:t>Only “school security personnel” may be authorized by a school entity to carry firearms while performing school duties.</a:t>
            </a:r>
            <a:endParaRPr lang="en-US" sz="1550" dirty="0"/>
          </a:p>
        </p:txBody>
      </p:sp>
      <p:sp>
        <p:nvSpPr>
          <p:cNvPr id="6" name="Text 4"/>
          <p:cNvSpPr/>
          <p:nvPr/>
        </p:nvSpPr>
        <p:spPr>
          <a:xfrm>
            <a:off x="685800" y="1892808"/>
            <a:ext cx="3429000" cy="438912"/>
          </a:xfrm>
          <a:prstGeom prst="rect">
            <a:avLst/>
          </a:prstGeom>
          <a:solidFill>
            <a:srgbClr val="17324D"/>
          </a:solidFill>
          <a:ln w="7620">
            <a:solidFill>
              <a:srgbClr val="17324D"/>
            </a:solidFill>
          </a:ln>
        </p:spPr>
        <p:txBody>
          <a:bodyPr wrap="square" rtlCol="0" anchor="ctr">
            <a:normAutofit/>
          </a:bodyPr>
          <a:lstStyle/>
          <a:p>
            <a:pPr marL="0" indent="0" algn="ctr">
              <a:buNone/>
            </a:pPr>
            <a:r>
              <a:rPr lang="en-US" sz="1480" b="1" dirty="0">
                <a:solidFill>
                  <a:srgbClr val="FFFFFF"/>
                </a:solidFill>
                <a:latin typeface="Aptos" pitchFamily="34" charset="0"/>
                <a:ea typeface="Aptos" pitchFamily="34" charset="-122"/>
                <a:cs typeface="Aptos" pitchFamily="34" charset="-120"/>
              </a:rPr>
              <a:t>Armed School Security Guard</a:t>
            </a:r>
            <a:endParaRPr lang="en-US" sz="1480" dirty="0"/>
          </a:p>
        </p:txBody>
      </p:sp>
      <p:sp>
        <p:nvSpPr>
          <p:cNvPr id="7" name="Text 5"/>
          <p:cNvSpPr/>
          <p:nvPr/>
        </p:nvSpPr>
        <p:spPr>
          <a:xfrm>
            <a:off x="822960" y="2542032"/>
            <a:ext cx="3154680" cy="1965960"/>
          </a:xfrm>
          <a:prstGeom prst="rect">
            <a:avLst/>
          </a:prstGeom>
          <a:noFill/>
          <a:ln/>
        </p:spPr>
        <p:txBody>
          <a:bodyPr wrap="square" lIns="635" tIns="635" rIns="635" bIns="635" rtlCol="0" anchor="t">
            <a:normAutofit/>
          </a:bodyPr>
          <a:lstStyle/>
          <a:p>
            <a:pPr marL="139700" indent="-139700">
              <a:buSzPct val="100000"/>
              <a:buChar char="•"/>
            </a:pPr>
            <a:r>
              <a:rPr lang="en-US" sz="1350" dirty="0">
                <a:solidFill>
                  <a:srgbClr val="3E4A56"/>
                </a:solidFill>
                <a:latin typeface="Aptos" pitchFamily="34" charset="0"/>
                <a:ea typeface="Aptos" pitchFamily="34" charset="-122"/>
                <a:cs typeface="Aptos" pitchFamily="34" charset="-120"/>
              </a:rPr>
              <a:t>Uniform Firearms Act license</a:t>
            </a:r>
            <a:endParaRPr lang="en-US" sz="1350" dirty="0"/>
          </a:p>
          <a:p>
            <a:pPr marL="139700" indent="-139700">
              <a:buSzPct val="100000"/>
              <a:buChar char="•"/>
            </a:pPr>
            <a:r>
              <a:rPr lang="en-US" sz="1350" dirty="0">
                <a:solidFill>
                  <a:srgbClr val="3E4A56"/>
                </a:solidFill>
                <a:latin typeface="Aptos" pitchFamily="34" charset="0"/>
                <a:ea typeface="Aptos" pitchFamily="34" charset="-122"/>
                <a:cs typeface="Aptos" pitchFamily="34" charset="-120"/>
              </a:rPr>
              <a:t>Current Act 235 certification</a:t>
            </a:r>
            <a:endParaRPr lang="en-US" sz="1350" dirty="0"/>
          </a:p>
          <a:p>
            <a:pPr marL="139700" indent="-139700">
              <a:buSzPct val="100000"/>
              <a:buChar char="•"/>
            </a:pPr>
            <a:r>
              <a:rPr lang="en-US" sz="1350" dirty="0">
                <a:solidFill>
                  <a:srgbClr val="3E4A56"/>
                </a:solidFill>
                <a:latin typeface="Aptos" pitchFamily="34" charset="0"/>
                <a:ea typeface="Aptos" pitchFamily="34" charset="-122"/>
                <a:cs typeface="Aptos" pitchFamily="34" charset="-120"/>
              </a:rPr>
              <a:t>Required school security personnel training</a:t>
            </a:r>
            <a:endParaRPr lang="en-US" sz="1350" dirty="0"/>
          </a:p>
          <a:p>
            <a:pPr marL="139700" indent="-139700">
              <a:buSzPct val="100000"/>
              <a:buChar char="•"/>
            </a:pPr>
            <a:r>
              <a:rPr lang="en-US" sz="1350" dirty="0">
                <a:solidFill>
                  <a:srgbClr val="3E4A56"/>
                </a:solidFill>
                <a:latin typeface="Aptos" pitchFamily="34" charset="0"/>
                <a:ea typeface="Aptos" pitchFamily="34" charset="-122"/>
                <a:cs typeface="Aptos" pitchFamily="34" charset="-120"/>
              </a:rPr>
              <a:t>Required background checks and clearances</a:t>
            </a:r>
            <a:endParaRPr lang="en-US" sz="1350" dirty="0"/>
          </a:p>
          <a:p>
            <a:pPr marL="139700" indent="-139700">
              <a:buSzPct val="100000"/>
              <a:buChar char="•"/>
            </a:pPr>
            <a:r>
              <a:rPr lang="en-US" sz="1350" dirty="0">
                <a:solidFill>
                  <a:srgbClr val="3E4A56"/>
                </a:solidFill>
                <a:latin typeface="Aptos" pitchFamily="34" charset="0"/>
                <a:ea typeface="Aptos" pitchFamily="34" charset="-122"/>
                <a:cs typeface="Aptos" pitchFamily="34" charset="-120"/>
              </a:rPr>
              <a:t>Active/retired law enforcement exemptions may apply</a:t>
            </a:r>
            <a:endParaRPr lang="en-US" sz="1350" dirty="0"/>
          </a:p>
        </p:txBody>
      </p:sp>
      <p:sp>
        <p:nvSpPr>
          <p:cNvPr id="8" name="Text 6"/>
          <p:cNvSpPr/>
          <p:nvPr/>
        </p:nvSpPr>
        <p:spPr>
          <a:xfrm>
            <a:off x="4370832" y="1892808"/>
            <a:ext cx="3154680" cy="438912"/>
          </a:xfrm>
          <a:prstGeom prst="rect">
            <a:avLst/>
          </a:prstGeom>
          <a:solidFill>
            <a:srgbClr val="287A5B"/>
          </a:solidFill>
          <a:ln w="7620">
            <a:solidFill>
              <a:srgbClr val="287A5B"/>
            </a:solidFill>
          </a:ln>
        </p:spPr>
        <p:txBody>
          <a:bodyPr wrap="square" rtlCol="0" anchor="ctr">
            <a:normAutofit/>
          </a:bodyPr>
          <a:lstStyle/>
          <a:p>
            <a:pPr marL="0" indent="0" algn="ctr">
              <a:buNone/>
            </a:pPr>
            <a:r>
              <a:rPr lang="en-US" sz="1480" b="1" dirty="0">
                <a:solidFill>
                  <a:srgbClr val="FFFFFF"/>
                </a:solidFill>
                <a:latin typeface="Aptos" pitchFamily="34" charset="0"/>
                <a:ea typeface="Aptos" pitchFamily="34" charset="-122"/>
                <a:cs typeface="Aptos" pitchFamily="34" charset="-120"/>
              </a:rPr>
              <a:t>School Police Officer</a:t>
            </a:r>
            <a:endParaRPr lang="en-US" sz="1480" dirty="0"/>
          </a:p>
        </p:txBody>
      </p:sp>
      <p:sp>
        <p:nvSpPr>
          <p:cNvPr id="9" name="Text 7"/>
          <p:cNvSpPr/>
          <p:nvPr/>
        </p:nvSpPr>
        <p:spPr>
          <a:xfrm>
            <a:off x="4507992" y="2542032"/>
            <a:ext cx="2880360" cy="1965960"/>
          </a:xfrm>
          <a:prstGeom prst="rect">
            <a:avLst/>
          </a:prstGeom>
          <a:noFill/>
          <a:ln/>
        </p:spPr>
        <p:txBody>
          <a:bodyPr wrap="square" lIns="635" tIns="635" rIns="635" bIns="635" rtlCol="0" anchor="t">
            <a:normAutofit/>
          </a:bodyPr>
          <a:lstStyle/>
          <a:p>
            <a:pPr marL="139700" indent="-139700">
              <a:buSzPct val="100000"/>
              <a:buChar char="•"/>
            </a:pPr>
            <a:r>
              <a:rPr lang="en-US" sz="1320" dirty="0">
                <a:solidFill>
                  <a:srgbClr val="3E4A56"/>
                </a:solidFill>
                <a:latin typeface="Aptos" pitchFamily="34" charset="0"/>
                <a:ea typeface="Aptos" pitchFamily="34" charset="-122"/>
                <a:cs typeface="Aptos" pitchFamily="34" charset="-120"/>
              </a:rPr>
              <a:t>MPOETC basic training or PSP Academy pathway when applicable</a:t>
            </a:r>
            <a:endParaRPr lang="en-US" sz="1320" dirty="0"/>
          </a:p>
          <a:p>
            <a:pPr marL="139700" indent="-139700">
              <a:buSzPct val="100000"/>
              <a:buChar char="•"/>
            </a:pPr>
            <a:r>
              <a:rPr lang="en-US" sz="1320" dirty="0">
                <a:solidFill>
                  <a:srgbClr val="3E4A56"/>
                </a:solidFill>
                <a:latin typeface="Aptos" pitchFamily="34" charset="0"/>
                <a:ea typeface="Aptos" pitchFamily="34" charset="-122"/>
                <a:cs typeface="Aptos" pitchFamily="34" charset="-120"/>
              </a:rPr>
              <a:t>NASRO Basic SRO course or PCCD-approved equivalent</a:t>
            </a:r>
            <a:endParaRPr lang="en-US" sz="1320" dirty="0"/>
          </a:p>
          <a:p>
            <a:pPr marL="139700" indent="-139700">
              <a:buSzPct val="100000"/>
              <a:buChar char="•"/>
            </a:pPr>
            <a:r>
              <a:rPr lang="en-US" sz="1320" dirty="0">
                <a:solidFill>
                  <a:srgbClr val="3E4A56"/>
                </a:solidFill>
                <a:latin typeface="Aptos" pitchFamily="34" charset="0"/>
                <a:ea typeface="Aptos" pitchFamily="34" charset="-122"/>
                <a:cs typeface="Aptos" pitchFamily="34" charset="-120"/>
              </a:rPr>
              <a:t>Annual MPOETC in-service training</a:t>
            </a:r>
            <a:endParaRPr lang="en-US" sz="1320" dirty="0"/>
          </a:p>
          <a:p>
            <a:pPr marL="139700" indent="-139700">
              <a:buSzPct val="100000"/>
              <a:buChar char="•"/>
            </a:pPr>
            <a:r>
              <a:rPr lang="en-US" sz="1320" dirty="0">
                <a:solidFill>
                  <a:srgbClr val="3E4A56"/>
                </a:solidFill>
                <a:latin typeface="Aptos" pitchFamily="34" charset="0"/>
                <a:ea typeface="Aptos" pitchFamily="34" charset="-122"/>
                <a:cs typeface="Aptos" pitchFamily="34" charset="-120"/>
              </a:rPr>
              <a:t>Court/authority process controls powers and firearm authority</a:t>
            </a:r>
            <a:endParaRPr lang="en-US" sz="1320" dirty="0"/>
          </a:p>
        </p:txBody>
      </p:sp>
      <p:sp>
        <p:nvSpPr>
          <p:cNvPr id="10" name="Text 8"/>
          <p:cNvSpPr/>
          <p:nvPr/>
        </p:nvSpPr>
        <p:spPr>
          <a:xfrm>
            <a:off x="7790688" y="1892808"/>
            <a:ext cx="3246120" cy="438912"/>
          </a:xfrm>
          <a:prstGeom prst="rect">
            <a:avLst/>
          </a:prstGeom>
          <a:solidFill>
            <a:srgbClr val="9B1C31"/>
          </a:solidFill>
          <a:ln w="7620">
            <a:solidFill>
              <a:srgbClr val="9B1C31"/>
            </a:solidFill>
          </a:ln>
        </p:spPr>
        <p:txBody>
          <a:bodyPr wrap="square" rtlCol="0" anchor="ctr">
            <a:normAutofit/>
          </a:bodyPr>
          <a:lstStyle/>
          <a:p>
            <a:pPr marL="0" indent="0" algn="ctr">
              <a:buNone/>
            </a:pPr>
            <a:r>
              <a:rPr lang="en-US" sz="1480" b="1" dirty="0">
                <a:solidFill>
                  <a:srgbClr val="FFFFFF"/>
                </a:solidFill>
                <a:latin typeface="Aptos" pitchFamily="34" charset="0"/>
                <a:ea typeface="Aptos" pitchFamily="34" charset="-122"/>
                <a:cs typeface="Aptos" pitchFamily="34" charset="-120"/>
              </a:rPr>
              <a:t>School Resource Officer</a:t>
            </a:r>
            <a:endParaRPr lang="en-US" sz="1480" dirty="0"/>
          </a:p>
        </p:txBody>
      </p:sp>
      <p:sp>
        <p:nvSpPr>
          <p:cNvPr id="11" name="Text 9"/>
          <p:cNvSpPr/>
          <p:nvPr/>
        </p:nvSpPr>
        <p:spPr>
          <a:xfrm>
            <a:off x="7927848" y="2542032"/>
            <a:ext cx="2971800" cy="1965960"/>
          </a:xfrm>
          <a:prstGeom prst="rect">
            <a:avLst/>
          </a:prstGeom>
          <a:noFill/>
          <a:ln/>
        </p:spPr>
        <p:txBody>
          <a:bodyPr wrap="square" lIns="635" tIns="635" rIns="635" bIns="635" rtlCol="0" anchor="t">
            <a:normAutofit/>
          </a:bodyPr>
          <a:lstStyle/>
          <a:p>
            <a:pPr marL="139700" indent="-139700">
              <a:buSzPct val="100000"/>
              <a:buChar char="•"/>
            </a:pPr>
            <a:r>
              <a:rPr lang="en-US" sz="1320" dirty="0">
                <a:solidFill>
                  <a:srgbClr val="3E4A56"/>
                </a:solidFill>
                <a:latin typeface="Aptos" pitchFamily="34" charset="0"/>
                <a:ea typeface="Aptos" pitchFamily="34" charset="-122"/>
                <a:cs typeface="Aptos" pitchFamily="34" charset="-120"/>
              </a:rPr>
              <a:t>Commissioned law enforcement officer</a:t>
            </a:r>
            <a:endParaRPr lang="en-US" sz="1320" dirty="0"/>
          </a:p>
          <a:p>
            <a:pPr marL="139700" indent="-139700">
              <a:buSzPct val="100000"/>
              <a:buChar char="•"/>
            </a:pPr>
            <a:r>
              <a:rPr lang="en-US" sz="1320" dirty="0">
                <a:solidFill>
                  <a:srgbClr val="3E4A56"/>
                </a:solidFill>
                <a:latin typeface="Aptos" pitchFamily="34" charset="0"/>
                <a:ea typeface="Aptos" pitchFamily="34" charset="-122"/>
                <a:cs typeface="Aptos" pitchFamily="34" charset="-120"/>
              </a:rPr>
              <a:t>Employed by law enforcement agency</a:t>
            </a:r>
            <a:endParaRPr lang="en-US" sz="1320" dirty="0"/>
          </a:p>
          <a:p>
            <a:pPr marL="139700" indent="-139700">
              <a:buSzPct val="100000"/>
              <a:buChar char="•"/>
            </a:pPr>
            <a:r>
              <a:rPr lang="en-US" sz="1320" dirty="0">
                <a:solidFill>
                  <a:srgbClr val="3E4A56"/>
                </a:solidFill>
                <a:latin typeface="Aptos" pitchFamily="34" charset="0"/>
                <a:ea typeface="Aptos" pitchFamily="34" charset="-122"/>
                <a:cs typeface="Aptos" pitchFamily="34" charset="-120"/>
              </a:rPr>
              <a:t>Stationed in school by agreement</a:t>
            </a:r>
            <a:endParaRPr lang="en-US" sz="1320" dirty="0"/>
          </a:p>
          <a:p>
            <a:pPr marL="139700" indent="-139700">
              <a:buSzPct val="100000"/>
              <a:buChar char="•"/>
            </a:pPr>
            <a:r>
              <a:rPr lang="en-US" sz="1320" dirty="0">
                <a:solidFill>
                  <a:srgbClr val="3E4A56"/>
                </a:solidFill>
                <a:latin typeface="Aptos" pitchFamily="34" charset="0"/>
                <a:ea typeface="Aptos" pitchFamily="34" charset="-122"/>
                <a:cs typeface="Aptos" pitchFamily="34" charset="-120"/>
              </a:rPr>
              <a:t>NASRO Basic SRO course or PCCD-approved equivalent before duties</a:t>
            </a:r>
            <a:endParaRPr lang="en-US" sz="1320" dirty="0"/>
          </a:p>
        </p:txBody>
      </p:sp>
      <p:sp>
        <p:nvSpPr>
          <p:cNvPr id="12" name="Text 10"/>
          <p:cNvSpPr/>
          <p:nvPr/>
        </p:nvSpPr>
        <p:spPr>
          <a:xfrm>
            <a:off x="868680" y="5166360"/>
            <a:ext cx="10469880" cy="658368"/>
          </a:xfrm>
          <a:prstGeom prst="rect">
            <a:avLst/>
          </a:prstGeom>
          <a:solidFill>
            <a:srgbClr val="EFE8D4"/>
          </a:solidFill>
          <a:ln w="7620">
            <a:solidFill>
              <a:srgbClr val="E1E0D7"/>
            </a:solidFill>
          </a:ln>
        </p:spPr>
        <p:txBody>
          <a:bodyPr wrap="square" rtlCol="0" anchor="ctr">
            <a:normAutofit/>
          </a:bodyPr>
          <a:lstStyle/>
          <a:p>
            <a:pPr marL="0" indent="0" algn="ctr">
              <a:buNone/>
            </a:pPr>
            <a:r>
              <a:rPr lang="en-US" sz="1350" b="1" dirty="0">
                <a:solidFill>
                  <a:srgbClr val="17324D"/>
                </a:solidFill>
                <a:latin typeface="Aptos" pitchFamily="34" charset="0"/>
                <a:ea typeface="Aptos" pitchFamily="34" charset="-122"/>
                <a:cs typeface="Aptos" pitchFamily="34" charset="-120"/>
              </a:rPr>
              <a:t>PVSD policy choice: The job description can reserve armed status for separate Board direction, solicitor review, required credentials, insurance review, and use-of-force procedures.</a:t>
            </a:r>
            <a:endParaRPr lang="en-US" sz="1350" dirty="0"/>
          </a:p>
        </p:txBody>
      </p:sp>
      <p:sp>
        <p:nvSpPr>
          <p:cNvPr id="13" name="Text 11"/>
          <p:cNvSpPr/>
          <p:nvPr/>
        </p:nvSpPr>
        <p:spPr>
          <a:xfrm>
            <a:off x="502920" y="6547104"/>
            <a:ext cx="9692640" cy="164592"/>
          </a:xfrm>
          <a:prstGeom prst="rect">
            <a:avLst/>
          </a:prstGeom>
          <a:noFill/>
          <a:ln/>
        </p:spPr>
        <p:txBody>
          <a:bodyPr wrap="square" lIns="0" tIns="0" rIns="0" bIns="0" rtlCol="0" anchor="ctr"/>
          <a:lstStyle/>
          <a:p>
            <a:pPr marL="0" indent="0">
              <a:buNone/>
            </a:pPr>
            <a:r>
              <a:rPr lang="en-US" sz="540" dirty="0">
                <a:solidFill>
                  <a:srgbClr val="697684"/>
                </a:solidFill>
                <a:latin typeface="Aptos" pitchFamily="34" charset="0"/>
                <a:ea typeface="Aptos" pitchFamily="34" charset="-122"/>
                <a:cs typeface="Aptos" pitchFamily="34" charset="-120"/>
              </a:rPr>
              <a:t>Sources: PDE Act 67 guidance, training and armed-SSG requirements</a:t>
            </a:r>
            <a:endParaRPr lang="en-US" sz="540" dirty="0"/>
          </a:p>
        </p:txBody>
      </p:sp>
      <p:sp>
        <p:nvSpPr>
          <p:cNvPr id="14" name="Text 12"/>
          <p:cNvSpPr/>
          <p:nvPr/>
        </p:nvSpPr>
        <p:spPr>
          <a:xfrm>
            <a:off x="11292840" y="6501384"/>
            <a:ext cx="384048" cy="201168"/>
          </a:xfrm>
          <a:prstGeom prst="rect">
            <a:avLst/>
          </a:prstGeom>
          <a:noFill/>
          <a:ln/>
        </p:spPr>
        <p:txBody>
          <a:bodyPr wrap="square" lIns="0" tIns="0" rIns="0" bIns="0" rtlCol="0" anchor="ctr"/>
          <a:lstStyle/>
          <a:p>
            <a:pPr marL="0" indent="0" algn="r">
              <a:buNone/>
            </a:pPr>
            <a:r>
              <a:rPr lang="en-US" sz="800" dirty="0">
                <a:solidFill>
                  <a:srgbClr val="697684"/>
                </a:solidFill>
                <a:latin typeface="Aptos" pitchFamily="34" charset="0"/>
                <a:ea typeface="Aptos" pitchFamily="34" charset="-122"/>
                <a:cs typeface="Aptos" pitchFamily="34" charset="-120"/>
              </a:rPr>
              <a:t>4</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02920" y="292608"/>
            <a:ext cx="8046720" cy="393192"/>
          </a:xfrm>
          <a:prstGeom prst="rect">
            <a:avLst/>
          </a:prstGeom>
          <a:noFill/>
          <a:ln/>
        </p:spPr>
        <p:txBody>
          <a:bodyPr wrap="square" lIns="0" tIns="0" rIns="0" bIns="0" rtlCol="0" anchor="ctr"/>
          <a:lstStyle/>
          <a:p>
            <a:pPr marL="0" indent="0">
              <a:buNone/>
            </a:pPr>
            <a:r>
              <a:rPr lang="en-US" sz="2400" b="1" dirty="0">
                <a:solidFill>
                  <a:srgbClr val="17324D"/>
                </a:solidFill>
                <a:latin typeface="Aptos Display" pitchFamily="34" charset="0"/>
                <a:ea typeface="Aptos Display" pitchFamily="34" charset="-122"/>
                <a:cs typeface="Aptos Display" pitchFamily="34" charset="-120"/>
              </a:rPr>
              <a:t>PVSD School Security Guard: job description highlights</a:t>
            </a:r>
            <a:endParaRPr lang="en-US" sz="2400" dirty="0"/>
          </a:p>
        </p:txBody>
      </p:sp>
      <p:sp>
        <p:nvSpPr>
          <p:cNvPr id="3" name="Text 1"/>
          <p:cNvSpPr/>
          <p:nvPr/>
        </p:nvSpPr>
        <p:spPr>
          <a:xfrm>
            <a:off x="521208" y="731520"/>
            <a:ext cx="8138160" cy="228600"/>
          </a:xfrm>
          <a:prstGeom prst="rect">
            <a:avLst/>
          </a:prstGeom>
          <a:noFill/>
          <a:ln/>
        </p:spPr>
        <p:txBody>
          <a:bodyPr wrap="square" lIns="0" tIns="0" rIns="0" bIns="0" rtlCol="0" anchor="ctr"/>
          <a:lstStyle/>
          <a:p>
            <a:pPr marL="0" indent="0">
              <a:buNone/>
            </a:pPr>
            <a:r>
              <a:rPr lang="en-US" sz="880" dirty="0">
                <a:solidFill>
                  <a:srgbClr val="697684"/>
                </a:solidFill>
                <a:latin typeface="Aptos" pitchFamily="34" charset="0"/>
                <a:ea typeface="Aptos" pitchFamily="34" charset="-122"/>
                <a:cs typeface="Aptos" pitchFamily="34" charset="-120"/>
              </a:rPr>
              <a:t>Designed as a district safety role with practical school-based security coverage</a:t>
            </a:r>
            <a:endParaRPr lang="en-US" sz="880" dirty="0"/>
          </a:p>
        </p:txBody>
      </p:sp>
      <p:sp>
        <p:nvSpPr>
          <p:cNvPr id="4" name="Shape 2"/>
          <p:cNvSpPr/>
          <p:nvPr/>
        </p:nvSpPr>
        <p:spPr>
          <a:xfrm>
            <a:off x="502920" y="1024128"/>
            <a:ext cx="11064240" cy="0"/>
          </a:xfrm>
          <a:prstGeom prst="line">
            <a:avLst/>
          </a:prstGeom>
          <a:noFill/>
          <a:ln w="17780">
            <a:solidFill>
              <a:srgbClr val="C9A33A"/>
            </a:solidFill>
            <a:prstDash val="solid"/>
          </a:ln>
        </p:spPr>
        <p:txBody>
          <a:bodyPr/>
          <a:lstStyle/>
          <a:p>
            <a:endParaRPr lang="en-US"/>
          </a:p>
        </p:txBody>
      </p:sp>
      <p:sp>
        <p:nvSpPr>
          <p:cNvPr id="5" name="Text 3"/>
          <p:cNvSpPr/>
          <p:nvPr/>
        </p:nvSpPr>
        <p:spPr>
          <a:xfrm>
            <a:off x="713232" y="1389888"/>
            <a:ext cx="5212080" cy="3200400"/>
          </a:xfrm>
          <a:prstGeom prst="rect">
            <a:avLst/>
          </a:prstGeom>
          <a:noFill/>
          <a:ln/>
        </p:spPr>
        <p:txBody>
          <a:bodyPr wrap="square" lIns="635" tIns="635" rIns="635" bIns="635" rtlCol="0" anchor="t">
            <a:normAutofit/>
          </a:bodyPr>
          <a:lstStyle/>
          <a:p>
            <a:pPr marL="139700" indent="-139700">
              <a:buSzPct val="100000"/>
              <a:buChar char="•"/>
            </a:pPr>
            <a:r>
              <a:rPr lang="en-US" sz="1380" dirty="0">
                <a:solidFill>
                  <a:srgbClr val="3E4A56"/>
                </a:solidFill>
                <a:latin typeface="Aptos" pitchFamily="34" charset="0"/>
                <a:ea typeface="Aptos" pitchFamily="34" charset="-122"/>
                <a:cs typeface="Aptos" pitchFamily="34" charset="-120"/>
              </a:rPr>
              <a:t>Serve as District lead safety/security employee supporting a safe, secure, orderly, welcoming school environment.</a:t>
            </a:r>
            <a:endParaRPr lang="en-US" sz="1380" dirty="0"/>
          </a:p>
          <a:p>
            <a:pPr marL="139700" indent="-139700">
              <a:buSzPct val="100000"/>
              <a:buChar char="•"/>
            </a:pPr>
            <a:r>
              <a:rPr lang="en-US" sz="1380" dirty="0">
                <a:solidFill>
                  <a:srgbClr val="3E4A56"/>
                </a:solidFill>
                <a:latin typeface="Aptos" pitchFamily="34" charset="0"/>
                <a:ea typeface="Aptos" pitchFamily="34" charset="-122"/>
                <a:cs typeface="Aptos" pitchFamily="34" charset="-120"/>
              </a:rPr>
              <a:t>Provide districtwide safety/security presence across buildings, grounds, events, athletic areas, parking, and transportation areas.</a:t>
            </a:r>
            <a:endParaRPr lang="en-US" sz="1380" dirty="0"/>
          </a:p>
          <a:p>
            <a:pPr marL="139700" indent="-139700">
              <a:buSzPct val="100000"/>
              <a:buChar char="•"/>
            </a:pPr>
            <a:r>
              <a:rPr lang="en-US" sz="1380" dirty="0">
                <a:solidFill>
                  <a:srgbClr val="3E4A56"/>
                </a:solidFill>
                <a:latin typeface="Aptos" pitchFamily="34" charset="0"/>
                <a:ea typeface="Aptos" pitchFamily="34" charset="-122"/>
                <a:cs typeface="Aptos" pitchFamily="34" charset="-120"/>
              </a:rPr>
              <a:t>Monitor entrances, common areas, visitor access, cameras, radios, access control, and incident-reporting systems.</a:t>
            </a:r>
            <a:endParaRPr lang="en-US" sz="1380" dirty="0"/>
          </a:p>
          <a:p>
            <a:pPr marL="139700" indent="-139700">
              <a:buSzPct val="100000"/>
              <a:buChar char="•"/>
            </a:pPr>
            <a:r>
              <a:rPr lang="en-US" sz="1380" dirty="0">
                <a:solidFill>
                  <a:srgbClr val="3E4A56"/>
                </a:solidFill>
                <a:latin typeface="Aptos" pitchFamily="34" charset="0"/>
                <a:ea typeface="Aptos" pitchFamily="34" charset="-122"/>
                <a:cs typeface="Aptos" pitchFamily="34" charset="-120"/>
              </a:rPr>
              <a:t>Respond to safety concerns, threats, disturbances, unauthorized visitors, alarms, medical emergencies, and suspicious activity.</a:t>
            </a:r>
            <a:endParaRPr lang="en-US" sz="1380" dirty="0"/>
          </a:p>
          <a:p>
            <a:pPr marL="139700" indent="-139700">
              <a:buSzPct val="100000"/>
              <a:buChar char="•"/>
            </a:pPr>
            <a:r>
              <a:rPr lang="en-US" sz="1380" dirty="0">
                <a:solidFill>
                  <a:srgbClr val="3E4A56"/>
                </a:solidFill>
                <a:latin typeface="Aptos" pitchFamily="34" charset="0"/>
                <a:ea typeface="Aptos" pitchFamily="34" charset="-122"/>
                <a:cs typeface="Aptos" pitchFamily="34" charset="-120"/>
              </a:rPr>
              <a:t>Use de-escalation, conflict resolution, trauma-informed, and student-centered practices.</a:t>
            </a:r>
            <a:endParaRPr lang="en-US" sz="1380" dirty="0"/>
          </a:p>
        </p:txBody>
      </p:sp>
      <p:sp>
        <p:nvSpPr>
          <p:cNvPr id="6" name="Text 4"/>
          <p:cNvSpPr/>
          <p:nvPr/>
        </p:nvSpPr>
        <p:spPr>
          <a:xfrm>
            <a:off x="6144768" y="1389888"/>
            <a:ext cx="5349240" cy="3200400"/>
          </a:xfrm>
          <a:prstGeom prst="rect">
            <a:avLst/>
          </a:prstGeom>
          <a:noFill/>
          <a:ln/>
        </p:spPr>
        <p:txBody>
          <a:bodyPr wrap="square" lIns="635" tIns="635" rIns="635" bIns="635" rtlCol="0" anchor="t">
            <a:normAutofit/>
          </a:bodyPr>
          <a:lstStyle/>
          <a:p>
            <a:pPr marL="139700" indent="-139700">
              <a:buSzPct val="100000"/>
              <a:buChar char="•"/>
            </a:pPr>
            <a:r>
              <a:rPr lang="en-US" sz="1380" dirty="0">
                <a:solidFill>
                  <a:srgbClr val="3E4A56"/>
                </a:solidFill>
                <a:latin typeface="Aptos" pitchFamily="34" charset="0"/>
                <a:ea typeface="Aptos" pitchFamily="34" charset="-122"/>
                <a:cs typeface="Aptos" pitchFamily="34" charset="-120"/>
              </a:rPr>
              <a:t>Assist administrators, HR, and District administration with safety-related investigations and administrative fact-finding.</a:t>
            </a:r>
            <a:endParaRPr lang="en-US" sz="1380" dirty="0"/>
          </a:p>
          <a:p>
            <a:pPr marL="139700" indent="-139700">
              <a:buSzPct val="100000"/>
              <a:buChar char="•"/>
            </a:pPr>
            <a:r>
              <a:rPr lang="en-US" sz="1380" dirty="0">
                <a:solidFill>
                  <a:srgbClr val="3E4A56"/>
                </a:solidFill>
                <a:latin typeface="Aptos" pitchFamily="34" charset="0"/>
                <a:ea typeface="Aptos" pitchFamily="34" charset="-122"/>
                <a:cs typeface="Aptos" pitchFamily="34" charset="-120"/>
              </a:rPr>
              <a:t>Assist with searches when authorized by administration and conducted under Board policy, student handbooks, law, and District procedures.</a:t>
            </a:r>
            <a:endParaRPr lang="en-US" sz="1380" dirty="0"/>
          </a:p>
          <a:p>
            <a:pPr marL="139700" indent="-139700">
              <a:buSzPct val="100000"/>
              <a:buChar char="•"/>
            </a:pPr>
            <a:r>
              <a:rPr lang="en-US" sz="1380" dirty="0">
                <a:solidFill>
                  <a:srgbClr val="3E4A56"/>
                </a:solidFill>
                <a:latin typeface="Aptos" pitchFamily="34" charset="0"/>
                <a:ea typeface="Aptos" pitchFamily="34" charset="-122"/>
                <a:cs typeface="Aptos" pitchFamily="34" charset="-120"/>
              </a:rPr>
              <a:t>Preserve evidence and assist with chain-of-custody documentation as needed.</a:t>
            </a:r>
            <a:endParaRPr lang="en-US" sz="1380" dirty="0"/>
          </a:p>
          <a:p>
            <a:pPr marL="139700" indent="-139700">
              <a:buSzPct val="100000"/>
              <a:buChar char="•"/>
            </a:pPr>
            <a:r>
              <a:rPr lang="en-US" sz="1380" dirty="0">
                <a:solidFill>
                  <a:srgbClr val="3E4A56"/>
                </a:solidFill>
                <a:latin typeface="Aptos" pitchFamily="34" charset="0"/>
                <a:ea typeface="Aptos" pitchFamily="34" charset="-122"/>
                <a:cs typeface="Aptos" pitchFamily="34" charset="-120"/>
              </a:rPr>
              <a:t>Support Emergency Operations Plan, drills, threat assessment, Safe2Say Something responses, and first-responder coordination.</a:t>
            </a:r>
            <a:endParaRPr lang="en-US" sz="1380" dirty="0"/>
          </a:p>
          <a:p>
            <a:pPr marL="139700" indent="-139700">
              <a:buSzPct val="100000"/>
              <a:buChar char="•"/>
            </a:pPr>
            <a:r>
              <a:rPr lang="en-US" sz="1380" dirty="0">
                <a:solidFill>
                  <a:srgbClr val="3E4A56"/>
                </a:solidFill>
                <a:latin typeface="Aptos" pitchFamily="34" charset="0"/>
                <a:ea typeface="Aptos" pitchFamily="34" charset="-122"/>
                <a:cs typeface="Aptos" pitchFamily="34" charset="-120"/>
              </a:rPr>
              <a:t>Recommend improvements to physical security, supervision, training, and emergency communication.</a:t>
            </a:r>
            <a:endParaRPr lang="en-US" sz="1380" dirty="0"/>
          </a:p>
        </p:txBody>
      </p:sp>
      <p:sp>
        <p:nvSpPr>
          <p:cNvPr id="7" name="Text 5"/>
          <p:cNvSpPr/>
          <p:nvPr/>
        </p:nvSpPr>
        <p:spPr>
          <a:xfrm>
            <a:off x="868680" y="5257800"/>
            <a:ext cx="10515600" cy="658368"/>
          </a:xfrm>
          <a:prstGeom prst="rect">
            <a:avLst/>
          </a:prstGeom>
          <a:solidFill>
            <a:srgbClr val="DCE9F5"/>
          </a:solidFill>
          <a:ln w="7620">
            <a:solidFill>
              <a:srgbClr val="E1E0D7"/>
            </a:solidFill>
          </a:ln>
        </p:spPr>
        <p:txBody>
          <a:bodyPr wrap="square" rtlCol="0" anchor="ctr">
            <a:normAutofit/>
          </a:bodyPr>
          <a:lstStyle/>
          <a:p>
            <a:pPr marL="0" indent="0" algn="ctr">
              <a:buNone/>
            </a:pPr>
            <a:r>
              <a:rPr lang="en-US" sz="1400" b="1" dirty="0">
                <a:solidFill>
                  <a:srgbClr val="17324D"/>
                </a:solidFill>
                <a:latin typeface="Aptos" pitchFamily="34" charset="0"/>
                <a:ea typeface="Aptos" pitchFamily="34" charset="-122"/>
                <a:cs typeface="Aptos" pitchFamily="34" charset="-120"/>
              </a:rPr>
              <a:t>Guardrail: This role supports District safety and administration; it does not exercise police powers unless separately authorized under PA law and District procedure.</a:t>
            </a:r>
            <a:endParaRPr lang="en-US" sz="1400" dirty="0"/>
          </a:p>
        </p:txBody>
      </p:sp>
      <p:sp>
        <p:nvSpPr>
          <p:cNvPr id="8" name="Text 6"/>
          <p:cNvSpPr/>
          <p:nvPr/>
        </p:nvSpPr>
        <p:spPr>
          <a:xfrm>
            <a:off x="502920" y="6547104"/>
            <a:ext cx="9692640" cy="164592"/>
          </a:xfrm>
          <a:prstGeom prst="rect">
            <a:avLst/>
          </a:prstGeom>
          <a:noFill/>
          <a:ln/>
        </p:spPr>
        <p:txBody>
          <a:bodyPr wrap="square" lIns="0" tIns="0" rIns="0" bIns="0" rtlCol="0" anchor="ctr"/>
          <a:lstStyle/>
          <a:p>
            <a:pPr marL="0" indent="0">
              <a:buNone/>
            </a:pPr>
            <a:r>
              <a:rPr lang="en-US" sz="540" dirty="0">
                <a:solidFill>
                  <a:srgbClr val="697684"/>
                </a:solidFill>
                <a:latin typeface="Aptos" pitchFamily="34" charset="0"/>
                <a:ea typeface="Aptos" pitchFamily="34" charset="-122"/>
                <a:cs typeface="Aptos" pitchFamily="34" charset="-120"/>
              </a:rPr>
              <a:t>Sources: PVSD draft job description highlights; PDE Act 67 role boundaries</a:t>
            </a:r>
            <a:endParaRPr lang="en-US" sz="540" dirty="0"/>
          </a:p>
        </p:txBody>
      </p:sp>
      <p:sp>
        <p:nvSpPr>
          <p:cNvPr id="9" name="Text 7"/>
          <p:cNvSpPr/>
          <p:nvPr/>
        </p:nvSpPr>
        <p:spPr>
          <a:xfrm>
            <a:off x="11292840" y="6501384"/>
            <a:ext cx="384048" cy="201168"/>
          </a:xfrm>
          <a:prstGeom prst="rect">
            <a:avLst/>
          </a:prstGeom>
          <a:noFill/>
          <a:ln/>
        </p:spPr>
        <p:txBody>
          <a:bodyPr wrap="square" lIns="0" tIns="0" rIns="0" bIns="0" rtlCol="0" anchor="ctr"/>
          <a:lstStyle/>
          <a:p>
            <a:pPr marL="0" indent="0" algn="r">
              <a:buNone/>
            </a:pPr>
            <a:r>
              <a:rPr lang="en-US" sz="800" dirty="0">
                <a:solidFill>
                  <a:srgbClr val="697684"/>
                </a:solidFill>
                <a:latin typeface="Aptos" pitchFamily="34" charset="0"/>
                <a:ea typeface="Aptos" pitchFamily="34" charset="-122"/>
                <a:cs typeface="Aptos" pitchFamily="34" charset="-120"/>
              </a:rPr>
              <a:t>5</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02920" y="292608"/>
            <a:ext cx="8046720" cy="393192"/>
          </a:xfrm>
          <a:prstGeom prst="rect">
            <a:avLst/>
          </a:prstGeom>
          <a:noFill/>
          <a:ln/>
        </p:spPr>
        <p:txBody>
          <a:bodyPr wrap="square" lIns="0" tIns="0" rIns="0" bIns="0" rtlCol="0" anchor="ctr"/>
          <a:lstStyle/>
          <a:p>
            <a:pPr marL="0" indent="0">
              <a:buNone/>
            </a:pPr>
            <a:r>
              <a:rPr lang="en-US" sz="2400" b="1" dirty="0">
                <a:solidFill>
                  <a:srgbClr val="17324D"/>
                </a:solidFill>
                <a:latin typeface="Aptos Display" pitchFamily="34" charset="0"/>
                <a:ea typeface="Aptos Display" pitchFamily="34" charset="-122"/>
                <a:cs typeface="Aptos Display" pitchFamily="34" charset="-120"/>
              </a:rPr>
              <a:t>Recommended Board message</a:t>
            </a:r>
            <a:endParaRPr lang="en-US" sz="2400" dirty="0"/>
          </a:p>
        </p:txBody>
      </p:sp>
      <p:sp>
        <p:nvSpPr>
          <p:cNvPr id="3" name="Text 1"/>
          <p:cNvSpPr/>
          <p:nvPr/>
        </p:nvSpPr>
        <p:spPr>
          <a:xfrm>
            <a:off x="521208" y="731520"/>
            <a:ext cx="8138160" cy="228600"/>
          </a:xfrm>
          <a:prstGeom prst="rect">
            <a:avLst/>
          </a:prstGeom>
          <a:noFill/>
          <a:ln/>
        </p:spPr>
        <p:txBody>
          <a:bodyPr wrap="square" lIns="0" tIns="0" rIns="0" bIns="0" rtlCol="0" anchor="ctr"/>
          <a:lstStyle/>
          <a:p>
            <a:pPr marL="0" indent="0">
              <a:buNone/>
            </a:pPr>
            <a:r>
              <a:rPr lang="en-US" sz="880" dirty="0">
                <a:solidFill>
                  <a:srgbClr val="697684"/>
                </a:solidFill>
                <a:latin typeface="Aptos" pitchFamily="34" charset="0"/>
                <a:ea typeface="Aptos" pitchFamily="34" charset="-122"/>
                <a:cs typeface="Aptos" pitchFamily="34" charset="-120"/>
              </a:rPr>
              <a:t>A compliant, district-employed safety model for PVSD</a:t>
            </a:r>
            <a:endParaRPr lang="en-US" sz="880" dirty="0"/>
          </a:p>
        </p:txBody>
      </p:sp>
      <p:sp>
        <p:nvSpPr>
          <p:cNvPr id="4" name="Shape 2"/>
          <p:cNvSpPr/>
          <p:nvPr/>
        </p:nvSpPr>
        <p:spPr>
          <a:xfrm>
            <a:off x="502920" y="1024128"/>
            <a:ext cx="11064240" cy="0"/>
          </a:xfrm>
          <a:prstGeom prst="line">
            <a:avLst/>
          </a:prstGeom>
          <a:noFill/>
          <a:ln w="17780">
            <a:solidFill>
              <a:srgbClr val="C9A33A"/>
            </a:solidFill>
            <a:prstDash val="solid"/>
          </a:ln>
        </p:spPr>
        <p:txBody>
          <a:bodyPr/>
          <a:lstStyle/>
          <a:p>
            <a:endParaRPr lang="en-US"/>
          </a:p>
        </p:txBody>
      </p:sp>
      <p:sp>
        <p:nvSpPr>
          <p:cNvPr id="5" name="Text 3"/>
          <p:cNvSpPr/>
          <p:nvPr/>
        </p:nvSpPr>
        <p:spPr>
          <a:xfrm>
            <a:off x="731520" y="1417320"/>
            <a:ext cx="3657600" cy="320040"/>
          </a:xfrm>
          <a:prstGeom prst="rect">
            <a:avLst/>
          </a:prstGeom>
          <a:noFill/>
          <a:ln/>
        </p:spPr>
        <p:txBody>
          <a:bodyPr wrap="square" lIns="0" tIns="0" rIns="0" bIns="0" rtlCol="0" anchor="ctr"/>
          <a:lstStyle/>
          <a:p>
            <a:pPr marL="0" indent="0">
              <a:buNone/>
            </a:pPr>
            <a:r>
              <a:rPr lang="en-US" sz="2000" b="1" dirty="0">
                <a:solidFill>
                  <a:srgbClr val="17324D"/>
                </a:solidFill>
              </a:rPr>
              <a:t>Why this role fits PVSD</a:t>
            </a:r>
            <a:endParaRPr lang="en-US" sz="2000" dirty="0"/>
          </a:p>
        </p:txBody>
      </p:sp>
      <p:sp>
        <p:nvSpPr>
          <p:cNvPr id="6" name="Text 4"/>
          <p:cNvSpPr/>
          <p:nvPr/>
        </p:nvSpPr>
        <p:spPr>
          <a:xfrm>
            <a:off x="960120" y="1901952"/>
            <a:ext cx="5623560" cy="2377440"/>
          </a:xfrm>
          <a:prstGeom prst="rect">
            <a:avLst/>
          </a:prstGeom>
          <a:noFill/>
          <a:ln/>
        </p:spPr>
        <p:txBody>
          <a:bodyPr wrap="square" lIns="635" tIns="635" rIns="635" bIns="635" rtlCol="0" anchor="t">
            <a:normAutofit/>
          </a:bodyPr>
          <a:lstStyle/>
          <a:p>
            <a:pPr marL="139700" indent="-139700">
              <a:buSzPct val="100000"/>
              <a:buChar char="•"/>
            </a:pPr>
            <a:r>
              <a:rPr lang="en-US" sz="1500" dirty="0">
                <a:solidFill>
                  <a:srgbClr val="3E4A56"/>
                </a:solidFill>
                <a:latin typeface="Aptos" pitchFamily="34" charset="0"/>
                <a:ea typeface="Aptos" pitchFamily="34" charset="-122"/>
                <a:cs typeface="Aptos" pitchFamily="34" charset="-120"/>
              </a:rPr>
              <a:t>Meets the state’s trained school security personnel expectation.</a:t>
            </a:r>
            <a:endParaRPr lang="en-US" sz="1500" dirty="0"/>
          </a:p>
          <a:p>
            <a:pPr marL="139700" indent="-139700">
              <a:buSzPct val="100000"/>
              <a:buChar char="•"/>
            </a:pPr>
            <a:r>
              <a:rPr lang="en-US" sz="1500" dirty="0">
                <a:solidFill>
                  <a:srgbClr val="3E4A56"/>
                </a:solidFill>
                <a:latin typeface="Aptos" pitchFamily="34" charset="0"/>
                <a:ea typeface="Aptos" pitchFamily="34" charset="-122"/>
                <a:cs typeface="Aptos" pitchFamily="34" charset="-120"/>
              </a:rPr>
              <a:t>Creates consistent district oversight rather than relying solely on third-party coverage.</a:t>
            </a:r>
            <a:endParaRPr lang="en-US" sz="1500" dirty="0"/>
          </a:p>
          <a:p>
            <a:pPr marL="139700" indent="-139700">
              <a:buSzPct val="100000"/>
              <a:buChar char="•"/>
            </a:pPr>
            <a:r>
              <a:rPr lang="en-US" sz="1500" dirty="0">
                <a:solidFill>
                  <a:srgbClr val="3E4A56"/>
                </a:solidFill>
                <a:latin typeface="Aptos" pitchFamily="34" charset="0"/>
                <a:ea typeface="Aptos" pitchFamily="34" charset="-122"/>
                <a:cs typeface="Aptos" pitchFamily="34" charset="-120"/>
              </a:rPr>
              <a:t>Aligns daily building security with emergency planning, threat assessment, drills, and first responder coordination.</a:t>
            </a:r>
            <a:endParaRPr lang="en-US" sz="1500" dirty="0"/>
          </a:p>
          <a:p>
            <a:pPr marL="139700" indent="-139700">
              <a:buSzPct val="100000"/>
              <a:buChar char="•"/>
            </a:pPr>
            <a:r>
              <a:rPr lang="en-US" sz="1500" dirty="0">
                <a:solidFill>
                  <a:srgbClr val="3E4A56"/>
                </a:solidFill>
                <a:latin typeface="Aptos" pitchFamily="34" charset="0"/>
                <a:ea typeface="Aptos" pitchFamily="34" charset="-122"/>
                <a:cs typeface="Aptos" pitchFamily="34" charset="-120"/>
              </a:rPr>
              <a:t>Clarifies that investigations and searches are administrative supports, not independent police powers.</a:t>
            </a:r>
            <a:endParaRPr lang="en-US" sz="1500" dirty="0"/>
          </a:p>
        </p:txBody>
      </p:sp>
      <p:sp>
        <p:nvSpPr>
          <p:cNvPr id="7" name="Text 5"/>
          <p:cNvSpPr/>
          <p:nvPr/>
        </p:nvSpPr>
        <p:spPr>
          <a:xfrm>
            <a:off x="6995160" y="1417320"/>
            <a:ext cx="3108960" cy="292608"/>
          </a:xfrm>
          <a:prstGeom prst="rect">
            <a:avLst/>
          </a:prstGeom>
          <a:noFill/>
          <a:ln/>
        </p:spPr>
        <p:txBody>
          <a:bodyPr wrap="square" lIns="0" tIns="0" rIns="0" bIns="0" rtlCol="0" anchor="ctr"/>
          <a:lstStyle/>
          <a:p>
            <a:pPr marL="0" indent="0">
              <a:buNone/>
            </a:pPr>
            <a:r>
              <a:rPr lang="en-US" sz="1600" b="1" dirty="0">
                <a:solidFill>
                  <a:srgbClr val="17324D"/>
                </a:solidFill>
              </a:rPr>
              <a:t>Suggested public wording</a:t>
            </a:r>
            <a:endParaRPr lang="en-US" sz="1600" dirty="0"/>
          </a:p>
        </p:txBody>
      </p:sp>
      <p:sp>
        <p:nvSpPr>
          <p:cNvPr id="8" name="Text 6"/>
          <p:cNvSpPr/>
          <p:nvPr/>
        </p:nvSpPr>
        <p:spPr>
          <a:xfrm>
            <a:off x="6995160" y="1874520"/>
            <a:ext cx="4069080" cy="2176272"/>
          </a:xfrm>
          <a:prstGeom prst="rect">
            <a:avLst/>
          </a:prstGeom>
          <a:noFill/>
          <a:ln/>
        </p:spPr>
        <p:txBody>
          <a:bodyPr wrap="square" lIns="635" tIns="635" rIns="635" bIns="635" rtlCol="0" anchor="ctr">
            <a:normAutofit/>
          </a:bodyPr>
          <a:lstStyle/>
          <a:p>
            <a:pPr marL="0" indent="0">
              <a:buNone/>
            </a:pPr>
            <a:r>
              <a:rPr lang="en-US" sz="1520" i="1" dirty="0">
                <a:solidFill>
                  <a:srgbClr val="3E4A56"/>
                </a:solidFill>
              </a:rPr>
              <a:t>“The District is recommending a School Security Guard position that will provide trained school security personnel coverage and support districtwide safety planning, emergency preparedness, investigations, searches conducted under Board policy, and coordination with law enforcement and first responders.”</a:t>
            </a:r>
            <a:endParaRPr lang="en-US" sz="1520" dirty="0"/>
          </a:p>
        </p:txBody>
      </p:sp>
      <p:sp>
        <p:nvSpPr>
          <p:cNvPr id="9" name="Text 7"/>
          <p:cNvSpPr/>
          <p:nvPr/>
        </p:nvSpPr>
        <p:spPr>
          <a:xfrm>
            <a:off x="960120" y="4937760"/>
            <a:ext cx="10104120" cy="594360"/>
          </a:xfrm>
          <a:prstGeom prst="rect">
            <a:avLst/>
          </a:prstGeom>
          <a:solidFill>
            <a:srgbClr val="EFE8D4"/>
          </a:solidFill>
          <a:ln w="7620">
            <a:solidFill>
              <a:srgbClr val="E1E0D7"/>
            </a:solidFill>
          </a:ln>
        </p:spPr>
        <p:txBody>
          <a:bodyPr wrap="square" rtlCol="0" anchor="ctr">
            <a:normAutofit/>
          </a:bodyPr>
          <a:lstStyle/>
          <a:p>
            <a:pPr marL="0" indent="0" algn="ctr">
              <a:buNone/>
            </a:pPr>
            <a:r>
              <a:rPr lang="en-US" sz="1500" b="1" dirty="0">
                <a:solidFill>
                  <a:srgbClr val="17324D"/>
                </a:solidFill>
                <a:latin typeface="Aptos" pitchFamily="34" charset="0"/>
                <a:ea typeface="Aptos" pitchFamily="34" charset="-122"/>
                <a:cs typeface="Aptos" pitchFamily="34" charset="-120"/>
              </a:rPr>
              <a:t>Decision point: authorize interviewing process for a School Security Guard / District safety role.</a:t>
            </a:r>
            <a:endParaRPr lang="en-US" sz="1500" dirty="0"/>
          </a:p>
        </p:txBody>
      </p:sp>
      <p:sp>
        <p:nvSpPr>
          <p:cNvPr id="10" name="Text 8"/>
          <p:cNvSpPr/>
          <p:nvPr/>
        </p:nvSpPr>
        <p:spPr>
          <a:xfrm>
            <a:off x="502920" y="6547104"/>
            <a:ext cx="9692640" cy="164592"/>
          </a:xfrm>
          <a:prstGeom prst="rect">
            <a:avLst/>
          </a:prstGeom>
          <a:noFill/>
          <a:ln/>
        </p:spPr>
        <p:txBody>
          <a:bodyPr wrap="square" lIns="0" tIns="0" rIns="0" bIns="0" rtlCol="0" anchor="ctr"/>
          <a:lstStyle/>
          <a:p>
            <a:pPr marL="0" indent="0">
              <a:buNone/>
            </a:pPr>
            <a:r>
              <a:rPr lang="en-US" sz="540" dirty="0">
                <a:solidFill>
                  <a:srgbClr val="697684"/>
                </a:solidFill>
                <a:latin typeface="Aptos" pitchFamily="34" charset="0"/>
                <a:ea typeface="Aptos" pitchFamily="34" charset="-122"/>
                <a:cs typeface="Aptos" pitchFamily="34" charset="-120"/>
              </a:rPr>
              <a:t>Sources: PCCD School Safety &amp; Security; PDE Act 67 guidance; PVSD draft job description</a:t>
            </a:r>
            <a:endParaRPr lang="en-US" sz="540" dirty="0"/>
          </a:p>
        </p:txBody>
      </p:sp>
      <p:sp>
        <p:nvSpPr>
          <p:cNvPr id="11" name="Text 9"/>
          <p:cNvSpPr/>
          <p:nvPr/>
        </p:nvSpPr>
        <p:spPr>
          <a:xfrm>
            <a:off x="11292840" y="6501384"/>
            <a:ext cx="384048" cy="201168"/>
          </a:xfrm>
          <a:prstGeom prst="rect">
            <a:avLst/>
          </a:prstGeom>
          <a:noFill/>
          <a:ln/>
        </p:spPr>
        <p:txBody>
          <a:bodyPr wrap="square" lIns="0" tIns="0" rIns="0" bIns="0" rtlCol="0" anchor="ctr"/>
          <a:lstStyle/>
          <a:p>
            <a:pPr marL="0" indent="0" algn="r">
              <a:buNone/>
            </a:pPr>
            <a:r>
              <a:rPr lang="en-US" sz="800" dirty="0">
                <a:solidFill>
                  <a:srgbClr val="697684"/>
                </a:solidFill>
                <a:latin typeface="Aptos" pitchFamily="34" charset="0"/>
                <a:ea typeface="Aptos" pitchFamily="34" charset="-122"/>
                <a:cs typeface="Aptos" pitchFamily="34" charset="-120"/>
              </a:rPr>
              <a:t>6</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1208</Words>
  <Application>Microsoft Macintosh PowerPoint</Application>
  <PresentationFormat>Widescreen</PresentationFormat>
  <Paragraphs>102</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Pequea Valley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PVSD School Security Guard Position &amp; PA Requirements</dc:title>
  <dc:subject>Pequea Valley School District School Security Guard Board Presentation</dc:subject>
  <dc:creator>OpenAI</dc:creator>
  <cp:lastModifiedBy>Bowden, John</cp:lastModifiedBy>
  <cp:revision>2</cp:revision>
  <cp:lastPrinted>2026-07-28T16:44:08Z</cp:lastPrinted>
  <dcterms:created xsi:type="dcterms:W3CDTF">2026-07-28T16:30:42Z</dcterms:created>
  <dcterms:modified xsi:type="dcterms:W3CDTF">2026-07-28T16:49:46Z</dcterms:modified>
</cp:coreProperties>
</file>