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5"/>
  </p:notesMasterIdLst>
  <p:sldIdLst>
    <p:sldId id="256" r:id="rId6"/>
    <p:sldId id="258" r:id="rId7"/>
    <p:sldId id="262" r:id="rId8"/>
    <p:sldId id="265" r:id="rId9"/>
    <p:sldId id="269" r:id="rId10"/>
    <p:sldId id="308" r:id="rId11"/>
    <p:sldId id="329" r:id="rId12"/>
    <p:sldId id="330" r:id="rId13"/>
    <p:sldId id="350" r:id="rId14"/>
    <p:sldId id="351" r:id="rId15"/>
    <p:sldId id="345" r:id="rId16"/>
    <p:sldId id="346" r:id="rId17"/>
    <p:sldId id="348" r:id="rId18"/>
    <p:sldId id="347" r:id="rId19"/>
    <p:sldId id="282" r:id="rId20"/>
    <p:sldId id="349" r:id="rId21"/>
    <p:sldId id="283" r:id="rId22"/>
    <p:sldId id="284" r:id="rId23"/>
    <p:sldId id="287" r:id="rId24"/>
    <p:sldId id="286" r:id="rId25"/>
    <p:sldId id="301" r:id="rId26"/>
    <p:sldId id="317" r:id="rId27"/>
    <p:sldId id="344" r:id="rId28"/>
    <p:sldId id="343" r:id="rId29"/>
    <p:sldId id="297" r:id="rId30"/>
    <p:sldId id="337" r:id="rId31"/>
    <p:sldId id="327" r:id="rId32"/>
    <p:sldId id="338" r:id="rId33"/>
    <p:sldId id="294" r:id="rId34"/>
    <p:sldId id="293" r:id="rId35"/>
    <p:sldId id="295" r:id="rId36"/>
    <p:sldId id="296" r:id="rId37"/>
    <p:sldId id="290" r:id="rId38"/>
    <p:sldId id="288" r:id="rId39"/>
    <p:sldId id="289" r:id="rId40"/>
    <p:sldId id="306" r:id="rId41"/>
    <p:sldId id="304" r:id="rId42"/>
    <p:sldId id="328" r:id="rId43"/>
    <p:sldId id="34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driguez, Jenifer" initials="RJ" lastIdx="32" clrIdx="0">
    <p:extLst>
      <p:ext uri="{19B8F6BF-5375-455C-9EA6-DF929625EA0E}">
        <p15:presenceInfo xmlns:p15="http://schemas.microsoft.com/office/powerpoint/2012/main" userId="S::jrodriguez@crosbyisd.org::9a4ba8f9-6d06-4905-b4fc-0c07fefca69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0000"/>
    <a:srgbClr val="DE0000"/>
    <a:srgbClr val="0C78BC"/>
    <a:srgbClr val="FF5353"/>
    <a:srgbClr val="F89C26"/>
    <a:srgbClr val="DE2180"/>
    <a:srgbClr val="3EC1C6"/>
    <a:srgbClr val="F6E2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72" autoAdjust="0"/>
    <p:restoredTop sz="94660"/>
  </p:normalViewPr>
  <p:slideViewPr>
    <p:cSldViewPr snapToGrid="0">
      <p:cViewPr varScale="1">
        <p:scale>
          <a:sx n="161" d="100"/>
          <a:sy n="161" d="100"/>
        </p:scale>
        <p:origin x="2436" y="144"/>
      </p:cViewPr>
      <p:guideLst/>
    </p:cSldViewPr>
  </p:slideViewPr>
  <p:notesTextViewPr>
    <p:cViewPr>
      <p:scale>
        <a:sx n="1" d="1"/>
        <a:sy n="1" d="1"/>
      </p:scale>
      <p:origin x="0" y="0"/>
    </p:cViewPr>
  </p:notesTextViewPr>
  <p:notesViewPr>
    <p:cSldViewPr snapToGrid="0">
      <p:cViewPr varScale="1">
        <p:scale>
          <a:sx n="83" d="100"/>
          <a:sy n="83" d="100"/>
        </p:scale>
        <p:origin x="321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07-29T15:31:14.151" idx="5">
    <p:pos x="10" y="10"/>
    <p:text>Changed wording. let me know if you approve</p:text>
    <p:extLst>
      <p:ext uri="{C676402C-5697-4E1C-873F-D02D1690AC5C}">
        <p15:threadingInfo xmlns:p15="http://schemas.microsoft.com/office/powerpoint/2012/main" timeZoneBias="30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5-07-29T15:47:30.574" idx="10">
    <p:pos x="7578" y="1082"/>
    <p:text>Changed wording</p:text>
    <p:extLst>
      <p:ext uri="{C676402C-5697-4E1C-873F-D02D1690AC5C}">
        <p15:threadingInfo xmlns:p15="http://schemas.microsoft.com/office/powerpoint/2012/main" timeZoneBias="30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5-07-29T16:05:57.238" idx="12">
    <p:pos x="7085" y="1137"/>
    <p:text>CHANGED WORDING</p:text>
    <p:extLst>
      <p:ext uri="{C676402C-5697-4E1C-873F-D02D1690AC5C}">
        <p15:threadingInfo xmlns:p15="http://schemas.microsoft.com/office/powerpoint/2012/main" timeZoneBias="30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5-07-29T16:31:38.244" idx="15">
    <p:pos x="10" y="10"/>
    <p:text>update some wording</p:text>
    <p:extLst>
      <p:ext uri="{C676402C-5697-4E1C-873F-D02D1690AC5C}">
        <p15:threadingInfo xmlns:p15="http://schemas.microsoft.com/office/powerpoint/2012/main" timeZoneBias="30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5-07-29T16:47:32.943" idx="23">
    <p:pos x="2095" y="547"/>
    <p:text>changed plan name</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A344E3-DC99-4934-B8DD-D6BA890A02E8}" type="datetimeFigureOut">
              <a:rPr lang="en-US" smtClean="0"/>
              <a:t>7/27/2026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DC6BEC-95FF-4F45-91D6-E9D361C0DEBF}" type="slidenum">
              <a:rPr lang="en-US" smtClean="0"/>
              <a:t>‹#›</a:t>
            </a:fld>
            <a:endParaRPr lang="en-US"/>
          </a:p>
        </p:txBody>
      </p:sp>
    </p:spTree>
    <p:extLst>
      <p:ext uri="{BB962C8B-B14F-4D97-AF65-F5344CB8AC3E}">
        <p14:creationId xmlns:p14="http://schemas.microsoft.com/office/powerpoint/2010/main" val="2708807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3E3C48F-CC0D-401D-B05F-F7807F25A7E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160362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E3C48F-CC0D-401D-B05F-F7807F25A7E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226370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E3C48F-CC0D-401D-B05F-F7807F25A7E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27699301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E3C48F-CC0D-401D-B05F-F7807F25A7E5}"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1999065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E3C48F-CC0D-401D-B05F-F7807F25A7E5}" type="datetimeFigureOut">
              <a:rPr lang="en-US" smtClean="0"/>
              <a:t>7/27/2026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10088652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E3C48F-CC0D-401D-B05F-F7807F25A7E5}" type="datetimeFigureOut">
              <a:rPr lang="en-US" smtClean="0"/>
              <a:t>7/27/2026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281812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E3C48F-CC0D-401D-B05F-F7807F25A7E5}" type="datetimeFigureOut">
              <a:rPr lang="en-US" smtClean="0"/>
              <a:t>7/27/2026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1956958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E3C48F-CC0D-401D-B05F-F7807F25A7E5}"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1401110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3E3C48F-CC0D-401D-B05F-F7807F25A7E5}" type="datetimeFigureOut">
              <a:rPr lang="en-US" smtClean="0"/>
              <a:t>7/27/2026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292057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E3C48F-CC0D-401D-B05F-F7807F25A7E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1987287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E3C48F-CC0D-401D-B05F-F7807F25A7E5}" type="datetimeFigureOut">
              <a:rPr lang="en-US" smtClean="0"/>
              <a:t>7/27/2026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9E6F28-9392-4FC8-86DD-119F8DCDD03D}" type="slidenum">
              <a:rPr lang="en-US" smtClean="0"/>
              <a:t>‹#›</a:t>
            </a:fld>
            <a:endParaRPr lang="en-US"/>
          </a:p>
        </p:txBody>
      </p:sp>
    </p:spTree>
    <p:extLst>
      <p:ext uri="{BB962C8B-B14F-4D97-AF65-F5344CB8AC3E}">
        <p14:creationId xmlns:p14="http://schemas.microsoft.com/office/powerpoint/2010/main" val="397664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3C48F-CC0D-401D-B05F-F7807F25A7E5}" type="datetimeFigureOut">
              <a:rPr lang="en-US" smtClean="0"/>
              <a:t>7/27/2026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E6F28-9392-4FC8-86DD-119F8DCDD03D}" type="slidenum">
              <a:rPr lang="en-US" smtClean="0"/>
              <a:t>‹#›</a:t>
            </a:fld>
            <a:endParaRPr lang="en-US"/>
          </a:p>
        </p:txBody>
      </p:sp>
    </p:spTree>
    <p:extLst>
      <p:ext uri="{BB962C8B-B14F-4D97-AF65-F5344CB8AC3E}">
        <p14:creationId xmlns:p14="http://schemas.microsoft.com/office/powerpoint/2010/main" val="39667360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t="7791" b="37110"/>
          <a:stretch/>
        </p:blipFill>
        <p:spPr>
          <a:xfrm>
            <a:off x="-16043" y="561213"/>
            <a:ext cx="12208043" cy="3788229"/>
          </a:xfrm>
          <a:prstGeom prst="rect">
            <a:avLst/>
          </a:prstGeom>
        </p:spPr>
      </p:pic>
      <p:sp>
        <p:nvSpPr>
          <p:cNvPr id="3" name="Subtitle 2"/>
          <p:cNvSpPr>
            <a:spLocks noGrp="1"/>
          </p:cNvSpPr>
          <p:nvPr>
            <p:ph type="subTitle" idx="1"/>
          </p:nvPr>
        </p:nvSpPr>
        <p:spPr>
          <a:xfrm>
            <a:off x="3759861" y="4778314"/>
            <a:ext cx="7911188" cy="1280682"/>
          </a:xfrm>
        </p:spPr>
        <p:txBody>
          <a:bodyPr>
            <a:normAutofit fontScale="85000" lnSpcReduction="20000"/>
          </a:bodyPr>
          <a:lstStyle/>
          <a:p>
            <a:pPr algn="r"/>
            <a:r>
              <a:rPr lang="en-US" sz="5400" dirty="0">
                <a:solidFill>
                  <a:srgbClr val="9B0000"/>
                </a:solidFill>
                <a:latin typeface="Century Gothic" panose="020B0502020202020204" pitchFamily="34" charset="0"/>
              </a:rPr>
              <a:t>Crosby ISD </a:t>
            </a:r>
          </a:p>
          <a:p>
            <a:pPr algn="r"/>
            <a:r>
              <a:rPr lang="en-US" sz="5400" dirty="0">
                <a:latin typeface="Century Gothic" panose="020B0502020202020204" pitchFamily="34" charset="0"/>
              </a:rPr>
              <a:t>2026-27 Benefits Overview</a:t>
            </a:r>
          </a:p>
        </p:txBody>
      </p:sp>
      <p:sp>
        <p:nvSpPr>
          <p:cNvPr id="10" name="Rectangle 9">
            <a:extLst>
              <a:ext uri="{FF2B5EF4-FFF2-40B4-BE49-F238E27FC236}">
                <a16:creationId xmlns:a16="http://schemas.microsoft.com/office/drawing/2014/main" id="{F31BDC5C-F953-4CA4-9959-F86EC822FD6A}"/>
              </a:ext>
            </a:extLst>
          </p:cNvPr>
          <p:cNvSpPr/>
          <p:nvPr/>
        </p:nvSpPr>
        <p:spPr>
          <a:xfrm>
            <a:off x="-16043" y="0"/>
            <a:ext cx="12208043" cy="561474"/>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192987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8933"/>
            <a:ext cx="12198169" cy="1743898"/>
          </a:xfrm>
          <a:prstGeom prst="rect">
            <a:avLst/>
          </a:prstGeom>
        </p:spPr>
      </p:pic>
      <p:sp>
        <p:nvSpPr>
          <p:cNvPr id="3" name="Subtitle 2"/>
          <p:cNvSpPr>
            <a:spLocks noGrp="1"/>
          </p:cNvSpPr>
          <p:nvPr>
            <p:ph type="subTitle" idx="1"/>
          </p:nvPr>
        </p:nvSpPr>
        <p:spPr>
          <a:xfrm>
            <a:off x="919557" y="1862705"/>
            <a:ext cx="10371908" cy="4122932"/>
          </a:xfrm>
        </p:spPr>
        <p:txBody>
          <a:bodyPr>
            <a:normAutofit/>
          </a:bodyPr>
          <a:lstStyle/>
          <a:p>
            <a:pPr algn="l"/>
            <a:r>
              <a:rPr lang="en-US" sz="1600" b="1" dirty="0">
                <a:latin typeface="Century Gothic" panose="020B0502020202020204" pitchFamily="34" charset="0"/>
              </a:rPr>
              <a:t>GENERAL DISCLAIMER:</a:t>
            </a:r>
          </a:p>
          <a:p>
            <a:r>
              <a:rPr lang="en-US" dirty="0"/>
              <a:t>This presentation is intended to provide a brief overview of select employee benefit programs. It does </a:t>
            </a:r>
            <a:r>
              <a:rPr lang="en-US" b="1" dirty="0"/>
              <a:t>not</a:t>
            </a:r>
            <a:r>
              <a:rPr lang="en-US" dirty="0"/>
              <a:t> contain comprehensive plan details. For complete information — including coverage, costs, exclusions, limitations, and other important terms — please refer to the official plan documents, available on the </a:t>
            </a:r>
            <a:r>
              <a:rPr lang="en-US" dirty="0">
                <a:solidFill>
                  <a:srgbClr val="9B0000"/>
                </a:solidFill>
                <a:hlinkClick r:id="" action="ppaction://hlinkfile">
                  <a:extLst>
                    <a:ext uri="{A12FA001-AC4F-418D-AE19-62706E023703}">
                      <ahyp:hlinkClr xmlns:ahyp="http://schemas.microsoft.com/office/drawing/2018/hyperlinkcolor" val="tx"/>
                    </a:ext>
                  </a:extLst>
                </a:hlinkClick>
              </a:rPr>
              <a:t>Crosby ISD Benefits Website</a:t>
            </a:r>
            <a:r>
              <a:rPr lang="en-US" dirty="0"/>
              <a:t>.</a:t>
            </a:r>
          </a:p>
          <a:p>
            <a:r>
              <a:rPr lang="en-US" dirty="0"/>
              <a:t>This presentation </a:t>
            </a:r>
            <a:r>
              <a:rPr lang="en-US" b="1" dirty="0"/>
              <a:t>does not</a:t>
            </a:r>
            <a:r>
              <a:rPr lang="en-US" dirty="0"/>
              <a:t> amend, modify, or replace any official plan documentation. In the event of any conflict between the information in this presentation and the official plan documents, the plan documents will govern.</a:t>
            </a:r>
          </a:p>
          <a:p>
            <a:r>
              <a:rPr lang="en-US" dirty="0"/>
              <a:t>Please note that all benefits and plans described are subject to change, discontinuation, or modification at any time, with or without notice.</a:t>
            </a:r>
          </a:p>
          <a:p>
            <a:pPr algn="l"/>
            <a:endParaRPr lang="en-US" sz="1600" dirty="0">
              <a:latin typeface="Century Gothic" panose="020B0502020202020204" pitchFamily="34" charset="0"/>
            </a:endParaRPr>
          </a:p>
        </p:txBody>
      </p:sp>
      <p:sp>
        <p:nvSpPr>
          <p:cNvPr id="9" name="Rectangle 8">
            <a:extLst>
              <a:ext uri="{FF2B5EF4-FFF2-40B4-BE49-F238E27FC236}">
                <a16:creationId xmlns:a16="http://schemas.microsoft.com/office/drawing/2014/main" id="{1AEDBC66-C933-4443-B6B4-977DE3553D5A}"/>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12"/>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Presentation Disclaimers</a:t>
            </a:r>
          </a:p>
        </p:txBody>
      </p:sp>
    </p:spTree>
    <p:extLst>
      <p:ext uri="{BB962C8B-B14F-4D97-AF65-F5344CB8AC3E}">
        <p14:creationId xmlns:p14="http://schemas.microsoft.com/office/powerpoint/2010/main" val="2958861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C1321C-8473-4855-AA6E-4EA2C10768D4}"/>
              </a:ext>
            </a:extLst>
          </p:cNvPr>
          <p:cNvSpPr/>
          <p:nvPr/>
        </p:nvSpPr>
        <p:spPr>
          <a:xfrm>
            <a:off x="506027" y="2536638"/>
            <a:ext cx="11168109" cy="3488286"/>
          </a:xfrm>
          <a:prstGeom prst="rect">
            <a:avLst/>
          </a:prstGeom>
          <a:solidFill>
            <a:schemeClr val="bg1">
              <a:lumMod val="95000"/>
            </a:schemeClr>
          </a:solidFill>
          <a:ln w="57150">
            <a:solidFill>
              <a:srgbClr val="9B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0000"/>
              </a:highlight>
            </a:endParaRP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3" name="Subtitle 2"/>
          <p:cNvSpPr>
            <a:spLocks noGrp="1"/>
          </p:cNvSpPr>
          <p:nvPr>
            <p:ph type="subTitle" idx="1"/>
          </p:nvPr>
        </p:nvSpPr>
        <p:spPr>
          <a:xfrm>
            <a:off x="1014807" y="2026274"/>
            <a:ext cx="10371908" cy="4198795"/>
          </a:xfrm>
        </p:spPr>
        <p:txBody>
          <a:bodyPr vert="horz" lIns="91440" tIns="45720" rIns="91440" bIns="45720" rtlCol="0" anchor="t">
            <a:normAutofit/>
          </a:bodyPr>
          <a:lstStyle/>
          <a:p>
            <a:pPr algn="l"/>
            <a:r>
              <a:rPr lang="en-US" dirty="0">
                <a:latin typeface="Century Gothic" panose="020B0502020202020204" pitchFamily="34" charset="0"/>
              </a:rPr>
              <a:t>Help is just a phone call away with the HPS Call Center!</a:t>
            </a:r>
          </a:p>
          <a:p>
            <a:pPr algn="l"/>
            <a:endParaRPr lang="en-US" sz="2000" dirty="0">
              <a:latin typeface="Century Gothic" panose="020B0502020202020204" pitchFamily="34" charset="0"/>
            </a:endParaRPr>
          </a:p>
          <a:p>
            <a:pPr algn="l"/>
            <a:endParaRPr lang="en-US" b="1" dirty="0">
              <a:latin typeface="Century Gothic" panose="020B0502020202020204" pitchFamily="34" charset="0"/>
            </a:endParaRPr>
          </a:p>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Call: </a:t>
            </a:r>
            <a:r>
              <a:rPr lang="en-US" b="1" dirty="0">
                <a:latin typeface="Century Gothic" panose="020B0502020202020204" pitchFamily="34" charset="0"/>
              </a:rPr>
              <a:t>833-921-0951</a:t>
            </a:r>
            <a:endParaRPr lang="en-US" dirty="0">
              <a:highlight>
                <a:srgbClr val="FFFF00"/>
              </a:highlight>
              <a:latin typeface="Century Gothic" panose="020B0502020202020204" pitchFamily="34" charset="0"/>
            </a:endParaRPr>
          </a:p>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Available</a:t>
            </a:r>
            <a:r>
              <a:rPr lang="en-US" dirty="0">
                <a:latin typeface="Century Gothic" panose="020B0502020202020204" pitchFamily="34" charset="0"/>
              </a:rPr>
              <a:t> Monday-Friday  7:00 AM - 6:00 PM (CST)</a:t>
            </a:r>
          </a:p>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Email:  crosbyisd@hps.higginbotham.net</a:t>
            </a:r>
            <a:endParaRPr lang="en-US" dirty="0">
              <a:solidFill>
                <a:srgbClr val="FF0000"/>
              </a:solidFill>
              <a:latin typeface="Century Gothic" panose="020B0502020202020204" pitchFamily="34" charset="0"/>
            </a:endParaRPr>
          </a:p>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English or Spanish Representatives </a:t>
            </a:r>
            <a:r>
              <a:rPr lang="en-US" dirty="0">
                <a:latin typeface="Century Gothic" panose="020B0502020202020204" pitchFamily="34" charset="0"/>
              </a:rPr>
              <a:t>available to answer questions or to enroll via the phone.</a:t>
            </a:r>
          </a:p>
        </p:txBody>
      </p:sp>
      <p:sp>
        <p:nvSpPr>
          <p:cNvPr id="9" name="Rectangle 8">
            <a:extLst>
              <a:ext uri="{FF2B5EF4-FFF2-40B4-BE49-F238E27FC236}">
                <a16:creationId xmlns:a16="http://schemas.microsoft.com/office/drawing/2014/main" id="{3AC1BD49-FAAA-463E-B15A-170198F409AD}"/>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TextBox 9">
            <a:extLst>
              <a:ext uri="{FF2B5EF4-FFF2-40B4-BE49-F238E27FC236}">
                <a16:creationId xmlns:a16="http://schemas.microsoft.com/office/drawing/2014/main" id="{81B518B4-C9F2-28B5-47CD-8CE59CDAC995}"/>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HPS Call Center</a:t>
            </a:r>
          </a:p>
        </p:txBody>
      </p:sp>
    </p:spTree>
    <p:extLst>
      <p:ext uri="{BB962C8B-B14F-4D97-AF65-F5344CB8AC3E}">
        <p14:creationId xmlns:p14="http://schemas.microsoft.com/office/powerpoint/2010/main" val="3284723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3" name="Subtitle 2"/>
          <p:cNvSpPr>
            <a:spLocks noGrp="1"/>
          </p:cNvSpPr>
          <p:nvPr>
            <p:ph type="subTitle" idx="1"/>
          </p:nvPr>
        </p:nvSpPr>
        <p:spPr>
          <a:xfrm>
            <a:off x="7303488" y="2077551"/>
            <a:ext cx="3812241" cy="4122932"/>
          </a:xfrm>
        </p:spPr>
        <p:txBody>
          <a:bodyPr>
            <a:normAutofit/>
          </a:bodyPr>
          <a:lstStyle/>
          <a:p>
            <a:pPr algn="l"/>
            <a:r>
              <a:rPr lang="en-US" b="1" dirty="0">
                <a:latin typeface="Century Gothic" panose="020B0502020202020204" pitchFamily="34" charset="0"/>
              </a:rPr>
              <a:t>Click the login button</a:t>
            </a:r>
          </a:p>
          <a:p>
            <a:pPr algn="l"/>
            <a:endParaRPr lang="en-US" sz="2000" dirty="0">
              <a:latin typeface="Century Gothic" panose="020B0502020202020204" pitchFamily="34" charset="0"/>
            </a:endParaRPr>
          </a:p>
        </p:txBody>
      </p:sp>
      <p:sp>
        <p:nvSpPr>
          <p:cNvPr id="12" name="Arrow: Chevron 11">
            <a:extLst>
              <a:ext uri="{FF2B5EF4-FFF2-40B4-BE49-F238E27FC236}">
                <a16:creationId xmlns:a16="http://schemas.microsoft.com/office/drawing/2014/main" id="{9F923C3C-3E02-46D4-A819-1F5E1BDA976E}"/>
              </a:ext>
            </a:extLst>
          </p:cNvPr>
          <p:cNvSpPr/>
          <p:nvPr/>
        </p:nvSpPr>
        <p:spPr>
          <a:xfrm rot="10800000">
            <a:off x="6736486" y="2077551"/>
            <a:ext cx="426128" cy="347832"/>
          </a:xfrm>
          <a:prstGeom prst="chevron">
            <a:avLst/>
          </a:prstGeom>
          <a:solidFill>
            <a:srgbClr val="9B0000"/>
          </a:solidFill>
          <a:ln>
            <a:solidFill>
              <a:srgbClr val="9B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E1A326F3-CB02-4020-9857-4BE8F9CB205E}"/>
              </a:ext>
            </a:extLst>
          </p:cNvPr>
          <p:cNvSpPr txBox="1"/>
          <p:nvPr/>
        </p:nvSpPr>
        <p:spPr>
          <a:xfrm>
            <a:off x="76494" y="1713690"/>
            <a:ext cx="1154097" cy="472085"/>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18BCB6FC-5E41-4376-943C-CA771669C133}"/>
              </a:ext>
            </a:extLst>
          </p:cNvPr>
          <p:cNvSpPr txBox="1"/>
          <p:nvPr/>
        </p:nvSpPr>
        <p:spPr>
          <a:xfrm>
            <a:off x="6949550" y="2839088"/>
            <a:ext cx="5560291" cy="461665"/>
          </a:xfrm>
          <a:prstGeom prst="rect">
            <a:avLst/>
          </a:prstGeom>
          <a:noFill/>
        </p:spPr>
        <p:txBody>
          <a:bodyPr wrap="square" rtlCol="0">
            <a:spAutoFit/>
          </a:bodyPr>
          <a:lstStyle/>
          <a:p>
            <a:r>
              <a:rPr lang="en-US" sz="2400" b="1" dirty="0">
                <a:solidFill>
                  <a:srgbClr val="9B0000"/>
                </a:solidFill>
              </a:rPr>
              <a:t>www.mybenefitshub.com/crosbyisd</a:t>
            </a:r>
          </a:p>
        </p:txBody>
      </p:sp>
      <p:sp>
        <p:nvSpPr>
          <p:cNvPr id="16" name="TextBox 15">
            <a:extLst>
              <a:ext uri="{FF2B5EF4-FFF2-40B4-BE49-F238E27FC236}">
                <a16:creationId xmlns:a16="http://schemas.microsoft.com/office/drawing/2014/main" id="{7E13A6AA-A0A5-0A14-C140-899B595650FE}"/>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Where To Login</a:t>
            </a:r>
          </a:p>
        </p:txBody>
      </p:sp>
      <p:pic>
        <p:nvPicPr>
          <p:cNvPr id="10" name="Picture 9">
            <a:extLst>
              <a:ext uri="{FF2B5EF4-FFF2-40B4-BE49-F238E27FC236}">
                <a16:creationId xmlns:a16="http://schemas.microsoft.com/office/drawing/2014/main" id="{2BEEF23F-2879-449E-8E11-DA5241AC049A}"/>
              </a:ext>
            </a:extLst>
          </p:cNvPr>
          <p:cNvPicPr>
            <a:picLocks noChangeAspect="1"/>
          </p:cNvPicPr>
          <p:nvPr/>
        </p:nvPicPr>
        <p:blipFill rotWithShape="1">
          <a:blip r:embed="rId3"/>
          <a:srcRect l="3941"/>
          <a:stretch/>
        </p:blipFill>
        <p:spPr>
          <a:xfrm>
            <a:off x="0" y="2138053"/>
            <a:ext cx="6595612" cy="4191810"/>
          </a:xfrm>
          <a:prstGeom prst="rect">
            <a:avLst/>
          </a:prstGeom>
        </p:spPr>
      </p:pic>
    </p:spTree>
    <p:extLst>
      <p:ext uri="{BB962C8B-B14F-4D97-AF65-F5344CB8AC3E}">
        <p14:creationId xmlns:p14="http://schemas.microsoft.com/office/powerpoint/2010/main" val="824483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3" name="Subtitle 2"/>
          <p:cNvSpPr>
            <a:spLocks noGrp="1"/>
          </p:cNvSpPr>
          <p:nvPr>
            <p:ph type="subTitle" idx="1"/>
          </p:nvPr>
        </p:nvSpPr>
        <p:spPr>
          <a:xfrm>
            <a:off x="919556" y="1924850"/>
            <a:ext cx="3909895" cy="3203561"/>
          </a:xfrm>
        </p:spPr>
        <p:txBody>
          <a:bodyPr>
            <a:normAutofit/>
          </a:bodyPr>
          <a:lstStyle/>
          <a:p>
            <a:pPr algn="l"/>
            <a:r>
              <a:rPr lang="en-US" b="1" dirty="0">
                <a:latin typeface="Century Gothic" panose="020B0502020202020204" pitchFamily="34" charset="0"/>
              </a:rPr>
              <a:t>Use the “Need Help” link to send us your questions</a:t>
            </a:r>
          </a:p>
        </p:txBody>
      </p:sp>
      <p:sp>
        <p:nvSpPr>
          <p:cNvPr id="14" name="Rectangle 13">
            <a:extLst>
              <a:ext uri="{FF2B5EF4-FFF2-40B4-BE49-F238E27FC236}">
                <a16:creationId xmlns:a16="http://schemas.microsoft.com/office/drawing/2014/main" id="{E8625074-90E7-465A-96A0-341BA261051B}"/>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Arrow: Chevron 8">
            <a:extLst>
              <a:ext uri="{FF2B5EF4-FFF2-40B4-BE49-F238E27FC236}">
                <a16:creationId xmlns:a16="http://schemas.microsoft.com/office/drawing/2014/main" id="{3C7A4ADF-6FBE-47F0-AF19-D89E079C2229}"/>
              </a:ext>
            </a:extLst>
          </p:cNvPr>
          <p:cNvSpPr/>
          <p:nvPr/>
        </p:nvSpPr>
        <p:spPr>
          <a:xfrm rot="10800000">
            <a:off x="10846316" y="1924850"/>
            <a:ext cx="426128" cy="347832"/>
          </a:xfrm>
          <a:prstGeom prst="chevron">
            <a:avLst/>
          </a:prstGeom>
          <a:solidFill>
            <a:srgbClr val="9B0000"/>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a:extLst>
              <a:ext uri="{FF2B5EF4-FFF2-40B4-BE49-F238E27FC236}">
                <a16:creationId xmlns:a16="http://schemas.microsoft.com/office/drawing/2014/main" id="{9D7354DD-B8E2-753A-8FAA-64C48A9BD408}"/>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Questions or Need Help?</a:t>
            </a:r>
          </a:p>
        </p:txBody>
      </p:sp>
      <p:pic>
        <p:nvPicPr>
          <p:cNvPr id="6" name="Picture 5">
            <a:extLst>
              <a:ext uri="{FF2B5EF4-FFF2-40B4-BE49-F238E27FC236}">
                <a16:creationId xmlns:a16="http://schemas.microsoft.com/office/drawing/2014/main" id="{B21D56BB-B14A-4C2E-8110-EB985EA437C6}"/>
              </a:ext>
            </a:extLst>
          </p:cNvPr>
          <p:cNvPicPr>
            <a:picLocks noChangeAspect="1"/>
          </p:cNvPicPr>
          <p:nvPr/>
        </p:nvPicPr>
        <p:blipFill>
          <a:blip r:embed="rId3"/>
          <a:stretch>
            <a:fillRect/>
          </a:stretch>
        </p:blipFill>
        <p:spPr>
          <a:xfrm>
            <a:off x="397823" y="2951017"/>
            <a:ext cx="4818581" cy="2430137"/>
          </a:xfrm>
          <a:prstGeom prst="rect">
            <a:avLst/>
          </a:prstGeom>
          <a:ln>
            <a:noFill/>
          </a:ln>
          <a:effectLst>
            <a:outerShdw blurRad="190500" algn="tl" rotWithShape="0">
              <a:srgbClr val="000000">
                <a:alpha val="70000"/>
              </a:srgbClr>
            </a:outerShdw>
          </a:effectLst>
        </p:spPr>
      </p:pic>
      <p:pic>
        <p:nvPicPr>
          <p:cNvPr id="13" name="Picture 12">
            <a:extLst>
              <a:ext uri="{FF2B5EF4-FFF2-40B4-BE49-F238E27FC236}">
                <a16:creationId xmlns:a16="http://schemas.microsoft.com/office/drawing/2014/main" id="{C16BF950-4FEA-4408-920A-1545338FDECB}"/>
              </a:ext>
            </a:extLst>
          </p:cNvPr>
          <p:cNvPicPr>
            <a:picLocks noChangeAspect="1"/>
          </p:cNvPicPr>
          <p:nvPr/>
        </p:nvPicPr>
        <p:blipFill>
          <a:blip r:embed="rId4"/>
          <a:stretch>
            <a:fillRect/>
          </a:stretch>
        </p:blipFill>
        <p:spPr>
          <a:xfrm>
            <a:off x="6346107" y="2375065"/>
            <a:ext cx="3232754" cy="357130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66546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073C8C73-B819-482C-9D68-D16F341753E0}"/>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1007162" y="1718140"/>
            <a:ext cx="9849057" cy="4122932"/>
          </a:xfrm>
        </p:spPr>
        <p:txBody>
          <a:bodyPr anchor="ctr" anchorCtr="1">
            <a:normAutofit/>
          </a:bodyPr>
          <a:lstStyle/>
          <a:p>
            <a:pPr algn="l"/>
            <a:r>
              <a:rPr lang="en-US" dirty="0">
                <a:latin typeface="Century Gothic" panose="020B0502020202020204" pitchFamily="34" charset="0"/>
              </a:rPr>
              <a:t>Crosby ISD medical insurance is moving to United Healthcare (UHC) for its medical insurance.</a:t>
            </a:r>
          </a:p>
          <a:p>
            <a:pPr algn="l"/>
            <a:endParaRPr lang="en-US" sz="900" dirty="0">
              <a:latin typeface="Century Gothic" panose="020B0502020202020204" pitchFamily="34" charset="0"/>
            </a:endParaRPr>
          </a:p>
          <a:p>
            <a:pPr algn="l"/>
            <a:r>
              <a:rPr lang="en-US" dirty="0">
                <a:latin typeface="Century Gothic" panose="020B0502020202020204" pitchFamily="34" charset="0"/>
              </a:rPr>
              <a:t>4 Plan Options to Choose From:</a:t>
            </a:r>
          </a:p>
          <a:p>
            <a:pPr marL="742950" lvl="1" indent="-285750" algn="l">
              <a:buFont typeface="Arial" panose="020B0604020202020204" pitchFamily="34" charset="0"/>
              <a:buChar char="•"/>
            </a:pPr>
            <a:r>
              <a:rPr lang="en-US" sz="2400" dirty="0">
                <a:latin typeface="Century Gothic" panose="020B0502020202020204" pitchFamily="34" charset="0"/>
              </a:rPr>
              <a:t>Kelsey Charter H.S.A. – High deductible</a:t>
            </a:r>
          </a:p>
          <a:p>
            <a:pPr marL="742950" lvl="1" indent="-285750" algn="l">
              <a:buFont typeface="Arial" panose="020B0604020202020204" pitchFamily="34" charset="0"/>
              <a:buChar char="•"/>
            </a:pPr>
            <a:r>
              <a:rPr lang="en-US" sz="2400" dirty="0">
                <a:latin typeface="Century Gothic" panose="020B0502020202020204" pitchFamily="34" charset="0"/>
              </a:rPr>
              <a:t>UHC H.S.A. – High Deductible</a:t>
            </a:r>
          </a:p>
          <a:p>
            <a:pPr marL="742950" lvl="1" indent="-285750" algn="l">
              <a:buFont typeface="Arial" panose="020B0604020202020204" pitchFamily="34" charset="0"/>
              <a:buChar char="•"/>
            </a:pPr>
            <a:r>
              <a:rPr lang="en-US" sz="2400" dirty="0">
                <a:latin typeface="Century Gothic" panose="020B0502020202020204" pitchFamily="34" charset="0"/>
              </a:rPr>
              <a:t>Kelsey Charter * HMO</a:t>
            </a:r>
          </a:p>
          <a:p>
            <a:pPr marL="742950" lvl="1" indent="-285750" algn="l">
              <a:buFont typeface="Arial" panose="020B0604020202020204" pitchFamily="34" charset="0"/>
              <a:buChar char="•"/>
            </a:pPr>
            <a:r>
              <a:rPr lang="en-US" sz="2400" dirty="0">
                <a:latin typeface="Century Gothic" panose="020B0502020202020204" pitchFamily="34" charset="0"/>
              </a:rPr>
              <a:t>Surest 8000</a:t>
            </a:r>
          </a:p>
          <a:p>
            <a:pPr marL="742950" lvl="1" indent="-285750" algn="l">
              <a:buFont typeface="Arial" panose="020B0604020202020204" pitchFamily="34" charset="0"/>
              <a:buChar char="•"/>
            </a:pPr>
            <a:endParaRPr lang="en-US" sz="2400" dirty="0">
              <a:latin typeface="Century Gothic" panose="020B0502020202020204" pitchFamily="34" charset="0"/>
            </a:endParaRPr>
          </a:p>
          <a:p>
            <a:pPr algn="l"/>
            <a:endParaRPr lang="en-US" sz="2000" dirty="0">
              <a:latin typeface="Century Gothic" panose="020B0502020202020204" pitchFamily="34" charset="0"/>
            </a:endParaRPr>
          </a:p>
          <a:p>
            <a:pPr algn="l"/>
            <a:endParaRPr lang="en-US" sz="1800" dirty="0">
              <a:latin typeface="Century Gothic" panose="020B0502020202020204" pitchFamily="34" charset="0"/>
            </a:endParaRPr>
          </a:p>
        </p:txBody>
      </p:sp>
      <p:sp>
        <p:nvSpPr>
          <p:cNvPr id="8" name="TextBox 7">
            <a:extLst>
              <a:ext uri="{FF2B5EF4-FFF2-40B4-BE49-F238E27FC236}">
                <a16:creationId xmlns:a16="http://schemas.microsoft.com/office/drawing/2014/main" id="{D947D84B-4171-CC78-5CE8-AA7E2DCACC0D}"/>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NEW – UHC Medical</a:t>
            </a:r>
          </a:p>
        </p:txBody>
      </p:sp>
      <p:sp>
        <p:nvSpPr>
          <p:cNvPr id="2" name="TextBox 1">
            <a:extLst>
              <a:ext uri="{FF2B5EF4-FFF2-40B4-BE49-F238E27FC236}">
                <a16:creationId xmlns:a16="http://schemas.microsoft.com/office/drawing/2014/main" id="{AEB27B04-F4B4-4BA2-8C97-5D69C61E9675}"/>
              </a:ext>
            </a:extLst>
          </p:cNvPr>
          <p:cNvSpPr txBox="1"/>
          <p:nvPr/>
        </p:nvSpPr>
        <p:spPr>
          <a:xfrm>
            <a:off x="455295" y="4942435"/>
            <a:ext cx="11281410" cy="1323439"/>
          </a:xfrm>
          <a:prstGeom prst="rect">
            <a:avLst/>
          </a:prstGeom>
          <a:noFill/>
        </p:spPr>
        <p:txBody>
          <a:bodyPr wrap="square" rtlCol="0">
            <a:spAutoFit/>
          </a:bodyPr>
          <a:lstStyle/>
          <a:p>
            <a:r>
              <a:rPr lang="en-US" sz="1600" dirty="0">
                <a:latin typeface="Century Gothic" panose="020B0502020202020204" pitchFamily="34" charset="0"/>
              </a:rPr>
              <a:t>*Charter HMO is an in-network-only plan where employees must use Kelsey Seybold physicians. With the exception of a true emergency, benefits are only payable if an in-network physician, or facility provides services. If you use an out-of-network provider, you will be responsible for all costs. The selection of a primary care physician is not required and you do not need a referral to see a specialist. However, it is best to confirm that your doctor and all specialists are in-network before seeking care. </a:t>
            </a:r>
            <a:endParaRPr lang="en-US" sz="1600" dirty="0"/>
          </a:p>
        </p:txBody>
      </p:sp>
    </p:spTree>
    <p:extLst>
      <p:ext uri="{BB962C8B-B14F-4D97-AF65-F5344CB8AC3E}">
        <p14:creationId xmlns:p14="http://schemas.microsoft.com/office/powerpoint/2010/main" val="4122635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073C8C73-B819-482C-9D68-D16F341753E0}"/>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480290" y="2399978"/>
            <a:ext cx="11231419" cy="4272749"/>
          </a:xfrm>
        </p:spPr>
        <p:txBody>
          <a:bodyPr>
            <a:normAutofit/>
          </a:bodyPr>
          <a:lstStyle/>
          <a:p>
            <a:pPr marL="342900" indent="-342900" algn="l">
              <a:buFont typeface="Wingdings" panose="05000000000000000000" pitchFamily="2" charset="2"/>
              <a:buChar char="ü"/>
            </a:pPr>
            <a:r>
              <a:rPr lang="en-US" dirty="0">
                <a:latin typeface="Century Gothic" panose="020B0502020202020204" pitchFamily="34" charset="0"/>
              </a:rPr>
              <a:t>Employees must use Kelsey Seybold physicians.</a:t>
            </a:r>
            <a:endParaRPr lang="en-US" b="1" dirty="0">
              <a:latin typeface="Century Gothic" panose="020B0502020202020204" pitchFamily="34" charset="0"/>
            </a:endParaRPr>
          </a:p>
          <a:p>
            <a:pPr marL="342900" indent="-342900" algn="l">
              <a:buFont typeface="Wingdings" panose="05000000000000000000" pitchFamily="2" charset="2"/>
              <a:buChar char="ü"/>
            </a:pPr>
            <a:r>
              <a:rPr lang="en-US" dirty="0">
                <a:latin typeface="Century Gothic" panose="020B0502020202020204" pitchFamily="34" charset="0"/>
              </a:rPr>
              <a:t>No Requirement to Designate a Primary Care Physician</a:t>
            </a:r>
          </a:p>
          <a:p>
            <a:pPr marL="342900" indent="-342900" algn="l">
              <a:buFont typeface="Wingdings" panose="05000000000000000000" pitchFamily="2" charset="2"/>
              <a:buChar char="ü"/>
            </a:pPr>
            <a:r>
              <a:rPr lang="en-US" dirty="0">
                <a:latin typeface="Century Gothic" panose="020B0502020202020204" pitchFamily="34" charset="0"/>
              </a:rPr>
              <a:t>No Referrals Needed for Specialist Visits as long as you stay within Kelsey Seybold network</a:t>
            </a:r>
          </a:p>
          <a:p>
            <a:pPr marL="342900" indent="-342900" algn="l">
              <a:buFont typeface="Wingdings" panose="05000000000000000000" pitchFamily="2" charset="2"/>
              <a:buChar char="ü"/>
            </a:pPr>
            <a:r>
              <a:rPr lang="en-US" dirty="0">
                <a:latin typeface="Century Gothic" panose="020B0502020202020204" pitchFamily="34" charset="0"/>
              </a:rPr>
              <a:t>No Out-of-Network Coverage</a:t>
            </a:r>
          </a:p>
          <a:p>
            <a:pPr marL="342900" indent="-342900" algn="l">
              <a:buFont typeface="Wingdings" panose="05000000000000000000" pitchFamily="2" charset="2"/>
              <a:buChar char="ü"/>
            </a:pPr>
            <a:r>
              <a:rPr lang="en-US" dirty="0">
                <a:latin typeface="Century Gothic" panose="020B0502020202020204" pitchFamily="34" charset="0"/>
              </a:rPr>
              <a:t>Once out of pocket maximum is reached, plan pays 100% of all charges.</a:t>
            </a:r>
          </a:p>
          <a:p>
            <a:pPr algn="l"/>
            <a:endParaRPr lang="en-US" sz="1800" dirty="0">
              <a:latin typeface="Century Gothic" panose="020B0502020202020204" pitchFamily="34" charset="0"/>
            </a:endParaRPr>
          </a:p>
        </p:txBody>
      </p:sp>
      <p:sp>
        <p:nvSpPr>
          <p:cNvPr id="8" name="TextBox 7">
            <a:extLst>
              <a:ext uri="{FF2B5EF4-FFF2-40B4-BE49-F238E27FC236}">
                <a16:creationId xmlns:a16="http://schemas.microsoft.com/office/drawing/2014/main" id="{646C58B5-0EA7-8246-7F96-25C7910E9173}"/>
              </a:ext>
            </a:extLst>
          </p:cNvPr>
          <p:cNvSpPr txBox="1"/>
          <p:nvPr/>
        </p:nvSpPr>
        <p:spPr>
          <a:xfrm>
            <a:off x="205179" y="833167"/>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Kelsey Charter H.S.A.</a:t>
            </a:r>
          </a:p>
        </p:txBody>
      </p:sp>
    </p:spTree>
    <p:extLst>
      <p:ext uri="{BB962C8B-B14F-4D97-AF65-F5344CB8AC3E}">
        <p14:creationId xmlns:p14="http://schemas.microsoft.com/office/powerpoint/2010/main" val="3505450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6169" y="-163649"/>
            <a:ext cx="12198169" cy="1743898"/>
          </a:xfrm>
          <a:prstGeom prst="rect">
            <a:avLst/>
          </a:prstGeom>
        </p:spPr>
      </p:pic>
      <p:sp>
        <p:nvSpPr>
          <p:cNvPr id="13" name="Rectangle 12">
            <a:extLst>
              <a:ext uri="{FF2B5EF4-FFF2-40B4-BE49-F238E27FC236}">
                <a16:creationId xmlns:a16="http://schemas.microsoft.com/office/drawing/2014/main" id="{073C8C73-B819-482C-9D68-D16F341753E0}"/>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8A04ADDB-ADBA-A6C1-74B5-684436195950}"/>
              </a:ext>
            </a:extLst>
          </p:cNvPr>
          <p:cNvSpPr txBox="1"/>
          <p:nvPr/>
        </p:nvSpPr>
        <p:spPr>
          <a:xfrm>
            <a:off x="245078" y="534244"/>
            <a:ext cx="6616032"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Kelsey Charter H.S.A. Highlights</a:t>
            </a:r>
          </a:p>
        </p:txBody>
      </p:sp>
      <p:sp>
        <p:nvSpPr>
          <p:cNvPr id="6" name="TextBox 5">
            <a:extLst>
              <a:ext uri="{FF2B5EF4-FFF2-40B4-BE49-F238E27FC236}">
                <a16:creationId xmlns:a16="http://schemas.microsoft.com/office/drawing/2014/main" id="{DF5254C6-86E4-AB31-B9C5-8C52AA6AF42B}"/>
              </a:ext>
            </a:extLst>
          </p:cNvPr>
          <p:cNvSpPr txBox="1"/>
          <p:nvPr/>
        </p:nvSpPr>
        <p:spPr>
          <a:xfrm>
            <a:off x="332509" y="1845425"/>
            <a:ext cx="11296996" cy="4154984"/>
          </a:xfrm>
          <a:prstGeom prst="rect">
            <a:avLst/>
          </a:prstGeom>
          <a:noFill/>
        </p:spPr>
        <p:txBody>
          <a:bodyPr wrap="square">
            <a:spAutoFit/>
          </a:bodyPr>
          <a:lstStyle/>
          <a:p>
            <a:pPr marL="342900" indent="-342900" algn="l">
              <a:buFont typeface="Wingdings" panose="05000000000000000000" pitchFamily="2" charset="2"/>
              <a:buChar char="ü"/>
            </a:pPr>
            <a:r>
              <a:rPr lang="en-US" sz="2400" dirty="0">
                <a:latin typeface="Century Gothic" panose="020B0502020202020204" pitchFamily="34" charset="0"/>
              </a:rPr>
              <a:t>Preventative Care Visits Covered 100%</a:t>
            </a:r>
          </a:p>
          <a:p>
            <a:pPr marL="342900" indent="-342900" algn="l">
              <a:buFont typeface="Wingdings" panose="05000000000000000000" pitchFamily="2" charset="2"/>
              <a:buChar char="ü"/>
            </a:pPr>
            <a:r>
              <a:rPr lang="en-US" sz="2400" dirty="0">
                <a:latin typeface="Century Gothic" panose="020B0502020202020204" pitchFamily="34" charset="0"/>
              </a:rPr>
              <a:t>Telemedicine Covered at 100%</a:t>
            </a:r>
          </a:p>
          <a:p>
            <a:pPr marL="342900" indent="-342900" algn="l">
              <a:buFont typeface="Wingdings" panose="05000000000000000000" pitchFamily="2" charset="2"/>
              <a:buChar char="ü"/>
            </a:pPr>
            <a:r>
              <a:rPr lang="en-US" sz="2400" dirty="0">
                <a:latin typeface="Century Gothic" panose="020B0502020202020204" pitchFamily="34" charset="0"/>
              </a:rPr>
              <a:t>In-Network Deductible/Out of Pocket Maximum </a:t>
            </a:r>
          </a:p>
          <a:p>
            <a:pPr marL="800100" lvl="1" indent="-342900" algn="l">
              <a:buFont typeface="Arial" panose="020B0604020202020204" pitchFamily="34" charset="0"/>
              <a:buChar char="•"/>
            </a:pPr>
            <a:r>
              <a:rPr lang="en-US" sz="2000" dirty="0">
                <a:latin typeface="Century Gothic" panose="020B0502020202020204" pitchFamily="34" charset="0"/>
              </a:rPr>
              <a:t>Individual - $3,500/$6,450</a:t>
            </a:r>
          </a:p>
          <a:p>
            <a:pPr marL="800100" lvl="1" indent="-342900" algn="l">
              <a:buFont typeface="Arial" panose="020B0604020202020204" pitchFamily="34" charset="0"/>
              <a:buChar char="•"/>
            </a:pPr>
            <a:r>
              <a:rPr lang="en-US" sz="2000" dirty="0">
                <a:latin typeface="Century Gothic" panose="020B0502020202020204" pitchFamily="34" charset="0"/>
              </a:rPr>
              <a:t>Family - $7,000/$12,900</a:t>
            </a:r>
          </a:p>
          <a:p>
            <a:pPr marL="342900" indent="-342900" algn="l">
              <a:buFont typeface="Wingdings" panose="05000000000000000000" pitchFamily="2" charset="2"/>
              <a:buChar char="ü"/>
            </a:pPr>
            <a:r>
              <a:rPr lang="en-US" sz="2400" dirty="0">
                <a:latin typeface="Century Gothic" panose="020B0502020202020204" pitchFamily="34" charset="0"/>
              </a:rPr>
              <a:t>Pharmacy – Deductible $3500 must be met</a:t>
            </a:r>
          </a:p>
          <a:p>
            <a:pPr marL="800100" lvl="1" indent="-342900" algn="l">
              <a:buFont typeface="Arial" panose="020B0604020202020204" pitchFamily="34" charset="0"/>
              <a:buChar char="•"/>
            </a:pPr>
            <a:r>
              <a:rPr lang="en-US" sz="2400" dirty="0">
                <a:latin typeface="Century Gothic" panose="020B0502020202020204" pitchFamily="34" charset="0"/>
              </a:rPr>
              <a:t>In-Network</a:t>
            </a:r>
          </a:p>
          <a:p>
            <a:pPr marL="1257300" lvl="2" indent="-342900">
              <a:buFont typeface="Arial" panose="020B0604020202020204" pitchFamily="34" charset="0"/>
              <a:buChar char="•"/>
            </a:pPr>
            <a:r>
              <a:rPr lang="en-US" sz="2000" dirty="0">
                <a:latin typeface="Century Gothic" panose="020B0502020202020204" pitchFamily="34" charset="0"/>
              </a:rPr>
              <a:t>Tier 1 – $10</a:t>
            </a:r>
          </a:p>
          <a:p>
            <a:pPr marL="1257300" lvl="2" indent="-342900">
              <a:buFont typeface="Arial" panose="020B0604020202020204" pitchFamily="34" charset="0"/>
              <a:buChar char="•"/>
            </a:pPr>
            <a:r>
              <a:rPr lang="en-US" sz="2000" dirty="0">
                <a:latin typeface="Century Gothic" panose="020B0502020202020204" pitchFamily="34" charset="0"/>
              </a:rPr>
              <a:t>Tier 2 – $35</a:t>
            </a:r>
          </a:p>
          <a:p>
            <a:pPr marL="1257300" lvl="2" indent="-342900">
              <a:buFont typeface="Arial" panose="020B0604020202020204" pitchFamily="34" charset="0"/>
              <a:buChar char="•"/>
            </a:pPr>
            <a:r>
              <a:rPr lang="en-US" sz="2000" dirty="0">
                <a:latin typeface="Century Gothic" panose="020B0502020202020204" pitchFamily="34" charset="0"/>
              </a:rPr>
              <a:t>Tier 3 – $60</a:t>
            </a:r>
          </a:p>
          <a:p>
            <a:pPr marL="1257300" lvl="2" indent="-342900">
              <a:buFont typeface="Arial" panose="020B0604020202020204" pitchFamily="34" charset="0"/>
              <a:buChar char="•"/>
            </a:pPr>
            <a:r>
              <a:rPr lang="en-US" sz="2000" dirty="0">
                <a:latin typeface="Century Gothic" panose="020B0502020202020204" pitchFamily="34" charset="0"/>
              </a:rPr>
              <a:t>Specialty – N/A</a:t>
            </a:r>
          </a:p>
          <a:p>
            <a:pPr marL="800100" lvl="1" indent="-342900">
              <a:buFont typeface="Arial" panose="020B0604020202020204" pitchFamily="34" charset="0"/>
              <a:buChar char="•"/>
            </a:pPr>
            <a:r>
              <a:rPr lang="en-US" sz="2400" dirty="0">
                <a:latin typeface="Century Gothic" panose="020B0502020202020204" pitchFamily="34" charset="0"/>
              </a:rPr>
              <a:t>This plan option is H.S.A. compatible </a:t>
            </a:r>
          </a:p>
        </p:txBody>
      </p:sp>
    </p:spTree>
    <p:extLst>
      <p:ext uri="{BB962C8B-B14F-4D97-AF65-F5344CB8AC3E}">
        <p14:creationId xmlns:p14="http://schemas.microsoft.com/office/powerpoint/2010/main" val="3788753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D101F-1D15-38E9-15F2-71DFEAC5FF1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475BFEB-E49A-792B-D8D8-981DE697B5C6}"/>
              </a:ext>
            </a:extLst>
          </p:cNvPr>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79D29D06-FA39-FB88-EEF7-9F3B4715EDA2}"/>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5A399796-4A8E-211D-C82A-D610A721C567}"/>
              </a:ext>
            </a:extLst>
          </p:cNvPr>
          <p:cNvSpPr>
            <a:spLocks noGrp="1"/>
          </p:cNvSpPr>
          <p:nvPr>
            <p:ph type="subTitle" idx="1"/>
          </p:nvPr>
        </p:nvSpPr>
        <p:spPr>
          <a:xfrm>
            <a:off x="480290" y="2399978"/>
            <a:ext cx="11231419" cy="4272749"/>
          </a:xfrm>
        </p:spPr>
        <p:txBody>
          <a:bodyPr>
            <a:normAutofit/>
          </a:bodyPr>
          <a:lstStyle/>
          <a:p>
            <a:pPr marL="342900" indent="-342900" algn="l">
              <a:buFont typeface="Wingdings" panose="05000000000000000000" pitchFamily="2" charset="2"/>
              <a:buChar char="ü"/>
            </a:pPr>
            <a:r>
              <a:rPr lang="en-US" dirty="0">
                <a:latin typeface="Century Gothic" panose="020B0502020202020204" pitchFamily="34" charset="0"/>
              </a:rPr>
              <a:t>Employees can use any physician in the UHC Choice Plus network.</a:t>
            </a:r>
            <a:endParaRPr lang="en-US" b="1" dirty="0">
              <a:latin typeface="Century Gothic" panose="020B0502020202020204" pitchFamily="34" charset="0"/>
            </a:endParaRPr>
          </a:p>
          <a:p>
            <a:pPr marL="342900" indent="-342900" algn="l">
              <a:buFont typeface="Wingdings" panose="05000000000000000000" pitchFamily="2" charset="2"/>
              <a:buChar char="ü"/>
            </a:pPr>
            <a:r>
              <a:rPr lang="en-US" dirty="0">
                <a:latin typeface="Century Gothic" panose="020B0502020202020204" pitchFamily="34" charset="0"/>
              </a:rPr>
              <a:t>No Requirement to Designate a Primary Care Physician</a:t>
            </a:r>
          </a:p>
          <a:p>
            <a:pPr marL="342900" indent="-342900" algn="l">
              <a:buFont typeface="Wingdings" panose="05000000000000000000" pitchFamily="2" charset="2"/>
              <a:buChar char="ü"/>
            </a:pPr>
            <a:r>
              <a:rPr lang="en-US" dirty="0">
                <a:latin typeface="Century Gothic" panose="020B0502020202020204" pitchFamily="34" charset="0"/>
              </a:rPr>
              <a:t>No Referrals Needed for Specialist Visits as long as you stay within UHC Choice Plus network</a:t>
            </a:r>
          </a:p>
          <a:p>
            <a:pPr marL="342900" indent="-342900" algn="l">
              <a:buFont typeface="Wingdings" panose="05000000000000000000" pitchFamily="2" charset="2"/>
              <a:buChar char="ü"/>
            </a:pPr>
            <a:r>
              <a:rPr lang="en-US" dirty="0">
                <a:latin typeface="Century Gothic" panose="020B0502020202020204" pitchFamily="34" charset="0"/>
              </a:rPr>
              <a:t>Once out of pocket maximum is reached, plan pays 100% of all charges.</a:t>
            </a:r>
          </a:p>
          <a:p>
            <a:pPr marL="342900" indent="-342900" algn="l">
              <a:buFont typeface="Wingdings" panose="05000000000000000000" pitchFamily="2" charset="2"/>
              <a:buChar char="ü"/>
            </a:pPr>
            <a:r>
              <a:rPr lang="en-US" dirty="0">
                <a:latin typeface="Century Gothic" panose="020B0502020202020204" pitchFamily="34" charset="0"/>
              </a:rPr>
              <a:t>Out-of-Network Coverage - once deductible &amp; out-of-pocket is met, plan pays 70% of remaining charges</a:t>
            </a:r>
          </a:p>
          <a:p>
            <a:pPr algn="l"/>
            <a:endParaRPr lang="en-US" sz="1800" dirty="0">
              <a:latin typeface="Century Gothic" panose="020B0502020202020204" pitchFamily="34" charset="0"/>
            </a:endParaRPr>
          </a:p>
        </p:txBody>
      </p:sp>
      <p:sp>
        <p:nvSpPr>
          <p:cNvPr id="8" name="TextBox 7">
            <a:extLst>
              <a:ext uri="{FF2B5EF4-FFF2-40B4-BE49-F238E27FC236}">
                <a16:creationId xmlns:a16="http://schemas.microsoft.com/office/drawing/2014/main" id="{5E2BFC7D-1C7E-9D69-9F37-E08F0939F5A4}"/>
              </a:ext>
            </a:extLst>
          </p:cNvPr>
          <p:cNvSpPr txBox="1"/>
          <p:nvPr/>
        </p:nvSpPr>
        <p:spPr>
          <a:xfrm>
            <a:off x="205179" y="833167"/>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UHC H.S.A.</a:t>
            </a:r>
          </a:p>
        </p:txBody>
      </p:sp>
    </p:spTree>
    <p:extLst>
      <p:ext uri="{BB962C8B-B14F-4D97-AF65-F5344CB8AC3E}">
        <p14:creationId xmlns:p14="http://schemas.microsoft.com/office/powerpoint/2010/main" val="1185268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0513D-3088-9658-90AD-27383DC5DEF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753188D-FA06-F201-51C3-20459D573360}"/>
              </a:ext>
            </a:extLst>
          </p:cNvPr>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6169" y="-163649"/>
            <a:ext cx="12198169" cy="1743898"/>
          </a:xfrm>
          <a:prstGeom prst="rect">
            <a:avLst/>
          </a:prstGeom>
        </p:spPr>
      </p:pic>
      <p:sp>
        <p:nvSpPr>
          <p:cNvPr id="13" name="Rectangle 12">
            <a:extLst>
              <a:ext uri="{FF2B5EF4-FFF2-40B4-BE49-F238E27FC236}">
                <a16:creationId xmlns:a16="http://schemas.microsoft.com/office/drawing/2014/main" id="{AD0C1341-93D5-62CC-5B1E-50007894C6E9}"/>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D8BBB199-AC97-A905-8EEA-5F3034B6BD31}"/>
              </a:ext>
            </a:extLst>
          </p:cNvPr>
          <p:cNvSpPr txBox="1"/>
          <p:nvPr/>
        </p:nvSpPr>
        <p:spPr>
          <a:xfrm>
            <a:off x="245078" y="534244"/>
            <a:ext cx="6616032"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UHC H.S.A. Highlights</a:t>
            </a:r>
          </a:p>
        </p:txBody>
      </p:sp>
      <p:sp>
        <p:nvSpPr>
          <p:cNvPr id="6" name="TextBox 5">
            <a:extLst>
              <a:ext uri="{FF2B5EF4-FFF2-40B4-BE49-F238E27FC236}">
                <a16:creationId xmlns:a16="http://schemas.microsoft.com/office/drawing/2014/main" id="{59F63BDF-ADFF-CF0B-3C92-F1D14DF8F1AF}"/>
              </a:ext>
            </a:extLst>
          </p:cNvPr>
          <p:cNvSpPr txBox="1"/>
          <p:nvPr/>
        </p:nvSpPr>
        <p:spPr>
          <a:xfrm>
            <a:off x="332509" y="1845425"/>
            <a:ext cx="11296996" cy="3785652"/>
          </a:xfrm>
          <a:prstGeom prst="rect">
            <a:avLst/>
          </a:prstGeom>
          <a:noFill/>
        </p:spPr>
        <p:txBody>
          <a:bodyPr wrap="square">
            <a:spAutoFit/>
          </a:bodyPr>
          <a:lstStyle/>
          <a:p>
            <a:pPr marL="342900" indent="-342900" algn="l">
              <a:buFont typeface="Wingdings" panose="05000000000000000000" pitchFamily="2" charset="2"/>
              <a:buChar char="ü"/>
            </a:pPr>
            <a:r>
              <a:rPr lang="en-US" sz="2400" dirty="0">
                <a:latin typeface="Century Gothic" panose="020B0502020202020204" pitchFamily="34" charset="0"/>
              </a:rPr>
              <a:t>Preventative Care Visits Covered 100%</a:t>
            </a:r>
          </a:p>
          <a:p>
            <a:pPr marL="342900" indent="-342900" algn="l">
              <a:buFont typeface="Wingdings" panose="05000000000000000000" pitchFamily="2" charset="2"/>
              <a:buChar char="ü"/>
            </a:pPr>
            <a:r>
              <a:rPr lang="en-US" sz="2400" dirty="0">
                <a:latin typeface="Century Gothic" panose="020B0502020202020204" pitchFamily="34" charset="0"/>
              </a:rPr>
              <a:t>In-Network Deductible/Out of Pocket Maximum </a:t>
            </a:r>
          </a:p>
          <a:p>
            <a:pPr marL="800100" lvl="1" indent="-342900" algn="l">
              <a:buFont typeface="Arial" panose="020B0604020202020204" pitchFamily="34" charset="0"/>
              <a:buChar char="•"/>
            </a:pPr>
            <a:r>
              <a:rPr lang="en-US" sz="2000" dirty="0">
                <a:latin typeface="Century Gothic" panose="020B0502020202020204" pitchFamily="34" charset="0"/>
              </a:rPr>
              <a:t>Individual - $8,300/$8,300</a:t>
            </a:r>
          </a:p>
          <a:p>
            <a:pPr marL="800100" lvl="1" indent="-342900" algn="l">
              <a:buFont typeface="Arial" panose="020B0604020202020204" pitchFamily="34" charset="0"/>
              <a:buChar char="•"/>
            </a:pPr>
            <a:r>
              <a:rPr lang="en-US" sz="2000" dirty="0">
                <a:latin typeface="Century Gothic" panose="020B0502020202020204" pitchFamily="34" charset="0"/>
              </a:rPr>
              <a:t>Family - $16,600/$16,600</a:t>
            </a:r>
          </a:p>
          <a:p>
            <a:pPr marL="342900" indent="-342900" algn="l">
              <a:buFont typeface="Wingdings" panose="05000000000000000000" pitchFamily="2" charset="2"/>
              <a:buChar char="ü"/>
            </a:pPr>
            <a:r>
              <a:rPr lang="en-US" sz="2400" dirty="0">
                <a:latin typeface="Century Gothic" panose="020B0502020202020204" pitchFamily="34" charset="0"/>
              </a:rPr>
              <a:t>Pharmacy – Deductible $8300 must be met</a:t>
            </a:r>
          </a:p>
          <a:p>
            <a:pPr marL="800100" lvl="1" indent="-342900" algn="l">
              <a:buFont typeface="Arial" panose="020B0604020202020204" pitchFamily="34" charset="0"/>
              <a:buChar char="•"/>
            </a:pPr>
            <a:r>
              <a:rPr lang="en-US" sz="2400" dirty="0">
                <a:latin typeface="Century Gothic" panose="020B0502020202020204" pitchFamily="34" charset="0"/>
              </a:rPr>
              <a:t>In-Network</a:t>
            </a:r>
          </a:p>
          <a:p>
            <a:pPr marL="1257300" lvl="2" indent="-342900">
              <a:buFont typeface="Arial" panose="020B0604020202020204" pitchFamily="34" charset="0"/>
              <a:buChar char="•"/>
            </a:pPr>
            <a:r>
              <a:rPr lang="en-US" sz="2000" dirty="0">
                <a:latin typeface="Century Gothic" panose="020B0502020202020204" pitchFamily="34" charset="0"/>
              </a:rPr>
              <a:t>Tier 1 – 0% after deductible</a:t>
            </a:r>
          </a:p>
          <a:p>
            <a:pPr marL="1257300" lvl="2" indent="-342900">
              <a:buFont typeface="Arial" panose="020B0604020202020204" pitchFamily="34" charset="0"/>
              <a:buChar char="•"/>
            </a:pPr>
            <a:r>
              <a:rPr lang="en-US" sz="2000" dirty="0">
                <a:latin typeface="Century Gothic" panose="020B0502020202020204" pitchFamily="34" charset="0"/>
              </a:rPr>
              <a:t>Tier 2 – 0% after deductible</a:t>
            </a:r>
          </a:p>
          <a:p>
            <a:pPr marL="1257300" lvl="2" indent="-342900">
              <a:buFont typeface="Arial" panose="020B0604020202020204" pitchFamily="34" charset="0"/>
              <a:buChar char="•"/>
            </a:pPr>
            <a:r>
              <a:rPr lang="en-US" sz="2000" dirty="0">
                <a:latin typeface="Century Gothic" panose="020B0502020202020204" pitchFamily="34" charset="0"/>
              </a:rPr>
              <a:t>Tier 3 – 0% after deductible</a:t>
            </a:r>
          </a:p>
          <a:p>
            <a:pPr marL="1257300" lvl="2" indent="-342900">
              <a:buFont typeface="Arial" panose="020B0604020202020204" pitchFamily="34" charset="0"/>
              <a:buChar char="•"/>
            </a:pPr>
            <a:r>
              <a:rPr lang="en-US" sz="2000" dirty="0">
                <a:latin typeface="Century Gothic" panose="020B0502020202020204" pitchFamily="34" charset="0"/>
              </a:rPr>
              <a:t>Specialty – 0% after deductible</a:t>
            </a:r>
          </a:p>
          <a:p>
            <a:pPr marL="800100" lvl="1" indent="-342900">
              <a:buFont typeface="Arial" panose="020B0604020202020204" pitchFamily="34" charset="0"/>
              <a:buChar char="•"/>
            </a:pPr>
            <a:r>
              <a:rPr lang="en-US" sz="2400" dirty="0">
                <a:latin typeface="Century Gothic" panose="020B0502020202020204" pitchFamily="34" charset="0"/>
              </a:rPr>
              <a:t>This plan option is H.S.A. compatible </a:t>
            </a:r>
          </a:p>
        </p:txBody>
      </p:sp>
    </p:spTree>
    <p:extLst>
      <p:ext uri="{BB962C8B-B14F-4D97-AF65-F5344CB8AC3E}">
        <p14:creationId xmlns:p14="http://schemas.microsoft.com/office/powerpoint/2010/main" val="5880954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6169" y="-163649"/>
            <a:ext cx="12198169" cy="1743898"/>
          </a:xfrm>
          <a:prstGeom prst="rect">
            <a:avLst/>
          </a:prstGeom>
        </p:spPr>
      </p:pic>
      <p:sp>
        <p:nvSpPr>
          <p:cNvPr id="13" name="Rectangle 12">
            <a:extLst>
              <a:ext uri="{FF2B5EF4-FFF2-40B4-BE49-F238E27FC236}">
                <a16:creationId xmlns:a16="http://schemas.microsoft.com/office/drawing/2014/main" id="{073C8C73-B819-482C-9D68-D16F341753E0}"/>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8A04ADDB-ADBA-A6C1-74B5-684436195950}"/>
              </a:ext>
            </a:extLst>
          </p:cNvPr>
          <p:cNvSpPr txBox="1"/>
          <p:nvPr/>
        </p:nvSpPr>
        <p:spPr>
          <a:xfrm>
            <a:off x="245078" y="487067"/>
            <a:ext cx="7652013"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Kelsey Charter HMO</a:t>
            </a:r>
          </a:p>
        </p:txBody>
      </p:sp>
      <p:sp>
        <p:nvSpPr>
          <p:cNvPr id="3" name="TextBox 2">
            <a:extLst>
              <a:ext uri="{FF2B5EF4-FFF2-40B4-BE49-F238E27FC236}">
                <a16:creationId xmlns:a16="http://schemas.microsoft.com/office/drawing/2014/main" id="{0517ED58-0DA0-847E-E257-6369762633B8}"/>
              </a:ext>
            </a:extLst>
          </p:cNvPr>
          <p:cNvSpPr txBox="1"/>
          <p:nvPr/>
        </p:nvSpPr>
        <p:spPr>
          <a:xfrm>
            <a:off x="751988" y="2267370"/>
            <a:ext cx="10681854" cy="3046988"/>
          </a:xfrm>
          <a:prstGeom prst="rect">
            <a:avLst/>
          </a:prstGeom>
          <a:noFill/>
        </p:spPr>
        <p:txBody>
          <a:bodyPr wrap="square">
            <a:spAutoFit/>
          </a:bodyPr>
          <a:lstStyle/>
          <a:p>
            <a:pPr marL="342900" indent="-342900" algn="l">
              <a:buFont typeface="Wingdings" panose="05000000000000000000" pitchFamily="2" charset="2"/>
              <a:buChar char="ü"/>
            </a:pPr>
            <a:r>
              <a:rPr lang="en-US" sz="2400" dirty="0">
                <a:latin typeface="Century Gothic" panose="020B0502020202020204" pitchFamily="34" charset="0"/>
              </a:rPr>
              <a:t>Must stay in Kelsey Seabold Network</a:t>
            </a:r>
            <a:endParaRPr lang="en-US" sz="2400" b="1" dirty="0">
              <a:latin typeface="Century Gothic" panose="020B0502020202020204" pitchFamily="34" charset="0"/>
            </a:endParaRPr>
          </a:p>
          <a:p>
            <a:pPr marL="342900" indent="-342900" algn="l">
              <a:buFont typeface="Wingdings" panose="05000000000000000000" pitchFamily="2" charset="2"/>
              <a:buChar char="ü"/>
            </a:pPr>
            <a:r>
              <a:rPr lang="en-US" sz="2400" dirty="0">
                <a:latin typeface="Century Gothic" panose="020B0502020202020204" pitchFamily="34" charset="0"/>
              </a:rPr>
              <a:t>No Designation of a Primary Care Physician in Kelsey network</a:t>
            </a:r>
          </a:p>
          <a:p>
            <a:pPr marL="342900" indent="-342900" algn="l">
              <a:buFont typeface="Wingdings" panose="05000000000000000000" pitchFamily="2" charset="2"/>
              <a:buChar char="ü"/>
            </a:pPr>
            <a:r>
              <a:rPr lang="en-US" sz="2400" dirty="0">
                <a:latin typeface="Century Gothic" panose="020B0502020202020204" pitchFamily="34" charset="0"/>
              </a:rPr>
              <a:t>Referrals Not Needed for Specialist Visits in Kelsey network</a:t>
            </a:r>
          </a:p>
          <a:p>
            <a:pPr marL="342900" indent="-342900" algn="l">
              <a:buFont typeface="Wingdings" panose="05000000000000000000" pitchFamily="2" charset="2"/>
              <a:buChar char="ü"/>
            </a:pPr>
            <a:r>
              <a:rPr lang="en-US" sz="2400" dirty="0">
                <a:latin typeface="Century Gothic" panose="020B0502020202020204" pitchFamily="34" charset="0"/>
              </a:rPr>
              <a:t>In-Network Coverage Only – employees can move freely within Kelsey network</a:t>
            </a:r>
            <a:endParaRPr lang="en-US" sz="2400" dirty="0">
              <a:solidFill>
                <a:srgbClr val="FF0000"/>
              </a:solidFill>
              <a:latin typeface="Century Gothic" panose="020B0502020202020204" pitchFamily="34" charset="0"/>
            </a:endParaRPr>
          </a:p>
          <a:p>
            <a:pPr marL="342900" indent="-342900" algn="l">
              <a:buFont typeface="Wingdings" panose="05000000000000000000" pitchFamily="2" charset="2"/>
              <a:buChar char="ü"/>
            </a:pPr>
            <a:r>
              <a:rPr lang="en-US" sz="2400" dirty="0">
                <a:latin typeface="Century Gothic" panose="020B0502020202020204" pitchFamily="34" charset="0"/>
              </a:rPr>
              <a:t>Coinsurance – Once you reach your deductible, the plan pays 100% of eligible charges (emergency room $500 applies to max out-of-pocket)</a:t>
            </a:r>
          </a:p>
        </p:txBody>
      </p:sp>
    </p:spTree>
    <p:extLst>
      <p:ext uri="{BB962C8B-B14F-4D97-AF65-F5344CB8AC3E}">
        <p14:creationId xmlns:p14="http://schemas.microsoft.com/office/powerpoint/2010/main" val="2844826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6169" y="-163649"/>
            <a:ext cx="12198169" cy="1743898"/>
          </a:xfrm>
          <a:prstGeom prst="rect">
            <a:avLst/>
          </a:prstGeom>
        </p:spPr>
      </p:pic>
      <p:sp>
        <p:nvSpPr>
          <p:cNvPr id="13" name="Rectangle 12">
            <a:extLst>
              <a:ext uri="{FF2B5EF4-FFF2-40B4-BE49-F238E27FC236}">
                <a16:creationId xmlns:a16="http://schemas.microsoft.com/office/drawing/2014/main" id="{073C8C73-B819-482C-9D68-D16F341753E0}"/>
              </a:ext>
            </a:extLst>
          </p:cNvPr>
          <p:cNvSpPr/>
          <p:nvPr/>
        </p:nvSpPr>
        <p:spPr>
          <a:xfrm>
            <a:off x="0" y="626500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8A04ADDB-ADBA-A6C1-74B5-684436195950}"/>
              </a:ext>
            </a:extLst>
          </p:cNvPr>
          <p:cNvSpPr txBox="1"/>
          <p:nvPr/>
        </p:nvSpPr>
        <p:spPr>
          <a:xfrm>
            <a:off x="245078" y="534244"/>
            <a:ext cx="8524849"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Kelsey Charter HMO Plan Highlights</a:t>
            </a:r>
          </a:p>
        </p:txBody>
      </p:sp>
      <p:sp>
        <p:nvSpPr>
          <p:cNvPr id="6" name="TextBox 5">
            <a:extLst>
              <a:ext uri="{FF2B5EF4-FFF2-40B4-BE49-F238E27FC236}">
                <a16:creationId xmlns:a16="http://schemas.microsoft.com/office/drawing/2014/main" id="{DF5254C6-86E4-AB31-B9C5-8C52AA6AF42B}"/>
              </a:ext>
            </a:extLst>
          </p:cNvPr>
          <p:cNvSpPr txBox="1"/>
          <p:nvPr/>
        </p:nvSpPr>
        <p:spPr>
          <a:xfrm>
            <a:off x="1090898" y="1940023"/>
            <a:ext cx="11296996" cy="4893647"/>
          </a:xfrm>
          <a:prstGeom prst="rect">
            <a:avLst/>
          </a:prstGeom>
          <a:noFill/>
        </p:spPr>
        <p:txBody>
          <a:bodyPr wrap="square">
            <a:spAutoFit/>
          </a:bodyPr>
          <a:lstStyle/>
          <a:p>
            <a:pPr marL="342900" indent="-342900" algn="l">
              <a:buFont typeface="Wingdings" panose="05000000000000000000" pitchFamily="2" charset="2"/>
              <a:buChar char="ü"/>
            </a:pPr>
            <a:r>
              <a:rPr lang="en-US" sz="2400" dirty="0">
                <a:latin typeface="Century Gothic" panose="020B0502020202020204" pitchFamily="34" charset="0"/>
              </a:rPr>
              <a:t>In-Network Deductible/Out of Pocket Maximum </a:t>
            </a:r>
          </a:p>
          <a:p>
            <a:pPr marL="800100" lvl="1" indent="-342900" algn="l">
              <a:buFont typeface="Arial" panose="020B0604020202020204" pitchFamily="34" charset="0"/>
              <a:buChar char="•"/>
            </a:pPr>
            <a:r>
              <a:rPr lang="en-US" sz="2000" dirty="0">
                <a:latin typeface="Century Gothic" panose="020B0502020202020204" pitchFamily="34" charset="0"/>
              </a:rPr>
              <a:t>Individual - $6,000/$7,350</a:t>
            </a:r>
          </a:p>
          <a:p>
            <a:pPr marL="800100" lvl="1" indent="-342900" algn="l">
              <a:buFont typeface="Arial" panose="020B0604020202020204" pitchFamily="34" charset="0"/>
              <a:buChar char="•"/>
            </a:pPr>
            <a:r>
              <a:rPr lang="en-US" sz="2000" dirty="0">
                <a:latin typeface="Century Gothic" panose="020B0502020202020204" pitchFamily="34" charset="0"/>
              </a:rPr>
              <a:t>Family - $12,000/$14,700</a:t>
            </a:r>
          </a:p>
          <a:p>
            <a:pPr marL="342900" indent="-342900">
              <a:buFont typeface="Wingdings" panose="05000000000000000000" pitchFamily="2" charset="2"/>
              <a:buChar char="ü"/>
            </a:pPr>
            <a:r>
              <a:rPr lang="en-US" sz="2400" dirty="0">
                <a:latin typeface="Century Gothic" panose="020B0502020202020204" pitchFamily="34" charset="0"/>
              </a:rPr>
              <a:t>Preventative care covered 100%</a:t>
            </a:r>
          </a:p>
          <a:p>
            <a:pPr marL="342900" indent="-342900">
              <a:buFont typeface="Wingdings" panose="05000000000000000000" pitchFamily="2" charset="2"/>
              <a:buChar char="ü"/>
            </a:pPr>
            <a:r>
              <a:rPr lang="en-US" sz="2400" dirty="0">
                <a:latin typeface="Century Gothic" panose="020B0502020202020204" pitchFamily="34" charset="0"/>
              </a:rPr>
              <a:t>Telemedicine covered 100%</a:t>
            </a:r>
            <a:endParaRPr lang="en-US" sz="2000" dirty="0">
              <a:latin typeface="Century Gothic" panose="020B0502020202020204" pitchFamily="34" charset="0"/>
            </a:endParaRPr>
          </a:p>
          <a:p>
            <a:pPr marL="342900" indent="-342900">
              <a:buFont typeface="Wingdings" panose="05000000000000000000" pitchFamily="2" charset="2"/>
              <a:buChar char="ü"/>
            </a:pPr>
            <a:r>
              <a:rPr lang="en-US" sz="2400" dirty="0">
                <a:latin typeface="Century Gothic" panose="020B0502020202020204" pitchFamily="34" charset="0"/>
              </a:rPr>
              <a:t>Copays for PCP, Specialist Visits and Urgent Care</a:t>
            </a:r>
          </a:p>
          <a:p>
            <a:pPr marL="342900" indent="-342900" algn="l">
              <a:buFont typeface="Wingdings" panose="05000000000000000000" pitchFamily="2" charset="2"/>
              <a:buChar char="ü"/>
            </a:pPr>
            <a:r>
              <a:rPr lang="en-US" sz="2400" dirty="0">
                <a:latin typeface="Century Gothic" panose="020B0502020202020204" pitchFamily="34" charset="0"/>
              </a:rPr>
              <a:t>Pharmacy</a:t>
            </a:r>
          </a:p>
          <a:p>
            <a:pPr marL="1257300" lvl="2" indent="-342900">
              <a:buFont typeface="Arial" panose="020B0604020202020204" pitchFamily="34" charset="0"/>
              <a:buChar char="•"/>
            </a:pPr>
            <a:r>
              <a:rPr lang="en-US" sz="2000" dirty="0">
                <a:latin typeface="Century Gothic" panose="020B0502020202020204" pitchFamily="34" charset="0"/>
              </a:rPr>
              <a:t>Tier 1 – $15 copay </a:t>
            </a:r>
          </a:p>
          <a:p>
            <a:pPr marL="1257300" lvl="2" indent="-342900">
              <a:buFont typeface="Arial" panose="020B0604020202020204" pitchFamily="34" charset="0"/>
              <a:buChar char="•"/>
            </a:pPr>
            <a:r>
              <a:rPr lang="en-US" sz="2000" dirty="0">
                <a:latin typeface="Century Gothic" panose="020B0502020202020204" pitchFamily="34" charset="0"/>
              </a:rPr>
              <a:t>Tier 2 – $45 copay</a:t>
            </a:r>
          </a:p>
          <a:p>
            <a:pPr marL="1257300" lvl="2" indent="-342900">
              <a:buFont typeface="Arial" panose="020B0604020202020204" pitchFamily="34" charset="0"/>
              <a:buChar char="•"/>
            </a:pPr>
            <a:r>
              <a:rPr lang="en-US" sz="2000" dirty="0">
                <a:latin typeface="Century Gothic" panose="020B0502020202020204" pitchFamily="34" charset="0"/>
              </a:rPr>
              <a:t>Tier 3 – $85 copay</a:t>
            </a:r>
          </a:p>
          <a:p>
            <a:pPr marL="1257300" lvl="2" indent="-342900">
              <a:buFont typeface="Arial" panose="020B0604020202020204" pitchFamily="34" charset="0"/>
              <a:buChar char="•"/>
            </a:pPr>
            <a:r>
              <a:rPr lang="en-US" sz="2000" dirty="0">
                <a:latin typeface="Century Gothic" panose="020B0502020202020204" pitchFamily="34" charset="0"/>
              </a:rPr>
              <a:t>Specialty – $200</a:t>
            </a:r>
            <a:endParaRPr lang="en-US" sz="2000" dirty="0">
              <a:solidFill>
                <a:srgbClr val="FF0000"/>
              </a:solidFill>
              <a:latin typeface="Century Gothic" panose="020B0502020202020204" pitchFamily="34" charset="0"/>
            </a:endParaRPr>
          </a:p>
          <a:p>
            <a:pPr marL="1257300" lvl="2" indent="-342900">
              <a:buFont typeface="Arial" panose="020B0604020202020204" pitchFamily="34" charset="0"/>
              <a:buChar char="•"/>
            </a:pPr>
            <a:endParaRPr lang="en-US" sz="2000" dirty="0">
              <a:solidFill>
                <a:srgbClr val="FF0000"/>
              </a:solidFill>
              <a:latin typeface="Century Gothic" panose="020B0502020202020204" pitchFamily="34" charset="0"/>
            </a:endParaRPr>
          </a:p>
          <a:p>
            <a:endParaRPr lang="en-US" sz="2400" dirty="0">
              <a:latin typeface="Century Gothic" panose="020B0502020202020204" pitchFamily="34" charset="0"/>
            </a:endParaRPr>
          </a:p>
          <a:p>
            <a:pPr lvl="1" algn="l"/>
            <a:endParaRPr lang="en-US" sz="2400" dirty="0">
              <a:latin typeface="Century Gothic" panose="020B0502020202020204" pitchFamily="34" charset="0"/>
            </a:endParaRPr>
          </a:p>
        </p:txBody>
      </p:sp>
    </p:spTree>
    <p:extLst>
      <p:ext uri="{BB962C8B-B14F-4D97-AF65-F5344CB8AC3E}">
        <p14:creationId xmlns:p14="http://schemas.microsoft.com/office/powerpoint/2010/main" val="8241357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6169" y="-163649"/>
            <a:ext cx="12198169" cy="1743898"/>
          </a:xfrm>
          <a:prstGeom prst="rect">
            <a:avLst/>
          </a:prstGeom>
        </p:spPr>
      </p:pic>
      <p:sp>
        <p:nvSpPr>
          <p:cNvPr id="13" name="Rectangle 12">
            <a:extLst>
              <a:ext uri="{FF2B5EF4-FFF2-40B4-BE49-F238E27FC236}">
                <a16:creationId xmlns:a16="http://schemas.microsoft.com/office/drawing/2014/main" id="{073C8C73-B819-482C-9D68-D16F341753E0}"/>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8A04ADDB-ADBA-A6C1-74B5-684436195950}"/>
              </a:ext>
            </a:extLst>
          </p:cNvPr>
          <p:cNvSpPr txBox="1"/>
          <p:nvPr/>
        </p:nvSpPr>
        <p:spPr>
          <a:xfrm>
            <a:off x="245078" y="487067"/>
            <a:ext cx="7652013"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UHC Surest 8000 Plan</a:t>
            </a:r>
          </a:p>
        </p:txBody>
      </p:sp>
      <p:sp>
        <p:nvSpPr>
          <p:cNvPr id="3" name="TextBox 2">
            <a:extLst>
              <a:ext uri="{FF2B5EF4-FFF2-40B4-BE49-F238E27FC236}">
                <a16:creationId xmlns:a16="http://schemas.microsoft.com/office/drawing/2014/main" id="{0517ED58-0DA0-847E-E257-6369762633B8}"/>
              </a:ext>
            </a:extLst>
          </p:cNvPr>
          <p:cNvSpPr txBox="1"/>
          <p:nvPr/>
        </p:nvSpPr>
        <p:spPr>
          <a:xfrm>
            <a:off x="751988" y="2142537"/>
            <a:ext cx="10681854" cy="3046988"/>
          </a:xfrm>
          <a:prstGeom prst="rect">
            <a:avLst/>
          </a:prstGeom>
          <a:noFill/>
        </p:spPr>
        <p:txBody>
          <a:bodyPr wrap="square">
            <a:spAutoFit/>
          </a:bodyPr>
          <a:lstStyle/>
          <a:p>
            <a:pPr marL="342900" indent="-342900" algn="l">
              <a:buFont typeface="Wingdings" panose="05000000000000000000" pitchFamily="2" charset="2"/>
              <a:buChar char="ü"/>
            </a:pPr>
            <a:r>
              <a:rPr lang="en-US" sz="2400" dirty="0">
                <a:latin typeface="Century Gothic" panose="020B0502020202020204" pitchFamily="34" charset="0"/>
              </a:rPr>
              <a:t>Nationwide Network – Surest 8000</a:t>
            </a:r>
            <a:endParaRPr lang="en-US" sz="2400" b="1" dirty="0">
              <a:latin typeface="Century Gothic" panose="020B0502020202020204" pitchFamily="34" charset="0"/>
            </a:endParaRPr>
          </a:p>
          <a:p>
            <a:pPr marL="342900" indent="-342900" algn="l">
              <a:buFont typeface="Wingdings" panose="05000000000000000000" pitchFamily="2" charset="2"/>
              <a:buChar char="ü"/>
            </a:pPr>
            <a:r>
              <a:rPr lang="en-US" sz="2400" dirty="0">
                <a:latin typeface="Century Gothic" panose="020B0502020202020204" pitchFamily="34" charset="0"/>
              </a:rPr>
              <a:t>Do Not have to Designate a Primary Care Physician</a:t>
            </a:r>
          </a:p>
          <a:p>
            <a:pPr marL="342900" indent="-342900" algn="l">
              <a:buFont typeface="Wingdings" panose="05000000000000000000" pitchFamily="2" charset="2"/>
              <a:buChar char="ü"/>
            </a:pPr>
            <a:r>
              <a:rPr lang="en-US" sz="2400" dirty="0">
                <a:latin typeface="Century Gothic" panose="020B0502020202020204" pitchFamily="34" charset="0"/>
              </a:rPr>
              <a:t>Referrals Not Needed for Specialist Visits</a:t>
            </a:r>
          </a:p>
          <a:p>
            <a:pPr marL="342900" indent="-342900" algn="l">
              <a:buFont typeface="Wingdings" panose="05000000000000000000" pitchFamily="2" charset="2"/>
              <a:buChar char="ü"/>
            </a:pPr>
            <a:r>
              <a:rPr lang="en-US" sz="2400" dirty="0">
                <a:latin typeface="Century Gothic" panose="020B0502020202020204" pitchFamily="34" charset="0"/>
              </a:rPr>
              <a:t>Preventative care covered 100%</a:t>
            </a:r>
          </a:p>
          <a:p>
            <a:pPr marL="342900" indent="-342900">
              <a:buFont typeface="Wingdings" panose="05000000000000000000" pitchFamily="2" charset="2"/>
              <a:buChar char="ü"/>
            </a:pPr>
            <a:r>
              <a:rPr lang="en-US" sz="2400" dirty="0">
                <a:latin typeface="Century Gothic" panose="020B0502020202020204" pitchFamily="34" charset="0"/>
              </a:rPr>
              <a:t>Co-Pays ranges for all services,  payment for services goes into the maximum out-of-pocket bucket</a:t>
            </a:r>
          </a:p>
          <a:p>
            <a:pPr marL="800100" lvl="1" indent="-342900">
              <a:buFont typeface="Wingdings" panose="05000000000000000000" pitchFamily="2" charset="2"/>
              <a:buChar char="ü"/>
            </a:pPr>
            <a:r>
              <a:rPr lang="en-US" sz="2400" dirty="0">
                <a:latin typeface="Century Gothic" panose="020B0502020202020204" pitchFamily="34" charset="0"/>
              </a:rPr>
              <a:t>The Surest App is necessary to use this plan and determine what your cost for services will be!</a:t>
            </a:r>
          </a:p>
        </p:txBody>
      </p:sp>
    </p:spTree>
    <p:extLst>
      <p:ext uri="{BB962C8B-B14F-4D97-AF65-F5344CB8AC3E}">
        <p14:creationId xmlns:p14="http://schemas.microsoft.com/office/powerpoint/2010/main" val="3471504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6169" y="-163649"/>
            <a:ext cx="12198169" cy="1743898"/>
          </a:xfrm>
          <a:prstGeom prst="rect">
            <a:avLst/>
          </a:prstGeom>
        </p:spPr>
      </p:pic>
      <p:sp>
        <p:nvSpPr>
          <p:cNvPr id="13" name="Rectangle 12">
            <a:extLst>
              <a:ext uri="{FF2B5EF4-FFF2-40B4-BE49-F238E27FC236}">
                <a16:creationId xmlns:a16="http://schemas.microsoft.com/office/drawing/2014/main" id="{073C8C73-B819-482C-9D68-D16F341753E0}"/>
              </a:ext>
            </a:extLst>
          </p:cNvPr>
          <p:cNvSpPr/>
          <p:nvPr/>
        </p:nvSpPr>
        <p:spPr>
          <a:xfrm>
            <a:off x="-6169" y="6445822"/>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TextBox 7">
            <a:extLst>
              <a:ext uri="{FF2B5EF4-FFF2-40B4-BE49-F238E27FC236}">
                <a16:creationId xmlns:a16="http://schemas.microsoft.com/office/drawing/2014/main" id="{8A04ADDB-ADBA-A6C1-74B5-684436195950}"/>
              </a:ext>
            </a:extLst>
          </p:cNvPr>
          <p:cNvSpPr txBox="1"/>
          <p:nvPr/>
        </p:nvSpPr>
        <p:spPr>
          <a:xfrm>
            <a:off x="245078" y="534244"/>
            <a:ext cx="8524849"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UHC Surest 8000 - </a:t>
            </a:r>
            <a:r>
              <a:rPr lang="en-US" sz="4000" b="1" dirty="0" err="1">
                <a:solidFill>
                  <a:schemeClr val="bg1"/>
                </a:solidFill>
                <a:latin typeface="Agency FB" panose="020B0503020202020204" pitchFamily="34" charset="0"/>
              </a:rPr>
              <a:t>CoPay</a:t>
            </a:r>
            <a:r>
              <a:rPr lang="en-US" sz="4000" b="1" dirty="0">
                <a:solidFill>
                  <a:schemeClr val="bg1"/>
                </a:solidFill>
                <a:latin typeface="Agency FB" panose="020B0503020202020204" pitchFamily="34" charset="0"/>
              </a:rPr>
              <a:t> Plan Highlights</a:t>
            </a:r>
          </a:p>
        </p:txBody>
      </p:sp>
      <p:sp>
        <p:nvSpPr>
          <p:cNvPr id="6" name="TextBox 5">
            <a:extLst>
              <a:ext uri="{FF2B5EF4-FFF2-40B4-BE49-F238E27FC236}">
                <a16:creationId xmlns:a16="http://schemas.microsoft.com/office/drawing/2014/main" id="{DF5254C6-86E4-AB31-B9C5-8C52AA6AF42B}"/>
              </a:ext>
            </a:extLst>
          </p:cNvPr>
          <p:cNvSpPr txBox="1"/>
          <p:nvPr/>
        </p:nvSpPr>
        <p:spPr>
          <a:xfrm>
            <a:off x="599408" y="1595021"/>
            <a:ext cx="11296996" cy="4154984"/>
          </a:xfrm>
          <a:prstGeom prst="rect">
            <a:avLst/>
          </a:prstGeom>
          <a:noFill/>
        </p:spPr>
        <p:txBody>
          <a:bodyPr wrap="square">
            <a:spAutoFit/>
          </a:bodyPr>
          <a:lstStyle/>
          <a:p>
            <a:pPr marL="342900" indent="-342900" algn="l">
              <a:buFont typeface="Wingdings" panose="05000000000000000000" pitchFamily="2" charset="2"/>
              <a:buChar char="ü"/>
            </a:pPr>
            <a:r>
              <a:rPr lang="en-US" sz="2400" dirty="0">
                <a:latin typeface="Century Gothic" panose="020B0502020202020204" pitchFamily="34" charset="0"/>
              </a:rPr>
              <a:t>Preventative Care Visits Covered 100%</a:t>
            </a:r>
          </a:p>
          <a:p>
            <a:pPr marL="342900" indent="-342900" algn="l">
              <a:buFont typeface="Wingdings" panose="05000000000000000000" pitchFamily="2" charset="2"/>
              <a:buChar char="ü"/>
            </a:pPr>
            <a:r>
              <a:rPr lang="en-US" sz="2400" b="1" u="sng" dirty="0">
                <a:solidFill>
                  <a:srgbClr val="9B0000"/>
                </a:solidFill>
                <a:latin typeface="Century Gothic" panose="020B0502020202020204" pitchFamily="34" charset="0"/>
              </a:rPr>
              <a:t>“No” </a:t>
            </a:r>
            <a:r>
              <a:rPr lang="en-US" sz="2400" dirty="0">
                <a:latin typeface="Century Gothic" panose="020B0502020202020204" pitchFamily="34" charset="0"/>
              </a:rPr>
              <a:t>In-Network Deductible/Out of Pocket Copay Maximum </a:t>
            </a:r>
          </a:p>
          <a:p>
            <a:pPr marL="800100" lvl="1" indent="-342900" algn="l">
              <a:buFont typeface="Arial" panose="020B0604020202020204" pitchFamily="34" charset="0"/>
              <a:buChar char="•"/>
            </a:pPr>
            <a:r>
              <a:rPr lang="en-US" sz="2000" dirty="0">
                <a:latin typeface="Century Gothic" panose="020B0502020202020204" pitchFamily="34" charset="0"/>
              </a:rPr>
              <a:t>Individual - $8,000</a:t>
            </a:r>
          </a:p>
          <a:p>
            <a:pPr marL="800100" lvl="1" indent="-342900" algn="l">
              <a:buFont typeface="Arial" panose="020B0604020202020204" pitchFamily="34" charset="0"/>
              <a:buChar char="•"/>
            </a:pPr>
            <a:r>
              <a:rPr lang="en-US" sz="2000" dirty="0">
                <a:latin typeface="Century Gothic" panose="020B0502020202020204" pitchFamily="34" charset="0"/>
              </a:rPr>
              <a:t>Family - $16,000</a:t>
            </a:r>
          </a:p>
          <a:p>
            <a:pPr marL="342900" indent="-342900">
              <a:buFont typeface="Wingdings" panose="05000000000000000000" pitchFamily="2" charset="2"/>
              <a:buChar char="ü"/>
            </a:pPr>
            <a:r>
              <a:rPr lang="en-US" sz="2400" dirty="0">
                <a:latin typeface="Century Gothic" panose="020B0502020202020204" pitchFamily="34" charset="0"/>
              </a:rPr>
              <a:t>Copays for PCP and specialist visits, Urgent Care, Emergency Room (freestanding and hospital), and ambulance services, Hospital Admission &amp; Outpatient Services</a:t>
            </a:r>
          </a:p>
          <a:p>
            <a:pPr marL="342900" indent="-342900" algn="l">
              <a:buFont typeface="Wingdings" panose="05000000000000000000" pitchFamily="2" charset="2"/>
              <a:buChar char="ü"/>
            </a:pPr>
            <a:r>
              <a:rPr lang="en-US" sz="2400" dirty="0">
                <a:latin typeface="Century Gothic" panose="020B0502020202020204" pitchFamily="34" charset="0"/>
              </a:rPr>
              <a:t>Pharmacy</a:t>
            </a:r>
          </a:p>
          <a:p>
            <a:pPr marL="1257300" lvl="2" indent="-342900">
              <a:buFont typeface="Arial" panose="020B0604020202020204" pitchFamily="34" charset="0"/>
              <a:buChar char="•"/>
            </a:pPr>
            <a:r>
              <a:rPr lang="en-US" sz="2000" dirty="0">
                <a:latin typeface="Century Gothic" panose="020B0502020202020204" pitchFamily="34" charset="0"/>
              </a:rPr>
              <a:t>Generic – $10 copay </a:t>
            </a:r>
          </a:p>
          <a:p>
            <a:pPr marL="1257300" lvl="2" indent="-342900">
              <a:buFont typeface="Arial" panose="020B0604020202020204" pitchFamily="34" charset="0"/>
              <a:buChar char="•"/>
            </a:pPr>
            <a:r>
              <a:rPr lang="en-US" sz="2000" dirty="0">
                <a:latin typeface="Century Gothic" panose="020B0502020202020204" pitchFamily="34" charset="0"/>
              </a:rPr>
              <a:t>Preferred – $60 copay </a:t>
            </a:r>
          </a:p>
          <a:p>
            <a:pPr marL="1257300" lvl="2" indent="-342900">
              <a:buFont typeface="Arial" panose="020B0604020202020204" pitchFamily="34" charset="0"/>
              <a:buChar char="•"/>
            </a:pPr>
            <a:r>
              <a:rPr lang="en-US" sz="2000" dirty="0">
                <a:latin typeface="Century Gothic" panose="020B0502020202020204" pitchFamily="34" charset="0"/>
              </a:rPr>
              <a:t>Non-Preferred – $90 copay </a:t>
            </a:r>
          </a:p>
          <a:p>
            <a:pPr marL="1257300" lvl="2" indent="-342900">
              <a:buFont typeface="Arial" panose="020B0604020202020204" pitchFamily="34" charset="0"/>
              <a:buChar char="•"/>
            </a:pPr>
            <a:r>
              <a:rPr lang="en-US" sz="2000" dirty="0">
                <a:latin typeface="Century Gothic" panose="020B0502020202020204" pitchFamily="34" charset="0"/>
              </a:rPr>
              <a:t>Specialty –$10 / $150 / $300</a:t>
            </a:r>
            <a:endParaRPr lang="en-US" sz="2400" dirty="0">
              <a:latin typeface="Century Gothic" panose="020B0502020202020204" pitchFamily="34" charset="0"/>
            </a:endParaRPr>
          </a:p>
        </p:txBody>
      </p:sp>
    </p:spTree>
    <p:extLst>
      <p:ext uri="{BB962C8B-B14F-4D97-AF65-F5344CB8AC3E}">
        <p14:creationId xmlns:p14="http://schemas.microsoft.com/office/powerpoint/2010/main" val="2399517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02ABBA47-DA3A-4FD5-81DB-A79152B3BEA8}"/>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9B0000"/>
              </a:solidFill>
            </a:endParaRPr>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976706" y="2376226"/>
            <a:ext cx="9902323" cy="4567354"/>
          </a:xfrm>
        </p:spPr>
        <p:txBody>
          <a:bodyPr>
            <a:normAutofit/>
          </a:bodyPr>
          <a:lstStyle/>
          <a:p>
            <a:pPr lvl="0" algn="l"/>
            <a:r>
              <a:rPr lang="en-US" sz="2000" dirty="0">
                <a:solidFill>
                  <a:prstClr val="black"/>
                </a:solidFill>
                <a:latin typeface="Century Gothic" panose="020B0502020202020204" pitchFamily="34" charset="0"/>
              </a:rPr>
              <a:t>If you are enrolled in the either of the H.S.A. medical plan, you are eligible to enroll in a health savings account.</a:t>
            </a:r>
          </a:p>
          <a:p>
            <a:pPr marL="342900" lvl="0" indent="-342900" algn="l">
              <a:buFont typeface="Arial" panose="020B0604020202020204" pitchFamily="34" charset="0"/>
              <a:buChar char="•"/>
            </a:pPr>
            <a:r>
              <a:rPr lang="en-US" sz="2000" b="1" dirty="0">
                <a:solidFill>
                  <a:srgbClr val="9B0000"/>
                </a:solidFill>
                <a:latin typeface="Century Gothic" panose="020B0502020202020204" pitchFamily="34" charset="0"/>
              </a:rPr>
              <a:t>Administrator </a:t>
            </a:r>
            <a:r>
              <a:rPr lang="en-US" sz="2000" dirty="0">
                <a:solidFill>
                  <a:srgbClr val="9B0000"/>
                </a:solidFill>
                <a:latin typeface="Century Gothic" panose="020B0502020202020204" pitchFamily="34" charset="0"/>
              </a:rPr>
              <a:t>– </a:t>
            </a:r>
            <a:r>
              <a:rPr lang="en-US" sz="2000" b="1" dirty="0">
                <a:solidFill>
                  <a:srgbClr val="9B0000"/>
                </a:solidFill>
                <a:latin typeface="Century Gothic" panose="020B0502020202020204" pitchFamily="34" charset="0"/>
              </a:rPr>
              <a:t>Gulf Coast Educators Federal Credit Union</a:t>
            </a:r>
            <a:endParaRPr lang="en-US" sz="2000" dirty="0">
              <a:solidFill>
                <a:srgbClr val="9B0000"/>
              </a:solidFill>
              <a:latin typeface="Century Gothic" panose="020B0502020202020204" pitchFamily="34" charset="0"/>
            </a:endParaRPr>
          </a:p>
          <a:p>
            <a:pPr marL="342900" lvl="0" indent="-342900" algn="l">
              <a:buFont typeface="Arial" panose="020B0604020202020204" pitchFamily="34" charset="0"/>
              <a:buChar char="•"/>
            </a:pPr>
            <a:r>
              <a:rPr lang="en-US" sz="2000" dirty="0">
                <a:solidFill>
                  <a:prstClr val="black"/>
                </a:solidFill>
                <a:latin typeface="Century Gothic" panose="020B0502020202020204" pitchFamily="34" charset="0"/>
              </a:rPr>
              <a:t>Personal savings account, stays with you even if you change jobs or retire</a:t>
            </a:r>
          </a:p>
          <a:p>
            <a:pPr marL="342900" lvl="0" indent="-342900" algn="l">
              <a:buFont typeface="Arial" panose="020B0604020202020204" pitchFamily="34" charset="0"/>
              <a:buChar char="•"/>
            </a:pPr>
            <a:r>
              <a:rPr lang="en-US" sz="2000" dirty="0">
                <a:solidFill>
                  <a:prstClr val="black"/>
                </a:solidFill>
                <a:latin typeface="Century Gothic" panose="020B0502020202020204" pitchFamily="34" charset="0"/>
              </a:rPr>
              <a:t>Balance's rollover every year, no "use it or lose it“</a:t>
            </a:r>
          </a:p>
          <a:p>
            <a:pPr marL="342900" lvl="0" indent="-342900" algn="l">
              <a:buFont typeface="Arial" panose="020B0604020202020204" pitchFamily="34" charset="0"/>
              <a:buChar char="•"/>
            </a:pPr>
            <a:r>
              <a:rPr lang="en-US" sz="2000" dirty="0">
                <a:solidFill>
                  <a:prstClr val="black"/>
                </a:solidFill>
                <a:latin typeface="Century Gothic" panose="020B0502020202020204" pitchFamily="34" charset="0"/>
              </a:rPr>
              <a:t>Unlike an FSA, funds are NOT front loaded - only the balance is available</a:t>
            </a:r>
          </a:p>
          <a:p>
            <a:pPr marL="342900" lvl="0" indent="-342900" algn="l">
              <a:buFont typeface="Arial" panose="020B0604020202020204" pitchFamily="34" charset="0"/>
              <a:buChar char="•"/>
            </a:pPr>
            <a:r>
              <a:rPr lang="en-US" sz="2000" dirty="0">
                <a:solidFill>
                  <a:prstClr val="black"/>
                </a:solidFill>
                <a:latin typeface="Century Gothic" panose="020B0502020202020204" pitchFamily="34" charset="0"/>
              </a:rPr>
              <a:t>IRS approved medical, dental and vision expenses for  you and your family</a:t>
            </a:r>
          </a:p>
          <a:p>
            <a:pPr marL="342900" lvl="0" indent="-342900" algn="l">
              <a:buFont typeface="Arial" panose="020B0604020202020204" pitchFamily="34" charset="0"/>
              <a:buChar char="•"/>
            </a:pPr>
            <a:r>
              <a:rPr lang="en-US" sz="2000" dirty="0">
                <a:solidFill>
                  <a:prstClr val="black"/>
                </a:solidFill>
                <a:latin typeface="Century Gothic" panose="020B0502020202020204" pitchFamily="34" charset="0"/>
              </a:rPr>
              <a:t>Employee only :  Up to $4,300/$5,300 | Family: Up to $8,550/$9,550</a:t>
            </a:r>
          </a:p>
          <a:p>
            <a:pPr lvl="1" algn="l"/>
            <a:endParaRPr lang="en-US" sz="1600" dirty="0">
              <a:latin typeface="Century Gothic" panose="020B0502020202020204" pitchFamily="34" charset="0"/>
            </a:endParaRPr>
          </a:p>
        </p:txBody>
      </p:sp>
      <p:sp>
        <p:nvSpPr>
          <p:cNvPr id="8" name="TextBox 7">
            <a:extLst>
              <a:ext uri="{FF2B5EF4-FFF2-40B4-BE49-F238E27FC236}">
                <a16:creationId xmlns:a16="http://schemas.microsoft.com/office/drawing/2014/main" id="{AF98FCBF-BDD5-BC78-8110-1163A89A46FD}"/>
              </a:ext>
            </a:extLst>
          </p:cNvPr>
          <p:cNvSpPr txBox="1"/>
          <p:nvPr/>
        </p:nvSpPr>
        <p:spPr>
          <a:xfrm>
            <a:off x="175491" y="821291"/>
            <a:ext cx="8423564"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Health Savings Accounts (H.S.A)</a:t>
            </a:r>
          </a:p>
        </p:txBody>
      </p:sp>
    </p:spTree>
    <p:extLst>
      <p:ext uri="{BB962C8B-B14F-4D97-AF65-F5344CB8AC3E}">
        <p14:creationId xmlns:p14="http://schemas.microsoft.com/office/powerpoint/2010/main" val="2818116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A04ADDB-ADBA-A6C1-74B5-684436195950}"/>
              </a:ext>
            </a:extLst>
          </p:cNvPr>
          <p:cNvSpPr txBox="1"/>
          <p:nvPr/>
        </p:nvSpPr>
        <p:spPr>
          <a:xfrm>
            <a:off x="0" y="188019"/>
            <a:ext cx="12192000" cy="707886"/>
          </a:xfrm>
          <a:prstGeom prst="rect">
            <a:avLst/>
          </a:prstGeom>
          <a:solidFill>
            <a:srgbClr val="9B0000"/>
          </a:solidFill>
        </p:spPr>
        <p:txBody>
          <a:bodyPr wrap="square" rtlCol="0">
            <a:spAutoFit/>
          </a:bodyPr>
          <a:lstStyle/>
          <a:p>
            <a:pPr algn="ctr"/>
            <a:r>
              <a:rPr lang="en-US" sz="4000" b="1" dirty="0">
                <a:solidFill>
                  <a:schemeClr val="bg1"/>
                </a:solidFill>
                <a:latin typeface="Agency FB" panose="020B0503020202020204" pitchFamily="34" charset="0"/>
              </a:rPr>
              <a:t>Be An Informed Consumer!</a:t>
            </a:r>
          </a:p>
        </p:txBody>
      </p:sp>
      <p:sp>
        <p:nvSpPr>
          <p:cNvPr id="9" name="TextBox 8">
            <a:extLst>
              <a:ext uri="{FF2B5EF4-FFF2-40B4-BE49-F238E27FC236}">
                <a16:creationId xmlns:a16="http://schemas.microsoft.com/office/drawing/2014/main" id="{84405D04-A7A3-40C6-84A9-B0C6559F59B9}"/>
              </a:ext>
            </a:extLst>
          </p:cNvPr>
          <p:cNvSpPr txBox="1"/>
          <p:nvPr/>
        </p:nvSpPr>
        <p:spPr>
          <a:xfrm>
            <a:off x="189185" y="945337"/>
            <a:ext cx="11813630" cy="5463034"/>
          </a:xfrm>
          <a:prstGeom prst="rect">
            <a:avLst/>
          </a:prstGeom>
          <a:noFill/>
        </p:spPr>
        <p:txBody>
          <a:bodyPr wrap="square">
            <a:spAutoFit/>
          </a:bodyPr>
          <a:lstStyle/>
          <a:p>
            <a:r>
              <a:rPr lang="en-US" sz="1700" dirty="0"/>
              <a:t>Crosby ISD’s medical plan is designed to support your health and well-being. The way we all use our benefits can impact the overall cost of coverage in the future. Here are some simple tips to help you make cost-effective choices:</a:t>
            </a:r>
          </a:p>
          <a:p>
            <a:endParaRPr lang="en-US" sz="1000" dirty="0"/>
          </a:p>
          <a:p>
            <a:pPr>
              <a:buFont typeface="Arial" panose="020B0604020202020204" pitchFamily="34" charset="0"/>
              <a:buChar char="•"/>
            </a:pPr>
            <a:r>
              <a:rPr lang="en-US" sz="1700" b="1" dirty="0">
                <a:solidFill>
                  <a:srgbClr val="9B0000"/>
                </a:solidFill>
              </a:rPr>
              <a:t>Choose In-Network Providers:</a:t>
            </a:r>
            <a:br>
              <a:rPr lang="en-US" sz="1700" dirty="0"/>
            </a:br>
            <a:r>
              <a:rPr lang="en-US" sz="1700" dirty="0"/>
              <a:t>Just because a provider accepts UHC insurance doesn't mean they are </a:t>
            </a:r>
            <a:r>
              <a:rPr lang="en-US" sz="1700" i="1" dirty="0"/>
              <a:t>in-network</a:t>
            </a:r>
            <a:r>
              <a:rPr lang="en-US" sz="1700" dirty="0"/>
              <a:t>. Always confirm network status before receiving care. Out-of-network services typically cost </a:t>
            </a:r>
            <a:r>
              <a:rPr lang="en-US" sz="1700" b="1" dirty="0"/>
              <a:t>you and the plan</a:t>
            </a:r>
            <a:r>
              <a:rPr lang="en-US" sz="1700" dirty="0"/>
              <a:t> significantly more.</a:t>
            </a:r>
          </a:p>
          <a:p>
            <a:pPr>
              <a:buFont typeface="Arial" panose="020B0604020202020204" pitchFamily="34" charset="0"/>
              <a:buChar char="•"/>
            </a:pPr>
            <a:endParaRPr lang="en-US" sz="1000" dirty="0"/>
          </a:p>
          <a:p>
            <a:pPr>
              <a:buFont typeface="Arial" panose="020B0604020202020204" pitchFamily="34" charset="0"/>
              <a:buChar char="•"/>
            </a:pPr>
            <a:r>
              <a:rPr lang="en-US" sz="1700" b="1" dirty="0">
                <a:solidFill>
                  <a:srgbClr val="9B0000"/>
                </a:solidFill>
              </a:rPr>
              <a:t>Use Emergency Services Wisely:</a:t>
            </a:r>
            <a:br>
              <a:rPr lang="en-US" sz="1700" dirty="0"/>
            </a:br>
            <a:r>
              <a:rPr lang="en-US" sz="1700" dirty="0"/>
              <a:t>Avoid free-standing emergency rooms or hospital ERs unless it's a </a:t>
            </a:r>
            <a:r>
              <a:rPr lang="en-US" sz="1700" b="1" dirty="0"/>
              <a:t>true emergency</a:t>
            </a:r>
            <a:r>
              <a:rPr lang="en-US" sz="1700" dirty="0"/>
              <a:t>. For non-emergencies, consider in-network </a:t>
            </a:r>
            <a:r>
              <a:rPr lang="en-US" sz="1700" b="1" dirty="0"/>
              <a:t>Urgent Care</a:t>
            </a:r>
            <a:r>
              <a:rPr lang="en-US" sz="1700" dirty="0"/>
              <a:t> centers or use the </a:t>
            </a:r>
            <a:r>
              <a:rPr lang="en-US" sz="1700" b="1" dirty="0" err="1"/>
              <a:t>Recuro</a:t>
            </a:r>
            <a:r>
              <a:rPr lang="en-US" sz="1700" b="1" dirty="0"/>
              <a:t> telehealth</a:t>
            </a:r>
            <a:r>
              <a:rPr lang="en-US" sz="1700" dirty="0"/>
              <a:t> service for quick, affordable care.</a:t>
            </a:r>
          </a:p>
          <a:p>
            <a:pPr>
              <a:buFont typeface="Arial" panose="020B0604020202020204" pitchFamily="34" charset="0"/>
              <a:buChar char="•"/>
            </a:pPr>
            <a:endParaRPr lang="en-US" sz="1000" dirty="0"/>
          </a:p>
          <a:p>
            <a:pPr>
              <a:buFont typeface="Arial" panose="020B0604020202020204" pitchFamily="34" charset="0"/>
              <a:buChar char="•"/>
            </a:pPr>
            <a:r>
              <a:rPr lang="en-US" sz="1700" b="1" dirty="0">
                <a:solidFill>
                  <a:srgbClr val="9B0000"/>
                </a:solidFill>
              </a:rPr>
              <a:t>Shop Around for Diagnostic Tests:</a:t>
            </a:r>
            <a:br>
              <a:rPr lang="en-US" sz="1700" dirty="0"/>
            </a:br>
            <a:r>
              <a:rPr lang="en-US" sz="1700" dirty="0"/>
              <a:t>If your provider orders an MRI, CT scan, or other imaging services, check your Surest App for best pricing</a:t>
            </a:r>
          </a:p>
          <a:p>
            <a:pPr>
              <a:buFont typeface="Arial" panose="020B0604020202020204" pitchFamily="34" charset="0"/>
              <a:buChar char="•"/>
            </a:pPr>
            <a:endParaRPr lang="en-US" sz="1000" dirty="0"/>
          </a:p>
          <a:p>
            <a:pPr>
              <a:buFont typeface="Arial" panose="020B0604020202020204" pitchFamily="34" charset="0"/>
              <a:buChar char="•"/>
            </a:pPr>
            <a:r>
              <a:rPr lang="en-US" sz="1700" b="1" dirty="0">
                <a:solidFill>
                  <a:srgbClr val="9B0000"/>
                </a:solidFill>
              </a:rPr>
              <a:t>Choose Generic Medications:</a:t>
            </a:r>
            <a:br>
              <a:rPr lang="en-US" sz="1700" dirty="0"/>
            </a:br>
            <a:r>
              <a:rPr lang="en-US" sz="1700" dirty="0"/>
              <a:t>Generic drugs are safe, effective, and usually cost much less than brand-name alternatives. Ask your provider or pharmacist about generic options whenever possible. </a:t>
            </a:r>
          </a:p>
          <a:p>
            <a:pPr>
              <a:buFont typeface="Arial" panose="020B0604020202020204" pitchFamily="34" charset="0"/>
              <a:buChar char="•"/>
            </a:pPr>
            <a:endParaRPr lang="en-US" sz="1000" dirty="0"/>
          </a:p>
          <a:p>
            <a:pPr>
              <a:buFont typeface="Arial" panose="020B0604020202020204" pitchFamily="34" charset="0"/>
              <a:buChar char="•"/>
            </a:pPr>
            <a:r>
              <a:rPr lang="en-US" sz="1700" b="1" dirty="0">
                <a:solidFill>
                  <a:srgbClr val="9B0000"/>
                </a:solidFill>
              </a:rPr>
              <a:t>Look for Prescription Discounts:</a:t>
            </a:r>
            <a:br>
              <a:rPr lang="en-US" sz="1700" dirty="0"/>
            </a:br>
            <a:r>
              <a:rPr lang="en-US" sz="1700" dirty="0"/>
              <a:t>In addition to using your insurance benefits, check </a:t>
            </a:r>
            <a:r>
              <a:rPr lang="en-US" sz="1700" b="1" dirty="0"/>
              <a:t>Optum Rx</a:t>
            </a:r>
            <a:r>
              <a:rPr lang="en-US" sz="1700" dirty="0"/>
              <a:t> for potential prescription savings. It’s a free tool that can help you find lower prices on many common medications — sometimes even less than your copay.</a:t>
            </a:r>
          </a:p>
          <a:p>
            <a:pPr>
              <a:buFont typeface="Arial" panose="020B0604020202020204" pitchFamily="34" charset="0"/>
              <a:buChar char="•"/>
            </a:pPr>
            <a:endParaRPr lang="en-US" sz="1000" dirty="0"/>
          </a:p>
          <a:p>
            <a:r>
              <a:rPr lang="en-US" sz="1700" dirty="0"/>
              <a:t>Making smart choices helps control costs and keeps the plan affordable for everyone. Thank you for doing your part!</a:t>
            </a:r>
          </a:p>
        </p:txBody>
      </p:sp>
    </p:spTree>
    <p:extLst>
      <p:ext uri="{BB962C8B-B14F-4D97-AF65-F5344CB8AC3E}">
        <p14:creationId xmlns:p14="http://schemas.microsoft.com/office/powerpoint/2010/main" val="2486244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2" name="TextBox 11">
            <a:extLst>
              <a:ext uri="{FF2B5EF4-FFF2-40B4-BE49-F238E27FC236}">
                <a16:creationId xmlns:a16="http://schemas.microsoft.com/office/drawing/2014/main" id="{EBE3D0BB-4554-C964-2CCD-7E8E6885658F}"/>
              </a:ext>
            </a:extLst>
          </p:cNvPr>
          <p:cNvSpPr txBox="1"/>
          <p:nvPr/>
        </p:nvSpPr>
        <p:spPr>
          <a:xfrm>
            <a:off x="175490" y="821291"/>
            <a:ext cx="6511637"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Flexible Spending Accounts (FLEX)</a:t>
            </a:r>
          </a:p>
        </p:txBody>
      </p:sp>
      <p:sp>
        <p:nvSpPr>
          <p:cNvPr id="13" name="Subtitle 12">
            <a:extLst>
              <a:ext uri="{FF2B5EF4-FFF2-40B4-BE49-F238E27FC236}">
                <a16:creationId xmlns:a16="http://schemas.microsoft.com/office/drawing/2014/main" id="{AFE405B4-C570-4116-9329-14E4E427D570}"/>
              </a:ext>
            </a:extLst>
          </p:cNvPr>
          <p:cNvSpPr>
            <a:spLocks noGrp="1"/>
          </p:cNvSpPr>
          <p:nvPr>
            <p:ph type="subTitle" idx="1"/>
          </p:nvPr>
        </p:nvSpPr>
        <p:spPr>
          <a:xfrm>
            <a:off x="1029277" y="1805940"/>
            <a:ext cx="11315700" cy="4686300"/>
          </a:xfrm>
        </p:spPr>
        <p:txBody>
          <a:bodyPr>
            <a:noAutofit/>
          </a:bodyPr>
          <a:lstStyle/>
          <a:p>
            <a:pPr algn="l"/>
            <a:r>
              <a:rPr lang="en-US" sz="2100" b="1" dirty="0">
                <a:solidFill>
                  <a:srgbClr val="9B0000"/>
                </a:solidFill>
              </a:rPr>
              <a:t>Flexible Spending Account (FSA)</a:t>
            </a:r>
            <a:br>
              <a:rPr lang="en-US" sz="2100" dirty="0"/>
            </a:br>
            <a:r>
              <a:rPr lang="en-US" sz="2100" dirty="0"/>
              <a:t>Use pre-tax dollars to pay for eligible medical, dental, and vision expenses.</a:t>
            </a:r>
          </a:p>
          <a:p>
            <a:pPr algn="l">
              <a:buFont typeface="Arial" panose="020B0604020202020204" pitchFamily="34" charset="0"/>
              <a:buChar char="•"/>
            </a:pPr>
            <a:r>
              <a:rPr lang="en-US" sz="2100" b="1" dirty="0">
                <a:solidFill>
                  <a:srgbClr val="9B0000"/>
                </a:solidFill>
              </a:rPr>
              <a:t>Administered by: NBS</a:t>
            </a:r>
          </a:p>
          <a:p>
            <a:pPr algn="l">
              <a:buFont typeface="Arial" panose="020B0604020202020204" pitchFamily="34" charset="0"/>
              <a:buChar char="•"/>
            </a:pPr>
            <a:r>
              <a:rPr lang="en-US" sz="2100" dirty="0"/>
              <a:t>Contribute up to </a:t>
            </a:r>
            <a:r>
              <a:rPr lang="en-US" sz="2100" b="1" dirty="0"/>
              <a:t>$3,400 per year</a:t>
            </a:r>
            <a:endParaRPr lang="en-US" sz="2100" dirty="0"/>
          </a:p>
          <a:p>
            <a:pPr algn="l">
              <a:buFont typeface="Arial" panose="020B0604020202020204" pitchFamily="34" charset="0"/>
              <a:buChar char="•"/>
            </a:pPr>
            <a:r>
              <a:rPr lang="en-US" sz="2100" b="1" dirty="0"/>
              <a:t>Not tied to medical plan elections</a:t>
            </a:r>
            <a:endParaRPr lang="en-US" sz="2100" dirty="0"/>
          </a:p>
          <a:p>
            <a:pPr algn="l">
              <a:buFont typeface="Arial" panose="020B0604020202020204" pitchFamily="34" charset="0"/>
              <a:buChar char="•"/>
            </a:pPr>
            <a:r>
              <a:rPr lang="en-US" sz="2100" b="1" dirty="0"/>
              <a:t>Use-it-or-lose-it:</a:t>
            </a:r>
            <a:endParaRPr lang="en-US" sz="2100" dirty="0"/>
          </a:p>
          <a:p>
            <a:pPr marL="742950" lvl="1" indent="-285750" algn="l">
              <a:buFont typeface="Arial" panose="020B0604020202020204" pitchFamily="34" charset="0"/>
              <a:buChar char="•"/>
            </a:pPr>
            <a:r>
              <a:rPr lang="en-US" sz="2100" dirty="0"/>
              <a:t>Up to </a:t>
            </a:r>
            <a:r>
              <a:rPr lang="en-US" sz="2100" b="1" dirty="0"/>
              <a:t>$630</a:t>
            </a:r>
            <a:r>
              <a:rPr lang="en-US" sz="2100" dirty="0"/>
              <a:t> rolls over (if unused by 8/31)</a:t>
            </a:r>
          </a:p>
          <a:p>
            <a:pPr marL="742950" lvl="1" indent="-285750" algn="l">
              <a:buFont typeface="Arial" panose="020B0604020202020204" pitchFamily="34" charset="0"/>
              <a:buChar char="•"/>
            </a:pPr>
            <a:r>
              <a:rPr lang="en-US" sz="2100" dirty="0"/>
              <a:t>Amounts over $630 are forfeited</a:t>
            </a:r>
          </a:p>
          <a:p>
            <a:pPr algn="l">
              <a:buFont typeface="Arial" panose="020B0604020202020204" pitchFamily="34" charset="0"/>
              <a:buChar char="•"/>
            </a:pPr>
            <a:r>
              <a:rPr lang="en-US" sz="2100" b="1" dirty="0"/>
              <a:t>Funds available up front</a:t>
            </a:r>
            <a:r>
              <a:rPr lang="en-US" sz="2100" dirty="0"/>
              <a:t> on a </a:t>
            </a:r>
            <a:r>
              <a:rPr lang="en-US" sz="2100" b="1" dirty="0"/>
              <a:t>debit card</a:t>
            </a:r>
          </a:p>
          <a:p>
            <a:pPr algn="l">
              <a:buFont typeface="Arial" panose="020B0604020202020204" pitchFamily="34" charset="0"/>
              <a:buChar char="•"/>
            </a:pPr>
            <a:r>
              <a:rPr lang="en-US" sz="2100" b="1" dirty="0"/>
              <a:t>Cannot enroll in both an FSA and an HSA</a:t>
            </a:r>
            <a:endParaRPr lang="en-US" sz="2100" dirty="0"/>
          </a:p>
          <a:p>
            <a:pPr algn="l"/>
            <a:r>
              <a:rPr lang="en-US" sz="2100" b="1" dirty="0">
                <a:solidFill>
                  <a:srgbClr val="9B0000"/>
                </a:solidFill>
              </a:rPr>
              <a:t>Debit Card Info:</a:t>
            </a:r>
            <a:br>
              <a:rPr lang="en-US" sz="2100" dirty="0"/>
            </a:br>
            <a:r>
              <a:rPr lang="en-US" sz="2100" dirty="0"/>
              <a:t>New enrollees will new receive a card; expiring cards will be automatically replaced.</a:t>
            </a:r>
          </a:p>
          <a:p>
            <a:pPr algn="l"/>
            <a:r>
              <a:rPr lang="en-US" sz="2100" dirty="0"/>
              <a:t>✅ Stretch your dollars — plan contributions carefully!</a:t>
            </a:r>
          </a:p>
        </p:txBody>
      </p:sp>
    </p:spTree>
    <p:extLst>
      <p:ext uri="{BB962C8B-B14F-4D97-AF65-F5344CB8AC3E}">
        <p14:creationId xmlns:p14="http://schemas.microsoft.com/office/powerpoint/2010/main" val="13687206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0" name="Rectangle 9">
            <a:extLst>
              <a:ext uri="{FF2B5EF4-FFF2-40B4-BE49-F238E27FC236}">
                <a16:creationId xmlns:a16="http://schemas.microsoft.com/office/drawing/2014/main" id="{4ADDE02C-41F4-4509-9C32-44B2AF8684FF}"/>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1144838" y="1970051"/>
            <a:ext cx="9902323" cy="4122932"/>
          </a:xfrm>
        </p:spPr>
        <p:txBody>
          <a:bodyPr>
            <a:noAutofit/>
          </a:bodyPr>
          <a:lstStyle/>
          <a:p>
            <a:pPr algn="l"/>
            <a:r>
              <a:rPr lang="en-US" b="1" dirty="0"/>
              <a:t>Dependent Care FSA</a:t>
            </a:r>
          </a:p>
          <a:p>
            <a:pPr algn="l"/>
            <a:r>
              <a:rPr lang="en-US" b="1" dirty="0"/>
              <a:t>Use pre-tax dollars</a:t>
            </a:r>
            <a:r>
              <a:rPr lang="en-US" dirty="0"/>
              <a:t> to pay for eligible dependent care expenses (daycare, preschool, after-school care).</a:t>
            </a:r>
          </a:p>
          <a:p>
            <a:pPr algn="l">
              <a:buFont typeface="Arial" panose="020B0604020202020204" pitchFamily="34" charset="0"/>
              <a:buChar char="•"/>
            </a:pPr>
            <a:r>
              <a:rPr lang="en-US" b="1" dirty="0">
                <a:solidFill>
                  <a:srgbClr val="9B0000"/>
                </a:solidFill>
              </a:rPr>
              <a:t>Administered by: Higginbotham</a:t>
            </a:r>
          </a:p>
          <a:p>
            <a:pPr algn="l">
              <a:buFont typeface="Arial" panose="020B0604020202020204" pitchFamily="34" charset="0"/>
              <a:buChar char="•"/>
            </a:pPr>
            <a:r>
              <a:rPr lang="en-US" b="1" dirty="0"/>
              <a:t>Annual Contribution Limits:</a:t>
            </a:r>
            <a:endParaRPr lang="en-US" dirty="0"/>
          </a:p>
          <a:p>
            <a:pPr marL="742950" lvl="1" indent="-285750" algn="l">
              <a:buFont typeface="Arial" panose="020B0604020202020204" pitchFamily="34" charset="0"/>
              <a:buChar char="•"/>
            </a:pPr>
            <a:r>
              <a:rPr lang="en-US" dirty="0"/>
              <a:t>Up to </a:t>
            </a:r>
            <a:r>
              <a:rPr lang="en-US" b="1" dirty="0"/>
              <a:t>$7,500</a:t>
            </a:r>
            <a:r>
              <a:rPr lang="en-US" dirty="0"/>
              <a:t> (married filing jointly or head of household)</a:t>
            </a:r>
          </a:p>
          <a:p>
            <a:pPr marL="742950" lvl="1" indent="-285750" algn="l">
              <a:buFont typeface="Arial" panose="020B0604020202020204" pitchFamily="34" charset="0"/>
              <a:buChar char="•"/>
            </a:pPr>
            <a:r>
              <a:rPr lang="en-US" dirty="0"/>
              <a:t>Up to </a:t>
            </a:r>
            <a:r>
              <a:rPr lang="en-US" b="1" dirty="0"/>
              <a:t>$3,750</a:t>
            </a:r>
            <a:r>
              <a:rPr lang="en-US" dirty="0"/>
              <a:t> (married filing separately)</a:t>
            </a:r>
          </a:p>
          <a:p>
            <a:pPr algn="l">
              <a:buFont typeface="Arial" panose="020B0604020202020204" pitchFamily="34" charset="0"/>
              <a:buChar char="•"/>
            </a:pPr>
            <a:r>
              <a:rPr lang="en-US" b="1" dirty="0"/>
              <a:t>Use-it-or-lose-it:</a:t>
            </a:r>
            <a:r>
              <a:rPr lang="en-US" dirty="0"/>
              <a:t> Funds must be used within the plan year</a:t>
            </a:r>
          </a:p>
          <a:p>
            <a:pPr algn="l">
              <a:buFont typeface="Arial" panose="020B0604020202020204" pitchFamily="34" charset="0"/>
              <a:buChar char="•"/>
            </a:pPr>
            <a:r>
              <a:rPr lang="en-US" b="1" dirty="0"/>
              <a:t>No upfront funds:</a:t>
            </a:r>
            <a:r>
              <a:rPr lang="en-US" dirty="0"/>
              <a:t> Only reimbursed up to current account balance</a:t>
            </a:r>
          </a:p>
          <a:p>
            <a:pPr algn="l">
              <a:buFont typeface="Arial" panose="020B0604020202020204" pitchFamily="34" charset="0"/>
              <a:buChar char="•"/>
            </a:pPr>
            <a:r>
              <a:rPr lang="en-US" b="1" dirty="0"/>
              <a:t>Tax rule:</a:t>
            </a:r>
            <a:r>
              <a:rPr lang="en-US" dirty="0"/>
              <a:t> Cannot claim both this FSA </a:t>
            </a:r>
            <a:r>
              <a:rPr lang="en-US" b="1" dirty="0"/>
              <a:t>and</a:t>
            </a:r>
            <a:r>
              <a:rPr lang="en-US" dirty="0"/>
              <a:t> the childcare tax credit</a:t>
            </a:r>
          </a:p>
        </p:txBody>
      </p:sp>
      <p:sp>
        <p:nvSpPr>
          <p:cNvPr id="12" name="TextBox 11">
            <a:extLst>
              <a:ext uri="{FF2B5EF4-FFF2-40B4-BE49-F238E27FC236}">
                <a16:creationId xmlns:a16="http://schemas.microsoft.com/office/drawing/2014/main" id="{E60F312D-10B9-124B-6534-3555D749206B}"/>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Dependent Care</a:t>
            </a:r>
          </a:p>
        </p:txBody>
      </p:sp>
    </p:spTree>
    <p:extLst>
      <p:ext uri="{BB962C8B-B14F-4D97-AF65-F5344CB8AC3E}">
        <p14:creationId xmlns:p14="http://schemas.microsoft.com/office/powerpoint/2010/main" val="15977972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10EE4EE0-613A-447E-A21E-77093A3FFFF5}"/>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1144838" y="2376226"/>
            <a:ext cx="9902323" cy="4122932"/>
          </a:xfrm>
        </p:spPr>
        <p:txBody>
          <a:bodyPr>
            <a:normAutofit/>
          </a:bodyPr>
          <a:lstStyle/>
          <a:p>
            <a:pPr marL="342900" indent="-342900" algn="l">
              <a:buFont typeface="Arial" panose="020B0604020202020204" pitchFamily="34" charset="0"/>
              <a:buChar char="•"/>
            </a:pPr>
            <a:r>
              <a:rPr lang="en-US" sz="2000" b="1" dirty="0">
                <a:solidFill>
                  <a:srgbClr val="9B0000"/>
                </a:solidFill>
                <a:latin typeface="Century Gothic" panose="020B0502020202020204" pitchFamily="34" charset="0"/>
              </a:rPr>
              <a:t>Provider</a:t>
            </a:r>
            <a:r>
              <a:rPr lang="en-US" sz="2000" dirty="0">
                <a:latin typeface="Century Gothic" panose="020B0502020202020204" pitchFamily="34" charset="0"/>
              </a:rPr>
              <a:t> </a:t>
            </a:r>
            <a:r>
              <a:rPr lang="en-US" sz="2000" dirty="0">
                <a:solidFill>
                  <a:srgbClr val="9B0000"/>
                </a:solidFill>
                <a:latin typeface="Century Gothic" panose="020B0502020202020204" pitchFamily="34" charset="0"/>
              </a:rPr>
              <a:t>- </a:t>
            </a:r>
            <a:r>
              <a:rPr lang="en-US" sz="2000" b="1" dirty="0" err="1">
                <a:solidFill>
                  <a:srgbClr val="9B0000"/>
                </a:solidFill>
                <a:latin typeface="Century Gothic" panose="020B0502020202020204" pitchFamily="34" charset="0"/>
              </a:rPr>
              <a:t>Recuro</a:t>
            </a:r>
            <a:endParaRPr lang="en-US" sz="2000" b="1" dirty="0">
              <a:solidFill>
                <a:srgbClr val="9B0000"/>
              </a:solidFill>
              <a:latin typeface="Century Gothic" panose="020B0502020202020204" pitchFamily="34" charset="0"/>
            </a:endParaRPr>
          </a:p>
          <a:p>
            <a:pPr marL="342900" indent="-342900" algn="l">
              <a:buFont typeface="Arial" panose="020B0604020202020204" pitchFamily="34" charset="0"/>
              <a:buChar char="•"/>
            </a:pPr>
            <a:r>
              <a:rPr lang="en-US" sz="2000" dirty="0">
                <a:latin typeface="Century Gothic" panose="020B0502020202020204" pitchFamily="34" charset="0"/>
              </a:rPr>
              <a:t>Telephone consultations with a state-licensed physician 24/7/365</a:t>
            </a:r>
          </a:p>
          <a:p>
            <a:pPr marL="342900" indent="-342900" algn="l">
              <a:buFont typeface="Arial" panose="020B0604020202020204" pitchFamily="34" charset="0"/>
              <a:buChar char="•"/>
            </a:pPr>
            <a:r>
              <a:rPr lang="en-US" sz="2000" dirty="0">
                <a:latin typeface="Century Gothic" panose="020B0502020202020204" pitchFamily="34" charset="0"/>
              </a:rPr>
              <a:t>No Consultation Fees</a:t>
            </a:r>
          </a:p>
          <a:p>
            <a:pPr marL="342900" indent="-342900" algn="l">
              <a:buFont typeface="Arial" panose="020B0604020202020204" pitchFamily="34" charset="0"/>
              <a:buChar char="•"/>
            </a:pPr>
            <a:r>
              <a:rPr lang="en-US" sz="2000" dirty="0">
                <a:latin typeface="Century Gothic" panose="020B0502020202020204" pitchFamily="34" charset="0"/>
              </a:rPr>
              <a:t>You don't have to be enrolled in a medical plan to enroll in the telehealth</a:t>
            </a:r>
          </a:p>
          <a:p>
            <a:pPr marL="342900" indent="-342900" algn="l">
              <a:buFont typeface="Arial" panose="020B0604020202020204" pitchFamily="34" charset="0"/>
              <a:buChar char="•"/>
            </a:pPr>
            <a:r>
              <a:rPr lang="en-US" sz="2000" b="1" dirty="0">
                <a:latin typeface="Century Gothic" panose="020B0502020202020204" pitchFamily="34" charset="0"/>
              </a:rPr>
              <a:t>Includes unlimited behavioral health consultations</a:t>
            </a:r>
          </a:p>
          <a:p>
            <a:pPr marL="342900" indent="-342900" algn="l">
              <a:buFont typeface="Arial" panose="020B0604020202020204" pitchFamily="34" charset="0"/>
              <a:buChar char="•"/>
            </a:pPr>
            <a:r>
              <a:rPr lang="en-US" sz="2000" dirty="0">
                <a:latin typeface="Century Gothic" panose="020B0502020202020204" pitchFamily="34" charset="0"/>
              </a:rPr>
              <a:t>May be used throughout the continental United States</a:t>
            </a:r>
          </a:p>
          <a:p>
            <a:pPr marL="342900" indent="-342900" algn="l">
              <a:buFont typeface="Arial" panose="020B0604020202020204" pitchFamily="34" charset="0"/>
              <a:buChar char="•"/>
            </a:pPr>
            <a:r>
              <a:rPr lang="en-US" sz="2000" dirty="0">
                <a:latin typeface="Century Gothic" panose="020B0502020202020204" pitchFamily="34" charset="0"/>
              </a:rPr>
              <a:t>Saves money AND time</a:t>
            </a:r>
          </a:p>
          <a:p>
            <a:pPr marL="342900" indent="-342900" algn="l">
              <a:buFont typeface="Arial" panose="020B0604020202020204" pitchFamily="34" charset="0"/>
              <a:buChar char="•"/>
            </a:pPr>
            <a:r>
              <a:rPr lang="en-US" sz="2000" b="1" dirty="0">
                <a:latin typeface="Century Gothic" panose="020B0502020202020204" pitchFamily="34" charset="0"/>
              </a:rPr>
              <a:t>Don't confuse this </a:t>
            </a:r>
            <a:r>
              <a:rPr lang="en-US" sz="2000" b="1" dirty="0" err="1">
                <a:latin typeface="Century Gothic" panose="020B0502020202020204" pitchFamily="34" charset="0"/>
              </a:rPr>
              <a:t>Recuro</a:t>
            </a:r>
            <a:r>
              <a:rPr lang="en-US" sz="2000" b="1" dirty="0">
                <a:latin typeface="Century Gothic" panose="020B0502020202020204" pitchFamily="34" charset="0"/>
              </a:rPr>
              <a:t> with telehealth through your group medical plan; they are separate benefits.</a:t>
            </a:r>
          </a:p>
          <a:p>
            <a:pPr algn="l"/>
            <a:endParaRPr lang="en-US" sz="2000" dirty="0">
              <a:latin typeface="Century Gothic" panose="020B0502020202020204" pitchFamily="34" charset="0"/>
            </a:endParaRPr>
          </a:p>
        </p:txBody>
      </p:sp>
      <p:sp>
        <p:nvSpPr>
          <p:cNvPr id="8" name="TextBox 7">
            <a:extLst>
              <a:ext uri="{FF2B5EF4-FFF2-40B4-BE49-F238E27FC236}">
                <a16:creationId xmlns:a16="http://schemas.microsoft.com/office/drawing/2014/main" id="{8707A2C5-5515-DF26-2F33-01CB876A4398}"/>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Telehealth</a:t>
            </a:r>
          </a:p>
        </p:txBody>
      </p:sp>
    </p:spTree>
    <p:extLst>
      <p:ext uri="{BB962C8B-B14F-4D97-AF65-F5344CB8AC3E}">
        <p14:creationId xmlns:p14="http://schemas.microsoft.com/office/powerpoint/2010/main" val="2880890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0" name="Rectangle 9">
            <a:extLst>
              <a:ext uri="{FF2B5EF4-FFF2-40B4-BE49-F238E27FC236}">
                <a16:creationId xmlns:a16="http://schemas.microsoft.com/office/drawing/2014/main" id="{D6139BED-35FC-42DA-88F4-022227D124DA}"/>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Subtitle 2">
            <a:extLst>
              <a:ext uri="{FF2B5EF4-FFF2-40B4-BE49-F238E27FC236}">
                <a16:creationId xmlns:a16="http://schemas.microsoft.com/office/drawing/2014/main" id="{AAE24822-ADB5-4F2E-9BB2-F933680650D4}"/>
              </a:ext>
            </a:extLst>
          </p:cNvPr>
          <p:cNvSpPr txBox="1">
            <a:spLocks/>
          </p:cNvSpPr>
          <p:nvPr/>
        </p:nvSpPr>
        <p:spPr>
          <a:xfrm>
            <a:off x="856941" y="2021286"/>
            <a:ext cx="10478117" cy="451120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l">
              <a:buFont typeface="Arial" panose="020B0604020202020204" pitchFamily="34" charset="0"/>
              <a:buChar char="•"/>
            </a:pPr>
            <a:r>
              <a:rPr lang="en-US" sz="2000" b="1" dirty="0">
                <a:solidFill>
                  <a:srgbClr val="9B0000"/>
                </a:solidFill>
                <a:latin typeface="Century Gothic" panose="020B0502020202020204" pitchFamily="34" charset="0"/>
              </a:rPr>
              <a:t>Carrier</a:t>
            </a:r>
            <a:r>
              <a:rPr lang="en-US" sz="2000" dirty="0">
                <a:latin typeface="Century Gothic" panose="020B0502020202020204" pitchFamily="34" charset="0"/>
              </a:rPr>
              <a:t> </a:t>
            </a:r>
            <a:r>
              <a:rPr lang="en-US" sz="2000" b="1" dirty="0">
                <a:solidFill>
                  <a:srgbClr val="9B0000"/>
                </a:solidFill>
                <a:latin typeface="Century Gothic" panose="020B0502020202020204" pitchFamily="34" charset="0"/>
              </a:rPr>
              <a:t>– CHUBB</a:t>
            </a:r>
          </a:p>
          <a:p>
            <a:pPr marL="342900" indent="-342900" algn="l">
              <a:buFont typeface="Arial" panose="020B0604020202020204" pitchFamily="34" charset="0"/>
              <a:buChar char="•"/>
            </a:pPr>
            <a:r>
              <a:rPr lang="en-US" sz="2000" b="1" dirty="0">
                <a:latin typeface="Century Gothic" panose="020B0502020202020204" pitchFamily="34" charset="0"/>
              </a:rPr>
              <a:t>No pre-existing conditions clause</a:t>
            </a:r>
          </a:p>
          <a:p>
            <a:pPr marL="342900" indent="-342900" algn="l">
              <a:buFont typeface="Arial" panose="020B0604020202020204" pitchFamily="34" charset="0"/>
              <a:buChar char="•"/>
            </a:pPr>
            <a:r>
              <a:rPr lang="en-US" sz="2000" dirty="0">
                <a:latin typeface="Century Gothic" panose="020B0502020202020204" pitchFamily="34" charset="0"/>
              </a:rPr>
              <a:t>HSA Compatible </a:t>
            </a:r>
          </a:p>
          <a:p>
            <a:pPr marL="342900" indent="-342900" algn="l">
              <a:buFont typeface="Arial" panose="020B0604020202020204" pitchFamily="34" charset="0"/>
              <a:buChar char="•"/>
            </a:pPr>
            <a:r>
              <a:rPr lang="en-US" sz="2000" dirty="0">
                <a:latin typeface="Century Gothic" panose="020B0502020202020204" pitchFamily="34" charset="0"/>
              </a:rPr>
              <a:t>High/Low Plan Options Available </a:t>
            </a:r>
          </a:p>
          <a:p>
            <a:pPr marL="342900" indent="-342900" algn="l">
              <a:buFont typeface="Arial" panose="020B0604020202020204" pitchFamily="34" charset="0"/>
              <a:buChar char="•"/>
            </a:pPr>
            <a:r>
              <a:rPr lang="en-US" sz="2000" dirty="0">
                <a:latin typeface="Century Gothic" panose="020B0502020202020204" pitchFamily="34" charset="0"/>
              </a:rPr>
              <a:t>Hospital Admission Benefit - $1,500/$3,000</a:t>
            </a:r>
          </a:p>
          <a:p>
            <a:pPr marL="342900" indent="-342900" algn="l">
              <a:buFont typeface="Arial" panose="020B0604020202020204" pitchFamily="34" charset="0"/>
              <a:buChar char="•"/>
            </a:pPr>
            <a:r>
              <a:rPr lang="en-US" sz="2000" dirty="0">
                <a:latin typeface="Century Gothic" panose="020B0502020202020204" pitchFamily="34" charset="0"/>
              </a:rPr>
              <a:t>ICU Admission Benefit - $3000/$6000</a:t>
            </a:r>
          </a:p>
          <a:p>
            <a:pPr marL="342900" indent="-342900" algn="l">
              <a:buFont typeface="Arial" panose="020B0604020202020204" pitchFamily="34" charset="0"/>
              <a:buChar char="•"/>
            </a:pPr>
            <a:r>
              <a:rPr lang="en-US" sz="2000" dirty="0">
                <a:latin typeface="Century Gothic" panose="020B0502020202020204" pitchFamily="34" charset="0"/>
              </a:rPr>
              <a:t>Hospital Confinement Benefit - $100/$200 per day, 30 day max per insured</a:t>
            </a:r>
          </a:p>
          <a:p>
            <a:pPr marL="342900" indent="-342900" algn="l">
              <a:buFont typeface="Arial" panose="020B0604020202020204" pitchFamily="34" charset="0"/>
              <a:buChar char="•"/>
            </a:pPr>
            <a:r>
              <a:rPr lang="en-US" sz="2000" dirty="0">
                <a:latin typeface="Century Gothic" panose="020B0502020202020204" pitchFamily="34" charset="0"/>
              </a:rPr>
              <a:t>ICU Confinement Benefit - $200/$400 per day, 30 day max per insured</a:t>
            </a:r>
          </a:p>
          <a:p>
            <a:pPr marL="342900" indent="-342900" algn="l">
              <a:buFont typeface="Arial" panose="020B0604020202020204" pitchFamily="34" charset="0"/>
              <a:buChar char="•"/>
            </a:pPr>
            <a:r>
              <a:rPr lang="en-US" sz="2000" dirty="0">
                <a:latin typeface="Century Gothic" panose="020B0502020202020204" pitchFamily="34" charset="0"/>
              </a:rPr>
              <a:t>Newborn Nursery Benefit- $500, max 2 days per confinement</a:t>
            </a:r>
          </a:p>
          <a:p>
            <a:pPr marL="342900" indent="-342900" algn="l">
              <a:buFont typeface="Arial" panose="020B0604020202020204" pitchFamily="34" charset="0"/>
              <a:buChar char="•"/>
            </a:pPr>
            <a:r>
              <a:rPr lang="en-US" sz="2000" dirty="0">
                <a:latin typeface="Century Gothic" panose="020B0502020202020204" pitchFamily="34" charset="0"/>
              </a:rPr>
              <a:t>Observation Unit - $500/day, 2 day max</a:t>
            </a:r>
          </a:p>
          <a:p>
            <a:pPr algn="l"/>
            <a:endParaRPr lang="en-US" sz="2000" dirty="0">
              <a:latin typeface="Century Gothic" panose="020B0502020202020204" pitchFamily="34" charset="0"/>
            </a:endParaRPr>
          </a:p>
        </p:txBody>
      </p:sp>
      <p:sp>
        <p:nvSpPr>
          <p:cNvPr id="2" name="TextBox 1">
            <a:extLst>
              <a:ext uri="{FF2B5EF4-FFF2-40B4-BE49-F238E27FC236}">
                <a16:creationId xmlns:a16="http://schemas.microsoft.com/office/drawing/2014/main" id="{7C17E57D-5BAC-40A2-A7F6-09B95278D18B}"/>
              </a:ext>
            </a:extLst>
          </p:cNvPr>
          <p:cNvSpPr txBox="1"/>
          <p:nvPr/>
        </p:nvSpPr>
        <p:spPr>
          <a:xfrm>
            <a:off x="6438554" y="1999338"/>
            <a:ext cx="5107709" cy="1200329"/>
          </a:xfrm>
          <a:prstGeom prst="rect">
            <a:avLst/>
          </a:prstGeom>
          <a:noFill/>
        </p:spPr>
        <p:txBody>
          <a:bodyPr wrap="square" rtlCol="0">
            <a:spAutoFit/>
          </a:bodyPr>
          <a:lstStyle/>
          <a:p>
            <a:r>
              <a:rPr lang="en-US" dirty="0"/>
              <a:t>*</a:t>
            </a:r>
            <a:r>
              <a:rPr lang="en-US" b="1" dirty="0"/>
              <a:t>If also enrolled in Cancer Plan, Critical Illness, and/or Accident, benefits may also be payable under those plans as well depending on the nature of the confinement!</a:t>
            </a:r>
          </a:p>
        </p:txBody>
      </p:sp>
      <p:sp>
        <p:nvSpPr>
          <p:cNvPr id="3" name="Arrow: Up 2">
            <a:extLst>
              <a:ext uri="{FF2B5EF4-FFF2-40B4-BE49-F238E27FC236}">
                <a16:creationId xmlns:a16="http://schemas.microsoft.com/office/drawing/2014/main" id="{9BAEE294-FB15-44B7-A897-0BEFC0AA7DB7}"/>
              </a:ext>
            </a:extLst>
          </p:cNvPr>
          <p:cNvSpPr/>
          <p:nvPr/>
        </p:nvSpPr>
        <p:spPr>
          <a:xfrm>
            <a:off x="8843818" y="3199667"/>
            <a:ext cx="484632" cy="741430"/>
          </a:xfrm>
          <a:prstGeom prst="upArrow">
            <a:avLst/>
          </a:prstGeom>
          <a:solidFill>
            <a:srgbClr val="9B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9B6F8B5-CF7C-E03C-0B82-58871F47CF12}"/>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Hospital Indemnity</a:t>
            </a:r>
          </a:p>
        </p:txBody>
      </p:sp>
    </p:spTree>
    <p:extLst>
      <p:ext uri="{BB962C8B-B14F-4D97-AF65-F5344CB8AC3E}">
        <p14:creationId xmlns:p14="http://schemas.microsoft.com/office/powerpoint/2010/main" val="2928712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6E89828A-D6C6-45A0-B4DF-FA8AE704503E}"/>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919556" y="1996310"/>
            <a:ext cx="9795791" cy="4122932"/>
          </a:xfrm>
        </p:spPr>
        <p:txBody>
          <a:bodyPr vert="horz" lIns="91440" tIns="45720" rIns="91440" bIns="45720" rtlCol="0" anchor="t">
            <a:normAutofit/>
          </a:bodyPr>
          <a:lstStyle/>
          <a:p>
            <a:pPr marL="342900" indent="-342900" algn="l">
              <a:buFont typeface="Arial" panose="020B0604020202020204" pitchFamily="34" charset="0"/>
              <a:buChar char="•"/>
            </a:pPr>
            <a:r>
              <a:rPr lang="en-US" sz="2200" b="1" dirty="0">
                <a:solidFill>
                  <a:srgbClr val="9B0000"/>
                </a:solidFill>
                <a:latin typeface="Century Gothic"/>
              </a:rPr>
              <a:t>Carrier – Cigna</a:t>
            </a:r>
          </a:p>
          <a:p>
            <a:pPr marL="342900" indent="-342900" algn="l">
              <a:buFont typeface="Arial" panose="020B0604020202020204" pitchFamily="34" charset="0"/>
              <a:buChar char="•"/>
            </a:pPr>
            <a:r>
              <a:rPr lang="en-US" sz="2200" dirty="0">
                <a:latin typeface="Century Gothic"/>
              </a:rPr>
              <a:t>$1,500 Plan Year Maximum</a:t>
            </a:r>
          </a:p>
          <a:p>
            <a:pPr marL="342900" indent="-342900" algn="l">
              <a:buFont typeface="Arial" panose="020B0604020202020204" pitchFamily="34" charset="0"/>
              <a:buChar char="•"/>
            </a:pPr>
            <a:r>
              <a:rPr lang="en-US" sz="2200" dirty="0">
                <a:latin typeface="Century Gothic"/>
              </a:rPr>
              <a:t>Out-of-Network – 90</a:t>
            </a:r>
            <a:r>
              <a:rPr lang="en-US" sz="2200" baseline="30000" dirty="0">
                <a:latin typeface="Century Gothic"/>
              </a:rPr>
              <a:t>th</a:t>
            </a:r>
            <a:r>
              <a:rPr lang="en-US" sz="2200" dirty="0">
                <a:latin typeface="Century Gothic"/>
              </a:rPr>
              <a:t> percentile of U&amp;C </a:t>
            </a:r>
            <a:endParaRPr lang="en-US" sz="2200" dirty="0">
              <a:latin typeface="Century Gothic" panose="020B0502020202020204" pitchFamily="34" charset="0"/>
            </a:endParaRPr>
          </a:p>
          <a:p>
            <a:pPr marL="342900" indent="-342900" algn="l">
              <a:buFont typeface="Arial" panose="020B0604020202020204" pitchFamily="34" charset="0"/>
              <a:buChar char="•"/>
            </a:pPr>
            <a:r>
              <a:rPr lang="en-US" sz="2200" dirty="0">
                <a:latin typeface="Century Gothic"/>
              </a:rPr>
              <a:t>100% Preventive &amp; Diagnostic – </a:t>
            </a:r>
            <a:r>
              <a:rPr lang="en-US" sz="2200" b="1" dirty="0">
                <a:latin typeface="Century Gothic"/>
              </a:rPr>
              <a:t>3 Cleanings</a:t>
            </a:r>
          </a:p>
          <a:p>
            <a:pPr marL="342900" indent="-342900" algn="l">
              <a:buFont typeface="Arial" panose="020B0604020202020204" pitchFamily="34" charset="0"/>
              <a:buChar char="•"/>
            </a:pPr>
            <a:r>
              <a:rPr lang="en-US" sz="2200" dirty="0">
                <a:latin typeface="Century Gothic"/>
              </a:rPr>
              <a:t>80% Basic Restorative Care</a:t>
            </a:r>
          </a:p>
          <a:p>
            <a:pPr marL="342900" indent="-342900" algn="l">
              <a:buFont typeface="Arial" panose="020B0604020202020204" pitchFamily="34" charset="0"/>
              <a:buChar char="•"/>
            </a:pPr>
            <a:r>
              <a:rPr lang="en-US" sz="2200" dirty="0">
                <a:latin typeface="Century Gothic"/>
              </a:rPr>
              <a:t>50% Major Restorative Care</a:t>
            </a:r>
          </a:p>
          <a:p>
            <a:pPr marL="342900" indent="-342900" algn="l">
              <a:buFont typeface="Arial" panose="020B0604020202020204" pitchFamily="34" charset="0"/>
              <a:buChar char="•"/>
            </a:pPr>
            <a:r>
              <a:rPr lang="en-US" sz="2200" dirty="0">
                <a:latin typeface="Century Gothic"/>
              </a:rPr>
              <a:t>50% Orthodontic Care (</a:t>
            </a:r>
            <a:r>
              <a:rPr lang="en-US" sz="2200" b="1" dirty="0">
                <a:latin typeface="Century Gothic"/>
              </a:rPr>
              <a:t>Adults</a:t>
            </a:r>
            <a:r>
              <a:rPr lang="en-US" sz="2200" dirty="0">
                <a:latin typeface="Century Gothic"/>
              </a:rPr>
              <a:t> </a:t>
            </a:r>
            <a:r>
              <a:rPr lang="en-US" sz="2200" b="1" dirty="0">
                <a:latin typeface="Century Gothic"/>
              </a:rPr>
              <a:t>and Children to Age 26</a:t>
            </a:r>
            <a:r>
              <a:rPr lang="en-US" sz="2200" dirty="0">
                <a:latin typeface="Century Gothic"/>
              </a:rPr>
              <a:t>)</a:t>
            </a:r>
          </a:p>
          <a:p>
            <a:pPr marL="800100" lvl="1" indent="-342900" algn="l">
              <a:buFont typeface="Arial" panose="020B0604020202020204" pitchFamily="34" charset="0"/>
              <a:buChar char="•"/>
            </a:pPr>
            <a:r>
              <a:rPr lang="en-US" sz="2200" dirty="0">
                <a:latin typeface="Century Gothic"/>
              </a:rPr>
              <a:t>Orthodontia Benefit - $1,000 per lifetime</a:t>
            </a:r>
          </a:p>
          <a:p>
            <a:pPr marL="342900" indent="-342900" algn="l">
              <a:buFont typeface="Arial" panose="020B0604020202020204" pitchFamily="34" charset="0"/>
              <a:buChar char="•"/>
            </a:pPr>
            <a:r>
              <a:rPr lang="en-US" sz="2200" dirty="0">
                <a:latin typeface="Century Gothic"/>
              </a:rPr>
              <a:t>$50 Per Person or $150 per Family Deductible for Basic and Major Restorative Care</a:t>
            </a:r>
          </a:p>
          <a:p>
            <a:pPr algn="l"/>
            <a:endParaRPr lang="en-US" sz="2000" dirty="0">
              <a:latin typeface="Century Gothic" panose="020B0502020202020204" pitchFamily="34" charset="0"/>
            </a:endParaRPr>
          </a:p>
        </p:txBody>
      </p:sp>
      <p:sp>
        <p:nvSpPr>
          <p:cNvPr id="8" name="TextBox 7">
            <a:extLst>
              <a:ext uri="{FF2B5EF4-FFF2-40B4-BE49-F238E27FC236}">
                <a16:creationId xmlns:a16="http://schemas.microsoft.com/office/drawing/2014/main" id="{28BDA13D-9F0D-730B-200E-C3F0F2C3F986}"/>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Dental – High Plan</a:t>
            </a:r>
          </a:p>
        </p:txBody>
      </p:sp>
    </p:spTree>
    <p:extLst>
      <p:ext uri="{BB962C8B-B14F-4D97-AF65-F5344CB8AC3E}">
        <p14:creationId xmlns:p14="http://schemas.microsoft.com/office/powerpoint/2010/main" val="2711277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8EC965D3-5C01-4699-BA1B-AD7E0DD73897}"/>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1097686" y="1811748"/>
            <a:ext cx="9671503" cy="4401102"/>
          </a:xfrm>
        </p:spPr>
        <p:txBody>
          <a:bodyPr>
            <a:normAutofit lnSpcReduction="10000"/>
          </a:bodyPr>
          <a:lstStyle/>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Carrier – Cigna</a:t>
            </a:r>
          </a:p>
          <a:p>
            <a:pPr marL="342900" indent="-342900" algn="l">
              <a:buFont typeface="Arial" panose="020B0604020202020204" pitchFamily="34" charset="0"/>
              <a:buChar char="•"/>
            </a:pPr>
            <a:r>
              <a:rPr lang="en-US" dirty="0">
                <a:latin typeface="Century Gothic" panose="020B0502020202020204" pitchFamily="34" charset="0"/>
              </a:rPr>
              <a:t>$1,000 Plan Year Maximum</a:t>
            </a:r>
          </a:p>
          <a:p>
            <a:pPr marL="342900" indent="-342900" algn="l">
              <a:buFont typeface="Arial" panose="020B0604020202020204" pitchFamily="34" charset="0"/>
              <a:buChar char="•"/>
            </a:pPr>
            <a:r>
              <a:rPr lang="en-US" dirty="0">
                <a:latin typeface="Century Gothic" panose="020B0502020202020204" pitchFamily="34" charset="0"/>
              </a:rPr>
              <a:t>Out-of-Network – MAC (Max Allowable Charge – member will owe the difference between the contract rate and the provider’s charge)</a:t>
            </a:r>
          </a:p>
          <a:p>
            <a:pPr marL="342900" indent="-342900" algn="l">
              <a:buFont typeface="Arial" panose="020B0604020202020204" pitchFamily="34" charset="0"/>
              <a:buChar char="•"/>
            </a:pPr>
            <a:r>
              <a:rPr lang="en-US" dirty="0">
                <a:latin typeface="Century Gothic" panose="020B0502020202020204" pitchFamily="34" charset="0"/>
              </a:rPr>
              <a:t>100% Preventive &amp; Diagnostic – </a:t>
            </a:r>
            <a:r>
              <a:rPr lang="en-US" b="1" dirty="0">
                <a:latin typeface="Century Gothic" panose="020B0502020202020204" pitchFamily="34" charset="0"/>
              </a:rPr>
              <a:t>3 Cleanings</a:t>
            </a:r>
          </a:p>
          <a:p>
            <a:pPr marL="342900" indent="-342900" algn="l">
              <a:buFont typeface="Arial" panose="020B0604020202020204" pitchFamily="34" charset="0"/>
              <a:buChar char="•"/>
            </a:pPr>
            <a:r>
              <a:rPr lang="en-US" dirty="0">
                <a:latin typeface="Century Gothic" panose="020B0502020202020204" pitchFamily="34" charset="0"/>
              </a:rPr>
              <a:t>80% Basic Restorative Care</a:t>
            </a:r>
          </a:p>
          <a:p>
            <a:pPr marL="342900" indent="-342900" algn="l">
              <a:buFont typeface="Arial" panose="020B0604020202020204" pitchFamily="34" charset="0"/>
              <a:buChar char="•"/>
            </a:pPr>
            <a:r>
              <a:rPr lang="en-US" dirty="0">
                <a:latin typeface="Century Gothic" panose="020B0502020202020204" pitchFamily="34" charset="0"/>
              </a:rPr>
              <a:t>25% Major Restorative Care</a:t>
            </a:r>
          </a:p>
          <a:p>
            <a:pPr marL="342900" indent="-342900" algn="l">
              <a:buFont typeface="Arial" panose="020B0604020202020204" pitchFamily="34" charset="0"/>
              <a:buChar char="•"/>
            </a:pPr>
            <a:r>
              <a:rPr lang="en-US" dirty="0">
                <a:latin typeface="Century Gothic" panose="020B0502020202020204" pitchFamily="34" charset="0"/>
              </a:rPr>
              <a:t>No Ortho</a:t>
            </a:r>
          </a:p>
          <a:p>
            <a:pPr marL="342900" indent="-342900" algn="l">
              <a:buFont typeface="Arial" panose="020B0604020202020204" pitchFamily="34" charset="0"/>
              <a:buChar char="•"/>
            </a:pPr>
            <a:r>
              <a:rPr lang="en-US" dirty="0">
                <a:latin typeface="Century Gothic" panose="020B0502020202020204" pitchFamily="34" charset="0"/>
              </a:rPr>
              <a:t>$50 per person and $150 per Family Deductible for Basic and Major Restorative Care</a:t>
            </a:r>
          </a:p>
          <a:p>
            <a:pPr algn="l"/>
            <a:endParaRPr lang="en-US" dirty="0">
              <a:latin typeface="Century Gothic" panose="020B0502020202020204" pitchFamily="34" charset="0"/>
            </a:endParaRPr>
          </a:p>
        </p:txBody>
      </p:sp>
      <p:sp>
        <p:nvSpPr>
          <p:cNvPr id="8" name="TextBox 7">
            <a:extLst>
              <a:ext uri="{FF2B5EF4-FFF2-40B4-BE49-F238E27FC236}">
                <a16:creationId xmlns:a16="http://schemas.microsoft.com/office/drawing/2014/main" id="{C37E324A-348E-E581-BF8A-AEDD6A75D44D}"/>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Dental – Low Plan</a:t>
            </a:r>
          </a:p>
        </p:txBody>
      </p:sp>
    </p:spTree>
    <p:extLst>
      <p:ext uri="{BB962C8B-B14F-4D97-AF65-F5344CB8AC3E}">
        <p14:creationId xmlns:p14="http://schemas.microsoft.com/office/powerpoint/2010/main" val="2795400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8EC965D3-5C01-4699-BA1B-AD7E0DD73897}"/>
              </a:ext>
            </a:extLst>
          </p:cNvPr>
          <p:cNvSpPr/>
          <p:nvPr/>
        </p:nvSpPr>
        <p:spPr>
          <a:xfrm>
            <a:off x="0" y="6470473"/>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TextBox 9">
            <a:extLst>
              <a:ext uri="{FF2B5EF4-FFF2-40B4-BE49-F238E27FC236}">
                <a16:creationId xmlns:a16="http://schemas.microsoft.com/office/drawing/2014/main" id="{4A3F818C-C2E9-06C8-A1FF-2CE3428409FF}"/>
              </a:ext>
            </a:extLst>
          </p:cNvPr>
          <p:cNvSpPr txBox="1"/>
          <p:nvPr/>
        </p:nvSpPr>
        <p:spPr>
          <a:xfrm>
            <a:off x="-537210" y="1769086"/>
            <a:ext cx="12062691" cy="4650440"/>
          </a:xfrm>
          <a:prstGeom prst="rect">
            <a:avLst/>
          </a:prstGeom>
          <a:noFill/>
        </p:spPr>
        <p:txBody>
          <a:bodyPr wrap="square">
            <a:spAutoFit/>
          </a:bodyPr>
          <a:lstStyle/>
          <a:p>
            <a:pPr marL="1371600" lvl="2" indent="-457200">
              <a:lnSpc>
                <a:spcPct val="150000"/>
              </a:lnSpc>
              <a:buFont typeface="Arial" panose="020B0604020202020204" pitchFamily="34" charset="0"/>
              <a:buChar char="•"/>
            </a:pPr>
            <a:r>
              <a:rPr lang="en-US" sz="2000" dirty="0">
                <a:latin typeface="Century Gothic" panose="020B0502020202020204" pitchFamily="34" charset="0"/>
              </a:rPr>
              <a:t>U&amp;C is the Usual and Customary charge for a service.  Charges can vary by region.  The U&amp;C charge for a root canal may be $400 in one area of the state but only $300 in another.  Out-of-Network services are paid at a percentage of the U&amp;C charge.</a:t>
            </a:r>
          </a:p>
          <a:p>
            <a:pPr marL="1371600" lvl="2" indent="-457200">
              <a:lnSpc>
                <a:spcPct val="150000"/>
              </a:lnSpc>
              <a:buFont typeface="Arial" panose="020B0604020202020204" pitchFamily="34" charset="0"/>
              <a:buChar char="•"/>
            </a:pPr>
            <a:r>
              <a:rPr lang="en-US" sz="2000" dirty="0">
                <a:latin typeface="Century Gothic" panose="020B0502020202020204" pitchFamily="34" charset="0"/>
              </a:rPr>
              <a:t>How Does that Work?</a:t>
            </a:r>
          </a:p>
          <a:p>
            <a:pPr marL="1828800" lvl="3" indent="-457200">
              <a:lnSpc>
                <a:spcPct val="150000"/>
              </a:lnSpc>
              <a:buFont typeface="Arial" panose="020B0604020202020204" pitchFamily="34" charset="0"/>
              <a:buChar char="•"/>
            </a:pPr>
            <a:r>
              <a:rPr lang="en-US" sz="2000" b="1" dirty="0">
                <a:latin typeface="Century Gothic" panose="020B0502020202020204" pitchFamily="34" charset="0"/>
              </a:rPr>
              <a:t>Example</a:t>
            </a:r>
            <a:r>
              <a:rPr lang="en-US" sz="2000" dirty="0">
                <a:latin typeface="Century Gothic" panose="020B0502020202020204" pitchFamily="34" charset="0"/>
              </a:rPr>
              <a:t> – Root Canal – Contract Rate is $300 and U&amp;C for Area is $400</a:t>
            </a:r>
          </a:p>
          <a:p>
            <a:pPr marL="2286000" lvl="4" indent="-457200">
              <a:lnSpc>
                <a:spcPct val="150000"/>
              </a:lnSpc>
              <a:buFont typeface="Arial" panose="020B0604020202020204" pitchFamily="34" charset="0"/>
              <a:buChar char="•"/>
            </a:pPr>
            <a:r>
              <a:rPr lang="en-US" sz="2000" dirty="0">
                <a:latin typeface="Century Gothic" panose="020B0502020202020204" pitchFamily="34" charset="0"/>
              </a:rPr>
              <a:t>Provider Out-of-Network Charges $425 for the service</a:t>
            </a:r>
          </a:p>
          <a:p>
            <a:pPr marL="2743200" lvl="5" indent="-457200">
              <a:lnSpc>
                <a:spcPct val="150000"/>
              </a:lnSpc>
              <a:buFont typeface="Arial" panose="020B0604020202020204" pitchFamily="34" charset="0"/>
              <a:buChar char="•"/>
            </a:pPr>
            <a:r>
              <a:rPr lang="en-US" sz="2000" dirty="0">
                <a:latin typeface="Century Gothic" panose="020B0502020202020204" pitchFamily="34" charset="0"/>
              </a:rPr>
              <a:t>Plan at MAC will pay provider $300 and employee will owe $125 ($425-$300)</a:t>
            </a:r>
          </a:p>
          <a:p>
            <a:pPr marL="2743200" lvl="5" indent="-457200">
              <a:lnSpc>
                <a:spcPct val="150000"/>
              </a:lnSpc>
              <a:buFont typeface="Arial" panose="020B0604020202020204" pitchFamily="34" charset="0"/>
              <a:buChar char="•"/>
            </a:pPr>
            <a:r>
              <a:rPr lang="en-US" sz="2000" b="1" dirty="0">
                <a:latin typeface="Century Gothic" panose="020B0502020202020204" pitchFamily="34" charset="0"/>
              </a:rPr>
              <a:t>At 90%</a:t>
            </a:r>
            <a:r>
              <a:rPr lang="en-US" sz="2000" dirty="0">
                <a:latin typeface="Century Gothic" panose="020B0502020202020204" pitchFamily="34" charset="0"/>
              </a:rPr>
              <a:t> will pay provider $360 ($400*.90) and employee will owe $65 ($425 - $360).</a:t>
            </a:r>
          </a:p>
        </p:txBody>
      </p:sp>
      <p:sp>
        <p:nvSpPr>
          <p:cNvPr id="8" name="TextBox 7">
            <a:extLst>
              <a:ext uri="{FF2B5EF4-FFF2-40B4-BE49-F238E27FC236}">
                <a16:creationId xmlns:a16="http://schemas.microsoft.com/office/drawing/2014/main" id="{14078F42-C1C1-3901-DB98-A156A81293AE}"/>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What is U &amp; C?</a:t>
            </a:r>
          </a:p>
        </p:txBody>
      </p:sp>
    </p:spTree>
    <p:extLst>
      <p:ext uri="{BB962C8B-B14F-4D97-AF65-F5344CB8AC3E}">
        <p14:creationId xmlns:p14="http://schemas.microsoft.com/office/powerpoint/2010/main" val="940334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8EC965D3-5C01-4699-BA1B-AD7E0DD73897}"/>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1065938" y="2565189"/>
            <a:ext cx="9671503" cy="4122932"/>
          </a:xfrm>
        </p:spPr>
        <p:txBody>
          <a:bodyPr>
            <a:normAutofit/>
          </a:bodyPr>
          <a:lstStyle/>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Carrier – Cigna</a:t>
            </a:r>
          </a:p>
          <a:p>
            <a:pPr marL="342900" marR="0" indent="-342900" algn="l">
              <a:buFont typeface="Arial" panose="020B0604020202020204" pitchFamily="34" charset="0"/>
              <a:buChar char="•"/>
            </a:pPr>
            <a:r>
              <a:rPr lang="en-US" b="1" dirty="0">
                <a:effectLst/>
                <a:latin typeface="Century Gothic" panose="020B0502020202020204" pitchFamily="34" charset="0"/>
                <a:ea typeface="Times New Roman" panose="02020603050405020304" pitchFamily="18" charset="0"/>
                <a:cs typeface="Times New Roman" panose="02020603050405020304" pitchFamily="18" charset="0"/>
              </a:rPr>
              <a:t>In-Network Coverage Only</a:t>
            </a:r>
            <a:r>
              <a:rPr lang="en-US" dirty="0">
                <a:effectLst/>
                <a:latin typeface="Century Gothic" panose="020B0502020202020204" pitchFamily="34" charset="0"/>
                <a:ea typeface="Times New Roman" panose="02020603050405020304" pitchFamily="18" charset="0"/>
                <a:cs typeface="Times New Roman" panose="02020603050405020304" pitchFamily="18" charset="0"/>
              </a:rPr>
              <a:t> – no out-of-network benefits</a:t>
            </a:r>
          </a:p>
          <a:p>
            <a:pPr marL="342900" marR="0" indent="-342900" algn="l">
              <a:buFont typeface="Arial" panose="020B0604020202020204" pitchFamily="34" charset="0"/>
              <a:buChar char="•"/>
            </a:pPr>
            <a:r>
              <a:rPr lang="en-US" b="1" dirty="0">
                <a:effectLst/>
                <a:latin typeface="Century Gothic" panose="020B0502020202020204" pitchFamily="34" charset="0"/>
                <a:ea typeface="Times New Roman" panose="02020603050405020304" pitchFamily="18" charset="0"/>
                <a:cs typeface="Times New Roman" panose="02020603050405020304" pitchFamily="18" charset="0"/>
              </a:rPr>
              <a:t>Primary Care Dentist Required</a:t>
            </a:r>
            <a:endParaRPr lang="en-US" b="1" dirty="0">
              <a:latin typeface="Century Gothic" panose="020B0502020202020204" pitchFamily="34" charset="0"/>
              <a:ea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US" dirty="0">
                <a:effectLst/>
                <a:latin typeface="Century Gothic" panose="020B0502020202020204" pitchFamily="34" charset="0"/>
                <a:ea typeface="Times New Roman" panose="02020603050405020304" pitchFamily="18" charset="0"/>
                <a:cs typeface="Times New Roman" panose="02020603050405020304" pitchFamily="18" charset="0"/>
              </a:rPr>
              <a:t>Can change after open enrollment directly with Cigna</a:t>
            </a:r>
          </a:p>
          <a:p>
            <a:pPr marL="342900" marR="0" indent="-342900" algn="l">
              <a:buFont typeface="Arial" panose="020B0604020202020204" pitchFamily="34" charset="0"/>
              <a:buChar char="•"/>
            </a:pPr>
            <a:r>
              <a:rPr lang="en-US" b="1" dirty="0">
                <a:effectLst/>
                <a:latin typeface="Century Gothic" panose="020B0502020202020204" pitchFamily="34" charset="0"/>
                <a:ea typeface="Times New Roman" panose="02020603050405020304" pitchFamily="18" charset="0"/>
                <a:cs typeface="Times New Roman" panose="02020603050405020304" pitchFamily="18" charset="0"/>
              </a:rPr>
              <a:t>Fixed Fees for Services</a:t>
            </a:r>
            <a:endParaRPr lang="en-US" b="1" dirty="0">
              <a:latin typeface="Century Gothic" panose="020B0502020202020204" pitchFamily="34" charset="0"/>
              <a:ea typeface="Times New Roman" panose="02020603050405020304" pitchFamily="18" charset="0"/>
              <a:cs typeface="Times New Roman" panose="02020603050405020304" pitchFamily="18" charset="0"/>
            </a:endParaRPr>
          </a:p>
          <a:p>
            <a:pPr marL="800100" lvl="1" indent="-342900" algn="l">
              <a:buFont typeface="Arial" panose="020B0604020202020204" pitchFamily="34" charset="0"/>
              <a:buChar char="•"/>
            </a:pPr>
            <a:r>
              <a:rPr lang="en-US" dirty="0">
                <a:effectLst/>
                <a:latin typeface="Century Gothic" panose="020B0502020202020204" pitchFamily="34" charset="0"/>
                <a:ea typeface="Times New Roman" panose="02020603050405020304" pitchFamily="18" charset="0"/>
                <a:cs typeface="Times New Roman" panose="02020603050405020304" pitchFamily="18" charset="0"/>
              </a:rPr>
              <a:t>See DHMO fee schedule for details</a:t>
            </a:r>
          </a:p>
          <a:p>
            <a:pPr marL="342900" marR="0" indent="-342900" algn="l">
              <a:buFont typeface="Arial" panose="020B0604020202020204" pitchFamily="34" charset="0"/>
              <a:buChar char="•"/>
            </a:pPr>
            <a:r>
              <a:rPr lang="en-US" b="1" dirty="0">
                <a:effectLst/>
                <a:latin typeface="Century Gothic" panose="020B0502020202020204" pitchFamily="34" charset="0"/>
                <a:ea typeface="Times New Roman" panose="02020603050405020304" pitchFamily="18" charset="0"/>
                <a:cs typeface="Times New Roman" panose="02020603050405020304" pitchFamily="18" charset="0"/>
              </a:rPr>
              <a:t>Orthodontia Covered</a:t>
            </a:r>
            <a:r>
              <a:rPr lang="en-US" dirty="0">
                <a:effectLst/>
                <a:latin typeface="Century Gothic" panose="020B0502020202020204" pitchFamily="34" charset="0"/>
                <a:ea typeface="Times New Roman" panose="02020603050405020304" pitchFamily="18" charset="0"/>
                <a:cs typeface="Times New Roman" panose="02020603050405020304" pitchFamily="18" charset="0"/>
              </a:rPr>
              <a:t> – for both </a:t>
            </a:r>
            <a:r>
              <a:rPr lang="en-US" b="1" dirty="0">
                <a:effectLst/>
                <a:latin typeface="Century Gothic" panose="020B0502020202020204" pitchFamily="34" charset="0"/>
                <a:ea typeface="Times New Roman" panose="02020603050405020304" pitchFamily="18" charset="0"/>
                <a:cs typeface="Times New Roman" panose="02020603050405020304" pitchFamily="18" charset="0"/>
              </a:rPr>
              <a:t>adults and children</a:t>
            </a:r>
            <a:endParaRPr lang="en-US" dirty="0">
              <a:effectLst/>
              <a:latin typeface="Century Gothic" panose="020B0502020202020204" pitchFamily="34" charset="0"/>
              <a:ea typeface="Times New Roman" panose="02020603050405020304" pitchFamily="18" charset="0"/>
              <a:cs typeface="Times New Roman" panose="02020603050405020304" pitchFamily="18" charset="0"/>
            </a:endParaRPr>
          </a:p>
          <a:p>
            <a:pPr algn="l"/>
            <a:endParaRPr lang="en-US" dirty="0">
              <a:latin typeface="Century Gothic" panose="020B0502020202020204" pitchFamily="34" charset="0"/>
            </a:endParaRPr>
          </a:p>
        </p:txBody>
      </p:sp>
      <p:sp>
        <p:nvSpPr>
          <p:cNvPr id="8" name="TextBox 7">
            <a:extLst>
              <a:ext uri="{FF2B5EF4-FFF2-40B4-BE49-F238E27FC236}">
                <a16:creationId xmlns:a16="http://schemas.microsoft.com/office/drawing/2014/main" id="{3C6BDF3E-48B9-88B9-BB46-039C915F5BE6}"/>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DHMO</a:t>
            </a:r>
          </a:p>
        </p:txBody>
      </p:sp>
    </p:spTree>
    <p:extLst>
      <p:ext uri="{BB962C8B-B14F-4D97-AF65-F5344CB8AC3E}">
        <p14:creationId xmlns:p14="http://schemas.microsoft.com/office/powerpoint/2010/main" val="3660193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00AAF10B-23B7-4373-A4D1-501DCCC6818A}"/>
              </a:ext>
            </a:extLst>
          </p:cNvPr>
          <p:cNvSpPr/>
          <p:nvPr/>
        </p:nvSpPr>
        <p:spPr>
          <a:xfrm>
            <a:off x="0" y="6397908"/>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622915" y="1953618"/>
            <a:ext cx="10946167" cy="4511208"/>
          </a:xfrm>
        </p:spPr>
        <p:txBody>
          <a:bodyPr vert="horz" lIns="91440" tIns="45720" rIns="91440" bIns="45720" rtlCol="0" anchor="t">
            <a:normAutofit/>
          </a:bodyPr>
          <a:lstStyle/>
          <a:p>
            <a:pPr marL="342900" indent="-342900" algn="l">
              <a:buFont typeface="Arial" panose="020B0604020202020204" pitchFamily="34" charset="0"/>
              <a:buChar char="•"/>
            </a:pPr>
            <a:r>
              <a:rPr lang="en-US" b="1" dirty="0">
                <a:solidFill>
                  <a:srgbClr val="9B0000"/>
                </a:solidFill>
                <a:latin typeface="Century Gothic"/>
              </a:rPr>
              <a:t>Carrier – Superior Vision</a:t>
            </a:r>
          </a:p>
          <a:p>
            <a:pPr marL="800100" lvl="1" indent="-342900" algn="l">
              <a:buFont typeface="Arial" panose="020B0604020202020204" pitchFamily="34" charset="0"/>
              <a:buChar char="•"/>
            </a:pPr>
            <a:r>
              <a:rPr lang="en-US" dirty="0">
                <a:solidFill>
                  <a:srgbClr val="9B0000"/>
                </a:solidFill>
                <a:latin typeface="Century Gothic"/>
              </a:rPr>
              <a:t>Network – Superior Select Southwest</a:t>
            </a:r>
          </a:p>
          <a:p>
            <a:pPr marL="342900" indent="-342900" algn="l">
              <a:buFont typeface="Arial" panose="020B0604020202020204" pitchFamily="34" charset="0"/>
              <a:buChar char="•"/>
            </a:pPr>
            <a:r>
              <a:rPr lang="en-US" dirty="0">
                <a:latin typeface="Century Gothic"/>
              </a:rPr>
              <a:t>Exam/Lenses/Frames - every 12 months</a:t>
            </a:r>
          </a:p>
          <a:p>
            <a:pPr marL="342900" indent="-342900" algn="l">
              <a:buFont typeface="Arial" panose="020B0604020202020204" pitchFamily="34" charset="0"/>
              <a:buChar char="•"/>
            </a:pPr>
            <a:r>
              <a:rPr lang="en-US" dirty="0">
                <a:latin typeface="Century Gothic"/>
              </a:rPr>
              <a:t>Exam Copay - $5</a:t>
            </a:r>
          </a:p>
          <a:p>
            <a:pPr marL="342900" indent="-342900" algn="l">
              <a:buFont typeface="Arial" panose="020B0604020202020204" pitchFamily="34" charset="0"/>
              <a:buChar char="•"/>
            </a:pPr>
            <a:r>
              <a:rPr lang="en-US" dirty="0">
                <a:latin typeface="Century Gothic"/>
              </a:rPr>
              <a:t>Materials Copay - $10</a:t>
            </a:r>
          </a:p>
          <a:p>
            <a:pPr marL="342900" indent="-342900" algn="l">
              <a:buFont typeface="Arial" panose="020B0604020202020204" pitchFamily="34" charset="0"/>
              <a:buChar char="•"/>
            </a:pPr>
            <a:r>
              <a:rPr lang="en-US" dirty="0">
                <a:latin typeface="Century Gothic"/>
              </a:rPr>
              <a:t>Frame Allowance - $200</a:t>
            </a:r>
          </a:p>
          <a:p>
            <a:pPr marL="342900" indent="-342900" algn="l">
              <a:buFont typeface="Arial" panose="020B0604020202020204" pitchFamily="34" charset="0"/>
              <a:buChar char="•"/>
            </a:pPr>
            <a:r>
              <a:rPr lang="en-US" dirty="0">
                <a:latin typeface="Century Gothic"/>
              </a:rPr>
              <a:t>Contacts covered in lieu of glasses/$225 Allowance for contacts</a:t>
            </a:r>
          </a:p>
          <a:p>
            <a:pPr marL="342900" indent="-342900" algn="l">
              <a:buFont typeface="Arial" panose="020B0604020202020204" pitchFamily="34" charset="0"/>
              <a:buChar char="•"/>
            </a:pPr>
            <a:r>
              <a:rPr lang="en-US" dirty="0">
                <a:latin typeface="Century Gothic"/>
              </a:rPr>
              <a:t>Lens Options Covered In Full, In-Network</a:t>
            </a:r>
          </a:p>
          <a:p>
            <a:pPr marL="800100" lvl="1" indent="-342900" algn="l">
              <a:buFont typeface="Arial" panose="020B0604020202020204" pitchFamily="34" charset="0"/>
              <a:buChar char="•"/>
            </a:pPr>
            <a:r>
              <a:rPr lang="en-US" sz="2400" dirty="0">
                <a:latin typeface="Century Gothic"/>
              </a:rPr>
              <a:t>Standard single vision, lined bifocal, lined trifocal</a:t>
            </a:r>
          </a:p>
          <a:p>
            <a:pPr marL="800100" lvl="1" indent="-342900" algn="l">
              <a:buFont typeface="Arial" panose="020B0604020202020204" pitchFamily="34" charset="0"/>
              <a:buChar char="•"/>
            </a:pPr>
            <a:r>
              <a:rPr lang="en-US" sz="2400" dirty="0">
                <a:latin typeface="Century Gothic"/>
              </a:rPr>
              <a:t>Progressives covered to the allowance for a lined trifocal</a:t>
            </a:r>
          </a:p>
        </p:txBody>
      </p:sp>
      <p:sp>
        <p:nvSpPr>
          <p:cNvPr id="8" name="TextBox 7">
            <a:extLst>
              <a:ext uri="{FF2B5EF4-FFF2-40B4-BE49-F238E27FC236}">
                <a16:creationId xmlns:a16="http://schemas.microsoft.com/office/drawing/2014/main" id="{5787414E-B928-77CF-016F-DE767C4FC465}"/>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Vision – Platinum Plan</a:t>
            </a:r>
          </a:p>
        </p:txBody>
      </p:sp>
    </p:spTree>
    <p:extLst>
      <p:ext uri="{BB962C8B-B14F-4D97-AF65-F5344CB8AC3E}">
        <p14:creationId xmlns:p14="http://schemas.microsoft.com/office/powerpoint/2010/main" val="1309299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00AAF10B-23B7-4373-A4D1-501DCCC6818A}"/>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546919" y="1826885"/>
            <a:ext cx="10946167" cy="4511208"/>
          </a:xfrm>
        </p:spPr>
        <p:txBody>
          <a:bodyPr vert="horz" lIns="91440" tIns="45720" rIns="91440" bIns="45720" rtlCol="0" anchor="t">
            <a:normAutofit lnSpcReduction="10000"/>
          </a:bodyPr>
          <a:lstStyle/>
          <a:p>
            <a:pPr marL="342900" indent="-342900" algn="l">
              <a:buFont typeface="Arial" panose="020B0604020202020204" pitchFamily="34" charset="0"/>
              <a:buChar char="•"/>
            </a:pPr>
            <a:r>
              <a:rPr lang="en-US" b="1" dirty="0">
                <a:solidFill>
                  <a:srgbClr val="9B0000"/>
                </a:solidFill>
                <a:latin typeface="Century Gothic"/>
              </a:rPr>
              <a:t>Carrier – Superior Vision</a:t>
            </a:r>
          </a:p>
          <a:p>
            <a:pPr marL="800100" lvl="1" indent="-342900" algn="l">
              <a:buFont typeface="Arial" panose="020B0604020202020204" pitchFamily="34" charset="0"/>
              <a:buChar char="•"/>
            </a:pPr>
            <a:r>
              <a:rPr lang="en-US" dirty="0">
                <a:solidFill>
                  <a:srgbClr val="9B0000"/>
                </a:solidFill>
                <a:latin typeface="Century Gothic"/>
              </a:rPr>
              <a:t>Network – Superior Select Southwest</a:t>
            </a:r>
          </a:p>
          <a:p>
            <a:pPr marL="342900" indent="-342900" algn="l">
              <a:buFont typeface="Arial" panose="020B0604020202020204" pitchFamily="34" charset="0"/>
              <a:buChar char="•"/>
            </a:pPr>
            <a:r>
              <a:rPr lang="en-US" dirty="0">
                <a:latin typeface="Century Gothic"/>
              </a:rPr>
              <a:t>Exam/Lenses/Contact Lenses– Every 12 months</a:t>
            </a:r>
          </a:p>
          <a:p>
            <a:pPr marL="342900" indent="-342900" algn="l">
              <a:buFont typeface="Arial" panose="020B0604020202020204" pitchFamily="34" charset="0"/>
              <a:buChar char="•"/>
            </a:pPr>
            <a:r>
              <a:rPr lang="en-US" dirty="0">
                <a:latin typeface="Century Gothic"/>
              </a:rPr>
              <a:t>Frames - every 24 months</a:t>
            </a:r>
          </a:p>
          <a:p>
            <a:pPr marL="342900" indent="-342900" algn="l">
              <a:buFont typeface="Arial" panose="020B0604020202020204" pitchFamily="34" charset="0"/>
              <a:buChar char="•"/>
            </a:pPr>
            <a:r>
              <a:rPr lang="en-US" dirty="0">
                <a:latin typeface="Century Gothic"/>
              </a:rPr>
              <a:t>Exam Copay - $10</a:t>
            </a:r>
          </a:p>
          <a:p>
            <a:pPr marL="342900" indent="-342900" algn="l">
              <a:buFont typeface="Arial" panose="020B0604020202020204" pitchFamily="34" charset="0"/>
              <a:buChar char="•"/>
            </a:pPr>
            <a:r>
              <a:rPr lang="en-US" dirty="0">
                <a:latin typeface="Century Gothic"/>
              </a:rPr>
              <a:t>Materials Copay - $25</a:t>
            </a:r>
          </a:p>
          <a:p>
            <a:pPr marL="342900" indent="-342900" algn="l">
              <a:buFont typeface="Arial" panose="020B0604020202020204" pitchFamily="34" charset="0"/>
              <a:buChar char="•"/>
            </a:pPr>
            <a:r>
              <a:rPr lang="en-US" dirty="0">
                <a:latin typeface="Century Gothic"/>
              </a:rPr>
              <a:t>Frame Allowance - $150</a:t>
            </a:r>
          </a:p>
          <a:p>
            <a:pPr marL="342900" indent="-342900" algn="l">
              <a:buFont typeface="Arial" panose="020B0604020202020204" pitchFamily="34" charset="0"/>
              <a:buChar char="•"/>
            </a:pPr>
            <a:r>
              <a:rPr lang="en-US" dirty="0">
                <a:latin typeface="Century Gothic"/>
              </a:rPr>
              <a:t>Contacts covered in lieu of glasses/$150 Allowance for contacts</a:t>
            </a:r>
          </a:p>
          <a:p>
            <a:pPr marL="342900" indent="-342900" algn="l">
              <a:buFont typeface="Arial" panose="020B0604020202020204" pitchFamily="34" charset="0"/>
              <a:buChar char="•"/>
            </a:pPr>
            <a:r>
              <a:rPr lang="en-US" dirty="0">
                <a:latin typeface="Century Gothic"/>
              </a:rPr>
              <a:t>Lens Options Covered In Full, In-Network</a:t>
            </a:r>
          </a:p>
          <a:p>
            <a:pPr marL="800100" lvl="1" indent="-342900" algn="l">
              <a:buFont typeface="Arial" panose="020B0604020202020204" pitchFamily="34" charset="0"/>
              <a:buChar char="•"/>
            </a:pPr>
            <a:r>
              <a:rPr lang="en-US" sz="2400" dirty="0">
                <a:latin typeface="Century Gothic"/>
              </a:rPr>
              <a:t>Standard single vision, lined bifocal, lined trifocal</a:t>
            </a:r>
          </a:p>
          <a:p>
            <a:pPr marL="800100" lvl="1" indent="-342900" algn="l">
              <a:buFont typeface="Arial" panose="020B0604020202020204" pitchFamily="34" charset="0"/>
              <a:buChar char="•"/>
            </a:pPr>
            <a:r>
              <a:rPr lang="en-US" sz="2400" dirty="0">
                <a:latin typeface="Century Gothic"/>
              </a:rPr>
              <a:t>Progressives covered to the allowance of a lined trifocal</a:t>
            </a:r>
          </a:p>
        </p:txBody>
      </p:sp>
      <p:sp>
        <p:nvSpPr>
          <p:cNvPr id="8" name="TextBox 7">
            <a:extLst>
              <a:ext uri="{FF2B5EF4-FFF2-40B4-BE49-F238E27FC236}">
                <a16:creationId xmlns:a16="http://schemas.microsoft.com/office/drawing/2014/main" id="{2507409B-4834-81E7-68A1-BE6C871DD14B}"/>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Vision – Gold Plan</a:t>
            </a:r>
          </a:p>
        </p:txBody>
      </p:sp>
    </p:spTree>
    <p:extLst>
      <p:ext uri="{BB962C8B-B14F-4D97-AF65-F5344CB8AC3E}">
        <p14:creationId xmlns:p14="http://schemas.microsoft.com/office/powerpoint/2010/main" val="2237056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00AAF10B-23B7-4373-A4D1-501DCCC6818A}"/>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622916" y="2689797"/>
            <a:ext cx="10946167" cy="4310333"/>
          </a:xfrm>
        </p:spPr>
        <p:txBody>
          <a:bodyPr>
            <a:normAutofit/>
          </a:bodyPr>
          <a:lstStyle/>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Carrier </a:t>
            </a:r>
            <a:r>
              <a:rPr lang="en-US" dirty="0">
                <a:solidFill>
                  <a:srgbClr val="9B0000"/>
                </a:solidFill>
                <a:latin typeface="Century Gothic" panose="020B0502020202020204" pitchFamily="34" charset="0"/>
              </a:rPr>
              <a:t>– Lincoln Financial</a:t>
            </a:r>
            <a:endParaRPr lang="en-US" b="1" dirty="0">
              <a:solidFill>
                <a:srgbClr val="9B0000"/>
              </a:solidFill>
              <a:latin typeface="Century Gothic" panose="020B0502020202020204" pitchFamily="34" charset="0"/>
            </a:endParaRPr>
          </a:p>
          <a:p>
            <a:pPr marL="342900" indent="-342900" algn="l">
              <a:buFont typeface="Arial" panose="020B0604020202020204" pitchFamily="34" charset="0"/>
              <a:buChar char="•"/>
            </a:pPr>
            <a:r>
              <a:rPr lang="en-US" dirty="0">
                <a:latin typeface="Century Gothic" panose="020B0502020202020204" pitchFamily="34" charset="0"/>
              </a:rPr>
              <a:t>Elimination Period – 90 days – benefits will start after you have been disabled for 90 days</a:t>
            </a:r>
          </a:p>
          <a:p>
            <a:pPr marL="342900" indent="-342900" algn="l">
              <a:buFont typeface="Arial" panose="020B0604020202020204" pitchFamily="34" charset="0"/>
              <a:buChar char="•"/>
            </a:pPr>
            <a:r>
              <a:rPr lang="en-US" dirty="0">
                <a:latin typeface="Century Gothic" panose="020B0502020202020204" pitchFamily="34" charset="0"/>
              </a:rPr>
              <a:t>Max Monthly Benefit – 60% of regular earnings to a maximum of $6,000/month</a:t>
            </a:r>
          </a:p>
          <a:p>
            <a:pPr marL="342900" indent="-342900" algn="l">
              <a:buFont typeface="Arial" panose="020B0604020202020204" pitchFamily="34" charset="0"/>
              <a:buChar char="•"/>
            </a:pPr>
            <a:r>
              <a:rPr lang="en-US" dirty="0">
                <a:latin typeface="Century Gothic" panose="020B0502020202020204" pitchFamily="34" charset="0"/>
              </a:rPr>
              <a:t>Max Benefit Duration – To Normal Social Security Retirement Age if permanently disabled</a:t>
            </a:r>
          </a:p>
          <a:p>
            <a:pPr algn="l"/>
            <a:endParaRPr lang="en-US" sz="1800" dirty="0">
              <a:latin typeface="Century Gothic" panose="020B0502020202020204" pitchFamily="34" charset="0"/>
            </a:endParaRPr>
          </a:p>
        </p:txBody>
      </p:sp>
      <p:sp>
        <p:nvSpPr>
          <p:cNvPr id="8" name="TextBox 7">
            <a:extLst>
              <a:ext uri="{FF2B5EF4-FFF2-40B4-BE49-F238E27FC236}">
                <a16:creationId xmlns:a16="http://schemas.microsoft.com/office/drawing/2014/main" id="{D8F84FC5-2011-2EDC-92D0-CBD54B8271B9}"/>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Long Term Disability</a:t>
            </a:r>
          </a:p>
        </p:txBody>
      </p:sp>
    </p:spTree>
    <p:extLst>
      <p:ext uri="{BB962C8B-B14F-4D97-AF65-F5344CB8AC3E}">
        <p14:creationId xmlns:p14="http://schemas.microsoft.com/office/powerpoint/2010/main" val="1582439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00AAF10B-23B7-4373-A4D1-501DCCC6818A}"/>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408373" y="1770740"/>
            <a:ext cx="10946167" cy="4511206"/>
          </a:xfrm>
        </p:spPr>
        <p:txBody>
          <a:bodyPr vert="horz" lIns="91440" tIns="45720" rIns="91440" bIns="45720" rtlCol="0" anchor="t">
            <a:normAutofit/>
          </a:bodyPr>
          <a:lstStyle/>
          <a:p>
            <a:pPr marL="342900" indent="-342900" algn="l">
              <a:buFont typeface="Arial" panose="020B0604020202020204" pitchFamily="34" charset="0"/>
              <a:buChar char="•"/>
            </a:pPr>
            <a:r>
              <a:rPr lang="en-US" b="1" dirty="0">
                <a:solidFill>
                  <a:srgbClr val="9B0000"/>
                </a:solidFill>
                <a:latin typeface="Century Gothic"/>
              </a:rPr>
              <a:t>Carrier – </a:t>
            </a:r>
            <a:r>
              <a:rPr lang="en-US" dirty="0">
                <a:solidFill>
                  <a:srgbClr val="9B0000"/>
                </a:solidFill>
                <a:latin typeface="Century Gothic"/>
              </a:rPr>
              <a:t>Lincoln Financial</a:t>
            </a:r>
            <a:endParaRPr lang="en-US" b="1" dirty="0">
              <a:solidFill>
                <a:srgbClr val="9B0000"/>
              </a:solidFill>
              <a:latin typeface="Century Gothic"/>
            </a:endParaRPr>
          </a:p>
          <a:p>
            <a:pPr marL="342900" indent="-342900" algn="l">
              <a:buFont typeface="Arial" panose="020B0604020202020204" pitchFamily="34" charset="0"/>
              <a:buChar char="•"/>
            </a:pPr>
            <a:r>
              <a:rPr lang="en-US" sz="2000" b="1" dirty="0">
                <a:latin typeface="Century Gothic"/>
              </a:rPr>
              <a:t>Elimination Period Options </a:t>
            </a:r>
            <a:r>
              <a:rPr lang="en-US" sz="2000" dirty="0">
                <a:latin typeface="Century Gothic"/>
              </a:rPr>
              <a:t>– 14 days or 30 days – the number of calendar days you are out on leave waiting for your benefit to start</a:t>
            </a:r>
          </a:p>
          <a:p>
            <a:pPr marL="342900" indent="-342900" algn="l">
              <a:buFont typeface="Arial" panose="020B0604020202020204" pitchFamily="34" charset="0"/>
              <a:buChar char="•"/>
            </a:pPr>
            <a:r>
              <a:rPr lang="en-US" sz="2000" dirty="0">
                <a:latin typeface="Century Gothic"/>
              </a:rPr>
              <a:t>Benefit will last up to the time LTD benefits begin</a:t>
            </a:r>
          </a:p>
          <a:p>
            <a:pPr marL="342900" indent="-342900" algn="l">
              <a:buFont typeface="Arial" panose="020B0604020202020204" pitchFamily="34" charset="0"/>
              <a:buChar char="•"/>
            </a:pPr>
            <a:r>
              <a:rPr lang="en-US" sz="2000" dirty="0">
                <a:latin typeface="Century Gothic" panose="020B0502020202020204" pitchFamily="34" charset="0"/>
              </a:rPr>
              <a:t>Max Weekly Benefit – 60% of regular earnings to max of </a:t>
            </a:r>
            <a:r>
              <a:rPr lang="en-US" sz="2000" b="1" dirty="0">
                <a:latin typeface="Century Gothic" panose="020B0502020202020204" pitchFamily="34" charset="0"/>
              </a:rPr>
              <a:t>$1,500/week</a:t>
            </a:r>
          </a:p>
          <a:p>
            <a:pPr marL="342900" indent="-342900" algn="l">
              <a:buFont typeface="Arial" panose="020B0604020202020204" pitchFamily="34" charset="0"/>
              <a:buChar char="•"/>
            </a:pPr>
            <a:r>
              <a:rPr lang="en-US" sz="2000" b="1" dirty="0">
                <a:latin typeface="Century Gothic"/>
              </a:rPr>
              <a:t>1</a:t>
            </a:r>
            <a:r>
              <a:rPr lang="en-US" sz="2000" b="1" baseline="30000" dirty="0">
                <a:latin typeface="Century Gothic"/>
              </a:rPr>
              <a:t>st</a:t>
            </a:r>
            <a:r>
              <a:rPr lang="en-US" sz="2000" b="1" dirty="0">
                <a:latin typeface="Century Gothic"/>
              </a:rPr>
              <a:t> Day Hospitalization Benefits </a:t>
            </a:r>
            <a:r>
              <a:rPr lang="en-US" sz="2000" dirty="0">
                <a:latin typeface="Century Gothic"/>
              </a:rPr>
              <a:t>– If you are admitted as an inpatient for at least 23 hours, elimination period is waived and benefits begin immediately.</a:t>
            </a:r>
          </a:p>
          <a:p>
            <a:pPr marL="342900" indent="-342900" algn="l">
              <a:buFont typeface="Arial" panose="020B0604020202020204" pitchFamily="34" charset="0"/>
              <a:buChar char="•"/>
            </a:pPr>
            <a:r>
              <a:rPr lang="en-US" sz="2000" b="1" dirty="0">
                <a:latin typeface="Century Gothic"/>
              </a:rPr>
              <a:t>New enrollees will be subject to pre-existing condition limitations within the first 6 months of coverage</a:t>
            </a:r>
          </a:p>
          <a:p>
            <a:pPr marL="342900" indent="-342900" algn="l">
              <a:buFont typeface="Arial" panose="020B0604020202020204" pitchFamily="34" charset="0"/>
              <a:buChar char="•"/>
            </a:pPr>
            <a:r>
              <a:rPr lang="en-US" sz="2000" dirty="0">
                <a:latin typeface="Century Gothic"/>
              </a:rPr>
              <a:t>Must be actively at work on September 1 for coverage to become effective</a:t>
            </a:r>
          </a:p>
          <a:p>
            <a:pPr algn="l"/>
            <a:endParaRPr lang="en-US" sz="1800" dirty="0">
              <a:latin typeface="Century Gothic" panose="020B0502020202020204" pitchFamily="34" charset="0"/>
            </a:endParaRPr>
          </a:p>
        </p:txBody>
      </p:sp>
      <p:sp>
        <p:nvSpPr>
          <p:cNvPr id="8" name="TextBox 7">
            <a:extLst>
              <a:ext uri="{FF2B5EF4-FFF2-40B4-BE49-F238E27FC236}">
                <a16:creationId xmlns:a16="http://schemas.microsoft.com/office/drawing/2014/main" id="{65E226F6-BDB4-63C1-75F1-4CE4E5274A93}"/>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Short Term Disability</a:t>
            </a:r>
          </a:p>
        </p:txBody>
      </p:sp>
    </p:spTree>
    <p:extLst>
      <p:ext uri="{BB962C8B-B14F-4D97-AF65-F5344CB8AC3E}">
        <p14:creationId xmlns:p14="http://schemas.microsoft.com/office/powerpoint/2010/main" val="2316699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7B1200A2-70B3-49A6-A6C4-6BE86584867C}"/>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1144838" y="2565189"/>
            <a:ext cx="9902323" cy="4122932"/>
          </a:xfrm>
        </p:spPr>
        <p:txBody>
          <a:bodyPr>
            <a:normAutofit/>
          </a:bodyPr>
          <a:lstStyle/>
          <a:p>
            <a:pPr marL="457200" indent="-457200" algn="l">
              <a:buFont typeface="Arial" panose="020B0604020202020204" pitchFamily="34" charset="0"/>
              <a:buChar char="•"/>
            </a:pPr>
            <a:r>
              <a:rPr lang="en-US" sz="2000" b="1" dirty="0">
                <a:solidFill>
                  <a:srgbClr val="9B0000"/>
                </a:solidFill>
                <a:latin typeface="Century Gothic" panose="020B0502020202020204" pitchFamily="34" charset="0"/>
              </a:rPr>
              <a:t>Carrier</a:t>
            </a:r>
            <a:r>
              <a:rPr lang="en-US" sz="2000" dirty="0">
                <a:solidFill>
                  <a:srgbClr val="9B0000"/>
                </a:solidFill>
                <a:latin typeface="Century Gothic" panose="020B0502020202020204" pitchFamily="34" charset="0"/>
              </a:rPr>
              <a:t> –The Hartford</a:t>
            </a:r>
          </a:p>
          <a:p>
            <a:pPr marL="457200" indent="-457200" algn="l">
              <a:buFont typeface="Arial" panose="020B0604020202020204" pitchFamily="34" charset="0"/>
              <a:buChar char="•"/>
            </a:pPr>
            <a:r>
              <a:rPr lang="en-US" sz="2000" dirty="0">
                <a:latin typeface="Century Gothic" panose="020B0502020202020204" pitchFamily="34" charset="0"/>
              </a:rPr>
              <a:t>All full-time employees will receive </a:t>
            </a:r>
            <a:r>
              <a:rPr lang="en-US" sz="2000" b="1" dirty="0">
                <a:latin typeface="Century Gothic" panose="020B0502020202020204" pitchFamily="34" charset="0"/>
              </a:rPr>
              <a:t>$10,000 </a:t>
            </a:r>
            <a:r>
              <a:rPr lang="en-US" sz="2000" dirty="0">
                <a:latin typeface="Century Gothic" panose="020B0502020202020204" pitchFamily="34" charset="0"/>
              </a:rPr>
              <a:t>Basic Life Insurance which includes a matching amount of Accidental Death &amp; Dismemberment</a:t>
            </a:r>
          </a:p>
          <a:p>
            <a:pPr marL="457200" indent="-457200" algn="l">
              <a:buFont typeface="Arial" panose="020B0604020202020204" pitchFamily="34" charset="0"/>
              <a:buChar char="•"/>
            </a:pPr>
            <a:r>
              <a:rPr lang="en-US" sz="2000" b="1" dirty="0">
                <a:latin typeface="Century Gothic" panose="020B0502020202020204" pitchFamily="34" charset="0"/>
              </a:rPr>
              <a:t>This benefit is paid for you by Crosby ISD!</a:t>
            </a:r>
          </a:p>
          <a:p>
            <a:pPr marL="457200" indent="-457200" algn="l">
              <a:buFont typeface="Arial" panose="020B0604020202020204" pitchFamily="34" charset="0"/>
              <a:buChar char="•"/>
            </a:pPr>
            <a:r>
              <a:rPr lang="en-US" sz="2000" dirty="0">
                <a:latin typeface="Century Gothic" panose="020B0502020202020204" pitchFamily="34" charset="0"/>
              </a:rPr>
              <a:t>The proceeds are paid to your beneficiary should you pass away while employed with Crosby ISD – must designate beneficiaries in the enrollment system</a:t>
            </a:r>
          </a:p>
          <a:p>
            <a:pPr marL="457200" indent="-457200" algn="l">
              <a:buFont typeface="Arial" panose="020B0604020202020204" pitchFamily="34" charset="0"/>
              <a:buChar char="•"/>
            </a:pPr>
            <a:endParaRPr lang="en-US" sz="2000" dirty="0">
              <a:latin typeface="Century Gothic" panose="020B0502020202020204" pitchFamily="34" charset="0"/>
            </a:endParaRPr>
          </a:p>
        </p:txBody>
      </p:sp>
      <p:sp>
        <p:nvSpPr>
          <p:cNvPr id="8" name="TextBox 7">
            <a:extLst>
              <a:ext uri="{FF2B5EF4-FFF2-40B4-BE49-F238E27FC236}">
                <a16:creationId xmlns:a16="http://schemas.microsoft.com/office/drawing/2014/main" id="{8238CEE9-125F-209C-FC8D-17FC6932ED78}"/>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Basic Life and AD&amp;D</a:t>
            </a:r>
          </a:p>
        </p:txBody>
      </p:sp>
    </p:spTree>
    <p:extLst>
      <p:ext uri="{BB962C8B-B14F-4D97-AF65-F5344CB8AC3E}">
        <p14:creationId xmlns:p14="http://schemas.microsoft.com/office/powerpoint/2010/main" val="901610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D83CF9B1-3E24-469E-B8F6-1347202C6904}"/>
              </a:ext>
            </a:extLst>
          </p:cNvPr>
          <p:cNvSpPr/>
          <p:nvPr/>
        </p:nvSpPr>
        <p:spPr>
          <a:xfrm>
            <a:off x="0" y="6411213"/>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568818" y="2019391"/>
            <a:ext cx="10653203" cy="4567355"/>
          </a:xfrm>
        </p:spPr>
        <p:txBody>
          <a:bodyPr>
            <a:normAutofit fontScale="77500" lnSpcReduction="20000"/>
          </a:bodyPr>
          <a:lstStyle/>
          <a:p>
            <a:pPr marL="457200" indent="-457200" algn="l">
              <a:lnSpc>
                <a:spcPct val="115000"/>
              </a:lnSpc>
              <a:buClr>
                <a:srgbClr val="630102"/>
              </a:buClr>
              <a:buFont typeface="Arial" panose="020B0604020202020204" pitchFamily="34" charset="0"/>
              <a:buChar char="•"/>
            </a:pPr>
            <a:r>
              <a:rPr lang="en-US" sz="2200" b="1" dirty="0">
                <a:solidFill>
                  <a:srgbClr val="9B0000"/>
                </a:solidFill>
                <a:latin typeface="Century Gothic" panose="020B0502020202020204" pitchFamily="34" charset="0"/>
              </a:rPr>
              <a:t>Carrier </a:t>
            </a:r>
            <a:r>
              <a:rPr lang="en-US" sz="2200" dirty="0">
                <a:solidFill>
                  <a:srgbClr val="9B0000"/>
                </a:solidFill>
                <a:latin typeface="Century Gothic" panose="020B0502020202020204" pitchFamily="34" charset="0"/>
              </a:rPr>
              <a:t>– Lincoln Financial</a:t>
            </a:r>
          </a:p>
          <a:p>
            <a:pPr marL="457200" indent="-457200" algn="l">
              <a:lnSpc>
                <a:spcPct val="115000"/>
              </a:lnSpc>
              <a:buClr>
                <a:srgbClr val="630102"/>
              </a:buClr>
              <a:buFont typeface="Arial" panose="020B0604020202020204" pitchFamily="34" charset="0"/>
              <a:buChar char="•"/>
            </a:pPr>
            <a:r>
              <a:rPr lang="en-US" sz="2200" dirty="0">
                <a:latin typeface="Century Gothic" panose="020B0502020202020204" pitchFamily="34" charset="0"/>
              </a:rPr>
              <a:t>Voluntary Group Life Insurance </a:t>
            </a:r>
            <a:r>
              <a:rPr lang="en-US" sz="2200" b="1" dirty="0">
                <a:latin typeface="Century Gothic" panose="020B0502020202020204" pitchFamily="34" charset="0"/>
              </a:rPr>
              <a:t>Guarantee Issue (GI)</a:t>
            </a:r>
            <a:r>
              <a:rPr lang="en-US" sz="2200" dirty="0">
                <a:latin typeface="Century Gothic" panose="020B0502020202020204" pitchFamily="34" charset="0"/>
              </a:rPr>
              <a:t>:  </a:t>
            </a:r>
            <a:r>
              <a:rPr lang="en-US" sz="2200" b="1" dirty="0">
                <a:latin typeface="Century Gothic" panose="020B0502020202020204" pitchFamily="34" charset="0"/>
              </a:rPr>
              <a:t>$200,000 </a:t>
            </a:r>
            <a:r>
              <a:rPr lang="en-US" sz="2200" dirty="0">
                <a:latin typeface="Century Gothic" panose="020B0502020202020204" pitchFamily="34" charset="0"/>
              </a:rPr>
              <a:t>for New Hires (not to exceed 7 x annual earnings) and $50,000 for spouses (not to exceed employee election) and $10,000 for children.  </a:t>
            </a:r>
          </a:p>
          <a:p>
            <a:pPr marL="457200" indent="-457200" algn="l">
              <a:lnSpc>
                <a:spcPct val="115000"/>
              </a:lnSpc>
              <a:buClr>
                <a:srgbClr val="630102"/>
              </a:buClr>
              <a:buFont typeface="Arial" panose="020B0604020202020204" pitchFamily="34" charset="0"/>
              <a:buChar char="•"/>
            </a:pPr>
            <a:r>
              <a:rPr lang="en-US" sz="2200" dirty="0">
                <a:latin typeface="Century Gothic" panose="020B0502020202020204" pitchFamily="34" charset="0"/>
              </a:rPr>
              <a:t>Employees and spouses are eligible for up to $500,000 in $10,000 increments.  Evidence of insurability (EOI) is required for amounts over GI</a:t>
            </a:r>
          </a:p>
          <a:p>
            <a:pPr marL="457200" indent="-457200" algn="l">
              <a:lnSpc>
                <a:spcPct val="115000"/>
              </a:lnSpc>
              <a:buClr>
                <a:srgbClr val="630102"/>
              </a:buClr>
              <a:buFont typeface="Arial" panose="020B0604020202020204" pitchFamily="34" charset="0"/>
              <a:buChar char="•"/>
            </a:pPr>
            <a:r>
              <a:rPr lang="en-US" sz="2200" dirty="0">
                <a:latin typeface="Century Gothic" panose="020B0502020202020204" pitchFamily="34" charset="0"/>
              </a:rPr>
              <a:t>Employees not currently enrolled can enroll up to 4 increments of $10k ($40k total) and spouse in 2 increments of $10k ($20k total)</a:t>
            </a:r>
          </a:p>
          <a:p>
            <a:pPr marL="457200" indent="-457200" algn="l">
              <a:lnSpc>
                <a:spcPct val="115000"/>
              </a:lnSpc>
              <a:buClr>
                <a:srgbClr val="630102"/>
              </a:buClr>
              <a:buFont typeface="Arial" panose="020B0604020202020204" pitchFamily="34" charset="0"/>
              <a:buChar char="•"/>
            </a:pPr>
            <a:r>
              <a:rPr lang="en-US" sz="2200" dirty="0">
                <a:latin typeface="Century Gothic" panose="020B0502020202020204" pitchFamily="34" charset="0"/>
              </a:rPr>
              <a:t>Employee must cover themselves to cover a spouse or dependent child.</a:t>
            </a:r>
          </a:p>
          <a:p>
            <a:pPr marL="457200" indent="-457200" algn="l">
              <a:buFont typeface="Arial" panose="020B0604020202020204" pitchFamily="34" charset="0"/>
              <a:buChar char="•"/>
            </a:pPr>
            <a:r>
              <a:rPr lang="en-US" sz="2200" dirty="0">
                <a:latin typeface="Century Gothic" panose="020B0502020202020204" pitchFamily="34" charset="0"/>
              </a:rPr>
              <a:t>Rates are age-banded, this means costs increase as you age</a:t>
            </a:r>
          </a:p>
          <a:p>
            <a:pPr marL="457200" indent="-457200" algn="l">
              <a:buFont typeface="Arial" panose="020B0604020202020204" pitchFamily="34" charset="0"/>
              <a:buChar char="•"/>
            </a:pPr>
            <a:r>
              <a:rPr lang="en-US" sz="2200" dirty="0">
                <a:latin typeface="Century Gothic" panose="020B0502020202020204" pitchFamily="34" charset="0"/>
              </a:rPr>
              <a:t>Death benefit reduces at age 70 to 50% of original amount.  Spouse coverage reduces based on employee’s reduction</a:t>
            </a:r>
          </a:p>
          <a:p>
            <a:pPr algn="l"/>
            <a:r>
              <a:rPr lang="en-US" sz="1900" i="1" dirty="0">
                <a:latin typeface="Century Gothic" panose="020B0502020202020204" pitchFamily="34" charset="0"/>
              </a:rPr>
              <a:t>* New Coverage - Employees must be actively at work on September 1</a:t>
            </a:r>
            <a:r>
              <a:rPr lang="en-US" sz="1900" i="1" baseline="30000" dirty="0">
                <a:latin typeface="Century Gothic" panose="020B0502020202020204" pitchFamily="34" charset="0"/>
              </a:rPr>
              <a:t>st</a:t>
            </a:r>
            <a:r>
              <a:rPr lang="en-US" sz="1900" i="1" dirty="0">
                <a:latin typeface="Century Gothic" panose="020B0502020202020204" pitchFamily="34" charset="0"/>
              </a:rPr>
              <a:t> for coverage to become effective. If dependent coverage is elected and dependent is hospitalized or in treatment facility on September 1</a:t>
            </a:r>
            <a:r>
              <a:rPr lang="en-US" sz="1900" i="1" baseline="30000" dirty="0">
                <a:latin typeface="Century Gothic" panose="020B0502020202020204" pitchFamily="34" charset="0"/>
              </a:rPr>
              <a:t>st</a:t>
            </a:r>
            <a:r>
              <a:rPr lang="en-US" sz="1900" i="1" dirty="0">
                <a:latin typeface="Century Gothic" panose="020B0502020202020204" pitchFamily="34" charset="0"/>
              </a:rPr>
              <a:t>, coverage will not begin until the first of the month following discharge from facility.</a:t>
            </a:r>
            <a:endParaRPr lang="en-US" sz="1900" dirty="0">
              <a:latin typeface="Century Gothic" panose="020B0502020202020204" pitchFamily="34" charset="0"/>
            </a:endParaRPr>
          </a:p>
          <a:p>
            <a:pPr marL="457200" indent="-457200" algn="l">
              <a:buFont typeface="Arial" panose="020B0604020202020204" pitchFamily="34" charset="0"/>
              <a:buChar char="•"/>
            </a:pPr>
            <a:endParaRPr lang="en-US" sz="1600" dirty="0">
              <a:latin typeface="Century Gothic" panose="020B0502020202020204" pitchFamily="34" charset="0"/>
            </a:endParaRPr>
          </a:p>
        </p:txBody>
      </p:sp>
      <p:sp>
        <p:nvSpPr>
          <p:cNvPr id="8" name="TextBox 7">
            <a:extLst>
              <a:ext uri="{FF2B5EF4-FFF2-40B4-BE49-F238E27FC236}">
                <a16:creationId xmlns:a16="http://schemas.microsoft.com/office/drawing/2014/main" id="{0FC7DFBD-B0AB-44B1-F44B-9596FB2604BC}"/>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Voluntary Term Life</a:t>
            </a:r>
          </a:p>
        </p:txBody>
      </p:sp>
    </p:spTree>
    <p:extLst>
      <p:ext uri="{BB962C8B-B14F-4D97-AF65-F5344CB8AC3E}">
        <p14:creationId xmlns:p14="http://schemas.microsoft.com/office/powerpoint/2010/main" val="12710829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F229C2F1-AF9D-44CC-9B74-BB6F26DEBF0F}"/>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658242" y="1797717"/>
            <a:ext cx="10537794" cy="4404651"/>
          </a:xfrm>
        </p:spPr>
        <p:txBody>
          <a:bodyPr>
            <a:normAutofit lnSpcReduction="10000"/>
          </a:bodyPr>
          <a:lstStyle/>
          <a:p>
            <a:pPr algn="l"/>
            <a:r>
              <a:rPr lang="en-US" sz="2000" dirty="0">
                <a:latin typeface="Century Gothic" panose="020B0502020202020204" pitchFamily="34" charset="0"/>
              </a:rPr>
              <a:t>AD&amp;D is coverage that pays a death benefit to the beneficiary, should death occur due to a covered accident. Dismemberment benefits are paid to you, according to the benefit level you select, if accidentally dismembered.</a:t>
            </a:r>
          </a:p>
          <a:p>
            <a:pPr marL="342900" indent="-342900" algn="l">
              <a:buFont typeface="Arial" panose="020B0604020202020204" pitchFamily="34" charset="0"/>
              <a:buChar char="•"/>
            </a:pPr>
            <a:r>
              <a:rPr lang="en-US" sz="2000" b="1" dirty="0">
                <a:solidFill>
                  <a:srgbClr val="9B0000"/>
                </a:solidFill>
                <a:latin typeface="Century Gothic" panose="020B0502020202020204" pitchFamily="34" charset="0"/>
              </a:rPr>
              <a:t>Carrier – </a:t>
            </a:r>
            <a:r>
              <a:rPr lang="en-US" sz="2000" dirty="0">
                <a:solidFill>
                  <a:srgbClr val="9B0000"/>
                </a:solidFill>
                <a:latin typeface="Century Gothic" panose="020B0502020202020204" pitchFamily="34" charset="0"/>
              </a:rPr>
              <a:t>Lincoln Financial</a:t>
            </a:r>
          </a:p>
          <a:p>
            <a:pPr marL="342900" indent="-342900" algn="l">
              <a:buFont typeface="Arial" panose="020B0604020202020204" pitchFamily="34" charset="0"/>
              <a:buChar char="•"/>
            </a:pPr>
            <a:r>
              <a:rPr lang="en-US" sz="2000" dirty="0">
                <a:latin typeface="Century Gothic" panose="020B0502020202020204" pitchFamily="34" charset="0"/>
              </a:rPr>
              <a:t>Employees can elect up to $500,000 in AD&amp;D, $200,000 no health questions asked.</a:t>
            </a:r>
          </a:p>
          <a:p>
            <a:pPr marL="342900" indent="-342900" algn="l">
              <a:buFont typeface="Arial" panose="020B0604020202020204" pitchFamily="34" charset="0"/>
              <a:buChar char="•"/>
            </a:pPr>
            <a:r>
              <a:rPr lang="en-US" sz="2000" dirty="0">
                <a:latin typeface="Century Gothic" panose="020B0502020202020204" pitchFamily="34" charset="0"/>
              </a:rPr>
              <a:t>If you elect coverage, you may also cover spouses and eligible dependent children. Spouse coverage up to $500,000 but may not exceed employee coverage, $50,000.  Children may be covered for an additional $10,000</a:t>
            </a:r>
          </a:p>
          <a:p>
            <a:pPr marL="342900" indent="-342900" algn="l">
              <a:buFont typeface="Arial" panose="020B0604020202020204" pitchFamily="34" charset="0"/>
              <a:buChar char="•"/>
            </a:pPr>
            <a:r>
              <a:rPr lang="en-US" sz="2000" dirty="0">
                <a:latin typeface="Century Gothic" panose="020B0502020202020204" pitchFamily="34" charset="0"/>
              </a:rPr>
              <a:t>Death benefit reduces at age 70 to 50% of original amount. Spouse coverage reduces based on employee’s reduction</a:t>
            </a:r>
          </a:p>
          <a:p>
            <a:pPr algn="l"/>
            <a:r>
              <a:rPr lang="en-US" sz="1800" i="1" dirty="0">
                <a:latin typeface="Century Gothic" panose="020B0502020202020204" pitchFamily="34" charset="0"/>
              </a:rPr>
              <a:t>*New Coverage - Employees must be actively at work on September 1</a:t>
            </a:r>
            <a:r>
              <a:rPr lang="en-US" sz="1800" i="1" baseline="30000" dirty="0">
                <a:latin typeface="Century Gothic" panose="020B0502020202020204" pitchFamily="34" charset="0"/>
              </a:rPr>
              <a:t>st</a:t>
            </a:r>
            <a:r>
              <a:rPr lang="en-US" sz="1800" i="1" dirty="0">
                <a:latin typeface="Century Gothic" panose="020B0502020202020204" pitchFamily="34" charset="0"/>
              </a:rPr>
              <a:t> for coverage to become effective. If dependent coverage is elected and dependent is hospitalized or in treatment facility on September 1</a:t>
            </a:r>
            <a:r>
              <a:rPr lang="en-US" sz="1800" i="1" baseline="30000" dirty="0">
                <a:latin typeface="Century Gothic" panose="020B0502020202020204" pitchFamily="34" charset="0"/>
              </a:rPr>
              <a:t>st</a:t>
            </a:r>
            <a:r>
              <a:rPr lang="en-US" sz="1800" i="1" dirty="0">
                <a:latin typeface="Century Gothic" panose="020B0502020202020204" pitchFamily="34" charset="0"/>
              </a:rPr>
              <a:t>, coverage will not begin until the first of the month following discharge from facility.</a:t>
            </a:r>
            <a:endParaRPr lang="en-US" sz="1800" dirty="0">
              <a:latin typeface="Century Gothic" panose="020B0502020202020204" pitchFamily="34" charset="0"/>
            </a:endParaRPr>
          </a:p>
          <a:p>
            <a:pPr marL="342900" indent="-342900" algn="l">
              <a:buFont typeface="Arial" panose="020B0604020202020204" pitchFamily="34" charset="0"/>
              <a:buChar char="•"/>
            </a:pPr>
            <a:endParaRPr lang="en-US" sz="2000" dirty="0">
              <a:latin typeface="Century Gothic" panose="020B0502020202020204" pitchFamily="34" charset="0"/>
            </a:endParaRPr>
          </a:p>
          <a:p>
            <a:pPr algn="l"/>
            <a:endParaRPr lang="en-US" sz="1600" i="1" dirty="0">
              <a:latin typeface="Century Gothic" panose="020B0502020202020204" pitchFamily="34" charset="0"/>
            </a:endParaRPr>
          </a:p>
        </p:txBody>
      </p:sp>
      <p:sp>
        <p:nvSpPr>
          <p:cNvPr id="8" name="TextBox 7">
            <a:extLst>
              <a:ext uri="{FF2B5EF4-FFF2-40B4-BE49-F238E27FC236}">
                <a16:creationId xmlns:a16="http://schemas.microsoft.com/office/drawing/2014/main" id="{C0C55F4B-03B7-CE33-30E9-02617D817E67}"/>
              </a:ext>
            </a:extLst>
          </p:cNvPr>
          <p:cNvSpPr txBox="1"/>
          <p:nvPr/>
        </p:nvSpPr>
        <p:spPr>
          <a:xfrm>
            <a:off x="175490" y="821291"/>
            <a:ext cx="7232073"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AD&amp;D </a:t>
            </a:r>
          </a:p>
        </p:txBody>
      </p:sp>
    </p:spTree>
    <p:extLst>
      <p:ext uri="{BB962C8B-B14F-4D97-AF65-F5344CB8AC3E}">
        <p14:creationId xmlns:p14="http://schemas.microsoft.com/office/powerpoint/2010/main" val="2859133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C9B491D2-9C37-461A-97B5-E865F07E62CB}"/>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910031" y="2189837"/>
            <a:ext cx="9902323" cy="4455061"/>
          </a:xfrm>
        </p:spPr>
        <p:txBody>
          <a:bodyPr>
            <a:normAutofit/>
          </a:bodyPr>
          <a:lstStyle/>
          <a:p>
            <a:pPr marL="342900" indent="-342900" algn="l">
              <a:buFont typeface="Arial" panose="020B0604020202020204" pitchFamily="34" charset="0"/>
              <a:buChar char="•"/>
            </a:pPr>
            <a:r>
              <a:rPr lang="en-US" b="1" dirty="0">
                <a:solidFill>
                  <a:srgbClr val="9B0000"/>
                </a:solidFill>
                <a:latin typeface="Century Gothic" panose="020B0502020202020204" pitchFamily="34" charset="0"/>
              </a:rPr>
              <a:t>Carrier </a:t>
            </a:r>
            <a:r>
              <a:rPr lang="en-US" dirty="0">
                <a:solidFill>
                  <a:srgbClr val="9B0000"/>
                </a:solidFill>
                <a:latin typeface="Century Gothic" panose="020B0502020202020204" pitchFamily="34" charset="0"/>
              </a:rPr>
              <a:t>- 5 Star</a:t>
            </a:r>
          </a:p>
          <a:p>
            <a:pPr marL="342900" indent="-342900" algn="l">
              <a:buFont typeface="Arial" panose="020B0604020202020204" pitchFamily="34" charset="0"/>
              <a:buChar char="•"/>
            </a:pPr>
            <a:r>
              <a:rPr lang="en-US" sz="2000" b="1" dirty="0">
                <a:latin typeface="Century Gothic" panose="020B0502020202020204" pitchFamily="34" charset="0"/>
              </a:rPr>
              <a:t>Guarantee Issue </a:t>
            </a:r>
            <a:r>
              <a:rPr lang="en-US" sz="2000" dirty="0">
                <a:latin typeface="Century Gothic" panose="020B0502020202020204" pitchFamily="34" charset="0"/>
              </a:rPr>
              <a:t>– Employee - $100,000; Spouse - $30,000; Children to age 24 - $10,000</a:t>
            </a:r>
          </a:p>
          <a:p>
            <a:pPr marL="342900" indent="-342900" algn="l">
              <a:buFont typeface="Arial" panose="020B0604020202020204" pitchFamily="34" charset="0"/>
              <a:buChar char="•"/>
            </a:pPr>
            <a:r>
              <a:rPr lang="en-US" sz="2000" dirty="0">
                <a:latin typeface="Century Gothic" panose="020B0502020202020204" pitchFamily="34" charset="0"/>
              </a:rPr>
              <a:t>Rates are based on your current age and will not change simply due to a change in your age.</a:t>
            </a:r>
          </a:p>
          <a:p>
            <a:pPr marL="342900" indent="-342900" algn="l">
              <a:buFont typeface="Arial" panose="020B0604020202020204" pitchFamily="34" charset="0"/>
              <a:buChar char="•"/>
            </a:pPr>
            <a:r>
              <a:rPr lang="en-US" sz="2000" dirty="0">
                <a:latin typeface="Century Gothic" panose="020B0502020202020204" pitchFamily="34" charset="0"/>
              </a:rPr>
              <a:t>Guaranteed death benefit to age 121- Does not reduce with age</a:t>
            </a:r>
          </a:p>
          <a:p>
            <a:pPr marL="342900" indent="-342900" algn="l">
              <a:buFont typeface="Arial" panose="020B0604020202020204" pitchFamily="34" charset="0"/>
              <a:buChar char="•"/>
            </a:pPr>
            <a:r>
              <a:rPr lang="en-US" sz="2000" dirty="0">
                <a:latin typeface="Century Gothic" panose="020B0502020202020204" pitchFamily="34" charset="0"/>
              </a:rPr>
              <a:t>Quality of Life Benefit – Will pay 4% of coverage amount for LTC in facility or home for up to 18 months if permanent loss of 2 of 6 ADL’s occurs</a:t>
            </a:r>
          </a:p>
          <a:p>
            <a:pPr marL="342900" indent="-342900" algn="l">
              <a:buFont typeface="Arial" panose="020B0604020202020204" pitchFamily="34" charset="0"/>
              <a:buChar char="•"/>
            </a:pPr>
            <a:r>
              <a:rPr lang="en-US" sz="2000" dirty="0">
                <a:latin typeface="Century Gothic" panose="020B0502020202020204" pitchFamily="34" charset="0"/>
              </a:rPr>
              <a:t>Employees do not have to enroll to obtain coverage for dependents</a:t>
            </a:r>
          </a:p>
          <a:p>
            <a:pPr marL="342900" indent="-342900" algn="l">
              <a:buFont typeface="Arial" panose="020B0604020202020204" pitchFamily="34" charset="0"/>
              <a:buChar char="•"/>
            </a:pPr>
            <a:r>
              <a:rPr lang="en-US" sz="2000" dirty="0">
                <a:latin typeface="Century Gothic" panose="020B0502020202020204" pitchFamily="34" charset="0"/>
              </a:rPr>
              <a:t>Fully PORTABLE. This coverage belongs to you and can be kept into retirement</a:t>
            </a:r>
          </a:p>
          <a:p>
            <a:pPr algn="l"/>
            <a:endParaRPr lang="en-US" sz="2000" i="1" dirty="0">
              <a:latin typeface="Century Gothic" panose="020B0502020202020204" pitchFamily="34" charset="0"/>
            </a:endParaRPr>
          </a:p>
        </p:txBody>
      </p:sp>
      <p:sp>
        <p:nvSpPr>
          <p:cNvPr id="8" name="TextBox 7">
            <a:extLst>
              <a:ext uri="{FF2B5EF4-FFF2-40B4-BE49-F238E27FC236}">
                <a16:creationId xmlns:a16="http://schemas.microsoft.com/office/drawing/2014/main" id="{48BD048A-A3EF-A0AB-5A33-444B5A91F53A}"/>
              </a:ext>
            </a:extLst>
          </p:cNvPr>
          <p:cNvSpPr txBox="1"/>
          <p:nvPr/>
        </p:nvSpPr>
        <p:spPr>
          <a:xfrm>
            <a:off x="175491" y="821291"/>
            <a:ext cx="7315200"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Individual Life Insurance</a:t>
            </a:r>
          </a:p>
        </p:txBody>
      </p:sp>
    </p:spTree>
    <p:extLst>
      <p:ext uri="{BB962C8B-B14F-4D97-AF65-F5344CB8AC3E}">
        <p14:creationId xmlns:p14="http://schemas.microsoft.com/office/powerpoint/2010/main" val="4658366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0"/>
            <a:ext cx="12198169" cy="1743898"/>
          </a:xfrm>
          <a:prstGeom prst="rect">
            <a:avLst/>
          </a:prstGeom>
        </p:spPr>
      </p:pic>
      <p:sp>
        <p:nvSpPr>
          <p:cNvPr id="13" name="Rectangle 12">
            <a:extLst>
              <a:ext uri="{FF2B5EF4-FFF2-40B4-BE49-F238E27FC236}">
                <a16:creationId xmlns:a16="http://schemas.microsoft.com/office/drawing/2014/main" id="{A4D54447-75A0-4FA3-94F8-D52EEF487848}"/>
              </a:ext>
            </a:extLst>
          </p:cNvPr>
          <p:cNvSpPr/>
          <p:nvPr/>
        </p:nvSpPr>
        <p:spPr>
          <a:xfrm>
            <a:off x="3086" y="6281946"/>
            <a:ext cx="12192000" cy="56147"/>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Subtitle 2">
            <a:extLst>
              <a:ext uri="{FF2B5EF4-FFF2-40B4-BE49-F238E27FC236}">
                <a16:creationId xmlns:a16="http://schemas.microsoft.com/office/drawing/2014/main" id="{9D11AC78-7CAB-4BA6-A0B3-437CA283C9C2}"/>
              </a:ext>
            </a:extLst>
          </p:cNvPr>
          <p:cNvSpPr>
            <a:spLocks noGrp="1"/>
          </p:cNvSpPr>
          <p:nvPr>
            <p:ph type="subTitle" idx="1"/>
          </p:nvPr>
        </p:nvSpPr>
        <p:spPr>
          <a:xfrm>
            <a:off x="517236" y="1837271"/>
            <a:ext cx="11111346" cy="4395085"/>
          </a:xfrm>
        </p:spPr>
        <p:txBody>
          <a:bodyPr>
            <a:normAutofit lnSpcReduction="10000"/>
          </a:bodyPr>
          <a:lstStyle/>
          <a:p>
            <a:pPr marL="342900" indent="-342900" algn="l">
              <a:buFont typeface="Arial" panose="020B0604020202020204" pitchFamily="34" charset="0"/>
              <a:buChar char="•"/>
            </a:pPr>
            <a:r>
              <a:rPr lang="en-US" sz="2200" b="1" dirty="0">
                <a:solidFill>
                  <a:srgbClr val="9B0000"/>
                </a:solidFill>
                <a:latin typeface="Century Gothic" panose="020B0502020202020204" pitchFamily="34" charset="0"/>
              </a:rPr>
              <a:t>Carrier </a:t>
            </a:r>
            <a:r>
              <a:rPr lang="en-US" sz="2200" dirty="0">
                <a:solidFill>
                  <a:srgbClr val="9B0000"/>
                </a:solidFill>
                <a:latin typeface="Century Gothic" panose="020B0502020202020204" pitchFamily="34" charset="0"/>
              </a:rPr>
              <a:t>– CHUBB</a:t>
            </a:r>
            <a:endParaRPr lang="en-US" sz="2200" b="1" dirty="0">
              <a:solidFill>
                <a:srgbClr val="9B0000"/>
              </a:solidFill>
              <a:latin typeface="Century Gothic" panose="020B0502020202020204" pitchFamily="34" charset="0"/>
            </a:endParaRPr>
          </a:p>
          <a:p>
            <a:pPr marL="342900" indent="-342900" algn="l">
              <a:buFont typeface="Arial" panose="020B0604020202020204" pitchFamily="34" charset="0"/>
              <a:buChar char="•"/>
            </a:pPr>
            <a:r>
              <a:rPr lang="en-US" sz="2200" dirty="0">
                <a:latin typeface="Century Gothic" panose="020B0502020202020204" pitchFamily="34" charset="0"/>
              </a:rPr>
              <a:t>Guarantee Issue for Employee, Spouse, Children</a:t>
            </a:r>
          </a:p>
          <a:p>
            <a:pPr marL="342900" indent="-342900" algn="l">
              <a:buFont typeface="Arial" panose="020B0604020202020204" pitchFamily="34" charset="0"/>
              <a:buChar char="•"/>
            </a:pPr>
            <a:r>
              <a:rPr lang="en-US" sz="2200" dirty="0">
                <a:latin typeface="Century Gothic" panose="020B0502020202020204" pitchFamily="34" charset="0"/>
              </a:rPr>
              <a:t>High/Low Plan Options Available </a:t>
            </a:r>
          </a:p>
          <a:p>
            <a:pPr marL="342900" indent="-342900" algn="l">
              <a:buFont typeface="Arial" panose="020B0604020202020204" pitchFamily="34" charset="0"/>
              <a:buChar char="•"/>
            </a:pPr>
            <a:r>
              <a:rPr lang="en-US" sz="2200" dirty="0">
                <a:latin typeface="Century Gothic" panose="020B0502020202020204" pitchFamily="34" charset="0"/>
              </a:rPr>
              <a:t>First Occurrence Benefit</a:t>
            </a:r>
          </a:p>
          <a:p>
            <a:pPr marL="342900" indent="-342900" algn="l">
              <a:buFont typeface="Arial" panose="020B0604020202020204" pitchFamily="34" charset="0"/>
              <a:buChar char="•"/>
            </a:pPr>
            <a:r>
              <a:rPr lang="en-US" sz="2200" dirty="0">
                <a:latin typeface="Century Gothic" panose="020B0502020202020204" pitchFamily="34" charset="0"/>
              </a:rPr>
              <a:t>Daily Radiation, Chemo, Immunotherapy And Experimental Treatment</a:t>
            </a:r>
          </a:p>
          <a:p>
            <a:pPr marL="342900" indent="-342900" algn="l">
              <a:buFont typeface="Arial" panose="020B0604020202020204" pitchFamily="34" charset="0"/>
              <a:buChar char="•"/>
            </a:pPr>
            <a:r>
              <a:rPr lang="en-US" sz="2200" dirty="0">
                <a:latin typeface="Century Gothic" panose="020B0502020202020204" pitchFamily="34" charset="0"/>
              </a:rPr>
              <a:t>Daily hospital and ICU confinement, surgical benefits, bone marrow and stem cell transplant, travel and lodging and more</a:t>
            </a:r>
          </a:p>
          <a:p>
            <a:pPr marL="342900" indent="-342900" algn="l">
              <a:buFont typeface="Arial" panose="020B0604020202020204" pitchFamily="34" charset="0"/>
              <a:buChar char="•"/>
            </a:pPr>
            <a:r>
              <a:rPr lang="en-US" sz="2200" dirty="0">
                <a:latin typeface="Century Gothic" panose="020B0502020202020204" pitchFamily="34" charset="0"/>
              </a:rPr>
              <a:t>Portable (you can take it with you when you leave or retire)</a:t>
            </a:r>
          </a:p>
          <a:p>
            <a:pPr marL="342900" indent="-342900" algn="l">
              <a:buFont typeface="Arial" panose="020B0604020202020204" pitchFamily="34" charset="0"/>
              <a:buChar char="•"/>
            </a:pPr>
            <a:r>
              <a:rPr lang="en-US" sz="2200" dirty="0">
                <a:latin typeface="Century Gothic" panose="020B0502020202020204" pitchFamily="34" charset="0"/>
              </a:rPr>
              <a:t>Also includes heart attack or stroke</a:t>
            </a:r>
          </a:p>
          <a:p>
            <a:pPr marL="342900" indent="-342900" algn="l">
              <a:buFont typeface="Arial" panose="020B0604020202020204" pitchFamily="34" charset="0"/>
              <a:buChar char="•"/>
            </a:pPr>
            <a:r>
              <a:rPr lang="en-US" sz="2200" i="1" dirty="0">
                <a:latin typeface="Century Gothic" panose="020B0502020202020204" pitchFamily="34" charset="0"/>
              </a:rPr>
              <a:t>Pre-existing conditions do apply during first 12 months of coverage if you have been diagnosed with or treated for cancer during the 12 months prior to 9/1/2025.  </a:t>
            </a:r>
            <a:endParaRPr lang="en-US" sz="2000" dirty="0">
              <a:latin typeface="Century Gothic" panose="020B0502020202020204" pitchFamily="34" charset="0"/>
            </a:endParaRPr>
          </a:p>
        </p:txBody>
      </p:sp>
      <p:sp>
        <p:nvSpPr>
          <p:cNvPr id="2" name="TextBox 1">
            <a:extLst>
              <a:ext uri="{FF2B5EF4-FFF2-40B4-BE49-F238E27FC236}">
                <a16:creationId xmlns:a16="http://schemas.microsoft.com/office/drawing/2014/main" id="{A05EBB5A-DFD2-465D-9889-0151811D0113}"/>
              </a:ext>
            </a:extLst>
          </p:cNvPr>
          <p:cNvSpPr txBox="1"/>
          <p:nvPr/>
        </p:nvSpPr>
        <p:spPr>
          <a:xfrm>
            <a:off x="7682807" y="2630606"/>
            <a:ext cx="4174837" cy="646331"/>
          </a:xfrm>
          <a:prstGeom prst="rect">
            <a:avLst/>
          </a:prstGeom>
          <a:noFill/>
        </p:spPr>
        <p:txBody>
          <a:bodyPr wrap="square" rtlCol="0">
            <a:spAutoFit/>
          </a:bodyPr>
          <a:lstStyle/>
          <a:p>
            <a:r>
              <a:rPr lang="en-US" b="1" dirty="0"/>
              <a:t>* ICU Benefit in this plan may be used for any ICU confinement, not only cancer!</a:t>
            </a:r>
          </a:p>
        </p:txBody>
      </p:sp>
      <p:sp>
        <p:nvSpPr>
          <p:cNvPr id="3" name="Arrow: Up 2">
            <a:extLst>
              <a:ext uri="{FF2B5EF4-FFF2-40B4-BE49-F238E27FC236}">
                <a16:creationId xmlns:a16="http://schemas.microsoft.com/office/drawing/2014/main" id="{7B408DBF-84C0-4A96-B3AF-975A101A7ED4}"/>
              </a:ext>
            </a:extLst>
          </p:cNvPr>
          <p:cNvSpPr/>
          <p:nvPr/>
        </p:nvSpPr>
        <p:spPr>
          <a:xfrm rot="10800000">
            <a:off x="9567025" y="2001227"/>
            <a:ext cx="406400" cy="465423"/>
          </a:xfrm>
          <a:prstGeom prst="upArrow">
            <a:avLst/>
          </a:prstGeom>
          <a:solidFill>
            <a:srgbClr val="9B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B0000"/>
              </a:solidFill>
            </a:endParaRPr>
          </a:p>
        </p:txBody>
      </p:sp>
      <p:sp>
        <p:nvSpPr>
          <p:cNvPr id="11" name="TextBox 10">
            <a:extLst>
              <a:ext uri="{FF2B5EF4-FFF2-40B4-BE49-F238E27FC236}">
                <a16:creationId xmlns:a16="http://schemas.microsoft.com/office/drawing/2014/main" id="{77957511-3644-8388-1A0A-59E71801BA2F}"/>
              </a:ext>
            </a:extLst>
          </p:cNvPr>
          <p:cNvSpPr txBox="1"/>
          <p:nvPr/>
        </p:nvSpPr>
        <p:spPr>
          <a:xfrm>
            <a:off x="175491" y="821291"/>
            <a:ext cx="3491345"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Cancer</a:t>
            </a:r>
          </a:p>
        </p:txBody>
      </p:sp>
    </p:spTree>
    <p:extLst>
      <p:ext uri="{BB962C8B-B14F-4D97-AF65-F5344CB8AC3E}">
        <p14:creationId xmlns:p14="http://schemas.microsoft.com/office/powerpoint/2010/main" val="26803084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0" name="Rectangle 9">
            <a:extLst>
              <a:ext uri="{FF2B5EF4-FFF2-40B4-BE49-F238E27FC236}">
                <a16:creationId xmlns:a16="http://schemas.microsoft.com/office/drawing/2014/main" id="{0D78DED4-E16C-4BD5-B62C-9D39302E52D8}"/>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1144838" y="2159014"/>
            <a:ext cx="9902323" cy="4122932"/>
          </a:xfrm>
        </p:spPr>
        <p:txBody>
          <a:bodyPr>
            <a:normAutofit/>
          </a:bodyPr>
          <a:lstStyle/>
          <a:p>
            <a:pPr marL="342900" indent="-342900" algn="l">
              <a:buFont typeface="Arial" panose="020B0604020202020204" pitchFamily="34" charset="0"/>
              <a:buChar char="•"/>
            </a:pPr>
            <a:r>
              <a:rPr lang="en-US" sz="2000" b="1" dirty="0">
                <a:solidFill>
                  <a:srgbClr val="9B0000"/>
                </a:solidFill>
                <a:latin typeface="Century Gothic" panose="020B0502020202020204" pitchFamily="34" charset="0"/>
              </a:rPr>
              <a:t>Carrier – </a:t>
            </a:r>
            <a:r>
              <a:rPr lang="en-US" sz="2000" dirty="0">
                <a:solidFill>
                  <a:srgbClr val="9B0000"/>
                </a:solidFill>
                <a:latin typeface="Century Gothic" panose="020B0502020202020204" pitchFamily="34" charset="0"/>
              </a:rPr>
              <a:t>The Hartford</a:t>
            </a:r>
          </a:p>
          <a:p>
            <a:pPr marL="342900" indent="-342900" algn="l">
              <a:buFont typeface="Arial" panose="020B0604020202020204" pitchFamily="34" charset="0"/>
              <a:buChar char="•"/>
            </a:pPr>
            <a:r>
              <a:rPr lang="en-US" sz="2000" dirty="0">
                <a:latin typeface="Century Gothic" panose="020B0502020202020204" pitchFamily="34" charset="0"/>
              </a:rPr>
              <a:t>High/Low plan options available</a:t>
            </a:r>
          </a:p>
          <a:p>
            <a:pPr marL="342900" indent="-342900" algn="l">
              <a:buFont typeface="Arial" panose="020B0604020202020204" pitchFamily="34" charset="0"/>
              <a:buChar char="•"/>
            </a:pPr>
            <a:r>
              <a:rPr lang="en-US" sz="2000" dirty="0">
                <a:latin typeface="Century Gothic" panose="020B0502020202020204" pitchFamily="34" charset="0"/>
              </a:rPr>
              <a:t>Pays on a schedule of benefits</a:t>
            </a:r>
          </a:p>
          <a:p>
            <a:pPr marL="800100" lvl="1" indent="-342900" algn="l">
              <a:buFont typeface="Arial" panose="020B0604020202020204" pitchFamily="34" charset="0"/>
              <a:buChar char="•"/>
            </a:pPr>
            <a:r>
              <a:rPr lang="en-US" sz="1600" dirty="0">
                <a:latin typeface="Century Gothic" panose="020B0502020202020204" pitchFamily="34" charset="0"/>
              </a:rPr>
              <a:t>Ambulance – ground/air</a:t>
            </a:r>
          </a:p>
          <a:p>
            <a:pPr marL="800100" lvl="1" indent="-342900" algn="l">
              <a:buFont typeface="Arial" panose="020B0604020202020204" pitchFamily="34" charset="0"/>
              <a:buChar char="•"/>
            </a:pPr>
            <a:r>
              <a:rPr lang="en-US" sz="1600" dirty="0">
                <a:latin typeface="Century Gothic" panose="020B0502020202020204" pitchFamily="34" charset="0"/>
              </a:rPr>
              <a:t>Fractures and dislocations</a:t>
            </a:r>
          </a:p>
          <a:p>
            <a:pPr marL="800100" lvl="1" indent="-342900" algn="l">
              <a:buFont typeface="Arial" panose="020B0604020202020204" pitchFamily="34" charset="0"/>
              <a:buChar char="•"/>
            </a:pPr>
            <a:r>
              <a:rPr lang="en-US" sz="1600" dirty="0">
                <a:latin typeface="Century Gothic" panose="020B0502020202020204" pitchFamily="34" charset="0"/>
              </a:rPr>
              <a:t>Concussions</a:t>
            </a:r>
          </a:p>
          <a:p>
            <a:pPr marL="800100" lvl="1" indent="-342900" algn="l">
              <a:buFont typeface="Arial" panose="020B0604020202020204" pitchFamily="34" charset="0"/>
              <a:buChar char="•"/>
            </a:pPr>
            <a:r>
              <a:rPr lang="en-US" sz="1600" dirty="0">
                <a:latin typeface="Century Gothic" panose="020B0502020202020204" pitchFamily="34" charset="0"/>
              </a:rPr>
              <a:t>Rehabilitation</a:t>
            </a:r>
          </a:p>
          <a:p>
            <a:pPr marL="800100" lvl="1" indent="-342900" algn="l">
              <a:buFont typeface="Arial" panose="020B0604020202020204" pitchFamily="34" charset="0"/>
              <a:buChar char="•"/>
            </a:pPr>
            <a:r>
              <a:rPr lang="en-US" sz="1600" dirty="0">
                <a:latin typeface="Century Gothic" panose="020B0502020202020204" pitchFamily="34" charset="0"/>
              </a:rPr>
              <a:t>Hospital/ICU admission and daily confinement</a:t>
            </a:r>
          </a:p>
          <a:p>
            <a:pPr marL="342900" indent="-342900" algn="l">
              <a:buFont typeface="Arial" panose="020B0604020202020204" pitchFamily="34" charset="0"/>
              <a:buChar char="•"/>
            </a:pPr>
            <a:r>
              <a:rPr lang="en-US" sz="2000" dirty="0">
                <a:latin typeface="Century Gothic" panose="020B0502020202020204" pitchFamily="34" charset="0"/>
              </a:rPr>
              <a:t>Guarantee Issue</a:t>
            </a:r>
          </a:p>
          <a:p>
            <a:pPr marL="342900" indent="-342900" algn="l">
              <a:buFont typeface="Arial" panose="020B0604020202020204" pitchFamily="34" charset="0"/>
              <a:buChar char="•"/>
            </a:pPr>
            <a:r>
              <a:rPr lang="en-US" sz="2000" dirty="0">
                <a:latin typeface="Century Gothic" panose="020B0502020202020204" pitchFamily="34" charset="0"/>
              </a:rPr>
              <a:t>Portable</a:t>
            </a:r>
          </a:p>
          <a:p>
            <a:pPr algn="l"/>
            <a:endParaRPr lang="en-US" sz="2000" dirty="0">
              <a:latin typeface="Century Gothic" panose="020B0502020202020204" pitchFamily="34" charset="0"/>
            </a:endParaRPr>
          </a:p>
        </p:txBody>
      </p:sp>
      <p:sp>
        <p:nvSpPr>
          <p:cNvPr id="2" name="TextBox 1">
            <a:extLst>
              <a:ext uri="{FF2B5EF4-FFF2-40B4-BE49-F238E27FC236}">
                <a16:creationId xmlns:a16="http://schemas.microsoft.com/office/drawing/2014/main" id="{6D20D85C-B885-47DA-8E41-24448C1D5605}"/>
              </a:ext>
            </a:extLst>
          </p:cNvPr>
          <p:cNvSpPr txBox="1"/>
          <p:nvPr/>
        </p:nvSpPr>
        <p:spPr>
          <a:xfrm>
            <a:off x="7232073" y="2299855"/>
            <a:ext cx="4304145" cy="1477328"/>
          </a:xfrm>
          <a:prstGeom prst="rect">
            <a:avLst/>
          </a:prstGeom>
          <a:noFill/>
        </p:spPr>
        <p:txBody>
          <a:bodyPr wrap="square" rtlCol="0">
            <a:spAutoFit/>
          </a:bodyPr>
          <a:lstStyle/>
          <a:p>
            <a:r>
              <a:rPr lang="en-US" b="1" dirty="0"/>
              <a:t>*If enrolled in the Cancer Plan and/or the Hospital Indemnity Plans and admitted into the hospital/ICU for an accident, benefits in those plans may also be payable in addition to benefits in the Accident Plan</a:t>
            </a:r>
          </a:p>
        </p:txBody>
      </p:sp>
      <p:sp>
        <p:nvSpPr>
          <p:cNvPr id="3" name="Arrow: Up 2">
            <a:extLst>
              <a:ext uri="{FF2B5EF4-FFF2-40B4-BE49-F238E27FC236}">
                <a16:creationId xmlns:a16="http://schemas.microsoft.com/office/drawing/2014/main" id="{34B07FAD-CAAA-4B41-A619-4C14695F49FB}"/>
              </a:ext>
            </a:extLst>
          </p:cNvPr>
          <p:cNvSpPr/>
          <p:nvPr/>
        </p:nvSpPr>
        <p:spPr>
          <a:xfrm>
            <a:off x="8959539" y="3885531"/>
            <a:ext cx="507734" cy="674744"/>
          </a:xfrm>
          <a:prstGeom prst="upArrow">
            <a:avLst/>
          </a:prstGeom>
          <a:solidFill>
            <a:srgbClr val="9B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AAB28E1-D9BE-4469-92E2-D3DC49EA2860}"/>
              </a:ext>
            </a:extLst>
          </p:cNvPr>
          <p:cNvSpPr txBox="1"/>
          <p:nvPr/>
        </p:nvSpPr>
        <p:spPr>
          <a:xfrm>
            <a:off x="175491" y="821291"/>
            <a:ext cx="5107578"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Accident</a:t>
            </a:r>
          </a:p>
        </p:txBody>
      </p:sp>
    </p:spTree>
    <p:extLst>
      <p:ext uri="{BB962C8B-B14F-4D97-AF65-F5344CB8AC3E}">
        <p14:creationId xmlns:p14="http://schemas.microsoft.com/office/powerpoint/2010/main" val="1513685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919556" y="1852482"/>
            <a:ext cx="9902323" cy="4266760"/>
          </a:xfrm>
        </p:spPr>
        <p:txBody>
          <a:bodyPr>
            <a:normAutofit/>
          </a:bodyPr>
          <a:lstStyle/>
          <a:p>
            <a:pPr marL="342900" indent="-342900" algn="l">
              <a:buFont typeface="Arial" panose="020B0604020202020204" pitchFamily="34" charset="0"/>
              <a:buChar char="•"/>
            </a:pPr>
            <a:r>
              <a:rPr lang="en-US" sz="2000" b="1" dirty="0">
                <a:solidFill>
                  <a:srgbClr val="9B0000"/>
                </a:solidFill>
                <a:latin typeface="Century Gothic" panose="020B0502020202020204" pitchFamily="34" charset="0"/>
              </a:rPr>
              <a:t>Carrier - </a:t>
            </a:r>
            <a:r>
              <a:rPr lang="en-US" sz="2000" dirty="0">
                <a:solidFill>
                  <a:srgbClr val="9B0000"/>
                </a:solidFill>
                <a:latin typeface="Century Gothic" panose="020B0502020202020204" pitchFamily="34" charset="0"/>
              </a:rPr>
              <a:t>CHUBB</a:t>
            </a:r>
            <a:endParaRPr lang="en-US" sz="2000" b="1" dirty="0">
              <a:solidFill>
                <a:srgbClr val="9B0000"/>
              </a:solidFill>
              <a:latin typeface="Century Gothic" panose="020B0502020202020204" pitchFamily="34" charset="0"/>
            </a:endParaRPr>
          </a:p>
          <a:p>
            <a:pPr marL="342900" indent="-342900" algn="l">
              <a:buFont typeface="Arial" panose="020B0604020202020204" pitchFamily="34" charset="0"/>
              <a:buChar char="•"/>
            </a:pPr>
            <a:r>
              <a:rPr lang="en-US" sz="2000" dirty="0">
                <a:latin typeface="Century Gothic" panose="020B0502020202020204" pitchFamily="34" charset="0"/>
              </a:rPr>
              <a:t>Lump sum benefit of $10,000, $20,000 or $30,000 for employee, Spouse 100% of Employee amount. Children are automatically enrolled at 100% of employee amount for no additional cost.</a:t>
            </a:r>
          </a:p>
          <a:p>
            <a:pPr marL="342900" indent="-342900" algn="l">
              <a:buFont typeface="Arial" panose="020B0604020202020204" pitchFamily="34" charset="0"/>
              <a:buChar char="•"/>
            </a:pPr>
            <a:r>
              <a:rPr lang="en-US" sz="2000" dirty="0">
                <a:latin typeface="Century Gothic" panose="020B0502020202020204" pitchFamily="34" charset="0"/>
              </a:rPr>
              <a:t>Covered conditions include Heart Attack, Stroke, End Stage Renal Failure, Loss of Sight, Paralysis, Dementia including Alzheimer’s, Parkinson’s, ALS, MS (see plan summary for full list of covered conditions)</a:t>
            </a:r>
          </a:p>
          <a:p>
            <a:pPr marL="342900" indent="-342900" algn="l">
              <a:buFont typeface="Arial" panose="020B0604020202020204" pitchFamily="34" charset="0"/>
              <a:buChar char="•"/>
            </a:pPr>
            <a:r>
              <a:rPr lang="en-US" sz="2000" dirty="0">
                <a:latin typeface="Century Gothic" panose="020B0502020202020204" pitchFamily="34" charset="0"/>
              </a:rPr>
              <a:t>Spouse and dependent coverage available </a:t>
            </a:r>
          </a:p>
          <a:p>
            <a:pPr marL="342900" indent="-342900" algn="l">
              <a:buFont typeface="Arial" panose="020B0604020202020204" pitchFamily="34" charset="0"/>
              <a:buChar char="•"/>
            </a:pPr>
            <a:r>
              <a:rPr lang="en-US" sz="2000" b="1" dirty="0">
                <a:latin typeface="Century Gothic" panose="020B0502020202020204" pitchFamily="34" charset="0"/>
              </a:rPr>
              <a:t>Guarantee Issue </a:t>
            </a:r>
            <a:r>
              <a:rPr lang="en-US" sz="2000" dirty="0">
                <a:latin typeface="Century Gothic" panose="020B0502020202020204" pitchFamily="34" charset="0"/>
              </a:rPr>
              <a:t>(no health questions asked); Pre-existing exclusions may apply. Portable (you can take it with you when you leave or retire)</a:t>
            </a:r>
          </a:p>
          <a:p>
            <a:pPr algn="l"/>
            <a:endParaRPr lang="en-US" sz="2000" dirty="0">
              <a:latin typeface="Century Gothic" panose="020B0502020202020204" pitchFamily="34" charset="0"/>
            </a:endParaRPr>
          </a:p>
        </p:txBody>
      </p:sp>
      <p:sp>
        <p:nvSpPr>
          <p:cNvPr id="2" name="TextBox 1">
            <a:extLst>
              <a:ext uri="{FF2B5EF4-FFF2-40B4-BE49-F238E27FC236}">
                <a16:creationId xmlns:a16="http://schemas.microsoft.com/office/drawing/2014/main" id="{5FA79010-45F2-407D-A5FC-84273314F4CF}"/>
              </a:ext>
            </a:extLst>
          </p:cNvPr>
          <p:cNvSpPr txBox="1"/>
          <p:nvPr/>
        </p:nvSpPr>
        <p:spPr>
          <a:xfrm>
            <a:off x="1983455" y="5575044"/>
            <a:ext cx="9319491" cy="923330"/>
          </a:xfrm>
          <a:prstGeom prst="rect">
            <a:avLst/>
          </a:prstGeom>
          <a:noFill/>
        </p:spPr>
        <p:txBody>
          <a:bodyPr wrap="square" rtlCol="0">
            <a:spAutoFit/>
          </a:bodyPr>
          <a:lstStyle/>
          <a:p>
            <a:pPr marL="285750" indent="-285750">
              <a:buFont typeface="Wingdings" panose="05000000000000000000" pitchFamily="2" charset="2"/>
              <a:buChar char="v"/>
            </a:pPr>
            <a:r>
              <a:rPr lang="en-US" b="1" dirty="0"/>
              <a:t>If enrolled in both Critical Illness and Cancer Plans, benefits will be paid under both plans.  Also, if hospitalized due to Critical Illness, benefits may also be payable under the Hospital Indemnity Plan!</a:t>
            </a:r>
          </a:p>
        </p:txBody>
      </p:sp>
      <p:sp>
        <p:nvSpPr>
          <p:cNvPr id="3" name="Arrow: Right 2">
            <a:extLst>
              <a:ext uri="{FF2B5EF4-FFF2-40B4-BE49-F238E27FC236}">
                <a16:creationId xmlns:a16="http://schemas.microsoft.com/office/drawing/2014/main" id="{813F0DE9-D590-4F1E-B0A9-ECB41A8E1C32}"/>
              </a:ext>
            </a:extLst>
          </p:cNvPr>
          <p:cNvSpPr/>
          <p:nvPr/>
        </p:nvSpPr>
        <p:spPr>
          <a:xfrm>
            <a:off x="962302" y="5824176"/>
            <a:ext cx="978408" cy="484632"/>
          </a:xfrm>
          <a:prstGeom prst="rightArrow">
            <a:avLst/>
          </a:prstGeom>
          <a:solidFill>
            <a:srgbClr val="9B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BAFC82D-D980-A808-2A0C-DE3B76E82E05}"/>
              </a:ext>
            </a:extLst>
          </p:cNvPr>
          <p:cNvSpPr txBox="1"/>
          <p:nvPr/>
        </p:nvSpPr>
        <p:spPr>
          <a:xfrm>
            <a:off x="175491" y="821291"/>
            <a:ext cx="5772727"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Critical Illness </a:t>
            </a:r>
          </a:p>
        </p:txBody>
      </p:sp>
    </p:spTree>
    <p:extLst>
      <p:ext uri="{BB962C8B-B14F-4D97-AF65-F5344CB8AC3E}">
        <p14:creationId xmlns:p14="http://schemas.microsoft.com/office/powerpoint/2010/main" val="12344987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5D9BEB9F-93AF-497D-8497-853F4FE283F5}"/>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Subtitle 2">
            <a:extLst>
              <a:ext uri="{FF2B5EF4-FFF2-40B4-BE49-F238E27FC236}">
                <a16:creationId xmlns:a16="http://schemas.microsoft.com/office/drawing/2014/main" id="{FAA2AC0C-3461-4D38-A78C-676B1BCB58BC}"/>
              </a:ext>
            </a:extLst>
          </p:cNvPr>
          <p:cNvSpPr>
            <a:spLocks noGrp="1"/>
          </p:cNvSpPr>
          <p:nvPr>
            <p:ph type="subTitle" idx="1"/>
          </p:nvPr>
        </p:nvSpPr>
        <p:spPr>
          <a:xfrm>
            <a:off x="919556" y="1837271"/>
            <a:ext cx="9554480" cy="4444675"/>
          </a:xfrm>
        </p:spPr>
        <p:txBody>
          <a:bodyPr>
            <a:noAutofit/>
          </a:bodyPr>
          <a:lstStyle/>
          <a:p>
            <a:pPr algn="l"/>
            <a:r>
              <a:rPr lang="en-US" dirty="0">
                <a:latin typeface="Century Gothic" panose="020B0502020202020204" pitchFamily="34" charset="0"/>
              </a:rPr>
              <a:t>Be prepared for the unexpected, this plan provides emergency medical transport via Air or Ground to cover out of pocket costs not covered by medical insurance.</a:t>
            </a:r>
          </a:p>
          <a:p>
            <a:pPr algn="l"/>
            <a:endParaRPr lang="en-US" sz="500" dirty="0">
              <a:latin typeface="Century Gothic" panose="020B0502020202020204" pitchFamily="34" charset="0"/>
            </a:endParaRPr>
          </a:p>
          <a:p>
            <a:pPr marL="342900" indent="-342900" algn="l">
              <a:buFont typeface="Arial" panose="020B0604020202020204" pitchFamily="34" charset="0"/>
              <a:buChar char="•"/>
            </a:pPr>
            <a:r>
              <a:rPr lang="en-US" dirty="0">
                <a:latin typeface="Century Gothic" panose="020B0502020202020204" pitchFamily="34" charset="0"/>
              </a:rPr>
              <a:t>Carrier - MASA</a:t>
            </a:r>
          </a:p>
          <a:p>
            <a:pPr marL="342900" indent="-342900" algn="l">
              <a:buFont typeface="Arial" panose="020B0604020202020204" pitchFamily="34" charset="0"/>
              <a:buChar char="•"/>
            </a:pPr>
            <a:r>
              <a:rPr lang="en-US" dirty="0">
                <a:latin typeface="Century Gothic" panose="020B0502020202020204" pitchFamily="34" charset="0"/>
              </a:rPr>
              <a:t>No deductibles</a:t>
            </a:r>
          </a:p>
          <a:p>
            <a:pPr marL="342900" indent="-342900" algn="l">
              <a:buFont typeface="Arial" panose="020B0604020202020204" pitchFamily="34" charset="0"/>
              <a:buChar char="•"/>
            </a:pPr>
            <a:r>
              <a:rPr lang="en-US" dirty="0">
                <a:latin typeface="Century Gothic" panose="020B0502020202020204" pitchFamily="34" charset="0"/>
              </a:rPr>
              <a:t>Also includes non-emergent air transport and repatriation services</a:t>
            </a:r>
          </a:p>
          <a:p>
            <a:pPr marL="342900" indent="-342900" algn="l">
              <a:buFont typeface="Arial" panose="020B0604020202020204" pitchFamily="34" charset="0"/>
              <a:buChar char="•"/>
            </a:pPr>
            <a:r>
              <a:rPr lang="en-US" dirty="0">
                <a:latin typeface="Century Gothic" panose="020B0502020202020204" pitchFamily="34" charset="0"/>
              </a:rPr>
              <a:t>No provider network limitations; coverage extends to continental U.S and Canada</a:t>
            </a:r>
          </a:p>
          <a:p>
            <a:pPr marL="342900" indent="-342900" algn="l">
              <a:buFont typeface="Arial" panose="020B0604020202020204" pitchFamily="34" charset="0"/>
              <a:buChar char="•"/>
            </a:pPr>
            <a:r>
              <a:rPr lang="en-US" dirty="0">
                <a:latin typeface="Century Gothic" panose="020B0502020202020204" pitchFamily="34" charset="0"/>
              </a:rPr>
              <a:t>No health questions asked</a:t>
            </a:r>
          </a:p>
        </p:txBody>
      </p:sp>
      <p:sp>
        <p:nvSpPr>
          <p:cNvPr id="2" name="TextBox 1">
            <a:extLst>
              <a:ext uri="{FF2B5EF4-FFF2-40B4-BE49-F238E27FC236}">
                <a16:creationId xmlns:a16="http://schemas.microsoft.com/office/drawing/2014/main" id="{8A9AF31A-4911-4ABB-B585-E827DA91F9A9}"/>
              </a:ext>
            </a:extLst>
          </p:cNvPr>
          <p:cNvSpPr txBox="1"/>
          <p:nvPr/>
        </p:nvSpPr>
        <p:spPr>
          <a:xfrm>
            <a:off x="5560290" y="2967335"/>
            <a:ext cx="4913746" cy="923330"/>
          </a:xfrm>
          <a:prstGeom prst="rect">
            <a:avLst/>
          </a:prstGeom>
          <a:noFill/>
        </p:spPr>
        <p:txBody>
          <a:bodyPr wrap="square" rtlCol="0">
            <a:spAutoFit/>
          </a:bodyPr>
          <a:lstStyle/>
          <a:p>
            <a:r>
              <a:rPr lang="en-US" b="1" dirty="0"/>
              <a:t>*Depending on the cause of the medical transportation, benefits may also be paid under the Accident Plan or Cancer Plan if enrolled.</a:t>
            </a:r>
          </a:p>
        </p:txBody>
      </p:sp>
      <p:sp>
        <p:nvSpPr>
          <p:cNvPr id="3" name="Arrow: Left 2">
            <a:extLst>
              <a:ext uri="{FF2B5EF4-FFF2-40B4-BE49-F238E27FC236}">
                <a16:creationId xmlns:a16="http://schemas.microsoft.com/office/drawing/2014/main" id="{41947EF8-4DEC-4E6F-A40F-AC23B12CF826}"/>
              </a:ext>
            </a:extLst>
          </p:cNvPr>
          <p:cNvSpPr/>
          <p:nvPr/>
        </p:nvSpPr>
        <p:spPr>
          <a:xfrm>
            <a:off x="10578061" y="3186684"/>
            <a:ext cx="978408" cy="484632"/>
          </a:xfrm>
          <a:prstGeom prst="leftArrow">
            <a:avLst/>
          </a:prstGeom>
          <a:solidFill>
            <a:srgbClr val="9B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DE4D15E-F0F1-5E27-BA0A-5C4BB5FE4306}"/>
              </a:ext>
            </a:extLst>
          </p:cNvPr>
          <p:cNvSpPr txBox="1"/>
          <p:nvPr/>
        </p:nvSpPr>
        <p:spPr>
          <a:xfrm>
            <a:off x="175490" y="821291"/>
            <a:ext cx="7795491" cy="707886"/>
          </a:xfrm>
          <a:prstGeom prst="rect">
            <a:avLst/>
          </a:prstGeom>
          <a:solidFill>
            <a:srgbClr val="9B0000"/>
          </a:solidFill>
          <a:ln>
            <a:solidFill>
              <a:srgbClr val="9B0000"/>
            </a:solidFill>
          </a:ln>
        </p:spPr>
        <p:txBody>
          <a:bodyPr wrap="square" rtlCol="0">
            <a:spAutoFit/>
          </a:bodyPr>
          <a:lstStyle/>
          <a:p>
            <a:r>
              <a:rPr lang="en-US" sz="4000" b="1" dirty="0">
                <a:solidFill>
                  <a:schemeClr val="bg1"/>
                </a:solidFill>
                <a:latin typeface="Agency FB" panose="020B0503020202020204" pitchFamily="34" charset="0"/>
              </a:rPr>
              <a:t>Emergency Medical Transportation</a:t>
            </a:r>
          </a:p>
        </p:txBody>
      </p:sp>
    </p:spTree>
    <p:extLst>
      <p:ext uri="{BB962C8B-B14F-4D97-AF65-F5344CB8AC3E}">
        <p14:creationId xmlns:p14="http://schemas.microsoft.com/office/powerpoint/2010/main" val="400043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60A1B0CF-4BE5-4E54-8E5F-074AD1ECD8D5}"/>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9B0000"/>
              </a:solidFill>
            </a:endParaRPr>
          </a:p>
        </p:txBody>
      </p:sp>
      <p:sp>
        <p:nvSpPr>
          <p:cNvPr id="14" name="Subtitle 2">
            <a:extLst>
              <a:ext uri="{FF2B5EF4-FFF2-40B4-BE49-F238E27FC236}">
                <a16:creationId xmlns:a16="http://schemas.microsoft.com/office/drawing/2014/main" id="{51F9B181-28D3-4427-AB17-3B20BAD9DEF6}"/>
              </a:ext>
            </a:extLst>
          </p:cNvPr>
          <p:cNvSpPr>
            <a:spLocks noGrp="1"/>
          </p:cNvSpPr>
          <p:nvPr>
            <p:ph type="subTitle" idx="1"/>
          </p:nvPr>
        </p:nvSpPr>
        <p:spPr>
          <a:xfrm>
            <a:off x="609892" y="1966865"/>
            <a:ext cx="6323552" cy="4281971"/>
          </a:xfrm>
        </p:spPr>
        <p:txBody>
          <a:bodyPr>
            <a:normAutofit lnSpcReduction="10000"/>
          </a:bodyPr>
          <a:lstStyle/>
          <a:p>
            <a:pPr algn="l"/>
            <a:r>
              <a:rPr lang="en-US" sz="2000" b="1" dirty="0">
                <a:solidFill>
                  <a:srgbClr val="9B0000"/>
                </a:solidFill>
                <a:latin typeface="Century Gothic" panose="020B0502020202020204" pitchFamily="34" charset="0"/>
              </a:rPr>
              <a:t>Carrier</a:t>
            </a:r>
            <a:r>
              <a:rPr lang="en-US" sz="2000" dirty="0">
                <a:solidFill>
                  <a:srgbClr val="9B0000"/>
                </a:solidFill>
                <a:latin typeface="Century Gothic" panose="020B0502020202020204" pitchFamily="34" charset="0"/>
              </a:rPr>
              <a:t> - LegalShield</a:t>
            </a:r>
          </a:p>
          <a:p>
            <a:pPr marL="342900" indent="-342900" algn="l">
              <a:buFont typeface="Arial" panose="020B0604020202020204" pitchFamily="34" charset="0"/>
              <a:buChar char="•"/>
            </a:pPr>
            <a:r>
              <a:rPr lang="en-US" sz="2000" dirty="0">
                <a:latin typeface="Century Gothic" panose="020B0502020202020204" pitchFamily="34" charset="0"/>
              </a:rPr>
              <a:t>Access legal services, ID theft protection or both</a:t>
            </a:r>
          </a:p>
          <a:p>
            <a:pPr marL="342900" indent="-342900" algn="l">
              <a:buFont typeface="Arial" panose="020B0604020202020204" pitchFamily="34" charset="0"/>
              <a:buChar char="•"/>
            </a:pPr>
            <a:r>
              <a:rPr lang="en-US" sz="2000" dirty="0">
                <a:latin typeface="Century Gothic" panose="020B0502020202020204" pitchFamily="34" charset="0"/>
              </a:rPr>
              <a:t>Legal advice/consultation on a variety of legal issues</a:t>
            </a:r>
          </a:p>
          <a:p>
            <a:pPr marL="342900" indent="-342900" algn="l">
              <a:buFont typeface="Arial" panose="020B0604020202020204" pitchFamily="34" charset="0"/>
              <a:buChar char="•"/>
            </a:pPr>
            <a:r>
              <a:rPr lang="en-US" sz="2000" dirty="0">
                <a:latin typeface="Century Gothic" panose="020B0502020202020204" pitchFamily="34" charset="0"/>
              </a:rPr>
              <a:t>Contract/document review</a:t>
            </a:r>
          </a:p>
          <a:p>
            <a:pPr marL="342900" indent="-342900" algn="l">
              <a:buFont typeface="Arial" panose="020B0604020202020204" pitchFamily="34" charset="0"/>
              <a:buChar char="•"/>
            </a:pPr>
            <a:r>
              <a:rPr lang="en-US" sz="2000" dirty="0">
                <a:latin typeface="Century Gothic" panose="020B0502020202020204" pitchFamily="34" charset="0"/>
              </a:rPr>
              <a:t>IRS assistance</a:t>
            </a:r>
          </a:p>
          <a:p>
            <a:pPr marL="342900" indent="-342900" algn="l">
              <a:buFont typeface="Arial" panose="020B0604020202020204" pitchFamily="34" charset="0"/>
              <a:buChar char="•"/>
            </a:pPr>
            <a:r>
              <a:rPr lang="en-US" sz="2000" dirty="0">
                <a:latin typeface="Century Gothic" panose="020B0502020202020204" pitchFamily="34" charset="0"/>
              </a:rPr>
              <a:t>Will preparation</a:t>
            </a:r>
          </a:p>
          <a:p>
            <a:pPr marL="342900" indent="-342900" algn="l">
              <a:buFont typeface="Arial" panose="020B0604020202020204" pitchFamily="34" charset="0"/>
              <a:buChar char="•"/>
            </a:pPr>
            <a:r>
              <a:rPr lang="en-US" sz="2000" dirty="0">
                <a:latin typeface="Century Gothic" panose="020B0502020202020204" pitchFamily="34" charset="0"/>
              </a:rPr>
              <a:t>High risk account monitoring</a:t>
            </a:r>
          </a:p>
          <a:p>
            <a:pPr marL="342900" indent="-342900" algn="l">
              <a:buFont typeface="Arial" panose="020B0604020202020204" pitchFamily="34" charset="0"/>
              <a:buChar char="•"/>
            </a:pPr>
            <a:r>
              <a:rPr lang="en-US" sz="2000" dirty="0">
                <a:latin typeface="Century Gothic" panose="020B0502020202020204" pitchFamily="34" charset="0"/>
              </a:rPr>
              <a:t>Social media monitoring</a:t>
            </a:r>
          </a:p>
          <a:p>
            <a:pPr marL="342900" indent="-342900" algn="l">
              <a:buFont typeface="Arial" panose="020B0604020202020204" pitchFamily="34" charset="0"/>
              <a:buChar char="•"/>
            </a:pPr>
            <a:r>
              <a:rPr lang="en-US" sz="2000" dirty="0">
                <a:latin typeface="Century Gothic" panose="020B0502020202020204" pitchFamily="34" charset="0"/>
              </a:rPr>
              <a:t>Credit monitoring and inquiry monitoring</a:t>
            </a:r>
          </a:p>
          <a:p>
            <a:pPr marL="342900" indent="-342900" algn="l">
              <a:buFont typeface="Arial" panose="020B0604020202020204" pitchFamily="34" charset="0"/>
              <a:buChar char="•"/>
            </a:pPr>
            <a:r>
              <a:rPr lang="en-US" sz="2000" dirty="0">
                <a:latin typeface="Century Gothic" panose="020B0502020202020204" pitchFamily="34" charset="0"/>
              </a:rPr>
              <a:t>Full resolution services</a:t>
            </a:r>
          </a:p>
        </p:txBody>
      </p:sp>
      <p:sp>
        <p:nvSpPr>
          <p:cNvPr id="2" name="TextBox 1">
            <a:extLst>
              <a:ext uri="{FF2B5EF4-FFF2-40B4-BE49-F238E27FC236}">
                <a16:creationId xmlns:a16="http://schemas.microsoft.com/office/drawing/2014/main" id="{3F0EE320-B5D7-4202-87F9-9C6A39317930}"/>
              </a:ext>
            </a:extLst>
          </p:cNvPr>
          <p:cNvSpPr txBox="1"/>
          <p:nvPr/>
        </p:nvSpPr>
        <p:spPr>
          <a:xfrm>
            <a:off x="7185314" y="3225326"/>
            <a:ext cx="5292436" cy="1938992"/>
          </a:xfrm>
          <a:prstGeom prst="rect">
            <a:avLst/>
          </a:prstGeom>
          <a:noFill/>
        </p:spPr>
        <p:txBody>
          <a:bodyPr wrap="square" rtlCol="0">
            <a:spAutoFit/>
          </a:bodyPr>
          <a:lstStyle/>
          <a:p>
            <a:r>
              <a:rPr lang="en-US" sz="2000" b="1" dirty="0">
                <a:solidFill>
                  <a:srgbClr val="9B0000"/>
                </a:solidFill>
                <a:latin typeface="Century Gothic" panose="020B0502020202020204" pitchFamily="34" charset="0"/>
              </a:rPr>
              <a:t>Added Services:</a:t>
            </a:r>
          </a:p>
          <a:p>
            <a:pPr marL="342900" indent="-342900">
              <a:buFont typeface="Arial" panose="020B0604020202020204" pitchFamily="34" charset="0"/>
              <a:buChar char="•"/>
            </a:pPr>
            <a:r>
              <a:rPr lang="en-US" sz="2000" dirty="0">
                <a:latin typeface="Century Gothic" panose="020B0502020202020204" pitchFamily="34" charset="0"/>
              </a:rPr>
              <a:t>Mortgage document preparation</a:t>
            </a:r>
          </a:p>
          <a:p>
            <a:pPr marL="342900" indent="-342900">
              <a:buFont typeface="Arial" panose="020B0604020202020204" pitchFamily="34" charset="0"/>
              <a:buChar char="•"/>
            </a:pPr>
            <a:r>
              <a:rPr lang="en-US" sz="2000" dirty="0">
                <a:latin typeface="Century Gothic" panose="020B0502020202020204" pitchFamily="34" charset="0"/>
              </a:rPr>
              <a:t>Uncontested separation</a:t>
            </a:r>
          </a:p>
          <a:p>
            <a:pPr marL="342900" indent="-342900">
              <a:buFont typeface="Arial" panose="020B0604020202020204" pitchFamily="34" charset="0"/>
              <a:buChar char="•"/>
            </a:pPr>
            <a:r>
              <a:rPr lang="en-US" sz="2000" dirty="0">
                <a:latin typeface="Century Gothic" panose="020B0502020202020204" pitchFamily="34" charset="0"/>
              </a:rPr>
              <a:t>Uncontested divorce</a:t>
            </a:r>
          </a:p>
          <a:p>
            <a:pPr marL="342900" indent="-342900">
              <a:buFont typeface="Arial" panose="020B0604020202020204" pitchFamily="34" charset="0"/>
              <a:buChar char="•"/>
            </a:pPr>
            <a:r>
              <a:rPr lang="en-US" sz="2000" dirty="0">
                <a:latin typeface="Century Gothic" panose="020B0502020202020204" pitchFamily="34" charset="0"/>
              </a:rPr>
              <a:t>Uncontested adoption</a:t>
            </a:r>
          </a:p>
          <a:p>
            <a:pPr marL="342900" indent="-342900">
              <a:buFont typeface="Arial" panose="020B0604020202020204" pitchFamily="34" charset="0"/>
              <a:buChar char="•"/>
            </a:pPr>
            <a:r>
              <a:rPr lang="en-US" sz="2000" dirty="0">
                <a:latin typeface="Century Gothic" panose="020B0502020202020204" pitchFamily="34" charset="0"/>
              </a:rPr>
              <a:t>Uncontested name change</a:t>
            </a:r>
          </a:p>
        </p:txBody>
      </p:sp>
      <p:sp>
        <p:nvSpPr>
          <p:cNvPr id="8" name="TextBox 7">
            <a:extLst>
              <a:ext uri="{FF2B5EF4-FFF2-40B4-BE49-F238E27FC236}">
                <a16:creationId xmlns:a16="http://schemas.microsoft.com/office/drawing/2014/main" id="{05A7F723-E885-EF8F-0C6A-AFB671518B61}"/>
              </a:ext>
            </a:extLst>
          </p:cNvPr>
          <p:cNvSpPr txBox="1"/>
          <p:nvPr/>
        </p:nvSpPr>
        <p:spPr>
          <a:xfrm>
            <a:off x="175490" y="821291"/>
            <a:ext cx="6918037" cy="707886"/>
          </a:xfrm>
          <a:prstGeom prst="rect">
            <a:avLst/>
          </a:prstGeom>
          <a:solidFill>
            <a:srgbClr val="9B0000"/>
          </a:solidFill>
        </p:spPr>
        <p:txBody>
          <a:bodyPr wrap="square" rtlCol="0">
            <a:spAutoFit/>
          </a:bodyPr>
          <a:lstStyle/>
          <a:p>
            <a:r>
              <a:rPr lang="en-US" sz="4000" b="1" dirty="0">
                <a:solidFill>
                  <a:schemeClr val="bg1"/>
                </a:solidFill>
                <a:latin typeface="Agency FB" panose="020B0503020202020204" pitchFamily="34" charset="0"/>
              </a:rPr>
              <a:t>Legal Protection and Identity Theft</a:t>
            </a:r>
          </a:p>
        </p:txBody>
      </p:sp>
    </p:spTree>
    <p:extLst>
      <p:ext uri="{BB962C8B-B14F-4D97-AF65-F5344CB8AC3E}">
        <p14:creationId xmlns:p14="http://schemas.microsoft.com/office/powerpoint/2010/main" val="22827355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5D9BEB9F-93AF-497D-8497-853F4FE283F5}"/>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Rectangle 3">
            <a:extLst>
              <a:ext uri="{FF2B5EF4-FFF2-40B4-BE49-F238E27FC236}">
                <a16:creationId xmlns:a16="http://schemas.microsoft.com/office/drawing/2014/main" id="{2E2C7475-5E0D-4E45-BAD0-3EA046832E55}"/>
              </a:ext>
            </a:extLst>
          </p:cNvPr>
          <p:cNvSpPr/>
          <p:nvPr/>
        </p:nvSpPr>
        <p:spPr>
          <a:xfrm>
            <a:off x="472149" y="1924616"/>
            <a:ext cx="11247701" cy="4678204"/>
          </a:xfrm>
          <a:prstGeom prst="rect">
            <a:avLst/>
          </a:prstGeom>
        </p:spPr>
        <p:txBody>
          <a:bodyPr wrap="square">
            <a:spAutoFit/>
          </a:bodyPr>
          <a:lstStyle/>
          <a:p>
            <a:r>
              <a:rPr lang="en-US" sz="2000" b="1" dirty="0">
                <a:solidFill>
                  <a:srgbClr val="9B0000"/>
                </a:solidFill>
                <a:latin typeface="Century Gothic" panose="020B0502020202020204" pitchFamily="34" charset="0"/>
              </a:rPr>
              <a:t>Carrier - </a:t>
            </a:r>
            <a:r>
              <a:rPr lang="en-US" sz="2000" dirty="0">
                <a:latin typeface="Century Gothic" panose="020B0502020202020204" pitchFamily="34" charset="0"/>
              </a:rPr>
              <a:t>Lincoln Financial </a:t>
            </a:r>
          </a:p>
          <a:p>
            <a:endParaRPr lang="en-US" sz="2000" b="1" dirty="0">
              <a:latin typeface="Century Gothic" panose="020B0502020202020204" pitchFamily="34" charset="0"/>
            </a:endParaRPr>
          </a:p>
          <a:p>
            <a:r>
              <a:rPr lang="en-US" sz="2000" b="1" dirty="0">
                <a:latin typeface="Century Gothic" panose="020B0502020202020204" pitchFamily="34" charset="0"/>
              </a:rPr>
              <a:t>Get confidential counseling and support services from licensed professionals to help with:</a:t>
            </a:r>
            <a:endParaRPr lang="en-US" sz="2000" dirty="0">
              <a:latin typeface="Century Gothic" panose="020B0502020202020204" pitchFamily="34" charset="0"/>
            </a:endParaRPr>
          </a:p>
          <a:p>
            <a:pPr marL="342900" indent="-342900">
              <a:buFont typeface="Arial" panose="020B0604020202020204" pitchFamily="34" charset="0"/>
              <a:buChar char="•"/>
            </a:pPr>
            <a:r>
              <a:rPr lang="en-US" sz="2000" dirty="0">
                <a:latin typeface="Century Gothic" panose="020B0502020202020204" pitchFamily="34" charset="0"/>
              </a:rPr>
              <a:t>Relationships</a:t>
            </a:r>
          </a:p>
          <a:p>
            <a:pPr marL="342900" indent="-342900">
              <a:buFont typeface="Arial" panose="020B0604020202020204" pitchFamily="34" charset="0"/>
              <a:buChar char="•"/>
            </a:pPr>
            <a:r>
              <a:rPr lang="en-US" sz="2000" dirty="0">
                <a:latin typeface="Century Gothic" panose="020B0502020202020204" pitchFamily="34" charset="0"/>
              </a:rPr>
              <a:t>Work/life balance</a:t>
            </a:r>
          </a:p>
          <a:p>
            <a:pPr marL="342900" indent="-342900">
              <a:buFont typeface="Arial" panose="020B0604020202020204" pitchFamily="34" charset="0"/>
              <a:buChar char="•"/>
            </a:pPr>
            <a:r>
              <a:rPr lang="en-US" sz="2000" dirty="0">
                <a:latin typeface="Century Gothic" panose="020B0502020202020204" pitchFamily="34" charset="0"/>
              </a:rPr>
              <a:t>Stress and anxiety</a:t>
            </a:r>
          </a:p>
          <a:p>
            <a:pPr marL="342900" indent="-342900">
              <a:buFont typeface="Arial" panose="020B0604020202020204" pitchFamily="34" charset="0"/>
              <a:buChar char="•"/>
            </a:pPr>
            <a:r>
              <a:rPr lang="en-US" sz="2000" dirty="0">
                <a:latin typeface="Century Gothic" panose="020B0502020202020204" pitchFamily="34" charset="0"/>
              </a:rPr>
              <a:t>Grief and loss</a:t>
            </a:r>
          </a:p>
          <a:p>
            <a:pPr marL="342900" indent="-342900">
              <a:buFont typeface="Arial" panose="020B0604020202020204" pitchFamily="34" charset="0"/>
              <a:buChar char="•"/>
            </a:pPr>
            <a:r>
              <a:rPr lang="en-US" sz="2000" dirty="0">
                <a:latin typeface="Century Gothic" panose="020B0502020202020204" pitchFamily="34" charset="0"/>
              </a:rPr>
              <a:t>Childcare and eldercare resources</a:t>
            </a:r>
          </a:p>
          <a:p>
            <a:pPr marL="342900" indent="-342900">
              <a:buFont typeface="Arial" panose="020B0604020202020204" pitchFamily="34" charset="0"/>
              <a:buChar char="•"/>
            </a:pPr>
            <a:r>
              <a:rPr lang="en-US" sz="2000" dirty="0">
                <a:latin typeface="Century Gothic" panose="020B0502020202020204" pitchFamily="34" charset="0"/>
              </a:rPr>
              <a:t>Substance abuse</a:t>
            </a:r>
          </a:p>
          <a:p>
            <a:pPr marL="342900" indent="-342900">
              <a:buFont typeface="Arial" panose="020B0604020202020204" pitchFamily="34" charset="0"/>
              <a:buChar char="•"/>
            </a:pPr>
            <a:r>
              <a:rPr lang="en-US" sz="2000" dirty="0">
                <a:latin typeface="Century Gothic" panose="020B0502020202020204" pitchFamily="34" charset="0"/>
              </a:rPr>
              <a:t>Addiction</a:t>
            </a:r>
          </a:p>
          <a:p>
            <a:pPr marL="342900" indent="-342900">
              <a:buFont typeface="Arial" panose="020B0604020202020204" pitchFamily="34" charset="0"/>
              <a:buChar char="•"/>
            </a:pPr>
            <a:r>
              <a:rPr lang="en-US" sz="2000" dirty="0">
                <a:latin typeface="Century Gothic" panose="020B0502020202020204" pitchFamily="34" charset="0"/>
              </a:rPr>
              <a:t>And more</a:t>
            </a:r>
          </a:p>
          <a:p>
            <a:endParaRPr lang="en-US" sz="2000" dirty="0">
              <a:latin typeface="Century Gothic" panose="020B0502020202020204" pitchFamily="34" charset="0"/>
            </a:endParaRPr>
          </a:p>
          <a:p>
            <a:r>
              <a:rPr lang="en-US" sz="2000" b="1" dirty="0">
                <a:latin typeface="Century Gothic" panose="020B0502020202020204" pitchFamily="34" charset="0"/>
              </a:rPr>
              <a:t>Note:</a:t>
            </a:r>
            <a:r>
              <a:rPr lang="en-US" sz="2000" dirty="0">
                <a:latin typeface="Century Gothic" panose="020B0502020202020204" pitchFamily="34" charset="0"/>
              </a:rPr>
              <a:t> Services are available at little or no cost.</a:t>
            </a:r>
          </a:p>
          <a:p>
            <a:endParaRPr lang="en-US" dirty="0">
              <a:latin typeface="Century Gothic" panose="020B0502020202020204" pitchFamily="34" charset="0"/>
            </a:endParaRPr>
          </a:p>
          <a:p>
            <a:pPr marL="800100" lvl="1" indent="-342900">
              <a:buFont typeface="Arial" panose="020B0604020202020204" pitchFamily="34" charset="0"/>
              <a:buChar char="•"/>
            </a:pPr>
            <a:endParaRPr lang="en-US" sz="2000" dirty="0">
              <a:latin typeface="Century Gothic" panose="020B0502020202020204" pitchFamily="34" charset="0"/>
            </a:endParaRPr>
          </a:p>
        </p:txBody>
      </p:sp>
      <p:sp>
        <p:nvSpPr>
          <p:cNvPr id="8" name="TextBox 7">
            <a:extLst>
              <a:ext uri="{FF2B5EF4-FFF2-40B4-BE49-F238E27FC236}">
                <a16:creationId xmlns:a16="http://schemas.microsoft.com/office/drawing/2014/main" id="{60D2E5C7-E2F6-C8E4-B810-BCD631F32A89}"/>
              </a:ext>
            </a:extLst>
          </p:cNvPr>
          <p:cNvSpPr txBox="1"/>
          <p:nvPr/>
        </p:nvSpPr>
        <p:spPr>
          <a:xfrm>
            <a:off x="175490" y="821291"/>
            <a:ext cx="6911109" cy="707886"/>
          </a:xfrm>
          <a:prstGeom prst="rect">
            <a:avLst/>
          </a:prstGeom>
          <a:solidFill>
            <a:srgbClr val="9B0000"/>
          </a:solidFill>
          <a:ln>
            <a:solidFill>
              <a:srgbClr val="9B0000"/>
            </a:solidFill>
          </a:ln>
        </p:spPr>
        <p:txBody>
          <a:bodyPr wrap="square" rtlCol="0">
            <a:spAutoFit/>
          </a:bodyPr>
          <a:lstStyle/>
          <a:p>
            <a:r>
              <a:rPr lang="en-US" sz="4000" b="1" dirty="0">
                <a:solidFill>
                  <a:schemeClr val="bg1"/>
                </a:solidFill>
                <a:latin typeface="Agency FB" panose="020B0503020202020204" pitchFamily="34" charset="0"/>
              </a:rPr>
              <a:t>Employee Assistance Program (EAP) </a:t>
            </a:r>
          </a:p>
        </p:txBody>
      </p:sp>
    </p:spTree>
    <p:extLst>
      <p:ext uri="{BB962C8B-B14F-4D97-AF65-F5344CB8AC3E}">
        <p14:creationId xmlns:p14="http://schemas.microsoft.com/office/powerpoint/2010/main" val="1823669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13" t="25022" r="1" b="49596"/>
          <a:stretch/>
        </p:blipFill>
        <p:spPr>
          <a:xfrm>
            <a:off x="0" y="-25758"/>
            <a:ext cx="12198169" cy="1743898"/>
          </a:xfrm>
          <a:prstGeom prst="rect">
            <a:avLst/>
          </a:prstGeom>
        </p:spPr>
      </p:pic>
      <p:sp>
        <p:nvSpPr>
          <p:cNvPr id="13" name="Rectangle 12">
            <a:extLst>
              <a:ext uri="{FF2B5EF4-FFF2-40B4-BE49-F238E27FC236}">
                <a16:creationId xmlns:a16="http://schemas.microsoft.com/office/drawing/2014/main" id="{5D9BEB9F-93AF-497D-8497-853F4FE283F5}"/>
              </a:ext>
            </a:extLst>
          </p:cNvPr>
          <p:cNvSpPr/>
          <p:nvPr/>
        </p:nvSpPr>
        <p:spPr>
          <a:xfrm>
            <a:off x="3086" y="6281946"/>
            <a:ext cx="12192000" cy="56147"/>
          </a:xfrm>
          <a:prstGeom prst="rect">
            <a:avLst/>
          </a:prstGeom>
          <a:solidFill>
            <a:srgbClr val="9B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rgbClr val="9B0000"/>
              </a:solidFill>
            </a:endParaRPr>
          </a:p>
        </p:txBody>
      </p:sp>
      <p:sp>
        <p:nvSpPr>
          <p:cNvPr id="2" name="TextBox 1">
            <a:extLst>
              <a:ext uri="{FF2B5EF4-FFF2-40B4-BE49-F238E27FC236}">
                <a16:creationId xmlns:a16="http://schemas.microsoft.com/office/drawing/2014/main" id="{D06B8DCC-B064-4BE2-AEEE-650128900C3F}"/>
              </a:ext>
            </a:extLst>
          </p:cNvPr>
          <p:cNvSpPr txBox="1"/>
          <p:nvPr/>
        </p:nvSpPr>
        <p:spPr>
          <a:xfrm>
            <a:off x="2396836" y="3029527"/>
            <a:ext cx="7398327" cy="1569660"/>
          </a:xfrm>
          <a:prstGeom prst="rect">
            <a:avLst/>
          </a:prstGeom>
          <a:noFill/>
        </p:spPr>
        <p:txBody>
          <a:bodyPr wrap="square" rtlCol="0">
            <a:spAutoFit/>
          </a:bodyPr>
          <a:lstStyle/>
          <a:p>
            <a:pPr algn="ctr"/>
            <a:r>
              <a:rPr lang="en-US" sz="9600" dirty="0">
                <a:solidFill>
                  <a:srgbClr val="9B0000"/>
                </a:solidFill>
                <a:latin typeface="Baguet Script" panose="00000500000000000000" pitchFamily="2" charset="0"/>
              </a:rPr>
              <a:t>Thank You !!</a:t>
            </a:r>
          </a:p>
        </p:txBody>
      </p:sp>
    </p:spTree>
    <p:extLst>
      <p:ext uri="{BB962C8B-B14F-4D97-AF65-F5344CB8AC3E}">
        <p14:creationId xmlns:p14="http://schemas.microsoft.com/office/powerpoint/2010/main" val="918136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rollment Presentation T" id="{360D177E-6BDF-4D77-89B5-8144F6BDD486}" vid="{C3E34A8C-340F-42EE-9208-941BDF308A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dfecf991-6bad-4b2b-82cf-e0eadb1495a2" xsi:nil="true"/>
    <_dlc_DocId xmlns="18d18e98-1419-41a4-9af2-ae822fe1fabc">FK2U7ZZ6RNA4-1797567310-2465155</_dlc_DocId>
    <_dlc_DocIdUrl xmlns="18d18e98-1419-41a4-9af2-ae822fe1fabc">
      <Url>https://fbsbenefits.sharepoint.com/_layouts/15/DocIdRedir.aspx?ID=FK2U7ZZ6RNA4-1797567310-2465155</Url>
      <Description>FK2U7ZZ6RNA4-1797567310-2465155</Description>
    </_dlc_DocIdUrl>
    <lcf76f155ced4ddcb4097134ff3c332f xmlns="dfecf991-6bad-4b2b-82cf-e0eadb1495a2">
      <Terms xmlns="http://schemas.microsoft.com/office/infopath/2007/PartnerControls"/>
    </lcf76f155ced4ddcb4097134ff3c332f>
    <TaxCatchAll xmlns="18d18e98-1419-41a4-9af2-ae822fe1fabc" xsi:nil="true"/>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206A5D3B71BDC2479B690A2F5B5F0EE8" ma:contentTypeVersion="4577" ma:contentTypeDescription="Create a new document." ma:contentTypeScope="" ma:versionID="56626a8028c6fcba828f987f7609ea0a">
  <xsd:schema xmlns:xsd="http://www.w3.org/2001/XMLSchema" xmlns:xs="http://www.w3.org/2001/XMLSchema" xmlns:p="http://schemas.microsoft.com/office/2006/metadata/properties" xmlns:ns2="18d18e98-1419-41a4-9af2-ae822fe1fabc" xmlns:ns3="dfecf991-6bad-4b2b-82cf-e0eadb1495a2" xmlns:ns4="http://schemas.microsoft.com/sharepoint/v4" targetNamespace="http://schemas.microsoft.com/office/2006/metadata/properties" ma:root="true" ma:fieldsID="a86fe34069bd4aee494ce3103c36089b" ns2:_="" ns3:_="" ns4:_="">
    <xsd:import namespace="18d18e98-1419-41a4-9af2-ae822fe1fabc"/>
    <xsd:import namespace="dfecf991-6bad-4b2b-82cf-e0eadb1495a2"/>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_Flow_SignoffStatus" minOccurs="0"/>
                <xsd:element ref="ns3:MediaLengthInSeconds" minOccurs="0"/>
                <xsd:element ref="ns3:lcf76f155ced4ddcb4097134ff3c332f" minOccurs="0"/>
                <xsd:element ref="ns2:TaxCatchAll" minOccurs="0"/>
                <xsd:element ref="ns4:IconOverla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d18e98-1419-41a4-9af2-ae822fe1fab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79c4dd2d-10cf-49fb-bbbe-a83ed008fc3f}" ma:internalName="TaxCatchAll" ma:showField="CatchAllData" ma:web="18d18e98-1419-41a4-9af2-ae822fe1fab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fecf991-6bad-4b2b-82cf-e0eadb1495a2"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_Flow_SignoffStatus" ma:index="23" nillable="true" ma:displayName="Sign-off status" ma:internalName="Sign_x002d_off_x0020_status">
      <xsd:simpleType>
        <xsd:restriction base="dms:Text"/>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e0a5158e-1429-4229-b20f-72e8e44b901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8"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1AEFA8-A2EC-40A8-A4B4-BAC385953ADE}">
  <ds:schemaRefs>
    <ds:schemaRef ds:uri="http://purl.org/dc/elements/1.1/"/>
    <ds:schemaRef ds:uri="http://schemas.microsoft.com/office/2006/metadata/properties"/>
    <ds:schemaRef ds:uri="http://schemas.microsoft.com/sharepoint/v4"/>
    <ds:schemaRef ds:uri="http://purl.org/dc/terms/"/>
    <ds:schemaRef ds:uri="http://schemas.openxmlformats.org/package/2006/metadata/core-properties"/>
    <ds:schemaRef ds:uri="dfecf991-6bad-4b2b-82cf-e0eadb1495a2"/>
    <ds:schemaRef ds:uri="http://schemas.microsoft.com/office/2006/documentManagement/types"/>
    <ds:schemaRef ds:uri="http://schemas.microsoft.com/office/infopath/2007/PartnerControls"/>
    <ds:schemaRef ds:uri="18d18e98-1419-41a4-9af2-ae822fe1fabc"/>
    <ds:schemaRef ds:uri="http://www.w3.org/XML/1998/namespace"/>
    <ds:schemaRef ds:uri="http://purl.org/dc/dcmitype/"/>
  </ds:schemaRefs>
</ds:datastoreItem>
</file>

<file path=customXml/itemProps2.xml><?xml version="1.0" encoding="utf-8"?>
<ds:datastoreItem xmlns:ds="http://schemas.openxmlformats.org/officeDocument/2006/customXml" ds:itemID="{FFBC3570-A86D-434E-8CA6-76A67BF2FA94}">
  <ds:schemaRefs>
    <ds:schemaRef ds:uri="http://schemas.microsoft.com/sharepoint/events"/>
  </ds:schemaRefs>
</ds:datastoreItem>
</file>

<file path=customXml/itemProps3.xml><?xml version="1.0" encoding="utf-8"?>
<ds:datastoreItem xmlns:ds="http://schemas.openxmlformats.org/officeDocument/2006/customXml" ds:itemID="{FE84DE5A-6A06-4233-8847-469A242478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d18e98-1419-41a4-9af2-ae822fe1fabc"/>
    <ds:schemaRef ds:uri="dfecf991-6bad-4b2b-82cf-e0eadb1495a2"/>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F7341FC0-9AF1-448F-8AF8-41EC6A2209B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Enrollment Presentation T_template</Template>
  <TotalTime>11260</TotalTime>
  <Words>3442</Words>
  <Application>Microsoft Office PowerPoint</Application>
  <PresentationFormat>Widescreen</PresentationFormat>
  <Paragraphs>339</Paragraphs>
  <Slides>39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Agency FB</vt:lpstr>
      <vt:lpstr>Arial</vt:lpstr>
      <vt:lpstr>Baguet Script</vt:lpstr>
      <vt:lpstr>Calibri</vt:lpstr>
      <vt:lpstr>Calibri Light</vt:lpstr>
      <vt:lpstr>Century Gothic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Beverly Itotia</dc:creator>
  <cp:lastModifiedBy>Rodriguez, Jenifer</cp:lastModifiedBy>
  <cp:revision>149</cp:revision>
  <dcterms:created xsi:type="dcterms:W3CDTF">2018-04-13T14:17:39Z</dcterms:created>
  <dcterms:modified xsi:type="dcterms:W3CDTF">2026-07-27T18:38:17Z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0x010100206A5D3B71BDC2479B690A2F5B5F0EE8</vt:lpwstr>
  </property>
  <property fmtid="{D5CDD505-2E9C-101B-9397-08002B2CF9AE}" pid="3" name="_dlc_DocIdItemGuid">
    <vt:lpwstr>920a7327-fa72-4453-a662-7d6773a19402</vt:lpwstr>
  </property>
  <property fmtid="{D5CDD505-2E9C-101B-9397-08002B2CF9AE}" pid="4" name="MediaServiceImageTags">
    <vt:lpwstr/>
  </property>
</Properties>
</file>