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74" r:id="rId13"/>
    <p:sldId id="268" r:id="rId14"/>
    <p:sldId id="269" r:id="rId15"/>
    <p:sldId id="270" r:id="rId16"/>
    <p:sldId id="271" r:id="rId17"/>
    <p:sldId id="272" r:id="rId18"/>
    <p:sldId id="267" r:id="rId19"/>
    <p:sldId id="275" r:id="rId20"/>
    <p:sldId id="273" r:id="rId21"/>
  </p:sldIdLst>
  <p:sldSz cx="9144000" cy="6858000" type="screen4x3"/>
  <p:notesSz cx="7010400" cy="92964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3" roundtripDataSignature="AMtx7mhK4fjCQVQOvlH+nV2b6ZaAcNu77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173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customschemas.google.com/relationships/presentationmetadata" Target="metadata"/><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7840" cy="466434"/>
          </a:xfrm>
          <a:prstGeom prst="rect">
            <a:avLst/>
          </a:prstGeom>
          <a:noFill/>
          <a:ln>
            <a:noFill/>
          </a:ln>
        </p:spPr>
        <p:txBody>
          <a:bodyPr spcFirstLastPara="1" wrap="square" lIns="93175" tIns="46575" rIns="93175" bIns="46575"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0938" y="0"/>
            <a:ext cx="3037840" cy="466434"/>
          </a:xfrm>
          <a:prstGeom prst="rect">
            <a:avLst/>
          </a:prstGeom>
          <a:noFill/>
          <a:ln>
            <a:noFill/>
          </a:ln>
        </p:spPr>
        <p:txBody>
          <a:bodyPr spcFirstLastPara="1" wrap="square" lIns="93175" tIns="46575" rIns="93175" bIns="46575"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967"/>
            <a:ext cx="3037840" cy="466433"/>
          </a:xfrm>
          <a:prstGeom prst="rect">
            <a:avLst/>
          </a:prstGeom>
          <a:noFill/>
          <a:ln>
            <a:noFill/>
          </a:ln>
        </p:spPr>
        <p:txBody>
          <a:bodyPr spcFirstLastPara="1" wrap="square" lIns="93175" tIns="46575" rIns="93175" bIns="46575"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1: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3" name="Google Shape;103;p1: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04" name="Google Shape;104;p1: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2: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1" name="Google Shape;111;p2: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12" name="Google Shape;112;p2: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3: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8" name="Google Shape;118;p3: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n-US"/>
              <a:t>Every school has a bookkeeper.  They are a VIP!  Your bookkeeper is always your first contact for any payroll question.  They will work with their payroll specialist in Finance to answer any questions you have.</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119" name="Google Shape;119;p3: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4: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6" name="Google Shape;126;p4:notes"/>
          <p:cNvSpPr txBox="1">
            <a:spLocks noGrp="1"/>
          </p:cNvSpPr>
          <p:nvPr>
            <p:ph type="body" idx="1"/>
          </p:nvPr>
        </p:nvSpPr>
        <p:spPr>
          <a:xfrm>
            <a:off x="701040" y="4473893"/>
            <a:ext cx="5608320" cy="4128077"/>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n-US"/>
              <a:t>Duplin County Schools uses an electronic timekeeping system for all employees.  It is called Time Keeper.   You can only access Time Keeper from a computer connected to the network in a Duplin County Schools building.  </a:t>
            </a:r>
            <a:endParaRPr/>
          </a:p>
          <a:p>
            <a:pPr marL="0" lvl="0" indent="0" algn="l" rtl="0">
              <a:spcBef>
                <a:spcPts val="0"/>
              </a:spcBef>
              <a:spcAft>
                <a:spcPts val="0"/>
              </a:spcAft>
              <a:buNone/>
            </a:pPr>
            <a:endParaRPr/>
          </a:p>
          <a:p>
            <a:pPr marL="0" lvl="0" indent="0" algn="l" rtl="0">
              <a:spcBef>
                <a:spcPts val="0"/>
              </a:spcBef>
              <a:spcAft>
                <a:spcPts val="0"/>
              </a:spcAft>
              <a:buNone/>
            </a:pPr>
            <a:r>
              <a:rPr lang="en-US"/>
              <a:t>There are two types of employees – </a:t>
            </a:r>
            <a:endParaRPr/>
          </a:p>
          <a:p>
            <a:pPr marL="0" lvl="0" indent="0" algn="l" rtl="0">
              <a:spcBef>
                <a:spcPts val="0"/>
              </a:spcBef>
              <a:spcAft>
                <a:spcPts val="0"/>
              </a:spcAft>
              <a:buNone/>
            </a:pPr>
            <a:r>
              <a:rPr lang="en-US"/>
              <a:t>Exempt employees (exempt from earning overtime) are paid the same salary every month no matter how many hours they work.  They are expected to work until the job is done.  There are only variations in pay for assigned extra duty pay, bonuses, leave without pay, etc.  Teachers are exempt employees.  Exempt employees only clock in to record their attendance for the day.</a:t>
            </a:r>
            <a:endParaRPr/>
          </a:p>
          <a:p>
            <a:pPr marL="0" lvl="0" indent="0" algn="l" rtl="0">
              <a:spcBef>
                <a:spcPts val="0"/>
              </a:spcBef>
              <a:spcAft>
                <a:spcPts val="0"/>
              </a:spcAft>
              <a:buNone/>
            </a:pPr>
            <a:endParaRPr/>
          </a:p>
          <a:p>
            <a:pPr marL="0" lvl="0" indent="0" algn="l" rtl="0">
              <a:spcBef>
                <a:spcPts val="0"/>
              </a:spcBef>
              <a:spcAft>
                <a:spcPts val="0"/>
              </a:spcAft>
              <a:buNone/>
            </a:pPr>
            <a:r>
              <a:rPr lang="en-US"/>
              <a:t>Nonexempt employees (earn overtime) are paid for every hour they work, because they earn overtime when they work over 40 hours in a week.  Nonexempt employees clock in and clock out to track their hours.  Teacher assistants and custodians are examples of non-exempt employees.</a:t>
            </a:r>
            <a:endParaRPr/>
          </a:p>
          <a:p>
            <a:pPr marL="0" lvl="0" indent="0" algn="l" rtl="0">
              <a:spcBef>
                <a:spcPts val="0"/>
              </a:spcBef>
              <a:spcAft>
                <a:spcPts val="0"/>
              </a:spcAft>
              <a:buNone/>
            </a:pPr>
            <a:endParaRPr/>
          </a:p>
          <a:p>
            <a:pPr marL="0" lvl="0" indent="0" algn="l" rtl="0">
              <a:spcBef>
                <a:spcPts val="0"/>
              </a:spcBef>
              <a:spcAft>
                <a:spcPts val="0"/>
              </a:spcAft>
              <a:buNone/>
            </a:pPr>
            <a:r>
              <a:rPr lang="en-US"/>
              <a:t>Each employee must clock themselves in.  We are not allowed to clock each other in or out.</a:t>
            </a:r>
            <a:endParaRPr/>
          </a:p>
          <a:p>
            <a:pPr marL="0" lvl="0" indent="0" algn="l" rtl="0">
              <a:spcBef>
                <a:spcPts val="0"/>
              </a:spcBef>
              <a:spcAft>
                <a:spcPts val="0"/>
              </a:spcAft>
              <a:buNone/>
            </a:pPr>
            <a:endParaRPr/>
          </a:p>
          <a:p>
            <a:pPr marL="0" lvl="0" indent="0" algn="l" rtl="0">
              <a:spcBef>
                <a:spcPts val="0"/>
              </a:spcBef>
              <a:spcAft>
                <a:spcPts val="0"/>
              </a:spcAft>
              <a:buNone/>
            </a:pPr>
            <a:r>
              <a:rPr lang="en-US"/>
              <a:t>Access Time Keeper either through a shared computer in a common area, or from your own computer.  The Time Keeper button is located near the bottom of the DCS homepage.</a:t>
            </a:r>
            <a:endParaRPr/>
          </a:p>
        </p:txBody>
      </p:sp>
      <p:sp>
        <p:nvSpPr>
          <p:cNvPr id="127" name="Google Shape;127;p4: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5: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5" name="Google Shape;135;p5: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36" name="Google Shape;136;p5: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6: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 name="Google Shape;150;p6: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n-US"/>
              <a:t>All the rest of the features we will discuss are accessed from the Time Keeper main menu.  To access the main menu, you will log into Time Keeper just like you do when you are clocking in.  The main menu is located on the left side of the screen.</a:t>
            </a:r>
            <a:endParaRPr/>
          </a:p>
        </p:txBody>
      </p:sp>
      <p:sp>
        <p:nvSpPr>
          <p:cNvPr id="151" name="Google Shape;151;p6: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7: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 name="Google Shape;159;p7:notes"/>
          <p:cNvSpPr txBox="1">
            <a:spLocks noGrp="1"/>
          </p:cNvSpPr>
          <p:nvPr>
            <p:ph type="body" idx="1"/>
          </p:nvPr>
        </p:nvSpPr>
        <p:spPr>
          <a:xfrm>
            <a:off x="701040" y="4502944"/>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n-US"/>
              <a:t>Occasionally you may forget to clock in.  To fix this, you will submit a “Missed Clock In Request” through timekeeper.  </a:t>
            </a:r>
            <a:endParaRPr/>
          </a:p>
          <a:p>
            <a:pPr marL="0" lvl="0" indent="0" algn="l" rtl="0">
              <a:spcBef>
                <a:spcPts val="0"/>
              </a:spcBef>
              <a:spcAft>
                <a:spcPts val="0"/>
              </a:spcAft>
              <a:buNone/>
            </a:pPr>
            <a:endParaRPr/>
          </a:p>
          <a:p>
            <a:pPr marL="0" lvl="0" indent="0" algn="l" rtl="0">
              <a:spcBef>
                <a:spcPts val="0"/>
              </a:spcBef>
              <a:spcAft>
                <a:spcPts val="0"/>
              </a:spcAft>
              <a:buNone/>
            </a:pPr>
            <a:r>
              <a:rPr lang="en-US"/>
              <a:t>The request is routed to your school bookkeeper who will adjust your clock in.</a:t>
            </a:r>
            <a:endParaRPr/>
          </a:p>
        </p:txBody>
      </p:sp>
      <p:sp>
        <p:nvSpPr>
          <p:cNvPr id="160" name="Google Shape;160;p7: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8: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5" name="Google Shape;175;p8: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n-US"/>
              <a:t>You can also review your time sheet through Time Keeper.  You should review your timesheet weekly to make sure you haven’t missed any clock ins.  Also, if you have submitted a leave request, you should check your timesheet to make sure the request has been entered correctly.  </a:t>
            </a:r>
            <a:endParaRPr/>
          </a:p>
        </p:txBody>
      </p:sp>
      <p:sp>
        <p:nvSpPr>
          <p:cNvPr id="176" name="Google Shape;176;p8: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9: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5" name="Google Shape;185;p9: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86" name="Google Shape;186;p9: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10: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7" name="Google Shape;197;p10: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n-US"/>
              <a:t>You can check your leave balances through Time Keeper.  Remember that leave balances are displayed in HOURS.  If you are a Teacher, to determine how many days you have, divide your leave balance by 7.5, which is the standard number of hours Teacher per day for a Teacher.</a:t>
            </a:r>
            <a:endParaRPr/>
          </a:p>
          <a:p>
            <a:pPr marL="0" lvl="0" indent="0" algn="l" rtl="0">
              <a:spcBef>
                <a:spcPts val="0"/>
              </a:spcBef>
              <a:spcAft>
                <a:spcPts val="0"/>
              </a:spcAft>
              <a:buNone/>
            </a:pPr>
            <a:endParaRPr/>
          </a:p>
          <a:p>
            <a:pPr marL="0" lvl="0" indent="0" algn="l" rtl="0">
              <a:spcBef>
                <a:spcPts val="0"/>
              </a:spcBef>
              <a:spcAft>
                <a:spcPts val="0"/>
              </a:spcAft>
              <a:buNone/>
            </a:pPr>
            <a:r>
              <a:rPr lang="en-US"/>
              <a:t>There are restrictions on how and when leave can be taken. </a:t>
            </a:r>
            <a:endParaRPr/>
          </a:p>
          <a:p>
            <a:pPr marL="174708" lvl="0" indent="-174708" algn="l" rtl="0">
              <a:spcBef>
                <a:spcPts val="0"/>
              </a:spcBef>
              <a:spcAft>
                <a:spcPts val="0"/>
              </a:spcAft>
              <a:buClr>
                <a:schemeClr val="dk1"/>
              </a:buClr>
              <a:buSzPts val="1200"/>
              <a:buFont typeface="Arial"/>
              <a:buChar char="•"/>
            </a:pPr>
            <a:r>
              <a:rPr lang="en-US"/>
              <a:t>Annual and Sick Leave can only be taken in half or whole day increments.   </a:t>
            </a:r>
            <a:endParaRPr/>
          </a:p>
          <a:p>
            <a:pPr marL="174708" lvl="0" indent="-174708" algn="l" rtl="0">
              <a:spcBef>
                <a:spcPts val="0"/>
              </a:spcBef>
              <a:spcAft>
                <a:spcPts val="0"/>
              </a:spcAft>
              <a:buClr>
                <a:schemeClr val="dk1"/>
              </a:buClr>
              <a:buSzPts val="1200"/>
              <a:buFont typeface="Arial"/>
              <a:buChar char="•"/>
            </a:pPr>
            <a:r>
              <a:rPr lang="en-US"/>
              <a:t>Annual Leave for 10 month employees can only be taken when students are not in session. 10 Annual Leave days are built into the school calendar and you can only take them on these days.   </a:t>
            </a:r>
            <a:endParaRPr/>
          </a:p>
          <a:p>
            <a:pPr marL="174708" lvl="0" indent="-174708" algn="l" rtl="0">
              <a:spcBef>
                <a:spcPts val="0"/>
              </a:spcBef>
              <a:spcAft>
                <a:spcPts val="0"/>
              </a:spcAft>
              <a:buClr>
                <a:schemeClr val="dk1"/>
              </a:buClr>
              <a:buSzPts val="1200"/>
              <a:buFont typeface="Arial"/>
              <a:buChar char="•"/>
            </a:pPr>
            <a:r>
              <a:rPr lang="en-US"/>
              <a:t>If you receive any other type of Leave, be sure to check with your school Bookkeeper for any restrictions on using the Leave before you schedule it.</a:t>
            </a:r>
            <a:endParaRPr/>
          </a:p>
          <a:p>
            <a:pPr marL="0" lvl="0" indent="0" algn="l" rtl="0">
              <a:spcBef>
                <a:spcPts val="0"/>
              </a:spcBef>
              <a:spcAft>
                <a:spcPts val="0"/>
              </a:spcAft>
              <a:buNone/>
            </a:pPr>
            <a:endParaRPr/>
          </a:p>
        </p:txBody>
      </p:sp>
      <p:sp>
        <p:nvSpPr>
          <p:cNvPr id="198" name="Google Shape;198;p10: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11: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8" name="Google Shape;208;p11: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n-US"/>
              <a:t>Most types of leave are accrued on a monthly basis.  </a:t>
            </a:r>
            <a:endParaRPr/>
          </a:p>
          <a:p>
            <a:pPr marL="0" lvl="0" indent="0" algn="l" rtl="0">
              <a:spcBef>
                <a:spcPts val="0"/>
              </a:spcBef>
              <a:spcAft>
                <a:spcPts val="0"/>
              </a:spcAft>
              <a:buNone/>
            </a:pPr>
            <a:endParaRPr/>
          </a:p>
          <a:p>
            <a:pPr marL="0" lvl="0" indent="0" algn="l" rtl="0">
              <a:spcBef>
                <a:spcPts val="0"/>
              </a:spcBef>
              <a:spcAft>
                <a:spcPts val="0"/>
              </a:spcAft>
              <a:buNone/>
            </a:pPr>
            <a:r>
              <a:rPr lang="en-US"/>
              <a:t>Vacation (or Annual) Leave accrual rates depend on years of service.  The chart shown below is the standard chart from the State of North Carolina.  It is a little confusing for Teachers because it is based on the State standard which is an 8 hour workday but Teacher pay is calculated on 7.5 hours per day.  </a:t>
            </a:r>
            <a:endParaRPr/>
          </a:p>
          <a:p>
            <a:pPr marL="0" lvl="0" indent="0" algn="l" rtl="0">
              <a:spcBef>
                <a:spcPts val="0"/>
              </a:spcBef>
              <a:spcAft>
                <a:spcPts val="0"/>
              </a:spcAft>
              <a:buNone/>
            </a:pPr>
            <a:endParaRPr/>
          </a:p>
          <a:p>
            <a:pPr marL="0" lvl="0" indent="0" algn="l" rtl="0">
              <a:spcBef>
                <a:spcPts val="0"/>
              </a:spcBef>
              <a:spcAft>
                <a:spcPts val="0"/>
              </a:spcAft>
              <a:buNone/>
            </a:pPr>
            <a:r>
              <a:rPr lang="en-US"/>
              <a:t>A new 10-month employee hired at the beginning of the school year earns about 10 days a year, which are built into the school calendar.  </a:t>
            </a:r>
            <a:endParaRPr/>
          </a:p>
          <a:p>
            <a:pPr marL="0" lvl="0" indent="0" algn="l" rtl="0">
              <a:spcBef>
                <a:spcPts val="0"/>
              </a:spcBef>
              <a:spcAft>
                <a:spcPts val="0"/>
              </a:spcAft>
              <a:buNone/>
            </a:pPr>
            <a:endParaRPr/>
          </a:p>
          <a:p>
            <a:pPr marL="0" lvl="0" indent="0" algn="l" rtl="0">
              <a:spcBef>
                <a:spcPts val="0"/>
              </a:spcBef>
              <a:spcAft>
                <a:spcPts val="0"/>
              </a:spcAft>
              <a:buNone/>
            </a:pPr>
            <a:r>
              <a:rPr lang="en-US"/>
              <a:t>Teachers also earn 2 Personal Leave days each year at an accrual rate of .20 days per month.  Be sure to schedule your personal leave days in advance.</a:t>
            </a:r>
            <a:endParaRPr/>
          </a:p>
          <a:p>
            <a:pPr marL="0" lvl="0" indent="0" algn="l" rtl="0">
              <a:spcBef>
                <a:spcPts val="0"/>
              </a:spcBef>
              <a:spcAft>
                <a:spcPts val="0"/>
              </a:spcAft>
              <a:buNone/>
            </a:pPr>
            <a:endParaRPr/>
          </a:p>
          <a:p>
            <a:pPr marL="0" lvl="0" indent="0" algn="l" rtl="0">
              <a:spcBef>
                <a:spcPts val="0"/>
              </a:spcBef>
              <a:spcAft>
                <a:spcPts val="0"/>
              </a:spcAft>
              <a:buNone/>
            </a:pPr>
            <a:r>
              <a:rPr lang="en-US"/>
              <a:t>This year, our Board of Education has also granted each employee who is hired at the beginning of the school year 4 days of Wellness Leave which follow the same use rules as Annual Leave.  Wellness Leave cannot be used when students are in session, but can be used on Optional Teacher Workdays.  (Employees who are hired later in the year will earn a prorated number of Wellness Leave days.)</a:t>
            </a:r>
            <a:endParaRPr/>
          </a:p>
        </p:txBody>
      </p:sp>
      <p:sp>
        <p:nvSpPr>
          <p:cNvPr id="209" name="Google Shape;209;p11: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11: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8" name="Google Shape;208;p11: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n-US"/>
              <a:t>Most types of leave are accrued on a monthly basis.  </a:t>
            </a:r>
            <a:endParaRPr/>
          </a:p>
          <a:p>
            <a:pPr marL="0" lvl="0" indent="0" algn="l" rtl="0">
              <a:spcBef>
                <a:spcPts val="0"/>
              </a:spcBef>
              <a:spcAft>
                <a:spcPts val="0"/>
              </a:spcAft>
              <a:buNone/>
            </a:pPr>
            <a:endParaRPr/>
          </a:p>
          <a:p>
            <a:pPr marL="0" lvl="0" indent="0" algn="l" rtl="0">
              <a:spcBef>
                <a:spcPts val="0"/>
              </a:spcBef>
              <a:spcAft>
                <a:spcPts val="0"/>
              </a:spcAft>
              <a:buNone/>
            </a:pPr>
            <a:r>
              <a:rPr lang="en-US"/>
              <a:t>Vacation (or Annual) Leave accrual rates depend on years of service.  The chart shown below is the standard chart from the State of North Carolina.  It is a little confusing for Teachers because it is based on the State standard which is an 8 hour workday but Teacher pay is calculated on 7.5 hours per day.  </a:t>
            </a:r>
            <a:endParaRPr/>
          </a:p>
          <a:p>
            <a:pPr marL="0" lvl="0" indent="0" algn="l" rtl="0">
              <a:spcBef>
                <a:spcPts val="0"/>
              </a:spcBef>
              <a:spcAft>
                <a:spcPts val="0"/>
              </a:spcAft>
              <a:buNone/>
            </a:pPr>
            <a:endParaRPr/>
          </a:p>
          <a:p>
            <a:pPr marL="0" lvl="0" indent="0" algn="l" rtl="0">
              <a:spcBef>
                <a:spcPts val="0"/>
              </a:spcBef>
              <a:spcAft>
                <a:spcPts val="0"/>
              </a:spcAft>
              <a:buNone/>
            </a:pPr>
            <a:r>
              <a:rPr lang="en-US"/>
              <a:t>A new 10-month employee hired at the beginning of the school year earns about 10 days a year, which are built into the school calendar.  </a:t>
            </a:r>
            <a:endParaRPr/>
          </a:p>
          <a:p>
            <a:pPr marL="0" lvl="0" indent="0" algn="l" rtl="0">
              <a:spcBef>
                <a:spcPts val="0"/>
              </a:spcBef>
              <a:spcAft>
                <a:spcPts val="0"/>
              </a:spcAft>
              <a:buNone/>
            </a:pPr>
            <a:endParaRPr/>
          </a:p>
          <a:p>
            <a:pPr marL="0" lvl="0" indent="0" algn="l" rtl="0">
              <a:spcBef>
                <a:spcPts val="0"/>
              </a:spcBef>
              <a:spcAft>
                <a:spcPts val="0"/>
              </a:spcAft>
              <a:buNone/>
            </a:pPr>
            <a:r>
              <a:rPr lang="en-US"/>
              <a:t>Teachers also earn 2 Personal Leave days each year at an accrual rate of .20 days per month.  Be sure to schedule your personal leave days in advance.</a:t>
            </a:r>
            <a:endParaRPr/>
          </a:p>
          <a:p>
            <a:pPr marL="0" lvl="0" indent="0" algn="l" rtl="0">
              <a:spcBef>
                <a:spcPts val="0"/>
              </a:spcBef>
              <a:spcAft>
                <a:spcPts val="0"/>
              </a:spcAft>
              <a:buNone/>
            </a:pPr>
            <a:endParaRPr/>
          </a:p>
          <a:p>
            <a:pPr marL="0" lvl="0" indent="0" algn="l" rtl="0">
              <a:spcBef>
                <a:spcPts val="0"/>
              </a:spcBef>
              <a:spcAft>
                <a:spcPts val="0"/>
              </a:spcAft>
              <a:buNone/>
            </a:pPr>
            <a:r>
              <a:rPr lang="en-US"/>
              <a:t>This year, our Board of Education has also granted each employee who is hired at the beginning of the school year 4 days of Wellness Leave which follow the same use rules as Annual Leave.  Wellness Leave cannot be used when students are in session, but can be used on Optional Teacher Workdays.  (Employees who are hired later in the year will earn a prorated number of Wellness Leave days.)</a:t>
            </a:r>
            <a:endParaRPr/>
          </a:p>
        </p:txBody>
      </p:sp>
      <p:sp>
        <p:nvSpPr>
          <p:cNvPr id="209" name="Google Shape;209;p11: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12</a:t>
            </a:fld>
            <a:endParaRPr/>
          </a:p>
        </p:txBody>
      </p:sp>
    </p:spTree>
    <p:extLst>
      <p:ext uri="{BB962C8B-B14F-4D97-AF65-F5344CB8AC3E}">
        <p14:creationId xmlns:p14="http://schemas.microsoft.com/office/powerpoint/2010/main" val="32033941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13: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3" name="Google Shape;223;p13: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224" name="Google Shape;224;p13: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14: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6" name="Google Shape;236;p14: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n-US"/>
              <a:t>Your initial tax information will be entered into Payroll based on the forms you fill out as part of your new hire process.  If you need to make any changes later, you will use the Tax Information feature of Time Keeper.  </a:t>
            </a:r>
            <a:endParaRPr/>
          </a:p>
          <a:p>
            <a:pPr marL="0" lvl="0" indent="0" algn="l" rtl="0">
              <a:spcBef>
                <a:spcPts val="0"/>
              </a:spcBef>
              <a:spcAft>
                <a:spcPts val="0"/>
              </a:spcAft>
              <a:buNone/>
            </a:pPr>
            <a:endParaRPr/>
          </a:p>
          <a:p>
            <a:pPr marL="0" lvl="0" indent="0" algn="l" rtl="0">
              <a:spcBef>
                <a:spcPts val="0"/>
              </a:spcBef>
              <a:spcAft>
                <a:spcPts val="0"/>
              </a:spcAft>
              <a:buNone/>
            </a:pPr>
            <a:r>
              <a:rPr lang="en-US"/>
              <a:t>The Time Keeper system doesn’t have the complete form but will only ask you for the information contained in certain boxes of the W-4 or NC-4.  Tax forms can be complicated so I would advise you, before you log in to make this change, pull down a W-4 or NC-4 from the internet and complete it.  It will make this process go much smoother!</a:t>
            </a:r>
            <a:endParaRPr/>
          </a:p>
        </p:txBody>
      </p:sp>
      <p:sp>
        <p:nvSpPr>
          <p:cNvPr id="237" name="Google Shape;237;p14: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15: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9" name="Google Shape;249;p15:notes"/>
          <p:cNvSpPr txBox="1">
            <a:spLocks noGrp="1"/>
          </p:cNvSpPr>
          <p:nvPr>
            <p:ph type="body" idx="1"/>
          </p:nvPr>
        </p:nvSpPr>
        <p:spPr>
          <a:xfrm>
            <a:off x="701040" y="4473893"/>
            <a:ext cx="5608320" cy="4067175"/>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n-US"/>
              <a:t>Time Keeper can also be used to view your check stubs prior to payday.  24 months of checks are visible in the system.  </a:t>
            </a:r>
            <a:endParaRPr/>
          </a:p>
          <a:p>
            <a:pPr marL="0" lvl="0" indent="0" algn="l" rtl="0">
              <a:spcBef>
                <a:spcPts val="0"/>
              </a:spcBef>
              <a:spcAft>
                <a:spcPts val="0"/>
              </a:spcAft>
              <a:buNone/>
            </a:pPr>
            <a:endParaRPr/>
          </a:p>
          <a:p>
            <a:pPr marL="0" lvl="0" indent="0" algn="l" rtl="0">
              <a:spcBef>
                <a:spcPts val="0"/>
              </a:spcBef>
              <a:spcAft>
                <a:spcPts val="0"/>
              </a:spcAft>
              <a:buNone/>
            </a:pPr>
            <a:r>
              <a:rPr lang="en-US"/>
              <a:t>Usually, checks become visible 3 days prior to payday.  We encourage everyone to look at their checks prior to payday.  If there are any errors, or if you have any questions, please ask your school bookkeeper for help.  The earlier we know of errors, the easier it is to fix them.   </a:t>
            </a:r>
            <a:endParaRPr/>
          </a:p>
          <a:p>
            <a:pPr marL="0" lvl="0" indent="0" algn="l" rtl="0">
              <a:spcBef>
                <a:spcPts val="0"/>
              </a:spcBef>
              <a:spcAft>
                <a:spcPts val="0"/>
              </a:spcAft>
              <a:buNone/>
            </a:pPr>
            <a:endParaRPr/>
          </a:p>
          <a:p>
            <a:pPr marL="0" lvl="0" indent="0" algn="l" rtl="0">
              <a:spcBef>
                <a:spcPts val="0"/>
              </a:spcBef>
              <a:spcAft>
                <a:spcPts val="0"/>
              </a:spcAft>
              <a:buNone/>
            </a:pPr>
            <a:r>
              <a:rPr lang="en-US"/>
              <a:t>Very important to remember that 10 month employees are prepaid.  Your first check on August 31</a:t>
            </a:r>
            <a:r>
              <a:rPr lang="en-US" baseline="30000"/>
              <a:t>st</a:t>
            </a:r>
            <a:r>
              <a:rPr lang="en-US"/>
              <a:t> will pay you for August 6</a:t>
            </a:r>
            <a:r>
              <a:rPr lang="en-US" baseline="30000"/>
              <a:t>th</a:t>
            </a:r>
            <a:r>
              <a:rPr lang="en-US"/>
              <a:t> through September 6</a:t>
            </a:r>
            <a:r>
              <a:rPr lang="en-US" baseline="30000"/>
              <a:t>th</a:t>
            </a:r>
            <a:r>
              <a:rPr lang="en-US"/>
              <a:t>.  Your last check on May 31</a:t>
            </a:r>
            <a:r>
              <a:rPr lang="en-US" baseline="30000"/>
              <a:t>st</a:t>
            </a:r>
            <a:r>
              <a:rPr lang="en-US"/>
              <a:t> will pay you from Jay 5</a:t>
            </a:r>
            <a:r>
              <a:rPr lang="en-US" baseline="30000"/>
              <a:t>th</a:t>
            </a:r>
            <a:r>
              <a:rPr lang="en-US"/>
              <a:t> to June 3</a:t>
            </a:r>
            <a:r>
              <a:rPr lang="en-US" baseline="30000"/>
              <a:t>rd</a:t>
            </a:r>
            <a:r>
              <a:rPr lang="en-US"/>
              <a:t>.  You will receive 10 paychecks each school year.  </a:t>
            </a:r>
            <a:endParaRPr/>
          </a:p>
          <a:p>
            <a:pPr marL="0" lvl="0" indent="0" algn="l" rtl="0">
              <a:spcBef>
                <a:spcPts val="0"/>
              </a:spcBef>
              <a:spcAft>
                <a:spcPts val="0"/>
              </a:spcAft>
              <a:buNone/>
            </a:pPr>
            <a:endParaRPr/>
          </a:p>
          <a:p>
            <a:pPr marL="0" lvl="0" indent="0" algn="l" rtl="0">
              <a:spcBef>
                <a:spcPts val="0"/>
              </a:spcBef>
              <a:spcAft>
                <a:spcPts val="0"/>
              </a:spcAft>
              <a:buNone/>
            </a:pPr>
            <a:r>
              <a:rPr lang="en-US"/>
              <a:t>This means you will not receive a check in June or July.  Please plan ahead!   The State has discontinued the installment pay system which allowed us to spread 10 month paychecks over 12 months, but we are still allowed to work with banking institutions to set up payroll deductions for employees who have savings accounts.  If you are interested in this option, contact your banking institution to see if they offer this service.  If so, the bank will need to submit a form to us requesting a payroll deduction be set up.  We will then automatically take the deduction each month and send the funds directly to the banking institution.</a:t>
            </a:r>
            <a:endParaRPr/>
          </a:p>
        </p:txBody>
      </p:sp>
      <p:sp>
        <p:nvSpPr>
          <p:cNvPr id="250" name="Google Shape;250;p15: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6: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16: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n-US"/>
              <a:t>Employee expense reimbursements are also visible through Time Keeper.  Employee expense reimbursements are processed through either ACH or check.  If you don’t specify a preference on the reimbursement form, we will default to check.  </a:t>
            </a:r>
            <a:endParaRPr/>
          </a:p>
        </p:txBody>
      </p:sp>
      <p:sp>
        <p:nvSpPr>
          <p:cNvPr id="262" name="Google Shape;262;p16: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7: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7: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r>
              <a:rPr lang="en-US"/>
              <a:t>W2s are also available through Time Keeper.  You will receive a paper copy of your W2 from your school bookkeeper, but you can also print a copy from the Time Keeper system.   This feature is very useful if you ever need a duplicate W2 for a loan or any other reason.</a:t>
            </a:r>
            <a:endParaRPr/>
          </a:p>
        </p:txBody>
      </p:sp>
      <p:sp>
        <p:nvSpPr>
          <p:cNvPr id="273" name="Google Shape;273;p17: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12: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5" name="Google Shape;215;p12: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216" name="Google Shape;216;p12: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12: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5" name="Google Shape;215;p12: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216" name="Google Shape;216;p12: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19</a:t>
            </a:fld>
            <a:endParaRPr/>
          </a:p>
        </p:txBody>
      </p:sp>
    </p:spTree>
    <p:extLst>
      <p:ext uri="{BB962C8B-B14F-4D97-AF65-F5344CB8AC3E}">
        <p14:creationId xmlns:p14="http://schemas.microsoft.com/office/powerpoint/2010/main" val="36735045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18: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3" name="Google Shape;283;p18: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284" name="Google Shape;284;p18: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20</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18"/>
        <p:cNvGrpSpPr/>
        <p:nvPr/>
      </p:nvGrpSpPr>
      <p:grpSpPr>
        <a:xfrm>
          <a:off x="0" y="0"/>
          <a:ext cx="0" cy="0"/>
          <a:chOff x="0" y="0"/>
          <a:chExt cx="0" cy="0"/>
        </a:xfrm>
      </p:grpSpPr>
      <p:sp>
        <p:nvSpPr>
          <p:cNvPr id="19" name="Google Shape;19;p20"/>
          <p:cNvSpPr/>
          <p:nvPr/>
        </p:nvSpPr>
        <p:spPr>
          <a:xfrm>
            <a:off x="2382" y="6400800"/>
            <a:ext cx="9141619"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0"/>
          <p:cNvSpPr/>
          <p:nvPr/>
        </p:nvSpPr>
        <p:spPr>
          <a:xfrm>
            <a:off x="12" y="6334316"/>
            <a:ext cx="9141619"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0"/>
          <p:cNvSpPr txBox="1">
            <a:spLocks noGrp="1"/>
          </p:cNvSpPr>
          <p:nvPr>
            <p:ph type="ctrTitle"/>
          </p:nvPr>
        </p:nvSpPr>
        <p:spPr>
          <a:xfrm>
            <a:off x="822960" y="758952"/>
            <a:ext cx="7543800" cy="356616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262626"/>
              </a:buClr>
              <a:buSzPts val="8000"/>
              <a:buFont typeface="Calibri"/>
              <a:buNone/>
              <a:defRPr sz="80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20"/>
          <p:cNvSpPr txBox="1">
            <a:spLocks noGrp="1"/>
          </p:cNvSpPr>
          <p:nvPr>
            <p:ph type="subTitle" idx="1"/>
          </p:nvPr>
        </p:nvSpPr>
        <p:spPr>
          <a:xfrm>
            <a:off x="825038" y="4455621"/>
            <a:ext cx="7543800" cy="11430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1200"/>
              </a:spcBef>
              <a:spcAft>
                <a:spcPts val="0"/>
              </a:spcAft>
              <a:buSzPts val="2400"/>
              <a:buNone/>
              <a:defRPr sz="2400" cap="none">
                <a:solidFill>
                  <a:schemeClr val="dk2"/>
                </a:solidFill>
                <a:latin typeface="Calibri"/>
                <a:ea typeface="Calibri"/>
                <a:cs typeface="Calibri"/>
                <a:sym typeface="Calibri"/>
              </a:defRPr>
            </a:lvl1pPr>
            <a:lvl2pPr lvl="1" algn="ctr">
              <a:lnSpc>
                <a:spcPct val="90000"/>
              </a:lnSpc>
              <a:spcBef>
                <a:spcPts val="200"/>
              </a:spcBef>
              <a:spcAft>
                <a:spcPts val="0"/>
              </a:spcAft>
              <a:buSzPts val="2400"/>
              <a:buNone/>
              <a:defRPr sz="2400"/>
            </a:lvl2pPr>
            <a:lvl3pPr lvl="2" algn="ctr">
              <a:lnSpc>
                <a:spcPct val="90000"/>
              </a:lnSpc>
              <a:spcBef>
                <a:spcPts val="400"/>
              </a:spcBef>
              <a:spcAft>
                <a:spcPts val="0"/>
              </a:spcAft>
              <a:buSzPts val="2400"/>
              <a:buNone/>
              <a:defRPr sz="2400"/>
            </a:lvl3pPr>
            <a:lvl4pPr lvl="3" algn="ctr">
              <a:lnSpc>
                <a:spcPct val="90000"/>
              </a:lnSpc>
              <a:spcBef>
                <a:spcPts val="400"/>
              </a:spcBef>
              <a:spcAft>
                <a:spcPts val="0"/>
              </a:spcAft>
              <a:buSzPts val="2000"/>
              <a:buNone/>
              <a:defRPr sz="2000"/>
            </a:lvl4pPr>
            <a:lvl5pPr lvl="4" algn="ctr">
              <a:lnSpc>
                <a:spcPct val="90000"/>
              </a:lnSpc>
              <a:spcBef>
                <a:spcPts val="400"/>
              </a:spcBef>
              <a:spcAft>
                <a:spcPts val="0"/>
              </a:spcAft>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a:endParaRPr/>
          </a:p>
        </p:txBody>
      </p:sp>
      <p:sp>
        <p:nvSpPr>
          <p:cNvPr id="23" name="Google Shape;23;p20"/>
          <p:cNvSpPr txBox="1">
            <a:spLocks noGrp="1"/>
          </p:cNvSpPr>
          <p:nvPr>
            <p:ph type="dt" idx="10"/>
          </p:nvPr>
        </p:nvSpPr>
        <p:spPr>
          <a:xfrm>
            <a:off x="822961" y="6459786"/>
            <a:ext cx="185420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20"/>
          <p:cNvSpPr txBox="1">
            <a:spLocks noGrp="1"/>
          </p:cNvSpPr>
          <p:nvPr>
            <p:ph type="ftr" idx="11"/>
          </p:nvPr>
        </p:nvSpPr>
        <p:spPr>
          <a:xfrm>
            <a:off x="2764639" y="6459786"/>
            <a:ext cx="361710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0"/>
          <p:cNvSpPr txBox="1">
            <a:spLocks noGrp="1"/>
          </p:cNvSpPr>
          <p:nvPr>
            <p:ph type="sldNum" idx="12"/>
          </p:nvPr>
        </p:nvSpPr>
        <p:spPr>
          <a:xfrm>
            <a:off x="7425344" y="6459786"/>
            <a:ext cx="98401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cxnSp>
        <p:nvCxnSpPr>
          <p:cNvPr id="26" name="Google Shape;26;p20"/>
          <p:cNvCxnSpPr/>
          <p:nvPr/>
        </p:nvCxnSpPr>
        <p:spPr>
          <a:xfrm>
            <a:off x="905744" y="4343400"/>
            <a:ext cx="7406640" cy="0"/>
          </a:xfrm>
          <a:prstGeom prst="straightConnector1">
            <a:avLst/>
          </a:prstGeom>
          <a:noFill/>
          <a:ln w="9525" cap="flat" cmpd="sng">
            <a:solidFill>
              <a:srgbClr val="7F7F7F"/>
            </a:solidFill>
            <a:prstDash val="solid"/>
            <a:round/>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spTree>
      <p:nvGrpSpPr>
        <p:cNvPr id="1" name="Shape 27"/>
        <p:cNvGrpSpPr/>
        <p:nvPr/>
      </p:nvGrpSpPr>
      <p:grpSpPr>
        <a:xfrm>
          <a:off x="0" y="0"/>
          <a:ext cx="0" cy="0"/>
          <a:chOff x="0" y="0"/>
          <a:chExt cx="0" cy="0"/>
        </a:xfrm>
      </p:grpSpPr>
      <p:sp>
        <p:nvSpPr>
          <p:cNvPr id="28" name="Google Shape;28;p21"/>
          <p:cNvSpPr/>
          <p:nvPr/>
        </p:nvSpPr>
        <p:spPr>
          <a:xfrm>
            <a:off x="13" y="0"/>
            <a:ext cx="3038093" cy="6858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1"/>
          <p:cNvSpPr/>
          <p:nvPr/>
        </p:nvSpPr>
        <p:spPr>
          <a:xfrm>
            <a:off x="3030053" y="0"/>
            <a:ext cx="48006" cy="6858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1"/>
          <p:cNvSpPr txBox="1">
            <a:spLocks noGrp="1"/>
          </p:cNvSpPr>
          <p:nvPr>
            <p:ph type="title"/>
          </p:nvPr>
        </p:nvSpPr>
        <p:spPr>
          <a:xfrm>
            <a:off x="342900" y="594359"/>
            <a:ext cx="2400300" cy="228600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FFFFFF"/>
              </a:buClr>
              <a:buSzPts val="3600"/>
              <a:buFont typeface="Calibri"/>
              <a:buNone/>
              <a:defRPr sz="3600" b="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21"/>
          <p:cNvSpPr txBox="1">
            <a:spLocks noGrp="1"/>
          </p:cNvSpPr>
          <p:nvPr>
            <p:ph type="body" idx="1"/>
          </p:nvPr>
        </p:nvSpPr>
        <p:spPr>
          <a:xfrm>
            <a:off x="3600450" y="731520"/>
            <a:ext cx="4869180" cy="525780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2" name="Google Shape;32;p21"/>
          <p:cNvSpPr txBox="1">
            <a:spLocks noGrp="1"/>
          </p:cNvSpPr>
          <p:nvPr>
            <p:ph type="body" idx="2"/>
          </p:nvPr>
        </p:nvSpPr>
        <p:spPr>
          <a:xfrm>
            <a:off x="342900" y="2926080"/>
            <a:ext cx="2400300" cy="3379124"/>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200"/>
              </a:spcBef>
              <a:spcAft>
                <a:spcPts val="0"/>
              </a:spcAft>
              <a:buSzPts val="1500"/>
              <a:buNone/>
              <a:defRPr sz="1500">
                <a:solidFill>
                  <a:srgbClr val="FFFFFF"/>
                </a:solidFill>
              </a:defRPr>
            </a:lvl1pPr>
            <a:lvl2pPr marL="914400" lvl="1" indent="-228600" algn="l">
              <a:lnSpc>
                <a:spcPct val="90000"/>
              </a:lnSpc>
              <a:spcBef>
                <a:spcPts val="200"/>
              </a:spcBef>
              <a:spcAft>
                <a:spcPts val="0"/>
              </a:spcAft>
              <a:buSzPts val="1200"/>
              <a:buNone/>
              <a:defRPr sz="1200"/>
            </a:lvl2pPr>
            <a:lvl3pPr marL="1371600" lvl="2" indent="-228600" algn="l">
              <a:lnSpc>
                <a:spcPct val="90000"/>
              </a:lnSpc>
              <a:spcBef>
                <a:spcPts val="400"/>
              </a:spcBef>
              <a:spcAft>
                <a:spcPts val="0"/>
              </a:spcAft>
              <a:buSzPts val="1000"/>
              <a:buNone/>
              <a:defRPr sz="1000"/>
            </a:lvl3pPr>
            <a:lvl4pPr marL="1828800" lvl="3" indent="-228600" algn="l">
              <a:lnSpc>
                <a:spcPct val="90000"/>
              </a:lnSpc>
              <a:spcBef>
                <a:spcPts val="400"/>
              </a:spcBef>
              <a:spcAft>
                <a:spcPts val="0"/>
              </a:spcAft>
              <a:buSzPts val="900"/>
              <a:buNone/>
              <a:defRPr sz="900"/>
            </a:lvl4pPr>
            <a:lvl5pPr marL="2286000" lvl="4" indent="-228600" algn="l">
              <a:lnSpc>
                <a:spcPct val="90000"/>
              </a:lnSpc>
              <a:spcBef>
                <a:spcPts val="400"/>
              </a:spcBef>
              <a:spcAft>
                <a:spcPts val="0"/>
              </a:spcAft>
              <a:buSzPts val="900"/>
              <a:buNone/>
              <a:defRPr sz="900"/>
            </a:lvl5pPr>
            <a:lvl6pPr marL="2743200" lvl="5" indent="-228600" algn="l">
              <a:lnSpc>
                <a:spcPct val="90000"/>
              </a:lnSpc>
              <a:spcBef>
                <a:spcPts val="400"/>
              </a:spcBef>
              <a:spcAft>
                <a:spcPts val="0"/>
              </a:spcAft>
              <a:buSzPts val="900"/>
              <a:buNone/>
              <a:defRPr sz="900"/>
            </a:lvl6pPr>
            <a:lvl7pPr marL="3200400" lvl="6" indent="-228600" algn="l">
              <a:lnSpc>
                <a:spcPct val="90000"/>
              </a:lnSpc>
              <a:spcBef>
                <a:spcPts val="400"/>
              </a:spcBef>
              <a:spcAft>
                <a:spcPts val="0"/>
              </a:spcAft>
              <a:buSzPts val="900"/>
              <a:buNone/>
              <a:defRPr sz="900"/>
            </a:lvl7pPr>
            <a:lvl8pPr marL="3657600" lvl="7" indent="-228600" algn="l">
              <a:lnSpc>
                <a:spcPct val="90000"/>
              </a:lnSpc>
              <a:spcBef>
                <a:spcPts val="400"/>
              </a:spcBef>
              <a:spcAft>
                <a:spcPts val="0"/>
              </a:spcAft>
              <a:buSzPts val="900"/>
              <a:buNone/>
              <a:defRPr sz="900"/>
            </a:lvl8pPr>
            <a:lvl9pPr marL="4114800" lvl="8" indent="-228600" algn="l">
              <a:lnSpc>
                <a:spcPct val="90000"/>
              </a:lnSpc>
              <a:spcBef>
                <a:spcPts val="400"/>
              </a:spcBef>
              <a:spcAft>
                <a:spcPts val="400"/>
              </a:spcAft>
              <a:buSzPts val="900"/>
              <a:buNone/>
              <a:defRPr sz="900"/>
            </a:lvl9pPr>
          </a:lstStyle>
          <a:p>
            <a:endParaRPr/>
          </a:p>
        </p:txBody>
      </p:sp>
      <p:sp>
        <p:nvSpPr>
          <p:cNvPr id="33" name="Google Shape;33;p21"/>
          <p:cNvSpPr txBox="1">
            <a:spLocks noGrp="1"/>
          </p:cNvSpPr>
          <p:nvPr>
            <p:ph type="dt" idx="10"/>
          </p:nvPr>
        </p:nvSpPr>
        <p:spPr>
          <a:xfrm>
            <a:off x="349134" y="6459786"/>
            <a:ext cx="196388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21"/>
          <p:cNvSpPr txBox="1">
            <a:spLocks noGrp="1"/>
          </p:cNvSpPr>
          <p:nvPr>
            <p:ph type="ftr" idx="11"/>
          </p:nvPr>
        </p:nvSpPr>
        <p:spPr>
          <a:xfrm>
            <a:off x="3600450" y="6459786"/>
            <a:ext cx="348615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21"/>
          <p:cNvSpPr txBox="1">
            <a:spLocks noGrp="1"/>
          </p:cNvSpPr>
          <p:nvPr>
            <p:ph type="sldNum" idx="12"/>
          </p:nvPr>
        </p:nvSpPr>
        <p:spPr>
          <a:xfrm>
            <a:off x="7425344" y="6459786"/>
            <a:ext cx="98401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050" b="0" i="0" u="none" strike="noStrike" cap="none">
                <a:solidFill>
                  <a:schemeClr val="dk2"/>
                </a:solidFill>
                <a:latin typeface="Calibri"/>
                <a:ea typeface="Calibri"/>
                <a:cs typeface="Calibri"/>
                <a:sym typeface="Calibri"/>
              </a:defRPr>
            </a:lvl1pPr>
            <a:lvl2pPr marL="0" lvl="1" indent="0" algn="r">
              <a:spcBef>
                <a:spcPts val="0"/>
              </a:spcBef>
              <a:buNone/>
              <a:defRPr sz="1050" b="0" i="0" u="none" strike="noStrike" cap="none">
                <a:solidFill>
                  <a:schemeClr val="dk2"/>
                </a:solidFill>
                <a:latin typeface="Calibri"/>
                <a:ea typeface="Calibri"/>
                <a:cs typeface="Calibri"/>
                <a:sym typeface="Calibri"/>
              </a:defRPr>
            </a:lvl2pPr>
            <a:lvl3pPr marL="0" lvl="2" indent="0" algn="r">
              <a:spcBef>
                <a:spcPts val="0"/>
              </a:spcBef>
              <a:buNone/>
              <a:defRPr sz="1050" b="0" i="0" u="none" strike="noStrike" cap="none">
                <a:solidFill>
                  <a:schemeClr val="dk2"/>
                </a:solidFill>
                <a:latin typeface="Calibri"/>
                <a:ea typeface="Calibri"/>
                <a:cs typeface="Calibri"/>
                <a:sym typeface="Calibri"/>
              </a:defRPr>
            </a:lvl3pPr>
            <a:lvl4pPr marL="0" lvl="3" indent="0" algn="r">
              <a:spcBef>
                <a:spcPts val="0"/>
              </a:spcBef>
              <a:buNone/>
              <a:defRPr sz="1050" b="0" i="0" u="none" strike="noStrike" cap="none">
                <a:solidFill>
                  <a:schemeClr val="dk2"/>
                </a:solidFill>
                <a:latin typeface="Calibri"/>
                <a:ea typeface="Calibri"/>
                <a:cs typeface="Calibri"/>
                <a:sym typeface="Calibri"/>
              </a:defRPr>
            </a:lvl4pPr>
            <a:lvl5pPr marL="0" lvl="4" indent="0" algn="r">
              <a:spcBef>
                <a:spcPts val="0"/>
              </a:spcBef>
              <a:buNone/>
              <a:defRPr sz="1050" b="0" i="0" u="none" strike="noStrike" cap="none">
                <a:solidFill>
                  <a:schemeClr val="dk2"/>
                </a:solidFill>
                <a:latin typeface="Calibri"/>
                <a:ea typeface="Calibri"/>
                <a:cs typeface="Calibri"/>
                <a:sym typeface="Calibri"/>
              </a:defRPr>
            </a:lvl5pPr>
            <a:lvl6pPr marL="0" lvl="5" indent="0" algn="r">
              <a:spcBef>
                <a:spcPts val="0"/>
              </a:spcBef>
              <a:buNone/>
              <a:defRPr sz="1050" b="0" i="0" u="none" strike="noStrike" cap="none">
                <a:solidFill>
                  <a:schemeClr val="dk2"/>
                </a:solidFill>
                <a:latin typeface="Calibri"/>
                <a:ea typeface="Calibri"/>
                <a:cs typeface="Calibri"/>
                <a:sym typeface="Calibri"/>
              </a:defRPr>
            </a:lvl6pPr>
            <a:lvl7pPr marL="0" lvl="6" indent="0" algn="r">
              <a:spcBef>
                <a:spcPts val="0"/>
              </a:spcBef>
              <a:buNone/>
              <a:defRPr sz="1050" b="0" i="0" u="none" strike="noStrike" cap="none">
                <a:solidFill>
                  <a:schemeClr val="dk2"/>
                </a:solidFill>
                <a:latin typeface="Calibri"/>
                <a:ea typeface="Calibri"/>
                <a:cs typeface="Calibri"/>
                <a:sym typeface="Calibri"/>
              </a:defRPr>
            </a:lvl7pPr>
            <a:lvl8pPr marL="0" lvl="7" indent="0" algn="r">
              <a:spcBef>
                <a:spcPts val="0"/>
              </a:spcBef>
              <a:buNone/>
              <a:defRPr sz="1050" b="0" i="0" u="none" strike="noStrike" cap="none">
                <a:solidFill>
                  <a:schemeClr val="dk2"/>
                </a:solidFill>
                <a:latin typeface="Calibri"/>
                <a:ea typeface="Calibri"/>
                <a:cs typeface="Calibri"/>
                <a:sym typeface="Calibri"/>
              </a:defRPr>
            </a:lvl8pPr>
            <a:lvl9pPr marL="0" lvl="8" indent="0" algn="r">
              <a:spcBef>
                <a:spcPts val="0"/>
              </a:spcBef>
              <a:buNone/>
              <a:defRPr sz="1050" b="0" i="0" u="none" strike="noStrike" cap="none">
                <a:solidFill>
                  <a:schemeClr val="dk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6"/>
        <p:cNvGrpSpPr/>
        <p:nvPr/>
      </p:nvGrpSpPr>
      <p:grpSpPr>
        <a:xfrm>
          <a:off x="0" y="0"/>
          <a:ext cx="0" cy="0"/>
          <a:chOff x="0" y="0"/>
          <a:chExt cx="0" cy="0"/>
        </a:xfrm>
      </p:grpSpPr>
      <p:sp>
        <p:nvSpPr>
          <p:cNvPr id="37" name="Google Shape;37;p22"/>
          <p:cNvSpPr txBox="1">
            <a:spLocks noGrp="1"/>
          </p:cNvSpPr>
          <p:nvPr>
            <p:ph type="title"/>
          </p:nvPr>
        </p:nvSpPr>
        <p:spPr>
          <a:xfrm>
            <a:off x="822960" y="286604"/>
            <a:ext cx="75438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22"/>
          <p:cNvSpPr txBox="1">
            <a:spLocks noGrp="1"/>
          </p:cNvSpPr>
          <p:nvPr>
            <p:ph type="body" idx="1"/>
          </p:nvPr>
        </p:nvSpPr>
        <p:spPr>
          <a:xfrm>
            <a:off x="822960" y="1845734"/>
            <a:ext cx="3703320" cy="402336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9" name="Google Shape;39;p22"/>
          <p:cNvSpPr txBox="1">
            <a:spLocks noGrp="1"/>
          </p:cNvSpPr>
          <p:nvPr>
            <p:ph type="body" idx="2"/>
          </p:nvPr>
        </p:nvSpPr>
        <p:spPr>
          <a:xfrm>
            <a:off x="4663440" y="1845735"/>
            <a:ext cx="3703320" cy="402336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0" name="Google Shape;40;p22"/>
          <p:cNvSpPr txBox="1">
            <a:spLocks noGrp="1"/>
          </p:cNvSpPr>
          <p:nvPr>
            <p:ph type="dt" idx="10"/>
          </p:nvPr>
        </p:nvSpPr>
        <p:spPr>
          <a:xfrm>
            <a:off x="822961" y="6459786"/>
            <a:ext cx="185420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22"/>
          <p:cNvSpPr txBox="1">
            <a:spLocks noGrp="1"/>
          </p:cNvSpPr>
          <p:nvPr>
            <p:ph type="ftr" idx="11"/>
          </p:nvPr>
        </p:nvSpPr>
        <p:spPr>
          <a:xfrm>
            <a:off x="2764639" y="6459786"/>
            <a:ext cx="361710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22"/>
          <p:cNvSpPr txBox="1">
            <a:spLocks noGrp="1"/>
          </p:cNvSpPr>
          <p:nvPr>
            <p:ph type="sldNum" idx="12"/>
          </p:nvPr>
        </p:nvSpPr>
        <p:spPr>
          <a:xfrm>
            <a:off x="7425344" y="6459786"/>
            <a:ext cx="98401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3"/>
        <p:cNvGrpSpPr/>
        <p:nvPr/>
      </p:nvGrpSpPr>
      <p:grpSpPr>
        <a:xfrm>
          <a:off x="0" y="0"/>
          <a:ext cx="0" cy="0"/>
          <a:chOff x="0" y="0"/>
          <a:chExt cx="0" cy="0"/>
        </a:xfrm>
      </p:grpSpPr>
      <p:sp>
        <p:nvSpPr>
          <p:cNvPr id="44" name="Google Shape;44;p23"/>
          <p:cNvSpPr txBox="1">
            <a:spLocks noGrp="1"/>
          </p:cNvSpPr>
          <p:nvPr>
            <p:ph type="title"/>
          </p:nvPr>
        </p:nvSpPr>
        <p:spPr>
          <a:xfrm>
            <a:off x="822960" y="286604"/>
            <a:ext cx="75438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 name="Google Shape;45;p23"/>
          <p:cNvSpPr txBox="1">
            <a:spLocks noGrp="1"/>
          </p:cNvSpPr>
          <p:nvPr>
            <p:ph type="body" idx="1"/>
          </p:nvPr>
        </p:nvSpPr>
        <p:spPr>
          <a:xfrm>
            <a:off x="822960" y="1846052"/>
            <a:ext cx="3703320" cy="736282"/>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200"/>
              </a:spcBef>
              <a:spcAft>
                <a:spcPts val="0"/>
              </a:spcAft>
              <a:buSzPts val="2000"/>
              <a:buNone/>
              <a:defRPr sz="2000" b="0" cap="none">
                <a:solidFill>
                  <a:schemeClr val="dk2"/>
                </a:solidFill>
              </a:defRPr>
            </a:lvl1pPr>
            <a:lvl2pPr marL="914400" lvl="1" indent="-228600" algn="l">
              <a:lnSpc>
                <a:spcPct val="90000"/>
              </a:lnSpc>
              <a:spcBef>
                <a:spcPts val="200"/>
              </a:spcBef>
              <a:spcAft>
                <a:spcPts val="0"/>
              </a:spcAft>
              <a:buSzPts val="2000"/>
              <a:buNone/>
              <a:defRPr sz="2000" b="1"/>
            </a:lvl2pPr>
            <a:lvl3pPr marL="1371600" lvl="2" indent="-228600" algn="l">
              <a:lnSpc>
                <a:spcPct val="90000"/>
              </a:lnSpc>
              <a:spcBef>
                <a:spcPts val="400"/>
              </a:spcBef>
              <a:spcAft>
                <a:spcPts val="0"/>
              </a:spcAft>
              <a:buSzPts val="1800"/>
              <a:buNone/>
              <a:defRPr sz="1800" b="1"/>
            </a:lvl3pPr>
            <a:lvl4pPr marL="1828800" lvl="3" indent="-228600" algn="l">
              <a:lnSpc>
                <a:spcPct val="90000"/>
              </a:lnSpc>
              <a:spcBef>
                <a:spcPts val="400"/>
              </a:spcBef>
              <a:spcAft>
                <a:spcPts val="0"/>
              </a:spcAft>
              <a:buSzPts val="1600"/>
              <a:buNone/>
              <a:defRPr sz="1600" b="1"/>
            </a:lvl4pPr>
            <a:lvl5pPr marL="2286000" lvl="4" indent="-228600" algn="l">
              <a:lnSpc>
                <a:spcPct val="90000"/>
              </a:lnSpc>
              <a:spcBef>
                <a:spcPts val="400"/>
              </a:spcBef>
              <a:spcAft>
                <a:spcPts val="0"/>
              </a:spcAft>
              <a:buSzPts val="1600"/>
              <a:buNone/>
              <a:defRPr sz="1600" b="1"/>
            </a:lvl5pPr>
            <a:lvl6pPr marL="2743200" lvl="5" indent="-228600" algn="l">
              <a:lnSpc>
                <a:spcPct val="90000"/>
              </a:lnSpc>
              <a:spcBef>
                <a:spcPts val="400"/>
              </a:spcBef>
              <a:spcAft>
                <a:spcPts val="0"/>
              </a:spcAft>
              <a:buSzPts val="1600"/>
              <a:buNone/>
              <a:defRPr sz="1600" b="1"/>
            </a:lvl6pPr>
            <a:lvl7pPr marL="3200400" lvl="6" indent="-228600" algn="l">
              <a:lnSpc>
                <a:spcPct val="90000"/>
              </a:lnSpc>
              <a:spcBef>
                <a:spcPts val="400"/>
              </a:spcBef>
              <a:spcAft>
                <a:spcPts val="0"/>
              </a:spcAft>
              <a:buSzPts val="1600"/>
              <a:buNone/>
              <a:defRPr sz="1600" b="1"/>
            </a:lvl7pPr>
            <a:lvl8pPr marL="3657600" lvl="7" indent="-228600" algn="l">
              <a:lnSpc>
                <a:spcPct val="90000"/>
              </a:lnSpc>
              <a:spcBef>
                <a:spcPts val="400"/>
              </a:spcBef>
              <a:spcAft>
                <a:spcPts val="0"/>
              </a:spcAft>
              <a:buSzPts val="1600"/>
              <a:buNone/>
              <a:defRPr sz="1600" b="1"/>
            </a:lvl8pPr>
            <a:lvl9pPr marL="4114800" lvl="8" indent="-228600" algn="l">
              <a:lnSpc>
                <a:spcPct val="90000"/>
              </a:lnSpc>
              <a:spcBef>
                <a:spcPts val="400"/>
              </a:spcBef>
              <a:spcAft>
                <a:spcPts val="400"/>
              </a:spcAft>
              <a:buSzPts val="1600"/>
              <a:buNone/>
              <a:defRPr sz="1600" b="1"/>
            </a:lvl9pPr>
          </a:lstStyle>
          <a:p>
            <a:endParaRPr/>
          </a:p>
        </p:txBody>
      </p:sp>
      <p:sp>
        <p:nvSpPr>
          <p:cNvPr id="46" name="Google Shape;46;p23"/>
          <p:cNvSpPr txBox="1">
            <a:spLocks noGrp="1"/>
          </p:cNvSpPr>
          <p:nvPr>
            <p:ph type="body" idx="2"/>
          </p:nvPr>
        </p:nvSpPr>
        <p:spPr>
          <a:xfrm>
            <a:off x="822960" y="2582334"/>
            <a:ext cx="3703320" cy="337820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7" name="Google Shape;47;p23"/>
          <p:cNvSpPr txBox="1">
            <a:spLocks noGrp="1"/>
          </p:cNvSpPr>
          <p:nvPr>
            <p:ph type="body" idx="3"/>
          </p:nvPr>
        </p:nvSpPr>
        <p:spPr>
          <a:xfrm>
            <a:off x="4663440" y="1846052"/>
            <a:ext cx="3703320" cy="736282"/>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200"/>
              </a:spcBef>
              <a:spcAft>
                <a:spcPts val="0"/>
              </a:spcAft>
              <a:buSzPts val="2000"/>
              <a:buNone/>
              <a:defRPr sz="2000" b="0" cap="none">
                <a:solidFill>
                  <a:schemeClr val="dk2"/>
                </a:solidFill>
              </a:defRPr>
            </a:lvl1pPr>
            <a:lvl2pPr marL="914400" lvl="1" indent="-228600" algn="l">
              <a:lnSpc>
                <a:spcPct val="90000"/>
              </a:lnSpc>
              <a:spcBef>
                <a:spcPts val="200"/>
              </a:spcBef>
              <a:spcAft>
                <a:spcPts val="0"/>
              </a:spcAft>
              <a:buSzPts val="2000"/>
              <a:buNone/>
              <a:defRPr sz="2000" b="1"/>
            </a:lvl2pPr>
            <a:lvl3pPr marL="1371600" lvl="2" indent="-228600" algn="l">
              <a:lnSpc>
                <a:spcPct val="90000"/>
              </a:lnSpc>
              <a:spcBef>
                <a:spcPts val="400"/>
              </a:spcBef>
              <a:spcAft>
                <a:spcPts val="0"/>
              </a:spcAft>
              <a:buSzPts val="1800"/>
              <a:buNone/>
              <a:defRPr sz="1800" b="1"/>
            </a:lvl3pPr>
            <a:lvl4pPr marL="1828800" lvl="3" indent="-228600" algn="l">
              <a:lnSpc>
                <a:spcPct val="90000"/>
              </a:lnSpc>
              <a:spcBef>
                <a:spcPts val="400"/>
              </a:spcBef>
              <a:spcAft>
                <a:spcPts val="0"/>
              </a:spcAft>
              <a:buSzPts val="1600"/>
              <a:buNone/>
              <a:defRPr sz="1600" b="1"/>
            </a:lvl4pPr>
            <a:lvl5pPr marL="2286000" lvl="4" indent="-228600" algn="l">
              <a:lnSpc>
                <a:spcPct val="90000"/>
              </a:lnSpc>
              <a:spcBef>
                <a:spcPts val="400"/>
              </a:spcBef>
              <a:spcAft>
                <a:spcPts val="0"/>
              </a:spcAft>
              <a:buSzPts val="1600"/>
              <a:buNone/>
              <a:defRPr sz="1600" b="1"/>
            </a:lvl5pPr>
            <a:lvl6pPr marL="2743200" lvl="5" indent="-228600" algn="l">
              <a:lnSpc>
                <a:spcPct val="90000"/>
              </a:lnSpc>
              <a:spcBef>
                <a:spcPts val="400"/>
              </a:spcBef>
              <a:spcAft>
                <a:spcPts val="0"/>
              </a:spcAft>
              <a:buSzPts val="1600"/>
              <a:buNone/>
              <a:defRPr sz="1600" b="1"/>
            </a:lvl6pPr>
            <a:lvl7pPr marL="3200400" lvl="6" indent="-228600" algn="l">
              <a:lnSpc>
                <a:spcPct val="90000"/>
              </a:lnSpc>
              <a:spcBef>
                <a:spcPts val="400"/>
              </a:spcBef>
              <a:spcAft>
                <a:spcPts val="0"/>
              </a:spcAft>
              <a:buSzPts val="1600"/>
              <a:buNone/>
              <a:defRPr sz="1600" b="1"/>
            </a:lvl7pPr>
            <a:lvl8pPr marL="3657600" lvl="7" indent="-228600" algn="l">
              <a:lnSpc>
                <a:spcPct val="90000"/>
              </a:lnSpc>
              <a:spcBef>
                <a:spcPts val="400"/>
              </a:spcBef>
              <a:spcAft>
                <a:spcPts val="0"/>
              </a:spcAft>
              <a:buSzPts val="1600"/>
              <a:buNone/>
              <a:defRPr sz="1600" b="1"/>
            </a:lvl8pPr>
            <a:lvl9pPr marL="4114800" lvl="8" indent="-228600" algn="l">
              <a:lnSpc>
                <a:spcPct val="90000"/>
              </a:lnSpc>
              <a:spcBef>
                <a:spcPts val="400"/>
              </a:spcBef>
              <a:spcAft>
                <a:spcPts val="400"/>
              </a:spcAft>
              <a:buSzPts val="1600"/>
              <a:buNone/>
              <a:defRPr sz="1600" b="1"/>
            </a:lvl9pPr>
          </a:lstStyle>
          <a:p>
            <a:endParaRPr/>
          </a:p>
        </p:txBody>
      </p:sp>
      <p:sp>
        <p:nvSpPr>
          <p:cNvPr id="48" name="Google Shape;48;p23"/>
          <p:cNvSpPr txBox="1">
            <a:spLocks noGrp="1"/>
          </p:cNvSpPr>
          <p:nvPr>
            <p:ph type="body" idx="4"/>
          </p:nvPr>
        </p:nvSpPr>
        <p:spPr>
          <a:xfrm>
            <a:off x="4663440" y="2582334"/>
            <a:ext cx="3703320" cy="337820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9" name="Google Shape;49;p23"/>
          <p:cNvSpPr txBox="1">
            <a:spLocks noGrp="1"/>
          </p:cNvSpPr>
          <p:nvPr>
            <p:ph type="dt" idx="10"/>
          </p:nvPr>
        </p:nvSpPr>
        <p:spPr>
          <a:xfrm>
            <a:off x="822961" y="6459786"/>
            <a:ext cx="185420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23"/>
          <p:cNvSpPr txBox="1">
            <a:spLocks noGrp="1"/>
          </p:cNvSpPr>
          <p:nvPr>
            <p:ph type="ftr" idx="11"/>
          </p:nvPr>
        </p:nvSpPr>
        <p:spPr>
          <a:xfrm>
            <a:off x="2764639" y="6459786"/>
            <a:ext cx="361710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23"/>
          <p:cNvSpPr txBox="1">
            <a:spLocks noGrp="1"/>
          </p:cNvSpPr>
          <p:nvPr>
            <p:ph type="sldNum" idx="12"/>
          </p:nvPr>
        </p:nvSpPr>
        <p:spPr>
          <a:xfrm>
            <a:off x="7425344" y="6459786"/>
            <a:ext cx="98401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52"/>
        <p:cNvGrpSpPr/>
        <p:nvPr/>
      </p:nvGrpSpPr>
      <p:grpSpPr>
        <a:xfrm>
          <a:off x="0" y="0"/>
          <a:ext cx="0" cy="0"/>
          <a:chOff x="0" y="0"/>
          <a:chExt cx="0" cy="0"/>
        </a:xfrm>
      </p:grpSpPr>
      <p:sp>
        <p:nvSpPr>
          <p:cNvPr id="53" name="Google Shape;53;p24"/>
          <p:cNvSpPr/>
          <p:nvPr/>
        </p:nvSpPr>
        <p:spPr>
          <a:xfrm>
            <a:off x="0" y="4953000"/>
            <a:ext cx="9141619" cy="1905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24"/>
          <p:cNvSpPr/>
          <p:nvPr/>
        </p:nvSpPr>
        <p:spPr>
          <a:xfrm>
            <a:off x="12" y="4915076"/>
            <a:ext cx="9141619"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24"/>
          <p:cNvSpPr txBox="1">
            <a:spLocks noGrp="1"/>
          </p:cNvSpPr>
          <p:nvPr>
            <p:ph type="title"/>
          </p:nvPr>
        </p:nvSpPr>
        <p:spPr>
          <a:xfrm>
            <a:off x="822960" y="5074920"/>
            <a:ext cx="7585234" cy="822960"/>
          </a:xfrm>
          <a:prstGeom prst="rect">
            <a:avLst/>
          </a:prstGeom>
          <a:noFill/>
          <a:ln>
            <a:noFill/>
          </a:ln>
        </p:spPr>
        <p:txBody>
          <a:bodyPr spcFirstLastPara="1" wrap="square" lIns="91425" tIns="0" rIns="91425" bIns="0" anchor="b" anchorCtr="0">
            <a:noAutofit/>
          </a:bodyPr>
          <a:lstStyle>
            <a:lvl1pPr lvl="0" algn="l">
              <a:lnSpc>
                <a:spcPct val="85000"/>
              </a:lnSpc>
              <a:spcBef>
                <a:spcPts val="0"/>
              </a:spcBef>
              <a:spcAft>
                <a:spcPts val="0"/>
              </a:spcAft>
              <a:buClr>
                <a:srgbClr val="FFFFFF"/>
              </a:buClr>
              <a:buSzPts val="3600"/>
              <a:buFont typeface="Calibri"/>
              <a:buNone/>
              <a:defRPr sz="3600" b="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4"/>
          <p:cNvSpPr>
            <a:spLocks noGrp="1"/>
          </p:cNvSpPr>
          <p:nvPr>
            <p:ph type="pic" idx="2"/>
          </p:nvPr>
        </p:nvSpPr>
        <p:spPr>
          <a:xfrm>
            <a:off x="12" y="0"/>
            <a:ext cx="9143989" cy="4915076"/>
          </a:xfrm>
          <a:prstGeom prst="rect">
            <a:avLst/>
          </a:prstGeom>
          <a:solidFill>
            <a:srgbClr val="D7D0C0"/>
          </a:solidFill>
          <a:ln>
            <a:noFill/>
          </a:ln>
        </p:spPr>
      </p:sp>
      <p:sp>
        <p:nvSpPr>
          <p:cNvPr id="57" name="Google Shape;57;p24"/>
          <p:cNvSpPr txBox="1">
            <a:spLocks noGrp="1"/>
          </p:cNvSpPr>
          <p:nvPr>
            <p:ph type="body" idx="1"/>
          </p:nvPr>
        </p:nvSpPr>
        <p:spPr>
          <a:xfrm>
            <a:off x="822960" y="5907024"/>
            <a:ext cx="7589520" cy="594360"/>
          </a:xfrm>
          <a:prstGeom prst="rect">
            <a:avLst/>
          </a:prstGeom>
          <a:noFill/>
          <a:ln>
            <a:noFill/>
          </a:ln>
        </p:spPr>
        <p:txBody>
          <a:bodyPr spcFirstLastPara="1" wrap="square" lIns="91425" tIns="0" rIns="91425" bIns="0" anchor="t" anchorCtr="0">
            <a:normAutofit/>
          </a:bodyPr>
          <a:lstStyle>
            <a:lvl1pPr marL="457200" lvl="0" indent="-228600" algn="l">
              <a:lnSpc>
                <a:spcPct val="90000"/>
              </a:lnSpc>
              <a:spcBef>
                <a:spcPts val="0"/>
              </a:spcBef>
              <a:spcAft>
                <a:spcPts val="0"/>
              </a:spcAft>
              <a:buSzPts val="1500"/>
              <a:buNone/>
              <a:defRPr sz="1500">
                <a:solidFill>
                  <a:srgbClr val="FFFFFF"/>
                </a:solidFill>
              </a:defRPr>
            </a:lvl1pPr>
            <a:lvl2pPr marL="914400" lvl="1" indent="-228600" algn="l">
              <a:lnSpc>
                <a:spcPct val="90000"/>
              </a:lnSpc>
              <a:spcBef>
                <a:spcPts val="600"/>
              </a:spcBef>
              <a:spcAft>
                <a:spcPts val="0"/>
              </a:spcAft>
              <a:buSzPts val="1200"/>
              <a:buNone/>
              <a:defRPr sz="1200"/>
            </a:lvl2pPr>
            <a:lvl3pPr marL="1371600" lvl="2" indent="-228600" algn="l">
              <a:lnSpc>
                <a:spcPct val="90000"/>
              </a:lnSpc>
              <a:spcBef>
                <a:spcPts val="400"/>
              </a:spcBef>
              <a:spcAft>
                <a:spcPts val="0"/>
              </a:spcAft>
              <a:buSzPts val="1000"/>
              <a:buNone/>
              <a:defRPr sz="1000"/>
            </a:lvl3pPr>
            <a:lvl4pPr marL="1828800" lvl="3" indent="-228600" algn="l">
              <a:lnSpc>
                <a:spcPct val="90000"/>
              </a:lnSpc>
              <a:spcBef>
                <a:spcPts val="400"/>
              </a:spcBef>
              <a:spcAft>
                <a:spcPts val="0"/>
              </a:spcAft>
              <a:buSzPts val="900"/>
              <a:buNone/>
              <a:defRPr sz="900"/>
            </a:lvl4pPr>
            <a:lvl5pPr marL="2286000" lvl="4" indent="-228600" algn="l">
              <a:lnSpc>
                <a:spcPct val="90000"/>
              </a:lnSpc>
              <a:spcBef>
                <a:spcPts val="400"/>
              </a:spcBef>
              <a:spcAft>
                <a:spcPts val="0"/>
              </a:spcAft>
              <a:buSzPts val="900"/>
              <a:buNone/>
              <a:defRPr sz="900"/>
            </a:lvl5pPr>
            <a:lvl6pPr marL="2743200" lvl="5" indent="-228600" algn="l">
              <a:lnSpc>
                <a:spcPct val="90000"/>
              </a:lnSpc>
              <a:spcBef>
                <a:spcPts val="400"/>
              </a:spcBef>
              <a:spcAft>
                <a:spcPts val="0"/>
              </a:spcAft>
              <a:buSzPts val="900"/>
              <a:buNone/>
              <a:defRPr sz="900"/>
            </a:lvl6pPr>
            <a:lvl7pPr marL="3200400" lvl="6" indent="-228600" algn="l">
              <a:lnSpc>
                <a:spcPct val="90000"/>
              </a:lnSpc>
              <a:spcBef>
                <a:spcPts val="400"/>
              </a:spcBef>
              <a:spcAft>
                <a:spcPts val="0"/>
              </a:spcAft>
              <a:buSzPts val="900"/>
              <a:buNone/>
              <a:defRPr sz="900"/>
            </a:lvl7pPr>
            <a:lvl8pPr marL="3657600" lvl="7" indent="-228600" algn="l">
              <a:lnSpc>
                <a:spcPct val="90000"/>
              </a:lnSpc>
              <a:spcBef>
                <a:spcPts val="400"/>
              </a:spcBef>
              <a:spcAft>
                <a:spcPts val="0"/>
              </a:spcAft>
              <a:buSzPts val="900"/>
              <a:buNone/>
              <a:defRPr sz="900"/>
            </a:lvl8pPr>
            <a:lvl9pPr marL="4114800" lvl="8" indent="-228600" algn="l">
              <a:lnSpc>
                <a:spcPct val="90000"/>
              </a:lnSpc>
              <a:spcBef>
                <a:spcPts val="400"/>
              </a:spcBef>
              <a:spcAft>
                <a:spcPts val="400"/>
              </a:spcAft>
              <a:buSzPts val="900"/>
              <a:buNone/>
              <a:defRPr sz="900"/>
            </a:lvl9pPr>
          </a:lstStyle>
          <a:p>
            <a:endParaRPr/>
          </a:p>
        </p:txBody>
      </p:sp>
      <p:sp>
        <p:nvSpPr>
          <p:cNvPr id="58" name="Google Shape;58;p24"/>
          <p:cNvSpPr txBox="1">
            <a:spLocks noGrp="1"/>
          </p:cNvSpPr>
          <p:nvPr>
            <p:ph type="dt" idx="10"/>
          </p:nvPr>
        </p:nvSpPr>
        <p:spPr>
          <a:xfrm>
            <a:off x="822961" y="6459786"/>
            <a:ext cx="185420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4"/>
          <p:cNvSpPr txBox="1">
            <a:spLocks noGrp="1"/>
          </p:cNvSpPr>
          <p:nvPr>
            <p:ph type="ftr" idx="11"/>
          </p:nvPr>
        </p:nvSpPr>
        <p:spPr>
          <a:xfrm>
            <a:off x="2764639" y="6459786"/>
            <a:ext cx="361710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4"/>
          <p:cNvSpPr txBox="1">
            <a:spLocks noGrp="1"/>
          </p:cNvSpPr>
          <p:nvPr>
            <p:ph type="sldNum" idx="12"/>
          </p:nvPr>
        </p:nvSpPr>
        <p:spPr>
          <a:xfrm>
            <a:off x="7425344" y="6459786"/>
            <a:ext cx="98401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1"/>
        <p:cNvGrpSpPr/>
        <p:nvPr/>
      </p:nvGrpSpPr>
      <p:grpSpPr>
        <a:xfrm>
          <a:off x="0" y="0"/>
          <a:ext cx="0" cy="0"/>
          <a:chOff x="0" y="0"/>
          <a:chExt cx="0" cy="0"/>
        </a:xfrm>
      </p:grpSpPr>
      <p:sp>
        <p:nvSpPr>
          <p:cNvPr id="62" name="Google Shape;62;p25"/>
          <p:cNvSpPr txBox="1">
            <a:spLocks noGrp="1"/>
          </p:cNvSpPr>
          <p:nvPr>
            <p:ph type="title"/>
          </p:nvPr>
        </p:nvSpPr>
        <p:spPr>
          <a:xfrm>
            <a:off x="822960" y="286604"/>
            <a:ext cx="75438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5"/>
          <p:cNvSpPr txBox="1">
            <a:spLocks noGrp="1"/>
          </p:cNvSpPr>
          <p:nvPr>
            <p:ph type="body" idx="1"/>
          </p:nvPr>
        </p:nvSpPr>
        <p:spPr>
          <a:xfrm>
            <a:off x="822959" y="1845734"/>
            <a:ext cx="7543801" cy="402336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64" name="Google Shape;64;p25"/>
          <p:cNvSpPr txBox="1">
            <a:spLocks noGrp="1"/>
          </p:cNvSpPr>
          <p:nvPr>
            <p:ph type="dt" idx="10"/>
          </p:nvPr>
        </p:nvSpPr>
        <p:spPr>
          <a:xfrm>
            <a:off x="822961" y="6459786"/>
            <a:ext cx="185420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25"/>
          <p:cNvSpPr txBox="1">
            <a:spLocks noGrp="1"/>
          </p:cNvSpPr>
          <p:nvPr>
            <p:ph type="ftr" idx="11"/>
          </p:nvPr>
        </p:nvSpPr>
        <p:spPr>
          <a:xfrm>
            <a:off x="2764639" y="6459786"/>
            <a:ext cx="361710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5"/>
          <p:cNvSpPr txBox="1">
            <a:spLocks noGrp="1"/>
          </p:cNvSpPr>
          <p:nvPr>
            <p:ph type="sldNum" idx="12"/>
          </p:nvPr>
        </p:nvSpPr>
        <p:spPr>
          <a:xfrm>
            <a:off x="7425344" y="6459786"/>
            <a:ext cx="98401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bg>
      <p:bgPr>
        <a:solidFill>
          <a:schemeClr val="lt1"/>
        </a:solidFill>
        <a:effectLst/>
      </p:bgPr>
    </p:bg>
    <p:spTree>
      <p:nvGrpSpPr>
        <p:cNvPr id="1" name="Shape 67"/>
        <p:cNvGrpSpPr/>
        <p:nvPr/>
      </p:nvGrpSpPr>
      <p:grpSpPr>
        <a:xfrm>
          <a:off x="0" y="0"/>
          <a:ext cx="0" cy="0"/>
          <a:chOff x="0" y="0"/>
          <a:chExt cx="0" cy="0"/>
        </a:xfrm>
      </p:grpSpPr>
      <p:sp>
        <p:nvSpPr>
          <p:cNvPr id="68" name="Google Shape;68;p26"/>
          <p:cNvSpPr/>
          <p:nvPr/>
        </p:nvSpPr>
        <p:spPr>
          <a:xfrm>
            <a:off x="2382" y="6400800"/>
            <a:ext cx="9141619"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26"/>
          <p:cNvSpPr/>
          <p:nvPr/>
        </p:nvSpPr>
        <p:spPr>
          <a:xfrm>
            <a:off x="12" y="6334316"/>
            <a:ext cx="9141619"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26"/>
          <p:cNvSpPr txBox="1">
            <a:spLocks noGrp="1"/>
          </p:cNvSpPr>
          <p:nvPr>
            <p:ph type="title"/>
          </p:nvPr>
        </p:nvSpPr>
        <p:spPr>
          <a:xfrm>
            <a:off x="822960" y="758952"/>
            <a:ext cx="7543800" cy="356616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262626"/>
              </a:buClr>
              <a:buSzPts val="8000"/>
              <a:buFont typeface="Calibri"/>
              <a:buNone/>
              <a:defRPr sz="8000" b="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 name="Google Shape;71;p26"/>
          <p:cNvSpPr txBox="1">
            <a:spLocks noGrp="1"/>
          </p:cNvSpPr>
          <p:nvPr>
            <p:ph type="body" idx="1"/>
          </p:nvPr>
        </p:nvSpPr>
        <p:spPr>
          <a:xfrm>
            <a:off x="822960" y="4453128"/>
            <a:ext cx="7543800" cy="11430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200"/>
              </a:spcBef>
              <a:spcAft>
                <a:spcPts val="0"/>
              </a:spcAft>
              <a:buSzPts val="2400"/>
              <a:buNone/>
              <a:defRPr sz="2400" cap="none">
                <a:solidFill>
                  <a:schemeClr val="dk2"/>
                </a:solidFill>
                <a:latin typeface="Calibri"/>
                <a:ea typeface="Calibri"/>
                <a:cs typeface="Calibri"/>
                <a:sym typeface="Calibri"/>
              </a:defRPr>
            </a:lvl1pPr>
            <a:lvl2pPr marL="914400" lvl="1" indent="-228600" algn="l">
              <a:lnSpc>
                <a:spcPct val="90000"/>
              </a:lnSpc>
              <a:spcBef>
                <a:spcPts val="200"/>
              </a:spcBef>
              <a:spcAft>
                <a:spcPts val="0"/>
              </a:spcAft>
              <a:buSzPts val="1800"/>
              <a:buNone/>
              <a:defRPr sz="1800">
                <a:solidFill>
                  <a:srgbClr val="888888"/>
                </a:solidFill>
              </a:defRPr>
            </a:lvl2pPr>
            <a:lvl3pPr marL="1371600" lvl="2" indent="-228600" algn="l">
              <a:lnSpc>
                <a:spcPct val="90000"/>
              </a:lnSpc>
              <a:spcBef>
                <a:spcPts val="400"/>
              </a:spcBef>
              <a:spcAft>
                <a:spcPts val="0"/>
              </a:spcAft>
              <a:buSzPts val="1600"/>
              <a:buNone/>
              <a:defRPr sz="1600">
                <a:solidFill>
                  <a:srgbClr val="888888"/>
                </a:solidFill>
              </a:defRPr>
            </a:lvl3pPr>
            <a:lvl4pPr marL="1828800" lvl="3" indent="-228600" algn="l">
              <a:lnSpc>
                <a:spcPct val="90000"/>
              </a:lnSpc>
              <a:spcBef>
                <a:spcPts val="400"/>
              </a:spcBef>
              <a:spcAft>
                <a:spcPts val="0"/>
              </a:spcAft>
              <a:buSzPts val="1400"/>
              <a:buNone/>
              <a:defRPr sz="1400">
                <a:solidFill>
                  <a:srgbClr val="888888"/>
                </a:solidFill>
              </a:defRPr>
            </a:lvl4pPr>
            <a:lvl5pPr marL="2286000" lvl="4" indent="-228600" algn="l">
              <a:lnSpc>
                <a:spcPct val="90000"/>
              </a:lnSpc>
              <a:spcBef>
                <a:spcPts val="400"/>
              </a:spcBef>
              <a:spcAft>
                <a:spcPts val="0"/>
              </a:spcAft>
              <a:buSzPts val="1400"/>
              <a:buNone/>
              <a:defRPr sz="1400">
                <a:solidFill>
                  <a:srgbClr val="888888"/>
                </a:solidFill>
              </a:defRPr>
            </a:lvl5pPr>
            <a:lvl6pPr marL="2743200" lvl="5" indent="-228600" algn="l">
              <a:lnSpc>
                <a:spcPct val="90000"/>
              </a:lnSpc>
              <a:spcBef>
                <a:spcPts val="400"/>
              </a:spcBef>
              <a:spcAft>
                <a:spcPts val="0"/>
              </a:spcAft>
              <a:buSzPts val="1400"/>
              <a:buNone/>
              <a:defRPr sz="1400">
                <a:solidFill>
                  <a:srgbClr val="888888"/>
                </a:solidFill>
              </a:defRPr>
            </a:lvl6pPr>
            <a:lvl7pPr marL="3200400" lvl="6" indent="-228600" algn="l">
              <a:lnSpc>
                <a:spcPct val="90000"/>
              </a:lnSpc>
              <a:spcBef>
                <a:spcPts val="400"/>
              </a:spcBef>
              <a:spcAft>
                <a:spcPts val="0"/>
              </a:spcAft>
              <a:buSzPts val="1400"/>
              <a:buNone/>
              <a:defRPr sz="1400">
                <a:solidFill>
                  <a:srgbClr val="888888"/>
                </a:solidFill>
              </a:defRPr>
            </a:lvl7pPr>
            <a:lvl8pPr marL="3657600" lvl="7" indent="-228600" algn="l">
              <a:lnSpc>
                <a:spcPct val="90000"/>
              </a:lnSpc>
              <a:spcBef>
                <a:spcPts val="400"/>
              </a:spcBef>
              <a:spcAft>
                <a:spcPts val="0"/>
              </a:spcAft>
              <a:buSzPts val="1400"/>
              <a:buNone/>
              <a:defRPr sz="1400">
                <a:solidFill>
                  <a:srgbClr val="888888"/>
                </a:solidFill>
              </a:defRPr>
            </a:lvl8pPr>
            <a:lvl9pPr marL="4114800" lvl="8" indent="-228600" algn="l">
              <a:lnSpc>
                <a:spcPct val="90000"/>
              </a:lnSpc>
              <a:spcBef>
                <a:spcPts val="400"/>
              </a:spcBef>
              <a:spcAft>
                <a:spcPts val="400"/>
              </a:spcAft>
              <a:buSzPts val="1400"/>
              <a:buNone/>
              <a:defRPr sz="1400">
                <a:solidFill>
                  <a:srgbClr val="888888"/>
                </a:solidFill>
              </a:defRPr>
            </a:lvl9pPr>
          </a:lstStyle>
          <a:p>
            <a:endParaRPr/>
          </a:p>
        </p:txBody>
      </p:sp>
      <p:sp>
        <p:nvSpPr>
          <p:cNvPr id="72" name="Google Shape;72;p26"/>
          <p:cNvSpPr txBox="1">
            <a:spLocks noGrp="1"/>
          </p:cNvSpPr>
          <p:nvPr>
            <p:ph type="dt" idx="10"/>
          </p:nvPr>
        </p:nvSpPr>
        <p:spPr>
          <a:xfrm>
            <a:off x="822961" y="6459786"/>
            <a:ext cx="185420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6"/>
          <p:cNvSpPr txBox="1">
            <a:spLocks noGrp="1"/>
          </p:cNvSpPr>
          <p:nvPr>
            <p:ph type="ftr" idx="11"/>
          </p:nvPr>
        </p:nvSpPr>
        <p:spPr>
          <a:xfrm>
            <a:off x="2764639" y="6459786"/>
            <a:ext cx="361710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26"/>
          <p:cNvSpPr txBox="1">
            <a:spLocks noGrp="1"/>
          </p:cNvSpPr>
          <p:nvPr>
            <p:ph type="sldNum" idx="12"/>
          </p:nvPr>
        </p:nvSpPr>
        <p:spPr>
          <a:xfrm>
            <a:off x="7425344" y="6459786"/>
            <a:ext cx="98401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cxnSp>
        <p:nvCxnSpPr>
          <p:cNvPr id="75" name="Google Shape;75;p26"/>
          <p:cNvCxnSpPr/>
          <p:nvPr/>
        </p:nvCxnSpPr>
        <p:spPr>
          <a:xfrm>
            <a:off x="905744" y="4343400"/>
            <a:ext cx="7406640" cy="0"/>
          </a:xfrm>
          <a:prstGeom prst="straightConnector1">
            <a:avLst/>
          </a:prstGeom>
          <a:noFill/>
          <a:ln w="9525" cap="flat" cmpd="sng">
            <a:solidFill>
              <a:srgbClr val="7F7F7F"/>
            </a:solidFill>
            <a:prstDash val="solid"/>
            <a:round/>
            <a:headEnd type="none" w="sm" len="sm"/>
            <a:tailEnd type="none" w="sm" len="sm"/>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6"/>
        <p:cNvGrpSpPr/>
        <p:nvPr/>
      </p:nvGrpSpPr>
      <p:grpSpPr>
        <a:xfrm>
          <a:off x="0" y="0"/>
          <a:ext cx="0" cy="0"/>
          <a:chOff x="0" y="0"/>
          <a:chExt cx="0" cy="0"/>
        </a:xfrm>
      </p:grpSpPr>
      <p:sp>
        <p:nvSpPr>
          <p:cNvPr id="77" name="Google Shape;77;p27"/>
          <p:cNvSpPr txBox="1">
            <a:spLocks noGrp="1"/>
          </p:cNvSpPr>
          <p:nvPr>
            <p:ph type="title"/>
          </p:nvPr>
        </p:nvSpPr>
        <p:spPr>
          <a:xfrm>
            <a:off x="822960" y="286604"/>
            <a:ext cx="75438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27"/>
          <p:cNvSpPr txBox="1">
            <a:spLocks noGrp="1"/>
          </p:cNvSpPr>
          <p:nvPr>
            <p:ph type="dt" idx="10"/>
          </p:nvPr>
        </p:nvSpPr>
        <p:spPr>
          <a:xfrm>
            <a:off x="822961" y="6459786"/>
            <a:ext cx="185420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7"/>
          <p:cNvSpPr txBox="1">
            <a:spLocks noGrp="1"/>
          </p:cNvSpPr>
          <p:nvPr>
            <p:ph type="ftr" idx="11"/>
          </p:nvPr>
        </p:nvSpPr>
        <p:spPr>
          <a:xfrm>
            <a:off x="2764639" y="6459786"/>
            <a:ext cx="361710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27"/>
          <p:cNvSpPr txBox="1">
            <a:spLocks noGrp="1"/>
          </p:cNvSpPr>
          <p:nvPr>
            <p:ph type="sldNum" idx="12"/>
          </p:nvPr>
        </p:nvSpPr>
        <p:spPr>
          <a:xfrm>
            <a:off x="7425344" y="6459786"/>
            <a:ext cx="98401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81"/>
        <p:cNvGrpSpPr/>
        <p:nvPr/>
      </p:nvGrpSpPr>
      <p:grpSpPr>
        <a:xfrm>
          <a:off x="0" y="0"/>
          <a:ext cx="0" cy="0"/>
          <a:chOff x="0" y="0"/>
          <a:chExt cx="0" cy="0"/>
        </a:xfrm>
      </p:grpSpPr>
      <p:sp>
        <p:nvSpPr>
          <p:cNvPr id="82" name="Google Shape;82;p28"/>
          <p:cNvSpPr/>
          <p:nvPr/>
        </p:nvSpPr>
        <p:spPr>
          <a:xfrm>
            <a:off x="2382" y="6400800"/>
            <a:ext cx="9141619"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28"/>
          <p:cNvSpPr/>
          <p:nvPr/>
        </p:nvSpPr>
        <p:spPr>
          <a:xfrm>
            <a:off x="12" y="6334316"/>
            <a:ext cx="9141619"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28"/>
          <p:cNvSpPr txBox="1">
            <a:spLocks noGrp="1"/>
          </p:cNvSpPr>
          <p:nvPr>
            <p:ph type="dt" idx="10"/>
          </p:nvPr>
        </p:nvSpPr>
        <p:spPr>
          <a:xfrm>
            <a:off x="822961" y="6459786"/>
            <a:ext cx="185420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28"/>
          <p:cNvSpPr txBox="1">
            <a:spLocks noGrp="1"/>
          </p:cNvSpPr>
          <p:nvPr>
            <p:ph type="ftr" idx="11"/>
          </p:nvPr>
        </p:nvSpPr>
        <p:spPr>
          <a:xfrm>
            <a:off x="2764639" y="6459786"/>
            <a:ext cx="361710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p28"/>
          <p:cNvSpPr txBox="1">
            <a:spLocks noGrp="1"/>
          </p:cNvSpPr>
          <p:nvPr>
            <p:ph type="sldNum" idx="12"/>
          </p:nvPr>
        </p:nvSpPr>
        <p:spPr>
          <a:xfrm>
            <a:off x="7425344" y="6459786"/>
            <a:ext cx="98401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7"/>
        <p:cNvGrpSpPr/>
        <p:nvPr/>
      </p:nvGrpSpPr>
      <p:grpSpPr>
        <a:xfrm>
          <a:off x="0" y="0"/>
          <a:ext cx="0" cy="0"/>
          <a:chOff x="0" y="0"/>
          <a:chExt cx="0" cy="0"/>
        </a:xfrm>
      </p:grpSpPr>
      <p:sp>
        <p:nvSpPr>
          <p:cNvPr id="88" name="Google Shape;88;p29"/>
          <p:cNvSpPr txBox="1">
            <a:spLocks noGrp="1"/>
          </p:cNvSpPr>
          <p:nvPr>
            <p:ph type="title"/>
          </p:nvPr>
        </p:nvSpPr>
        <p:spPr>
          <a:xfrm>
            <a:off x="822960" y="286604"/>
            <a:ext cx="75438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9" name="Google Shape;89;p29"/>
          <p:cNvSpPr txBox="1">
            <a:spLocks noGrp="1"/>
          </p:cNvSpPr>
          <p:nvPr>
            <p:ph type="body" idx="1"/>
          </p:nvPr>
        </p:nvSpPr>
        <p:spPr>
          <a:xfrm rot="5400000">
            <a:off x="2583179" y="85514"/>
            <a:ext cx="4023360" cy="7543801"/>
          </a:xfrm>
          <a:prstGeom prst="rect">
            <a:avLst/>
          </a:prstGeom>
          <a:noFill/>
          <a:ln>
            <a:noFill/>
          </a:ln>
        </p:spPr>
        <p:txBody>
          <a:bodyPr spcFirstLastPara="1" wrap="square" lIns="45700" tIns="0" rIns="45700" bIns="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90" name="Google Shape;90;p29"/>
          <p:cNvSpPr txBox="1">
            <a:spLocks noGrp="1"/>
          </p:cNvSpPr>
          <p:nvPr>
            <p:ph type="dt" idx="10"/>
          </p:nvPr>
        </p:nvSpPr>
        <p:spPr>
          <a:xfrm>
            <a:off x="822961" y="6459786"/>
            <a:ext cx="185420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29"/>
          <p:cNvSpPr txBox="1">
            <a:spLocks noGrp="1"/>
          </p:cNvSpPr>
          <p:nvPr>
            <p:ph type="ftr" idx="11"/>
          </p:nvPr>
        </p:nvSpPr>
        <p:spPr>
          <a:xfrm>
            <a:off x="2764639" y="6459786"/>
            <a:ext cx="361710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29"/>
          <p:cNvSpPr txBox="1">
            <a:spLocks noGrp="1"/>
          </p:cNvSpPr>
          <p:nvPr>
            <p:ph type="sldNum" idx="12"/>
          </p:nvPr>
        </p:nvSpPr>
        <p:spPr>
          <a:xfrm>
            <a:off x="7425344" y="6459786"/>
            <a:ext cx="98401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93"/>
        <p:cNvGrpSpPr/>
        <p:nvPr/>
      </p:nvGrpSpPr>
      <p:grpSpPr>
        <a:xfrm>
          <a:off x="0" y="0"/>
          <a:ext cx="0" cy="0"/>
          <a:chOff x="0" y="0"/>
          <a:chExt cx="0" cy="0"/>
        </a:xfrm>
      </p:grpSpPr>
      <p:sp>
        <p:nvSpPr>
          <p:cNvPr id="94" name="Google Shape;94;p30"/>
          <p:cNvSpPr/>
          <p:nvPr/>
        </p:nvSpPr>
        <p:spPr>
          <a:xfrm>
            <a:off x="2382" y="6400800"/>
            <a:ext cx="9141619"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30"/>
          <p:cNvSpPr/>
          <p:nvPr/>
        </p:nvSpPr>
        <p:spPr>
          <a:xfrm>
            <a:off x="12" y="6334316"/>
            <a:ext cx="9141619"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30"/>
          <p:cNvSpPr txBox="1">
            <a:spLocks noGrp="1"/>
          </p:cNvSpPr>
          <p:nvPr>
            <p:ph type="title"/>
          </p:nvPr>
        </p:nvSpPr>
        <p:spPr>
          <a:xfrm rot="5400000">
            <a:off x="4649564" y="2306414"/>
            <a:ext cx="5759898" cy="1971675"/>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7" name="Google Shape;97;p30"/>
          <p:cNvSpPr txBox="1">
            <a:spLocks noGrp="1"/>
          </p:cNvSpPr>
          <p:nvPr>
            <p:ph type="body" idx="1"/>
          </p:nvPr>
        </p:nvSpPr>
        <p:spPr>
          <a:xfrm rot="5400000">
            <a:off x="649064" y="391889"/>
            <a:ext cx="5759898" cy="5800725"/>
          </a:xfrm>
          <a:prstGeom prst="rect">
            <a:avLst/>
          </a:prstGeom>
          <a:noFill/>
          <a:ln>
            <a:noFill/>
          </a:ln>
        </p:spPr>
        <p:txBody>
          <a:bodyPr spcFirstLastPara="1" wrap="square" lIns="45700" tIns="0" rIns="45700" bIns="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98" name="Google Shape;98;p30"/>
          <p:cNvSpPr txBox="1">
            <a:spLocks noGrp="1"/>
          </p:cNvSpPr>
          <p:nvPr>
            <p:ph type="dt" idx="10"/>
          </p:nvPr>
        </p:nvSpPr>
        <p:spPr>
          <a:xfrm>
            <a:off x="822961" y="6459786"/>
            <a:ext cx="1854203"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30"/>
          <p:cNvSpPr txBox="1">
            <a:spLocks noGrp="1"/>
          </p:cNvSpPr>
          <p:nvPr>
            <p:ph type="ftr" idx="11"/>
          </p:nvPr>
        </p:nvSpPr>
        <p:spPr>
          <a:xfrm>
            <a:off x="2764639" y="6459786"/>
            <a:ext cx="361710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30"/>
          <p:cNvSpPr txBox="1">
            <a:spLocks noGrp="1"/>
          </p:cNvSpPr>
          <p:nvPr>
            <p:ph type="sldNum" idx="12"/>
          </p:nvPr>
        </p:nvSpPr>
        <p:spPr>
          <a:xfrm>
            <a:off x="7425344" y="6459786"/>
            <a:ext cx="984019"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9"/>
          <p:cNvSpPr/>
          <p:nvPr/>
        </p:nvSpPr>
        <p:spPr>
          <a:xfrm>
            <a:off x="0" y="6400800"/>
            <a:ext cx="9144001"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19"/>
          <p:cNvSpPr/>
          <p:nvPr/>
        </p:nvSpPr>
        <p:spPr>
          <a:xfrm>
            <a:off x="0" y="6334315"/>
            <a:ext cx="9144001" cy="65999"/>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19"/>
          <p:cNvSpPr txBox="1">
            <a:spLocks noGrp="1"/>
          </p:cNvSpPr>
          <p:nvPr>
            <p:ph type="title"/>
          </p:nvPr>
        </p:nvSpPr>
        <p:spPr>
          <a:xfrm>
            <a:off x="822960" y="286604"/>
            <a:ext cx="7543800" cy="1450757"/>
          </a:xfrm>
          <a:prstGeom prst="rect">
            <a:avLst/>
          </a:prstGeom>
          <a:noFill/>
          <a:ln>
            <a:noFill/>
          </a:ln>
        </p:spPr>
        <p:txBody>
          <a:bodyPr spcFirstLastPara="1" wrap="square" lIns="91425" tIns="45700" rIns="91425" bIns="45700" anchor="b" anchorCtr="0">
            <a:normAutofit/>
          </a:bodyPr>
          <a:lstStyle>
            <a:lvl1pPr marR="0" lvl="0" algn="l" rtl="0">
              <a:lnSpc>
                <a:spcPct val="85000"/>
              </a:lnSpc>
              <a:spcBef>
                <a:spcPts val="0"/>
              </a:spcBef>
              <a:spcAft>
                <a:spcPts val="0"/>
              </a:spcAft>
              <a:buClr>
                <a:srgbClr val="3F3F3F"/>
              </a:buClr>
              <a:buSzPts val="4800"/>
              <a:buFont typeface="Calibri"/>
              <a:buNone/>
              <a:defRPr sz="4800" b="0" i="0" u="none" strike="noStrike" cap="none">
                <a:solidFill>
                  <a:srgbClr val="3F3F3F"/>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 name="Google Shape;13;p19"/>
          <p:cNvSpPr txBox="1">
            <a:spLocks noGrp="1"/>
          </p:cNvSpPr>
          <p:nvPr>
            <p:ph type="body" idx="1"/>
          </p:nvPr>
        </p:nvSpPr>
        <p:spPr>
          <a:xfrm>
            <a:off x="822959" y="1845734"/>
            <a:ext cx="7543801" cy="4023360"/>
          </a:xfrm>
          <a:prstGeom prst="rect">
            <a:avLst/>
          </a:prstGeom>
          <a:noFill/>
          <a:ln>
            <a:noFill/>
          </a:ln>
        </p:spPr>
        <p:txBody>
          <a:bodyPr spcFirstLastPara="1" wrap="square" lIns="0" tIns="45700" rIns="0" bIns="45700" anchor="t" anchorCtr="0">
            <a:normAutofit/>
          </a:bodyPr>
          <a:lstStyle>
            <a:lvl1pPr marL="457200" marR="0" lvl="0" indent="-355600" algn="l" rtl="0">
              <a:lnSpc>
                <a:spcPct val="90000"/>
              </a:lnSpc>
              <a:spcBef>
                <a:spcPts val="1200"/>
              </a:spcBef>
              <a:spcAft>
                <a:spcPts val="0"/>
              </a:spcAft>
              <a:buClr>
                <a:schemeClr val="accent1"/>
              </a:buClr>
              <a:buSzPts val="2000"/>
              <a:buFont typeface="Calibri"/>
              <a:buChar char=" "/>
              <a:defRPr sz="2000" b="0" i="0" u="none" strike="noStrike" cap="none">
                <a:solidFill>
                  <a:srgbClr val="3F3F3F"/>
                </a:solidFill>
                <a:latin typeface="Calibri"/>
                <a:ea typeface="Calibri"/>
                <a:cs typeface="Calibri"/>
                <a:sym typeface="Calibri"/>
              </a:defRPr>
            </a:lvl1pPr>
            <a:lvl2pPr marL="914400" marR="0" lvl="1" indent="-342900" algn="l" rtl="0">
              <a:lnSpc>
                <a:spcPct val="90000"/>
              </a:lnSpc>
              <a:spcBef>
                <a:spcPts val="200"/>
              </a:spcBef>
              <a:spcAft>
                <a:spcPts val="0"/>
              </a:spcAft>
              <a:buClr>
                <a:schemeClr val="accent1"/>
              </a:buClr>
              <a:buSzPts val="1800"/>
              <a:buFont typeface="Calibri"/>
              <a:buChar char="◦"/>
              <a:defRPr sz="1800" b="0" i="0" u="none" strike="noStrike" cap="none">
                <a:solidFill>
                  <a:srgbClr val="3F3F3F"/>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8pPr>
            <a:lvl9pPr marL="4114800" marR="0" lvl="8" indent="-317500" algn="l" rtl="0">
              <a:lnSpc>
                <a:spcPct val="90000"/>
              </a:lnSpc>
              <a:spcBef>
                <a:spcPts val="400"/>
              </a:spcBef>
              <a:spcAft>
                <a:spcPts val="40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9pPr>
          </a:lstStyle>
          <a:p>
            <a:endParaRPr/>
          </a:p>
        </p:txBody>
      </p:sp>
      <p:sp>
        <p:nvSpPr>
          <p:cNvPr id="14" name="Google Shape;14;p19"/>
          <p:cNvSpPr txBox="1">
            <a:spLocks noGrp="1"/>
          </p:cNvSpPr>
          <p:nvPr>
            <p:ph type="dt" idx="10"/>
          </p:nvPr>
        </p:nvSpPr>
        <p:spPr>
          <a:xfrm>
            <a:off x="822961" y="6459786"/>
            <a:ext cx="1854203"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FFFFFF"/>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 name="Google Shape;15;p19"/>
          <p:cNvSpPr txBox="1">
            <a:spLocks noGrp="1"/>
          </p:cNvSpPr>
          <p:nvPr>
            <p:ph type="ftr" idx="11"/>
          </p:nvPr>
        </p:nvSpPr>
        <p:spPr>
          <a:xfrm>
            <a:off x="2764639" y="6459786"/>
            <a:ext cx="3617103"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rgbClr val="FFFFFF"/>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 name="Google Shape;16;p19"/>
          <p:cNvSpPr txBox="1">
            <a:spLocks noGrp="1"/>
          </p:cNvSpPr>
          <p:nvPr>
            <p:ph type="sldNum" idx="12"/>
          </p:nvPr>
        </p:nvSpPr>
        <p:spPr>
          <a:xfrm>
            <a:off x="7425344" y="6459786"/>
            <a:ext cx="984019"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050" b="0" i="0" u="none" strike="noStrike" cap="none">
                <a:solidFill>
                  <a:srgbClr val="FFFFFF"/>
                </a:solidFill>
                <a:latin typeface="Calibri"/>
                <a:ea typeface="Calibri"/>
                <a:cs typeface="Calibri"/>
                <a:sym typeface="Calibri"/>
              </a:defRPr>
            </a:lvl1pPr>
            <a:lvl2pPr marL="0" marR="0" lvl="1" indent="0" algn="r" rtl="0">
              <a:spcBef>
                <a:spcPts val="0"/>
              </a:spcBef>
              <a:buNone/>
              <a:defRPr sz="1050" b="0" i="0" u="none" strike="noStrike" cap="none">
                <a:solidFill>
                  <a:srgbClr val="FFFFFF"/>
                </a:solidFill>
                <a:latin typeface="Calibri"/>
                <a:ea typeface="Calibri"/>
                <a:cs typeface="Calibri"/>
                <a:sym typeface="Calibri"/>
              </a:defRPr>
            </a:lvl2pPr>
            <a:lvl3pPr marL="0" marR="0" lvl="2" indent="0" algn="r" rtl="0">
              <a:spcBef>
                <a:spcPts val="0"/>
              </a:spcBef>
              <a:buNone/>
              <a:defRPr sz="1050" b="0" i="0" u="none" strike="noStrike" cap="none">
                <a:solidFill>
                  <a:srgbClr val="FFFFFF"/>
                </a:solidFill>
                <a:latin typeface="Calibri"/>
                <a:ea typeface="Calibri"/>
                <a:cs typeface="Calibri"/>
                <a:sym typeface="Calibri"/>
              </a:defRPr>
            </a:lvl3pPr>
            <a:lvl4pPr marL="0" marR="0" lvl="3" indent="0" algn="r" rtl="0">
              <a:spcBef>
                <a:spcPts val="0"/>
              </a:spcBef>
              <a:buNone/>
              <a:defRPr sz="1050" b="0" i="0" u="none" strike="noStrike" cap="none">
                <a:solidFill>
                  <a:srgbClr val="FFFFFF"/>
                </a:solidFill>
                <a:latin typeface="Calibri"/>
                <a:ea typeface="Calibri"/>
                <a:cs typeface="Calibri"/>
                <a:sym typeface="Calibri"/>
              </a:defRPr>
            </a:lvl4pPr>
            <a:lvl5pPr marL="0" marR="0" lvl="4" indent="0" algn="r" rtl="0">
              <a:spcBef>
                <a:spcPts val="0"/>
              </a:spcBef>
              <a:buNone/>
              <a:defRPr sz="1050" b="0" i="0" u="none" strike="noStrike" cap="none">
                <a:solidFill>
                  <a:srgbClr val="FFFFFF"/>
                </a:solidFill>
                <a:latin typeface="Calibri"/>
                <a:ea typeface="Calibri"/>
                <a:cs typeface="Calibri"/>
                <a:sym typeface="Calibri"/>
              </a:defRPr>
            </a:lvl5pPr>
            <a:lvl6pPr marL="0" marR="0" lvl="5" indent="0" algn="r" rtl="0">
              <a:spcBef>
                <a:spcPts val="0"/>
              </a:spcBef>
              <a:buNone/>
              <a:defRPr sz="1050" b="0" i="0" u="none" strike="noStrike" cap="none">
                <a:solidFill>
                  <a:srgbClr val="FFFFFF"/>
                </a:solidFill>
                <a:latin typeface="Calibri"/>
                <a:ea typeface="Calibri"/>
                <a:cs typeface="Calibri"/>
                <a:sym typeface="Calibri"/>
              </a:defRPr>
            </a:lvl6pPr>
            <a:lvl7pPr marL="0" marR="0" lvl="6" indent="0" algn="r" rtl="0">
              <a:spcBef>
                <a:spcPts val="0"/>
              </a:spcBef>
              <a:buNone/>
              <a:defRPr sz="1050" b="0" i="0" u="none" strike="noStrike" cap="none">
                <a:solidFill>
                  <a:srgbClr val="FFFFFF"/>
                </a:solidFill>
                <a:latin typeface="Calibri"/>
                <a:ea typeface="Calibri"/>
                <a:cs typeface="Calibri"/>
                <a:sym typeface="Calibri"/>
              </a:defRPr>
            </a:lvl7pPr>
            <a:lvl8pPr marL="0" marR="0" lvl="7" indent="0" algn="r" rtl="0">
              <a:spcBef>
                <a:spcPts val="0"/>
              </a:spcBef>
              <a:buNone/>
              <a:defRPr sz="1050" b="0" i="0" u="none" strike="noStrike" cap="none">
                <a:solidFill>
                  <a:srgbClr val="FFFFFF"/>
                </a:solidFill>
                <a:latin typeface="Calibri"/>
                <a:ea typeface="Calibri"/>
                <a:cs typeface="Calibri"/>
                <a:sym typeface="Calibri"/>
              </a:defRPr>
            </a:lvl8pPr>
            <a:lvl9pPr marL="0" marR="0" lvl="8" indent="0" algn="r" rtl="0">
              <a:spcBef>
                <a:spcPts val="0"/>
              </a:spcBef>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cxnSp>
        <p:nvCxnSpPr>
          <p:cNvPr id="17" name="Google Shape;17;p19"/>
          <p:cNvCxnSpPr/>
          <p:nvPr/>
        </p:nvCxnSpPr>
        <p:spPr>
          <a:xfrm>
            <a:off x="895149" y="1737845"/>
            <a:ext cx="7475220" cy="0"/>
          </a:xfrm>
          <a:prstGeom prst="straightConnector1">
            <a:avLst/>
          </a:prstGeom>
          <a:noFill/>
          <a:ln w="9525" cap="flat" cmpd="sng">
            <a:solidFill>
              <a:srgbClr val="7F7F7F"/>
            </a:solidFill>
            <a:prstDash val="solid"/>
            <a:round/>
            <a:headEnd type="none" w="sm" len="sm"/>
            <a:tailEnd type="none" w="sm" len="sm"/>
          </a:ln>
        </p:spPr>
      </p:cxn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mailto:pmiller@duplinschools.net"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mailto:gezzell@duplinschools.net" TargetMode="External"/><Relationship Id="rId4" Type="http://schemas.openxmlformats.org/officeDocument/2006/relationships/hyperlink" Target="mailto:spowell@duplinschools.net"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www.duplinschools.net/"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14.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18.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20.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20.pn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1"/>
          <p:cNvSpPr txBox="1">
            <a:spLocks noGrp="1"/>
          </p:cNvSpPr>
          <p:nvPr>
            <p:ph type="ctrTitle"/>
          </p:nvPr>
        </p:nvSpPr>
        <p:spPr>
          <a:xfrm>
            <a:off x="822960" y="758952"/>
            <a:ext cx="7543800" cy="3566160"/>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262626"/>
              </a:buClr>
              <a:buSzPts val="8000"/>
              <a:buFont typeface="Calibri"/>
              <a:buNone/>
            </a:pPr>
            <a:r>
              <a:rPr lang="en-US"/>
              <a:t>Payroll &amp; </a:t>
            </a:r>
            <a:br>
              <a:rPr lang="en-US"/>
            </a:br>
            <a:r>
              <a:rPr lang="en-US"/>
              <a:t>Time Keeper</a:t>
            </a:r>
            <a:endParaRPr/>
          </a:p>
        </p:txBody>
      </p:sp>
      <p:sp>
        <p:nvSpPr>
          <p:cNvPr id="107" name="Google Shape;107;p1"/>
          <p:cNvSpPr txBox="1">
            <a:spLocks noGrp="1"/>
          </p:cNvSpPr>
          <p:nvPr>
            <p:ph type="subTitle" idx="1"/>
          </p:nvPr>
        </p:nvSpPr>
        <p:spPr>
          <a:xfrm>
            <a:off x="822960" y="4535479"/>
            <a:ext cx="7543800" cy="1143000"/>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90000"/>
              </a:lnSpc>
              <a:spcBef>
                <a:spcPts val="0"/>
              </a:spcBef>
              <a:spcAft>
                <a:spcPts val="0"/>
              </a:spcAft>
              <a:buSzPts val="2475"/>
              <a:buNone/>
            </a:pPr>
            <a:r>
              <a:rPr lang="en-US" sz="2475" dirty="0"/>
              <a:t>NEW HIRE ORIENTATION</a:t>
            </a:r>
            <a:endParaRPr dirty="0"/>
          </a:p>
          <a:p>
            <a:pPr marL="0" lvl="0" indent="0" algn="l" rtl="0">
              <a:lnSpc>
                <a:spcPct val="90000"/>
              </a:lnSpc>
              <a:spcBef>
                <a:spcPts val="0"/>
              </a:spcBef>
              <a:spcAft>
                <a:spcPts val="0"/>
              </a:spcAft>
              <a:buSzPts val="2400"/>
              <a:buNone/>
            </a:pPr>
            <a:endParaRPr dirty="0"/>
          </a:p>
          <a:p>
            <a:pPr marL="0" lvl="0" indent="0" algn="l" rtl="0">
              <a:lnSpc>
                <a:spcPct val="90000"/>
              </a:lnSpc>
              <a:spcBef>
                <a:spcPts val="0"/>
              </a:spcBef>
              <a:spcAft>
                <a:spcPts val="0"/>
              </a:spcAft>
              <a:buSzPts val="1950"/>
              <a:buNone/>
            </a:pPr>
            <a:r>
              <a:rPr lang="en-US" sz="1950" dirty="0"/>
              <a:t>FINANCE DEPARTMENT</a:t>
            </a:r>
            <a:endParaRPr dirty="0"/>
          </a:p>
          <a:p>
            <a:pPr marL="0" lvl="0" indent="0" algn="l" rtl="0">
              <a:lnSpc>
                <a:spcPct val="90000"/>
              </a:lnSpc>
              <a:spcBef>
                <a:spcPts val="0"/>
              </a:spcBef>
              <a:spcAft>
                <a:spcPts val="0"/>
              </a:spcAft>
              <a:buSzPts val="1950"/>
              <a:buNone/>
            </a:pPr>
            <a:r>
              <a:rPr lang="en-US" sz="1950" dirty="0"/>
              <a:t>AUGUST 2026</a:t>
            </a:r>
            <a:endParaRPr dirty="0"/>
          </a:p>
        </p:txBody>
      </p:sp>
      <p:pic>
        <p:nvPicPr>
          <p:cNvPr id="108" name="Google Shape;108;p1" descr="DCSCHOOL_SEAL.JPG"/>
          <p:cNvPicPr preferRelativeResize="0"/>
          <p:nvPr/>
        </p:nvPicPr>
        <p:blipFill rotWithShape="1">
          <a:blip r:embed="rId3">
            <a:alphaModFix/>
          </a:blip>
          <a:srcRect/>
          <a:stretch/>
        </p:blipFill>
        <p:spPr>
          <a:xfrm>
            <a:off x="6853342" y="4535479"/>
            <a:ext cx="1389698" cy="1387316"/>
          </a:xfrm>
          <a:prstGeom prst="rect">
            <a:avLst/>
          </a:prstGeom>
          <a:noFill/>
          <a:ln>
            <a:noFill/>
          </a:ln>
          <a:effectLst>
            <a:outerShdw blurRad="107950" dist="12700" dir="5400000" algn="ctr">
              <a:srgbClr val="000000"/>
            </a:outerShdw>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2"/>
          <p:cNvSpPr txBox="1">
            <a:spLocks noGrp="1"/>
          </p:cNvSpPr>
          <p:nvPr>
            <p:ph type="title"/>
          </p:nvPr>
        </p:nvSpPr>
        <p:spPr>
          <a:xfrm>
            <a:off x="342900" y="594359"/>
            <a:ext cx="2400300" cy="2286000"/>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FFFFFF"/>
              </a:buClr>
              <a:buSzPts val="3600"/>
              <a:buFont typeface="Calibri"/>
              <a:buNone/>
            </a:pPr>
            <a:r>
              <a:rPr lang="en-US"/>
              <a:t>Agenda</a:t>
            </a:r>
            <a:endParaRPr/>
          </a:p>
        </p:txBody>
      </p:sp>
      <p:sp>
        <p:nvSpPr>
          <p:cNvPr id="115" name="Google Shape;115;p2"/>
          <p:cNvSpPr txBox="1">
            <a:spLocks noGrp="1"/>
          </p:cNvSpPr>
          <p:nvPr>
            <p:ph type="body" idx="1"/>
          </p:nvPr>
        </p:nvSpPr>
        <p:spPr>
          <a:xfrm>
            <a:off x="3600450" y="731520"/>
            <a:ext cx="4869180" cy="5257800"/>
          </a:xfrm>
          <a:prstGeom prst="rect">
            <a:avLst/>
          </a:prstGeom>
          <a:noFill/>
          <a:ln>
            <a:noFill/>
          </a:ln>
        </p:spPr>
        <p:txBody>
          <a:bodyPr spcFirstLastPara="1" wrap="square" lIns="0" tIns="45700" rIns="0" bIns="45700" anchor="t" anchorCtr="0">
            <a:normAutofit lnSpcReduction="10000"/>
          </a:bodyPr>
          <a:lstStyle/>
          <a:p>
            <a:pPr marL="0" lvl="0" indent="0" algn="l" rtl="0">
              <a:lnSpc>
                <a:spcPct val="90000"/>
              </a:lnSpc>
              <a:spcBef>
                <a:spcPts val="0"/>
              </a:spcBef>
              <a:spcAft>
                <a:spcPts val="0"/>
              </a:spcAft>
              <a:buSzPts val="2100"/>
              <a:buNone/>
            </a:pPr>
            <a:r>
              <a:rPr lang="en-US" sz="2100"/>
              <a:t>Payroll Contact Information </a:t>
            </a:r>
            <a:endParaRPr/>
          </a:p>
          <a:p>
            <a:pPr marL="0" lvl="0" indent="0" algn="l" rtl="0">
              <a:lnSpc>
                <a:spcPct val="90000"/>
              </a:lnSpc>
              <a:spcBef>
                <a:spcPts val="1400"/>
              </a:spcBef>
              <a:spcAft>
                <a:spcPts val="0"/>
              </a:spcAft>
              <a:buSzPts val="2100"/>
              <a:buNone/>
            </a:pPr>
            <a:r>
              <a:rPr lang="en-US" sz="2100"/>
              <a:t>Time Keeper Log In </a:t>
            </a:r>
            <a:endParaRPr/>
          </a:p>
          <a:p>
            <a:pPr marL="0" lvl="0" indent="0" algn="l" rtl="0">
              <a:lnSpc>
                <a:spcPct val="90000"/>
              </a:lnSpc>
              <a:spcBef>
                <a:spcPts val="1400"/>
              </a:spcBef>
              <a:spcAft>
                <a:spcPts val="0"/>
              </a:spcAft>
              <a:buSzPts val="2100"/>
              <a:buNone/>
            </a:pPr>
            <a:r>
              <a:rPr lang="en-US" sz="2100"/>
              <a:t>Clocking In</a:t>
            </a:r>
            <a:endParaRPr/>
          </a:p>
          <a:p>
            <a:pPr marL="0" lvl="0" indent="0" algn="l" rtl="0">
              <a:lnSpc>
                <a:spcPct val="90000"/>
              </a:lnSpc>
              <a:spcBef>
                <a:spcPts val="1400"/>
              </a:spcBef>
              <a:spcAft>
                <a:spcPts val="0"/>
              </a:spcAft>
              <a:buSzPts val="2100"/>
              <a:buNone/>
            </a:pPr>
            <a:r>
              <a:rPr lang="en-US" sz="2100"/>
              <a:t>Main Menu</a:t>
            </a:r>
            <a:endParaRPr/>
          </a:p>
          <a:p>
            <a:pPr marL="0" lvl="0" indent="0" algn="l" rtl="0">
              <a:lnSpc>
                <a:spcPct val="90000"/>
              </a:lnSpc>
              <a:spcBef>
                <a:spcPts val="1400"/>
              </a:spcBef>
              <a:spcAft>
                <a:spcPts val="0"/>
              </a:spcAft>
              <a:buSzPts val="2100"/>
              <a:buNone/>
            </a:pPr>
            <a:r>
              <a:rPr lang="en-US" sz="2100"/>
              <a:t>Missed Clock Ins</a:t>
            </a:r>
            <a:endParaRPr/>
          </a:p>
          <a:p>
            <a:pPr marL="0" lvl="0" indent="0" algn="l" rtl="0">
              <a:lnSpc>
                <a:spcPct val="90000"/>
              </a:lnSpc>
              <a:spcBef>
                <a:spcPts val="1400"/>
              </a:spcBef>
              <a:spcAft>
                <a:spcPts val="0"/>
              </a:spcAft>
              <a:buSzPts val="2100"/>
              <a:buNone/>
            </a:pPr>
            <a:r>
              <a:rPr lang="en-US" sz="2100"/>
              <a:t>Time Sheets</a:t>
            </a:r>
            <a:endParaRPr/>
          </a:p>
          <a:p>
            <a:pPr marL="0" lvl="0" indent="0" algn="l" rtl="0">
              <a:lnSpc>
                <a:spcPct val="90000"/>
              </a:lnSpc>
              <a:spcBef>
                <a:spcPts val="1400"/>
              </a:spcBef>
              <a:spcAft>
                <a:spcPts val="0"/>
              </a:spcAft>
              <a:buSzPts val="2100"/>
              <a:buNone/>
            </a:pPr>
            <a:r>
              <a:rPr lang="en-US" sz="2100"/>
              <a:t>Leave</a:t>
            </a:r>
            <a:endParaRPr/>
          </a:p>
          <a:p>
            <a:pPr marL="0" lvl="0" indent="0" algn="l" rtl="0">
              <a:lnSpc>
                <a:spcPct val="90000"/>
              </a:lnSpc>
              <a:spcBef>
                <a:spcPts val="1400"/>
              </a:spcBef>
              <a:spcAft>
                <a:spcPts val="0"/>
              </a:spcAft>
              <a:buSzPts val="2100"/>
              <a:buNone/>
            </a:pPr>
            <a:r>
              <a:rPr lang="en-US" sz="2100"/>
              <a:t>Personal Information</a:t>
            </a:r>
            <a:endParaRPr/>
          </a:p>
          <a:p>
            <a:pPr marL="0" lvl="0" indent="0" algn="l" rtl="0">
              <a:lnSpc>
                <a:spcPct val="90000"/>
              </a:lnSpc>
              <a:spcBef>
                <a:spcPts val="1400"/>
              </a:spcBef>
              <a:spcAft>
                <a:spcPts val="0"/>
              </a:spcAft>
              <a:buSzPts val="2100"/>
              <a:buNone/>
            </a:pPr>
            <a:r>
              <a:rPr lang="en-US" sz="2100"/>
              <a:t>Tax Information</a:t>
            </a:r>
            <a:endParaRPr/>
          </a:p>
          <a:p>
            <a:pPr marL="0" lvl="0" indent="0" algn="l" rtl="0">
              <a:lnSpc>
                <a:spcPct val="90000"/>
              </a:lnSpc>
              <a:spcBef>
                <a:spcPts val="1400"/>
              </a:spcBef>
              <a:spcAft>
                <a:spcPts val="0"/>
              </a:spcAft>
              <a:buSzPts val="2100"/>
              <a:buNone/>
            </a:pPr>
            <a:r>
              <a:rPr lang="en-US" sz="2100"/>
              <a:t>Check History</a:t>
            </a:r>
            <a:endParaRPr/>
          </a:p>
          <a:p>
            <a:pPr marL="0" lvl="0" indent="0" algn="l" rtl="0">
              <a:lnSpc>
                <a:spcPct val="90000"/>
              </a:lnSpc>
              <a:spcBef>
                <a:spcPts val="1400"/>
              </a:spcBef>
              <a:spcAft>
                <a:spcPts val="0"/>
              </a:spcAft>
              <a:buSzPts val="2100"/>
              <a:buNone/>
            </a:pPr>
            <a:r>
              <a:rPr lang="en-US" sz="2100"/>
              <a:t>Employee Reimbursements</a:t>
            </a:r>
            <a:endParaRPr/>
          </a:p>
          <a:p>
            <a:pPr marL="0" lvl="0" indent="0" algn="l" rtl="0">
              <a:lnSpc>
                <a:spcPct val="90000"/>
              </a:lnSpc>
              <a:spcBef>
                <a:spcPts val="1400"/>
              </a:spcBef>
              <a:spcAft>
                <a:spcPts val="0"/>
              </a:spcAft>
              <a:buSzPts val="2100"/>
              <a:buNone/>
            </a:pPr>
            <a:r>
              <a:rPr lang="en-US" sz="2100"/>
              <a:t>W2s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3"/>
          <p:cNvSpPr txBox="1">
            <a:spLocks noGrp="1"/>
          </p:cNvSpPr>
          <p:nvPr>
            <p:ph type="title"/>
          </p:nvPr>
        </p:nvSpPr>
        <p:spPr>
          <a:xfrm>
            <a:off x="342900" y="594359"/>
            <a:ext cx="2400300" cy="2286000"/>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FFFFFF"/>
              </a:buClr>
              <a:buSzPts val="3600"/>
              <a:buFont typeface="Calibri"/>
              <a:buNone/>
            </a:pPr>
            <a:r>
              <a:rPr lang="en-US"/>
              <a:t>Contact Information</a:t>
            </a:r>
            <a:endParaRPr/>
          </a:p>
        </p:txBody>
      </p:sp>
      <p:sp>
        <p:nvSpPr>
          <p:cNvPr id="122" name="Google Shape;122;p3"/>
          <p:cNvSpPr txBox="1">
            <a:spLocks noGrp="1"/>
          </p:cNvSpPr>
          <p:nvPr>
            <p:ph type="body" idx="1"/>
          </p:nvPr>
        </p:nvSpPr>
        <p:spPr>
          <a:xfrm>
            <a:off x="3600450" y="731519"/>
            <a:ext cx="4869180" cy="5509889"/>
          </a:xfrm>
          <a:prstGeom prst="rect">
            <a:avLst/>
          </a:prstGeom>
          <a:noFill/>
          <a:ln>
            <a:noFill/>
          </a:ln>
        </p:spPr>
        <p:txBody>
          <a:bodyPr spcFirstLastPara="1" wrap="square" lIns="0" tIns="45700" rIns="0" bIns="45700" anchor="t" anchorCtr="0">
            <a:normAutofit/>
          </a:bodyPr>
          <a:lstStyle/>
          <a:p>
            <a:pPr marL="91440" lvl="0" indent="0" algn="l" rtl="0">
              <a:lnSpc>
                <a:spcPct val="90000"/>
              </a:lnSpc>
              <a:spcBef>
                <a:spcPts val="0"/>
              </a:spcBef>
              <a:spcAft>
                <a:spcPts val="0"/>
              </a:spcAft>
              <a:buSzPts val="1600"/>
              <a:buNone/>
            </a:pPr>
            <a:endParaRPr sz="1600" u="sng" dirty="0"/>
          </a:p>
          <a:p>
            <a:pPr marL="91440" lvl="0" indent="-101600" algn="ctr" rtl="0">
              <a:lnSpc>
                <a:spcPct val="90000"/>
              </a:lnSpc>
              <a:spcBef>
                <a:spcPts val="1400"/>
              </a:spcBef>
              <a:spcAft>
                <a:spcPts val="0"/>
              </a:spcAft>
              <a:buSzPts val="1600"/>
              <a:buChar char=" "/>
            </a:pPr>
            <a:r>
              <a:rPr lang="en-US" sz="1600" dirty="0"/>
              <a:t>         </a:t>
            </a:r>
            <a:r>
              <a:rPr lang="en-US" sz="1600" b="1" dirty="0"/>
              <a:t>Your School Bookkeeper, VIP </a:t>
            </a:r>
          </a:p>
          <a:p>
            <a:pPr marL="91440" lvl="0" indent="-101600" algn="ctr" rtl="0">
              <a:lnSpc>
                <a:spcPct val="90000"/>
              </a:lnSpc>
              <a:spcBef>
                <a:spcPts val="1400"/>
              </a:spcBef>
              <a:spcAft>
                <a:spcPts val="0"/>
              </a:spcAft>
              <a:buSzPts val="1600"/>
              <a:buChar char=" "/>
            </a:pPr>
            <a:r>
              <a:rPr lang="en-US" sz="1600" b="1" dirty="0"/>
              <a:t>*Always your first point of contact*</a:t>
            </a:r>
            <a:endParaRPr dirty="0"/>
          </a:p>
          <a:p>
            <a:pPr marL="91440" lvl="0" indent="0" algn="l" rtl="0">
              <a:lnSpc>
                <a:spcPct val="90000"/>
              </a:lnSpc>
              <a:spcBef>
                <a:spcPts val="1400"/>
              </a:spcBef>
              <a:spcAft>
                <a:spcPts val="0"/>
              </a:spcAft>
              <a:buSzPts val="1600"/>
              <a:buNone/>
            </a:pPr>
            <a:endParaRPr sz="1600" dirty="0"/>
          </a:p>
          <a:p>
            <a:pPr marL="91440" lvl="0" indent="-101600" algn="ctr" rtl="0">
              <a:lnSpc>
                <a:spcPct val="90000"/>
              </a:lnSpc>
              <a:spcBef>
                <a:spcPts val="1400"/>
              </a:spcBef>
              <a:spcAft>
                <a:spcPts val="0"/>
              </a:spcAft>
              <a:buSzPts val="1600"/>
              <a:buChar char=" "/>
            </a:pPr>
            <a:r>
              <a:rPr lang="en-US" sz="1600" b="1" u="sng" dirty="0"/>
              <a:t>Finance Department - Payroll</a:t>
            </a:r>
            <a:endParaRPr dirty="0"/>
          </a:p>
          <a:p>
            <a:pPr marL="0" lvl="0" indent="0" algn="ctr" rtl="0">
              <a:lnSpc>
                <a:spcPct val="90000"/>
              </a:lnSpc>
              <a:spcBef>
                <a:spcPts val="1400"/>
              </a:spcBef>
              <a:spcAft>
                <a:spcPts val="0"/>
              </a:spcAft>
              <a:buSzPts val="1600"/>
              <a:buNone/>
            </a:pPr>
            <a:r>
              <a:rPr lang="en-US" sz="1600" dirty="0"/>
              <a:t>Ashley </a:t>
            </a:r>
            <a:r>
              <a:rPr lang="en-US" sz="1600" dirty="0" err="1"/>
              <a:t>Jata</a:t>
            </a:r>
            <a:r>
              <a:rPr lang="en-US" sz="1600" dirty="0"/>
              <a:t>, Chief Finance Officer  </a:t>
            </a:r>
            <a:r>
              <a:rPr lang="en-US" sz="1600" u="sng" dirty="0">
                <a:solidFill>
                  <a:schemeClr val="hlink"/>
                </a:solidFill>
              </a:rPr>
              <a:t>  ajata@duplinschools.net</a:t>
            </a:r>
            <a:endParaRPr sz="1600" dirty="0"/>
          </a:p>
          <a:p>
            <a:pPr marL="0" lvl="0" indent="0" algn="ctr" rtl="0">
              <a:lnSpc>
                <a:spcPct val="90000"/>
              </a:lnSpc>
              <a:spcBef>
                <a:spcPts val="1400"/>
              </a:spcBef>
              <a:spcAft>
                <a:spcPts val="0"/>
              </a:spcAft>
              <a:buSzPts val="1600"/>
              <a:buNone/>
            </a:pPr>
            <a:r>
              <a:rPr lang="en-US" sz="1600" dirty="0"/>
              <a:t>Patricia Miller, Assistant Finance Officer  </a:t>
            </a:r>
            <a:r>
              <a:rPr lang="en-US" sz="1600" u="sng" dirty="0">
                <a:solidFill>
                  <a:schemeClr val="hlink"/>
                </a:solidFill>
                <a:hlinkClick r:id="rId3"/>
              </a:rPr>
              <a:t>pmiller@duplinschools.net</a:t>
            </a:r>
            <a:endParaRPr sz="1600" dirty="0"/>
          </a:p>
          <a:p>
            <a:pPr marL="0" lvl="0" indent="0" algn="ctr" rtl="0">
              <a:lnSpc>
                <a:spcPct val="90000"/>
              </a:lnSpc>
              <a:spcBef>
                <a:spcPts val="1400"/>
              </a:spcBef>
              <a:spcAft>
                <a:spcPts val="0"/>
              </a:spcAft>
              <a:buSzPts val="1600"/>
              <a:buNone/>
            </a:pPr>
            <a:r>
              <a:rPr lang="en-US" sz="1600" dirty="0"/>
              <a:t>Samantha Powell, Payroll Services Manager </a:t>
            </a:r>
            <a:r>
              <a:rPr lang="en-US" sz="1600" u="sng" dirty="0">
                <a:solidFill>
                  <a:schemeClr val="hlink"/>
                </a:solidFill>
                <a:hlinkClick r:id="rId4"/>
              </a:rPr>
              <a:t>spowell@duplinschools.net</a:t>
            </a:r>
            <a:endParaRPr sz="1600" dirty="0"/>
          </a:p>
          <a:p>
            <a:pPr marL="0" lvl="0" indent="0" algn="ctr" rtl="0">
              <a:lnSpc>
                <a:spcPct val="90000"/>
              </a:lnSpc>
              <a:spcBef>
                <a:spcPts val="1400"/>
              </a:spcBef>
              <a:spcAft>
                <a:spcPts val="0"/>
              </a:spcAft>
              <a:buSzPts val="1600"/>
              <a:buNone/>
            </a:pPr>
            <a:r>
              <a:rPr lang="en-US" sz="1600" dirty="0"/>
              <a:t>Gretta Moore, Payroll Specialist    </a:t>
            </a:r>
            <a:r>
              <a:rPr lang="en-US" sz="1600" u="sng" dirty="0">
                <a:solidFill>
                  <a:schemeClr val="hlink"/>
                </a:solidFill>
                <a:hlinkClick r:id="rId5"/>
              </a:rPr>
              <a:t>grmoore@duplinschools.net</a:t>
            </a:r>
            <a:endParaRPr sz="1600" dirty="0"/>
          </a:p>
          <a:p>
            <a:pPr marL="91440" lvl="0" indent="0" algn="l" rtl="0">
              <a:lnSpc>
                <a:spcPct val="90000"/>
              </a:lnSpc>
              <a:spcBef>
                <a:spcPts val="1400"/>
              </a:spcBef>
              <a:spcAft>
                <a:spcPts val="0"/>
              </a:spcAft>
              <a:buSzPts val="2000"/>
              <a:buNone/>
            </a:pPr>
            <a:endParaRPr dirty="0"/>
          </a:p>
        </p:txBody>
      </p:sp>
      <p:sp>
        <p:nvSpPr>
          <p:cNvPr id="123" name="Google Shape;123;p3"/>
          <p:cNvSpPr/>
          <p:nvPr/>
        </p:nvSpPr>
        <p:spPr>
          <a:xfrm>
            <a:off x="4641991" y="1115268"/>
            <a:ext cx="335560" cy="276837"/>
          </a:xfrm>
          <a:prstGeom prst="star5">
            <a:avLst>
              <a:gd name="adj" fmla="val 19098"/>
              <a:gd name="hf" fmla="val 105146"/>
              <a:gd name="vf" fmla="val 110557"/>
            </a:avLst>
          </a:prstGeom>
          <a:solidFill>
            <a:srgbClr val="FFFF00"/>
          </a:solidFill>
          <a:ln w="15875" cap="flat" cmpd="sng">
            <a:solidFill>
              <a:srgbClr val="99341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4"/>
          <p:cNvSpPr txBox="1">
            <a:spLocks noGrp="1"/>
          </p:cNvSpPr>
          <p:nvPr>
            <p:ph type="title"/>
          </p:nvPr>
        </p:nvSpPr>
        <p:spPr>
          <a:xfrm>
            <a:off x="822960" y="286604"/>
            <a:ext cx="75438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dirty="0"/>
              <a:t>Time Keeper</a:t>
            </a:r>
            <a:br>
              <a:rPr lang="en-US" dirty="0"/>
            </a:br>
            <a:r>
              <a:rPr lang="en-US" sz="3000" dirty="0"/>
              <a:t>Daily Log In – </a:t>
            </a:r>
            <a:r>
              <a:rPr lang="en-US" sz="3000" dirty="0">
                <a:hlinkClick r:id="rId3"/>
              </a:rPr>
              <a:t>https://www.duplinschools.net/</a:t>
            </a:r>
            <a:endParaRPr dirty="0">
              <a:highlight>
                <a:srgbClr val="FFFF00"/>
              </a:highlight>
            </a:endParaRPr>
          </a:p>
        </p:txBody>
      </p:sp>
      <p:sp>
        <p:nvSpPr>
          <p:cNvPr id="130" name="Google Shape;130;p4"/>
          <p:cNvSpPr txBox="1">
            <a:spLocks noGrp="1"/>
          </p:cNvSpPr>
          <p:nvPr>
            <p:ph type="body" idx="2"/>
          </p:nvPr>
        </p:nvSpPr>
        <p:spPr>
          <a:xfrm>
            <a:off x="5231876" y="1845735"/>
            <a:ext cx="3134884" cy="4023360"/>
          </a:xfrm>
          <a:prstGeom prst="rect">
            <a:avLst/>
          </a:prstGeom>
          <a:noFill/>
          <a:ln>
            <a:noFill/>
          </a:ln>
        </p:spPr>
        <p:txBody>
          <a:bodyPr spcFirstLastPara="1" wrap="square" lIns="0" tIns="45700" rIns="0" bIns="45700" anchor="t" anchorCtr="0">
            <a:normAutofit/>
          </a:bodyPr>
          <a:lstStyle/>
          <a:p>
            <a:pPr lvl="0" indent="-457200" algn="l" rtl="0">
              <a:lnSpc>
                <a:spcPct val="90000"/>
              </a:lnSpc>
              <a:spcBef>
                <a:spcPts val="1400"/>
              </a:spcBef>
              <a:spcAft>
                <a:spcPts val="0"/>
              </a:spcAft>
              <a:buSzPts val="2000"/>
              <a:buFont typeface="Wingdings" panose="05000000000000000000" pitchFamily="2" charset="2"/>
              <a:buChar char="Ø"/>
            </a:pPr>
            <a:r>
              <a:rPr lang="en-US" dirty="0"/>
              <a:t>Access </a:t>
            </a:r>
            <a:r>
              <a:rPr lang="en-US" dirty="0" err="1"/>
              <a:t>TimeKeeper</a:t>
            </a:r>
            <a:r>
              <a:rPr lang="en-US" dirty="0"/>
              <a:t> through the DCS website. Drop down Staff Tools and select </a:t>
            </a:r>
            <a:r>
              <a:rPr lang="en-US" dirty="0" err="1"/>
              <a:t>TimeKeeper</a:t>
            </a:r>
            <a:r>
              <a:rPr lang="en-US" dirty="0"/>
              <a:t>.</a:t>
            </a:r>
          </a:p>
          <a:p>
            <a:pPr marL="0" lvl="0" indent="0" algn="l" rtl="0">
              <a:lnSpc>
                <a:spcPct val="90000"/>
              </a:lnSpc>
              <a:spcBef>
                <a:spcPts val="1400"/>
              </a:spcBef>
              <a:spcAft>
                <a:spcPts val="0"/>
              </a:spcAft>
              <a:buSzPts val="2000"/>
              <a:buNone/>
            </a:pPr>
            <a:endParaRPr lang="en-US" dirty="0"/>
          </a:p>
          <a:p>
            <a:pPr marL="421640" lvl="0" indent="-457200" algn="l" rtl="0">
              <a:lnSpc>
                <a:spcPct val="90000"/>
              </a:lnSpc>
              <a:spcBef>
                <a:spcPts val="0"/>
              </a:spcBef>
              <a:spcAft>
                <a:spcPts val="0"/>
              </a:spcAft>
              <a:buSzPts val="2000"/>
              <a:buFont typeface="Wingdings" panose="05000000000000000000" pitchFamily="2" charset="2"/>
              <a:buChar char="Ø"/>
            </a:pPr>
            <a:r>
              <a:rPr lang="en-US" u="sng" dirty="0">
                <a:highlight>
                  <a:srgbClr val="FFFF00"/>
                </a:highlight>
              </a:rPr>
              <a:t>All</a:t>
            </a:r>
            <a:r>
              <a:rPr lang="en-US" dirty="0"/>
              <a:t> employees are required to clock in when reporting to work for attendance purposes.</a:t>
            </a:r>
          </a:p>
          <a:p>
            <a:pPr marL="421640" lvl="0" indent="-457200" algn="l" rtl="0">
              <a:lnSpc>
                <a:spcPct val="90000"/>
              </a:lnSpc>
              <a:spcBef>
                <a:spcPts val="1400"/>
              </a:spcBef>
              <a:spcAft>
                <a:spcPts val="0"/>
              </a:spcAft>
              <a:buSzPts val="2000"/>
              <a:buFont typeface="Wingdings" panose="05000000000000000000" pitchFamily="2" charset="2"/>
              <a:buChar char="Ø"/>
            </a:pPr>
            <a:r>
              <a:rPr lang="en-US" dirty="0"/>
              <a:t>Employees </a:t>
            </a:r>
            <a:r>
              <a:rPr lang="en-US" u="sng" dirty="0"/>
              <a:t>may not</a:t>
            </a:r>
            <a:r>
              <a:rPr lang="en-US" dirty="0"/>
              <a:t> clock each other in or out.</a:t>
            </a:r>
          </a:p>
          <a:p>
            <a:pPr marL="0" lvl="0" indent="0" algn="l" rtl="0">
              <a:lnSpc>
                <a:spcPct val="90000"/>
              </a:lnSpc>
              <a:spcBef>
                <a:spcPts val="1400"/>
              </a:spcBef>
              <a:spcAft>
                <a:spcPts val="0"/>
              </a:spcAft>
              <a:buSzPts val="2000"/>
              <a:buNone/>
            </a:pPr>
            <a:endParaRPr dirty="0"/>
          </a:p>
        </p:txBody>
      </p:sp>
      <p:pic>
        <p:nvPicPr>
          <p:cNvPr id="131" name="Google Shape;131;p4"/>
          <p:cNvPicPr preferRelativeResize="0"/>
          <p:nvPr/>
        </p:nvPicPr>
        <p:blipFill>
          <a:blip r:embed="rId4">
            <a:alphaModFix/>
          </a:blip>
          <a:stretch>
            <a:fillRect/>
          </a:stretch>
        </p:blipFill>
        <p:spPr>
          <a:xfrm>
            <a:off x="251975" y="2747825"/>
            <a:ext cx="4979899" cy="1809993"/>
          </a:xfrm>
          <a:prstGeom prst="rect">
            <a:avLst/>
          </a:prstGeom>
          <a:noFill/>
          <a:ln>
            <a:noFill/>
          </a:ln>
        </p:spPr>
      </p:pic>
      <p:sp>
        <p:nvSpPr>
          <p:cNvPr id="132" name="Google Shape;132;p4"/>
          <p:cNvSpPr/>
          <p:nvPr/>
        </p:nvSpPr>
        <p:spPr>
          <a:xfrm rot="-1696565">
            <a:off x="948555" y="2820795"/>
            <a:ext cx="471797" cy="648447"/>
          </a:xfrm>
          <a:prstGeom prst="downArrow">
            <a:avLst>
              <a:gd name="adj1" fmla="val 50000"/>
              <a:gd name="adj2" fmla="val 50000"/>
            </a:avLst>
          </a:prstGeom>
          <a:gradFill>
            <a:gsLst>
              <a:gs pos="0">
                <a:srgbClr val="DD3500"/>
              </a:gs>
              <a:gs pos="34000">
                <a:srgbClr val="DC3800"/>
              </a:gs>
              <a:gs pos="70000">
                <a:srgbClr val="E43700"/>
              </a:gs>
              <a:gs pos="100000">
                <a:srgbClr val="DC430D"/>
              </a:gs>
            </a:gsLst>
            <a:path path="circle">
              <a:fillToRect l="50000" t="50000" r="50000" b="50000"/>
            </a:path>
            <a:tileRect/>
          </a:gradFill>
          <a:ln w="12700" cap="flat" cmpd="sng">
            <a:solidFill>
              <a:schemeClr val="accent1"/>
            </a:solidFill>
            <a:prstDash val="solid"/>
            <a:round/>
            <a:headEnd type="none" w="sm" len="sm"/>
            <a:tailEnd type="none" w="sm" len="sm"/>
          </a:ln>
          <a:effectLst>
            <a:outerShdw blurRad="38100" dist="25400" dir="2700000" algn="br" rotWithShape="0">
              <a:srgbClr val="000000">
                <a:alpha val="6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350" b="0" i="0" u="none" strike="noStrike" cap="none">
              <a:solidFill>
                <a:schemeClr val="lt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5"/>
          <p:cNvSpPr txBox="1">
            <a:spLocks noGrp="1"/>
          </p:cNvSpPr>
          <p:nvPr>
            <p:ph type="title"/>
          </p:nvPr>
        </p:nvSpPr>
        <p:spPr>
          <a:xfrm>
            <a:off x="822960" y="286604"/>
            <a:ext cx="75438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a:t>Time Keeper</a:t>
            </a:r>
            <a:br>
              <a:rPr lang="en-US"/>
            </a:br>
            <a:r>
              <a:rPr lang="en-US" sz="3000"/>
              <a:t>Clocking In</a:t>
            </a:r>
            <a:endParaRPr/>
          </a:p>
        </p:txBody>
      </p:sp>
      <p:sp>
        <p:nvSpPr>
          <p:cNvPr id="139" name="Google Shape;139;p5"/>
          <p:cNvSpPr txBox="1">
            <a:spLocks noGrp="1"/>
          </p:cNvSpPr>
          <p:nvPr>
            <p:ph type="body" idx="1"/>
          </p:nvPr>
        </p:nvSpPr>
        <p:spPr>
          <a:xfrm>
            <a:off x="822961" y="1885361"/>
            <a:ext cx="3288409" cy="4251488"/>
          </a:xfrm>
          <a:prstGeom prst="rect">
            <a:avLst/>
          </a:prstGeom>
          <a:noFill/>
          <a:ln>
            <a:noFill/>
          </a:ln>
        </p:spPr>
        <p:txBody>
          <a:bodyPr spcFirstLastPara="1" wrap="square" lIns="0" tIns="45700" rIns="0" bIns="45700" anchor="t" anchorCtr="0">
            <a:normAutofit/>
          </a:bodyPr>
          <a:lstStyle/>
          <a:p>
            <a:pPr marL="0" lvl="0" indent="0" algn="l" rtl="0">
              <a:lnSpc>
                <a:spcPct val="90000"/>
              </a:lnSpc>
              <a:spcBef>
                <a:spcPts val="0"/>
              </a:spcBef>
              <a:spcAft>
                <a:spcPts val="0"/>
              </a:spcAft>
              <a:buSzPts val="2000"/>
              <a:buNone/>
            </a:pPr>
            <a:r>
              <a:rPr lang="en-US"/>
              <a:t>Your school Bookkeeper will provide you with your employee number and PIN. </a:t>
            </a:r>
            <a:endParaRPr/>
          </a:p>
          <a:p>
            <a:pPr marL="91440" lvl="0" indent="-127000" algn="l" rtl="0">
              <a:lnSpc>
                <a:spcPct val="90000"/>
              </a:lnSpc>
              <a:spcBef>
                <a:spcPts val="1400"/>
              </a:spcBef>
              <a:spcAft>
                <a:spcPts val="0"/>
              </a:spcAft>
              <a:buSzPts val="2000"/>
              <a:buChar char=" "/>
            </a:pPr>
            <a:r>
              <a:rPr lang="en-US"/>
              <a:t>1) Key in your employee number and click “Enter”</a:t>
            </a:r>
            <a:endParaRPr/>
          </a:p>
          <a:p>
            <a:pPr marL="91440" lvl="0" indent="-127000" algn="l" rtl="0">
              <a:lnSpc>
                <a:spcPct val="90000"/>
              </a:lnSpc>
              <a:spcBef>
                <a:spcPts val="1400"/>
              </a:spcBef>
              <a:spcAft>
                <a:spcPts val="0"/>
              </a:spcAft>
              <a:buSzPts val="2000"/>
              <a:buChar char=" "/>
            </a:pPr>
            <a:r>
              <a:rPr lang="en-US"/>
              <a:t>2) Key in your PIN and click “Enter”</a:t>
            </a:r>
            <a:endParaRPr/>
          </a:p>
          <a:p>
            <a:pPr marL="91440" lvl="0" indent="-127000" algn="l" rtl="0">
              <a:lnSpc>
                <a:spcPct val="90000"/>
              </a:lnSpc>
              <a:spcBef>
                <a:spcPts val="1400"/>
              </a:spcBef>
              <a:spcAft>
                <a:spcPts val="0"/>
              </a:spcAft>
              <a:buSzPts val="2000"/>
              <a:buChar char=" "/>
            </a:pPr>
            <a:r>
              <a:rPr lang="en-US"/>
              <a:t>*Your first time pin will be your employee number. It will then prompt you to change your password. It can </a:t>
            </a:r>
            <a:r>
              <a:rPr lang="en-US" u="sng"/>
              <a:t>not </a:t>
            </a:r>
            <a:r>
              <a:rPr lang="en-US"/>
              <a:t>start with a zero or be consecutive numbers. 1.2.3.4.</a:t>
            </a:r>
            <a:endParaRPr/>
          </a:p>
        </p:txBody>
      </p:sp>
      <p:pic>
        <p:nvPicPr>
          <p:cNvPr id="140" name="Google Shape;140;p5"/>
          <p:cNvPicPr preferRelativeResize="0">
            <a:picLocks noGrp="1"/>
          </p:cNvPicPr>
          <p:nvPr>
            <p:ph type="body" idx="2"/>
          </p:nvPr>
        </p:nvPicPr>
        <p:blipFill rotWithShape="1">
          <a:blip r:embed="rId3">
            <a:alphaModFix/>
          </a:blip>
          <a:srcRect/>
          <a:stretch/>
        </p:blipFill>
        <p:spPr>
          <a:xfrm>
            <a:off x="4270343" y="286604"/>
            <a:ext cx="2194516" cy="2618473"/>
          </a:xfrm>
          <a:prstGeom prst="rect">
            <a:avLst/>
          </a:prstGeom>
          <a:noFill/>
          <a:ln w="12700" cap="flat" cmpd="sng">
            <a:solidFill>
              <a:schemeClr val="lt1"/>
            </a:solidFill>
            <a:prstDash val="solid"/>
            <a:round/>
            <a:headEnd type="none" w="sm" len="sm"/>
            <a:tailEnd type="none" w="sm" len="sm"/>
          </a:ln>
        </p:spPr>
      </p:pic>
      <p:pic>
        <p:nvPicPr>
          <p:cNvPr id="141" name="Google Shape;141;p5"/>
          <p:cNvPicPr preferRelativeResize="0"/>
          <p:nvPr/>
        </p:nvPicPr>
        <p:blipFill rotWithShape="1">
          <a:blip r:embed="rId4">
            <a:alphaModFix/>
          </a:blip>
          <a:srcRect/>
          <a:stretch/>
        </p:blipFill>
        <p:spPr>
          <a:xfrm>
            <a:off x="6251260" y="488063"/>
            <a:ext cx="2018646" cy="2385464"/>
          </a:xfrm>
          <a:prstGeom prst="rect">
            <a:avLst/>
          </a:prstGeom>
          <a:noFill/>
          <a:ln w="12700" cap="flat" cmpd="sng">
            <a:solidFill>
              <a:schemeClr val="lt1"/>
            </a:solidFill>
            <a:prstDash val="solid"/>
            <a:round/>
            <a:headEnd type="none" w="sm" len="sm"/>
            <a:tailEnd type="none" w="sm" len="sm"/>
          </a:ln>
        </p:spPr>
      </p:pic>
      <p:pic>
        <p:nvPicPr>
          <p:cNvPr id="142" name="Google Shape;142;p5"/>
          <p:cNvPicPr preferRelativeResize="0"/>
          <p:nvPr/>
        </p:nvPicPr>
        <p:blipFill rotWithShape="1">
          <a:blip r:embed="rId5">
            <a:alphaModFix/>
          </a:blip>
          <a:srcRect/>
          <a:stretch/>
        </p:blipFill>
        <p:spPr>
          <a:xfrm>
            <a:off x="4111370" y="2794119"/>
            <a:ext cx="4886972" cy="2793546"/>
          </a:xfrm>
          <a:prstGeom prst="rect">
            <a:avLst/>
          </a:prstGeom>
          <a:noFill/>
          <a:ln>
            <a:noFill/>
          </a:ln>
        </p:spPr>
      </p:pic>
      <p:pic>
        <p:nvPicPr>
          <p:cNvPr id="143" name="Google Shape;143;p5"/>
          <p:cNvPicPr preferRelativeResize="0"/>
          <p:nvPr/>
        </p:nvPicPr>
        <p:blipFill rotWithShape="1">
          <a:blip r:embed="rId6">
            <a:alphaModFix/>
          </a:blip>
          <a:srcRect/>
          <a:stretch/>
        </p:blipFill>
        <p:spPr>
          <a:xfrm>
            <a:off x="4111370" y="5404237"/>
            <a:ext cx="4803464" cy="813226"/>
          </a:xfrm>
          <a:prstGeom prst="rect">
            <a:avLst/>
          </a:prstGeom>
          <a:noFill/>
          <a:ln>
            <a:noFill/>
          </a:ln>
        </p:spPr>
      </p:pic>
      <p:sp>
        <p:nvSpPr>
          <p:cNvPr id="144" name="Google Shape;144;p5"/>
          <p:cNvSpPr/>
          <p:nvPr/>
        </p:nvSpPr>
        <p:spPr>
          <a:xfrm>
            <a:off x="4326872" y="319485"/>
            <a:ext cx="401393" cy="692497"/>
          </a:xfrm>
          <a:prstGeom prst="rect">
            <a:avLst/>
          </a:prstGeom>
          <a:noFill/>
          <a:ln>
            <a:noFill/>
          </a:ln>
        </p:spPr>
        <p:txBody>
          <a:bodyPr spcFirstLastPara="1" wrap="square" lIns="68575" tIns="34275" rIns="68575" bIns="34275" anchor="t" anchorCtr="0">
            <a:spAutoFit/>
          </a:bodyPr>
          <a:lstStyle/>
          <a:p>
            <a:pPr marL="0" marR="0" lvl="0" indent="0" algn="ctr" rtl="0">
              <a:spcBef>
                <a:spcPts val="0"/>
              </a:spcBef>
              <a:spcAft>
                <a:spcPts val="0"/>
              </a:spcAft>
              <a:buNone/>
            </a:pPr>
            <a:r>
              <a:rPr lang="en-US" sz="4050" b="1" i="0" u="none" strike="noStrike" cap="none">
                <a:solidFill>
                  <a:schemeClr val="dk1"/>
                </a:solidFill>
                <a:latin typeface="Calibri"/>
                <a:ea typeface="Calibri"/>
                <a:cs typeface="Calibri"/>
                <a:sym typeface="Calibri"/>
              </a:rPr>
              <a:t>1</a:t>
            </a:r>
            <a:endParaRPr/>
          </a:p>
        </p:txBody>
      </p:sp>
      <p:sp>
        <p:nvSpPr>
          <p:cNvPr id="145" name="Google Shape;145;p5"/>
          <p:cNvSpPr/>
          <p:nvPr/>
        </p:nvSpPr>
        <p:spPr>
          <a:xfrm>
            <a:off x="6239364" y="1792558"/>
            <a:ext cx="401393" cy="692497"/>
          </a:xfrm>
          <a:prstGeom prst="rect">
            <a:avLst/>
          </a:prstGeom>
          <a:noFill/>
          <a:ln>
            <a:noFill/>
          </a:ln>
        </p:spPr>
        <p:txBody>
          <a:bodyPr spcFirstLastPara="1" wrap="square" lIns="68575" tIns="34275" rIns="68575" bIns="34275" anchor="t" anchorCtr="0">
            <a:spAutoFit/>
          </a:bodyPr>
          <a:lstStyle/>
          <a:p>
            <a:pPr marL="0" marR="0" lvl="0" indent="0" algn="ctr" rtl="0">
              <a:spcBef>
                <a:spcPts val="0"/>
              </a:spcBef>
              <a:spcAft>
                <a:spcPts val="0"/>
              </a:spcAft>
              <a:buNone/>
            </a:pPr>
            <a:r>
              <a:rPr lang="en-US" sz="4050" b="1" i="0" u="none" strike="noStrike" cap="none">
                <a:solidFill>
                  <a:schemeClr val="dk1"/>
                </a:solidFill>
                <a:latin typeface="Calibri"/>
                <a:ea typeface="Calibri"/>
                <a:cs typeface="Calibri"/>
                <a:sym typeface="Calibri"/>
              </a:rPr>
              <a:t>2</a:t>
            </a:r>
            <a:endParaRPr/>
          </a:p>
        </p:txBody>
      </p:sp>
      <p:sp>
        <p:nvSpPr>
          <p:cNvPr id="146" name="Google Shape;146;p5"/>
          <p:cNvSpPr/>
          <p:nvPr/>
        </p:nvSpPr>
        <p:spPr>
          <a:xfrm>
            <a:off x="8281802" y="2771127"/>
            <a:ext cx="401393" cy="1315745"/>
          </a:xfrm>
          <a:prstGeom prst="rect">
            <a:avLst/>
          </a:prstGeom>
          <a:noFill/>
          <a:ln>
            <a:noFill/>
          </a:ln>
        </p:spPr>
        <p:txBody>
          <a:bodyPr spcFirstLastPara="1" wrap="square" lIns="68575" tIns="34275" rIns="68575" bIns="34275" anchor="t" anchorCtr="0">
            <a:spAutoFit/>
          </a:bodyPr>
          <a:lstStyle/>
          <a:p>
            <a:pPr marL="0" marR="0" lvl="0" indent="0" algn="ctr" rtl="0">
              <a:spcBef>
                <a:spcPts val="0"/>
              </a:spcBef>
              <a:spcAft>
                <a:spcPts val="0"/>
              </a:spcAft>
              <a:buNone/>
            </a:pPr>
            <a:r>
              <a:rPr lang="en-US" sz="4050" b="1" i="0" u="none" strike="noStrike" cap="none">
                <a:solidFill>
                  <a:schemeClr val="dk1"/>
                </a:solidFill>
                <a:latin typeface="Calibri"/>
                <a:ea typeface="Calibri"/>
                <a:cs typeface="Calibri"/>
                <a:sym typeface="Calibri"/>
              </a:rPr>
              <a:t>3</a:t>
            </a:r>
            <a:endParaRPr/>
          </a:p>
          <a:p>
            <a:pPr marL="0" marR="0" lvl="0" indent="0" algn="ctr" rtl="0">
              <a:spcBef>
                <a:spcPts val="0"/>
              </a:spcBef>
              <a:spcAft>
                <a:spcPts val="0"/>
              </a:spcAft>
              <a:buNone/>
            </a:pPr>
            <a:endParaRPr sz="4050" b="1" i="0" u="none" strike="noStrike" cap="none">
              <a:solidFill>
                <a:schemeClr val="dk1"/>
              </a:solidFill>
              <a:latin typeface="Calibri"/>
              <a:ea typeface="Calibri"/>
              <a:cs typeface="Calibri"/>
              <a:sym typeface="Calibri"/>
            </a:endParaRPr>
          </a:p>
        </p:txBody>
      </p:sp>
      <p:sp>
        <p:nvSpPr>
          <p:cNvPr id="147" name="Google Shape;147;p5"/>
          <p:cNvSpPr/>
          <p:nvPr/>
        </p:nvSpPr>
        <p:spPr>
          <a:xfrm>
            <a:off x="6364382" y="5805742"/>
            <a:ext cx="856550" cy="458855"/>
          </a:xfrm>
          <a:prstGeom prst="ellipse">
            <a:avLst/>
          </a:prstGeom>
          <a:solidFill>
            <a:srgbClr val="FFFF00">
              <a:alpha val="21960"/>
            </a:srgbClr>
          </a:solidFill>
          <a:ln w="15875" cap="flat" cmpd="sng">
            <a:solidFill>
              <a:srgbClr val="99341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6"/>
          <p:cNvSpPr txBox="1">
            <a:spLocks noGrp="1"/>
          </p:cNvSpPr>
          <p:nvPr>
            <p:ph type="title"/>
          </p:nvPr>
        </p:nvSpPr>
        <p:spPr>
          <a:xfrm>
            <a:off x="822960" y="286604"/>
            <a:ext cx="75438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a:t>Time Keeper</a:t>
            </a:r>
            <a:br>
              <a:rPr lang="en-US"/>
            </a:br>
            <a:r>
              <a:rPr lang="en-US" sz="2700"/>
              <a:t>Main Menu</a:t>
            </a:r>
            <a:endParaRPr/>
          </a:p>
        </p:txBody>
      </p:sp>
      <p:sp>
        <p:nvSpPr>
          <p:cNvPr id="154" name="Google Shape;154;p6"/>
          <p:cNvSpPr txBox="1">
            <a:spLocks noGrp="1"/>
          </p:cNvSpPr>
          <p:nvPr>
            <p:ph type="body" idx="2"/>
          </p:nvPr>
        </p:nvSpPr>
        <p:spPr>
          <a:xfrm>
            <a:off x="816552" y="2167690"/>
            <a:ext cx="2243579" cy="3573829"/>
          </a:xfrm>
          <a:prstGeom prst="rect">
            <a:avLst/>
          </a:prstGeom>
          <a:noFill/>
          <a:ln>
            <a:noFill/>
          </a:ln>
        </p:spPr>
        <p:txBody>
          <a:bodyPr spcFirstLastPara="1" wrap="square" lIns="0" tIns="45700" rIns="0" bIns="45700" anchor="t" anchorCtr="0">
            <a:normAutofit lnSpcReduction="10000"/>
          </a:bodyPr>
          <a:lstStyle/>
          <a:p>
            <a:pPr marL="91440" lvl="0" indent="-127000" algn="l" rtl="0">
              <a:lnSpc>
                <a:spcPct val="90000"/>
              </a:lnSpc>
              <a:spcBef>
                <a:spcPts val="0"/>
              </a:spcBef>
              <a:spcAft>
                <a:spcPts val="0"/>
              </a:spcAft>
              <a:buSzPts val="2000"/>
              <a:buFont typeface="Arial"/>
              <a:buChar char="•"/>
            </a:pPr>
            <a:r>
              <a:rPr lang="en-US"/>
              <a:t>Access the Time Keeper Main Menu by logging in with your employee number and PIN.  </a:t>
            </a:r>
            <a:endParaRPr/>
          </a:p>
          <a:p>
            <a:pPr marL="91440" lvl="0" indent="-127000" algn="l" rtl="0">
              <a:lnSpc>
                <a:spcPct val="90000"/>
              </a:lnSpc>
              <a:spcBef>
                <a:spcPts val="1400"/>
              </a:spcBef>
              <a:spcAft>
                <a:spcPts val="0"/>
              </a:spcAft>
              <a:buSzPts val="2000"/>
              <a:buFont typeface="Arial"/>
              <a:buChar char="•"/>
            </a:pPr>
            <a:r>
              <a:rPr lang="en-US"/>
              <a:t>The Main Menu is on the left side of the screen.  </a:t>
            </a:r>
            <a:endParaRPr/>
          </a:p>
          <a:p>
            <a:pPr marL="91440" lvl="0" indent="0" algn="l" rtl="0">
              <a:lnSpc>
                <a:spcPct val="90000"/>
              </a:lnSpc>
              <a:spcBef>
                <a:spcPts val="1400"/>
              </a:spcBef>
              <a:spcAft>
                <a:spcPts val="0"/>
              </a:spcAft>
              <a:buSzPts val="2000"/>
              <a:buFont typeface="Arial"/>
              <a:buNone/>
            </a:pPr>
            <a:endParaRPr/>
          </a:p>
          <a:p>
            <a:pPr marL="91440" lvl="0" indent="0" algn="l" rtl="0">
              <a:lnSpc>
                <a:spcPct val="90000"/>
              </a:lnSpc>
              <a:spcBef>
                <a:spcPts val="1400"/>
              </a:spcBef>
              <a:spcAft>
                <a:spcPts val="0"/>
              </a:spcAft>
              <a:buSzPts val="2000"/>
              <a:buFont typeface="Arial"/>
              <a:buNone/>
            </a:pPr>
            <a:endParaRPr/>
          </a:p>
          <a:p>
            <a:pPr marL="0" lvl="0" indent="0" algn="l" rtl="0">
              <a:lnSpc>
                <a:spcPct val="90000"/>
              </a:lnSpc>
              <a:spcBef>
                <a:spcPts val="1400"/>
              </a:spcBef>
              <a:spcAft>
                <a:spcPts val="0"/>
              </a:spcAft>
              <a:buSzPts val="2000"/>
              <a:buNone/>
            </a:pPr>
            <a:r>
              <a:rPr lang="en-US"/>
              <a:t>  </a:t>
            </a:r>
            <a:endParaRPr/>
          </a:p>
          <a:p>
            <a:pPr marL="0" lvl="0" indent="0" algn="l" rtl="0">
              <a:lnSpc>
                <a:spcPct val="90000"/>
              </a:lnSpc>
              <a:spcBef>
                <a:spcPts val="1400"/>
              </a:spcBef>
              <a:spcAft>
                <a:spcPts val="0"/>
              </a:spcAft>
              <a:buSzPts val="2000"/>
              <a:buNone/>
            </a:pPr>
            <a:endParaRPr/>
          </a:p>
        </p:txBody>
      </p:sp>
      <p:pic>
        <p:nvPicPr>
          <p:cNvPr id="155" name="Google Shape;155;p6"/>
          <p:cNvPicPr preferRelativeResize="0"/>
          <p:nvPr/>
        </p:nvPicPr>
        <p:blipFill rotWithShape="1">
          <a:blip r:embed="rId3">
            <a:alphaModFix/>
          </a:blip>
          <a:srcRect/>
          <a:stretch/>
        </p:blipFill>
        <p:spPr>
          <a:xfrm>
            <a:off x="3292187" y="1923068"/>
            <a:ext cx="5180281" cy="4063075"/>
          </a:xfrm>
          <a:prstGeom prst="rect">
            <a:avLst/>
          </a:prstGeom>
          <a:noFill/>
          <a:ln>
            <a:noFill/>
          </a:ln>
        </p:spPr>
      </p:pic>
      <p:sp>
        <p:nvSpPr>
          <p:cNvPr id="156" name="Google Shape;156;p6"/>
          <p:cNvSpPr/>
          <p:nvPr/>
        </p:nvSpPr>
        <p:spPr>
          <a:xfrm>
            <a:off x="3137483" y="2315362"/>
            <a:ext cx="1149291" cy="3670782"/>
          </a:xfrm>
          <a:prstGeom prst="ellipse">
            <a:avLst/>
          </a:prstGeom>
          <a:solidFill>
            <a:srgbClr val="FFFF00">
              <a:alpha val="21960"/>
            </a:srgbClr>
          </a:solidFill>
          <a:ln w="15875" cap="flat" cmpd="sng">
            <a:solidFill>
              <a:srgbClr val="993410"/>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350" b="0" i="0" u="none" strike="noStrike" cap="none">
              <a:solidFill>
                <a:schemeClr val="lt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7"/>
          <p:cNvSpPr txBox="1">
            <a:spLocks noGrp="1"/>
          </p:cNvSpPr>
          <p:nvPr>
            <p:ph type="title"/>
          </p:nvPr>
        </p:nvSpPr>
        <p:spPr>
          <a:xfrm>
            <a:off x="822960" y="286604"/>
            <a:ext cx="75438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a:t>Time Keeper</a:t>
            </a:r>
            <a:br>
              <a:rPr lang="en-US"/>
            </a:br>
            <a:r>
              <a:rPr lang="en-US" sz="2700"/>
              <a:t>Missed Clock Ins</a:t>
            </a:r>
            <a:endParaRPr/>
          </a:p>
        </p:txBody>
      </p:sp>
      <p:pic>
        <p:nvPicPr>
          <p:cNvPr id="163" name="Google Shape;163;p7"/>
          <p:cNvPicPr preferRelativeResize="0">
            <a:picLocks noGrp="1"/>
          </p:cNvPicPr>
          <p:nvPr>
            <p:ph type="body" idx="1"/>
          </p:nvPr>
        </p:nvPicPr>
        <p:blipFill rotWithShape="1">
          <a:blip r:embed="rId3">
            <a:alphaModFix/>
          </a:blip>
          <a:srcRect/>
          <a:stretch/>
        </p:blipFill>
        <p:spPr>
          <a:xfrm>
            <a:off x="931948" y="1920564"/>
            <a:ext cx="1310910" cy="3932717"/>
          </a:xfrm>
          <a:prstGeom prst="rect">
            <a:avLst/>
          </a:prstGeom>
          <a:noFill/>
          <a:ln>
            <a:noFill/>
          </a:ln>
        </p:spPr>
      </p:pic>
      <p:sp>
        <p:nvSpPr>
          <p:cNvPr id="164" name="Google Shape;164;p7"/>
          <p:cNvSpPr txBox="1">
            <a:spLocks noGrp="1"/>
          </p:cNvSpPr>
          <p:nvPr>
            <p:ph type="body" idx="2"/>
          </p:nvPr>
        </p:nvSpPr>
        <p:spPr>
          <a:xfrm>
            <a:off x="2414995" y="1906147"/>
            <a:ext cx="5512947" cy="2876263"/>
          </a:xfrm>
          <a:prstGeom prst="rect">
            <a:avLst/>
          </a:prstGeom>
          <a:noFill/>
          <a:ln>
            <a:noFill/>
          </a:ln>
        </p:spPr>
        <p:txBody>
          <a:bodyPr spcFirstLastPara="1" wrap="square" lIns="0" tIns="45700" rIns="0" bIns="45700" anchor="t" anchorCtr="0">
            <a:normAutofit fontScale="92500" lnSpcReduction="20000"/>
          </a:bodyPr>
          <a:lstStyle/>
          <a:p>
            <a:pPr marL="342900" lvl="0" indent="-342900" algn="l" rtl="0">
              <a:lnSpc>
                <a:spcPct val="90000"/>
              </a:lnSpc>
              <a:spcBef>
                <a:spcPts val="0"/>
              </a:spcBef>
              <a:spcAft>
                <a:spcPts val="0"/>
              </a:spcAft>
              <a:buSzPct val="100000"/>
              <a:buFont typeface="Calibri"/>
              <a:buAutoNum type="arabicParenR"/>
            </a:pPr>
            <a:r>
              <a:rPr lang="en-US"/>
              <a:t>From the Main Menu, click on “Requests” to access the Create Request screen.</a:t>
            </a:r>
            <a:endParaRPr/>
          </a:p>
          <a:p>
            <a:pPr marL="342900" lvl="0" indent="-342900" algn="l" rtl="0">
              <a:lnSpc>
                <a:spcPct val="90000"/>
              </a:lnSpc>
              <a:spcBef>
                <a:spcPts val="1400"/>
              </a:spcBef>
              <a:spcAft>
                <a:spcPts val="0"/>
              </a:spcAft>
              <a:buSzPct val="100000"/>
              <a:buFont typeface="Calibri"/>
              <a:buAutoNum type="arabicParenR"/>
            </a:pPr>
            <a:r>
              <a:rPr lang="en-US"/>
              <a:t>Using the drop down menus, choose the type of request (Missed/Adjust Clock In) and the correct Job.</a:t>
            </a:r>
            <a:endParaRPr/>
          </a:p>
          <a:p>
            <a:pPr marL="342900" lvl="0" indent="-342900" algn="l" rtl="0">
              <a:lnSpc>
                <a:spcPct val="90000"/>
              </a:lnSpc>
              <a:spcBef>
                <a:spcPts val="1400"/>
              </a:spcBef>
              <a:spcAft>
                <a:spcPts val="0"/>
              </a:spcAft>
              <a:buSzPct val="100000"/>
              <a:buFont typeface="Calibri"/>
              <a:buAutoNum type="arabicParenR"/>
            </a:pPr>
            <a:r>
              <a:rPr lang="en-US"/>
              <a:t>Type in or pick the correct date from the calendar.</a:t>
            </a:r>
            <a:endParaRPr/>
          </a:p>
          <a:p>
            <a:pPr marL="342900" lvl="0" indent="-342900" algn="l" rtl="0">
              <a:lnSpc>
                <a:spcPct val="90000"/>
              </a:lnSpc>
              <a:spcBef>
                <a:spcPts val="1400"/>
              </a:spcBef>
              <a:spcAft>
                <a:spcPts val="0"/>
              </a:spcAft>
              <a:buSzPct val="100000"/>
              <a:buFont typeface="Calibri"/>
              <a:buAutoNum type="arabicParenR"/>
            </a:pPr>
            <a:r>
              <a:rPr lang="en-US"/>
              <a:t>Type in the correct start time.  AM/PM</a:t>
            </a:r>
            <a:endParaRPr/>
          </a:p>
          <a:p>
            <a:pPr marL="342900" lvl="0" indent="-342900" algn="l" rtl="0">
              <a:lnSpc>
                <a:spcPct val="90000"/>
              </a:lnSpc>
              <a:spcBef>
                <a:spcPts val="1400"/>
              </a:spcBef>
              <a:spcAft>
                <a:spcPts val="0"/>
              </a:spcAft>
              <a:buSzPct val="100000"/>
              <a:buFont typeface="Calibri"/>
              <a:buAutoNum type="arabicParenR"/>
            </a:pPr>
            <a:r>
              <a:rPr lang="en-US"/>
              <a:t>Enter a message to the Bookkeeper if needed.</a:t>
            </a:r>
            <a:endParaRPr/>
          </a:p>
          <a:p>
            <a:pPr marL="342900" lvl="0" indent="-342900" algn="l" rtl="0">
              <a:lnSpc>
                <a:spcPct val="90000"/>
              </a:lnSpc>
              <a:spcBef>
                <a:spcPts val="1400"/>
              </a:spcBef>
              <a:spcAft>
                <a:spcPts val="0"/>
              </a:spcAft>
              <a:buSzPct val="100000"/>
              <a:buFont typeface="Calibri"/>
              <a:buAutoNum type="arabicParenR"/>
            </a:pPr>
            <a:r>
              <a:rPr lang="en-US"/>
              <a:t>Click “Send Request”</a:t>
            </a:r>
            <a:endParaRPr/>
          </a:p>
        </p:txBody>
      </p:sp>
      <p:sp>
        <p:nvSpPr>
          <p:cNvPr id="165" name="Google Shape;165;p7"/>
          <p:cNvSpPr/>
          <p:nvPr/>
        </p:nvSpPr>
        <p:spPr>
          <a:xfrm rot="-5400000">
            <a:off x="561120" y="5549560"/>
            <a:ext cx="276837" cy="434131"/>
          </a:xfrm>
          <a:prstGeom prst="downArrow">
            <a:avLst>
              <a:gd name="adj1" fmla="val 50000"/>
              <a:gd name="adj2" fmla="val 50000"/>
            </a:avLst>
          </a:prstGeom>
          <a:gradFill>
            <a:gsLst>
              <a:gs pos="0">
                <a:srgbClr val="DD3500"/>
              </a:gs>
              <a:gs pos="34000">
                <a:srgbClr val="DC3800"/>
              </a:gs>
              <a:gs pos="70000">
                <a:srgbClr val="E43700"/>
              </a:gs>
              <a:gs pos="100000">
                <a:srgbClr val="DC430D"/>
              </a:gs>
            </a:gsLst>
            <a:path path="circle">
              <a:fillToRect l="50000" t="50000" r="50000" b="50000"/>
            </a:path>
            <a:tileRect/>
          </a:gradFill>
          <a:ln w="12700" cap="flat" cmpd="sng">
            <a:solidFill>
              <a:schemeClr val="accent1"/>
            </a:solidFill>
            <a:prstDash val="solid"/>
            <a:round/>
            <a:headEnd type="none" w="sm" len="sm"/>
            <a:tailEnd type="none" w="sm" len="sm"/>
          </a:ln>
          <a:effectLst>
            <a:outerShdw blurRad="38100" dist="25400" dir="2700000" algn="br" rotWithShape="0">
              <a:srgbClr val="000000">
                <a:alpha val="6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350" b="0" i="0" u="none" strike="noStrike" cap="none">
              <a:solidFill>
                <a:schemeClr val="lt1"/>
              </a:solidFill>
              <a:latin typeface="Calibri"/>
              <a:ea typeface="Calibri"/>
              <a:cs typeface="Calibri"/>
              <a:sym typeface="Calibri"/>
            </a:endParaRPr>
          </a:p>
        </p:txBody>
      </p:sp>
      <p:sp>
        <p:nvSpPr>
          <p:cNvPr id="166" name="Google Shape;166;p7"/>
          <p:cNvSpPr/>
          <p:nvPr/>
        </p:nvSpPr>
        <p:spPr>
          <a:xfrm>
            <a:off x="931948" y="5542912"/>
            <a:ext cx="1078501" cy="365345"/>
          </a:xfrm>
          <a:prstGeom prst="rect">
            <a:avLst/>
          </a:prstGeom>
          <a:noFill/>
          <a:ln w="57150" cap="flat" cmpd="sng">
            <a:solidFill>
              <a:srgbClr val="FF0000"/>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350" b="0" i="0" u="none" strike="noStrike" cap="none">
              <a:latin typeface="Calibri"/>
              <a:ea typeface="Calibri"/>
              <a:cs typeface="Calibri"/>
              <a:sym typeface="Calibri"/>
            </a:endParaRPr>
          </a:p>
        </p:txBody>
      </p:sp>
      <p:pic>
        <p:nvPicPr>
          <p:cNvPr id="167" name="Google Shape;167;p7"/>
          <p:cNvPicPr preferRelativeResize="0"/>
          <p:nvPr/>
        </p:nvPicPr>
        <p:blipFill rotWithShape="1">
          <a:blip r:embed="rId4">
            <a:alphaModFix/>
          </a:blip>
          <a:srcRect/>
          <a:stretch/>
        </p:blipFill>
        <p:spPr>
          <a:xfrm>
            <a:off x="2414995" y="4992710"/>
            <a:ext cx="5366736" cy="1166921"/>
          </a:xfrm>
          <a:prstGeom prst="rect">
            <a:avLst/>
          </a:prstGeom>
          <a:noFill/>
          <a:ln>
            <a:noFill/>
          </a:ln>
        </p:spPr>
      </p:pic>
      <p:sp>
        <p:nvSpPr>
          <p:cNvPr id="168" name="Google Shape;168;p7"/>
          <p:cNvSpPr/>
          <p:nvPr/>
        </p:nvSpPr>
        <p:spPr>
          <a:xfrm>
            <a:off x="4895422" y="5113943"/>
            <a:ext cx="202941" cy="251927"/>
          </a:xfrm>
          <a:prstGeom prst="ellipse">
            <a:avLst/>
          </a:prstGeom>
          <a:solidFill>
            <a:srgbClr val="FFFF00">
              <a:alpha val="25882"/>
            </a:srgbClr>
          </a:solidFill>
          <a:ln w="15875" cap="flat" cmpd="sng">
            <a:solidFill>
              <a:srgbClr val="993410"/>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350" b="0" i="0" u="none" strike="noStrike" cap="none">
              <a:solidFill>
                <a:schemeClr val="lt1"/>
              </a:solidFill>
              <a:latin typeface="Calibri"/>
              <a:ea typeface="Calibri"/>
              <a:cs typeface="Calibri"/>
              <a:sym typeface="Calibri"/>
            </a:endParaRPr>
          </a:p>
        </p:txBody>
      </p:sp>
      <p:pic>
        <p:nvPicPr>
          <p:cNvPr id="169" name="Google Shape;169;p7"/>
          <p:cNvPicPr preferRelativeResize="0"/>
          <p:nvPr/>
        </p:nvPicPr>
        <p:blipFill rotWithShape="1">
          <a:blip r:embed="rId5">
            <a:alphaModFix/>
          </a:blip>
          <a:srcRect/>
          <a:stretch/>
        </p:blipFill>
        <p:spPr>
          <a:xfrm>
            <a:off x="4895422" y="5310971"/>
            <a:ext cx="219475" cy="265199"/>
          </a:xfrm>
          <a:prstGeom prst="rect">
            <a:avLst/>
          </a:prstGeom>
          <a:noFill/>
          <a:ln>
            <a:noFill/>
          </a:ln>
        </p:spPr>
      </p:pic>
      <p:pic>
        <p:nvPicPr>
          <p:cNvPr id="170" name="Google Shape;170;p7"/>
          <p:cNvPicPr preferRelativeResize="0"/>
          <p:nvPr/>
        </p:nvPicPr>
        <p:blipFill rotWithShape="1">
          <a:blip r:embed="rId5">
            <a:alphaModFix/>
          </a:blip>
          <a:srcRect/>
          <a:stretch/>
        </p:blipFill>
        <p:spPr>
          <a:xfrm>
            <a:off x="5287034" y="5264413"/>
            <a:ext cx="763164" cy="339040"/>
          </a:xfrm>
          <a:prstGeom prst="rect">
            <a:avLst/>
          </a:prstGeom>
          <a:noFill/>
          <a:ln>
            <a:noFill/>
          </a:ln>
        </p:spPr>
      </p:pic>
      <p:pic>
        <p:nvPicPr>
          <p:cNvPr id="171" name="Google Shape;171;p7"/>
          <p:cNvPicPr preferRelativeResize="0"/>
          <p:nvPr/>
        </p:nvPicPr>
        <p:blipFill rotWithShape="1">
          <a:blip r:embed="rId6">
            <a:alphaModFix/>
          </a:blip>
          <a:srcRect/>
          <a:stretch/>
        </p:blipFill>
        <p:spPr>
          <a:xfrm>
            <a:off x="2683496" y="5853281"/>
            <a:ext cx="448095" cy="306350"/>
          </a:xfrm>
          <a:prstGeom prst="rect">
            <a:avLst/>
          </a:prstGeom>
          <a:noFill/>
          <a:ln>
            <a:noFill/>
          </a:ln>
        </p:spPr>
      </p:pic>
      <p:pic>
        <p:nvPicPr>
          <p:cNvPr id="172" name="Google Shape;172;p7"/>
          <p:cNvPicPr preferRelativeResize="0"/>
          <p:nvPr/>
        </p:nvPicPr>
        <p:blipFill rotWithShape="1">
          <a:blip r:embed="rId7">
            <a:alphaModFix/>
          </a:blip>
          <a:srcRect/>
          <a:stretch/>
        </p:blipFill>
        <p:spPr>
          <a:xfrm>
            <a:off x="6656326" y="5210944"/>
            <a:ext cx="762066" cy="33530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8"/>
          <p:cNvSpPr txBox="1">
            <a:spLocks noGrp="1"/>
          </p:cNvSpPr>
          <p:nvPr>
            <p:ph type="title"/>
          </p:nvPr>
        </p:nvSpPr>
        <p:spPr>
          <a:xfrm>
            <a:off x="822960" y="286604"/>
            <a:ext cx="75438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a:t>Time Keeper</a:t>
            </a:r>
            <a:br>
              <a:rPr lang="en-US"/>
            </a:br>
            <a:r>
              <a:rPr lang="en-US" sz="3000"/>
              <a:t>Time Sheets</a:t>
            </a:r>
            <a:endParaRPr/>
          </a:p>
        </p:txBody>
      </p:sp>
      <p:pic>
        <p:nvPicPr>
          <p:cNvPr id="179" name="Google Shape;179;p8"/>
          <p:cNvPicPr preferRelativeResize="0">
            <a:picLocks noGrp="1"/>
          </p:cNvPicPr>
          <p:nvPr>
            <p:ph type="body" idx="1"/>
          </p:nvPr>
        </p:nvPicPr>
        <p:blipFill rotWithShape="1">
          <a:blip r:embed="rId3">
            <a:alphaModFix/>
          </a:blip>
          <a:srcRect/>
          <a:stretch/>
        </p:blipFill>
        <p:spPr>
          <a:xfrm>
            <a:off x="964458" y="1818278"/>
            <a:ext cx="1376070" cy="4023035"/>
          </a:xfrm>
          <a:prstGeom prst="rect">
            <a:avLst/>
          </a:prstGeom>
          <a:noFill/>
          <a:ln>
            <a:noFill/>
          </a:ln>
        </p:spPr>
      </p:pic>
      <p:sp>
        <p:nvSpPr>
          <p:cNvPr id="180" name="Google Shape;180;p8"/>
          <p:cNvSpPr txBox="1">
            <a:spLocks noGrp="1"/>
          </p:cNvSpPr>
          <p:nvPr>
            <p:ph type="body" idx="2"/>
          </p:nvPr>
        </p:nvSpPr>
        <p:spPr>
          <a:xfrm>
            <a:off x="3643163" y="2308155"/>
            <a:ext cx="4138568" cy="3088232"/>
          </a:xfrm>
          <a:prstGeom prst="rect">
            <a:avLst/>
          </a:prstGeom>
          <a:noFill/>
          <a:ln>
            <a:noFill/>
          </a:ln>
        </p:spPr>
        <p:txBody>
          <a:bodyPr spcFirstLastPara="1" wrap="square" lIns="0" tIns="45700" rIns="0" bIns="45700" anchor="t" anchorCtr="0">
            <a:normAutofit/>
          </a:bodyPr>
          <a:lstStyle/>
          <a:p>
            <a:pPr marL="91440" lvl="0" indent="-127000" algn="l" rtl="0">
              <a:lnSpc>
                <a:spcPct val="90000"/>
              </a:lnSpc>
              <a:spcBef>
                <a:spcPts val="0"/>
              </a:spcBef>
              <a:spcAft>
                <a:spcPts val="0"/>
              </a:spcAft>
              <a:buSzPts val="2000"/>
              <a:buFont typeface="Arial"/>
              <a:buChar char="•"/>
            </a:pPr>
            <a:r>
              <a:rPr lang="en-US"/>
              <a:t>Employees should review time sheets weekly to ensure no clock ins are missing and confirm that the appropriate leave (if any) has been entered for you.  </a:t>
            </a:r>
            <a:endParaRPr/>
          </a:p>
          <a:p>
            <a:pPr marL="91440" lvl="0" indent="-127000" algn="l" rtl="0">
              <a:lnSpc>
                <a:spcPct val="90000"/>
              </a:lnSpc>
              <a:spcBef>
                <a:spcPts val="1400"/>
              </a:spcBef>
              <a:spcAft>
                <a:spcPts val="0"/>
              </a:spcAft>
              <a:buSzPts val="2000"/>
              <a:buFont typeface="Arial"/>
              <a:buChar char="•"/>
            </a:pPr>
            <a:r>
              <a:rPr lang="en-US"/>
              <a:t>Click on “Time Sheet” to bring up the current week’s time sheet.</a:t>
            </a:r>
            <a:endParaRPr/>
          </a:p>
          <a:p>
            <a:pPr marL="0" lvl="0" indent="0" algn="l" rtl="0">
              <a:lnSpc>
                <a:spcPct val="90000"/>
              </a:lnSpc>
              <a:spcBef>
                <a:spcPts val="1400"/>
              </a:spcBef>
              <a:spcAft>
                <a:spcPts val="0"/>
              </a:spcAft>
              <a:buSzPts val="2000"/>
              <a:buNone/>
            </a:pPr>
            <a:endParaRPr/>
          </a:p>
        </p:txBody>
      </p:sp>
      <p:sp>
        <p:nvSpPr>
          <p:cNvPr id="181" name="Google Shape;181;p8"/>
          <p:cNvSpPr/>
          <p:nvPr/>
        </p:nvSpPr>
        <p:spPr>
          <a:xfrm rot="-5400000">
            <a:off x="535672" y="3652933"/>
            <a:ext cx="276837" cy="434131"/>
          </a:xfrm>
          <a:prstGeom prst="downArrow">
            <a:avLst>
              <a:gd name="adj1" fmla="val 50000"/>
              <a:gd name="adj2" fmla="val 50000"/>
            </a:avLst>
          </a:prstGeom>
          <a:gradFill>
            <a:gsLst>
              <a:gs pos="0">
                <a:srgbClr val="DD3500"/>
              </a:gs>
              <a:gs pos="34000">
                <a:srgbClr val="DC3800"/>
              </a:gs>
              <a:gs pos="70000">
                <a:srgbClr val="E43700"/>
              </a:gs>
              <a:gs pos="100000">
                <a:srgbClr val="DC430D"/>
              </a:gs>
            </a:gsLst>
            <a:path path="circle">
              <a:fillToRect l="50000" t="50000" r="50000" b="50000"/>
            </a:path>
            <a:tileRect/>
          </a:gradFill>
          <a:ln w="12700" cap="flat" cmpd="sng">
            <a:solidFill>
              <a:schemeClr val="accent1"/>
            </a:solidFill>
            <a:prstDash val="solid"/>
            <a:round/>
            <a:headEnd type="none" w="sm" len="sm"/>
            <a:tailEnd type="none" w="sm" len="sm"/>
          </a:ln>
          <a:effectLst>
            <a:outerShdw blurRad="38100" dist="25400" dir="2700000" algn="br" rotWithShape="0">
              <a:srgbClr val="000000">
                <a:alpha val="6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350" b="0" i="0" u="none" strike="noStrike" cap="none">
              <a:solidFill>
                <a:schemeClr val="lt1"/>
              </a:solidFill>
              <a:latin typeface="Calibri"/>
              <a:ea typeface="Calibri"/>
              <a:cs typeface="Calibri"/>
              <a:sym typeface="Calibri"/>
            </a:endParaRPr>
          </a:p>
        </p:txBody>
      </p:sp>
      <p:sp>
        <p:nvSpPr>
          <p:cNvPr id="182" name="Google Shape;182;p8"/>
          <p:cNvSpPr/>
          <p:nvPr/>
        </p:nvSpPr>
        <p:spPr>
          <a:xfrm>
            <a:off x="956069" y="3665990"/>
            <a:ext cx="1078501" cy="430936"/>
          </a:xfrm>
          <a:prstGeom prst="rect">
            <a:avLst/>
          </a:prstGeom>
          <a:noFill/>
          <a:ln w="57150" cap="flat" cmpd="sng">
            <a:solidFill>
              <a:srgbClr val="FF0000"/>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350" b="0" i="0" u="none" strike="noStrike" cap="none">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9"/>
          <p:cNvSpPr txBox="1">
            <a:spLocks noGrp="1"/>
          </p:cNvSpPr>
          <p:nvPr>
            <p:ph type="title"/>
          </p:nvPr>
        </p:nvSpPr>
        <p:spPr>
          <a:xfrm>
            <a:off x="822960" y="286604"/>
            <a:ext cx="75438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a:t>Time Keeper</a:t>
            </a:r>
            <a:br>
              <a:rPr lang="en-US"/>
            </a:br>
            <a:r>
              <a:rPr lang="en-US" sz="3000"/>
              <a:t>Time Sheets (continued)</a:t>
            </a:r>
            <a:endParaRPr/>
          </a:p>
        </p:txBody>
      </p:sp>
      <p:sp>
        <p:nvSpPr>
          <p:cNvPr id="189" name="Google Shape;189;p9"/>
          <p:cNvSpPr txBox="1">
            <a:spLocks noGrp="1"/>
          </p:cNvSpPr>
          <p:nvPr>
            <p:ph type="body" idx="1"/>
          </p:nvPr>
        </p:nvSpPr>
        <p:spPr>
          <a:xfrm>
            <a:off x="928445" y="1919880"/>
            <a:ext cx="1923917" cy="3885302"/>
          </a:xfrm>
          <a:prstGeom prst="rect">
            <a:avLst/>
          </a:prstGeom>
          <a:noFill/>
          <a:ln>
            <a:noFill/>
          </a:ln>
        </p:spPr>
        <p:txBody>
          <a:bodyPr spcFirstLastPara="1" wrap="square" lIns="0" tIns="45700" rIns="0" bIns="45700" anchor="t" anchorCtr="0">
            <a:normAutofit fontScale="77500" lnSpcReduction="20000"/>
          </a:bodyPr>
          <a:lstStyle/>
          <a:p>
            <a:pPr marL="91440" lvl="0" indent="-98425" algn="l" rtl="0">
              <a:lnSpc>
                <a:spcPct val="90000"/>
              </a:lnSpc>
              <a:spcBef>
                <a:spcPts val="0"/>
              </a:spcBef>
              <a:spcAft>
                <a:spcPts val="0"/>
              </a:spcAft>
              <a:buSzPct val="100000"/>
              <a:buFont typeface="Arial"/>
              <a:buChar char="•"/>
            </a:pPr>
            <a:r>
              <a:rPr lang="en-US"/>
              <a:t>Use the arrows next to the dates at the top to change the week displayed on the screen.</a:t>
            </a:r>
            <a:endParaRPr/>
          </a:p>
          <a:p>
            <a:pPr marL="91440" lvl="0" indent="-98425" algn="l" rtl="0">
              <a:lnSpc>
                <a:spcPct val="90000"/>
              </a:lnSpc>
              <a:spcBef>
                <a:spcPts val="1400"/>
              </a:spcBef>
              <a:spcAft>
                <a:spcPts val="0"/>
              </a:spcAft>
              <a:buSzPct val="100000"/>
              <a:buFont typeface="Arial"/>
              <a:buChar char="•"/>
            </a:pPr>
            <a:r>
              <a:rPr lang="en-US"/>
              <a:t>Use the “Print” button to print the current displayed timesheet.</a:t>
            </a:r>
            <a:endParaRPr/>
          </a:p>
          <a:p>
            <a:pPr marL="91440" lvl="0" indent="-98425" algn="l" rtl="0">
              <a:lnSpc>
                <a:spcPct val="90000"/>
              </a:lnSpc>
              <a:spcBef>
                <a:spcPts val="1400"/>
              </a:spcBef>
              <a:spcAft>
                <a:spcPts val="0"/>
              </a:spcAft>
              <a:buSzPct val="100000"/>
              <a:buFont typeface="Arial"/>
              <a:buChar char="•"/>
            </a:pPr>
            <a:r>
              <a:rPr lang="en-US"/>
              <a:t>Click the “Print Timesheets by Date Range” button to run a report for a specific date range.</a:t>
            </a:r>
            <a:endParaRPr/>
          </a:p>
          <a:p>
            <a:pPr marL="91440" lvl="0" indent="-98425" algn="l" rtl="0">
              <a:lnSpc>
                <a:spcPct val="90000"/>
              </a:lnSpc>
              <a:spcBef>
                <a:spcPts val="1400"/>
              </a:spcBef>
              <a:spcAft>
                <a:spcPts val="0"/>
              </a:spcAft>
              <a:buSzPct val="100000"/>
              <a:buFont typeface="Arial"/>
              <a:buChar char="•"/>
            </a:pPr>
            <a:r>
              <a:rPr lang="en-US"/>
              <a:t>Your Bookkeeper can assist you with any questions you may have related to your time sheet.</a:t>
            </a:r>
            <a:endParaRPr/>
          </a:p>
        </p:txBody>
      </p:sp>
      <p:pic>
        <p:nvPicPr>
          <p:cNvPr id="190" name="Google Shape;190;p9"/>
          <p:cNvPicPr preferRelativeResize="0">
            <a:picLocks noGrp="1"/>
          </p:cNvPicPr>
          <p:nvPr>
            <p:ph type="body" idx="2"/>
          </p:nvPr>
        </p:nvPicPr>
        <p:blipFill rotWithShape="1">
          <a:blip r:embed="rId3">
            <a:alphaModFix/>
          </a:blip>
          <a:srcRect/>
          <a:stretch/>
        </p:blipFill>
        <p:spPr>
          <a:xfrm>
            <a:off x="3038479" y="1919880"/>
            <a:ext cx="5818280" cy="3775046"/>
          </a:xfrm>
          <a:prstGeom prst="rect">
            <a:avLst/>
          </a:prstGeom>
          <a:noFill/>
          <a:ln>
            <a:noFill/>
          </a:ln>
        </p:spPr>
      </p:pic>
      <p:sp>
        <p:nvSpPr>
          <p:cNvPr id="191" name="Google Shape;191;p9"/>
          <p:cNvSpPr/>
          <p:nvPr/>
        </p:nvSpPr>
        <p:spPr>
          <a:xfrm>
            <a:off x="4568208" y="2628450"/>
            <a:ext cx="331880" cy="408888"/>
          </a:xfrm>
          <a:prstGeom prst="ellipse">
            <a:avLst/>
          </a:prstGeom>
          <a:solidFill>
            <a:srgbClr val="FFFF00">
              <a:alpha val="25882"/>
            </a:srgbClr>
          </a:solidFill>
          <a:ln w="15875" cap="flat" cmpd="sng">
            <a:solidFill>
              <a:srgbClr val="993410"/>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350" b="0" i="0" u="none" strike="noStrike" cap="none">
              <a:solidFill>
                <a:schemeClr val="lt1"/>
              </a:solidFill>
              <a:latin typeface="Calibri"/>
              <a:ea typeface="Calibri"/>
              <a:cs typeface="Calibri"/>
              <a:sym typeface="Calibri"/>
            </a:endParaRPr>
          </a:p>
        </p:txBody>
      </p:sp>
      <p:pic>
        <p:nvPicPr>
          <p:cNvPr id="192" name="Google Shape;192;p9"/>
          <p:cNvPicPr preferRelativeResize="0"/>
          <p:nvPr/>
        </p:nvPicPr>
        <p:blipFill rotWithShape="1">
          <a:blip r:embed="rId4">
            <a:alphaModFix/>
          </a:blip>
          <a:srcRect/>
          <a:stretch/>
        </p:blipFill>
        <p:spPr>
          <a:xfrm>
            <a:off x="6882652" y="2636316"/>
            <a:ext cx="331880" cy="401022"/>
          </a:xfrm>
          <a:prstGeom prst="rect">
            <a:avLst/>
          </a:prstGeom>
          <a:noFill/>
          <a:ln>
            <a:noFill/>
          </a:ln>
        </p:spPr>
      </p:pic>
      <p:pic>
        <p:nvPicPr>
          <p:cNvPr id="193" name="Google Shape;193;p9"/>
          <p:cNvPicPr preferRelativeResize="0"/>
          <p:nvPr/>
        </p:nvPicPr>
        <p:blipFill rotWithShape="1">
          <a:blip r:embed="rId4">
            <a:alphaModFix/>
          </a:blip>
          <a:srcRect/>
          <a:stretch/>
        </p:blipFill>
        <p:spPr>
          <a:xfrm>
            <a:off x="5472854" y="4880706"/>
            <a:ext cx="885413" cy="313193"/>
          </a:xfrm>
          <a:prstGeom prst="rect">
            <a:avLst/>
          </a:prstGeom>
          <a:noFill/>
          <a:ln>
            <a:noFill/>
          </a:ln>
        </p:spPr>
      </p:pic>
      <p:pic>
        <p:nvPicPr>
          <p:cNvPr id="194" name="Google Shape;194;p9"/>
          <p:cNvPicPr preferRelativeResize="0"/>
          <p:nvPr/>
        </p:nvPicPr>
        <p:blipFill rotWithShape="1">
          <a:blip r:embed="rId5">
            <a:alphaModFix/>
          </a:blip>
          <a:srcRect/>
          <a:stretch/>
        </p:blipFill>
        <p:spPr>
          <a:xfrm>
            <a:off x="4718860" y="5316158"/>
            <a:ext cx="2457518" cy="378768"/>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10"/>
          <p:cNvSpPr txBox="1">
            <a:spLocks noGrp="1"/>
          </p:cNvSpPr>
          <p:nvPr>
            <p:ph type="title"/>
          </p:nvPr>
        </p:nvSpPr>
        <p:spPr>
          <a:xfrm>
            <a:off x="822960" y="286604"/>
            <a:ext cx="75438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a:t>Time Keeper</a:t>
            </a:r>
            <a:br>
              <a:rPr lang="en-US"/>
            </a:br>
            <a:r>
              <a:rPr lang="en-US" sz="3000"/>
              <a:t>Leave Balance</a:t>
            </a:r>
            <a:endParaRPr/>
          </a:p>
        </p:txBody>
      </p:sp>
      <p:pic>
        <p:nvPicPr>
          <p:cNvPr id="201" name="Google Shape;201;p10"/>
          <p:cNvPicPr preferRelativeResize="0">
            <a:picLocks noGrp="1"/>
          </p:cNvPicPr>
          <p:nvPr>
            <p:ph type="body" idx="1"/>
          </p:nvPr>
        </p:nvPicPr>
        <p:blipFill rotWithShape="1">
          <a:blip r:embed="rId3">
            <a:alphaModFix/>
          </a:blip>
          <a:srcRect/>
          <a:stretch/>
        </p:blipFill>
        <p:spPr>
          <a:xfrm>
            <a:off x="890715" y="1856964"/>
            <a:ext cx="1407868" cy="4115999"/>
          </a:xfrm>
          <a:prstGeom prst="rect">
            <a:avLst/>
          </a:prstGeom>
          <a:noFill/>
          <a:ln>
            <a:noFill/>
          </a:ln>
        </p:spPr>
      </p:pic>
      <p:sp>
        <p:nvSpPr>
          <p:cNvPr id="202" name="Google Shape;202;p10"/>
          <p:cNvSpPr txBox="1">
            <a:spLocks noGrp="1"/>
          </p:cNvSpPr>
          <p:nvPr>
            <p:ph type="body" idx="2"/>
          </p:nvPr>
        </p:nvSpPr>
        <p:spPr>
          <a:xfrm>
            <a:off x="2838674" y="1996580"/>
            <a:ext cx="5038588" cy="2214693"/>
          </a:xfrm>
          <a:prstGeom prst="rect">
            <a:avLst/>
          </a:prstGeom>
          <a:noFill/>
          <a:ln>
            <a:noFill/>
          </a:ln>
        </p:spPr>
        <p:txBody>
          <a:bodyPr spcFirstLastPara="1" wrap="square" lIns="0" tIns="45700" rIns="0" bIns="45700" anchor="t" anchorCtr="0">
            <a:normAutofit fontScale="92500" lnSpcReduction="10000"/>
          </a:bodyPr>
          <a:lstStyle/>
          <a:p>
            <a:pPr marL="91440" lvl="0" indent="-117475" algn="l" rtl="0">
              <a:lnSpc>
                <a:spcPct val="90000"/>
              </a:lnSpc>
              <a:spcBef>
                <a:spcPts val="0"/>
              </a:spcBef>
              <a:spcAft>
                <a:spcPts val="0"/>
              </a:spcAft>
              <a:buSzPct val="100000"/>
              <a:buFont typeface="Arial"/>
              <a:buChar char="•"/>
            </a:pPr>
            <a:r>
              <a:rPr lang="en-US"/>
              <a:t>From the Main Menu, click on “Leave Balance” to view your leave information.</a:t>
            </a:r>
            <a:endParaRPr/>
          </a:p>
          <a:p>
            <a:pPr marL="91440" lvl="0" indent="-117475" algn="l" rtl="0">
              <a:lnSpc>
                <a:spcPct val="90000"/>
              </a:lnSpc>
              <a:spcBef>
                <a:spcPts val="1400"/>
              </a:spcBef>
              <a:spcAft>
                <a:spcPts val="0"/>
              </a:spcAft>
              <a:buSzPct val="100000"/>
              <a:buFont typeface="Arial"/>
              <a:buChar char="•"/>
            </a:pPr>
            <a:r>
              <a:rPr lang="en-US"/>
              <a:t>Leave is displayed in HOURS.</a:t>
            </a:r>
            <a:endParaRPr/>
          </a:p>
          <a:p>
            <a:pPr marL="91440" lvl="0" indent="-117475" algn="l" rtl="0">
              <a:lnSpc>
                <a:spcPct val="90000"/>
              </a:lnSpc>
              <a:spcBef>
                <a:spcPts val="1400"/>
              </a:spcBef>
              <a:spcAft>
                <a:spcPts val="0"/>
              </a:spcAft>
              <a:buSzPct val="100000"/>
              <a:buFont typeface="Arial"/>
              <a:buChar char="•"/>
            </a:pPr>
            <a:r>
              <a:rPr lang="en-US"/>
              <a:t>Annual and Sick Leave can only be taken in half and whole day increments.  Other restrictions on leave use apply.  Check with your Bookkeeper or for more information.</a:t>
            </a:r>
            <a:endParaRPr/>
          </a:p>
          <a:p>
            <a:pPr marL="0" lvl="0" indent="0" algn="l" rtl="0">
              <a:lnSpc>
                <a:spcPct val="90000"/>
              </a:lnSpc>
              <a:spcBef>
                <a:spcPts val="1400"/>
              </a:spcBef>
              <a:spcAft>
                <a:spcPts val="0"/>
              </a:spcAft>
              <a:buSzPct val="100000"/>
              <a:buNone/>
            </a:pPr>
            <a:endParaRPr/>
          </a:p>
        </p:txBody>
      </p:sp>
      <p:sp>
        <p:nvSpPr>
          <p:cNvPr id="203" name="Google Shape;203;p10"/>
          <p:cNvSpPr/>
          <p:nvPr/>
        </p:nvSpPr>
        <p:spPr>
          <a:xfrm rot="-5400000">
            <a:off x="469363" y="3951627"/>
            <a:ext cx="276837" cy="434131"/>
          </a:xfrm>
          <a:prstGeom prst="downArrow">
            <a:avLst>
              <a:gd name="adj1" fmla="val 50000"/>
              <a:gd name="adj2" fmla="val 50000"/>
            </a:avLst>
          </a:prstGeom>
          <a:gradFill>
            <a:gsLst>
              <a:gs pos="0">
                <a:srgbClr val="DD3500"/>
              </a:gs>
              <a:gs pos="34000">
                <a:srgbClr val="DC3800"/>
              </a:gs>
              <a:gs pos="70000">
                <a:srgbClr val="E43700"/>
              </a:gs>
              <a:gs pos="100000">
                <a:srgbClr val="DC430D"/>
              </a:gs>
            </a:gsLst>
            <a:path path="circle">
              <a:fillToRect l="50000" t="50000" r="50000" b="50000"/>
            </a:path>
            <a:tileRect/>
          </a:gradFill>
          <a:ln w="12700" cap="flat" cmpd="sng">
            <a:solidFill>
              <a:schemeClr val="accent1"/>
            </a:solidFill>
            <a:prstDash val="solid"/>
            <a:round/>
            <a:headEnd type="none" w="sm" len="sm"/>
            <a:tailEnd type="none" w="sm" len="sm"/>
          </a:ln>
          <a:effectLst>
            <a:outerShdw blurRad="38100" dist="25400" dir="2700000" algn="br" rotWithShape="0">
              <a:srgbClr val="000000">
                <a:alpha val="6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350" b="0" i="0" u="none" strike="noStrike" cap="none">
              <a:solidFill>
                <a:schemeClr val="lt1"/>
              </a:solidFill>
              <a:latin typeface="Calibri"/>
              <a:ea typeface="Calibri"/>
              <a:cs typeface="Calibri"/>
              <a:sym typeface="Calibri"/>
            </a:endParaRPr>
          </a:p>
        </p:txBody>
      </p:sp>
      <p:sp>
        <p:nvSpPr>
          <p:cNvPr id="204" name="Google Shape;204;p10"/>
          <p:cNvSpPr/>
          <p:nvPr/>
        </p:nvSpPr>
        <p:spPr>
          <a:xfrm>
            <a:off x="890715" y="4086223"/>
            <a:ext cx="1181366" cy="235464"/>
          </a:xfrm>
          <a:prstGeom prst="rect">
            <a:avLst/>
          </a:prstGeom>
          <a:noFill/>
          <a:ln w="57150" cap="flat" cmpd="sng">
            <a:solidFill>
              <a:srgbClr val="FF0000"/>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350" b="0" i="0" u="none" strike="noStrike" cap="none">
              <a:latin typeface="Calibri"/>
              <a:ea typeface="Calibri"/>
              <a:cs typeface="Calibri"/>
              <a:sym typeface="Calibri"/>
            </a:endParaRPr>
          </a:p>
        </p:txBody>
      </p:sp>
      <p:pic>
        <p:nvPicPr>
          <p:cNvPr id="205" name="Google Shape;205;p10"/>
          <p:cNvPicPr preferRelativeResize="0"/>
          <p:nvPr/>
        </p:nvPicPr>
        <p:blipFill rotWithShape="1">
          <a:blip r:embed="rId4">
            <a:alphaModFix/>
          </a:blip>
          <a:srcRect/>
          <a:stretch/>
        </p:blipFill>
        <p:spPr>
          <a:xfrm>
            <a:off x="2838673" y="4564681"/>
            <a:ext cx="4588494" cy="134955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11"/>
          <p:cNvSpPr txBox="1">
            <a:spLocks noGrp="1"/>
          </p:cNvSpPr>
          <p:nvPr>
            <p:ph type="title"/>
          </p:nvPr>
        </p:nvSpPr>
        <p:spPr>
          <a:xfrm>
            <a:off x="822960" y="286604"/>
            <a:ext cx="75438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a:t>Time Keeper</a:t>
            </a:r>
            <a:br>
              <a:rPr lang="en-US"/>
            </a:br>
            <a:r>
              <a:rPr lang="en-US" sz="3000"/>
              <a:t>Leave Accrual Rates</a:t>
            </a:r>
            <a:endParaRPr/>
          </a:p>
        </p:txBody>
      </p:sp>
      <p:sp>
        <p:nvSpPr>
          <p:cNvPr id="212" name="Google Shape;212;p11"/>
          <p:cNvSpPr txBox="1">
            <a:spLocks noGrp="1"/>
          </p:cNvSpPr>
          <p:nvPr>
            <p:ph type="body" idx="1"/>
          </p:nvPr>
        </p:nvSpPr>
        <p:spPr>
          <a:xfrm>
            <a:off x="822949" y="2038442"/>
            <a:ext cx="7543800" cy="3752400"/>
          </a:xfrm>
          <a:prstGeom prst="rect">
            <a:avLst/>
          </a:prstGeom>
          <a:noFill/>
          <a:ln>
            <a:noFill/>
          </a:ln>
        </p:spPr>
        <p:txBody>
          <a:bodyPr spcFirstLastPara="1" wrap="square" lIns="0" tIns="45700" rIns="0" bIns="45700" anchor="t" anchorCtr="0">
            <a:normAutofit/>
          </a:bodyPr>
          <a:lstStyle/>
          <a:p>
            <a:pPr marL="91440" lvl="0" indent="-129540" algn="l" rtl="0">
              <a:lnSpc>
                <a:spcPct val="90000"/>
              </a:lnSpc>
              <a:spcBef>
                <a:spcPts val="0"/>
              </a:spcBef>
              <a:spcAft>
                <a:spcPts val="0"/>
              </a:spcAft>
              <a:buSzPts val="2000"/>
              <a:buFont typeface="Arial"/>
              <a:buChar char="•"/>
            </a:pPr>
            <a:r>
              <a:rPr lang="en-US" dirty="0"/>
              <a:t>Vacation (annual) leave accrual rates depend on years of service. To calculate, use your normal number of hours worked per day x monthly accrual rate. For new Teachers, this is 7.5 hours worked per day x 1.17 monthly accrual rate = 8.77 leave hours accrued per month.  </a:t>
            </a:r>
            <a:endParaRPr dirty="0"/>
          </a:p>
          <a:p>
            <a:pPr marL="91440" lvl="0" indent="-129540" algn="l" rtl="0">
              <a:lnSpc>
                <a:spcPct val="90000"/>
              </a:lnSpc>
              <a:spcBef>
                <a:spcPts val="650"/>
              </a:spcBef>
              <a:spcAft>
                <a:spcPts val="0"/>
              </a:spcAft>
              <a:buSzPts val="2000"/>
              <a:buFont typeface="Arial"/>
              <a:buChar char="•"/>
            </a:pPr>
            <a:r>
              <a:rPr lang="en-US" dirty="0"/>
              <a:t>A new 10 month employee earns about 10 vacation (annual) leave days a year which are built into the school calendar.  </a:t>
            </a:r>
            <a:endParaRPr dirty="0"/>
          </a:p>
          <a:p>
            <a:pPr marL="91440" lvl="0" indent="-129540" algn="l" rtl="0">
              <a:lnSpc>
                <a:spcPct val="90000"/>
              </a:lnSpc>
              <a:spcBef>
                <a:spcPts val="650"/>
              </a:spcBef>
              <a:spcAft>
                <a:spcPts val="0"/>
              </a:spcAft>
              <a:buSzPts val="2000"/>
              <a:buFont typeface="Arial"/>
              <a:buChar char="•"/>
            </a:pPr>
            <a:r>
              <a:rPr lang="en-US" dirty="0"/>
              <a:t>Sick leave accrual rate is 1 day per month. </a:t>
            </a:r>
            <a:endParaRPr dirty="0"/>
          </a:p>
          <a:p>
            <a:pPr marL="91440" lvl="0" indent="-129540" algn="l" rtl="0">
              <a:lnSpc>
                <a:spcPct val="90000"/>
              </a:lnSpc>
              <a:spcBef>
                <a:spcPts val="650"/>
              </a:spcBef>
              <a:spcAft>
                <a:spcPts val="0"/>
              </a:spcAft>
              <a:buSzPts val="2000"/>
              <a:buFont typeface="Arial"/>
              <a:buChar char="•"/>
            </a:pPr>
            <a:r>
              <a:rPr lang="en-US" dirty="0"/>
              <a:t>Teachers who </a:t>
            </a:r>
            <a:r>
              <a:rPr lang="en-US" dirty="0">
                <a:highlight>
                  <a:srgbClr val="FFFF00"/>
                </a:highlight>
              </a:rPr>
              <a:t>require</a:t>
            </a:r>
            <a:r>
              <a:rPr lang="en-US" dirty="0"/>
              <a:t> substitutes also earn 2 personal days a year (.20 day each month).</a:t>
            </a:r>
            <a:endParaRPr dirty="0"/>
          </a:p>
          <a:p>
            <a:pPr marL="0" lvl="0" indent="0" algn="l" rtl="0">
              <a:lnSpc>
                <a:spcPct val="90000"/>
              </a:lnSpc>
              <a:spcBef>
                <a:spcPts val="1400"/>
              </a:spcBef>
              <a:spcAft>
                <a:spcPts val="0"/>
              </a:spcAft>
              <a:buSzPts val="2000"/>
              <a:buNone/>
            </a:pPr>
            <a:endParaRPr dirty="0"/>
          </a:p>
          <a:p>
            <a:pPr marL="0" lvl="0" indent="0" algn="l" rtl="0">
              <a:lnSpc>
                <a:spcPct val="90000"/>
              </a:lnSpc>
              <a:spcBef>
                <a:spcPts val="1400"/>
              </a:spcBef>
              <a:spcAft>
                <a:spcPts val="0"/>
              </a:spcAft>
              <a:buSzPts val="2000"/>
              <a:buNone/>
            </a:pPr>
            <a:endParaRP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11"/>
          <p:cNvSpPr txBox="1">
            <a:spLocks noGrp="1"/>
          </p:cNvSpPr>
          <p:nvPr>
            <p:ph type="title"/>
          </p:nvPr>
        </p:nvSpPr>
        <p:spPr>
          <a:xfrm>
            <a:off x="822960" y="286604"/>
            <a:ext cx="75438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a:t>Time Keeper</a:t>
            </a:r>
            <a:br>
              <a:rPr lang="en-US"/>
            </a:br>
            <a:r>
              <a:rPr lang="en-US" sz="3000"/>
              <a:t>Leave Accrual Rates</a:t>
            </a:r>
            <a:endParaRPr/>
          </a:p>
        </p:txBody>
      </p:sp>
      <p:sp>
        <p:nvSpPr>
          <p:cNvPr id="212" name="Google Shape;212;p11"/>
          <p:cNvSpPr txBox="1">
            <a:spLocks noGrp="1"/>
          </p:cNvSpPr>
          <p:nvPr>
            <p:ph type="body" idx="1"/>
          </p:nvPr>
        </p:nvSpPr>
        <p:spPr>
          <a:xfrm>
            <a:off x="822949" y="2038442"/>
            <a:ext cx="7543800" cy="3752400"/>
          </a:xfrm>
          <a:prstGeom prst="rect">
            <a:avLst/>
          </a:prstGeom>
          <a:noFill/>
          <a:ln>
            <a:noFill/>
          </a:ln>
        </p:spPr>
        <p:txBody>
          <a:bodyPr spcFirstLastPara="1" wrap="square" lIns="0" tIns="45700" rIns="0" bIns="45700" anchor="t" anchorCtr="0">
            <a:normAutofit/>
          </a:bodyPr>
          <a:lstStyle/>
          <a:p>
            <a:pPr marL="0" lvl="0" indent="0" algn="l" rtl="0">
              <a:lnSpc>
                <a:spcPct val="90000"/>
              </a:lnSpc>
              <a:spcBef>
                <a:spcPts val="1400"/>
              </a:spcBef>
              <a:spcAft>
                <a:spcPts val="0"/>
              </a:spcAft>
              <a:buSzPts val="2000"/>
              <a:buNone/>
            </a:pPr>
            <a:endParaRPr lang="en-US" dirty="0"/>
          </a:p>
          <a:p>
            <a:pPr marL="0" lvl="0" indent="0" algn="l" rtl="0">
              <a:lnSpc>
                <a:spcPct val="90000"/>
              </a:lnSpc>
              <a:spcBef>
                <a:spcPts val="1400"/>
              </a:spcBef>
              <a:spcAft>
                <a:spcPts val="0"/>
              </a:spcAft>
              <a:buSzPts val="2000"/>
              <a:buNone/>
            </a:pPr>
            <a:endParaRPr dirty="0"/>
          </a:p>
        </p:txBody>
      </p:sp>
      <p:pic>
        <p:nvPicPr>
          <p:cNvPr id="3" name="Picture 2">
            <a:extLst>
              <a:ext uri="{FF2B5EF4-FFF2-40B4-BE49-F238E27FC236}">
                <a16:creationId xmlns:a16="http://schemas.microsoft.com/office/drawing/2014/main" id="{9D07F0F9-211D-42ED-A6F2-556B6436D9F2}"/>
              </a:ext>
            </a:extLst>
          </p:cNvPr>
          <p:cNvPicPr>
            <a:picLocks noChangeAspect="1"/>
          </p:cNvPicPr>
          <p:nvPr/>
        </p:nvPicPr>
        <p:blipFill>
          <a:blip r:embed="rId3"/>
          <a:stretch>
            <a:fillRect/>
          </a:stretch>
        </p:blipFill>
        <p:spPr>
          <a:xfrm>
            <a:off x="4216374" y="286604"/>
            <a:ext cx="4462089" cy="1332089"/>
          </a:xfrm>
          <a:prstGeom prst="rect">
            <a:avLst/>
          </a:prstGeom>
        </p:spPr>
      </p:pic>
      <p:graphicFrame>
        <p:nvGraphicFramePr>
          <p:cNvPr id="5" name="Table 5">
            <a:extLst>
              <a:ext uri="{FF2B5EF4-FFF2-40B4-BE49-F238E27FC236}">
                <a16:creationId xmlns:a16="http://schemas.microsoft.com/office/drawing/2014/main" id="{AB0F0D0D-B6ED-467A-A80E-F6083FE6A99E}"/>
              </a:ext>
            </a:extLst>
          </p:cNvPr>
          <p:cNvGraphicFramePr>
            <a:graphicFrameLocks noGrp="1"/>
          </p:cNvGraphicFramePr>
          <p:nvPr>
            <p:extLst>
              <p:ext uri="{D42A27DB-BD31-4B8C-83A1-F6EECF244321}">
                <p14:modId xmlns:p14="http://schemas.microsoft.com/office/powerpoint/2010/main" val="3494351020"/>
              </p:ext>
            </p:extLst>
          </p:nvPr>
        </p:nvGraphicFramePr>
        <p:xfrm>
          <a:off x="822949" y="2238374"/>
          <a:ext cx="7543799" cy="2849861"/>
        </p:xfrm>
        <a:graphic>
          <a:graphicData uri="http://schemas.openxmlformats.org/drawingml/2006/table">
            <a:tbl>
              <a:tblPr firstRow="1" bandRow="1">
                <a:tableStyleId>{5C22544A-7EE6-4342-B048-85BDC9FD1C3A}</a:tableStyleId>
              </a:tblPr>
              <a:tblGrid>
                <a:gridCol w="2317673">
                  <a:extLst>
                    <a:ext uri="{9D8B030D-6E8A-4147-A177-3AD203B41FA5}">
                      <a16:colId xmlns:a16="http://schemas.microsoft.com/office/drawing/2014/main" val="2034319067"/>
                    </a:ext>
                  </a:extLst>
                </a:gridCol>
                <a:gridCol w="2624557">
                  <a:extLst>
                    <a:ext uri="{9D8B030D-6E8A-4147-A177-3AD203B41FA5}">
                      <a16:colId xmlns:a16="http://schemas.microsoft.com/office/drawing/2014/main" val="1916190816"/>
                    </a:ext>
                  </a:extLst>
                </a:gridCol>
                <a:gridCol w="2601569">
                  <a:extLst>
                    <a:ext uri="{9D8B030D-6E8A-4147-A177-3AD203B41FA5}">
                      <a16:colId xmlns:a16="http://schemas.microsoft.com/office/drawing/2014/main" val="4288749551"/>
                    </a:ext>
                  </a:extLst>
                </a:gridCol>
              </a:tblGrid>
              <a:tr h="407123">
                <a:tc>
                  <a:txBody>
                    <a:bodyPr/>
                    <a:lstStyle/>
                    <a:p>
                      <a:r>
                        <a:rPr lang="en-US" dirty="0"/>
                        <a:t>Years of State Service</a:t>
                      </a:r>
                    </a:p>
                  </a:txBody>
                  <a:tcPr/>
                </a:tc>
                <a:tc>
                  <a:txBody>
                    <a:bodyPr/>
                    <a:lstStyle/>
                    <a:p>
                      <a:r>
                        <a:rPr lang="en-US" dirty="0"/>
                        <a:t>Monthly Accrual at 7.5 hours</a:t>
                      </a:r>
                    </a:p>
                  </a:txBody>
                  <a:tcPr/>
                </a:tc>
                <a:tc>
                  <a:txBody>
                    <a:bodyPr/>
                    <a:lstStyle/>
                    <a:p>
                      <a:r>
                        <a:rPr lang="en-US" dirty="0"/>
                        <a:t>10 Month Full-time</a:t>
                      </a:r>
                    </a:p>
                  </a:txBody>
                  <a:tcPr/>
                </a:tc>
                <a:extLst>
                  <a:ext uri="{0D108BD9-81ED-4DB2-BD59-A6C34878D82A}">
                    <a16:rowId xmlns:a16="http://schemas.microsoft.com/office/drawing/2014/main" val="2066220994"/>
                  </a:ext>
                </a:extLst>
              </a:tr>
              <a:tr h="407123">
                <a:tc>
                  <a:txBody>
                    <a:bodyPr/>
                    <a:lstStyle/>
                    <a:p>
                      <a:r>
                        <a:rPr lang="en-US" dirty="0"/>
                        <a:t>Less than 5 years</a:t>
                      </a:r>
                    </a:p>
                  </a:txBody>
                  <a:tcPr/>
                </a:tc>
                <a:tc>
                  <a:txBody>
                    <a:bodyPr/>
                    <a:lstStyle/>
                    <a:p>
                      <a:r>
                        <a:rPr lang="en-US" dirty="0"/>
                        <a:t>1.17 days (8.78 hours)</a:t>
                      </a:r>
                    </a:p>
                  </a:txBody>
                  <a:tcPr/>
                </a:tc>
                <a:tc>
                  <a:txBody>
                    <a:bodyPr/>
                    <a:lstStyle/>
                    <a:p>
                      <a:r>
                        <a:rPr lang="en-US" dirty="0"/>
                        <a:t>11.71 days (87.80 hours)</a:t>
                      </a:r>
                    </a:p>
                  </a:txBody>
                  <a:tcPr/>
                </a:tc>
                <a:extLst>
                  <a:ext uri="{0D108BD9-81ED-4DB2-BD59-A6C34878D82A}">
                    <a16:rowId xmlns:a16="http://schemas.microsoft.com/office/drawing/2014/main" val="252396668"/>
                  </a:ext>
                </a:extLst>
              </a:tr>
              <a:tr h="407123">
                <a:tc>
                  <a:txBody>
                    <a:bodyPr/>
                    <a:lstStyle/>
                    <a:p>
                      <a:r>
                        <a:rPr lang="en-US" dirty="0"/>
                        <a:t>5 but less than 10 years</a:t>
                      </a:r>
                    </a:p>
                  </a:txBody>
                  <a:tcPr/>
                </a:tc>
                <a:tc>
                  <a:txBody>
                    <a:bodyPr/>
                    <a:lstStyle/>
                    <a:p>
                      <a:r>
                        <a:rPr lang="en-US" dirty="0"/>
                        <a:t>1.42 days (10.65 hours)</a:t>
                      </a:r>
                    </a:p>
                  </a:txBody>
                  <a:tcPr/>
                </a:tc>
                <a:tc>
                  <a:txBody>
                    <a:bodyPr/>
                    <a:lstStyle/>
                    <a:p>
                      <a:r>
                        <a:rPr lang="en-US" dirty="0"/>
                        <a:t>14.20 days (106.50 hours)</a:t>
                      </a:r>
                    </a:p>
                  </a:txBody>
                  <a:tcPr/>
                </a:tc>
                <a:extLst>
                  <a:ext uri="{0D108BD9-81ED-4DB2-BD59-A6C34878D82A}">
                    <a16:rowId xmlns:a16="http://schemas.microsoft.com/office/drawing/2014/main" val="881696749"/>
                  </a:ext>
                </a:extLst>
              </a:tr>
              <a:tr h="407123">
                <a:tc>
                  <a:txBody>
                    <a:bodyPr/>
                    <a:lstStyle/>
                    <a:p>
                      <a:r>
                        <a:rPr lang="en-US" dirty="0"/>
                        <a:t>10 but less than 15 years</a:t>
                      </a:r>
                    </a:p>
                  </a:txBody>
                  <a:tcPr/>
                </a:tc>
                <a:tc>
                  <a:txBody>
                    <a:bodyPr/>
                    <a:lstStyle/>
                    <a:p>
                      <a:r>
                        <a:rPr lang="en-US" dirty="0"/>
                        <a:t>1.67 days (12.53 hours)</a:t>
                      </a:r>
                    </a:p>
                  </a:txBody>
                  <a:tcPr/>
                </a:tc>
                <a:tc>
                  <a:txBody>
                    <a:bodyPr/>
                    <a:lstStyle/>
                    <a:p>
                      <a:r>
                        <a:rPr lang="en-US" dirty="0"/>
                        <a:t>16.71 days (125.30 hours)</a:t>
                      </a:r>
                    </a:p>
                  </a:txBody>
                  <a:tcPr/>
                </a:tc>
                <a:extLst>
                  <a:ext uri="{0D108BD9-81ED-4DB2-BD59-A6C34878D82A}">
                    <a16:rowId xmlns:a16="http://schemas.microsoft.com/office/drawing/2014/main" val="1777637737"/>
                  </a:ext>
                </a:extLst>
              </a:tr>
              <a:tr h="407123">
                <a:tc>
                  <a:txBody>
                    <a:bodyPr/>
                    <a:lstStyle/>
                    <a:p>
                      <a:r>
                        <a:rPr lang="en-US" dirty="0"/>
                        <a:t>15 but less than 20 years</a:t>
                      </a:r>
                    </a:p>
                  </a:txBody>
                  <a:tcPr/>
                </a:tc>
                <a:tc>
                  <a:txBody>
                    <a:bodyPr/>
                    <a:lstStyle/>
                    <a:p>
                      <a:r>
                        <a:rPr lang="en-US" dirty="0"/>
                        <a:t>1.92 days (14.40 hours)</a:t>
                      </a:r>
                    </a:p>
                  </a:txBody>
                  <a:tcPr/>
                </a:tc>
                <a:tc>
                  <a:txBody>
                    <a:bodyPr/>
                    <a:lstStyle/>
                    <a:p>
                      <a:r>
                        <a:rPr lang="en-US" dirty="0"/>
                        <a:t>19.20 days (144.00 hours)</a:t>
                      </a:r>
                    </a:p>
                  </a:txBody>
                  <a:tcPr/>
                </a:tc>
                <a:extLst>
                  <a:ext uri="{0D108BD9-81ED-4DB2-BD59-A6C34878D82A}">
                    <a16:rowId xmlns:a16="http://schemas.microsoft.com/office/drawing/2014/main" val="1184221682"/>
                  </a:ext>
                </a:extLst>
              </a:tr>
              <a:tr h="407123">
                <a:tc>
                  <a:txBody>
                    <a:bodyPr/>
                    <a:lstStyle/>
                    <a:p>
                      <a:r>
                        <a:rPr lang="en-US" dirty="0"/>
                        <a:t>20 years or more</a:t>
                      </a:r>
                    </a:p>
                  </a:txBody>
                  <a:tcPr/>
                </a:tc>
                <a:tc>
                  <a:txBody>
                    <a:bodyPr/>
                    <a:lstStyle/>
                    <a:p>
                      <a:r>
                        <a:rPr lang="en-US" dirty="0"/>
                        <a:t>2.17 days (16.28 hours)</a:t>
                      </a:r>
                    </a:p>
                  </a:txBody>
                  <a:tcPr/>
                </a:tc>
                <a:tc>
                  <a:txBody>
                    <a:bodyPr/>
                    <a:lstStyle/>
                    <a:p>
                      <a:r>
                        <a:rPr lang="en-US" dirty="0"/>
                        <a:t>21.71 days (162.80 hours)</a:t>
                      </a:r>
                    </a:p>
                  </a:txBody>
                  <a:tcPr/>
                </a:tc>
                <a:extLst>
                  <a:ext uri="{0D108BD9-81ED-4DB2-BD59-A6C34878D82A}">
                    <a16:rowId xmlns:a16="http://schemas.microsoft.com/office/drawing/2014/main" val="1274188199"/>
                  </a:ext>
                </a:extLst>
              </a:tr>
              <a:tr h="407123">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227042171"/>
                  </a:ext>
                </a:extLst>
              </a:tr>
            </a:tbl>
          </a:graphicData>
        </a:graphic>
      </p:graphicFrame>
    </p:spTree>
    <p:extLst>
      <p:ext uri="{BB962C8B-B14F-4D97-AF65-F5344CB8AC3E}">
        <p14:creationId xmlns:p14="http://schemas.microsoft.com/office/powerpoint/2010/main" val="40659223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13"/>
          <p:cNvSpPr txBox="1">
            <a:spLocks noGrp="1"/>
          </p:cNvSpPr>
          <p:nvPr>
            <p:ph type="title"/>
          </p:nvPr>
        </p:nvSpPr>
        <p:spPr>
          <a:xfrm>
            <a:off x="822960" y="286604"/>
            <a:ext cx="75438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a:t>Time Keeper</a:t>
            </a:r>
            <a:br>
              <a:rPr lang="en-US"/>
            </a:br>
            <a:r>
              <a:rPr lang="en-US" sz="3000"/>
              <a:t>Personal Information</a:t>
            </a:r>
            <a:endParaRPr/>
          </a:p>
        </p:txBody>
      </p:sp>
      <p:pic>
        <p:nvPicPr>
          <p:cNvPr id="227" name="Google Shape;227;p13"/>
          <p:cNvPicPr preferRelativeResize="0">
            <a:picLocks noGrp="1"/>
          </p:cNvPicPr>
          <p:nvPr>
            <p:ph type="body" idx="1"/>
          </p:nvPr>
        </p:nvPicPr>
        <p:blipFill rotWithShape="1">
          <a:blip r:embed="rId3">
            <a:alphaModFix/>
          </a:blip>
          <a:srcRect/>
          <a:stretch/>
        </p:blipFill>
        <p:spPr>
          <a:xfrm>
            <a:off x="939415" y="1888362"/>
            <a:ext cx="1457386" cy="4260767"/>
          </a:xfrm>
          <a:prstGeom prst="rect">
            <a:avLst/>
          </a:prstGeom>
          <a:noFill/>
          <a:ln>
            <a:noFill/>
          </a:ln>
        </p:spPr>
      </p:pic>
      <p:sp>
        <p:nvSpPr>
          <p:cNvPr id="228" name="Google Shape;228;p13"/>
          <p:cNvSpPr txBox="1">
            <a:spLocks noGrp="1"/>
          </p:cNvSpPr>
          <p:nvPr>
            <p:ph type="body" idx="2"/>
          </p:nvPr>
        </p:nvSpPr>
        <p:spPr>
          <a:xfrm>
            <a:off x="2795160" y="1888362"/>
            <a:ext cx="5652554" cy="1291066"/>
          </a:xfrm>
          <a:prstGeom prst="rect">
            <a:avLst/>
          </a:prstGeom>
          <a:noFill/>
          <a:ln>
            <a:noFill/>
          </a:ln>
        </p:spPr>
        <p:txBody>
          <a:bodyPr spcFirstLastPara="1" wrap="square" lIns="0" tIns="45700" rIns="0" bIns="45700" anchor="t" anchorCtr="0">
            <a:normAutofit fontScale="85000" lnSpcReduction="20000"/>
          </a:bodyPr>
          <a:lstStyle/>
          <a:p>
            <a:pPr marL="91440" lvl="0" indent="-107950" algn="l" rtl="0">
              <a:lnSpc>
                <a:spcPct val="90000"/>
              </a:lnSpc>
              <a:spcBef>
                <a:spcPts val="0"/>
              </a:spcBef>
              <a:spcAft>
                <a:spcPts val="0"/>
              </a:spcAft>
              <a:buSzPct val="100000"/>
              <a:buFont typeface="Arial"/>
              <a:buChar char="•"/>
            </a:pPr>
            <a:r>
              <a:rPr lang="en-US"/>
              <a:t>From the Main Menu, click on “Personal Information” to view your information. </a:t>
            </a:r>
            <a:endParaRPr/>
          </a:p>
          <a:p>
            <a:pPr marL="91440" lvl="0" indent="-107950" algn="l" rtl="0">
              <a:lnSpc>
                <a:spcPct val="90000"/>
              </a:lnSpc>
              <a:spcBef>
                <a:spcPts val="1400"/>
              </a:spcBef>
              <a:spcAft>
                <a:spcPts val="0"/>
              </a:spcAft>
              <a:buSzPct val="100000"/>
              <a:buFont typeface="Arial"/>
              <a:buChar char="•"/>
            </a:pPr>
            <a:r>
              <a:rPr lang="en-US"/>
              <a:t>Employees can easily submit a change of address or phone number by clicking on the link at the top of the Personal Information screen.</a:t>
            </a:r>
            <a:endParaRPr/>
          </a:p>
          <a:p>
            <a:pPr marL="0" lvl="0" indent="0" algn="l" rtl="0">
              <a:lnSpc>
                <a:spcPct val="90000"/>
              </a:lnSpc>
              <a:spcBef>
                <a:spcPts val="1400"/>
              </a:spcBef>
              <a:spcAft>
                <a:spcPts val="0"/>
              </a:spcAft>
              <a:buSzPct val="100000"/>
              <a:buNone/>
            </a:pPr>
            <a:endParaRPr/>
          </a:p>
          <a:p>
            <a:pPr marL="0" lvl="0" indent="0" algn="l" rtl="0">
              <a:lnSpc>
                <a:spcPct val="90000"/>
              </a:lnSpc>
              <a:spcBef>
                <a:spcPts val="1400"/>
              </a:spcBef>
              <a:spcAft>
                <a:spcPts val="0"/>
              </a:spcAft>
              <a:buSzPct val="100000"/>
              <a:buNone/>
            </a:pPr>
            <a:endParaRPr/>
          </a:p>
        </p:txBody>
      </p:sp>
      <p:sp>
        <p:nvSpPr>
          <p:cNvPr id="229" name="Google Shape;229;p13"/>
          <p:cNvSpPr/>
          <p:nvPr/>
        </p:nvSpPr>
        <p:spPr>
          <a:xfrm rot="-5400000">
            <a:off x="467476" y="2571150"/>
            <a:ext cx="276837" cy="434131"/>
          </a:xfrm>
          <a:prstGeom prst="downArrow">
            <a:avLst>
              <a:gd name="adj1" fmla="val 50000"/>
              <a:gd name="adj2" fmla="val 50000"/>
            </a:avLst>
          </a:prstGeom>
          <a:gradFill>
            <a:gsLst>
              <a:gs pos="0">
                <a:srgbClr val="DD3500"/>
              </a:gs>
              <a:gs pos="34000">
                <a:srgbClr val="DC3800"/>
              </a:gs>
              <a:gs pos="70000">
                <a:srgbClr val="E43700"/>
              </a:gs>
              <a:gs pos="100000">
                <a:srgbClr val="DC430D"/>
              </a:gs>
            </a:gsLst>
            <a:path path="circle">
              <a:fillToRect l="50000" t="50000" r="50000" b="50000"/>
            </a:path>
            <a:tileRect/>
          </a:gradFill>
          <a:ln w="12700" cap="flat" cmpd="sng">
            <a:solidFill>
              <a:schemeClr val="accent1"/>
            </a:solidFill>
            <a:prstDash val="solid"/>
            <a:round/>
            <a:headEnd type="none" w="sm" len="sm"/>
            <a:tailEnd type="none" w="sm" len="sm"/>
          </a:ln>
          <a:effectLst>
            <a:outerShdw blurRad="38100" dist="25400" dir="2700000" algn="br" rotWithShape="0">
              <a:srgbClr val="000000">
                <a:alpha val="6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350" b="0" i="0" u="none" strike="noStrike" cap="none">
              <a:solidFill>
                <a:schemeClr val="lt1"/>
              </a:solidFill>
              <a:latin typeface="Calibri"/>
              <a:ea typeface="Calibri"/>
              <a:cs typeface="Calibri"/>
              <a:sym typeface="Calibri"/>
            </a:endParaRPr>
          </a:p>
        </p:txBody>
      </p:sp>
      <p:sp>
        <p:nvSpPr>
          <p:cNvPr id="230" name="Google Shape;230;p13"/>
          <p:cNvSpPr/>
          <p:nvPr/>
        </p:nvSpPr>
        <p:spPr>
          <a:xfrm>
            <a:off x="904990" y="2609486"/>
            <a:ext cx="1491811" cy="402162"/>
          </a:xfrm>
          <a:prstGeom prst="rect">
            <a:avLst/>
          </a:prstGeom>
          <a:noFill/>
          <a:ln w="57150" cap="flat" cmpd="sng">
            <a:solidFill>
              <a:srgbClr val="FF0000"/>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350" b="0" i="0" u="none" strike="noStrike" cap="none">
              <a:latin typeface="Calibri"/>
              <a:ea typeface="Calibri"/>
              <a:cs typeface="Calibri"/>
              <a:sym typeface="Calibri"/>
            </a:endParaRPr>
          </a:p>
        </p:txBody>
      </p:sp>
      <p:pic>
        <p:nvPicPr>
          <p:cNvPr id="231" name="Google Shape;231;p13"/>
          <p:cNvPicPr preferRelativeResize="0"/>
          <p:nvPr/>
        </p:nvPicPr>
        <p:blipFill rotWithShape="1">
          <a:blip r:embed="rId4">
            <a:alphaModFix/>
          </a:blip>
          <a:srcRect/>
          <a:stretch/>
        </p:blipFill>
        <p:spPr>
          <a:xfrm>
            <a:off x="2533275" y="3608320"/>
            <a:ext cx="4865378" cy="2540809"/>
          </a:xfrm>
          <a:prstGeom prst="rect">
            <a:avLst/>
          </a:prstGeom>
          <a:noFill/>
          <a:ln>
            <a:noFill/>
          </a:ln>
        </p:spPr>
      </p:pic>
      <p:sp>
        <p:nvSpPr>
          <p:cNvPr id="232" name="Google Shape;232;p13"/>
          <p:cNvSpPr/>
          <p:nvPr/>
        </p:nvSpPr>
        <p:spPr>
          <a:xfrm>
            <a:off x="2509420" y="3696657"/>
            <a:ext cx="1985767" cy="227618"/>
          </a:xfrm>
          <a:prstGeom prst="rect">
            <a:avLst/>
          </a:prstGeom>
          <a:noFill/>
          <a:ln w="57150" cap="flat" cmpd="sng">
            <a:solidFill>
              <a:srgbClr val="FF0000"/>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350" b="0" i="0" u="none" strike="noStrike" cap="none">
              <a:latin typeface="Calibri"/>
              <a:ea typeface="Calibri"/>
              <a:cs typeface="Calibri"/>
              <a:sym typeface="Calibri"/>
            </a:endParaRPr>
          </a:p>
        </p:txBody>
      </p:sp>
      <p:pic>
        <p:nvPicPr>
          <p:cNvPr id="233" name="Google Shape;233;p13"/>
          <p:cNvPicPr preferRelativeResize="0"/>
          <p:nvPr/>
        </p:nvPicPr>
        <p:blipFill rotWithShape="1">
          <a:blip r:embed="rId5">
            <a:alphaModFix/>
          </a:blip>
          <a:srcRect/>
          <a:stretch/>
        </p:blipFill>
        <p:spPr>
          <a:xfrm rot="6268262">
            <a:off x="3478646" y="3277029"/>
            <a:ext cx="536494" cy="38408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14"/>
          <p:cNvSpPr txBox="1">
            <a:spLocks noGrp="1"/>
          </p:cNvSpPr>
          <p:nvPr>
            <p:ph type="title"/>
          </p:nvPr>
        </p:nvSpPr>
        <p:spPr>
          <a:xfrm>
            <a:off x="822960" y="286604"/>
            <a:ext cx="75438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a:t>Time Keeper</a:t>
            </a:r>
            <a:br>
              <a:rPr lang="en-US"/>
            </a:br>
            <a:r>
              <a:rPr lang="en-US" sz="3000"/>
              <a:t>Tax Information</a:t>
            </a:r>
            <a:endParaRPr/>
          </a:p>
        </p:txBody>
      </p:sp>
      <p:pic>
        <p:nvPicPr>
          <p:cNvPr id="240" name="Google Shape;240;p14"/>
          <p:cNvPicPr preferRelativeResize="0">
            <a:picLocks noGrp="1"/>
          </p:cNvPicPr>
          <p:nvPr>
            <p:ph type="body" idx="1"/>
          </p:nvPr>
        </p:nvPicPr>
        <p:blipFill rotWithShape="1">
          <a:blip r:embed="rId3">
            <a:alphaModFix/>
          </a:blip>
          <a:srcRect/>
          <a:stretch/>
        </p:blipFill>
        <p:spPr>
          <a:xfrm>
            <a:off x="933014" y="1878508"/>
            <a:ext cx="1382347" cy="4041386"/>
          </a:xfrm>
          <a:prstGeom prst="rect">
            <a:avLst/>
          </a:prstGeom>
          <a:noFill/>
          <a:ln>
            <a:noFill/>
          </a:ln>
        </p:spPr>
      </p:pic>
      <p:sp>
        <p:nvSpPr>
          <p:cNvPr id="241" name="Google Shape;241;p14"/>
          <p:cNvSpPr txBox="1">
            <a:spLocks noGrp="1"/>
          </p:cNvSpPr>
          <p:nvPr>
            <p:ph type="body" idx="2"/>
          </p:nvPr>
        </p:nvSpPr>
        <p:spPr>
          <a:xfrm>
            <a:off x="2489899" y="1853379"/>
            <a:ext cx="6160825" cy="1795196"/>
          </a:xfrm>
          <a:prstGeom prst="rect">
            <a:avLst/>
          </a:prstGeom>
          <a:noFill/>
          <a:ln>
            <a:noFill/>
          </a:ln>
        </p:spPr>
        <p:txBody>
          <a:bodyPr spcFirstLastPara="1" wrap="square" lIns="0" tIns="45700" rIns="0" bIns="45700" anchor="t" anchorCtr="0">
            <a:normAutofit fontScale="85000" lnSpcReduction="10000"/>
          </a:bodyPr>
          <a:lstStyle/>
          <a:p>
            <a:pPr marL="91440" lvl="0" indent="-117475" algn="l" rtl="0">
              <a:lnSpc>
                <a:spcPct val="90000"/>
              </a:lnSpc>
              <a:spcBef>
                <a:spcPts val="0"/>
              </a:spcBef>
              <a:spcAft>
                <a:spcPts val="0"/>
              </a:spcAft>
              <a:buSzPct val="100000"/>
              <a:buFont typeface="Arial"/>
              <a:buChar char="•"/>
            </a:pPr>
            <a:r>
              <a:rPr lang="en-US" dirty="0"/>
              <a:t>From the Main Menu, click on “Tax Information” to view your information.</a:t>
            </a:r>
            <a:endParaRPr dirty="0"/>
          </a:p>
          <a:p>
            <a:pPr marL="91440" lvl="0" indent="-117475" algn="l" rtl="0">
              <a:lnSpc>
                <a:spcPct val="90000"/>
              </a:lnSpc>
              <a:spcBef>
                <a:spcPts val="1400"/>
              </a:spcBef>
              <a:spcAft>
                <a:spcPts val="0"/>
              </a:spcAft>
              <a:buSzPct val="100000"/>
              <a:buFont typeface="Arial"/>
              <a:buChar char="•"/>
            </a:pPr>
            <a:r>
              <a:rPr lang="en-US" dirty="0"/>
              <a:t>Tax Information displayed is the most recent information on file in payroll.  Please review and if you would like to make any changes the “Withholding Change Request” link can be used to submit a request.</a:t>
            </a:r>
          </a:p>
          <a:p>
            <a:pPr marL="91440" lvl="0" indent="-117475" algn="l" rtl="0">
              <a:lnSpc>
                <a:spcPct val="90000"/>
              </a:lnSpc>
              <a:spcBef>
                <a:spcPts val="1400"/>
              </a:spcBef>
              <a:spcAft>
                <a:spcPts val="0"/>
              </a:spcAft>
              <a:buSzPct val="100000"/>
              <a:buFont typeface="Arial"/>
              <a:buChar char="•"/>
            </a:pPr>
            <a:r>
              <a:rPr lang="en-US" dirty="0"/>
              <a:t>Bookkeepers and Payroll specialists can not provide tax advice. </a:t>
            </a:r>
          </a:p>
          <a:p>
            <a:pPr marL="91440" lvl="0" indent="-117475" algn="l" rtl="0">
              <a:lnSpc>
                <a:spcPct val="90000"/>
              </a:lnSpc>
              <a:spcBef>
                <a:spcPts val="1400"/>
              </a:spcBef>
              <a:spcAft>
                <a:spcPts val="0"/>
              </a:spcAft>
              <a:buSzPct val="100000"/>
              <a:buFont typeface="Arial"/>
              <a:buChar char="•"/>
            </a:pPr>
            <a:endParaRPr dirty="0"/>
          </a:p>
          <a:p>
            <a:pPr marL="0" lvl="0" indent="0" algn="l" rtl="0">
              <a:lnSpc>
                <a:spcPct val="90000"/>
              </a:lnSpc>
              <a:spcBef>
                <a:spcPts val="1400"/>
              </a:spcBef>
              <a:spcAft>
                <a:spcPts val="0"/>
              </a:spcAft>
              <a:buSzPct val="100000"/>
              <a:buNone/>
            </a:pPr>
            <a:endParaRPr dirty="0"/>
          </a:p>
          <a:p>
            <a:pPr marL="0" lvl="0" indent="0" algn="l" rtl="0">
              <a:lnSpc>
                <a:spcPct val="90000"/>
              </a:lnSpc>
              <a:spcBef>
                <a:spcPts val="1400"/>
              </a:spcBef>
              <a:spcAft>
                <a:spcPts val="0"/>
              </a:spcAft>
              <a:buSzPct val="100000"/>
              <a:buNone/>
            </a:pPr>
            <a:endParaRPr dirty="0"/>
          </a:p>
        </p:txBody>
      </p:sp>
      <p:sp>
        <p:nvSpPr>
          <p:cNvPr id="242" name="Google Shape;242;p14"/>
          <p:cNvSpPr/>
          <p:nvPr/>
        </p:nvSpPr>
        <p:spPr>
          <a:xfrm rot="-5400000">
            <a:off x="490749" y="2798451"/>
            <a:ext cx="276837" cy="434131"/>
          </a:xfrm>
          <a:prstGeom prst="downArrow">
            <a:avLst>
              <a:gd name="adj1" fmla="val 50000"/>
              <a:gd name="adj2" fmla="val 50000"/>
            </a:avLst>
          </a:prstGeom>
          <a:gradFill>
            <a:gsLst>
              <a:gs pos="0">
                <a:srgbClr val="DD3500"/>
              </a:gs>
              <a:gs pos="34000">
                <a:srgbClr val="DC3800"/>
              </a:gs>
              <a:gs pos="70000">
                <a:srgbClr val="E43700"/>
              </a:gs>
              <a:gs pos="100000">
                <a:srgbClr val="DC430D"/>
              </a:gs>
            </a:gsLst>
            <a:path path="circle">
              <a:fillToRect l="50000" t="50000" r="50000" b="50000"/>
            </a:path>
            <a:tileRect/>
          </a:gradFill>
          <a:ln w="12700" cap="flat" cmpd="sng">
            <a:solidFill>
              <a:schemeClr val="accent1"/>
            </a:solidFill>
            <a:prstDash val="solid"/>
            <a:round/>
            <a:headEnd type="none" w="sm" len="sm"/>
            <a:tailEnd type="none" w="sm" len="sm"/>
          </a:ln>
          <a:effectLst>
            <a:outerShdw blurRad="38100" dist="25400" dir="2700000" algn="br" rotWithShape="0">
              <a:srgbClr val="000000">
                <a:alpha val="6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350" b="0" i="0" u="none" strike="noStrike" cap="none">
              <a:solidFill>
                <a:schemeClr val="lt1"/>
              </a:solidFill>
              <a:latin typeface="Calibri"/>
              <a:ea typeface="Calibri"/>
              <a:cs typeface="Calibri"/>
              <a:sym typeface="Calibri"/>
            </a:endParaRPr>
          </a:p>
        </p:txBody>
      </p:sp>
      <p:sp>
        <p:nvSpPr>
          <p:cNvPr id="243" name="Google Shape;243;p14"/>
          <p:cNvSpPr/>
          <p:nvPr/>
        </p:nvSpPr>
        <p:spPr>
          <a:xfrm>
            <a:off x="933014" y="2877096"/>
            <a:ext cx="1078501" cy="276839"/>
          </a:xfrm>
          <a:prstGeom prst="rect">
            <a:avLst/>
          </a:prstGeom>
          <a:noFill/>
          <a:ln w="57150" cap="flat" cmpd="sng">
            <a:solidFill>
              <a:srgbClr val="FF0000"/>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350" b="0" i="0" u="none" strike="noStrike" cap="none">
              <a:latin typeface="Calibri"/>
              <a:ea typeface="Calibri"/>
              <a:cs typeface="Calibri"/>
              <a:sym typeface="Calibri"/>
            </a:endParaRPr>
          </a:p>
        </p:txBody>
      </p:sp>
      <p:pic>
        <p:nvPicPr>
          <p:cNvPr id="244" name="Google Shape;244;p14"/>
          <p:cNvPicPr preferRelativeResize="0"/>
          <p:nvPr/>
        </p:nvPicPr>
        <p:blipFill>
          <a:blip r:embed="rId4">
            <a:alphaModFix/>
          </a:blip>
          <a:stretch>
            <a:fillRect/>
          </a:stretch>
        </p:blipFill>
        <p:spPr>
          <a:xfrm>
            <a:off x="2489900" y="3648575"/>
            <a:ext cx="6160825" cy="2574975"/>
          </a:xfrm>
          <a:prstGeom prst="rect">
            <a:avLst/>
          </a:prstGeom>
          <a:noFill/>
          <a:ln>
            <a:noFill/>
          </a:ln>
        </p:spPr>
      </p:pic>
      <p:sp>
        <p:nvSpPr>
          <p:cNvPr id="245" name="Google Shape;245;p14"/>
          <p:cNvSpPr/>
          <p:nvPr/>
        </p:nvSpPr>
        <p:spPr>
          <a:xfrm>
            <a:off x="2606724" y="3876250"/>
            <a:ext cx="2060100" cy="373800"/>
          </a:xfrm>
          <a:prstGeom prst="ellipse">
            <a:avLst/>
          </a:prstGeom>
          <a:solidFill>
            <a:srgbClr val="FFFF00">
              <a:alpha val="23921"/>
            </a:srgbClr>
          </a:solidFill>
          <a:ln w="15875" cap="flat" cmpd="sng">
            <a:solidFill>
              <a:srgbClr val="993410"/>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350" b="0" i="0" u="none" strike="noStrike" cap="none">
              <a:solidFill>
                <a:schemeClr val="lt1"/>
              </a:solidFill>
              <a:latin typeface="Calibri"/>
              <a:ea typeface="Calibri"/>
              <a:cs typeface="Calibri"/>
              <a:sym typeface="Calibri"/>
            </a:endParaRPr>
          </a:p>
        </p:txBody>
      </p:sp>
      <p:pic>
        <p:nvPicPr>
          <p:cNvPr id="246" name="Google Shape;246;p14"/>
          <p:cNvPicPr preferRelativeResize="0"/>
          <p:nvPr/>
        </p:nvPicPr>
        <p:blipFill rotWithShape="1">
          <a:blip r:embed="rId5">
            <a:alphaModFix/>
          </a:blip>
          <a:srcRect/>
          <a:stretch/>
        </p:blipFill>
        <p:spPr>
          <a:xfrm>
            <a:off x="2606721" y="5188373"/>
            <a:ext cx="1785230" cy="373777"/>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15"/>
          <p:cNvSpPr txBox="1">
            <a:spLocks noGrp="1"/>
          </p:cNvSpPr>
          <p:nvPr>
            <p:ph type="title"/>
          </p:nvPr>
        </p:nvSpPr>
        <p:spPr>
          <a:xfrm>
            <a:off x="822960" y="286604"/>
            <a:ext cx="75438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dirty="0"/>
              <a:t>Time Keeper</a:t>
            </a:r>
            <a:br>
              <a:rPr lang="en-US" dirty="0"/>
            </a:br>
            <a:r>
              <a:rPr lang="en-US" sz="3000" dirty="0"/>
              <a:t>Check History</a:t>
            </a:r>
            <a:endParaRPr dirty="0"/>
          </a:p>
        </p:txBody>
      </p:sp>
      <p:pic>
        <p:nvPicPr>
          <p:cNvPr id="253" name="Google Shape;253;p15"/>
          <p:cNvPicPr preferRelativeResize="0">
            <a:picLocks noGrp="1"/>
          </p:cNvPicPr>
          <p:nvPr>
            <p:ph type="body" idx="1"/>
          </p:nvPr>
        </p:nvPicPr>
        <p:blipFill rotWithShape="1">
          <a:blip r:embed="rId3">
            <a:alphaModFix/>
          </a:blip>
          <a:srcRect/>
          <a:stretch/>
        </p:blipFill>
        <p:spPr>
          <a:xfrm>
            <a:off x="1016555" y="1919327"/>
            <a:ext cx="1374307" cy="4017881"/>
          </a:xfrm>
          <a:prstGeom prst="rect">
            <a:avLst/>
          </a:prstGeom>
          <a:noFill/>
          <a:ln>
            <a:noFill/>
          </a:ln>
        </p:spPr>
      </p:pic>
      <p:sp>
        <p:nvSpPr>
          <p:cNvPr id="254" name="Google Shape;254;p15"/>
          <p:cNvSpPr txBox="1">
            <a:spLocks noGrp="1"/>
          </p:cNvSpPr>
          <p:nvPr>
            <p:ph type="body" idx="2"/>
          </p:nvPr>
        </p:nvSpPr>
        <p:spPr>
          <a:xfrm>
            <a:off x="2440793" y="1993743"/>
            <a:ext cx="6152503" cy="2799514"/>
          </a:xfrm>
          <a:prstGeom prst="rect">
            <a:avLst/>
          </a:prstGeom>
          <a:noFill/>
          <a:ln>
            <a:noFill/>
          </a:ln>
        </p:spPr>
        <p:txBody>
          <a:bodyPr spcFirstLastPara="1" wrap="square" lIns="0" tIns="45700" rIns="0" bIns="45700" anchor="t" anchorCtr="0">
            <a:normAutofit fontScale="25000" lnSpcReduction="20000"/>
          </a:bodyPr>
          <a:lstStyle/>
          <a:p>
            <a:pPr marL="91440" lvl="0" indent="-114300" algn="l" rtl="0">
              <a:lnSpc>
                <a:spcPct val="90000"/>
              </a:lnSpc>
              <a:spcBef>
                <a:spcPts val="0"/>
              </a:spcBef>
              <a:spcAft>
                <a:spcPts val="0"/>
              </a:spcAft>
              <a:buSzPct val="100000"/>
              <a:buFont typeface="Arial"/>
              <a:buChar char="•"/>
            </a:pPr>
            <a:r>
              <a:rPr lang="en-US" sz="6800" dirty="0"/>
              <a:t>From the Main Menu, click on “Check History” to view the last 24 months of checks.</a:t>
            </a:r>
            <a:endParaRPr sz="6800" dirty="0"/>
          </a:p>
          <a:p>
            <a:pPr marL="91440" lvl="0" indent="-114300" algn="l" rtl="0">
              <a:lnSpc>
                <a:spcPct val="90000"/>
              </a:lnSpc>
              <a:spcBef>
                <a:spcPts val="650"/>
              </a:spcBef>
              <a:spcAft>
                <a:spcPts val="0"/>
              </a:spcAft>
              <a:buSzPct val="100000"/>
              <a:buFont typeface="Arial"/>
              <a:buChar char="•"/>
            </a:pPr>
            <a:r>
              <a:rPr lang="en-US" sz="6800" dirty="0"/>
              <a:t>You may have more than one check in the same month if it is a supplement month, you worked extra duty, etc.  </a:t>
            </a:r>
            <a:endParaRPr sz="6800" dirty="0"/>
          </a:p>
          <a:p>
            <a:pPr marL="91440" lvl="0" indent="-114300" algn="l" rtl="0">
              <a:lnSpc>
                <a:spcPct val="90000"/>
              </a:lnSpc>
              <a:spcBef>
                <a:spcPts val="650"/>
              </a:spcBef>
              <a:spcAft>
                <a:spcPts val="0"/>
              </a:spcAft>
              <a:buSzPct val="100000"/>
              <a:buFont typeface="Arial"/>
              <a:buChar char="•"/>
            </a:pPr>
            <a:r>
              <a:rPr lang="en-US" sz="6800" dirty="0"/>
              <a:t>Checks are usually available for viewing 3 to 4 days prior to pay day.  If you see an error or have a question please contact your Bookkeeper. </a:t>
            </a:r>
            <a:endParaRPr sz="6800" dirty="0"/>
          </a:p>
          <a:p>
            <a:pPr marL="91440" lvl="0" indent="-114300" algn="l" rtl="0">
              <a:lnSpc>
                <a:spcPct val="90000"/>
              </a:lnSpc>
              <a:spcBef>
                <a:spcPts val="650"/>
              </a:spcBef>
              <a:spcAft>
                <a:spcPts val="0"/>
              </a:spcAft>
              <a:buSzPct val="100000"/>
              <a:buFont typeface="Arial"/>
              <a:buChar char="•"/>
            </a:pPr>
            <a:r>
              <a:rPr lang="en-US" sz="6800" b="1" i="1" u="sng" dirty="0"/>
              <a:t>Remember if you are a 10 month employee you are </a:t>
            </a:r>
            <a:r>
              <a:rPr lang="en-US" sz="6800" b="1" i="1" u="sng" dirty="0">
                <a:highlight>
                  <a:srgbClr val="FFFF00"/>
                </a:highlight>
              </a:rPr>
              <a:t>prepaid.</a:t>
            </a:r>
            <a:r>
              <a:rPr lang="en-US" sz="6800" u="sng" dirty="0">
                <a:highlight>
                  <a:srgbClr val="FFFF00"/>
                </a:highlight>
              </a:rPr>
              <a:t> </a:t>
            </a:r>
          </a:p>
          <a:p>
            <a:pPr marL="91440" lvl="0" indent="-114300" algn="l" rtl="0">
              <a:lnSpc>
                <a:spcPct val="90000"/>
              </a:lnSpc>
              <a:spcBef>
                <a:spcPts val="650"/>
              </a:spcBef>
              <a:spcAft>
                <a:spcPts val="0"/>
              </a:spcAft>
              <a:buSzPct val="100000"/>
              <a:buFont typeface="Arial"/>
              <a:buChar char="•"/>
            </a:pPr>
            <a:r>
              <a:rPr lang="en-US" sz="6800" dirty="0"/>
              <a:t>Your first check on Aug 31st  will cover Aug 10</a:t>
            </a:r>
            <a:r>
              <a:rPr lang="en-US" sz="6800" baseline="30000" dirty="0"/>
              <a:t>th</a:t>
            </a:r>
            <a:r>
              <a:rPr lang="en-US" sz="6800" dirty="0"/>
              <a:t> thru Sept 8</a:t>
            </a:r>
            <a:r>
              <a:rPr lang="en-US" sz="6800" baseline="30000" dirty="0"/>
              <a:t>th  at noon</a:t>
            </a:r>
            <a:r>
              <a:rPr lang="en-US" sz="6800" dirty="0"/>
              <a:t>.  </a:t>
            </a:r>
          </a:p>
          <a:p>
            <a:pPr marL="91440" lvl="0" indent="-114300" algn="l" rtl="0">
              <a:lnSpc>
                <a:spcPct val="90000"/>
              </a:lnSpc>
              <a:spcBef>
                <a:spcPts val="650"/>
              </a:spcBef>
              <a:spcAft>
                <a:spcPts val="0"/>
              </a:spcAft>
              <a:buSzPct val="100000"/>
              <a:buFont typeface="Arial"/>
              <a:buChar char="•"/>
            </a:pPr>
            <a:r>
              <a:rPr lang="en-US" sz="6800" dirty="0"/>
              <a:t>Your last check on May 28th  will cover May 6</a:t>
            </a:r>
            <a:r>
              <a:rPr lang="en-US" sz="6800" baseline="30000" dirty="0"/>
              <a:t>th at noon</a:t>
            </a:r>
            <a:r>
              <a:rPr lang="en-US" sz="6800" dirty="0"/>
              <a:t> thru June 4TH.</a:t>
            </a:r>
            <a:endParaRPr sz="6800" dirty="0"/>
          </a:p>
          <a:p>
            <a:pPr marL="91440" lvl="0" indent="0" algn="l" rtl="0">
              <a:lnSpc>
                <a:spcPct val="90000"/>
              </a:lnSpc>
              <a:spcBef>
                <a:spcPts val="1400"/>
              </a:spcBef>
              <a:spcAft>
                <a:spcPts val="0"/>
              </a:spcAft>
              <a:buSzPct val="100000"/>
              <a:buFont typeface="Arial"/>
              <a:buNone/>
            </a:pPr>
            <a:endParaRPr dirty="0"/>
          </a:p>
          <a:p>
            <a:pPr marL="0" lvl="0" indent="0" algn="l" rtl="0">
              <a:lnSpc>
                <a:spcPct val="90000"/>
              </a:lnSpc>
              <a:spcBef>
                <a:spcPts val="1400"/>
              </a:spcBef>
              <a:spcAft>
                <a:spcPts val="0"/>
              </a:spcAft>
              <a:buSzPct val="100000"/>
              <a:buNone/>
            </a:pPr>
            <a:endParaRPr dirty="0"/>
          </a:p>
          <a:p>
            <a:pPr marL="0" lvl="0" indent="0" algn="l" rtl="0">
              <a:lnSpc>
                <a:spcPct val="90000"/>
              </a:lnSpc>
              <a:spcBef>
                <a:spcPts val="1400"/>
              </a:spcBef>
              <a:spcAft>
                <a:spcPts val="0"/>
              </a:spcAft>
              <a:buSzPct val="100000"/>
              <a:buNone/>
            </a:pPr>
            <a:endParaRPr dirty="0"/>
          </a:p>
          <a:p>
            <a:pPr marL="0" lvl="0" indent="0" algn="l" rtl="0">
              <a:lnSpc>
                <a:spcPct val="90000"/>
              </a:lnSpc>
              <a:spcBef>
                <a:spcPts val="1400"/>
              </a:spcBef>
              <a:spcAft>
                <a:spcPts val="0"/>
              </a:spcAft>
              <a:buSzPct val="100000"/>
              <a:buNone/>
            </a:pPr>
            <a:endParaRPr dirty="0"/>
          </a:p>
        </p:txBody>
      </p:sp>
      <p:sp>
        <p:nvSpPr>
          <p:cNvPr id="255" name="Google Shape;255;p15"/>
          <p:cNvSpPr/>
          <p:nvPr/>
        </p:nvSpPr>
        <p:spPr>
          <a:xfrm rot="-5400000">
            <a:off x="557365" y="4503931"/>
            <a:ext cx="276837" cy="434131"/>
          </a:xfrm>
          <a:prstGeom prst="downArrow">
            <a:avLst>
              <a:gd name="adj1" fmla="val 50000"/>
              <a:gd name="adj2" fmla="val 50000"/>
            </a:avLst>
          </a:prstGeom>
          <a:gradFill>
            <a:gsLst>
              <a:gs pos="0">
                <a:srgbClr val="DD3500"/>
              </a:gs>
              <a:gs pos="34000">
                <a:srgbClr val="DC3800"/>
              </a:gs>
              <a:gs pos="70000">
                <a:srgbClr val="E43700"/>
              </a:gs>
              <a:gs pos="100000">
                <a:srgbClr val="DC430D"/>
              </a:gs>
            </a:gsLst>
            <a:path path="circle">
              <a:fillToRect l="50000" t="50000" r="50000" b="50000"/>
            </a:path>
            <a:tileRect/>
          </a:gradFill>
          <a:ln w="12700" cap="flat" cmpd="sng">
            <a:solidFill>
              <a:schemeClr val="accent1"/>
            </a:solidFill>
            <a:prstDash val="solid"/>
            <a:round/>
            <a:headEnd type="none" w="sm" len="sm"/>
            <a:tailEnd type="none" w="sm" len="sm"/>
          </a:ln>
          <a:effectLst>
            <a:outerShdw blurRad="38100" dist="25400" dir="2700000" algn="br" rotWithShape="0">
              <a:srgbClr val="000000">
                <a:alpha val="6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350" b="0" i="0" u="none" strike="noStrike" cap="none">
              <a:solidFill>
                <a:schemeClr val="lt1"/>
              </a:solidFill>
              <a:latin typeface="Calibri"/>
              <a:ea typeface="Calibri"/>
              <a:cs typeface="Calibri"/>
              <a:sym typeface="Calibri"/>
            </a:endParaRPr>
          </a:p>
        </p:txBody>
      </p:sp>
      <p:sp>
        <p:nvSpPr>
          <p:cNvPr id="256" name="Google Shape;256;p15"/>
          <p:cNvSpPr/>
          <p:nvPr/>
        </p:nvSpPr>
        <p:spPr>
          <a:xfrm>
            <a:off x="1016555" y="4593157"/>
            <a:ext cx="1139416" cy="255680"/>
          </a:xfrm>
          <a:prstGeom prst="rect">
            <a:avLst/>
          </a:prstGeom>
          <a:noFill/>
          <a:ln w="57150" cap="flat" cmpd="sng">
            <a:solidFill>
              <a:srgbClr val="FF0000"/>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350" b="0" i="0" u="none" strike="noStrike" cap="none">
              <a:latin typeface="Calibri"/>
              <a:ea typeface="Calibri"/>
              <a:cs typeface="Calibri"/>
              <a:sym typeface="Calibri"/>
            </a:endParaRPr>
          </a:p>
        </p:txBody>
      </p:sp>
      <p:pic>
        <p:nvPicPr>
          <p:cNvPr id="257" name="Google Shape;257;p15"/>
          <p:cNvPicPr preferRelativeResize="0"/>
          <p:nvPr/>
        </p:nvPicPr>
        <p:blipFill rotWithShape="1">
          <a:blip r:embed="rId4">
            <a:alphaModFix/>
          </a:blip>
          <a:srcRect/>
          <a:stretch/>
        </p:blipFill>
        <p:spPr>
          <a:xfrm>
            <a:off x="3111609" y="4593157"/>
            <a:ext cx="4810872" cy="1162231"/>
          </a:xfrm>
          <a:prstGeom prst="rect">
            <a:avLst/>
          </a:prstGeom>
          <a:noFill/>
          <a:ln>
            <a:noFill/>
          </a:ln>
        </p:spPr>
      </p:pic>
      <p:pic>
        <p:nvPicPr>
          <p:cNvPr id="258" name="Google Shape;258;p15"/>
          <p:cNvPicPr preferRelativeResize="0"/>
          <p:nvPr/>
        </p:nvPicPr>
        <p:blipFill rotWithShape="1">
          <a:blip r:embed="rId5">
            <a:alphaModFix/>
          </a:blip>
          <a:srcRect/>
          <a:stretch/>
        </p:blipFill>
        <p:spPr>
          <a:xfrm>
            <a:off x="6758615" y="5073570"/>
            <a:ext cx="710457" cy="3395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16"/>
          <p:cNvSpPr txBox="1">
            <a:spLocks noGrp="1"/>
          </p:cNvSpPr>
          <p:nvPr>
            <p:ph type="title"/>
          </p:nvPr>
        </p:nvSpPr>
        <p:spPr>
          <a:xfrm>
            <a:off x="822960" y="286604"/>
            <a:ext cx="75438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dirty="0"/>
              <a:t>Time Keeper</a:t>
            </a:r>
            <a:br>
              <a:rPr lang="en-US" dirty="0"/>
            </a:br>
            <a:r>
              <a:rPr lang="en-US" sz="3000" dirty="0"/>
              <a:t>Employee Reimbursements (Accounts Payable)</a:t>
            </a:r>
            <a:endParaRPr dirty="0"/>
          </a:p>
        </p:txBody>
      </p:sp>
      <p:pic>
        <p:nvPicPr>
          <p:cNvPr id="265" name="Google Shape;265;p16"/>
          <p:cNvPicPr preferRelativeResize="0">
            <a:picLocks noGrp="1"/>
          </p:cNvPicPr>
          <p:nvPr>
            <p:ph type="body" idx="1"/>
          </p:nvPr>
        </p:nvPicPr>
        <p:blipFill rotWithShape="1">
          <a:blip r:embed="rId3">
            <a:alphaModFix/>
          </a:blip>
          <a:srcRect/>
          <a:stretch/>
        </p:blipFill>
        <p:spPr>
          <a:xfrm>
            <a:off x="905408" y="1803633"/>
            <a:ext cx="1481592" cy="4331535"/>
          </a:xfrm>
          <a:prstGeom prst="rect">
            <a:avLst/>
          </a:prstGeom>
          <a:noFill/>
          <a:ln>
            <a:noFill/>
          </a:ln>
        </p:spPr>
      </p:pic>
      <p:sp>
        <p:nvSpPr>
          <p:cNvPr id="266" name="Google Shape;266;p16"/>
          <p:cNvSpPr txBox="1">
            <a:spLocks noGrp="1"/>
          </p:cNvSpPr>
          <p:nvPr>
            <p:ph type="body" idx="2"/>
          </p:nvPr>
        </p:nvSpPr>
        <p:spPr>
          <a:xfrm>
            <a:off x="2744486" y="2173956"/>
            <a:ext cx="5494106" cy="1255044"/>
          </a:xfrm>
          <a:prstGeom prst="rect">
            <a:avLst/>
          </a:prstGeom>
          <a:noFill/>
          <a:ln>
            <a:noFill/>
          </a:ln>
        </p:spPr>
        <p:txBody>
          <a:bodyPr spcFirstLastPara="1" wrap="square" lIns="0" tIns="45700" rIns="0" bIns="45700" anchor="t" anchorCtr="0">
            <a:normAutofit/>
          </a:bodyPr>
          <a:lstStyle/>
          <a:p>
            <a:pPr marL="91440" lvl="0" indent="-127000" algn="l" rtl="0">
              <a:lnSpc>
                <a:spcPct val="90000"/>
              </a:lnSpc>
              <a:spcBef>
                <a:spcPts val="0"/>
              </a:spcBef>
              <a:spcAft>
                <a:spcPts val="0"/>
              </a:spcAft>
              <a:buSzPts val="2000"/>
              <a:buFont typeface="Arial"/>
              <a:buChar char="•"/>
            </a:pPr>
            <a:r>
              <a:rPr lang="en-US" dirty="0"/>
              <a:t>From the Main Menu, click on “Employee Reimbursements” to view information about any employee expense reimbursements you have received.</a:t>
            </a:r>
            <a:endParaRPr dirty="0"/>
          </a:p>
          <a:p>
            <a:pPr marL="91440" lvl="0" indent="0" algn="l" rtl="0">
              <a:lnSpc>
                <a:spcPct val="90000"/>
              </a:lnSpc>
              <a:spcBef>
                <a:spcPts val="1400"/>
              </a:spcBef>
              <a:spcAft>
                <a:spcPts val="0"/>
              </a:spcAft>
              <a:buSzPts val="2000"/>
              <a:buFont typeface="Arial"/>
              <a:buNone/>
            </a:pPr>
            <a:endParaRPr dirty="0"/>
          </a:p>
          <a:p>
            <a:pPr marL="0" lvl="0" indent="0" algn="l" rtl="0">
              <a:lnSpc>
                <a:spcPct val="90000"/>
              </a:lnSpc>
              <a:spcBef>
                <a:spcPts val="1400"/>
              </a:spcBef>
              <a:spcAft>
                <a:spcPts val="0"/>
              </a:spcAft>
              <a:buSzPts val="2000"/>
              <a:buNone/>
            </a:pPr>
            <a:endParaRPr dirty="0"/>
          </a:p>
          <a:p>
            <a:pPr marL="0" lvl="0" indent="0" algn="l" rtl="0">
              <a:lnSpc>
                <a:spcPct val="90000"/>
              </a:lnSpc>
              <a:spcBef>
                <a:spcPts val="1400"/>
              </a:spcBef>
              <a:spcAft>
                <a:spcPts val="0"/>
              </a:spcAft>
              <a:buSzPts val="2000"/>
              <a:buNone/>
            </a:pPr>
            <a:endParaRPr dirty="0"/>
          </a:p>
          <a:p>
            <a:pPr marL="0" lvl="0" indent="0" algn="l" rtl="0">
              <a:lnSpc>
                <a:spcPct val="90000"/>
              </a:lnSpc>
              <a:spcBef>
                <a:spcPts val="1400"/>
              </a:spcBef>
              <a:spcAft>
                <a:spcPts val="0"/>
              </a:spcAft>
              <a:buSzPts val="2000"/>
              <a:buNone/>
            </a:pPr>
            <a:endParaRPr dirty="0"/>
          </a:p>
        </p:txBody>
      </p:sp>
      <p:sp>
        <p:nvSpPr>
          <p:cNvPr id="267" name="Google Shape;267;p16"/>
          <p:cNvSpPr/>
          <p:nvPr/>
        </p:nvSpPr>
        <p:spPr>
          <a:xfrm rot="-5400000">
            <a:off x="467476" y="4837054"/>
            <a:ext cx="276837" cy="434131"/>
          </a:xfrm>
          <a:prstGeom prst="downArrow">
            <a:avLst>
              <a:gd name="adj1" fmla="val 50000"/>
              <a:gd name="adj2" fmla="val 50000"/>
            </a:avLst>
          </a:prstGeom>
          <a:gradFill>
            <a:gsLst>
              <a:gs pos="0">
                <a:srgbClr val="DD3500"/>
              </a:gs>
              <a:gs pos="34000">
                <a:srgbClr val="DC3800"/>
              </a:gs>
              <a:gs pos="70000">
                <a:srgbClr val="E43700"/>
              </a:gs>
              <a:gs pos="100000">
                <a:srgbClr val="DC430D"/>
              </a:gs>
            </a:gsLst>
            <a:path path="circle">
              <a:fillToRect l="50000" t="50000" r="50000" b="50000"/>
            </a:path>
            <a:tileRect/>
          </a:gradFill>
          <a:ln w="12700" cap="flat" cmpd="sng">
            <a:solidFill>
              <a:schemeClr val="accent1"/>
            </a:solidFill>
            <a:prstDash val="solid"/>
            <a:round/>
            <a:headEnd type="none" w="sm" len="sm"/>
            <a:tailEnd type="none" w="sm" len="sm"/>
          </a:ln>
          <a:effectLst>
            <a:outerShdw blurRad="38100" dist="25400" dir="2700000" algn="br" rotWithShape="0">
              <a:srgbClr val="000000">
                <a:alpha val="6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350" b="0" i="0" u="none" strike="noStrike" cap="none">
              <a:solidFill>
                <a:schemeClr val="lt1"/>
              </a:solidFill>
              <a:latin typeface="Calibri"/>
              <a:ea typeface="Calibri"/>
              <a:cs typeface="Calibri"/>
              <a:sym typeface="Calibri"/>
            </a:endParaRPr>
          </a:p>
        </p:txBody>
      </p:sp>
      <p:sp>
        <p:nvSpPr>
          <p:cNvPr id="268" name="Google Shape;268;p16"/>
          <p:cNvSpPr/>
          <p:nvPr/>
        </p:nvSpPr>
        <p:spPr>
          <a:xfrm>
            <a:off x="901763" y="4899784"/>
            <a:ext cx="1481592" cy="337440"/>
          </a:xfrm>
          <a:prstGeom prst="rect">
            <a:avLst/>
          </a:prstGeom>
          <a:noFill/>
          <a:ln w="57150" cap="flat" cmpd="sng">
            <a:solidFill>
              <a:srgbClr val="FF0000"/>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350" b="0" i="0" u="none" strike="noStrike" cap="none">
              <a:latin typeface="Calibri"/>
              <a:ea typeface="Calibri"/>
              <a:cs typeface="Calibri"/>
              <a:sym typeface="Calibri"/>
            </a:endParaRPr>
          </a:p>
        </p:txBody>
      </p:sp>
      <p:pic>
        <p:nvPicPr>
          <p:cNvPr id="269" name="Google Shape;269;p16"/>
          <p:cNvPicPr preferRelativeResize="0"/>
          <p:nvPr/>
        </p:nvPicPr>
        <p:blipFill rotWithShape="1">
          <a:blip r:embed="rId4">
            <a:alphaModFix/>
          </a:blip>
          <a:srcRect/>
          <a:stretch/>
        </p:blipFill>
        <p:spPr>
          <a:xfrm>
            <a:off x="2922803" y="3707958"/>
            <a:ext cx="4809747" cy="209722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p17"/>
          <p:cNvSpPr txBox="1">
            <a:spLocks noGrp="1"/>
          </p:cNvSpPr>
          <p:nvPr>
            <p:ph type="title"/>
          </p:nvPr>
        </p:nvSpPr>
        <p:spPr>
          <a:xfrm>
            <a:off x="822960" y="286604"/>
            <a:ext cx="75438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a:t>Time Keeper</a:t>
            </a:r>
            <a:br>
              <a:rPr lang="en-US"/>
            </a:br>
            <a:r>
              <a:rPr lang="en-US" sz="3000"/>
              <a:t>W2s</a:t>
            </a:r>
            <a:endParaRPr/>
          </a:p>
        </p:txBody>
      </p:sp>
      <p:pic>
        <p:nvPicPr>
          <p:cNvPr id="276" name="Google Shape;276;p17"/>
          <p:cNvPicPr preferRelativeResize="0">
            <a:picLocks noGrp="1"/>
          </p:cNvPicPr>
          <p:nvPr>
            <p:ph type="body" idx="1"/>
          </p:nvPr>
        </p:nvPicPr>
        <p:blipFill rotWithShape="1">
          <a:blip r:embed="rId3">
            <a:alphaModFix/>
          </a:blip>
          <a:srcRect/>
          <a:stretch/>
        </p:blipFill>
        <p:spPr>
          <a:xfrm>
            <a:off x="955872" y="1861082"/>
            <a:ext cx="1384656" cy="4048137"/>
          </a:xfrm>
          <a:prstGeom prst="rect">
            <a:avLst/>
          </a:prstGeom>
          <a:noFill/>
          <a:ln>
            <a:noFill/>
          </a:ln>
        </p:spPr>
      </p:pic>
      <p:sp>
        <p:nvSpPr>
          <p:cNvPr id="277" name="Google Shape;277;p17"/>
          <p:cNvSpPr txBox="1">
            <a:spLocks noGrp="1"/>
          </p:cNvSpPr>
          <p:nvPr>
            <p:ph type="body" idx="2"/>
          </p:nvPr>
        </p:nvSpPr>
        <p:spPr>
          <a:xfrm>
            <a:off x="2701255" y="2030136"/>
            <a:ext cx="5812979" cy="1033791"/>
          </a:xfrm>
          <a:prstGeom prst="rect">
            <a:avLst/>
          </a:prstGeom>
          <a:noFill/>
          <a:ln>
            <a:noFill/>
          </a:ln>
        </p:spPr>
        <p:txBody>
          <a:bodyPr spcFirstLastPara="1" wrap="square" lIns="0" tIns="45700" rIns="0" bIns="45700" anchor="t" anchorCtr="0">
            <a:normAutofit fontScale="92500" lnSpcReduction="20000"/>
          </a:bodyPr>
          <a:lstStyle/>
          <a:p>
            <a:pPr marL="91440" lvl="0" indent="-117475" algn="l" rtl="0">
              <a:lnSpc>
                <a:spcPct val="90000"/>
              </a:lnSpc>
              <a:spcBef>
                <a:spcPts val="0"/>
              </a:spcBef>
              <a:spcAft>
                <a:spcPts val="0"/>
              </a:spcAft>
              <a:buSzPct val="100000"/>
              <a:buFont typeface="Arial"/>
              <a:buChar char="•"/>
            </a:pPr>
            <a:r>
              <a:rPr lang="en-US"/>
              <a:t>From the Main Menu, click on “Print W2s” to view previous year W2s.  </a:t>
            </a:r>
            <a:endParaRPr/>
          </a:p>
          <a:p>
            <a:pPr marL="91440" lvl="0" indent="-117475" algn="l" rtl="0">
              <a:lnSpc>
                <a:spcPct val="90000"/>
              </a:lnSpc>
              <a:spcBef>
                <a:spcPts val="650"/>
              </a:spcBef>
              <a:spcAft>
                <a:spcPts val="0"/>
              </a:spcAft>
              <a:buSzPct val="100000"/>
              <a:buFont typeface="Arial"/>
              <a:buChar char="•"/>
            </a:pPr>
            <a:r>
              <a:rPr lang="en-US"/>
              <a:t>W2s are produced each January for the previous calendar year.  </a:t>
            </a:r>
            <a:endParaRPr/>
          </a:p>
          <a:p>
            <a:pPr marL="91440" lvl="0" indent="0" algn="l" rtl="0">
              <a:lnSpc>
                <a:spcPct val="90000"/>
              </a:lnSpc>
              <a:spcBef>
                <a:spcPts val="1400"/>
              </a:spcBef>
              <a:spcAft>
                <a:spcPts val="0"/>
              </a:spcAft>
              <a:buSzPct val="100000"/>
              <a:buFont typeface="Arial"/>
              <a:buNone/>
            </a:pPr>
            <a:endParaRPr/>
          </a:p>
          <a:p>
            <a:pPr marL="0" lvl="0" indent="0" algn="l" rtl="0">
              <a:lnSpc>
                <a:spcPct val="90000"/>
              </a:lnSpc>
              <a:spcBef>
                <a:spcPts val="1400"/>
              </a:spcBef>
              <a:spcAft>
                <a:spcPts val="0"/>
              </a:spcAft>
              <a:buSzPct val="100000"/>
              <a:buNone/>
            </a:pPr>
            <a:endParaRPr/>
          </a:p>
          <a:p>
            <a:pPr marL="0" lvl="0" indent="0" algn="l" rtl="0">
              <a:lnSpc>
                <a:spcPct val="90000"/>
              </a:lnSpc>
              <a:spcBef>
                <a:spcPts val="1400"/>
              </a:spcBef>
              <a:spcAft>
                <a:spcPts val="0"/>
              </a:spcAft>
              <a:buSzPct val="100000"/>
              <a:buNone/>
            </a:pPr>
            <a:endParaRPr/>
          </a:p>
          <a:p>
            <a:pPr marL="0" lvl="0" indent="0" algn="l" rtl="0">
              <a:lnSpc>
                <a:spcPct val="90000"/>
              </a:lnSpc>
              <a:spcBef>
                <a:spcPts val="1400"/>
              </a:spcBef>
              <a:spcAft>
                <a:spcPts val="0"/>
              </a:spcAft>
              <a:buSzPct val="100000"/>
              <a:buNone/>
            </a:pPr>
            <a:endParaRPr/>
          </a:p>
        </p:txBody>
      </p:sp>
      <p:sp>
        <p:nvSpPr>
          <p:cNvPr id="278" name="Google Shape;278;p17"/>
          <p:cNvSpPr/>
          <p:nvPr/>
        </p:nvSpPr>
        <p:spPr>
          <a:xfrm rot="-5400000">
            <a:off x="511298" y="4903575"/>
            <a:ext cx="276837" cy="434131"/>
          </a:xfrm>
          <a:prstGeom prst="downArrow">
            <a:avLst>
              <a:gd name="adj1" fmla="val 50000"/>
              <a:gd name="adj2" fmla="val 50000"/>
            </a:avLst>
          </a:prstGeom>
          <a:gradFill>
            <a:gsLst>
              <a:gs pos="0">
                <a:srgbClr val="DD3500"/>
              </a:gs>
              <a:gs pos="34000">
                <a:srgbClr val="DC3800"/>
              </a:gs>
              <a:gs pos="70000">
                <a:srgbClr val="E43700"/>
              </a:gs>
              <a:gs pos="100000">
                <a:srgbClr val="DC430D"/>
              </a:gs>
            </a:gsLst>
            <a:path path="circle">
              <a:fillToRect l="50000" t="50000" r="50000" b="50000"/>
            </a:path>
            <a:tileRect/>
          </a:gradFill>
          <a:ln w="12700" cap="flat" cmpd="sng">
            <a:solidFill>
              <a:schemeClr val="accent1"/>
            </a:solidFill>
            <a:prstDash val="solid"/>
            <a:round/>
            <a:headEnd type="none" w="sm" len="sm"/>
            <a:tailEnd type="none" w="sm" len="sm"/>
          </a:ln>
          <a:effectLst>
            <a:outerShdw blurRad="38100" dist="25400" dir="2700000" algn="br" rotWithShape="0">
              <a:srgbClr val="000000">
                <a:alpha val="6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350" b="0" i="0" u="none" strike="noStrike" cap="none">
              <a:solidFill>
                <a:schemeClr val="lt1"/>
              </a:solidFill>
              <a:latin typeface="Calibri"/>
              <a:ea typeface="Calibri"/>
              <a:cs typeface="Calibri"/>
              <a:sym typeface="Calibri"/>
            </a:endParaRPr>
          </a:p>
        </p:txBody>
      </p:sp>
      <p:sp>
        <p:nvSpPr>
          <p:cNvPr id="279" name="Google Shape;279;p17"/>
          <p:cNvSpPr/>
          <p:nvPr/>
        </p:nvSpPr>
        <p:spPr>
          <a:xfrm>
            <a:off x="955872" y="4982221"/>
            <a:ext cx="1078501" cy="276838"/>
          </a:xfrm>
          <a:prstGeom prst="rect">
            <a:avLst/>
          </a:prstGeom>
          <a:noFill/>
          <a:ln w="57150" cap="flat" cmpd="sng">
            <a:solidFill>
              <a:srgbClr val="FF0000"/>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350" b="0" i="0" u="none" strike="noStrike" cap="none">
              <a:latin typeface="Calibri"/>
              <a:ea typeface="Calibri"/>
              <a:cs typeface="Calibri"/>
              <a:sym typeface="Calibri"/>
            </a:endParaRPr>
          </a:p>
        </p:txBody>
      </p:sp>
      <p:pic>
        <p:nvPicPr>
          <p:cNvPr id="280" name="Google Shape;280;p17"/>
          <p:cNvPicPr preferRelativeResize="0"/>
          <p:nvPr/>
        </p:nvPicPr>
        <p:blipFill rotWithShape="1">
          <a:blip r:embed="rId4">
            <a:alphaModFix/>
          </a:blip>
          <a:srcRect/>
          <a:stretch/>
        </p:blipFill>
        <p:spPr>
          <a:xfrm>
            <a:off x="3776244" y="3542402"/>
            <a:ext cx="3125809" cy="1977553"/>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12"/>
          <p:cNvSpPr txBox="1">
            <a:spLocks noGrp="1"/>
          </p:cNvSpPr>
          <p:nvPr>
            <p:ph type="title"/>
          </p:nvPr>
        </p:nvSpPr>
        <p:spPr>
          <a:xfrm>
            <a:off x="822960" y="286604"/>
            <a:ext cx="75438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FF0000"/>
              </a:buClr>
              <a:buSzPts val="4800"/>
              <a:buFont typeface="Calibri"/>
              <a:buNone/>
            </a:pPr>
            <a:r>
              <a:rPr lang="en-US" i="1">
                <a:solidFill>
                  <a:srgbClr val="FF0000"/>
                </a:solidFill>
              </a:rPr>
              <a:t>NOT</a:t>
            </a:r>
            <a:r>
              <a:rPr lang="en-US"/>
              <a:t> Time Keeper</a:t>
            </a:r>
            <a:br>
              <a:rPr lang="en-US"/>
            </a:br>
            <a:r>
              <a:rPr lang="en-US" sz="3000"/>
              <a:t>Leave Requests</a:t>
            </a:r>
            <a:endParaRPr/>
          </a:p>
        </p:txBody>
      </p:sp>
      <p:pic>
        <p:nvPicPr>
          <p:cNvPr id="219" name="Google Shape;219;p12"/>
          <p:cNvPicPr preferRelativeResize="0">
            <a:picLocks noGrp="1"/>
          </p:cNvPicPr>
          <p:nvPr>
            <p:ph type="body" idx="1"/>
          </p:nvPr>
        </p:nvPicPr>
        <p:blipFill rotWithShape="1">
          <a:blip r:embed="rId3">
            <a:alphaModFix/>
          </a:blip>
          <a:srcRect/>
          <a:stretch/>
        </p:blipFill>
        <p:spPr>
          <a:xfrm>
            <a:off x="1348241" y="2241948"/>
            <a:ext cx="2652996" cy="3017044"/>
          </a:xfrm>
          <a:prstGeom prst="rect">
            <a:avLst/>
          </a:prstGeom>
          <a:noFill/>
          <a:ln>
            <a:noFill/>
          </a:ln>
        </p:spPr>
      </p:pic>
      <p:sp>
        <p:nvSpPr>
          <p:cNvPr id="220" name="Google Shape;220;p12"/>
          <p:cNvSpPr txBox="1">
            <a:spLocks noGrp="1"/>
          </p:cNvSpPr>
          <p:nvPr>
            <p:ph type="body" idx="2"/>
          </p:nvPr>
        </p:nvSpPr>
        <p:spPr>
          <a:xfrm>
            <a:off x="5039474" y="2396337"/>
            <a:ext cx="2742257" cy="2998371"/>
          </a:xfrm>
          <a:prstGeom prst="rect">
            <a:avLst/>
          </a:prstGeom>
          <a:noFill/>
          <a:ln>
            <a:noFill/>
          </a:ln>
        </p:spPr>
        <p:txBody>
          <a:bodyPr spcFirstLastPara="1" wrap="square" lIns="0" tIns="45700" rIns="0" bIns="45700" anchor="t" anchorCtr="0">
            <a:normAutofit fontScale="92500" lnSpcReduction="10000"/>
          </a:bodyPr>
          <a:lstStyle/>
          <a:p>
            <a:pPr marL="91440" lvl="0" indent="-117475" algn="l" rtl="0">
              <a:lnSpc>
                <a:spcPct val="90000"/>
              </a:lnSpc>
              <a:spcBef>
                <a:spcPts val="0"/>
              </a:spcBef>
              <a:spcAft>
                <a:spcPts val="0"/>
              </a:spcAft>
              <a:buSzPct val="100000"/>
              <a:buFont typeface="Arial"/>
              <a:buChar char="•"/>
            </a:pPr>
            <a:r>
              <a:rPr lang="en-US"/>
              <a:t>Certified Employees use Frontline Professional Growth to request leave and schedule substitutes.</a:t>
            </a:r>
            <a:endParaRPr/>
          </a:p>
          <a:p>
            <a:pPr marL="91440" lvl="0" indent="-117475" algn="l" rtl="0">
              <a:lnSpc>
                <a:spcPct val="90000"/>
              </a:lnSpc>
              <a:spcBef>
                <a:spcPts val="1400"/>
              </a:spcBef>
              <a:spcAft>
                <a:spcPts val="0"/>
              </a:spcAft>
              <a:buSzPct val="100000"/>
              <a:buFont typeface="Arial"/>
              <a:buChar char="•"/>
            </a:pPr>
            <a:r>
              <a:rPr lang="en-US"/>
              <a:t>Leave is routed electronically for approval.</a:t>
            </a:r>
            <a:endParaRPr/>
          </a:p>
          <a:p>
            <a:pPr marL="91440" lvl="0" indent="-117475" algn="l" rtl="0">
              <a:lnSpc>
                <a:spcPct val="90000"/>
              </a:lnSpc>
              <a:spcBef>
                <a:spcPts val="1400"/>
              </a:spcBef>
              <a:spcAft>
                <a:spcPts val="0"/>
              </a:spcAft>
              <a:buSzPct val="100000"/>
              <a:buFont typeface="Arial"/>
              <a:buChar char="•"/>
            </a:pPr>
            <a:r>
              <a:rPr lang="en-US"/>
              <a:t>You will receive additional training on how to access and use the Frontline system.</a:t>
            </a:r>
            <a:endParaRPr/>
          </a:p>
          <a:p>
            <a:pPr marL="0" lvl="0" indent="0" algn="l" rtl="0">
              <a:lnSpc>
                <a:spcPct val="90000"/>
              </a:lnSpc>
              <a:spcBef>
                <a:spcPts val="1400"/>
              </a:spcBef>
              <a:spcAft>
                <a:spcPts val="0"/>
              </a:spcAft>
              <a:buSzPct val="100000"/>
              <a:buNone/>
            </a:pP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12"/>
          <p:cNvSpPr txBox="1">
            <a:spLocks noGrp="1"/>
          </p:cNvSpPr>
          <p:nvPr>
            <p:ph type="title"/>
          </p:nvPr>
        </p:nvSpPr>
        <p:spPr>
          <a:xfrm>
            <a:off x="822960" y="286604"/>
            <a:ext cx="7543800" cy="1450757"/>
          </a:xfrm>
          <a:prstGeom prst="rect">
            <a:avLst/>
          </a:prstGeom>
          <a:noFill/>
          <a:ln>
            <a:noFill/>
          </a:ln>
        </p:spPr>
        <p:txBody>
          <a:bodyPr spcFirstLastPara="1" wrap="square" lIns="91425" tIns="45700" rIns="91425" bIns="45700" anchor="b" anchorCtr="0">
            <a:normAutofit fontScale="90000"/>
          </a:bodyPr>
          <a:lstStyle/>
          <a:p>
            <a:pPr marL="0" lvl="0" indent="0" algn="l" rtl="0">
              <a:lnSpc>
                <a:spcPct val="85000"/>
              </a:lnSpc>
              <a:spcBef>
                <a:spcPts val="0"/>
              </a:spcBef>
              <a:spcAft>
                <a:spcPts val="0"/>
              </a:spcAft>
              <a:buClr>
                <a:srgbClr val="FF0000"/>
              </a:buClr>
              <a:buSzPts val="4800"/>
              <a:buFont typeface="Calibri"/>
              <a:buNone/>
            </a:pPr>
            <a:r>
              <a:rPr lang="en-US" b="1" i="1" dirty="0">
                <a:solidFill>
                  <a:schemeClr val="tx1"/>
                </a:solidFill>
              </a:rPr>
              <a:t>Frontline – Professional Growth</a:t>
            </a:r>
            <a:br>
              <a:rPr lang="en-US" dirty="0"/>
            </a:br>
            <a:r>
              <a:rPr lang="en-US" sz="3000" dirty="0"/>
              <a:t>Leave Requests</a:t>
            </a:r>
            <a:endParaRPr dirty="0"/>
          </a:p>
        </p:txBody>
      </p:sp>
      <p:sp>
        <p:nvSpPr>
          <p:cNvPr id="220" name="Google Shape;220;p12"/>
          <p:cNvSpPr txBox="1">
            <a:spLocks noGrp="1"/>
          </p:cNvSpPr>
          <p:nvPr>
            <p:ph type="body" idx="2"/>
          </p:nvPr>
        </p:nvSpPr>
        <p:spPr>
          <a:xfrm>
            <a:off x="4449186" y="1905693"/>
            <a:ext cx="4183826" cy="1891553"/>
          </a:xfrm>
          <a:prstGeom prst="rect">
            <a:avLst/>
          </a:prstGeom>
          <a:noFill/>
          <a:ln>
            <a:noFill/>
          </a:ln>
        </p:spPr>
        <p:txBody>
          <a:bodyPr spcFirstLastPara="1" wrap="square" lIns="0" tIns="45700" rIns="0" bIns="45700" anchor="t" anchorCtr="0">
            <a:normAutofit fontScale="85000" lnSpcReduction="20000"/>
          </a:bodyPr>
          <a:lstStyle/>
          <a:p>
            <a:pPr marL="0" lvl="0" indent="0" algn="l" rtl="0">
              <a:lnSpc>
                <a:spcPct val="90000"/>
              </a:lnSpc>
              <a:spcBef>
                <a:spcPts val="1400"/>
              </a:spcBef>
              <a:spcAft>
                <a:spcPts val="0"/>
              </a:spcAft>
              <a:buSzPct val="100000"/>
              <a:buNone/>
            </a:pPr>
            <a:r>
              <a:rPr lang="en-US" dirty="0"/>
              <a:t>Professional Growth Leave Requests are </a:t>
            </a:r>
            <a:r>
              <a:rPr lang="en-US" dirty="0">
                <a:highlight>
                  <a:srgbClr val="FFFF00"/>
                </a:highlight>
              </a:rPr>
              <a:t>MANDATORY</a:t>
            </a:r>
            <a:r>
              <a:rPr lang="en-US" dirty="0"/>
              <a:t> for all Certified staff when requesting any type of Leave. </a:t>
            </a:r>
          </a:p>
          <a:p>
            <a:pPr marL="0" lvl="0" indent="0" algn="l" rtl="0">
              <a:lnSpc>
                <a:spcPct val="90000"/>
              </a:lnSpc>
              <a:spcBef>
                <a:spcPts val="1400"/>
              </a:spcBef>
              <a:spcAft>
                <a:spcPts val="0"/>
              </a:spcAft>
              <a:buSzPct val="100000"/>
              <a:buNone/>
            </a:pPr>
            <a:r>
              <a:rPr lang="en-US" dirty="0"/>
              <a:t>Professional Growth Professional Development Requests when required must be completed on the correct form. (You will receive further training) </a:t>
            </a:r>
            <a:endParaRPr dirty="0"/>
          </a:p>
        </p:txBody>
      </p:sp>
      <p:pic>
        <p:nvPicPr>
          <p:cNvPr id="5" name="Picture 4">
            <a:extLst>
              <a:ext uri="{FF2B5EF4-FFF2-40B4-BE49-F238E27FC236}">
                <a16:creationId xmlns:a16="http://schemas.microsoft.com/office/drawing/2014/main" id="{DBC239B1-47D0-4012-B6FD-F48E41BE9BD1}"/>
              </a:ext>
            </a:extLst>
          </p:cNvPr>
          <p:cNvPicPr>
            <a:picLocks noChangeAspect="1"/>
          </p:cNvPicPr>
          <p:nvPr/>
        </p:nvPicPr>
        <p:blipFill>
          <a:blip r:embed="rId3"/>
          <a:stretch>
            <a:fillRect/>
          </a:stretch>
        </p:blipFill>
        <p:spPr>
          <a:xfrm>
            <a:off x="914400" y="1905693"/>
            <a:ext cx="3394934" cy="4166509"/>
          </a:xfrm>
          <a:prstGeom prst="rect">
            <a:avLst/>
          </a:prstGeom>
        </p:spPr>
      </p:pic>
      <p:pic>
        <p:nvPicPr>
          <p:cNvPr id="7" name="Picture 6">
            <a:extLst>
              <a:ext uri="{FF2B5EF4-FFF2-40B4-BE49-F238E27FC236}">
                <a16:creationId xmlns:a16="http://schemas.microsoft.com/office/drawing/2014/main" id="{86509CF0-868E-4FFE-846D-67C41D6478B0}"/>
              </a:ext>
            </a:extLst>
          </p:cNvPr>
          <p:cNvPicPr>
            <a:picLocks noChangeAspect="1"/>
          </p:cNvPicPr>
          <p:nvPr/>
        </p:nvPicPr>
        <p:blipFill>
          <a:blip r:embed="rId4"/>
          <a:stretch>
            <a:fillRect/>
          </a:stretch>
        </p:blipFill>
        <p:spPr>
          <a:xfrm>
            <a:off x="5289176" y="3429000"/>
            <a:ext cx="3077584" cy="2836842"/>
          </a:xfrm>
          <a:prstGeom prst="rect">
            <a:avLst/>
          </a:prstGeom>
        </p:spPr>
      </p:pic>
    </p:spTree>
    <p:extLst>
      <p:ext uri="{BB962C8B-B14F-4D97-AF65-F5344CB8AC3E}">
        <p14:creationId xmlns:p14="http://schemas.microsoft.com/office/powerpoint/2010/main" val="33298225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18"/>
          <p:cNvSpPr txBox="1">
            <a:spLocks noGrp="1"/>
          </p:cNvSpPr>
          <p:nvPr>
            <p:ph type="title"/>
          </p:nvPr>
        </p:nvSpPr>
        <p:spPr>
          <a:xfrm>
            <a:off x="822960" y="5074920"/>
            <a:ext cx="7585234" cy="822960"/>
          </a:xfrm>
          <a:prstGeom prst="rect">
            <a:avLst/>
          </a:prstGeom>
          <a:noFill/>
          <a:ln>
            <a:noFill/>
          </a:ln>
        </p:spPr>
        <p:txBody>
          <a:bodyPr spcFirstLastPara="1" wrap="square" lIns="91425" tIns="0" rIns="91425" bIns="0" anchor="b" anchorCtr="0">
            <a:noAutofit/>
          </a:bodyPr>
          <a:lstStyle/>
          <a:p>
            <a:pPr marL="0" lvl="0" indent="0" algn="l" rtl="0">
              <a:lnSpc>
                <a:spcPct val="85000"/>
              </a:lnSpc>
              <a:spcBef>
                <a:spcPts val="0"/>
              </a:spcBef>
              <a:spcAft>
                <a:spcPts val="0"/>
              </a:spcAft>
              <a:buClr>
                <a:srgbClr val="FFFFFF"/>
              </a:buClr>
              <a:buSzPts val="3600"/>
              <a:buFont typeface="Calibri"/>
              <a:buNone/>
            </a:pPr>
            <a:r>
              <a:rPr lang="en-US"/>
              <a:t>Questions?</a:t>
            </a:r>
            <a:endParaRPr/>
          </a:p>
        </p:txBody>
      </p:sp>
      <p:pic>
        <p:nvPicPr>
          <p:cNvPr id="287" name="Google Shape;287;p18"/>
          <p:cNvPicPr preferRelativeResize="0">
            <a:picLocks noGrp="1"/>
          </p:cNvPicPr>
          <p:nvPr>
            <p:ph type="pic" idx="2"/>
          </p:nvPr>
        </p:nvPicPr>
        <p:blipFill rotWithShape="1">
          <a:blip r:embed="rId3">
            <a:alphaModFix/>
          </a:blip>
          <a:srcRect t="3794" b="3794"/>
          <a:stretch/>
        </p:blipFill>
        <p:spPr>
          <a:xfrm>
            <a:off x="669483" y="838735"/>
            <a:ext cx="7585234" cy="4077214"/>
          </a:xfrm>
          <a:prstGeom prst="rect">
            <a:avLst/>
          </a:prstGeom>
          <a:solidFill>
            <a:srgbClr val="D7D0C0"/>
          </a:solidFill>
          <a:ln>
            <a:noFill/>
          </a:ln>
        </p:spPr>
      </p:pic>
    </p:spTree>
  </p:cSld>
  <p:clrMapOvr>
    <a:masterClrMapping/>
  </p:clrMapOvr>
</p:sld>
</file>

<file path=ppt/theme/theme1.xml><?xml version="1.0" encoding="utf-8"?>
<a:theme xmlns:a="http://schemas.openxmlformats.org/drawingml/2006/main" name="Retrospect">
  <a:themeElements>
    <a:clrScheme name="Retrospect">
      <a:dk1>
        <a:srgbClr val="000000"/>
      </a:dk1>
      <a:lt1>
        <a:srgbClr val="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TotalTime>
  <Words>2586</Words>
  <Application>Microsoft Office PowerPoint</Application>
  <PresentationFormat>On-screen Show (4:3)</PresentationFormat>
  <Paragraphs>196</Paragraphs>
  <Slides>20</Slides>
  <Notes>20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Wingdings</vt:lpstr>
      <vt:lpstr>Retrospect</vt:lpstr>
      <vt:lpstr>Payroll &amp;  Time Keeper</vt:lpstr>
      <vt:lpstr>Agenda</vt:lpstr>
      <vt:lpstr>Contact Information</vt:lpstr>
      <vt:lpstr>Time Keeper Daily Log In – https://www.duplinschools.net/</vt:lpstr>
      <vt:lpstr>Time Keeper Clocking In</vt:lpstr>
      <vt:lpstr>Time Keeper Main Menu</vt:lpstr>
      <vt:lpstr>Time Keeper Missed Clock Ins</vt:lpstr>
      <vt:lpstr>Time Keeper Time Sheets</vt:lpstr>
      <vt:lpstr>Time Keeper Time Sheets (continued)</vt:lpstr>
      <vt:lpstr>Time Keeper Leave Balance</vt:lpstr>
      <vt:lpstr>Time Keeper Leave Accrual Rates</vt:lpstr>
      <vt:lpstr>Time Keeper Leave Accrual Rates</vt:lpstr>
      <vt:lpstr>Time Keeper Personal Information</vt:lpstr>
      <vt:lpstr>Time Keeper Tax Information</vt:lpstr>
      <vt:lpstr>Time Keeper Check History</vt:lpstr>
      <vt:lpstr>Time Keeper Employee Reimbursements (Accounts Payable)</vt:lpstr>
      <vt:lpstr>Time Keeper W2s</vt:lpstr>
      <vt:lpstr>NOT Time Keeper Leave Requests</vt:lpstr>
      <vt:lpstr>Frontline – Professional Growth Leave Requests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Payroll &amp;  Time Keeper</dc:title>
  <dc:creator>Dawn George</dc:creator>
  <cp:lastModifiedBy>Samantha  Powell</cp:lastModifiedBy>
  <cp:revision>7</cp:revision>
  <dcterms:created xsi:type="dcterms:W3CDTF">2021-07-29T12:44:39Z</dcterms:created>
  <dcterms:modified xsi:type="dcterms:W3CDTF">2026-07-27T13:28:14Z</dcterms:modified>
</cp:coreProperties>
</file>