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9" r:id="rId1"/>
  </p:sldMasterIdLst>
  <p:notesMasterIdLst>
    <p:notesMasterId r:id="rId22"/>
  </p:notesMasterIdLst>
  <p:sldIdLst>
    <p:sldId id="256" r:id="rId2"/>
    <p:sldId id="273" r:id="rId3"/>
    <p:sldId id="284" r:id="rId4"/>
    <p:sldId id="292" r:id="rId5"/>
    <p:sldId id="293" r:id="rId6"/>
    <p:sldId id="269" r:id="rId7"/>
    <p:sldId id="289" r:id="rId8"/>
    <p:sldId id="283" r:id="rId9"/>
    <p:sldId id="274" r:id="rId10"/>
    <p:sldId id="291" r:id="rId11"/>
    <p:sldId id="294" r:id="rId12"/>
    <p:sldId id="260" r:id="rId13"/>
    <p:sldId id="261" r:id="rId14"/>
    <p:sldId id="262" r:id="rId15"/>
    <p:sldId id="285" r:id="rId16"/>
    <p:sldId id="263" r:id="rId17"/>
    <p:sldId id="265" r:id="rId18"/>
    <p:sldId id="264" r:id="rId19"/>
    <p:sldId id="295" r:id="rId20"/>
    <p:sldId id="287" r:id="rId2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579" autoAdjust="0"/>
  </p:normalViewPr>
  <p:slideViewPr>
    <p:cSldViewPr snapToGrid="0">
      <p:cViewPr varScale="1">
        <p:scale>
          <a:sx n="92" d="100"/>
          <a:sy n="92" d="100"/>
        </p:scale>
        <p:origin x="1230" y="78"/>
      </p:cViewPr>
      <p:guideLst/>
    </p:cSldViewPr>
  </p:slideViewPr>
  <p:outlineViewPr>
    <p:cViewPr>
      <p:scale>
        <a:sx n="33" d="100"/>
        <a:sy n="33" d="100"/>
      </p:scale>
      <p:origin x="0" y="-1807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2" d="100"/>
          <a:sy n="82" d="100"/>
        </p:scale>
        <p:origin x="383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9A99CD8-3A55-48AA-AD5D-45D0CCEF61F8}" type="datetimeFigureOut">
              <a:rPr lang="en-US" smtClean="0"/>
              <a:t>7/13/2026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F30354F-2282-4284-9ABA-6F7ACB234EA5}" type="slidenum">
              <a:rPr lang="en-US" smtClean="0"/>
              <a:t>‹#›</a:t>
            </a:fld>
            <a:endParaRPr lang="en-US" dirty="0"/>
          </a:p>
        </p:txBody>
      </p:sp>
    </p:spTree>
    <p:extLst>
      <p:ext uri="{BB962C8B-B14F-4D97-AF65-F5344CB8AC3E}">
        <p14:creationId xmlns:p14="http://schemas.microsoft.com/office/powerpoint/2010/main" val="1708089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dpi.nc.gov/documents/fbs/allotments/state-allotment-policy-manual-fy-2026pdf/download?attachment"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dpi.nc.gov/districts-schools/district-operations/financial-and-business-services/school-district-finance-operations/chart-accounts#WorkingDocumentsFY2025-2026-1888"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myself and Ms. Dawn’s retirement.</a:t>
            </a:r>
          </a:p>
          <a:p>
            <a:r>
              <a:rPr lang="en-US" dirty="0"/>
              <a:t>Thank her for bringing this department to the level it is now.</a:t>
            </a:r>
          </a:p>
          <a:p>
            <a:r>
              <a:rPr lang="en-US" dirty="0"/>
              <a:t>Now, it’s my job to take us higher.</a:t>
            </a:r>
          </a:p>
          <a:p>
            <a:r>
              <a:rPr lang="en-US" dirty="0"/>
              <a:t>All while juggling things that are oftentimes out of my control, out of the district’s control.</a:t>
            </a:r>
          </a:p>
          <a:p>
            <a:r>
              <a:rPr lang="en-US" dirty="0"/>
              <a:t>I am committed to doing my very best for you and for our district – to be an advocate for the finance department and that includes our bookkeepers.</a:t>
            </a:r>
          </a:p>
          <a:p>
            <a:endParaRPr lang="en-US" dirty="0"/>
          </a:p>
          <a:p>
            <a:r>
              <a:rPr lang="en-US" dirty="0"/>
              <a:t>Don’t want to waste your time or my breath- get right into some things. Some of these the things I talk about you will get more in depth guidance as others present.</a:t>
            </a:r>
          </a:p>
          <a:p>
            <a:r>
              <a:rPr lang="en-US" dirty="0"/>
              <a:t>You will learn a lot over the next few days. What I am going to present is very similar to what I presented to new principals week before last.</a:t>
            </a:r>
          </a:p>
          <a:p>
            <a:r>
              <a:rPr lang="en-US" dirty="0"/>
              <a:t>You will also be hearing from other departments including Title I and Human Resources.</a:t>
            </a:r>
          </a:p>
        </p:txBody>
      </p:sp>
      <p:sp>
        <p:nvSpPr>
          <p:cNvPr id="4" name="Slide Number Placeholder 3"/>
          <p:cNvSpPr>
            <a:spLocks noGrp="1"/>
          </p:cNvSpPr>
          <p:nvPr>
            <p:ph type="sldNum" sz="quarter" idx="5"/>
          </p:nvPr>
        </p:nvSpPr>
        <p:spPr/>
        <p:txBody>
          <a:bodyPr/>
          <a:lstStyle/>
          <a:p>
            <a:fld id="{8F30354F-2282-4284-9ABA-6F7ACB234EA5}" type="slidenum">
              <a:rPr lang="en-US" smtClean="0"/>
              <a:t>1</a:t>
            </a:fld>
            <a:endParaRPr lang="en-US" dirty="0"/>
          </a:p>
        </p:txBody>
      </p:sp>
    </p:spTree>
    <p:extLst>
      <p:ext uri="{BB962C8B-B14F-4D97-AF65-F5344CB8AC3E}">
        <p14:creationId xmlns:p14="http://schemas.microsoft.com/office/powerpoint/2010/main" val="1790152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have been emailed three key manuals with over 50 pages of fun: the Treasurer's Manual, Purchasing Manual, and Payroll Manual.</a:t>
            </a:r>
          </a:p>
          <a:p>
            <a:endParaRPr lang="en-US" dirty="0"/>
          </a:p>
          <a:p>
            <a:r>
              <a:rPr lang="en-US" dirty="0"/>
              <a:t>These manuals just serve as a reference for our financial policies and procedures.</a:t>
            </a:r>
          </a:p>
          <a:p>
            <a:endParaRPr lang="en-US" dirty="0"/>
          </a:p>
          <a:p>
            <a:r>
              <a:rPr lang="en-US" b="1" dirty="0"/>
              <a:t>Today, I am just going to hit the highlights. Next slide</a:t>
            </a:r>
          </a:p>
        </p:txBody>
      </p:sp>
      <p:sp>
        <p:nvSpPr>
          <p:cNvPr id="4" name="Slide Number Placeholder 3"/>
          <p:cNvSpPr>
            <a:spLocks noGrp="1"/>
          </p:cNvSpPr>
          <p:nvPr>
            <p:ph type="sldNum" sz="quarter" idx="5"/>
          </p:nvPr>
        </p:nvSpPr>
        <p:spPr/>
        <p:txBody>
          <a:bodyPr/>
          <a:lstStyle/>
          <a:p>
            <a:fld id="{8F30354F-2282-4284-9ABA-6F7ACB234EA5}" type="slidenum">
              <a:rPr lang="en-US" smtClean="0"/>
              <a:t>2</a:t>
            </a:fld>
            <a:endParaRPr lang="en-US" dirty="0"/>
          </a:p>
        </p:txBody>
      </p:sp>
    </p:spTree>
    <p:extLst>
      <p:ext uri="{BB962C8B-B14F-4D97-AF65-F5344CB8AC3E}">
        <p14:creationId xmlns:p14="http://schemas.microsoft.com/office/powerpoint/2010/main" val="3589678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goal is to ensure you understand your financial responsibilities as principals AND the financial processes in place in our district.</a:t>
            </a:r>
          </a:p>
          <a:p>
            <a:endParaRPr lang="en-US" dirty="0"/>
          </a:p>
          <a:p>
            <a:r>
              <a:rPr lang="en-US" dirty="0"/>
              <a:t>We will cover your </a:t>
            </a:r>
            <a:r>
              <a:rPr lang="en-US" b="1" dirty="0"/>
              <a:t>financial responsibilities.</a:t>
            </a:r>
          </a:p>
          <a:p>
            <a:r>
              <a:rPr lang="en-US" dirty="0"/>
              <a:t>We will discuss </a:t>
            </a:r>
            <a:r>
              <a:rPr lang="en-US" b="1" dirty="0"/>
              <a:t>school and district budgets</a:t>
            </a:r>
            <a:r>
              <a:rPr lang="en-US" dirty="0"/>
              <a:t>.</a:t>
            </a:r>
          </a:p>
          <a:p>
            <a:r>
              <a:rPr lang="en-US" dirty="0"/>
              <a:t>We will review </a:t>
            </a:r>
            <a:r>
              <a:rPr lang="en-US" b="1" dirty="0"/>
              <a:t>purchasing, payroll, fundraising, field trips, handling cash, and financial reporting requirements</a:t>
            </a:r>
            <a:r>
              <a:rPr lang="en-US" dirty="0"/>
              <a:t>.</a:t>
            </a:r>
          </a:p>
          <a:p>
            <a:endParaRPr lang="en-US" dirty="0"/>
          </a:p>
        </p:txBody>
      </p:sp>
      <p:sp>
        <p:nvSpPr>
          <p:cNvPr id="4" name="Slide Number Placeholder 3"/>
          <p:cNvSpPr>
            <a:spLocks noGrp="1"/>
          </p:cNvSpPr>
          <p:nvPr>
            <p:ph type="sldNum" sz="quarter" idx="5"/>
          </p:nvPr>
        </p:nvSpPr>
        <p:spPr/>
        <p:txBody>
          <a:bodyPr/>
          <a:lstStyle/>
          <a:p>
            <a:fld id="{8F30354F-2282-4284-9ABA-6F7ACB234EA5}" type="slidenum">
              <a:rPr lang="en-US" smtClean="0"/>
              <a:t>3</a:t>
            </a:fld>
            <a:endParaRPr lang="en-US" dirty="0"/>
          </a:p>
        </p:txBody>
      </p:sp>
    </p:spTree>
    <p:extLst>
      <p:ext uri="{BB962C8B-B14F-4D97-AF65-F5344CB8AC3E}">
        <p14:creationId xmlns:p14="http://schemas.microsoft.com/office/powerpoint/2010/main" val="327074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PRINCIPAL</a:t>
            </a:r>
          </a:p>
          <a:p>
            <a:pPr marL="171450" indent="-171450">
              <a:buFont typeface="Arial" panose="020B0604020202020204" pitchFamily="34" charset="0"/>
              <a:buChar char="•"/>
            </a:pPr>
            <a:r>
              <a:rPr lang="en-US" dirty="0"/>
              <a:t>As principal, </a:t>
            </a:r>
            <a:r>
              <a:rPr lang="en-US" b="1" dirty="0"/>
              <a:t>you are ultimately responsible for all funds spent by your school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Every expenditure should be reviewed and approved by you. (</a:t>
            </a:r>
            <a:r>
              <a:rPr lang="en-US" b="1" dirty="0"/>
              <a:t>Expenditures – government name for expenses</a:t>
            </a:r>
            <a:r>
              <a:rPr lang="en-US" dirty="0"/>
              <a:t>)</a:t>
            </a:r>
          </a:p>
          <a:p>
            <a:pPr marL="171450" indent="-171450">
              <a:buFont typeface="Arial" panose="020B0604020202020204" pitchFamily="34" charset="0"/>
              <a:buChar char="•"/>
            </a:pPr>
            <a:r>
              <a:rPr lang="en-US" dirty="0"/>
              <a:t>Ensure purchases are properly documented and within budget.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Review monthly financial reports carefully. </a:t>
            </a:r>
            <a:r>
              <a:rPr lang="en-US" b="1" dirty="0"/>
              <a:t>Highly recommended to carefully review everything you are signing.</a:t>
            </a:r>
            <a:endParaRPr lang="en-US" dirty="0"/>
          </a:p>
          <a:p>
            <a:pPr marL="171450" indent="-171450">
              <a:buFont typeface="Arial" panose="020B0604020202020204" pitchFamily="34" charset="0"/>
              <a:buChar char="•"/>
            </a:pPr>
            <a:r>
              <a:rPr lang="en-US" dirty="0"/>
              <a:t>Maintain compliance with district, state, and federal requirements.</a:t>
            </a:r>
          </a:p>
          <a:p>
            <a:endParaRPr lang="en-US" dirty="0"/>
          </a:p>
          <a:p>
            <a:r>
              <a:rPr lang="en-US" dirty="0"/>
              <a:t>BOOKKEEPER</a:t>
            </a:r>
          </a:p>
          <a:p>
            <a:pPr marL="171450" indent="-171450">
              <a:buFont typeface="Arial" panose="020B0604020202020204" pitchFamily="34" charset="0"/>
              <a:buChar char="•"/>
            </a:pPr>
            <a:r>
              <a:rPr lang="en-US" dirty="0"/>
              <a:t>The bookkeeper handles daily financial operations.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Responsibilities include receipting and depositing money, maintaining records, processing purchases, reconciling accounts, and submitting payroll. </a:t>
            </a:r>
            <a:r>
              <a:rPr lang="en-US" b="1" dirty="0"/>
              <a:t>Reconciling – comparing bank statement with accounting software reports (general ledger) to make sure they match; investigate differences and make adjustments if needed. Required and very important. Often how errors, fraud, misuse is discovered.</a:t>
            </a:r>
          </a:p>
          <a:p>
            <a:pPr marL="171450" indent="-171450">
              <a:buFont typeface="Arial" panose="020B0604020202020204" pitchFamily="34" charset="0"/>
              <a:buChar char="•"/>
            </a:pPr>
            <a:r>
              <a:rPr lang="en-US" dirty="0"/>
              <a:t>While the bookkeeper manages transactions, principals remain accountable for oversight. </a:t>
            </a:r>
            <a:r>
              <a:rPr lang="en-US" b="1" dirty="0"/>
              <a:t>Again, you hold ultimate responsibility for the funds spent by your school</a:t>
            </a:r>
            <a:endParaRPr lang="en-US" dirty="0"/>
          </a:p>
          <a:p>
            <a:endParaRPr lang="en-US" dirty="0"/>
          </a:p>
        </p:txBody>
      </p:sp>
      <p:sp>
        <p:nvSpPr>
          <p:cNvPr id="4" name="Slide Number Placeholder 3"/>
          <p:cNvSpPr>
            <a:spLocks noGrp="1"/>
          </p:cNvSpPr>
          <p:nvPr>
            <p:ph type="sldNum" sz="quarter" idx="5"/>
          </p:nvPr>
        </p:nvSpPr>
        <p:spPr/>
        <p:txBody>
          <a:bodyPr/>
          <a:lstStyle/>
          <a:p>
            <a:fld id="{8F30354F-2282-4284-9ABA-6F7ACB234EA5}" type="slidenum">
              <a:rPr lang="en-US" smtClean="0"/>
              <a:t>4</a:t>
            </a:fld>
            <a:endParaRPr lang="en-US" dirty="0"/>
          </a:p>
        </p:txBody>
      </p:sp>
    </p:spTree>
    <p:extLst>
      <p:ext uri="{BB962C8B-B14F-4D97-AF65-F5344CB8AC3E}">
        <p14:creationId xmlns:p14="http://schemas.microsoft.com/office/powerpoint/2010/main" val="2279614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1" dirty="0"/>
              <a:t>Next, I would like to go over the two major types of funds available to you. </a:t>
            </a:r>
          </a:p>
          <a:p>
            <a:pPr>
              <a:buFont typeface="Arial" panose="020B0604020202020204" pitchFamily="34" charset="0"/>
              <a:buNone/>
            </a:pPr>
            <a:endParaRPr lang="en-US" b="1" dirty="0"/>
          </a:p>
          <a:p>
            <a:pPr>
              <a:buFont typeface="Arial" panose="020B0604020202020204" pitchFamily="34" charset="0"/>
              <a:buNone/>
            </a:pPr>
            <a:r>
              <a:rPr lang="en-US" b="1" dirty="0"/>
              <a:t>1</a:t>
            </a:r>
            <a:r>
              <a:rPr lang="en-US" b="1" baseline="30000" dirty="0"/>
              <a:t>st</a:t>
            </a:r>
            <a:r>
              <a:rPr lang="en-US" b="1" dirty="0"/>
              <a:t> is your </a:t>
            </a:r>
            <a:r>
              <a:rPr lang="en-US" dirty="0"/>
              <a:t>SCHOOL GENERAL FUNDS. </a:t>
            </a:r>
            <a:r>
              <a:rPr lang="en-US" b="1" dirty="0"/>
              <a:t>You are probably most familiar with these and more familiar than me definitely.</a:t>
            </a:r>
          </a:p>
          <a:p>
            <a:pPr>
              <a:buFont typeface="Arial" panose="020B0604020202020204" pitchFamily="34" charset="0"/>
              <a:buChar char="•"/>
            </a:pPr>
            <a:r>
              <a:rPr lang="en-US" dirty="0"/>
              <a:t>Managed through School Funds Online (SFO)</a:t>
            </a:r>
          </a:p>
          <a:p>
            <a:pPr>
              <a:buFont typeface="Arial" panose="020B0604020202020204" pitchFamily="34" charset="0"/>
              <a:buChar char="•"/>
            </a:pPr>
            <a:r>
              <a:rPr lang="en-US" dirty="0"/>
              <a:t>Generated through school activities and fundraising</a:t>
            </a:r>
          </a:p>
          <a:p>
            <a:pPr>
              <a:buFont typeface="Arial" panose="020B0604020202020204" pitchFamily="34" charset="0"/>
              <a:buChar char="•"/>
            </a:pPr>
            <a:r>
              <a:rPr lang="en-US" dirty="0"/>
              <a:t>Purchases processed at the school</a:t>
            </a:r>
          </a:p>
          <a:p>
            <a:pPr>
              <a:buFont typeface="Arial" panose="020B0604020202020204" pitchFamily="34" charset="0"/>
              <a:buChar char="•"/>
            </a:pPr>
            <a:r>
              <a:rPr lang="en-US" dirty="0"/>
              <a:t>Source is school money</a:t>
            </a:r>
          </a:p>
          <a:p>
            <a:pPr>
              <a:buFont typeface="Arial" panose="020B0604020202020204" pitchFamily="34" charset="0"/>
              <a:buChar char="•"/>
            </a:pPr>
            <a:r>
              <a:rPr lang="en-US" dirty="0"/>
              <a:t>Requires a school bank account and authorized signers </a:t>
            </a:r>
            <a:r>
              <a:rPr lang="en-US" b="1" dirty="0"/>
              <a:t>Bank will need signature card from you. In process I believe. Check with BK.</a:t>
            </a:r>
            <a:endParaRPr lang="en-US" dirty="0"/>
          </a:p>
          <a:p>
            <a:pPr>
              <a:buFont typeface="Arial" panose="020B0604020202020204" pitchFamily="34" charset="0"/>
              <a:buChar char="•"/>
            </a:pPr>
            <a:r>
              <a:rPr lang="en-US" dirty="0"/>
              <a:t>All checks require two signatures. (Principal, Bookkeeper, APs, CFO)</a:t>
            </a:r>
          </a:p>
          <a:p>
            <a:pPr>
              <a:buFont typeface="Arial" panose="020B0604020202020204" pitchFamily="34" charset="0"/>
              <a:buChar char="•"/>
            </a:pPr>
            <a:endParaRPr lang="en-US" dirty="0"/>
          </a:p>
          <a:p>
            <a:pPr>
              <a:buFont typeface="Arial" panose="020B0604020202020204" pitchFamily="34" charset="0"/>
              <a:buNone/>
            </a:pPr>
            <a:r>
              <a:rPr lang="en-US" b="1" dirty="0"/>
              <a:t>DISTRICT FUNDS are managed in a separate software</a:t>
            </a:r>
          </a:p>
          <a:p>
            <a:pPr>
              <a:buFont typeface="Arial" panose="020B0604020202020204" pitchFamily="34" charset="0"/>
              <a:buChar char="•"/>
            </a:pPr>
            <a:r>
              <a:rPr lang="en-US" dirty="0"/>
              <a:t>Managed in LINQ  </a:t>
            </a:r>
            <a:r>
              <a:rPr lang="en-US" b="1" dirty="0"/>
              <a:t>very outdated, used by majority of NC public schools.</a:t>
            </a:r>
            <a:endParaRPr lang="en-US" dirty="0"/>
          </a:p>
          <a:p>
            <a:pPr>
              <a:buFont typeface="Arial" panose="020B0604020202020204" pitchFamily="34" charset="0"/>
              <a:buChar char="•"/>
            </a:pPr>
            <a:r>
              <a:rPr lang="en-US" dirty="0"/>
              <a:t>Funded through state, federal and local allocations/allotments. </a:t>
            </a:r>
            <a:r>
              <a:rPr lang="en-US" b="1" dirty="0"/>
              <a:t>Allocation/allotment – strategic distributing or assigning resources – driven by goals.</a:t>
            </a:r>
            <a:endParaRPr lang="en-US" dirty="0"/>
          </a:p>
          <a:p>
            <a:pPr>
              <a:buFont typeface="Arial" panose="020B0604020202020204" pitchFamily="34" charset="0"/>
              <a:buChar char="•"/>
            </a:pPr>
            <a:r>
              <a:rPr lang="en-US" dirty="0"/>
              <a:t>Purchasing and payroll are processed centrally</a:t>
            </a:r>
          </a:p>
          <a:p>
            <a:pPr>
              <a:buFont typeface="Arial" panose="020B0604020202020204" pitchFamily="34" charset="0"/>
              <a:buChar char="•"/>
            </a:pPr>
            <a:r>
              <a:rPr lang="en-US" dirty="0"/>
              <a:t>Subject to strict spending and reporting requirements</a:t>
            </a:r>
          </a:p>
          <a:p>
            <a:endParaRPr lang="en-US" dirty="0"/>
          </a:p>
        </p:txBody>
      </p:sp>
      <p:sp>
        <p:nvSpPr>
          <p:cNvPr id="4" name="Slide Number Placeholder 3"/>
          <p:cNvSpPr>
            <a:spLocks noGrp="1"/>
          </p:cNvSpPr>
          <p:nvPr>
            <p:ph type="sldNum" sz="quarter" idx="5"/>
          </p:nvPr>
        </p:nvSpPr>
        <p:spPr/>
        <p:txBody>
          <a:bodyPr/>
          <a:lstStyle/>
          <a:p>
            <a:fld id="{8F30354F-2282-4284-9ABA-6F7ACB234EA5}" type="slidenum">
              <a:rPr lang="en-US" smtClean="0"/>
              <a:t>5</a:t>
            </a:fld>
            <a:endParaRPr lang="en-US" dirty="0"/>
          </a:p>
        </p:txBody>
      </p:sp>
    </p:spTree>
    <p:extLst>
      <p:ext uri="{BB962C8B-B14F-4D97-AF65-F5344CB8AC3E}">
        <p14:creationId xmlns:p14="http://schemas.microsoft.com/office/powerpoint/2010/main" val="421847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1" dirty="0"/>
              <a:t>I wanted to cover district budgets a little more in depth…</a:t>
            </a:r>
          </a:p>
          <a:p>
            <a:pPr>
              <a:buFont typeface="Arial" panose="020B0604020202020204" pitchFamily="34" charset="0"/>
              <a:buNone/>
            </a:pPr>
            <a:endParaRPr lang="en-US" dirty="0"/>
          </a:p>
          <a:p>
            <a:pPr>
              <a:buFont typeface="Arial" panose="020B0604020202020204" pitchFamily="34" charset="0"/>
              <a:buChar char="•"/>
            </a:pPr>
            <a:r>
              <a:rPr lang="en-US" dirty="0"/>
              <a:t>Support school operations and instructional needs and includes all payroll</a:t>
            </a:r>
          </a:p>
          <a:p>
            <a:pPr>
              <a:buFont typeface="Arial" panose="020B0604020202020204" pitchFamily="34" charset="0"/>
              <a:buChar char="•"/>
            </a:pPr>
            <a:r>
              <a:rPr lang="en-US" dirty="0"/>
              <a:t>Funding sources include state, federal and local dollars</a:t>
            </a:r>
          </a:p>
          <a:p>
            <a:pPr>
              <a:buFont typeface="Arial" panose="020B0604020202020204" pitchFamily="34" charset="0"/>
              <a:buChar char="•"/>
            </a:pPr>
            <a:r>
              <a:rPr lang="en-US" dirty="0"/>
              <a:t>Each funding source has specific allowable uses</a:t>
            </a:r>
          </a:p>
          <a:p>
            <a:pPr>
              <a:buFont typeface="Arial" panose="020B0604020202020204" pitchFamily="34" charset="0"/>
              <a:buChar char="•"/>
            </a:pPr>
            <a:r>
              <a:rPr lang="en-US" dirty="0"/>
              <a:t>Includes payroll and purchasing</a:t>
            </a:r>
          </a:p>
          <a:p>
            <a:pPr>
              <a:buFont typeface="Arial" panose="020B0604020202020204" pitchFamily="34" charset="0"/>
              <a:buChar char="•"/>
            </a:pPr>
            <a:r>
              <a:rPr lang="en-US" dirty="0"/>
              <a:t>Restricted to certain types of purchases</a:t>
            </a:r>
          </a:p>
          <a:p>
            <a:pPr>
              <a:buFont typeface="Arial" panose="020B0604020202020204" pitchFamily="34" charset="0"/>
              <a:buChar char="•"/>
            </a:pPr>
            <a:r>
              <a:rPr lang="en-US" b="1" dirty="0"/>
              <a:t>Schools may be allotted parts of district budgets: Some that will be allotted this coming year included:</a:t>
            </a:r>
          </a:p>
          <a:p>
            <a:pPr lvl="1">
              <a:buFont typeface="Arial" panose="020B0604020202020204" pitchFamily="34" charset="0"/>
              <a:buChar char="•"/>
            </a:pPr>
            <a:r>
              <a:rPr lang="en-US" b="1" dirty="0"/>
              <a:t>Classroom Materials </a:t>
            </a:r>
            <a:r>
              <a:rPr lang="en-US" dirty="0"/>
              <a:t>(State) </a:t>
            </a:r>
            <a:r>
              <a:rPr lang="en-US" b="1" dirty="0"/>
              <a:t>-</a:t>
            </a:r>
            <a:r>
              <a:rPr lang="en-US" dirty="0"/>
              <a:t> Instructional Materials and Supplies, Instructional Equipment and Testing Support</a:t>
            </a:r>
          </a:p>
          <a:p>
            <a:pPr lvl="1">
              <a:buFont typeface="Arial" panose="020B0604020202020204" pitchFamily="34" charset="0"/>
              <a:buChar char="•"/>
            </a:pPr>
            <a:r>
              <a:rPr lang="en-US" b="1" dirty="0"/>
              <a:t>Title 1 </a:t>
            </a:r>
            <a:r>
              <a:rPr lang="en-US" dirty="0"/>
              <a:t>(Federal) – Ms. Goldsby</a:t>
            </a:r>
          </a:p>
          <a:p>
            <a:pPr lvl="1">
              <a:buFont typeface="Arial" panose="020B0604020202020204" pitchFamily="34" charset="0"/>
              <a:buChar char="•"/>
            </a:pPr>
            <a:r>
              <a:rPr lang="en-US" b="1" dirty="0"/>
              <a:t>Grass Cutting </a:t>
            </a:r>
            <a:r>
              <a:rPr lang="en-US" dirty="0"/>
              <a:t>(Local) – Lawn Maintenance </a:t>
            </a:r>
            <a:r>
              <a:rPr lang="en-US" b="1" dirty="0"/>
              <a:t>In the country, we call that cutting grass.</a:t>
            </a:r>
            <a:endParaRPr lang="en-US" dirty="0"/>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School Administration </a:t>
            </a:r>
            <a:r>
              <a:rPr lang="en-US" dirty="0"/>
              <a:t>(Local) – </a:t>
            </a:r>
            <a:r>
              <a:rPr lang="en-US" b="0" dirty="0"/>
              <a:t>Office Supplies and Admin Travel </a:t>
            </a:r>
            <a:r>
              <a:rPr lang="en-US" b="1" dirty="0"/>
              <a:t>High School principal travel gets stipend in paycheck. Can be used for middle school principal travel, bookkeeper travel, office supplies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Capital</a:t>
            </a:r>
            <a:r>
              <a:rPr lang="en-US" dirty="0"/>
              <a:t> (Local) – Athletic and School </a:t>
            </a:r>
            <a:r>
              <a:rPr lang="en-US" b="0" dirty="0"/>
              <a:t>Capital Projects </a:t>
            </a:r>
            <a:r>
              <a:rPr lang="en-US" b="1" dirty="0"/>
              <a:t>Capital project is defined as constructing new facilities or making significant, long-term improvements to existing facilities (blinds, etc.)</a:t>
            </a:r>
            <a:endParaRPr lang="en-US" b="0" dirty="0"/>
          </a:p>
          <a:p>
            <a:pPr lvl="1">
              <a:buFont typeface="Arial" panose="020B0604020202020204" pitchFamily="34" charset="0"/>
              <a:buChar char="•"/>
            </a:pPr>
            <a:r>
              <a:rPr lang="en-US" dirty="0"/>
              <a:t>Budget allotments for the upcoming year will be communicated once finalized</a:t>
            </a:r>
          </a:p>
        </p:txBody>
      </p:sp>
      <p:sp>
        <p:nvSpPr>
          <p:cNvPr id="4" name="Slide Number Placeholder 3"/>
          <p:cNvSpPr>
            <a:spLocks noGrp="1"/>
          </p:cNvSpPr>
          <p:nvPr>
            <p:ph type="sldNum" sz="quarter" idx="5"/>
          </p:nvPr>
        </p:nvSpPr>
        <p:spPr/>
        <p:txBody>
          <a:bodyPr/>
          <a:lstStyle/>
          <a:p>
            <a:fld id="{8F30354F-2282-4284-9ABA-6F7ACB234EA5}" type="slidenum">
              <a:rPr lang="en-US" smtClean="0"/>
              <a:t>6</a:t>
            </a:fld>
            <a:endParaRPr lang="en-US" dirty="0"/>
          </a:p>
        </p:txBody>
      </p:sp>
    </p:spTree>
    <p:extLst>
      <p:ext uri="{BB962C8B-B14F-4D97-AF65-F5344CB8AC3E}">
        <p14:creationId xmlns:p14="http://schemas.microsoft.com/office/powerpoint/2010/main" val="3581893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1" dirty="0"/>
              <a:t>I wanted to quickly cover where allotments come from.</a:t>
            </a:r>
          </a:p>
          <a:p>
            <a:pPr>
              <a:buFont typeface="Arial" panose="020B0604020202020204" pitchFamily="34" charset="0"/>
              <a:buNone/>
            </a:pPr>
            <a:endParaRPr lang="en-US" b="1" dirty="0"/>
          </a:p>
          <a:p>
            <a:pPr>
              <a:buFont typeface="Arial" panose="020B0604020202020204" pitchFamily="34" charset="0"/>
              <a:buChar char="•"/>
            </a:pPr>
            <a:r>
              <a:rPr lang="en-US" dirty="0"/>
              <a:t>State and federal funds distributed to DCS through funding formulas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Average Daily Membership (ADM) is major factor in many formulas </a:t>
            </a:r>
            <a:r>
              <a:rPr lang="en-US" b="1" dirty="0"/>
              <a:t>ADM is next slide</a:t>
            </a:r>
            <a:r>
              <a:rPr lang="en-US" dirty="0"/>
              <a:t>.</a:t>
            </a:r>
          </a:p>
          <a:p>
            <a:pPr>
              <a:buFont typeface="Arial" panose="020B0604020202020204" pitchFamily="34" charset="0"/>
              <a:buChar char="•"/>
            </a:pPr>
            <a:r>
              <a:rPr lang="en-US" dirty="0"/>
              <a:t>Each program has spending restrictions</a:t>
            </a:r>
          </a:p>
          <a:p>
            <a:pPr lvl="1">
              <a:buFont typeface="Arial" panose="020B0604020202020204" pitchFamily="34" charset="0"/>
              <a:buChar char="•"/>
            </a:pPr>
            <a:r>
              <a:rPr lang="en-US" dirty="0">
                <a:hlinkClick r:id="rId3"/>
              </a:rPr>
              <a:t>State Allotment Manual </a:t>
            </a:r>
            <a:r>
              <a:rPr lang="en-US" dirty="0"/>
              <a:t>&amp; </a:t>
            </a:r>
            <a:r>
              <a:rPr lang="en-US" dirty="0">
                <a:hlinkClick r:id="rId4"/>
              </a:rPr>
              <a:t>Chart of Accounts</a:t>
            </a:r>
            <a:r>
              <a:rPr lang="en-US" dirty="0"/>
              <a:t> </a:t>
            </a:r>
          </a:p>
          <a:p>
            <a:r>
              <a:rPr lang="en-US" dirty="0"/>
              <a:t>	</a:t>
            </a:r>
            <a:r>
              <a:rPr lang="en-US" b="1" dirty="0"/>
              <a:t>State Allotment Manual shows programs and formulas and requirements</a:t>
            </a:r>
          </a:p>
          <a:p>
            <a:r>
              <a:rPr lang="en-US" b="1" dirty="0"/>
              <a:t>	Chart of Accounts show what type of specific expenses can be used by program, dive deep in restrictions</a:t>
            </a:r>
            <a:endParaRPr lang="en-US" dirty="0"/>
          </a:p>
          <a:p>
            <a:pPr>
              <a:buFont typeface="Arial" panose="020B0604020202020204" pitchFamily="34" charset="0"/>
              <a:buChar char="•"/>
            </a:pPr>
            <a:r>
              <a:rPr lang="en-US" dirty="0"/>
              <a:t>Local funding is provided by county government and allocated by district leadership.</a:t>
            </a:r>
          </a:p>
        </p:txBody>
      </p:sp>
      <p:sp>
        <p:nvSpPr>
          <p:cNvPr id="4" name="Slide Number Placeholder 3"/>
          <p:cNvSpPr>
            <a:spLocks noGrp="1"/>
          </p:cNvSpPr>
          <p:nvPr>
            <p:ph type="sldNum" sz="quarter" idx="5"/>
          </p:nvPr>
        </p:nvSpPr>
        <p:spPr/>
        <p:txBody>
          <a:bodyPr/>
          <a:lstStyle/>
          <a:p>
            <a:fld id="{8F30354F-2282-4284-9ABA-6F7ACB234EA5}" type="slidenum">
              <a:rPr lang="en-US" smtClean="0"/>
              <a:t>7</a:t>
            </a:fld>
            <a:endParaRPr lang="en-US" dirty="0"/>
          </a:p>
        </p:txBody>
      </p:sp>
    </p:spTree>
    <p:extLst>
      <p:ext uri="{BB962C8B-B14F-4D97-AF65-F5344CB8AC3E}">
        <p14:creationId xmlns:p14="http://schemas.microsoft.com/office/powerpoint/2010/main" val="1421399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1" dirty="0"/>
              <a:t>Since, ADM is factored into most funding formulas, it’s especially important that it is accurate because it reports your ADM.</a:t>
            </a:r>
          </a:p>
          <a:p>
            <a:pPr>
              <a:buFont typeface="Arial" panose="020B0604020202020204" pitchFamily="34" charset="0"/>
              <a:buChar char="•"/>
            </a:pPr>
            <a:r>
              <a:rPr lang="en-US" b="1" dirty="0"/>
              <a:t>One of the most important reports submitted by schools</a:t>
            </a:r>
          </a:p>
          <a:p>
            <a:pPr>
              <a:buFont typeface="Arial" panose="020B0604020202020204" pitchFamily="34" charset="0"/>
              <a:buChar char="•"/>
            </a:pPr>
            <a:r>
              <a:rPr lang="en-US" dirty="0"/>
              <a:t>Reports ADM (Average Daily Membership)</a:t>
            </a:r>
          </a:p>
          <a:p>
            <a:pPr>
              <a:buFont typeface="Arial" panose="020B0604020202020204" pitchFamily="34" charset="0"/>
              <a:buChar char="•"/>
            </a:pPr>
            <a:r>
              <a:rPr lang="en-US" dirty="0"/>
              <a:t>August and September enrollment data especially critical </a:t>
            </a:r>
            <a:r>
              <a:rPr lang="en-US" b="1" dirty="0"/>
              <a:t>because</a:t>
            </a:r>
            <a:endParaRPr lang="en-US" dirty="0"/>
          </a:p>
          <a:p>
            <a:pPr>
              <a:buFont typeface="Arial" panose="020B0604020202020204" pitchFamily="34" charset="0"/>
              <a:buChar char="•"/>
            </a:pPr>
            <a:r>
              <a:rPr lang="en-US" dirty="0"/>
              <a:t>Growth funding and future allotments determined by </a:t>
            </a:r>
            <a:r>
              <a:rPr lang="en-US" b="1" dirty="0"/>
              <a:t>refereed to as </a:t>
            </a:r>
            <a:r>
              <a:rPr lang="en-US" dirty="0"/>
              <a:t>Best 1 of 2</a:t>
            </a:r>
          </a:p>
          <a:p>
            <a:pPr>
              <a:buFont typeface="Arial" panose="020B0604020202020204" pitchFamily="34" charset="0"/>
              <a:buChar char="•"/>
            </a:pPr>
            <a:r>
              <a:rPr lang="en-US" b="1" dirty="0"/>
              <a:t>Therefore, </a:t>
            </a:r>
            <a:r>
              <a:rPr lang="en-US" dirty="0"/>
              <a:t>Accurate reporting </a:t>
            </a:r>
            <a:r>
              <a:rPr lang="en-US" b="1" dirty="0"/>
              <a:t>definitely and </a:t>
            </a:r>
            <a:r>
              <a:rPr lang="en-US" dirty="0"/>
              <a:t>directly impacts school resources</a:t>
            </a:r>
            <a:r>
              <a:rPr lang="en-US" b="1" dirty="0"/>
              <a:t> State allocates money based on this, not just to us but to other districts.</a:t>
            </a:r>
          </a:p>
        </p:txBody>
      </p:sp>
      <p:sp>
        <p:nvSpPr>
          <p:cNvPr id="4" name="Slide Number Placeholder 3"/>
          <p:cNvSpPr>
            <a:spLocks noGrp="1"/>
          </p:cNvSpPr>
          <p:nvPr>
            <p:ph type="sldNum" sz="quarter" idx="5"/>
          </p:nvPr>
        </p:nvSpPr>
        <p:spPr/>
        <p:txBody>
          <a:bodyPr/>
          <a:lstStyle/>
          <a:p>
            <a:fld id="{8F30354F-2282-4284-9ABA-6F7ACB234EA5}" type="slidenum">
              <a:rPr lang="en-US" smtClean="0"/>
              <a:t>8</a:t>
            </a:fld>
            <a:endParaRPr lang="en-US" dirty="0"/>
          </a:p>
        </p:txBody>
      </p:sp>
    </p:spTree>
    <p:extLst>
      <p:ext uri="{BB962C8B-B14F-4D97-AF65-F5344CB8AC3E}">
        <p14:creationId xmlns:p14="http://schemas.microsoft.com/office/powerpoint/2010/main" val="3598284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1" dirty="0"/>
              <a:t>I wanted to give you a basic understanding of budget codes because you will see them.</a:t>
            </a:r>
          </a:p>
          <a:p>
            <a:pPr>
              <a:buFont typeface="Arial" panose="020B0604020202020204" pitchFamily="34" charset="0"/>
              <a:buNone/>
            </a:pPr>
            <a:endParaRPr lang="en-US" b="1" dirty="0"/>
          </a:p>
          <a:p>
            <a:pPr>
              <a:buFont typeface="Arial" panose="020B0604020202020204" pitchFamily="34" charset="0"/>
              <a:buChar char="•"/>
            </a:pPr>
            <a:r>
              <a:rPr lang="en-US" b="1" dirty="0"/>
              <a:t>First of all, Every purchases and every employee is tied to a budget code</a:t>
            </a:r>
          </a:p>
          <a:p>
            <a:pPr>
              <a:buFont typeface="Arial" panose="020B0604020202020204" pitchFamily="34" charset="0"/>
              <a:buChar char="•"/>
            </a:pPr>
            <a:r>
              <a:rPr lang="en-US" dirty="0"/>
              <a:t>Identify funding source, purpose, and location</a:t>
            </a:r>
          </a:p>
          <a:p>
            <a:pPr>
              <a:buFont typeface="Arial" panose="020B0604020202020204" pitchFamily="34" charset="0"/>
              <a:buChar char="•"/>
            </a:pPr>
            <a:r>
              <a:rPr lang="en-US" b="1" dirty="0"/>
              <a:t>This is what allows us to successfully managed over </a:t>
            </a:r>
            <a:r>
              <a:rPr lang="en-US" dirty="0"/>
              <a:t>$100 million in annual expenditures</a:t>
            </a:r>
          </a:p>
          <a:p>
            <a:r>
              <a:rPr lang="en-US" dirty="0"/>
              <a:t>Proper coding ensures compliance and </a:t>
            </a:r>
            <a:r>
              <a:rPr lang="en-US" b="1" dirty="0"/>
              <a:t>also ensures </a:t>
            </a:r>
            <a:r>
              <a:rPr lang="en-US" dirty="0"/>
              <a:t>accurate financial reporting </a:t>
            </a:r>
            <a:r>
              <a:rPr lang="en-US" b="1" dirty="0"/>
              <a:t>Accounting is the Language of Business – Allows us to analyze numbers to hopefully support better decision making. Accounting data must be standardized and accurate for this to work. Budget Code – is that standardization and controls are in place for accuracy.</a:t>
            </a:r>
            <a:endParaRPr lang="en-US" dirty="0"/>
          </a:p>
          <a:p>
            <a:pPr>
              <a:buFont typeface="Arial" panose="020B0604020202020204" pitchFamily="34" charset="0"/>
              <a:buNone/>
            </a:pPr>
            <a:endParaRPr lang="en-US" dirty="0"/>
          </a:p>
          <a:p>
            <a:r>
              <a:rPr lang="en-US" b="1" dirty="0"/>
              <a:t>Let’s look at some budget codes</a:t>
            </a:r>
          </a:p>
          <a:p>
            <a:endParaRPr lang="en-US" dirty="0"/>
          </a:p>
        </p:txBody>
      </p:sp>
      <p:sp>
        <p:nvSpPr>
          <p:cNvPr id="4" name="Slide Number Placeholder 3"/>
          <p:cNvSpPr>
            <a:spLocks noGrp="1"/>
          </p:cNvSpPr>
          <p:nvPr>
            <p:ph type="sldNum" sz="quarter" idx="5"/>
          </p:nvPr>
        </p:nvSpPr>
        <p:spPr/>
        <p:txBody>
          <a:bodyPr/>
          <a:lstStyle/>
          <a:p>
            <a:fld id="{8F30354F-2282-4284-9ABA-6F7ACB234EA5}" type="slidenum">
              <a:rPr lang="en-US" smtClean="0"/>
              <a:t>9</a:t>
            </a:fld>
            <a:endParaRPr lang="en-US" dirty="0"/>
          </a:p>
        </p:txBody>
      </p:sp>
    </p:spTree>
    <p:extLst>
      <p:ext uri="{BB962C8B-B14F-4D97-AF65-F5344CB8AC3E}">
        <p14:creationId xmlns:p14="http://schemas.microsoft.com/office/powerpoint/2010/main" val="3946560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Title VI (6) Part B of the Individuals with Disability Act</a:t>
            </a:r>
          </a:p>
          <a:p>
            <a:endParaRPr lang="en-US" b="1" dirty="0"/>
          </a:p>
          <a:p>
            <a:r>
              <a:rPr lang="en-US" b="1" dirty="0"/>
              <a:t>Examples</a:t>
            </a:r>
          </a:p>
          <a:p>
            <a:r>
              <a:rPr lang="en-US" dirty="0"/>
              <a:t>The same budget that pays a principal cannot pay a teacher.</a:t>
            </a:r>
          </a:p>
          <a:p>
            <a:r>
              <a:rPr lang="en-US" dirty="0"/>
              <a:t>If a teacher’s license expires, state will not pay.</a:t>
            </a:r>
          </a:p>
          <a:p>
            <a:r>
              <a:rPr lang="en-US" dirty="0"/>
              <a:t>If teacher does have a license but is coded incorrectly, state will not pay.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teacher is coded to the wrong program, state will not pay.</a:t>
            </a:r>
          </a:p>
          <a:p>
            <a:r>
              <a:rPr lang="en-US" dirty="0"/>
              <a:t>If printer paper is coded to a budget that doesn’t allow printer paper, state/federal will not be pay.</a:t>
            </a:r>
          </a:p>
          <a:p>
            <a:endParaRPr lang="en-US" dirty="0"/>
          </a:p>
        </p:txBody>
      </p:sp>
      <p:sp>
        <p:nvSpPr>
          <p:cNvPr id="4" name="Slide Number Placeholder 3"/>
          <p:cNvSpPr>
            <a:spLocks noGrp="1"/>
          </p:cNvSpPr>
          <p:nvPr>
            <p:ph type="sldNum" sz="quarter" idx="5"/>
          </p:nvPr>
        </p:nvSpPr>
        <p:spPr/>
        <p:txBody>
          <a:bodyPr/>
          <a:lstStyle/>
          <a:p>
            <a:fld id="{8F30354F-2282-4284-9ABA-6F7ACB234EA5}" type="slidenum">
              <a:rPr lang="en-US" smtClean="0"/>
              <a:t>10</a:t>
            </a:fld>
            <a:endParaRPr lang="en-US" dirty="0"/>
          </a:p>
        </p:txBody>
      </p:sp>
    </p:spTree>
    <p:extLst>
      <p:ext uri="{BB962C8B-B14F-4D97-AF65-F5344CB8AC3E}">
        <p14:creationId xmlns:p14="http://schemas.microsoft.com/office/powerpoint/2010/main" val="1783620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Next, we will review critical financial processes. Bookkeeper will handle the bulk of this workflow but you still need to understand the process.</a:t>
            </a:r>
          </a:p>
        </p:txBody>
      </p:sp>
      <p:sp>
        <p:nvSpPr>
          <p:cNvPr id="4" name="Slide Number Placeholder 3"/>
          <p:cNvSpPr>
            <a:spLocks noGrp="1"/>
          </p:cNvSpPr>
          <p:nvPr>
            <p:ph type="sldNum" sz="quarter" idx="5"/>
          </p:nvPr>
        </p:nvSpPr>
        <p:spPr/>
        <p:txBody>
          <a:bodyPr/>
          <a:lstStyle/>
          <a:p>
            <a:fld id="{8F30354F-2282-4284-9ABA-6F7ACB234EA5}" type="slidenum">
              <a:rPr lang="en-US" smtClean="0"/>
              <a:t>11</a:t>
            </a:fld>
            <a:endParaRPr lang="en-US" dirty="0"/>
          </a:p>
        </p:txBody>
      </p:sp>
    </p:spTree>
    <p:extLst>
      <p:ext uri="{BB962C8B-B14F-4D97-AF65-F5344CB8AC3E}">
        <p14:creationId xmlns:p14="http://schemas.microsoft.com/office/powerpoint/2010/main" val="2068329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You will use LINQ to make purchases using district funds and it is somewhat different than the purchasing process in SFO. The first step in LINQ is not the first step in SFO.</a:t>
            </a:r>
          </a:p>
          <a:p>
            <a:pPr marL="4572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38862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Step 1 Requisition</a:t>
            </a:r>
            <a:r>
              <a:rPr lang="en-US" dirty="0"/>
              <a:t>: Requesting permission/approval to buy goods/services (No requisition in SFO) </a:t>
            </a:r>
            <a:r>
              <a:rPr lang="en-US" b="1" dirty="0"/>
              <a:t>All requisitions/PO should have your prior approval and there should be funds to support.</a:t>
            </a:r>
            <a:endParaRPr lang="en-US" dirty="0"/>
          </a:p>
          <a:p>
            <a:pPr marL="388620" indent="-342900">
              <a:buFont typeface="Arial" panose="020B0604020202020204" pitchFamily="34" charset="0"/>
              <a:buChar char="•"/>
            </a:pPr>
            <a:r>
              <a:rPr lang="en-US" b="1" dirty="0"/>
              <a:t>Step 2 Purchase Order </a:t>
            </a:r>
            <a:r>
              <a:rPr lang="en-US" dirty="0"/>
              <a:t>(PO): Legally binding </a:t>
            </a:r>
            <a:r>
              <a:rPr lang="en-US" b="0" dirty="0"/>
              <a:t>contract</a:t>
            </a:r>
            <a:r>
              <a:rPr lang="en-US" dirty="0"/>
              <a:t> sent to vendor to purchase </a:t>
            </a:r>
          </a:p>
          <a:p>
            <a:pPr marL="38862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Step 3 Invoice</a:t>
            </a:r>
            <a:r>
              <a:rPr lang="en-US" dirty="0"/>
              <a:t>: Vendor requests payment </a:t>
            </a:r>
            <a:r>
              <a:rPr lang="en-US" b="1" dirty="0" err="1"/>
              <a:t>Payment</a:t>
            </a:r>
            <a:r>
              <a:rPr lang="en-US" b="1" dirty="0"/>
              <a:t> cannot be submitted without signed purchase order. Signed purchase order verifies goods/services were received. Signed PO’s should be returned to Central Office ASAP to avoid late payments on invoices. Invoices typically due within30 days of receipt. Important to submit signed purchase orders ASAP.</a:t>
            </a:r>
            <a:endParaRPr lang="en-US" dirty="0"/>
          </a:p>
          <a:p>
            <a:pPr marL="388620" indent="-342900">
              <a:buFont typeface="Arial" panose="020B0604020202020204" pitchFamily="34" charset="0"/>
              <a:buChar char="•"/>
            </a:pPr>
            <a:endParaRPr lang="en-US" dirty="0"/>
          </a:p>
          <a:p>
            <a:pPr marL="45720" indent="0">
              <a:buNone/>
            </a:pPr>
            <a:r>
              <a:rPr lang="en-US" b="1" dirty="0"/>
              <a:t>Important Notes</a:t>
            </a:r>
          </a:p>
          <a:p>
            <a:pPr>
              <a:buFont typeface="Arial" panose="020B0604020202020204" pitchFamily="34" charset="0"/>
              <a:buChar char="•"/>
            </a:pPr>
            <a:r>
              <a:rPr lang="en-US" dirty="0"/>
              <a:t>No purchases should occur without following the required process </a:t>
            </a:r>
            <a:r>
              <a:rPr lang="en-US" b="1" dirty="0"/>
              <a:t>It happens from time to time, but auditors really don’t like it.</a:t>
            </a:r>
            <a:endParaRPr lang="en-US" dirty="0"/>
          </a:p>
          <a:p>
            <a:pPr>
              <a:buFont typeface="Arial" panose="020B0604020202020204" pitchFamily="34" charset="0"/>
              <a:buChar char="•"/>
            </a:pPr>
            <a:r>
              <a:rPr lang="en-US" dirty="0"/>
              <a:t>Budget codes must be attached to all purchases</a:t>
            </a:r>
          </a:p>
          <a:p>
            <a:pPr>
              <a:buFont typeface="Arial" panose="020B0604020202020204" pitchFamily="34" charset="0"/>
              <a:buChar char="•"/>
            </a:pPr>
            <a:r>
              <a:rPr lang="en-US" dirty="0"/>
              <a:t>Professional integrity is essential </a:t>
            </a:r>
            <a:r>
              <a:rPr lang="en-US" b="1" dirty="0"/>
              <a:t>especially in our small towns -</a:t>
            </a:r>
            <a:r>
              <a:rPr lang="en-US" dirty="0"/>
              <a:t> avoid conflicts of interest or appearance of conflicts of interests</a:t>
            </a:r>
          </a:p>
          <a:p>
            <a:pPr>
              <a:buFont typeface="Arial" panose="020B0604020202020204" pitchFamily="34" charset="0"/>
              <a:buChar char="•"/>
            </a:pPr>
            <a:r>
              <a:rPr lang="en-US" dirty="0"/>
              <a:t>All principal purchases require Superintendent approval (including purchases from school funds</a:t>
            </a:r>
          </a:p>
          <a:p>
            <a:pPr>
              <a:buFont typeface="Arial" panose="020B0604020202020204" pitchFamily="34" charset="0"/>
              <a:buChar char="•"/>
            </a:pPr>
            <a:r>
              <a:rPr lang="en-US" dirty="0"/>
              <a:t>Plan ahead using Accounts Payable deadlines to ensure timely purchases and payments  </a:t>
            </a:r>
            <a:r>
              <a:rPr lang="en-US" b="1" u="none" dirty="0"/>
              <a:t>Using outdated system but doing the best we can</a:t>
            </a:r>
          </a:p>
          <a:p>
            <a:endParaRPr lang="en-US" dirty="0"/>
          </a:p>
        </p:txBody>
      </p:sp>
      <p:sp>
        <p:nvSpPr>
          <p:cNvPr id="4" name="Slide Number Placeholder 3"/>
          <p:cNvSpPr>
            <a:spLocks noGrp="1"/>
          </p:cNvSpPr>
          <p:nvPr>
            <p:ph type="sldNum" sz="quarter" idx="5"/>
          </p:nvPr>
        </p:nvSpPr>
        <p:spPr/>
        <p:txBody>
          <a:bodyPr/>
          <a:lstStyle/>
          <a:p>
            <a:fld id="{8F30354F-2282-4284-9ABA-6F7ACB234EA5}" type="slidenum">
              <a:rPr lang="en-US" smtClean="0"/>
              <a:t>12</a:t>
            </a:fld>
            <a:endParaRPr lang="en-US" dirty="0"/>
          </a:p>
        </p:txBody>
      </p:sp>
    </p:spTree>
    <p:extLst>
      <p:ext uri="{BB962C8B-B14F-4D97-AF65-F5344CB8AC3E}">
        <p14:creationId xmlns:p14="http://schemas.microsoft.com/office/powerpoint/2010/main" val="4245014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30354F-2282-4284-9ABA-6F7ACB234EA5}" type="slidenum">
              <a:rPr lang="en-US" smtClean="0"/>
              <a:t>13</a:t>
            </a:fld>
            <a:endParaRPr lang="en-US" dirty="0"/>
          </a:p>
        </p:txBody>
      </p:sp>
    </p:spTree>
    <p:extLst>
      <p:ext uri="{BB962C8B-B14F-4D97-AF65-F5344CB8AC3E}">
        <p14:creationId xmlns:p14="http://schemas.microsoft.com/office/powerpoint/2010/main" val="387381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dirty="0"/>
              <a:t>Moving on to quickly cover some Payroll </a:t>
            </a:r>
            <a:r>
              <a:rPr lang="en-US" dirty="0" err="1"/>
              <a:t>tid</a:t>
            </a:r>
            <a:r>
              <a:rPr lang="en-US" dirty="0"/>
              <a:t> bits-</a:t>
            </a:r>
          </a:p>
          <a:p>
            <a:pPr>
              <a:buFont typeface="Arial" panose="020B0604020202020204" pitchFamily="34" charset="0"/>
              <a:buChar char="•"/>
            </a:pPr>
            <a:r>
              <a:rPr lang="en-US" dirty="0"/>
              <a:t>Personnel costs represent approximately 80% of district expenditures </a:t>
            </a:r>
            <a:r>
              <a:rPr lang="en-US" b="1" dirty="0"/>
              <a:t>so this is by far our biggest type of expenses</a:t>
            </a:r>
            <a:endParaRPr lang="en-US" dirty="0"/>
          </a:p>
          <a:p>
            <a:pPr>
              <a:buFont typeface="Arial" panose="020B0604020202020204" pitchFamily="34" charset="0"/>
              <a:buChar char="•"/>
            </a:pPr>
            <a:r>
              <a:rPr lang="en-US" dirty="0"/>
              <a:t>Monitor Frontline approvals carefully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Bookkeeper monitor Timekeeper daily </a:t>
            </a:r>
            <a:r>
              <a:rPr lang="en-US" b="1" dirty="0"/>
              <a:t>Take action and inform us of employees consistently not clocking 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Notify Central Office immediately regarding extended employee absences (</a:t>
            </a:r>
            <a:r>
              <a:rPr lang="en-US" dirty="0"/>
              <a:t>Prepay and pay periods) </a:t>
            </a:r>
            <a:r>
              <a:rPr lang="en-US" b="1" dirty="0"/>
              <a:t>I had no idea how complicated payroll was for school systems. The private word of business has no idea. Prepay Teachers, other Certified Staff, Child Nutrition and Tas – can cause overpayments if we are not notified immediately; can also affect benefit cut offs</a:t>
            </a:r>
          </a:p>
          <a:p>
            <a:pPr>
              <a:buFont typeface="Arial" panose="020B0604020202020204" pitchFamily="34" charset="0"/>
              <a:buChar char="•"/>
            </a:pPr>
            <a:r>
              <a:rPr lang="en-US" dirty="0"/>
              <a:t>Payroll submission deadlines are critical to your bookkeeper (follows Payroll calendar) but must be approved by you </a:t>
            </a:r>
            <a:r>
              <a:rPr lang="en-US" b="1" dirty="0"/>
              <a:t>Processing a large and data heavy task</a:t>
            </a:r>
          </a:p>
          <a:p>
            <a:pPr>
              <a:buFont typeface="Arial" panose="020B0604020202020204" pitchFamily="34" charset="0"/>
              <a:buChar char="•"/>
            </a:pPr>
            <a:endParaRPr lang="en-US" dirty="0"/>
          </a:p>
          <a:p>
            <a:pPr defTabSz="931774"/>
            <a:endParaRPr lang="en-US" dirty="0"/>
          </a:p>
          <a:p>
            <a:endParaRPr lang="en-US" dirty="0"/>
          </a:p>
        </p:txBody>
      </p:sp>
      <p:sp>
        <p:nvSpPr>
          <p:cNvPr id="4" name="Slide Number Placeholder 3"/>
          <p:cNvSpPr>
            <a:spLocks noGrp="1"/>
          </p:cNvSpPr>
          <p:nvPr>
            <p:ph type="sldNum" sz="quarter" idx="5"/>
          </p:nvPr>
        </p:nvSpPr>
        <p:spPr/>
        <p:txBody>
          <a:bodyPr/>
          <a:lstStyle/>
          <a:p>
            <a:fld id="{8F30354F-2282-4284-9ABA-6F7ACB234EA5}" type="slidenum">
              <a:rPr lang="en-US" smtClean="0"/>
              <a:t>14</a:t>
            </a:fld>
            <a:endParaRPr lang="en-US" dirty="0"/>
          </a:p>
        </p:txBody>
      </p:sp>
    </p:spTree>
    <p:extLst>
      <p:ext uri="{BB962C8B-B14F-4D97-AF65-F5344CB8AC3E}">
        <p14:creationId xmlns:p14="http://schemas.microsoft.com/office/powerpoint/2010/main" val="2628126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is a payroll related reimbursement program that you need to be aware of. We call them 509s is just the Program # somebody assigned to this a long time ago as far as I know.</a:t>
            </a:r>
          </a:p>
          <a:p>
            <a:endParaRPr lang="en-US" dirty="0"/>
          </a:p>
          <a:p>
            <a:pPr>
              <a:buFont typeface="Arial" panose="020B0604020202020204" pitchFamily="34" charset="0"/>
              <a:buChar char="•"/>
            </a:pPr>
            <a:r>
              <a:rPr lang="en-US" dirty="0"/>
              <a:t>School may choose to pay employee from school funds</a:t>
            </a:r>
          </a:p>
          <a:p>
            <a:pPr>
              <a:buFont typeface="Arial" panose="020B0604020202020204" pitchFamily="34" charset="0"/>
              <a:buChar char="•"/>
            </a:pPr>
            <a:r>
              <a:rPr lang="en-US" b="1" dirty="0"/>
              <a:t>Payroll is still processes through Central Office</a:t>
            </a:r>
          </a:p>
          <a:p>
            <a:pPr>
              <a:buFont typeface="Arial" panose="020B0604020202020204" pitchFamily="34" charset="0"/>
              <a:buChar char="•"/>
            </a:pPr>
            <a:r>
              <a:rPr lang="en-US" dirty="0"/>
              <a:t>School reimburses the district for salary and benefit costs</a:t>
            </a:r>
          </a:p>
          <a:p>
            <a:pPr>
              <a:buFont typeface="Arial" panose="020B0604020202020204" pitchFamily="34" charset="0"/>
              <a:buChar char="•"/>
            </a:pPr>
            <a:r>
              <a:rPr lang="en-US" dirty="0"/>
              <a:t>Ensures accurate payroll reporting and tax compliance</a:t>
            </a:r>
          </a:p>
          <a:p>
            <a:endParaRPr lang="en-US" dirty="0"/>
          </a:p>
        </p:txBody>
      </p:sp>
      <p:sp>
        <p:nvSpPr>
          <p:cNvPr id="4" name="Slide Number Placeholder 3"/>
          <p:cNvSpPr>
            <a:spLocks noGrp="1"/>
          </p:cNvSpPr>
          <p:nvPr>
            <p:ph type="sldNum" sz="quarter" idx="5"/>
          </p:nvPr>
        </p:nvSpPr>
        <p:spPr/>
        <p:txBody>
          <a:bodyPr/>
          <a:lstStyle/>
          <a:p>
            <a:fld id="{8F30354F-2282-4284-9ABA-6F7ACB234EA5}" type="slidenum">
              <a:rPr lang="en-US" smtClean="0"/>
              <a:t>15</a:t>
            </a:fld>
            <a:endParaRPr lang="en-US" dirty="0"/>
          </a:p>
        </p:txBody>
      </p:sp>
    </p:spTree>
    <p:extLst>
      <p:ext uri="{BB962C8B-B14F-4D97-AF65-F5344CB8AC3E}">
        <p14:creationId xmlns:p14="http://schemas.microsoft.com/office/powerpoint/2010/main" val="118541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1" dirty="0"/>
              <a:t>Basics of Fundraising and Field Trips</a:t>
            </a:r>
          </a:p>
          <a:p>
            <a:pPr>
              <a:buFont typeface="Arial" panose="020B0604020202020204" pitchFamily="34" charset="0"/>
              <a:buChar char="•"/>
            </a:pPr>
            <a:r>
              <a:rPr lang="en-US" dirty="0"/>
              <a:t>Board approval is required for all fundraising activities and field trips</a:t>
            </a:r>
          </a:p>
          <a:p>
            <a:pPr>
              <a:buFont typeface="Arial" panose="020B0604020202020204" pitchFamily="34" charset="0"/>
              <a:buChar char="•"/>
            </a:pPr>
            <a:r>
              <a:rPr lang="en-US" dirty="0"/>
              <a:t>Annual fundraising plans must be submitted through the appropriate curriculum director </a:t>
            </a:r>
            <a:r>
              <a:rPr lang="en-US" b="1" dirty="0"/>
              <a:t>(Lindsay Ginn and Skidmore I believe)</a:t>
            </a:r>
          </a:p>
          <a:p>
            <a:pPr>
              <a:buFont typeface="Arial" panose="020B0604020202020204" pitchFamily="34" charset="0"/>
              <a:buChar char="•"/>
            </a:pPr>
            <a:r>
              <a:rPr lang="en-US" dirty="0"/>
              <a:t>Student wellness policies apply to food and beverage sales (</a:t>
            </a:r>
            <a:r>
              <a:rPr lang="en-US" b="1" dirty="0"/>
              <a:t>Policy 6140 and Child Nutrition guidelines)</a:t>
            </a:r>
            <a:endParaRPr lang="en-US" dirty="0"/>
          </a:p>
          <a:p>
            <a:pPr>
              <a:buFont typeface="Arial" panose="020B0604020202020204" pitchFamily="34" charset="0"/>
              <a:buChar char="•"/>
            </a:pPr>
            <a:r>
              <a:rPr lang="en-US" dirty="0"/>
              <a:t>Online payment platforms such as Venmo and Cash App are not permitted</a:t>
            </a:r>
            <a:r>
              <a:rPr lang="en-US" b="1" dirty="0"/>
              <a:t> Looking at options for the future.</a:t>
            </a:r>
            <a:endParaRPr lang="en-US" dirty="0"/>
          </a:p>
          <a:p>
            <a:pPr>
              <a:buFont typeface="Arial" panose="020B0604020202020204" pitchFamily="34" charset="0"/>
              <a:buChar char="•"/>
            </a:pPr>
            <a:r>
              <a:rPr lang="en-US" dirty="0"/>
              <a:t>Bouncy houses are not allowed for school events </a:t>
            </a:r>
            <a:r>
              <a:rPr lang="en-US" dirty="0">
                <a:sym typeface="Wingdings" panose="05000000000000000000" pitchFamily="2" charset="2"/>
              </a:rPr>
              <a:t></a:t>
            </a:r>
          </a:p>
          <a:p>
            <a:pPr>
              <a:buFont typeface="Arial" panose="020B0604020202020204" pitchFamily="34" charset="0"/>
              <a:buChar char="•"/>
            </a:pPr>
            <a:endParaRPr lang="en-US" dirty="0">
              <a:sym typeface="Wingdings" panose="05000000000000000000" pitchFamily="2" charset="2"/>
            </a:endParaRPr>
          </a:p>
          <a:p>
            <a:r>
              <a:rPr lang="en-US" dirty="0">
                <a:sym typeface="Wingdings" panose="05000000000000000000" pitchFamily="2" charset="2"/>
              </a:rPr>
              <a:t>Only if asked - </a:t>
            </a:r>
            <a:r>
              <a:rPr lang="en-US" dirty="0"/>
              <a:t>Policy 6140 – Food and drink can be sold after last lunch if it complies with Smart Snack Rules</a:t>
            </a:r>
          </a:p>
          <a:p>
            <a:r>
              <a:rPr lang="en-US" dirty="0"/>
              <a:t>Food and drink can be sold 30 minutes after end of school day</a:t>
            </a:r>
          </a:p>
          <a:p>
            <a:pPr>
              <a:buFont typeface="Arial" panose="020B0604020202020204" pitchFamily="34" charset="0"/>
              <a:buNone/>
            </a:pPr>
            <a:endParaRPr lang="en-US" dirty="0">
              <a:sym typeface="Wingdings" panose="05000000000000000000" pitchFamily="2" charset="2"/>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F30354F-2282-4284-9ABA-6F7ACB234EA5}" type="slidenum">
              <a:rPr lang="en-US" smtClean="0"/>
              <a:t>16</a:t>
            </a:fld>
            <a:endParaRPr lang="en-US" dirty="0"/>
          </a:p>
        </p:txBody>
      </p:sp>
    </p:spTree>
    <p:extLst>
      <p:ext uri="{BB962C8B-B14F-4D97-AF65-F5344CB8AC3E}">
        <p14:creationId xmlns:p14="http://schemas.microsoft.com/office/powerpoint/2010/main" val="341752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Your bookkeeper will handle all of this but for your information.</a:t>
            </a:r>
          </a:p>
        </p:txBody>
      </p:sp>
      <p:sp>
        <p:nvSpPr>
          <p:cNvPr id="4" name="Slide Number Placeholder 3"/>
          <p:cNvSpPr>
            <a:spLocks noGrp="1"/>
          </p:cNvSpPr>
          <p:nvPr>
            <p:ph type="sldNum" sz="quarter" idx="5"/>
          </p:nvPr>
        </p:nvSpPr>
        <p:spPr/>
        <p:txBody>
          <a:bodyPr/>
          <a:lstStyle/>
          <a:p>
            <a:fld id="{8F30354F-2282-4284-9ABA-6F7ACB234EA5}" type="slidenum">
              <a:rPr lang="en-US" smtClean="0"/>
              <a:t>17</a:t>
            </a:fld>
            <a:endParaRPr lang="en-US" dirty="0"/>
          </a:p>
        </p:txBody>
      </p:sp>
    </p:spTree>
    <p:extLst>
      <p:ext uri="{BB962C8B-B14F-4D97-AF65-F5344CB8AC3E}">
        <p14:creationId xmlns:p14="http://schemas.microsoft.com/office/powerpoint/2010/main" val="757167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1" dirty="0"/>
              <a:t>Please regularly review financial information with your bookkeeper.</a:t>
            </a:r>
          </a:p>
          <a:p>
            <a:pPr>
              <a:buFont typeface="Arial" panose="020B0604020202020204" pitchFamily="34" charset="0"/>
              <a:buChar char="•"/>
            </a:pPr>
            <a:r>
              <a:rPr lang="en-US" dirty="0"/>
              <a:t>Regularly review financial information with your bookkeeper</a:t>
            </a:r>
          </a:p>
          <a:p>
            <a:pPr>
              <a:buFont typeface="Arial" panose="020B0604020202020204" pitchFamily="34" charset="0"/>
              <a:buChar char="•"/>
            </a:pPr>
            <a:r>
              <a:rPr lang="en-US" dirty="0"/>
              <a:t>Monthly SFO reports are required – must be approved by principal</a:t>
            </a:r>
          </a:p>
          <a:p>
            <a:pPr>
              <a:buFont typeface="Arial" panose="020B0604020202020204" pitchFamily="34" charset="0"/>
              <a:buChar char="•"/>
            </a:pPr>
            <a:r>
              <a:rPr lang="en-US" dirty="0"/>
              <a:t>Monitor LINQ balances throughout the year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School Audit Box will be reviewed annually by district auditing firm </a:t>
            </a:r>
            <a:r>
              <a:rPr lang="en-US" b="1" dirty="0"/>
              <a:t>There is a recommended filing system.</a:t>
            </a:r>
            <a:endParaRPr lang="en-US" dirty="0"/>
          </a:p>
          <a:p>
            <a:pPr>
              <a:buFont typeface="Arial" panose="020B0604020202020204" pitchFamily="34" charset="0"/>
              <a:buChar char="•"/>
            </a:pPr>
            <a:r>
              <a:rPr lang="en-US" dirty="0"/>
              <a:t>All SFO and LINQ transactions are subject to being audited</a:t>
            </a:r>
          </a:p>
          <a:p>
            <a:pPr>
              <a:buFont typeface="Arial" panose="020B0604020202020204" pitchFamily="34" charset="0"/>
              <a:buChar char="•"/>
            </a:pPr>
            <a:r>
              <a:rPr lang="en-US" dirty="0"/>
              <a:t>Accurate reporting helps ensure transparency and accountability. </a:t>
            </a:r>
            <a:r>
              <a:rPr lang="en-US" b="1" dirty="0"/>
              <a:t>Covers your butt, my butt – protects our schools, our people and our district.</a:t>
            </a:r>
          </a:p>
          <a:p>
            <a:pPr>
              <a:buFont typeface="Arial" panose="020B0604020202020204" pitchFamily="34" charset="0"/>
              <a:buChar char="•"/>
            </a:pPr>
            <a:endParaRPr lang="en-US" b="1" dirty="0"/>
          </a:p>
        </p:txBody>
      </p:sp>
      <p:sp>
        <p:nvSpPr>
          <p:cNvPr id="4" name="Slide Number Placeholder 3"/>
          <p:cNvSpPr>
            <a:spLocks noGrp="1"/>
          </p:cNvSpPr>
          <p:nvPr>
            <p:ph type="sldNum" sz="quarter" idx="5"/>
          </p:nvPr>
        </p:nvSpPr>
        <p:spPr/>
        <p:txBody>
          <a:bodyPr/>
          <a:lstStyle/>
          <a:p>
            <a:fld id="{8F30354F-2282-4284-9ABA-6F7ACB234EA5}" type="slidenum">
              <a:rPr lang="en-US" smtClean="0"/>
              <a:t>18</a:t>
            </a:fld>
            <a:endParaRPr lang="en-US" dirty="0"/>
          </a:p>
        </p:txBody>
      </p:sp>
    </p:spTree>
    <p:extLst>
      <p:ext uri="{BB962C8B-B14F-4D97-AF65-F5344CB8AC3E}">
        <p14:creationId xmlns:p14="http://schemas.microsoft.com/office/powerpoint/2010/main" val="698654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Budget is approved but details are not finalized</a:t>
            </a:r>
          </a:p>
          <a:p>
            <a:endParaRPr lang="en-US" dirty="0"/>
          </a:p>
          <a:p>
            <a:r>
              <a:rPr lang="en-US" dirty="0"/>
              <a:t>No more Covid money.</a:t>
            </a:r>
          </a:p>
          <a:p>
            <a:r>
              <a:rPr lang="en-US" dirty="0"/>
              <a:t>We had to use 1.8 million in savings last year. Not sustainable going forward.</a:t>
            </a:r>
          </a:p>
          <a:p>
            <a:r>
              <a:rPr lang="en-US" dirty="0"/>
              <a:t>We est. it would cost us over $1 million more than last year with the same people and services in place – due to increase in salaries, supplements, benefits, and things like insurance and utilities.</a:t>
            </a:r>
          </a:p>
          <a:p>
            <a:r>
              <a:rPr lang="en-US" dirty="0"/>
              <a:t>That left us with deficit of 2.8 million. Add in some of the costs we est. with new budget and we need another 1 million on top of that</a:t>
            </a:r>
          </a:p>
          <a:p>
            <a:endParaRPr lang="en-US" dirty="0"/>
          </a:p>
          <a:p>
            <a:r>
              <a:rPr lang="en-US" dirty="0"/>
              <a:t>We identified 3.6 million in cuts this year, which includes 38.5 positions. Realistically not all of that will happen. </a:t>
            </a:r>
          </a:p>
          <a:p>
            <a:endParaRPr lang="en-US" dirty="0"/>
          </a:p>
        </p:txBody>
      </p:sp>
      <p:sp>
        <p:nvSpPr>
          <p:cNvPr id="4" name="Slide Number Placeholder 3"/>
          <p:cNvSpPr>
            <a:spLocks noGrp="1"/>
          </p:cNvSpPr>
          <p:nvPr>
            <p:ph type="sldNum" sz="quarter" idx="5"/>
          </p:nvPr>
        </p:nvSpPr>
        <p:spPr/>
        <p:txBody>
          <a:bodyPr/>
          <a:lstStyle/>
          <a:p>
            <a:fld id="{8F30354F-2282-4284-9ABA-6F7ACB234EA5}" type="slidenum">
              <a:rPr lang="en-US" smtClean="0"/>
              <a:t>19</a:t>
            </a:fld>
            <a:endParaRPr lang="en-US" dirty="0"/>
          </a:p>
        </p:txBody>
      </p:sp>
    </p:spTree>
    <p:extLst>
      <p:ext uri="{BB962C8B-B14F-4D97-AF65-F5344CB8AC3E}">
        <p14:creationId xmlns:p14="http://schemas.microsoft.com/office/powerpoint/2010/main" val="334335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To wrap up, Finance Department is here to support you and your bookkeeper. We know you have a hard job and juggle many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Email me anytime you have feedback or a suggestion for our department. Our perspectives are different – you are in the school and we are managing central office.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 hope these trainings help you understand our perspective and needs a little better, but we want the same to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Thanks to everyone that submitted the bookkeeper survey. We have looked at the results and have plans to address some of your suggestions.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Stay aware of red flags that may signal fraud or misuse and to let us know immediately. Unfortunately, it does happen.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If you insist compliance, others will follow.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5"/>
          </p:nvPr>
        </p:nvSpPr>
        <p:spPr/>
        <p:txBody>
          <a:bodyPr/>
          <a:lstStyle/>
          <a:p>
            <a:fld id="{8F30354F-2282-4284-9ABA-6F7ACB234EA5}" type="slidenum">
              <a:rPr lang="en-US" smtClean="0"/>
              <a:t>20</a:t>
            </a:fld>
            <a:endParaRPr lang="en-US" dirty="0"/>
          </a:p>
        </p:txBody>
      </p:sp>
    </p:spTree>
    <p:extLst>
      <p:ext uri="{BB962C8B-B14F-4D97-AF65-F5344CB8AC3E}">
        <p14:creationId xmlns:p14="http://schemas.microsoft.com/office/powerpoint/2010/main" val="1390934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325D0C9-4A4E-4217-A89D-44B4B8051F31}" type="datetime1">
              <a:rPr lang="en-US" smtClean="0"/>
              <a:t>7/13/2026</a:t>
            </a:fld>
            <a:endParaRPr lang="en-US" dirty="0"/>
          </a:p>
        </p:txBody>
      </p:sp>
      <p:sp>
        <p:nvSpPr>
          <p:cNvPr id="5" name="Footer Placeholder 4"/>
          <p:cNvSpPr>
            <a:spLocks noGrp="1"/>
          </p:cNvSpPr>
          <p:nvPr>
            <p:ph type="ftr" sz="quarter" idx="11"/>
          </p:nvPr>
        </p:nvSpPr>
        <p:spPr/>
        <p:txBody>
          <a:bodyPr/>
          <a:lstStyle/>
          <a:p>
            <a:r>
              <a:rPr lang="en-US"/>
              <a:t>#1 Principal and Bookkeeper Responsibilities</a:t>
            </a:r>
            <a:endParaRPr lang="en-US" dirty="0"/>
          </a:p>
        </p:txBody>
      </p:sp>
      <p:sp>
        <p:nvSpPr>
          <p:cNvPr id="6" name="Slide Number Placeholder 5"/>
          <p:cNvSpPr>
            <a:spLocks noGrp="1"/>
          </p:cNvSpPr>
          <p:nvPr>
            <p:ph type="sldNum" sz="quarter" idx="12"/>
          </p:nvPr>
        </p:nvSpPr>
        <p:spPr/>
        <p:txBody>
          <a:bodyPr/>
          <a:lstStyle/>
          <a:p>
            <a:fld id="{ACA0A47A-138D-4014-99A7-BBBF6F1215BF}" type="slidenum">
              <a:rPr lang="en-US" smtClean="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2051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ABCA62-B278-43E8-866A-16C7D2D99A8F}" type="datetime1">
              <a:rPr lang="en-US" smtClean="0"/>
              <a:t>7/13/2026</a:t>
            </a:fld>
            <a:endParaRPr lang="en-US" dirty="0"/>
          </a:p>
        </p:txBody>
      </p:sp>
      <p:sp>
        <p:nvSpPr>
          <p:cNvPr id="5" name="Footer Placeholder 4"/>
          <p:cNvSpPr>
            <a:spLocks noGrp="1"/>
          </p:cNvSpPr>
          <p:nvPr>
            <p:ph type="ftr" sz="quarter" idx="11"/>
          </p:nvPr>
        </p:nvSpPr>
        <p:spPr/>
        <p:txBody>
          <a:bodyPr/>
          <a:lstStyle/>
          <a:p>
            <a:r>
              <a:rPr lang="en-US"/>
              <a:t>#1 Principal and Bookkeeper Responsibilities</a:t>
            </a:r>
            <a:endParaRPr lang="en-US" dirty="0"/>
          </a:p>
        </p:txBody>
      </p:sp>
      <p:sp>
        <p:nvSpPr>
          <p:cNvPr id="6" name="Slide Number Placeholder 5"/>
          <p:cNvSpPr>
            <a:spLocks noGrp="1"/>
          </p:cNvSpPr>
          <p:nvPr>
            <p:ph type="sldNum" sz="quarter" idx="12"/>
          </p:nvPr>
        </p:nvSpPr>
        <p:spPr/>
        <p:txBody>
          <a:bodyPr/>
          <a:lstStyle/>
          <a:p>
            <a:fld id="{ACA0A47A-138D-4014-99A7-BBBF6F1215BF}" type="slidenum">
              <a:rPr lang="en-US" smtClean="0"/>
              <a:t>‹#›</a:t>
            </a:fld>
            <a:endParaRPr lang="en-US" dirty="0"/>
          </a:p>
        </p:txBody>
      </p:sp>
    </p:spTree>
    <p:extLst>
      <p:ext uri="{BB962C8B-B14F-4D97-AF65-F5344CB8AC3E}">
        <p14:creationId xmlns:p14="http://schemas.microsoft.com/office/powerpoint/2010/main" val="2137790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9F02A2-60B3-4A1A-93AD-65B4DE4A7FD7}" type="datetime1">
              <a:rPr lang="en-US" smtClean="0"/>
              <a:t>7/13/2026</a:t>
            </a:fld>
            <a:endParaRPr lang="en-US" dirty="0"/>
          </a:p>
        </p:txBody>
      </p:sp>
      <p:sp>
        <p:nvSpPr>
          <p:cNvPr id="5" name="Footer Placeholder 4"/>
          <p:cNvSpPr>
            <a:spLocks noGrp="1"/>
          </p:cNvSpPr>
          <p:nvPr>
            <p:ph type="ftr" sz="quarter" idx="11"/>
          </p:nvPr>
        </p:nvSpPr>
        <p:spPr/>
        <p:txBody>
          <a:bodyPr/>
          <a:lstStyle/>
          <a:p>
            <a:r>
              <a:rPr lang="en-US"/>
              <a:t>#1 Principal and Bookkeeper Responsibilities</a:t>
            </a:r>
            <a:endParaRPr lang="en-US" dirty="0"/>
          </a:p>
        </p:txBody>
      </p:sp>
      <p:sp>
        <p:nvSpPr>
          <p:cNvPr id="6" name="Slide Number Placeholder 5"/>
          <p:cNvSpPr>
            <a:spLocks noGrp="1"/>
          </p:cNvSpPr>
          <p:nvPr>
            <p:ph type="sldNum" sz="quarter" idx="12"/>
          </p:nvPr>
        </p:nvSpPr>
        <p:spPr/>
        <p:txBody>
          <a:bodyPr/>
          <a:lstStyle/>
          <a:p>
            <a:fld id="{ACA0A47A-138D-4014-99A7-BBBF6F1215BF}" type="slidenum">
              <a:rPr lang="en-US" smtClean="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8209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93595F-F712-43C0-A9F7-31DBEEFD4DCD}" type="datetime1">
              <a:rPr lang="en-US" smtClean="0"/>
              <a:t>7/13/2026</a:t>
            </a:fld>
            <a:endParaRPr lang="en-US" dirty="0"/>
          </a:p>
        </p:txBody>
      </p:sp>
      <p:sp>
        <p:nvSpPr>
          <p:cNvPr id="6" name="Footer Placeholder 5"/>
          <p:cNvSpPr>
            <a:spLocks noGrp="1"/>
          </p:cNvSpPr>
          <p:nvPr>
            <p:ph type="ftr" sz="quarter" idx="11"/>
          </p:nvPr>
        </p:nvSpPr>
        <p:spPr/>
        <p:txBody>
          <a:bodyPr/>
          <a:lstStyle/>
          <a:p>
            <a:r>
              <a:rPr lang="en-US"/>
              <a:t>#1 Principal and Bookkeeper Responsibilities</a:t>
            </a:r>
            <a:endParaRPr lang="en-US" dirty="0"/>
          </a:p>
        </p:txBody>
      </p:sp>
      <p:sp>
        <p:nvSpPr>
          <p:cNvPr id="7" name="Slide Number Placeholder 6"/>
          <p:cNvSpPr>
            <a:spLocks noGrp="1"/>
          </p:cNvSpPr>
          <p:nvPr>
            <p:ph type="sldNum" sz="quarter" idx="12"/>
          </p:nvPr>
        </p:nvSpPr>
        <p:spPr/>
        <p:txBody>
          <a:bodyPr/>
          <a:lstStyle/>
          <a:p>
            <a:fld id="{ACA0A47A-138D-4014-99A7-BBBF6F1215BF}" type="slidenum">
              <a:rPr lang="en-US" smtClean="0"/>
              <a:t>‹#›</a:t>
            </a:fld>
            <a:endParaRPr lang="en-US" dirty="0"/>
          </a:p>
        </p:txBody>
      </p:sp>
    </p:spTree>
    <p:extLst>
      <p:ext uri="{BB962C8B-B14F-4D97-AF65-F5344CB8AC3E}">
        <p14:creationId xmlns:p14="http://schemas.microsoft.com/office/powerpoint/2010/main" val="1106191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D9C706-1479-4749-BCFB-2EBE559A9CC3}" type="datetime1">
              <a:rPr lang="en-US" smtClean="0"/>
              <a:t>7/13/2026</a:t>
            </a:fld>
            <a:endParaRPr lang="en-US" dirty="0"/>
          </a:p>
        </p:txBody>
      </p:sp>
      <p:sp>
        <p:nvSpPr>
          <p:cNvPr id="8" name="Footer Placeholder 7"/>
          <p:cNvSpPr>
            <a:spLocks noGrp="1"/>
          </p:cNvSpPr>
          <p:nvPr>
            <p:ph type="ftr" sz="quarter" idx="11"/>
          </p:nvPr>
        </p:nvSpPr>
        <p:spPr/>
        <p:txBody>
          <a:bodyPr/>
          <a:lstStyle/>
          <a:p>
            <a:r>
              <a:rPr lang="en-US"/>
              <a:t>#1 Principal and Bookkeeper Responsibilities</a:t>
            </a:r>
            <a:endParaRPr lang="en-US" dirty="0"/>
          </a:p>
        </p:txBody>
      </p:sp>
      <p:sp>
        <p:nvSpPr>
          <p:cNvPr id="9" name="Slide Number Placeholder 8"/>
          <p:cNvSpPr>
            <a:spLocks noGrp="1"/>
          </p:cNvSpPr>
          <p:nvPr>
            <p:ph type="sldNum" sz="quarter" idx="12"/>
          </p:nvPr>
        </p:nvSpPr>
        <p:spPr/>
        <p:txBody>
          <a:bodyPr/>
          <a:lstStyle/>
          <a:p>
            <a:fld id="{ACA0A47A-138D-4014-99A7-BBBF6F1215BF}" type="slidenum">
              <a:rPr lang="en-US" smtClean="0"/>
              <a:t>‹#›</a:t>
            </a:fld>
            <a:endParaRPr lang="en-US" dirty="0"/>
          </a:p>
        </p:txBody>
      </p:sp>
    </p:spTree>
    <p:extLst>
      <p:ext uri="{BB962C8B-B14F-4D97-AF65-F5344CB8AC3E}">
        <p14:creationId xmlns:p14="http://schemas.microsoft.com/office/powerpoint/2010/main" val="358635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3CA6DE-5F77-4B1B-A60C-25B1DAACD560}" type="datetime1">
              <a:rPr lang="en-US" smtClean="0"/>
              <a:t>7/13/2026</a:t>
            </a:fld>
            <a:endParaRPr lang="en-US" dirty="0"/>
          </a:p>
        </p:txBody>
      </p:sp>
      <p:sp>
        <p:nvSpPr>
          <p:cNvPr id="4" name="Footer Placeholder 3"/>
          <p:cNvSpPr>
            <a:spLocks noGrp="1"/>
          </p:cNvSpPr>
          <p:nvPr>
            <p:ph type="ftr" sz="quarter" idx="11"/>
          </p:nvPr>
        </p:nvSpPr>
        <p:spPr/>
        <p:txBody>
          <a:bodyPr/>
          <a:lstStyle/>
          <a:p>
            <a:r>
              <a:rPr lang="en-US"/>
              <a:t>#1 Principal and Bookkeeper Responsibilities</a:t>
            </a:r>
            <a:endParaRPr lang="en-US" dirty="0"/>
          </a:p>
        </p:txBody>
      </p:sp>
      <p:sp>
        <p:nvSpPr>
          <p:cNvPr id="5" name="Slide Number Placeholder 4"/>
          <p:cNvSpPr>
            <a:spLocks noGrp="1"/>
          </p:cNvSpPr>
          <p:nvPr>
            <p:ph type="sldNum" sz="quarter" idx="12"/>
          </p:nvPr>
        </p:nvSpPr>
        <p:spPr/>
        <p:txBody>
          <a:bodyPr/>
          <a:lstStyle/>
          <a:p>
            <a:fld id="{ACA0A47A-138D-4014-99A7-BBBF6F1215BF}" type="slidenum">
              <a:rPr lang="en-US" smtClean="0"/>
              <a:t>‹#›</a:t>
            </a:fld>
            <a:endParaRPr lang="en-US" dirty="0"/>
          </a:p>
        </p:txBody>
      </p:sp>
    </p:spTree>
    <p:extLst>
      <p:ext uri="{BB962C8B-B14F-4D97-AF65-F5344CB8AC3E}">
        <p14:creationId xmlns:p14="http://schemas.microsoft.com/office/powerpoint/2010/main" val="1422034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1CD353-9B9A-4F31-9E5D-2AEAF64BC67F}" type="datetime1">
              <a:rPr lang="en-US" smtClean="0"/>
              <a:t>7/13/2026</a:t>
            </a:fld>
            <a:endParaRPr lang="en-US" dirty="0"/>
          </a:p>
        </p:txBody>
      </p:sp>
      <p:sp>
        <p:nvSpPr>
          <p:cNvPr id="3" name="Footer Placeholder 2"/>
          <p:cNvSpPr>
            <a:spLocks noGrp="1"/>
          </p:cNvSpPr>
          <p:nvPr>
            <p:ph type="ftr" sz="quarter" idx="11"/>
          </p:nvPr>
        </p:nvSpPr>
        <p:spPr/>
        <p:txBody>
          <a:bodyPr/>
          <a:lstStyle/>
          <a:p>
            <a:r>
              <a:rPr lang="en-US"/>
              <a:t>#1 Principal and Bookkeeper Responsibilities</a:t>
            </a:r>
            <a:endParaRPr lang="en-US" dirty="0"/>
          </a:p>
        </p:txBody>
      </p:sp>
      <p:sp>
        <p:nvSpPr>
          <p:cNvPr id="4" name="Slide Number Placeholder 3"/>
          <p:cNvSpPr>
            <a:spLocks noGrp="1"/>
          </p:cNvSpPr>
          <p:nvPr>
            <p:ph type="sldNum" sz="quarter" idx="12"/>
          </p:nvPr>
        </p:nvSpPr>
        <p:spPr/>
        <p:txBody>
          <a:bodyPr/>
          <a:lstStyle/>
          <a:p>
            <a:fld id="{ACA0A47A-138D-4014-99A7-BBBF6F1215BF}" type="slidenum">
              <a:rPr lang="en-US" smtClean="0"/>
              <a:t>‹#›</a:t>
            </a:fld>
            <a:endParaRPr lang="en-US" dirty="0"/>
          </a:p>
        </p:txBody>
      </p:sp>
    </p:spTree>
    <p:extLst>
      <p:ext uri="{BB962C8B-B14F-4D97-AF65-F5344CB8AC3E}">
        <p14:creationId xmlns:p14="http://schemas.microsoft.com/office/powerpoint/2010/main" val="1080423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25510E-D1D7-42A1-8B8E-FD6575D942EA}" type="datetime1">
              <a:rPr lang="en-US" smtClean="0"/>
              <a:t>7/13/2026</a:t>
            </a:fld>
            <a:endParaRPr lang="en-US" dirty="0"/>
          </a:p>
        </p:txBody>
      </p:sp>
      <p:sp>
        <p:nvSpPr>
          <p:cNvPr id="6" name="Footer Placeholder 5"/>
          <p:cNvSpPr>
            <a:spLocks noGrp="1"/>
          </p:cNvSpPr>
          <p:nvPr>
            <p:ph type="ftr" sz="quarter" idx="11"/>
          </p:nvPr>
        </p:nvSpPr>
        <p:spPr/>
        <p:txBody>
          <a:bodyPr/>
          <a:lstStyle/>
          <a:p>
            <a:r>
              <a:rPr lang="en-US"/>
              <a:t>#1 Principal and Bookkeeper Responsibilities</a:t>
            </a:r>
            <a:endParaRPr lang="en-US" dirty="0"/>
          </a:p>
        </p:txBody>
      </p:sp>
      <p:sp>
        <p:nvSpPr>
          <p:cNvPr id="7" name="Slide Number Placeholder 6"/>
          <p:cNvSpPr>
            <a:spLocks noGrp="1"/>
          </p:cNvSpPr>
          <p:nvPr>
            <p:ph type="sldNum" sz="quarter" idx="12"/>
          </p:nvPr>
        </p:nvSpPr>
        <p:spPr/>
        <p:txBody>
          <a:bodyPr/>
          <a:lstStyle/>
          <a:p>
            <a:fld id="{ACA0A47A-138D-4014-99A7-BBBF6F1215BF}" type="slidenum">
              <a:rPr lang="en-US" smtClean="0"/>
              <a:t>‹#›</a:t>
            </a:fld>
            <a:endParaRPr lang="en-US" dirty="0"/>
          </a:p>
        </p:txBody>
      </p:sp>
    </p:spTree>
    <p:extLst>
      <p:ext uri="{BB962C8B-B14F-4D97-AF65-F5344CB8AC3E}">
        <p14:creationId xmlns:p14="http://schemas.microsoft.com/office/powerpoint/2010/main" val="3216391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D7E2FF-EAFF-48B3-84FF-038B338318F0}" type="datetime1">
              <a:rPr lang="en-US" smtClean="0"/>
              <a:t>7/13/2026</a:t>
            </a:fld>
            <a:endParaRPr lang="en-US" dirty="0"/>
          </a:p>
        </p:txBody>
      </p:sp>
      <p:sp>
        <p:nvSpPr>
          <p:cNvPr id="6" name="Footer Placeholder 5"/>
          <p:cNvSpPr>
            <a:spLocks noGrp="1"/>
          </p:cNvSpPr>
          <p:nvPr>
            <p:ph type="ftr" sz="quarter" idx="11"/>
          </p:nvPr>
        </p:nvSpPr>
        <p:spPr/>
        <p:txBody>
          <a:bodyPr/>
          <a:lstStyle/>
          <a:p>
            <a:r>
              <a:rPr lang="en-US"/>
              <a:t>#1 Principal and Bookkeeper Responsibilities</a:t>
            </a:r>
            <a:endParaRPr lang="en-US" dirty="0"/>
          </a:p>
        </p:txBody>
      </p:sp>
      <p:sp>
        <p:nvSpPr>
          <p:cNvPr id="7" name="Slide Number Placeholder 6"/>
          <p:cNvSpPr>
            <a:spLocks noGrp="1"/>
          </p:cNvSpPr>
          <p:nvPr>
            <p:ph type="sldNum" sz="quarter" idx="12"/>
          </p:nvPr>
        </p:nvSpPr>
        <p:spPr/>
        <p:txBody>
          <a:bodyPr/>
          <a:lstStyle/>
          <a:p>
            <a:fld id="{ACA0A47A-138D-4014-99A7-BBBF6F1215BF}" type="slidenum">
              <a:rPr lang="en-US" smtClean="0"/>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9154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E63712-630D-4A90-BECF-62C98CE24D39}" type="datetime1">
              <a:rPr lang="en-US" smtClean="0"/>
              <a:t>7/13/2026</a:t>
            </a:fld>
            <a:endParaRPr lang="en-US" dirty="0"/>
          </a:p>
        </p:txBody>
      </p:sp>
      <p:sp>
        <p:nvSpPr>
          <p:cNvPr id="5" name="Footer Placeholder 4"/>
          <p:cNvSpPr>
            <a:spLocks noGrp="1"/>
          </p:cNvSpPr>
          <p:nvPr>
            <p:ph type="ftr" sz="quarter" idx="11"/>
          </p:nvPr>
        </p:nvSpPr>
        <p:spPr/>
        <p:txBody>
          <a:bodyPr/>
          <a:lstStyle/>
          <a:p>
            <a:r>
              <a:rPr lang="en-US"/>
              <a:t>#1 Principal and Bookkeeper Responsibilities</a:t>
            </a:r>
            <a:endParaRPr lang="en-US" dirty="0"/>
          </a:p>
        </p:txBody>
      </p:sp>
      <p:sp>
        <p:nvSpPr>
          <p:cNvPr id="6" name="Slide Number Placeholder 5"/>
          <p:cNvSpPr>
            <a:spLocks noGrp="1"/>
          </p:cNvSpPr>
          <p:nvPr>
            <p:ph type="sldNum" sz="quarter" idx="12"/>
          </p:nvPr>
        </p:nvSpPr>
        <p:spPr/>
        <p:txBody>
          <a:bodyPr/>
          <a:lstStyle/>
          <a:p>
            <a:fld id="{ACA0A47A-138D-4014-99A7-BBBF6F1215BF}" type="slidenum">
              <a:rPr lang="en-US" smtClean="0"/>
              <a:t>‹#›</a:t>
            </a:fld>
            <a:endParaRPr lang="en-US" dirty="0"/>
          </a:p>
        </p:txBody>
      </p:sp>
    </p:spTree>
    <p:extLst>
      <p:ext uri="{BB962C8B-B14F-4D97-AF65-F5344CB8AC3E}">
        <p14:creationId xmlns:p14="http://schemas.microsoft.com/office/powerpoint/2010/main" val="2702652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FA8E87-76DC-4D17-A881-0985DB96CE96}" type="datetime1">
              <a:rPr lang="en-US" smtClean="0"/>
              <a:t>7/13/2026</a:t>
            </a:fld>
            <a:endParaRPr lang="en-US" dirty="0"/>
          </a:p>
        </p:txBody>
      </p:sp>
      <p:sp>
        <p:nvSpPr>
          <p:cNvPr id="5" name="Footer Placeholder 4"/>
          <p:cNvSpPr>
            <a:spLocks noGrp="1"/>
          </p:cNvSpPr>
          <p:nvPr>
            <p:ph type="ftr" sz="quarter" idx="11"/>
          </p:nvPr>
        </p:nvSpPr>
        <p:spPr/>
        <p:txBody>
          <a:bodyPr/>
          <a:lstStyle/>
          <a:p>
            <a:r>
              <a:rPr lang="en-US"/>
              <a:t>#1 Principal and Bookkeeper Responsibilities</a:t>
            </a:r>
            <a:endParaRPr lang="en-US" dirty="0"/>
          </a:p>
        </p:txBody>
      </p:sp>
      <p:sp>
        <p:nvSpPr>
          <p:cNvPr id="6" name="Slide Number Placeholder 5"/>
          <p:cNvSpPr>
            <a:spLocks noGrp="1"/>
          </p:cNvSpPr>
          <p:nvPr>
            <p:ph type="sldNum" sz="quarter" idx="12"/>
          </p:nvPr>
        </p:nvSpPr>
        <p:spPr/>
        <p:txBody>
          <a:bodyPr/>
          <a:lstStyle/>
          <a:p>
            <a:fld id="{ACA0A47A-138D-4014-99A7-BBBF6F1215BF}"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68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A0B6F6E-429F-446E-9851-D014F711F2D2}" type="datetime1">
              <a:rPr lang="en-US" smtClean="0"/>
              <a:t>7/13/2026</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r>
              <a:rPr lang="en-US"/>
              <a:t>#1 Principal and Bookkeeper Responsibilities</a:t>
            </a:r>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ACA0A47A-138D-4014-99A7-BBBF6F1215BF}" type="slidenum">
              <a:rPr lang="en-US" smtClean="0"/>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2602186"/>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sldNum="0" hdr="0" dt="0"/>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dpi.nc.gov/documents/fbs/allotments/state-allotment-policy-manual-fy-2026pdf/download?attachmen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dpi.nc.gov/districts-schools/district-operations/financial-and-business-services/school-district-finance-operations/chart-accounts#WorkingDocumentsFY2025-2026-1888"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duplinschools.net/departments/finance/accounts-payabl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903AD-4818-4640-A3E1-D2D63FD47AA7}"/>
              </a:ext>
            </a:extLst>
          </p:cNvPr>
          <p:cNvSpPr>
            <a:spLocks noGrp="1"/>
          </p:cNvSpPr>
          <p:nvPr>
            <p:ph type="ctrTitle"/>
          </p:nvPr>
        </p:nvSpPr>
        <p:spPr/>
        <p:txBody>
          <a:bodyPr/>
          <a:lstStyle/>
          <a:p>
            <a:r>
              <a:rPr lang="en-US" dirty="0"/>
              <a:t>bookkeeper training</a:t>
            </a:r>
          </a:p>
        </p:txBody>
      </p:sp>
      <p:sp>
        <p:nvSpPr>
          <p:cNvPr id="3" name="Subtitle 2">
            <a:extLst>
              <a:ext uri="{FF2B5EF4-FFF2-40B4-BE49-F238E27FC236}">
                <a16:creationId xmlns:a16="http://schemas.microsoft.com/office/drawing/2014/main" id="{BD63797F-B2AE-4A65-98C4-CA55093003A8}"/>
              </a:ext>
            </a:extLst>
          </p:cNvPr>
          <p:cNvSpPr>
            <a:spLocks noGrp="1"/>
          </p:cNvSpPr>
          <p:nvPr>
            <p:ph type="subTitle" idx="1"/>
          </p:nvPr>
        </p:nvSpPr>
        <p:spPr/>
        <p:txBody>
          <a:bodyPr/>
          <a:lstStyle/>
          <a:p>
            <a:r>
              <a:rPr lang="en-US" dirty="0"/>
              <a:t>2026-2027</a:t>
            </a:r>
          </a:p>
        </p:txBody>
      </p:sp>
    </p:spTree>
    <p:extLst>
      <p:ext uri="{BB962C8B-B14F-4D97-AF65-F5344CB8AC3E}">
        <p14:creationId xmlns:p14="http://schemas.microsoft.com/office/powerpoint/2010/main" val="1401663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762F1-820A-44B9-967F-B675366BBA3F}"/>
              </a:ext>
            </a:extLst>
          </p:cNvPr>
          <p:cNvSpPr>
            <a:spLocks noGrp="1"/>
          </p:cNvSpPr>
          <p:nvPr>
            <p:ph type="title"/>
          </p:nvPr>
        </p:nvSpPr>
        <p:spPr/>
        <p:txBody>
          <a:bodyPr/>
          <a:lstStyle/>
          <a:p>
            <a:r>
              <a:rPr lang="en-US" dirty="0"/>
              <a:t>Manuals</a:t>
            </a:r>
          </a:p>
        </p:txBody>
      </p:sp>
      <p:sp>
        <p:nvSpPr>
          <p:cNvPr id="3" name="Content Placeholder 2">
            <a:extLst>
              <a:ext uri="{FF2B5EF4-FFF2-40B4-BE49-F238E27FC236}">
                <a16:creationId xmlns:a16="http://schemas.microsoft.com/office/drawing/2014/main" id="{F3880154-5C71-4583-B4BA-582FC1C4253E}"/>
              </a:ext>
            </a:extLst>
          </p:cNvPr>
          <p:cNvSpPr>
            <a:spLocks noGrp="1"/>
          </p:cNvSpPr>
          <p:nvPr>
            <p:ph idx="1"/>
          </p:nvPr>
        </p:nvSpPr>
        <p:spPr/>
        <p:txBody>
          <a:bodyPr/>
          <a:lstStyle/>
          <a:p>
            <a:pPr>
              <a:buFont typeface="Arial" panose="020B0604020202020204" pitchFamily="34" charset="0"/>
              <a:buChar char="•"/>
            </a:pPr>
            <a:r>
              <a:rPr lang="en-US" dirty="0"/>
              <a:t>Treasurer’s Manual</a:t>
            </a:r>
          </a:p>
          <a:p>
            <a:pPr>
              <a:buFont typeface="Arial" panose="020B0604020202020204" pitchFamily="34" charset="0"/>
              <a:buChar char="•"/>
            </a:pPr>
            <a:r>
              <a:rPr lang="en-US" dirty="0"/>
              <a:t>Purchasing Manual</a:t>
            </a:r>
          </a:p>
          <a:p>
            <a:pPr>
              <a:buFont typeface="Arial" panose="020B0604020202020204" pitchFamily="34" charset="0"/>
              <a:buChar char="•"/>
            </a:pPr>
            <a:r>
              <a:rPr lang="en-US" dirty="0"/>
              <a:t>Payroll Manual</a:t>
            </a:r>
          </a:p>
        </p:txBody>
      </p:sp>
    </p:spTree>
    <p:extLst>
      <p:ext uri="{BB962C8B-B14F-4D97-AF65-F5344CB8AC3E}">
        <p14:creationId xmlns:p14="http://schemas.microsoft.com/office/powerpoint/2010/main" val="4184852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762F1-820A-44B9-967F-B675366BBA3F}"/>
              </a:ext>
            </a:extLst>
          </p:cNvPr>
          <p:cNvSpPr>
            <a:spLocks noGrp="1"/>
          </p:cNvSpPr>
          <p:nvPr>
            <p:ph type="title"/>
          </p:nvPr>
        </p:nvSpPr>
        <p:spPr/>
        <p:txBody>
          <a:bodyPr/>
          <a:lstStyle/>
          <a:p>
            <a:r>
              <a:rPr lang="en-US" dirty="0"/>
              <a:t>Hitting the Highlights Today</a:t>
            </a:r>
          </a:p>
        </p:txBody>
      </p:sp>
      <p:sp>
        <p:nvSpPr>
          <p:cNvPr id="3" name="Content Placeholder 2">
            <a:extLst>
              <a:ext uri="{FF2B5EF4-FFF2-40B4-BE49-F238E27FC236}">
                <a16:creationId xmlns:a16="http://schemas.microsoft.com/office/drawing/2014/main" id="{F3880154-5C71-4583-B4BA-582FC1C4253E}"/>
              </a:ext>
            </a:extLst>
          </p:cNvPr>
          <p:cNvSpPr>
            <a:spLocks noGrp="1"/>
          </p:cNvSpPr>
          <p:nvPr>
            <p:ph idx="1"/>
          </p:nvPr>
        </p:nvSpPr>
        <p:spPr/>
        <p:txBody>
          <a:bodyPr/>
          <a:lstStyle/>
          <a:p>
            <a:pPr marL="502920" indent="-457200">
              <a:buFont typeface="+mj-lt"/>
              <a:buAutoNum type="arabicPeriod"/>
            </a:pPr>
            <a:r>
              <a:rPr lang="en-US" dirty="0"/>
              <a:t>Principal/Budget Manager and Bookkeeper Financial Responsibilities</a:t>
            </a:r>
          </a:p>
          <a:p>
            <a:pPr marL="502920" indent="-457200">
              <a:buFont typeface="+mj-lt"/>
              <a:buAutoNum type="arabicPeriod"/>
            </a:pPr>
            <a:r>
              <a:rPr lang="en-US" dirty="0"/>
              <a:t>School and District Budgets</a:t>
            </a:r>
          </a:p>
          <a:p>
            <a:pPr marL="502920" indent="-457200">
              <a:buFont typeface="+mj-lt"/>
              <a:buAutoNum type="arabicPeriod"/>
            </a:pPr>
            <a:r>
              <a:rPr lang="en-US" dirty="0"/>
              <a:t>Critical Financial Processes</a:t>
            </a:r>
          </a:p>
          <a:p>
            <a:pPr lvl="1" indent="509588">
              <a:buFont typeface="Arial" panose="020B0604020202020204" pitchFamily="34" charset="0"/>
              <a:buChar char="•"/>
            </a:pPr>
            <a:r>
              <a:rPr lang="en-US" dirty="0"/>
              <a:t>Purchasing</a:t>
            </a:r>
          </a:p>
          <a:p>
            <a:pPr lvl="1" indent="509588">
              <a:buFont typeface="Arial" panose="020B0604020202020204" pitchFamily="34" charset="0"/>
              <a:buChar char="•"/>
            </a:pPr>
            <a:r>
              <a:rPr lang="en-US" dirty="0"/>
              <a:t>Payroll</a:t>
            </a:r>
          </a:p>
          <a:p>
            <a:pPr lvl="1" indent="509588">
              <a:buFont typeface="Arial" panose="020B0604020202020204" pitchFamily="34" charset="0"/>
              <a:buChar char="•"/>
            </a:pPr>
            <a:r>
              <a:rPr lang="en-US" dirty="0"/>
              <a:t>Fundraising &amp; Field Trips</a:t>
            </a:r>
          </a:p>
          <a:p>
            <a:pPr lvl="1" indent="509588">
              <a:buFont typeface="Arial" panose="020B0604020202020204" pitchFamily="34" charset="0"/>
              <a:buChar char="•"/>
            </a:pPr>
            <a:r>
              <a:rPr lang="en-US" dirty="0"/>
              <a:t>Cash Requirements</a:t>
            </a:r>
          </a:p>
          <a:p>
            <a:pPr marL="502920" indent="-457200">
              <a:buFont typeface="+mj-lt"/>
              <a:buAutoNum type="arabicPeriod"/>
            </a:pPr>
            <a:r>
              <a:rPr lang="en-US" dirty="0"/>
              <a:t>Financial Reporting</a:t>
            </a:r>
          </a:p>
        </p:txBody>
      </p:sp>
    </p:spTree>
    <p:extLst>
      <p:ext uri="{BB962C8B-B14F-4D97-AF65-F5344CB8AC3E}">
        <p14:creationId xmlns:p14="http://schemas.microsoft.com/office/powerpoint/2010/main" val="3187419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18FC0-82C8-4FD3-B77A-5ECE8B3C188A}"/>
              </a:ext>
            </a:extLst>
          </p:cNvPr>
          <p:cNvSpPr>
            <a:spLocks noGrp="1"/>
          </p:cNvSpPr>
          <p:nvPr>
            <p:ph type="title"/>
          </p:nvPr>
        </p:nvSpPr>
        <p:spPr/>
        <p:txBody>
          <a:bodyPr>
            <a:normAutofit/>
          </a:bodyPr>
          <a:lstStyle/>
          <a:p>
            <a:r>
              <a:rPr lang="en-US" dirty="0"/>
              <a:t>Principal/BUDGET MANAGER &amp; Bookkeeper Financial Responsibilities</a:t>
            </a:r>
          </a:p>
        </p:txBody>
      </p:sp>
      <p:sp>
        <p:nvSpPr>
          <p:cNvPr id="3" name="Text Placeholder 2">
            <a:extLst>
              <a:ext uri="{FF2B5EF4-FFF2-40B4-BE49-F238E27FC236}">
                <a16:creationId xmlns:a16="http://schemas.microsoft.com/office/drawing/2014/main" id="{8F1F355C-5C55-46E2-96E0-4934030428D6}"/>
              </a:ext>
            </a:extLst>
          </p:cNvPr>
          <p:cNvSpPr>
            <a:spLocks noGrp="1"/>
          </p:cNvSpPr>
          <p:nvPr>
            <p:ph type="body" idx="1"/>
          </p:nvPr>
        </p:nvSpPr>
        <p:spPr/>
        <p:txBody>
          <a:bodyPr/>
          <a:lstStyle/>
          <a:p>
            <a:r>
              <a:rPr lang="en-US" dirty="0"/>
              <a:t>PRINCIPAL/BUDGET MANAGER</a:t>
            </a:r>
          </a:p>
        </p:txBody>
      </p:sp>
      <p:sp>
        <p:nvSpPr>
          <p:cNvPr id="4" name="Content Placeholder 3">
            <a:extLst>
              <a:ext uri="{FF2B5EF4-FFF2-40B4-BE49-F238E27FC236}">
                <a16:creationId xmlns:a16="http://schemas.microsoft.com/office/drawing/2014/main" id="{941A0835-C6D3-402D-85ED-DF242811C00C}"/>
              </a:ext>
            </a:extLst>
          </p:cNvPr>
          <p:cNvSpPr>
            <a:spLocks noGrp="1"/>
          </p:cNvSpPr>
          <p:nvPr>
            <p:ph sz="half" idx="2"/>
          </p:nvPr>
        </p:nvSpPr>
        <p:spPr/>
        <p:txBody>
          <a:bodyPr>
            <a:normAutofit lnSpcReduction="10000"/>
          </a:bodyPr>
          <a:lstStyle/>
          <a:p>
            <a:pPr>
              <a:buFont typeface="Arial" panose="020B0604020202020204" pitchFamily="34" charset="0"/>
              <a:buChar char="•"/>
            </a:pPr>
            <a:r>
              <a:rPr lang="en-US" dirty="0"/>
              <a:t>Manage and oversee all money spent by the school/budget</a:t>
            </a:r>
          </a:p>
          <a:p>
            <a:pPr>
              <a:buFont typeface="Arial" panose="020B0604020202020204" pitchFamily="34" charset="0"/>
              <a:buChar char="•"/>
            </a:pPr>
            <a:r>
              <a:rPr lang="en-US" b="1" dirty="0"/>
              <a:t>Review and approve every expenditure</a:t>
            </a:r>
          </a:p>
          <a:p>
            <a:pPr>
              <a:buFont typeface="Arial" panose="020B0604020202020204" pitchFamily="34" charset="0"/>
              <a:buChar char="•"/>
            </a:pPr>
            <a:r>
              <a:rPr lang="en-US" dirty="0"/>
              <a:t>Ensure purchases are properly documented and within budget</a:t>
            </a:r>
          </a:p>
          <a:p>
            <a:pPr>
              <a:buFont typeface="Arial" panose="020B0604020202020204" pitchFamily="34" charset="0"/>
              <a:buChar char="•"/>
            </a:pPr>
            <a:r>
              <a:rPr lang="en-US" dirty="0"/>
              <a:t>Review and approve monthly financial reports</a:t>
            </a:r>
          </a:p>
          <a:p>
            <a:pPr>
              <a:buFont typeface="Arial" panose="020B0604020202020204" pitchFamily="34" charset="0"/>
              <a:buChar char="•"/>
            </a:pPr>
            <a:r>
              <a:rPr lang="en-US" dirty="0"/>
              <a:t>Maintain compliance with district, state and federal requirements</a:t>
            </a:r>
          </a:p>
        </p:txBody>
      </p:sp>
      <p:sp>
        <p:nvSpPr>
          <p:cNvPr id="5" name="Text Placeholder 4">
            <a:extLst>
              <a:ext uri="{FF2B5EF4-FFF2-40B4-BE49-F238E27FC236}">
                <a16:creationId xmlns:a16="http://schemas.microsoft.com/office/drawing/2014/main" id="{0AE74286-62C4-478C-8D67-F8DB5A1661B1}"/>
              </a:ext>
            </a:extLst>
          </p:cNvPr>
          <p:cNvSpPr>
            <a:spLocks noGrp="1"/>
          </p:cNvSpPr>
          <p:nvPr>
            <p:ph type="body" sz="quarter" idx="3"/>
          </p:nvPr>
        </p:nvSpPr>
        <p:spPr/>
        <p:txBody>
          <a:bodyPr/>
          <a:lstStyle/>
          <a:p>
            <a:r>
              <a:rPr lang="en-US" dirty="0"/>
              <a:t>BOOKKEEPER</a:t>
            </a:r>
          </a:p>
        </p:txBody>
      </p:sp>
      <p:sp>
        <p:nvSpPr>
          <p:cNvPr id="6" name="Content Placeholder 5">
            <a:extLst>
              <a:ext uri="{FF2B5EF4-FFF2-40B4-BE49-F238E27FC236}">
                <a16:creationId xmlns:a16="http://schemas.microsoft.com/office/drawing/2014/main" id="{4556778B-DA1A-416C-8DF3-0CC99D04EDD8}"/>
              </a:ext>
            </a:extLst>
          </p:cNvPr>
          <p:cNvSpPr>
            <a:spLocks noGrp="1"/>
          </p:cNvSpPr>
          <p:nvPr>
            <p:ph sz="quarter" idx="4"/>
          </p:nvPr>
        </p:nvSpPr>
        <p:spPr/>
        <p:txBody>
          <a:bodyPr>
            <a:normAutofit lnSpcReduction="10000"/>
          </a:bodyPr>
          <a:lstStyle/>
          <a:p>
            <a:pPr>
              <a:buFont typeface="Arial" panose="020B0604020202020204" pitchFamily="34" charset="0"/>
              <a:buChar char="•"/>
            </a:pPr>
            <a:r>
              <a:rPr lang="en-US" dirty="0"/>
              <a:t>Handles daily financial operations</a:t>
            </a:r>
          </a:p>
          <a:p>
            <a:pPr>
              <a:buFont typeface="Arial" panose="020B0604020202020204" pitchFamily="34" charset="0"/>
              <a:buChar char="•"/>
            </a:pPr>
            <a:r>
              <a:rPr lang="en-US" dirty="0"/>
              <a:t>Responsibilities include:</a:t>
            </a:r>
          </a:p>
          <a:p>
            <a:pPr lvl="1">
              <a:buFont typeface="Arial" panose="020B0604020202020204" pitchFamily="34" charset="0"/>
              <a:buChar char="•"/>
            </a:pPr>
            <a:r>
              <a:rPr lang="en-US" dirty="0"/>
              <a:t>Receipting and depositing money</a:t>
            </a:r>
          </a:p>
          <a:p>
            <a:pPr lvl="1">
              <a:buFont typeface="Arial" panose="020B0604020202020204" pitchFamily="34" charset="0"/>
              <a:buChar char="•"/>
            </a:pPr>
            <a:r>
              <a:rPr lang="en-US" dirty="0"/>
              <a:t>Maintaining accounting records</a:t>
            </a:r>
          </a:p>
          <a:p>
            <a:pPr lvl="1">
              <a:buFont typeface="Arial" panose="020B0604020202020204" pitchFamily="34" charset="0"/>
              <a:buChar char="•"/>
            </a:pPr>
            <a:r>
              <a:rPr lang="en-US" dirty="0"/>
              <a:t>Processing purchases</a:t>
            </a:r>
          </a:p>
          <a:p>
            <a:pPr lvl="1">
              <a:buFont typeface="Arial" panose="020B0604020202020204" pitchFamily="34" charset="0"/>
              <a:buChar char="•"/>
            </a:pPr>
            <a:r>
              <a:rPr lang="en-US" b="1" dirty="0"/>
              <a:t>Reconciling</a:t>
            </a:r>
            <a:r>
              <a:rPr lang="en-US" dirty="0"/>
              <a:t> accounts</a:t>
            </a:r>
          </a:p>
          <a:p>
            <a:pPr lvl="1">
              <a:buFont typeface="Arial" panose="020B0604020202020204" pitchFamily="34" charset="0"/>
              <a:buChar char="•"/>
            </a:pPr>
            <a:r>
              <a:rPr lang="en-US" dirty="0"/>
              <a:t>Submitting payroll</a:t>
            </a:r>
          </a:p>
          <a:p>
            <a:pPr>
              <a:buFont typeface="Arial" panose="020B0604020202020204" pitchFamily="34" charset="0"/>
              <a:buChar char="•"/>
            </a:pPr>
            <a:r>
              <a:rPr lang="en-US" dirty="0"/>
              <a:t>Principals/Budget Managers remain accountable for oversight</a:t>
            </a:r>
          </a:p>
        </p:txBody>
      </p:sp>
    </p:spTree>
    <p:extLst>
      <p:ext uri="{BB962C8B-B14F-4D97-AF65-F5344CB8AC3E}">
        <p14:creationId xmlns:p14="http://schemas.microsoft.com/office/powerpoint/2010/main" val="2375973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18FC0-82C8-4FD3-B77A-5ECE8B3C188A}"/>
              </a:ext>
            </a:extLst>
          </p:cNvPr>
          <p:cNvSpPr>
            <a:spLocks noGrp="1"/>
          </p:cNvSpPr>
          <p:nvPr>
            <p:ph type="title"/>
          </p:nvPr>
        </p:nvSpPr>
        <p:spPr/>
        <p:txBody>
          <a:bodyPr>
            <a:normAutofit/>
          </a:bodyPr>
          <a:lstStyle/>
          <a:p>
            <a:r>
              <a:rPr lang="en-US" dirty="0"/>
              <a:t>Two major types of funds</a:t>
            </a:r>
          </a:p>
        </p:txBody>
      </p:sp>
      <p:sp>
        <p:nvSpPr>
          <p:cNvPr id="3" name="Text Placeholder 2">
            <a:extLst>
              <a:ext uri="{FF2B5EF4-FFF2-40B4-BE49-F238E27FC236}">
                <a16:creationId xmlns:a16="http://schemas.microsoft.com/office/drawing/2014/main" id="{8F1F355C-5C55-46E2-96E0-4934030428D6}"/>
              </a:ext>
            </a:extLst>
          </p:cNvPr>
          <p:cNvSpPr>
            <a:spLocks noGrp="1"/>
          </p:cNvSpPr>
          <p:nvPr>
            <p:ph type="body" idx="1"/>
          </p:nvPr>
        </p:nvSpPr>
        <p:spPr/>
        <p:txBody>
          <a:bodyPr/>
          <a:lstStyle/>
          <a:p>
            <a:r>
              <a:rPr lang="en-US" dirty="0"/>
              <a:t>SCHOOL GENERAL FUNDS</a:t>
            </a:r>
          </a:p>
        </p:txBody>
      </p:sp>
      <p:sp>
        <p:nvSpPr>
          <p:cNvPr id="4" name="Content Placeholder 3">
            <a:extLst>
              <a:ext uri="{FF2B5EF4-FFF2-40B4-BE49-F238E27FC236}">
                <a16:creationId xmlns:a16="http://schemas.microsoft.com/office/drawing/2014/main" id="{941A0835-C6D3-402D-85ED-DF242811C00C}"/>
              </a:ext>
            </a:extLst>
          </p:cNvPr>
          <p:cNvSpPr>
            <a:spLocks noGrp="1"/>
          </p:cNvSpPr>
          <p:nvPr>
            <p:ph sz="half" idx="2"/>
          </p:nvPr>
        </p:nvSpPr>
        <p:spPr/>
        <p:txBody>
          <a:bodyPr>
            <a:normAutofit fontScale="92500" lnSpcReduction="10000"/>
          </a:bodyPr>
          <a:lstStyle/>
          <a:p>
            <a:pPr>
              <a:buFont typeface="Arial" panose="020B0604020202020204" pitchFamily="34" charset="0"/>
              <a:buChar char="•"/>
            </a:pPr>
            <a:r>
              <a:rPr lang="en-US" dirty="0"/>
              <a:t>Managed through School Funds Online (SFO) software</a:t>
            </a:r>
          </a:p>
          <a:p>
            <a:pPr>
              <a:buFont typeface="Arial" panose="020B0604020202020204" pitchFamily="34" charset="0"/>
              <a:buChar char="•"/>
            </a:pPr>
            <a:r>
              <a:rPr lang="en-US" dirty="0"/>
              <a:t>Generated through school activities and fundraising</a:t>
            </a:r>
          </a:p>
          <a:p>
            <a:pPr>
              <a:buFont typeface="Arial" panose="020B0604020202020204" pitchFamily="34" charset="0"/>
              <a:buChar char="•"/>
            </a:pPr>
            <a:r>
              <a:rPr lang="en-US" dirty="0"/>
              <a:t>Purchases processed at the school by bookkeeper</a:t>
            </a:r>
          </a:p>
          <a:p>
            <a:pPr>
              <a:buFont typeface="Arial" panose="020B0604020202020204" pitchFamily="34" charset="0"/>
              <a:buChar char="•"/>
            </a:pPr>
            <a:r>
              <a:rPr lang="en-US" dirty="0"/>
              <a:t>Requires a school bank account and authorized signers</a:t>
            </a:r>
          </a:p>
          <a:p>
            <a:pPr>
              <a:buFont typeface="Arial" panose="020B0604020202020204" pitchFamily="34" charset="0"/>
              <a:buChar char="•"/>
            </a:pPr>
            <a:r>
              <a:rPr lang="en-US" dirty="0"/>
              <a:t>All checks require two signatures (Principal, Bookkeeper, APs, CFO)</a:t>
            </a:r>
          </a:p>
        </p:txBody>
      </p:sp>
      <p:sp>
        <p:nvSpPr>
          <p:cNvPr id="5" name="Text Placeholder 4">
            <a:extLst>
              <a:ext uri="{FF2B5EF4-FFF2-40B4-BE49-F238E27FC236}">
                <a16:creationId xmlns:a16="http://schemas.microsoft.com/office/drawing/2014/main" id="{0AE74286-62C4-478C-8D67-F8DB5A1661B1}"/>
              </a:ext>
            </a:extLst>
          </p:cNvPr>
          <p:cNvSpPr>
            <a:spLocks noGrp="1"/>
          </p:cNvSpPr>
          <p:nvPr>
            <p:ph type="body" sz="quarter" idx="3"/>
          </p:nvPr>
        </p:nvSpPr>
        <p:spPr/>
        <p:txBody>
          <a:bodyPr/>
          <a:lstStyle/>
          <a:p>
            <a:r>
              <a:rPr lang="en-US" dirty="0"/>
              <a:t>DISTRICT FUNDS</a:t>
            </a:r>
          </a:p>
        </p:txBody>
      </p:sp>
      <p:sp>
        <p:nvSpPr>
          <p:cNvPr id="6" name="Content Placeholder 5">
            <a:extLst>
              <a:ext uri="{FF2B5EF4-FFF2-40B4-BE49-F238E27FC236}">
                <a16:creationId xmlns:a16="http://schemas.microsoft.com/office/drawing/2014/main" id="{4556778B-DA1A-416C-8DF3-0CC99D04EDD8}"/>
              </a:ext>
            </a:extLst>
          </p:cNvPr>
          <p:cNvSpPr>
            <a:spLocks noGrp="1"/>
          </p:cNvSpPr>
          <p:nvPr>
            <p:ph sz="quarter" idx="4"/>
          </p:nvPr>
        </p:nvSpPr>
        <p:spPr/>
        <p:txBody>
          <a:bodyPr>
            <a:normAutofit fontScale="92500" lnSpcReduction="10000"/>
          </a:bodyPr>
          <a:lstStyle/>
          <a:p>
            <a:pPr>
              <a:buFont typeface="Arial" panose="020B0604020202020204" pitchFamily="34" charset="0"/>
              <a:buChar char="•"/>
            </a:pPr>
            <a:r>
              <a:rPr lang="en-US" dirty="0"/>
              <a:t>Managed in LINQ software </a:t>
            </a:r>
          </a:p>
          <a:p>
            <a:pPr>
              <a:buFont typeface="Arial" panose="020B0604020202020204" pitchFamily="34" charset="0"/>
              <a:buChar char="•"/>
            </a:pPr>
            <a:r>
              <a:rPr lang="en-US" dirty="0"/>
              <a:t>Generated through state, federal and local allocations/allotments</a:t>
            </a:r>
          </a:p>
          <a:p>
            <a:pPr>
              <a:buFont typeface="Arial" panose="020B0604020202020204" pitchFamily="34" charset="0"/>
              <a:buChar char="•"/>
            </a:pPr>
            <a:r>
              <a:rPr lang="en-US" dirty="0"/>
              <a:t>Purchasing and payroll are processed by Finance Department</a:t>
            </a:r>
          </a:p>
          <a:p>
            <a:pPr>
              <a:buFont typeface="Arial" panose="020B0604020202020204" pitchFamily="34" charset="0"/>
              <a:buChar char="•"/>
            </a:pPr>
            <a:r>
              <a:rPr lang="en-US" dirty="0"/>
              <a:t>Subject to strict spending and reporting requirements</a:t>
            </a:r>
          </a:p>
        </p:txBody>
      </p:sp>
    </p:spTree>
    <p:extLst>
      <p:ext uri="{BB962C8B-B14F-4D97-AF65-F5344CB8AC3E}">
        <p14:creationId xmlns:p14="http://schemas.microsoft.com/office/powerpoint/2010/main" val="790743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55635-9E2B-49BB-B20C-307D069C8189}"/>
              </a:ext>
            </a:extLst>
          </p:cNvPr>
          <p:cNvSpPr>
            <a:spLocks noGrp="1"/>
          </p:cNvSpPr>
          <p:nvPr>
            <p:ph type="title"/>
          </p:nvPr>
        </p:nvSpPr>
        <p:spPr>
          <a:xfrm>
            <a:off x="1143000" y="609600"/>
            <a:ext cx="10083800" cy="1356360"/>
          </a:xfrm>
        </p:spPr>
        <p:txBody>
          <a:bodyPr/>
          <a:lstStyle/>
          <a:p>
            <a:r>
              <a:rPr lang="en-US" dirty="0"/>
              <a:t>DISTRICT budgets</a:t>
            </a:r>
          </a:p>
        </p:txBody>
      </p:sp>
      <p:sp>
        <p:nvSpPr>
          <p:cNvPr id="3" name="Content Placeholder 2">
            <a:extLst>
              <a:ext uri="{FF2B5EF4-FFF2-40B4-BE49-F238E27FC236}">
                <a16:creationId xmlns:a16="http://schemas.microsoft.com/office/drawing/2014/main" id="{E906D6FF-B59E-4D06-B1AD-78B86B6CA632}"/>
              </a:ext>
            </a:extLst>
          </p:cNvPr>
          <p:cNvSpPr>
            <a:spLocks noGrp="1"/>
          </p:cNvSpPr>
          <p:nvPr>
            <p:ph idx="1"/>
          </p:nvPr>
        </p:nvSpPr>
        <p:spPr>
          <a:xfrm>
            <a:off x="1024127" y="2147777"/>
            <a:ext cx="10597259" cy="4161583"/>
          </a:xfrm>
        </p:spPr>
        <p:txBody>
          <a:bodyPr>
            <a:normAutofit/>
          </a:bodyPr>
          <a:lstStyle/>
          <a:p>
            <a:pPr>
              <a:buFont typeface="Arial" panose="020B0604020202020204" pitchFamily="34" charset="0"/>
              <a:buChar char="•"/>
            </a:pPr>
            <a:r>
              <a:rPr lang="en-US" dirty="0"/>
              <a:t>Supports school operations and instructional needs; includes all payroll</a:t>
            </a:r>
          </a:p>
          <a:p>
            <a:pPr>
              <a:buFont typeface="Arial" panose="020B0604020202020204" pitchFamily="34" charset="0"/>
              <a:buChar char="•"/>
            </a:pPr>
            <a:r>
              <a:rPr lang="en-US" dirty="0"/>
              <a:t>Funding sources include state, federal and local dollars</a:t>
            </a:r>
          </a:p>
          <a:p>
            <a:pPr>
              <a:buFont typeface="Arial" panose="020B0604020202020204" pitchFamily="34" charset="0"/>
              <a:buChar char="•"/>
            </a:pPr>
            <a:r>
              <a:rPr lang="en-US" dirty="0"/>
              <a:t>Each funding source has specific allowable uses, including local dollars</a:t>
            </a:r>
          </a:p>
          <a:p>
            <a:pPr>
              <a:buFont typeface="Arial" panose="020B0604020202020204" pitchFamily="34" charset="0"/>
              <a:buChar char="•"/>
            </a:pPr>
            <a:r>
              <a:rPr lang="en-US" dirty="0"/>
              <a:t>Schools may be allotted parts of district budgets:</a:t>
            </a:r>
          </a:p>
          <a:p>
            <a:pPr lvl="1">
              <a:buFont typeface="Arial" panose="020B0604020202020204" pitchFamily="34" charset="0"/>
              <a:buChar char="•"/>
            </a:pPr>
            <a:r>
              <a:rPr lang="en-US" b="1" dirty="0"/>
              <a:t>Classroom Materials </a:t>
            </a:r>
            <a:r>
              <a:rPr lang="en-US" dirty="0"/>
              <a:t>(State) </a:t>
            </a:r>
            <a:r>
              <a:rPr lang="en-US" b="1" dirty="0"/>
              <a:t>-</a:t>
            </a:r>
            <a:r>
              <a:rPr lang="en-US" dirty="0"/>
              <a:t> Instructional Materials and Supplies, Instructional Equipment and Testing Support</a:t>
            </a:r>
          </a:p>
          <a:p>
            <a:pPr lvl="1">
              <a:buFont typeface="Arial" panose="020B0604020202020204" pitchFamily="34" charset="0"/>
              <a:buChar char="•"/>
            </a:pPr>
            <a:r>
              <a:rPr lang="en-US" b="1" dirty="0"/>
              <a:t>Title I </a:t>
            </a:r>
            <a:r>
              <a:rPr lang="en-US" dirty="0"/>
              <a:t>(Federal) – Ms. Goldsby</a:t>
            </a:r>
          </a:p>
          <a:p>
            <a:pPr lvl="1">
              <a:buFont typeface="Arial" panose="020B0604020202020204" pitchFamily="34" charset="0"/>
              <a:buChar char="•"/>
            </a:pPr>
            <a:r>
              <a:rPr lang="en-US" b="1" dirty="0"/>
              <a:t>Grass Cutting </a:t>
            </a:r>
            <a:r>
              <a:rPr lang="en-US" dirty="0"/>
              <a:t>(Local) – Lawn Maintenance</a:t>
            </a:r>
          </a:p>
          <a:p>
            <a:pPr lvl="1">
              <a:buFont typeface="Arial" panose="020B0604020202020204" pitchFamily="34" charset="0"/>
              <a:buChar char="•"/>
            </a:pPr>
            <a:r>
              <a:rPr lang="en-US" b="1" dirty="0"/>
              <a:t>School Administration </a:t>
            </a:r>
            <a:r>
              <a:rPr lang="en-US" dirty="0"/>
              <a:t>(Local) – Office Supplies and Admin Travel</a:t>
            </a:r>
          </a:p>
          <a:p>
            <a:pPr lvl="1">
              <a:buFont typeface="Arial" panose="020B0604020202020204" pitchFamily="34" charset="0"/>
              <a:buChar char="•"/>
            </a:pPr>
            <a:r>
              <a:rPr lang="en-US" b="1" dirty="0"/>
              <a:t>Capital</a:t>
            </a:r>
            <a:r>
              <a:rPr lang="en-US" dirty="0"/>
              <a:t> (Local) – Athletic and School Capital Projects</a:t>
            </a:r>
          </a:p>
          <a:p>
            <a:pPr>
              <a:buFont typeface="Arial" panose="020B0604020202020204" pitchFamily="34" charset="0"/>
              <a:buChar char="•"/>
            </a:pPr>
            <a:r>
              <a:rPr lang="en-US" dirty="0"/>
              <a:t>Budget allotments for the upcoming year will be communicated once finalized</a:t>
            </a:r>
          </a:p>
        </p:txBody>
      </p:sp>
    </p:spTree>
    <p:extLst>
      <p:ext uri="{BB962C8B-B14F-4D97-AF65-F5344CB8AC3E}">
        <p14:creationId xmlns:p14="http://schemas.microsoft.com/office/powerpoint/2010/main" val="1223912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BD741-6C57-46A8-97F4-AD48A1175ACD}"/>
              </a:ext>
            </a:extLst>
          </p:cNvPr>
          <p:cNvSpPr>
            <a:spLocks noGrp="1"/>
          </p:cNvSpPr>
          <p:nvPr>
            <p:ph type="title"/>
          </p:nvPr>
        </p:nvSpPr>
        <p:spPr/>
        <p:txBody>
          <a:bodyPr/>
          <a:lstStyle/>
          <a:p>
            <a:r>
              <a:rPr lang="en-US" dirty="0"/>
              <a:t>Where Allotments Come From</a:t>
            </a:r>
          </a:p>
        </p:txBody>
      </p:sp>
      <p:sp>
        <p:nvSpPr>
          <p:cNvPr id="3" name="Content Placeholder 2">
            <a:extLst>
              <a:ext uri="{FF2B5EF4-FFF2-40B4-BE49-F238E27FC236}">
                <a16:creationId xmlns:a16="http://schemas.microsoft.com/office/drawing/2014/main" id="{172AD262-BBF6-4176-B59D-D879BD60D928}"/>
              </a:ext>
            </a:extLst>
          </p:cNvPr>
          <p:cNvSpPr>
            <a:spLocks noGrp="1"/>
          </p:cNvSpPr>
          <p:nvPr>
            <p:ph idx="1"/>
          </p:nvPr>
        </p:nvSpPr>
        <p:spPr>
          <a:xfrm>
            <a:off x="1143000" y="2360428"/>
            <a:ext cx="9872871" cy="3735572"/>
          </a:xfrm>
        </p:spPr>
        <p:txBody>
          <a:bodyPr>
            <a:normAutofit/>
          </a:bodyPr>
          <a:lstStyle/>
          <a:p>
            <a:pPr>
              <a:buFont typeface="Arial" panose="020B0604020202020204" pitchFamily="34" charset="0"/>
              <a:buChar char="•"/>
            </a:pPr>
            <a:r>
              <a:rPr lang="en-US" dirty="0"/>
              <a:t>State and federal funds distributed to DCS through funding formulas</a:t>
            </a:r>
          </a:p>
          <a:p>
            <a:pPr>
              <a:buFont typeface="Arial" panose="020B0604020202020204" pitchFamily="34" charset="0"/>
              <a:buChar char="•"/>
            </a:pPr>
            <a:r>
              <a:rPr lang="en-US" dirty="0"/>
              <a:t>Average Daily Membership (ADM) is major factor in many formulas</a:t>
            </a:r>
          </a:p>
          <a:p>
            <a:pPr>
              <a:buFont typeface="Arial" panose="020B0604020202020204" pitchFamily="34" charset="0"/>
              <a:buChar char="•"/>
            </a:pPr>
            <a:r>
              <a:rPr lang="en-US" dirty="0"/>
              <a:t>Each program has spending requirements and restrictions</a:t>
            </a:r>
          </a:p>
          <a:p>
            <a:pPr lvl="1">
              <a:buFont typeface="Arial" panose="020B0604020202020204" pitchFamily="34" charset="0"/>
              <a:buChar char="•"/>
            </a:pPr>
            <a:r>
              <a:rPr lang="en-US" dirty="0">
                <a:hlinkClick r:id="rId3"/>
              </a:rPr>
              <a:t>State Allotment Manual </a:t>
            </a:r>
            <a:r>
              <a:rPr lang="en-US" dirty="0"/>
              <a:t>&amp; </a:t>
            </a:r>
            <a:r>
              <a:rPr lang="en-US" dirty="0">
                <a:hlinkClick r:id="rId4"/>
              </a:rPr>
              <a:t>Chart of Accounts</a:t>
            </a:r>
            <a:endParaRPr lang="en-US" dirty="0"/>
          </a:p>
          <a:p>
            <a:pPr>
              <a:buFont typeface="Arial" panose="020B0604020202020204" pitchFamily="34" charset="0"/>
              <a:buChar char="•"/>
            </a:pPr>
            <a:r>
              <a:rPr lang="en-US" dirty="0"/>
              <a:t>Local funding provided by county government and allocated by district leadership</a:t>
            </a:r>
          </a:p>
        </p:txBody>
      </p:sp>
    </p:spTree>
    <p:extLst>
      <p:ext uri="{BB962C8B-B14F-4D97-AF65-F5344CB8AC3E}">
        <p14:creationId xmlns:p14="http://schemas.microsoft.com/office/powerpoint/2010/main" val="2758664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BD741-6C57-46A8-97F4-AD48A1175ACD}"/>
              </a:ext>
            </a:extLst>
          </p:cNvPr>
          <p:cNvSpPr>
            <a:spLocks noGrp="1"/>
          </p:cNvSpPr>
          <p:nvPr>
            <p:ph type="title"/>
          </p:nvPr>
        </p:nvSpPr>
        <p:spPr/>
        <p:txBody>
          <a:bodyPr/>
          <a:lstStyle/>
          <a:p>
            <a:r>
              <a:rPr lang="en-US" dirty="0"/>
              <a:t>Principal's monthly report (PMR)</a:t>
            </a:r>
          </a:p>
        </p:txBody>
      </p:sp>
      <p:sp>
        <p:nvSpPr>
          <p:cNvPr id="3" name="Content Placeholder 2">
            <a:extLst>
              <a:ext uri="{FF2B5EF4-FFF2-40B4-BE49-F238E27FC236}">
                <a16:creationId xmlns:a16="http://schemas.microsoft.com/office/drawing/2014/main" id="{172AD262-BBF6-4176-B59D-D879BD60D928}"/>
              </a:ext>
            </a:extLst>
          </p:cNvPr>
          <p:cNvSpPr>
            <a:spLocks noGrp="1"/>
          </p:cNvSpPr>
          <p:nvPr>
            <p:ph idx="1"/>
          </p:nvPr>
        </p:nvSpPr>
        <p:spPr>
          <a:xfrm>
            <a:off x="1143000" y="2339164"/>
            <a:ext cx="9872871" cy="3756836"/>
          </a:xfrm>
        </p:spPr>
        <p:txBody>
          <a:bodyPr>
            <a:normAutofit/>
          </a:bodyPr>
          <a:lstStyle/>
          <a:p>
            <a:pPr>
              <a:buFont typeface="Arial" panose="020B0604020202020204" pitchFamily="34" charset="0"/>
              <a:buChar char="•"/>
            </a:pPr>
            <a:r>
              <a:rPr lang="en-US" b="1" dirty="0"/>
              <a:t>One of the most important reports submitted by schools</a:t>
            </a:r>
          </a:p>
          <a:p>
            <a:pPr>
              <a:buFont typeface="Arial" panose="020B0604020202020204" pitchFamily="34" charset="0"/>
              <a:buChar char="•"/>
            </a:pPr>
            <a:r>
              <a:rPr lang="en-US" dirty="0"/>
              <a:t>Reports ADM (Average Daily Membership)</a:t>
            </a:r>
          </a:p>
          <a:p>
            <a:pPr>
              <a:buFont typeface="Arial" panose="020B0604020202020204" pitchFamily="34" charset="0"/>
              <a:buChar char="•"/>
            </a:pPr>
            <a:r>
              <a:rPr lang="en-US" dirty="0"/>
              <a:t>August and September enrollment data especially critical</a:t>
            </a:r>
          </a:p>
          <a:p>
            <a:pPr>
              <a:buFont typeface="Arial" panose="020B0604020202020204" pitchFamily="34" charset="0"/>
              <a:buChar char="•"/>
            </a:pPr>
            <a:r>
              <a:rPr lang="en-US" dirty="0"/>
              <a:t>Growth funding and next year’s state and federal allotments determined by the best of August and September numbers (Best 1 or 2) – reported to state by school and grade</a:t>
            </a:r>
          </a:p>
          <a:p>
            <a:pPr>
              <a:buFont typeface="Arial" panose="020B0604020202020204" pitchFamily="34" charset="0"/>
              <a:buChar char="•"/>
            </a:pPr>
            <a:r>
              <a:rPr lang="en-US" dirty="0"/>
              <a:t>Accurate reporting directly impacts school resources</a:t>
            </a:r>
            <a:endParaRPr lang="en-US" b="1" dirty="0"/>
          </a:p>
        </p:txBody>
      </p:sp>
    </p:spTree>
    <p:extLst>
      <p:ext uri="{BB962C8B-B14F-4D97-AF65-F5344CB8AC3E}">
        <p14:creationId xmlns:p14="http://schemas.microsoft.com/office/powerpoint/2010/main" val="1561048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8AC6A-D323-44EB-B3C8-FDC24367BA50}"/>
              </a:ext>
            </a:extLst>
          </p:cNvPr>
          <p:cNvSpPr>
            <a:spLocks noGrp="1"/>
          </p:cNvSpPr>
          <p:nvPr>
            <p:ph type="title"/>
          </p:nvPr>
        </p:nvSpPr>
        <p:spPr>
          <a:xfrm>
            <a:off x="734358" y="609600"/>
            <a:ext cx="9875520" cy="1356360"/>
          </a:xfrm>
        </p:spPr>
        <p:txBody>
          <a:bodyPr/>
          <a:lstStyle/>
          <a:p>
            <a:r>
              <a:rPr lang="en-US" dirty="0"/>
              <a:t>Big Bad Budget Code – how it’s all tracked</a:t>
            </a:r>
          </a:p>
        </p:txBody>
      </p:sp>
      <p:sp>
        <p:nvSpPr>
          <p:cNvPr id="3" name="Content Placeholder 2">
            <a:extLst>
              <a:ext uri="{FF2B5EF4-FFF2-40B4-BE49-F238E27FC236}">
                <a16:creationId xmlns:a16="http://schemas.microsoft.com/office/drawing/2014/main" id="{642DFB04-D153-4D46-AAFC-A60161D55191}"/>
              </a:ext>
            </a:extLst>
          </p:cNvPr>
          <p:cNvSpPr>
            <a:spLocks noGrp="1"/>
          </p:cNvSpPr>
          <p:nvPr>
            <p:ph idx="1"/>
          </p:nvPr>
        </p:nvSpPr>
        <p:spPr>
          <a:xfrm>
            <a:off x="595423" y="2264734"/>
            <a:ext cx="10823944" cy="3831265"/>
          </a:xfrm>
        </p:spPr>
        <p:txBody>
          <a:bodyPr>
            <a:normAutofit/>
          </a:bodyPr>
          <a:lstStyle/>
          <a:p>
            <a:pPr>
              <a:buFont typeface="Arial" panose="020B0604020202020204" pitchFamily="34" charset="0"/>
              <a:buChar char="•"/>
            </a:pPr>
            <a:r>
              <a:rPr lang="en-US" b="1" dirty="0"/>
              <a:t>Every purchase and every employee is tied to a budget code</a:t>
            </a:r>
          </a:p>
          <a:p>
            <a:pPr>
              <a:buFont typeface="Arial" panose="020B0604020202020204" pitchFamily="34" charset="0"/>
              <a:buChar char="•"/>
            </a:pPr>
            <a:r>
              <a:rPr lang="en-US" dirty="0"/>
              <a:t>Budget code identifies funding source, purpose, and location</a:t>
            </a:r>
          </a:p>
          <a:p>
            <a:pPr>
              <a:buFont typeface="Arial" panose="020B0604020202020204" pitchFamily="34" charset="0"/>
              <a:buChar char="•"/>
            </a:pPr>
            <a:r>
              <a:rPr lang="en-US" dirty="0"/>
              <a:t>Allows us to manage over $100 million in annual expenditures</a:t>
            </a:r>
          </a:p>
          <a:p>
            <a:pPr>
              <a:buFont typeface="Arial" panose="020B0604020202020204" pitchFamily="34" charset="0"/>
              <a:buChar char="•"/>
            </a:pPr>
            <a:r>
              <a:rPr lang="en-US" dirty="0"/>
              <a:t>Proper coding ensures compliance with state and federal </a:t>
            </a:r>
          </a:p>
          <a:p>
            <a:pPr>
              <a:buFont typeface="Arial" panose="020B0604020202020204" pitchFamily="34" charset="0"/>
              <a:buChar char="•"/>
            </a:pPr>
            <a:r>
              <a:rPr lang="en-US" dirty="0"/>
              <a:t>Also ensures accurate financial reporting</a:t>
            </a:r>
          </a:p>
        </p:txBody>
      </p:sp>
    </p:spTree>
    <p:extLst>
      <p:ext uri="{BB962C8B-B14F-4D97-AF65-F5344CB8AC3E}">
        <p14:creationId xmlns:p14="http://schemas.microsoft.com/office/powerpoint/2010/main" val="860551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4FDF-9F73-460B-89F2-44E5D35DF60D}"/>
              </a:ext>
            </a:extLst>
          </p:cNvPr>
          <p:cNvSpPr>
            <a:spLocks noGrp="1"/>
          </p:cNvSpPr>
          <p:nvPr>
            <p:ph type="title"/>
          </p:nvPr>
        </p:nvSpPr>
        <p:spPr/>
        <p:txBody>
          <a:bodyPr/>
          <a:lstStyle/>
          <a:p>
            <a:r>
              <a:rPr lang="en-US" dirty="0"/>
              <a:t>BUDGET CODE EXAMPLES</a:t>
            </a:r>
          </a:p>
        </p:txBody>
      </p:sp>
      <p:sp>
        <p:nvSpPr>
          <p:cNvPr id="3" name="Content Placeholder 2">
            <a:extLst>
              <a:ext uri="{FF2B5EF4-FFF2-40B4-BE49-F238E27FC236}">
                <a16:creationId xmlns:a16="http://schemas.microsoft.com/office/drawing/2014/main" id="{F702EA85-B083-4AC9-BF74-BDC7EC1AC8EF}"/>
              </a:ext>
            </a:extLst>
          </p:cNvPr>
          <p:cNvSpPr>
            <a:spLocks noGrp="1"/>
          </p:cNvSpPr>
          <p:nvPr>
            <p:ph sz="half" idx="1"/>
          </p:nvPr>
        </p:nvSpPr>
        <p:spPr>
          <a:xfrm>
            <a:off x="1143000" y="2418912"/>
            <a:ext cx="4754880" cy="4023360"/>
          </a:xfrm>
        </p:spPr>
        <p:txBody>
          <a:bodyPr>
            <a:normAutofit fontScale="92500" lnSpcReduction="20000"/>
          </a:bodyPr>
          <a:lstStyle/>
          <a:p>
            <a:pPr lvl="1"/>
            <a:r>
              <a:rPr lang="en-US" b="1" dirty="0"/>
              <a:t>1.5110.001.121.304.000.00.0</a:t>
            </a:r>
            <a:endParaRPr lang="en-US" dirty="0"/>
          </a:p>
          <a:p>
            <a:pPr marL="742950" lvl="1" indent="-285750">
              <a:buFont typeface="Arial" panose="020B0604020202020204" pitchFamily="34" charset="0"/>
              <a:buChar char="•"/>
            </a:pPr>
            <a:r>
              <a:rPr lang="en-US" dirty="0"/>
              <a:t>Fund Source 1 – State</a:t>
            </a:r>
          </a:p>
          <a:p>
            <a:pPr marL="742950" lvl="1" indent="-285750">
              <a:buFont typeface="Arial" panose="020B0604020202020204" pitchFamily="34" charset="0"/>
              <a:buChar char="•"/>
            </a:pPr>
            <a:r>
              <a:rPr lang="en-US" dirty="0"/>
              <a:t>Purpose 5110 – Regular Instructional Services</a:t>
            </a:r>
          </a:p>
          <a:p>
            <a:pPr marL="742950" lvl="1" indent="-285750">
              <a:buFont typeface="Arial" panose="020B0604020202020204" pitchFamily="34" charset="0"/>
              <a:buChar char="•"/>
            </a:pPr>
            <a:r>
              <a:rPr lang="en-US" dirty="0"/>
              <a:t>Program 001 – Classroom Teachers </a:t>
            </a:r>
          </a:p>
          <a:p>
            <a:pPr marL="742950" lvl="1" indent="-285750">
              <a:buFont typeface="Arial" panose="020B0604020202020204" pitchFamily="34" charset="0"/>
              <a:buChar char="•"/>
            </a:pPr>
            <a:r>
              <a:rPr lang="en-US" dirty="0"/>
              <a:t>Object 121 – Certified Instructional Teacher</a:t>
            </a:r>
          </a:p>
          <a:p>
            <a:pPr marL="742950" lvl="1" indent="-285750">
              <a:buFont typeface="Arial" panose="020B0604020202020204" pitchFamily="34" charset="0"/>
              <a:buChar char="•"/>
            </a:pPr>
            <a:r>
              <a:rPr lang="en-US" dirty="0"/>
              <a:t>Location 344 – EDHS</a:t>
            </a:r>
          </a:p>
          <a:p>
            <a:pPr lvl="1"/>
            <a:r>
              <a:rPr lang="en-US" b="1" dirty="0"/>
              <a:t>3.5210.060.141.308.000.00.6</a:t>
            </a:r>
            <a:endParaRPr lang="en-US" dirty="0"/>
          </a:p>
          <a:p>
            <a:pPr marL="742950" lvl="1" indent="-285750">
              <a:buFont typeface="Arial" panose="020B0604020202020204" pitchFamily="34" charset="0"/>
              <a:buChar char="•"/>
            </a:pPr>
            <a:r>
              <a:rPr lang="en-US" dirty="0"/>
              <a:t>Fund Source 3 – Federal</a:t>
            </a:r>
          </a:p>
          <a:p>
            <a:pPr marL="742950" lvl="1" indent="-285750">
              <a:buFont typeface="Arial" panose="020B0604020202020204" pitchFamily="34" charset="0"/>
              <a:buChar char="•"/>
            </a:pPr>
            <a:r>
              <a:rPr lang="en-US" dirty="0"/>
              <a:t>Purpose 5210 – Children with Disabilities Curricular Services</a:t>
            </a:r>
          </a:p>
          <a:p>
            <a:pPr marL="742950" lvl="1" indent="-285750">
              <a:buFont typeface="Arial" panose="020B0604020202020204" pitchFamily="34" charset="0"/>
              <a:buChar char="•"/>
            </a:pPr>
            <a:r>
              <a:rPr lang="en-US" dirty="0"/>
              <a:t>Program 060 – Title VI</a:t>
            </a:r>
          </a:p>
          <a:p>
            <a:pPr marL="742950" lvl="1" indent="-285750">
              <a:buFont typeface="Arial" panose="020B0604020202020204" pitchFamily="34" charset="0"/>
              <a:buChar char="•"/>
            </a:pPr>
            <a:r>
              <a:rPr lang="en-US" dirty="0"/>
              <a:t>Object 121 – Teacher Assistant</a:t>
            </a:r>
          </a:p>
          <a:p>
            <a:pPr marL="742950" lvl="1" indent="-285750">
              <a:buFont typeface="Arial" panose="020B0604020202020204" pitchFamily="34" charset="0"/>
              <a:buChar char="•"/>
            </a:pPr>
            <a:r>
              <a:rPr lang="en-US" dirty="0"/>
              <a:t>Location 308 – BES</a:t>
            </a:r>
          </a:p>
          <a:p>
            <a:pPr marL="742950" lvl="1" indent="-285750">
              <a:buFont typeface="Arial" panose="020B0604020202020204" pitchFamily="34" charset="0"/>
              <a:buChar char="•"/>
            </a:pPr>
            <a:r>
              <a:rPr lang="en-US" dirty="0"/>
              <a:t>Grant Year 6 – Federal Grant Year</a:t>
            </a:r>
          </a:p>
          <a:p>
            <a:endParaRPr lang="en-US" dirty="0"/>
          </a:p>
          <a:p>
            <a:pPr marL="45720" indent="0">
              <a:buNone/>
            </a:pPr>
            <a:endParaRPr lang="en-US" dirty="0"/>
          </a:p>
          <a:p>
            <a:endParaRPr lang="en-US" dirty="0"/>
          </a:p>
          <a:p>
            <a:endParaRPr lang="en-US" dirty="0"/>
          </a:p>
        </p:txBody>
      </p:sp>
      <p:sp>
        <p:nvSpPr>
          <p:cNvPr id="4" name="Content Placeholder 3">
            <a:extLst>
              <a:ext uri="{FF2B5EF4-FFF2-40B4-BE49-F238E27FC236}">
                <a16:creationId xmlns:a16="http://schemas.microsoft.com/office/drawing/2014/main" id="{6FA6D977-6D86-4469-BD5A-D01DAE188D71}"/>
              </a:ext>
            </a:extLst>
          </p:cNvPr>
          <p:cNvSpPr>
            <a:spLocks noGrp="1"/>
          </p:cNvSpPr>
          <p:nvPr>
            <p:ph sz="half" idx="2"/>
          </p:nvPr>
        </p:nvSpPr>
        <p:spPr>
          <a:xfrm>
            <a:off x="6342043" y="2408283"/>
            <a:ext cx="4754880" cy="4023360"/>
          </a:xfrm>
        </p:spPr>
        <p:txBody>
          <a:bodyPr>
            <a:normAutofit fontScale="92500" lnSpcReduction="20000"/>
          </a:bodyPr>
          <a:lstStyle/>
          <a:p>
            <a:pPr lvl="1"/>
            <a:r>
              <a:rPr lang="en-US" b="1" dirty="0"/>
              <a:t>3.5330.050.418.384.000.00.5</a:t>
            </a:r>
            <a:endParaRPr lang="en-US" dirty="0"/>
          </a:p>
          <a:p>
            <a:pPr marL="742950" lvl="1" indent="-285750">
              <a:buFont typeface="Arial" panose="020B0604020202020204" pitchFamily="34" charset="0"/>
              <a:buChar char="•"/>
            </a:pPr>
            <a:r>
              <a:rPr lang="en-US" dirty="0"/>
              <a:t>Fund Source 3 - Federal</a:t>
            </a:r>
          </a:p>
          <a:p>
            <a:pPr marL="742950" lvl="1" indent="-285750">
              <a:buFont typeface="Arial" panose="020B0604020202020204" pitchFamily="34" charset="0"/>
              <a:buChar char="•"/>
            </a:pPr>
            <a:r>
              <a:rPr lang="en-US" dirty="0"/>
              <a:t>Purpose 5330 – Remedial Supplemental K-12 Services</a:t>
            </a:r>
          </a:p>
          <a:p>
            <a:pPr marL="742950" lvl="1" indent="-285750">
              <a:buFont typeface="Arial" panose="020B0604020202020204" pitchFamily="34" charset="0"/>
              <a:buChar char="•"/>
            </a:pPr>
            <a:r>
              <a:rPr lang="en-US" dirty="0"/>
              <a:t>Program 050 – Title I</a:t>
            </a:r>
          </a:p>
          <a:p>
            <a:pPr marL="742950" lvl="1" indent="-285750">
              <a:buFont typeface="Arial" panose="020B0604020202020204" pitchFamily="34" charset="0"/>
              <a:buChar char="•"/>
            </a:pPr>
            <a:r>
              <a:rPr lang="en-US" dirty="0"/>
              <a:t>Object 418 – Computer Software and Supplies</a:t>
            </a:r>
          </a:p>
          <a:p>
            <a:pPr marL="742950" lvl="1" indent="-285750">
              <a:buFont typeface="Arial" panose="020B0604020202020204" pitchFamily="34" charset="0"/>
              <a:buChar char="•"/>
            </a:pPr>
            <a:r>
              <a:rPr lang="en-US" dirty="0"/>
              <a:t>Location 384 – RHM</a:t>
            </a:r>
          </a:p>
          <a:p>
            <a:pPr marL="742950" lvl="1" indent="-285750">
              <a:buFont typeface="Arial" panose="020B0604020202020204" pitchFamily="34" charset="0"/>
              <a:buChar char="•"/>
            </a:pPr>
            <a:r>
              <a:rPr lang="en-US" dirty="0"/>
              <a:t>Grant Year 5 – Federal Grant Year</a:t>
            </a:r>
          </a:p>
          <a:p>
            <a:pPr lvl="1"/>
            <a:r>
              <a:rPr lang="en-US" b="1" dirty="0"/>
              <a:t>2.6941.860.332.810.000.00.0</a:t>
            </a:r>
            <a:endParaRPr lang="en-US" dirty="0"/>
          </a:p>
          <a:p>
            <a:pPr marL="742950" lvl="1" indent="-285750">
              <a:buFont typeface="Arial" panose="020B0604020202020204" pitchFamily="34" charset="0"/>
              <a:buChar char="•"/>
            </a:pPr>
            <a:r>
              <a:rPr lang="en-US" dirty="0"/>
              <a:t>Fund Source 2 - Local</a:t>
            </a:r>
          </a:p>
          <a:p>
            <a:pPr marL="742950" lvl="1" indent="-285750">
              <a:buFont typeface="Arial" panose="020B0604020202020204" pitchFamily="34" charset="0"/>
              <a:buChar char="•"/>
            </a:pPr>
            <a:r>
              <a:rPr lang="en-US" dirty="0"/>
              <a:t>Purpose 6941 – Office of the Superintendent</a:t>
            </a:r>
          </a:p>
          <a:p>
            <a:pPr marL="742950" lvl="1" indent="-285750">
              <a:buFont typeface="Arial" panose="020B0604020202020204" pitchFamily="34" charset="0"/>
              <a:buChar char="•"/>
            </a:pPr>
            <a:r>
              <a:rPr lang="en-US" dirty="0"/>
              <a:t>Program 860 – Superintendent’s Office</a:t>
            </a:r>
          </a:p>
          <a:p>
            <a:pPr marL="742950" lvl="1" indent="-285750">
              <a:buFont typeface="Arial" panose="020B0604020202020204" pitchFamily="34" charset="0"/>
              <a:buChar char="•"/>
            </a:pPr>
            <a:r>
              <a:rPr lang="en-US" dirty="0"/>
              <a:t>Object 332 – Travel Reimbursement</a:t>
            </a:r>
          </a:p>
          <a:p>
            <a:pPr marL="742950" lvl="1" indent="-285750">
              <a:buFont typeface="Arial" panose="020B0604020202020204" pitchFamily="34" charset="0"/>
              <a:buChar char="•"/>
            </a:pPr>
            <a:r>
              <a:rPr lang="en-US" dirty="0"/>
              <a:t>Location 810 – Central Office</a:t>
            </a:r>
          </a:p>
        </p:txBody>
      </p:sp>
      <p:sp>
        <p:nvSpPr>
          <p:cNvPr id="10" name="Rectangle 9">
            <a:extLst>
              <a:ext uri="{FF2B5EF4-FFF2-40B4-BE49-F238E27FC236}">
                <a16:creationId xmlns:a16="http://schemas.microsoft.com/office/drawing/2014/main" id="{27AEAB03-CA9E-45D6-BC0F-24C2901DC316}"/>
              </a:ext>
            </a:extLst>
          </p:cNvPr>
          <p:cNvSpPr/>
          <p:nvPr/>
        </p:nvSpPr>
        <p:spPr>
          <a:xfrm>
            <a:off x="1249680" y="1922842"/>
            <a:ext cx="4155440" cy="42163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000" b="1" dirty="0"/>
              <a:t>PAYROLL EXAMPLES</a:t>
            </a:r>
          </a:p>
        </p:txBody>
      </p:sp>
      <p:sp>
        <p:nvSpPr>
          <p:cNvPr id="11" name="Rectangle 10">
            <a:extLst>
              <a:ext uri="{FF2B5EF4-FFF2-40B4-BE49-F238E27FC236}">
                <a16:creationId xmlns:a16="http://schemas.microsoft.com/office/drawing/2014/main" id="{73B070D7-2E3B-4BFF-ADA3-4AC8C243735A}"/>
              </a:ext>
            </a:extLst>
          </p:cNvPr>
          <p:cNvSpPr/>
          <p:nvPr/>
        </p:nvSpPr>
        <p:spPr>
          <a:xfrm>
            <a:off x="6427100" y="1912213"/>
            <a:ext cx="4155440" cy="42163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000" b="1" dirty="0"/>
              <a:t>PURCHASING EXAMPLES</a:t>
            </a:r>
          </a:p>
        </p:txBody>
      </p:sp>
    </p:spTree>
    <p:extLst>
      <p:ext uri="{BB962C8B-B14F-4D97-AF65-F5344CB8AC3E}">
        <p14:creationId xmlns:p14="http://schemas.microsoft.com/office/powerpoint/2010/main" val="2977213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64CBC-2391-4D2E-A73F-1540CD349BD8}"/>
              </a:ext>
            </a:extLst>
          </p:cNvPr>
          <p:cNvSpPr>
            <a:spLocks noGrp="1"/>
          </p:cNvSpPr>
          <p:nvPr>
            <p:ph type="title"/>
          </p:nvPr>
        </p:nvSpPr>
        <p:spPr/>
        <p:txBody>
          <a:bodyPr/>
          <a:lstStyle/>
          <a:p>
            <a:r>
              <a:rPr lang="en-US" dirty="0"/>
              <a:t>Critical financial processes</a:t>
            </a:r>
          </a:p>
        </p:txBody>
      </p:sp>
    </p:spTree>
    <p:extLst>
      <p:ext uri="{BB962C8B-B14F-4D97-AF65-F5344CB8AC3E}">
        <p14:creationId xmlns:p14="http://schemas.microsoft.com/office/powerpoint/2010/main" val="225387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9B69F-51BB-4B80-92C7-967AE08D1AF3}"/>
              </a:ext>
            </a:extLst>
          </p:cNvPr>
          <p:cNvSpPr>
            <a:spLocks noGrp="1"/>
          </p:cNvSpPr>
          <p:nvPr>
            <p:ph type="title"/>
          </p:nvPr>
        </p:nvSpPr>
        <p:spPr/>
        <p:txBody>
          <a:bodyPr/>
          <a:lstStyle/>
          <a:p>
            <a:r>
              <a:rPr lang="en-US" dirty="0"/>
              <a:t>Purchasing in LINQ – district funds</a:t>
            </a:r>
            <a:br>
              <a:rPr lang="en-US" dirty="0"/>
            </a:br>
            <a:endParaRPr lang="en-US" dirty="0"/>
          </a:p>
        </p:txBody>
      </p:sp>
      <p:sp>
        <p:nvSpPr>
          <p:cNvPr id="6" name="Content Placeholder 5">
            <a:extLst>
              <a:ext uri="{FF2B5EF4-FFF2-40B4-BE49-F238E27FC236}">
                <a16:creationId xmlns:a16="http://schemas.microsoft.com/office/drawing/2014/main" id="{3D0F52C4-8986-46DC-BA57-921D18EC45A2}"/>
              </a:ext>
            </a:extLst>
          </p:cNvPr>
          <p:cNvSpPr>
            <a:spLocks noGrp="1"/>
          </p:cNvSpPr>
          <p:nvPr>
            <p:ph idx="1"/>
          </p:nvPr>
        </p:nvSpPr>
        <p:spPr>
          <a:xfrm>
            <a:off x="1143000" y="1766455"/>
            <a:ext cx="10297391" cy="4329545"/>
          </a:xfrm>
        </p:spPr>
        <p:txBody>
          <a:bodyPr>
            <a:normAutofit fontScale="85000" lnSpcReduction="20000"/>
          </a:bodyPr>
          <a:lstStyle/>
          <a:p>
            <a:pPr marL="45720" indent="0">
              <a:buNone/>
            </a:pPr>
            <a:r>
              <a:rPr lang="en-US" b="1" dirty="0"/>
              <a:t>Purchasing Process</a:t>
            </a:r>
          </a:p>
          <a:p>
            <a:pPr marL="388620" indent="-342900">
              <a:buFont typeface="Arial" panose="020B0604020202020204" pitchFamily="34" charset="0"/>
              <a:buChar char="•"/>
            </a:pPr>
            <a:r>
              <a:rPr lang="en-US" b="1" dirty="0"/>
              <a:t>Step 1 Requisition</a:t>
            </a:r>
            <a:r>
              <a:rPr lang="en-US" dirty="0"/>
              <a:t>: Requesting permission/approval to buy goods/services</a:t>
            </a:r>
          </a:p>
          <a:p>
            <a:pPr marL="388620" indent="-342900">
              <a:buFont typeface="Arial" panose="020B0604020202020204" pitchFamily="34" charset="0"/>
              <a:buChar char="•"/>
            </a:pPr>
            <a:r>
              <a:rPr lang="en-US" b="1" dirty="0"/>
              <a:t>Step 2 Purchase Order </a:t>
            </a:r>
            <a:r>
              <a:rPr lang="en-US" dirty="0"/>
              <a:t>(PO): Legally binding contract sent to vendor to purchase</a:t>
            </a:r>
          </a:p>
          <a:p>
            <a:pPr marL="388620" indent="-342900">
              <a:buFont typeface="Arial" panose="020B0604020202020204" pitchFamily="34" charset="0"/>
              <a:buChar char="•"/>
            </a:pPr>
            <a:r>
              <a:rPr lang="en-US" b="1" dirty="0"/>
              <a:t>Step 3 Invoice</a:t>
            </a:r>
            <a:r>
              <a:rPr lang="en-US" dirty="0"/>
              <a:t>: Vendor requests payment (need signed PO to pay)</a:t>
            </a:r>
          </a:p>
          <a:p>
            <a:pPr marL="388620" indent="-342900">
              <a:buFont typeface="Arial" panose="020B0604020202020204" pitchFamily="34" charset="0"/>
              <a:buChar char="•"/>
            </a:pPr>
            <a:endParaRPr lang="en-US" dirty="0"/>
          </a:p>
          <a:p>
            <a:pPr marL="45720" indent="0">
              <a:buNone/>
            </a:pPr>
            <a:r>
              <a:rPr lang="en-US" b="1" dirty="0"/>
              <a:t>Important Notes</a:t>
            </a:r>
          </a:p>
          <a:p>
            <a:pPr>
              <a:buFont typeface="Arial" panose="020B0604020202020204" pitchFamily="34" charset="0"/>
              <a:buChar char="•"/>
            </a:pPr>
            <a:r>
              <a:rPr lang="en-US" dirty="0"/>
              <a:t>No purchases should occur without following the required process</a:t>
            </a:r>
          </a:p>
          <a:p>
            <a:pPr>
              <a:buFont typeface="Arial" panose="020B0604020202020204" pitchFamily="34" charset="0"/>
              <a:buChar char="•"/>
            </a:pPr>
            <a:r>
              <a:rPr lang="en-US" dirty="0"/>
              <a:t>Budget codes must be attached to all purchases</a:t>
            </a:r>
          </a:p>
          <a:p>
            <a:pPr>
              <a:buFont typeface="Arial" panose="020B0604020202020204" pitchFamily="34" charset="0"/>
              <a:buChar char="•"/>
            </a:pPr>
            <a:r>
              <a:rPr lang="en-US" dirty="0"/>
              <a:t>Professional integrity is essential – avoid conflicts of interest or appearance of conflicts of interests</a:t>
            </a:r>
          </a:p>
          <a:p>
            <a:pPr>
              <a:buFont typeface="Arial" panose="020B0604020202020204" pitchFamily="34" charset="0"/>
              <a:buChar char="•"/>
            </a:pPr>
            <a:r>
              <a:rPr lang="en-US" dirty="0"/>
              <a:t>All </a:t>
            </a:r>
            <a:r>
              <a:rPr lang="en-US" u="sng" dirty="0"/>
              <a:t>Principal/Budget Manager</a:t>
            </a:r>
            <a:r>
              <a:rPr lang="en-US" dirty="0"/>
              <a:t> purchases require Superintendent/Supervisor approval (including purchases from school funds)</a:t>
            </a:r>
          </a:p>
          <a:p>
            <a:pPr>
              <a:buFont typeface="Arial" panose="020B0604020202020204" pitchFamily="34" charset="0"/>
              <a:buChar char="•"/>
            </a:pPr>
            <a:r>
              <a:rPr lang="en-US" dirty="0"/>
              <a:t>Plan ahead using Accounts Payable calendar to ensure timely purchases and payments </a:t>
            </a:r>
          </a:p>
          <a:p>
            <a:pPr marL="45720" indent="0">
              <a:buNone/>
            </a:pPr>
            <a:endParaRPr lang="en-US" dirty="0"/>
          </a:p>
        </p:txBody>
      </p:sp>
    </p:spTree>
    <p:extLst>
      <p:ext uri="{BB962C8B-B14F-4D97-AF65-F5344CB8AC3E}">
        <p14:creationId xmlns:p14="http://schemas.microsoft.com/office/powerpoint/2010/main" val="4243963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F3237-4680-4F5C-A5E2-AE4D39DD0450}"/>
              </a:ext>
            </a:extLst>
          </p:cNvPr>
          <p:cNvSpPr>
            <a:spLocks noGrp="1"/>
          </p:cNvSpPr>
          <p:nvPr>
            <p:ph type="title"/>
          </p:nvPr>
        </p:nvSpPr>
        <p:spPr/>
        <p:txBody>
          <a:bodyPr/>
          <a:lstStyle/>
          <a:p>
            <a:r>
              <a:rPr lang="en-US" dirty="0"/>
              <a:t>Any Direct Reimbursements to principals/budget managers</a:t>
            </a:r>
          </a:p>
        </p:txBody>
      </p:sp>
      <p:sp>
        <p:nvSpPr>
          <p:cNvPr id="3" name="Content Placeholder 2">
            <a:extLst>
              <a:ext uri="{FF2B5EF4-FFF2-40B4-BE49-F238E27FC236}">
                <a16:creationId xmlns:a16="http://schemas.microsoft.com/office/drawing/2014/main" id="{E2CD253F-4510-4B7B-9586-FB791A5C0490}"/>
              </a:ext>
            </a:extLst>
          </p:cNvPr>
          <p:cNvSpPr>
            <a:spLocks noGrp="1"/>
          </p:cNvSpPr>
          <p:nvPr>
            <p:ph idx="1"/>
          </p:nvPr>
        </p:nvSpPr>
        <p:spPr>
          <a:xfrm>
            <a:off x="1024128" y="2243470"/>
            <a:ext cx="9720071" cy="4065890"/>
          </a:xfrm>
        </p:spPr>
        <p:txBody>
          <a:bodyPr>
            <a:normAutofit/>
          </a:bodyPr>
          <a:lstStyle/>
          <a:p>
            <a:pPr>
              <a:buFont typeface="Arial" panose="020B0604020202020204" pitchFamily="34" charset="0"/>
              <a:buChar char="•"/>
            </a:pPr>
            <a:r>
              <a:rPr lang="en-US" dirty="0"/>
              <a:t>Includes SFO and LINQ reimbursements for workshops, meetings, mileage, food, etc.</a:t>
            </a:r>
          </a:p>
          <a:p>
            <a:pPr>
              <a:buFont typeface="Arial" panose="020B0604020202020204" pitchFamily="34" charset="0"/>
              <a:buChar char="•"/>
            </a:pPr>
            <a:r>
              <a:rPr lang="en-US" dirty="0"/>
              <a:t>Prior approval required by Superintendent or Supervisor</a:t>
            </a:r>
          </a:p>
          <a:p>
            <a:pPr>
              <a:buFont typeface="Arial" panose="020B0604020202020204" pitchFamily="34" charset="0"/>
              <a:buChar char="•"/>
            </a:pPr>
            <a:r>
              <a:rPr lang="en-US" dirty="0"/>
              <a:t>Requests must be submitted with 30 days</a:t>
            </a:r>
          </a:p>
          <a:p>
            <a:pPr>
              <a:buFont typeface="Arial" panose="020B0604020202020204" pitchFamily="34" charset="0"/>
              <a:buChar char="•"/>
            </a:pPr>
            <a:r>
              <a:rPr lang="en-US" dirty="0"/>
              <a:t>Itemized receipts and supporting documentation required, including mileage verification and event agendas</a:t>
            </a:r>
          </a:p>
          <a:p>
            <a:pPr>
              <a:buFont typeface="Arial" panose="020B0604020202020204" pitchFamily="34" charset="0"/>
              <a:buChar char="•"/>
            </a:pPr>
            <a:r>
              <a:rPr lang="en-US" dirty="0"/>
              <a:t>Reimbursement requests without proper documentation cannot be processes</a:t>
            </a:r>
          </a:p>
          <a:p>
            <a:pPr>
              <a:buFont typeface="Arial" panose="020B0604020202020204" pitchFamily="34" charset="0"/>
              <a:buChar char="•"/>
            </a:pPr>
            <a:r>
              <a:rPr lang="en-US" dirty="0">
                <a:hlinkClick r:id="rId3"/>
              </a:rPr>
              <a:t>Reimbursement form</a:t>
            </a:r>
            <a:r>
              <a:rPr lang="en-US" dirty="0"/>
              <a:t> available on the DCS website</a:t>
            </a:r>
          </a:p>
        </p:txBody>
      </p:sp>
    </p:spTree>
    <p:extLst>
      <p:ext uri="{BB962C8B-B14F-4D97-AF65-F5344CB8AC3E}">
        <p14:creationId xmlns:p14="http://schemas.microsoft.com/office/powerpoint/2010/main" val="2244814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4A5AF-1C64-457A-AACA-0321DACD7C33}"/>
              </a:ext>
            </a:extLst>
          </p:cNvPr>
          <p:cNvSpPr>
            <a:spLocks noGrp="1"/>
          </p:cNvSpPr>
          <p:nvPr>
            <p:ph type="title"/>
          </p:nvPr>
        </p:nvSpPr>
        <p:spPr/>
        <p:txBody>
          <a:bodyPr/>
          <a:lstStyle/>
          <a:p>
            <a:r>
              <a:rPr lang="en-US" dirty="0"/>
              <a:t>Payroll</a:t>
            </a:r>
          </a:p>
        </p:txBody>
      </p:sp>
      <p:sp>
        <p:nvSpPr>
          <p:cNvPr id="3" name="Content Placeholder 2">
            <a:extLst>
              <a:ext uri="{FF2B5EF4-FFF2-40B4-BE49-F238E27FC236}">
                <a16:creationId xmlns:a16="http://schemas.microsoft.com/office/drawing/2014/main" id="{4B744E2D-ABD9-408C-8CBD-62F3610515B2}"/>
              </a:ext>
            </a:extLst>
          </p:cNvPr>
          <p:cNvSpPr>
            <a:spLocks noGrp="1"/>
          </p:cNvSpPr>
          <p:nvPr>
            <p:ph idx="1"/>
          </p:nvPr>
        </p:nvSpPr>
        <p:spPr>
          <a:xfrm>
            <a:off x="1024128" y="2084832"/>
            <a:ext cx="9720071" cy="4224528"/>
          </a:xfrm>
        </p:spPr>
        <p:txBody>
          <a:bodyPr>
            <a:normAutofit/>
          </a:bodyPr>
          <a:lstStyle/>
          <a:p>
            <a:pPr>
              <a:buFont typeface="Arial" panose="020B0604020202020204" pitchFamily="34" charset="0"/>
              <a:buChar char="•"/>
            </a:pPr>
            <a:r>
              <a:rPr lang="en-US" dirty="0"/>
              <a:t>Personnel costs represent approximately 80% of district expenditures</a:t>
            </a:r>
          </a:p>
          <a:p>
            <a:pPr>
              <a:buFont typeface="Arial" panose="020B0604020202020204" pitchFamily="34" charset="0"/>
              <a:buChar char="•"/>
            </a:pPr>
            <a:r>
              <a:rPr lang="en-US" dirty="0"/>
              <a:t>Monitor Frontline carefully</a:t>
            </a:r>
          </a:p>
          <a:p>
            <a:pPr>
              <a:buFont typeface="Arial" panose="020B0604020202020204" pitchFamily="34" charset="0"/>
              <a:buChar char="•"/>
            </a:pPr>
            <a:r>
              <a:rPr lang="en-US" dirty="0"/>
              <a:t>Payroll submission deadlines are critical (Payroll calendar)</a:t>
            </a:r>
          </a:p>
          <a:p>
            <a:pPr>
              <a:buFont typeface="Arial" panose="020B0604020202020204" pitchFamily="34" charset="0"/>
              <a:buChar char="•"/>
            </a:pPr>
            <a:r>
              <a:rPr lang="en-US" dirty="0"/>
              <a:t>But approvals are required by you before they can submit – remind your principal</a:t>
            </a:r>
          </a:p>
          <a:p>
            <a:pPr>
              <a:buFont typeface="Arial" panose="020B0604020202020204" pitchFamily="34" charset="0"/>
              <a:buChar char="•"/>
            </a:pPr>
            <a:r>
              <a:rPr lang="en-US" dirty="0"/>
              <a:t>Bookkeeper should monitor and update Timekeeper daily</a:t>
            </a:r>
          </a:p>
          <a:p>
            <a:pPr>
              <a:buFont typeface="Arial" panose="020B0604020202020204" pitchFamily="34" charset="0"/>
              <a:buChar char="•"/>
            </a:pPr>
            <a:r>
              <a:rPr lang="en-US" b="1" dirty="0"/>
              <a:t>Notify Central Office immediately regarding extended employee absences (</a:t>
            </a:r>
            <a:r>
              <a:rPr lang="en-US" dirty="0"/>
              <a:t>Prepay and pay periods)</a:t>
            </a:r>
            <a:endParaRPr lang="en-US" b="1" dirty="0"/>
          </a:p>
        </p:txBody>
      </p:sp>
    </p:spTree>
    <p:extLst>
      <p:ext uri="{BB962C8B-B14F-4D97-AF65-F5344CB8AC3E}">
        <p14:creationId xmlns:p14="http://schemas.microsoft.com/office/powerpoint/2010/main" val="2088175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4A5AF-1C64-457A-AACA-0321DACD7C33}"/>
              </a:ext>
            </a:extLst>
          </p:cNvPr>
          <p:cNvSpPr>
            <a:spLocks noGrp="1"/>
          </p:cNvSpPr>
          <p:nvPr>
            <p:ph type="title"/>
          </p:nvPr>
        </p:nvSpPr>
        <p:spPr/>
        <p:txBody>
          <a:bodyPr/>
          <a:lstStyle/>
          <a:p>
            <a:r>
              <a:rPr lang="en-US" dirty="0"/>
              <a:t>509 Reimbursements – payroll</a:t>
            </a:r>
          </a:p>
        </p:txBody>
      </p:sp>
      <p:sp>
        <p:nvSpPr>
          <p:cNvPr id="3" name="Content Placeholder 2">
            <a:extLst>
              <a:ext uri="{FF2B5EF4-FFF2-40B4-BE49-F238E27FC236}">
                <a16:creationId xmlns:a16="http://schemas.microsoft.com/office/drawing/2014/main" id="{4B744E2D-ABD9-408C-8CBD-62F3610515B2}"/>
              </a:ext>
            </a:extLst>
          </p:cNvPr>
          <p:cNvSpPr>
            <a:spLocks noGrp="1"/>
          </p:cNvSpPr>
          <p:nvPr>
            <p:ph idx="1"/>
          </p:nvPr>
        </p:nvSpPr>
        <p:spPr/>
        <p:txBody>
          <a:bodyPr>
            <a:normAutofit/>
          </a:bodyPr>
          <a:lstStyle/>
          <a:p>
            <a:pPr>
              <a:buFont typeface="Arial" panose="020B0604020202020204" pitchFamily="34" charset="0"/>
              <a:buChar char="•"/>
            </a:pPr>
            <a:r>
              <a:rPr lang="en-US" dirty="0"/>
              <a:t>School may choose to pay employee from school funds</a:t>
            </a:r>
          </a:p>
          <a:p>
            <a:pPr>
              <a:buFont typeface="Arial" panose="020B0604020202020204" pitchFamily="34" charset="0"/>
              <a:buChar char="•"/>
            </a:pPr>
            <a:r>
              <a:rPr lang="en-US" b="1" dirty="0"/>
              <a:t>Payroll still processed through central office</a:t>
            </a:r>
          </a:p>
          <a:p>
            <a:pPr>
              <a:buFont typeface="Arial" panose="020B0604020202020204" pitchFamily="34" charset="0"/>
              <a:buChar char="•"/>
            </a:pPr>
            <a:r>
              <a:rPr lang="en-US" dirty="0"/>
              <a:t>School reimburses the district for salary and benefit costs</a:t>
            </a:r>
          </a:p>
          <a:p>
            <a:pPr>
              <a:buFont typeface="Arial" panose="020B0604020202020204" pitchFamily="34" charset="0"/>
              <a:buChar char="•"/>
            </a:pPr>
            <a:r>
              <a:rPr lang="en-US" dirty="0"/>
              <a:t>Ensures accurate payroll reporting and tax compliance</a:t>
            </a:r>
          </a:p>
          <a:p>
            <a:endParaRPr lang="en-US" dirty="0"/>
          </a:p>
        </p:txBody>
      </p:sp>
    </p:spTree>
    <p:extLst>
      <p:ext uri="{BB962C8B-B14F-4D97-AF65-F5344CB8AC3E}">
        <p14:creationId xmlns:p14="http://schemas.microsoft.com/office/powerpoint/2010/main" val="4260785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C7CE6-4412-48C6-9071-BE13533E8487}"/>
              </a:ext>
            </a:extLst>
          </p:cNvPr>
          <p:cNvSpPr>
            <a:spLocks noGrp="1"/>
          </p:cNvSpPr>
          <p:nvPr>
            <p:ph type="title"/>
          </p:nvPr>
        </p:nvSpPr>
        <p:spPr/>
        <p:txBody>
          <a:bodyPr/>
          <a:lstStyle/>
          <a:p>
            <a:r>
              <a:rPr lang="en-US" dirty="0"/>
              <a:t>Fundraising &amp; Field Trips</a:t>
            </a:r>
          </a:p>
        </p:txBody>
      </p:sp>
      <p:sp>
        <p:nvSpPr>
          <p:cNvPr id="3" name="Content Placeholder 2">
            <a:extLst>
              <a:ext uri="{FF2B5EF4-FFF2-40B4-BE49-F238E27FC236}">
                <a16:creationId xmlns:a16="http://schemas.microsoft.com/office/drawing/2014/main" id="{4E65DE85-0344-412D-8C33-5A571AFD631F}"/>
              </a:ext>
            </a:extLst>
          </p:cNvPr>
          <p:cNvSpPr>
            <a:spLocks noGrp="1"/>
          </p:cNvSpPr>
          <p:nvPr>
            <p:ph idx="1"/>
          </p:nvPr>
        </p:nvSpPr>
        <p:spPr>
          <a:xfrm>
            <a:off x="1024128" y="2317898"/>
            <a:ext cx="9720071" cy="4033994"/>
          </a:xfrm>
        </p:spPr>
        <p:txBody>
          <a:bodyPr/>
          <a:lstStyle/>
          <a:p>
            <a:pPr>
              <a:buFont typeface="Arial" panose="020B0604020202020204" pitchFamily="34" charset="0"/>
              <a:buChar char="•"/>
            </a:pPr>
            <a:r>
              <a:rPr lang="en-US" dirty="0"/>
              <a:t>Board approval is required for all fundraising activities and field trips</a:t>
            </a:r>
          </a:p>
          <a:p>
            <a:pPr>
              <a:buFont typeface="Arial" panose="020B0604020202020204" pitchFamily="34" charset="0"/>
              <a:buChar char="•"/>
            </a:pPr>
            <a:r>
              <a:rPr lang="en-US" dirty="0"/>
              <a:t>Annual fundraising plans must be submitted through the curriculum director</a:t>
            </a:r>
          </a:p>
          <a:p>
            <a:pPr>
              <a:buFont typeface="Arial" panose="020B0604020202020204" pitchFamily="34" charset="0"/>
              <a:buChar char="•"/>
            </a:pPr>
            <a:r>
              <a:rPr lang="en-US" dirty="0"/>
              <a:t>Student wellness policies apply to food and beverage sales</a:t>
            </a:r>
          </a:p>
          <a:p>
            <a:pPr>
              <a:buFont typeface="Arial" panose="020B0604020202020204" pitchFamily="34" charset="0"/>
              <a:buChar char="•"/>
            </a:pPr>
            <a:r>
              <a:rPr lang="en-US" dirty="0"/>
              <a:t>Online payment platforms such as Venmo and Cash App are not permitted</a:t>
            </a:r>
          </a:p>
          <a:p>
            <a:pPr>
              <a:buFont typeface="Arial" panose="020B0604020202020204" pitchFamily="34" charset="0"/>
              <a:buChar char="•"/>
            </a:pPr>
            <a:r>
              <a:rPr lang="en-US" dirty="0"/>
              <a:t>Bouncy houses are not allowed for school events </a:t>
            </a:r>
            <a:r>
              <a:rPr lang="en-US" dirty="0">
                <a:sym typeface="Wingdings" panose="05000000000000000000" pitchFamily="2" charset="2"/>
              </a:rPr>
              <a:t></a:t>
            </a:r>
          </a:p>
        </p:txBody>
      </p:sp>
    </p:spTree>
    <p:extLst>
      <p:ext uri="{BB962C8B-B14F-4D97-AF65-F5344CB8AC3E}">
        <p14:creationId xmlns:p14="http://schemas.microsoft.com/office/powerpoint/2010/main" val="414695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A0C93-3E20-449F-B982-540E9B37FE70}"/>
              </a:ext>
            </a:extLst>
          </p:cNvPr>
          <p:cNvSpPr>
            <a:spLocks noGrp="1"/>
          </p:cNvSpPr>
          <p:nvPr>
            <p:ph type="title"/>
          </p:nvPr>
        </p:nvSpPr>
        <p:spPr/>
        <p:txBody>
          <a:bodyPr/>
          <a:lstStyle/>
          <a:p>
            <a:r>
              <a:rPr lang="en-US" dirty="0"/>
              <a:t>Cash Requirements</a:t>
            </a:r>
          </a:p>
        </p:txBody>
      </p:sp>
      <p:sp>
        <p:nvSpPr>
          <p:cNvPr id="3" name="Content Placeholder 2">
            <a:extLst>
              <a:ext uri="{FF2B5EF4-FFF2-40B4-BE49-F238E27FC236}">
                <a16:creationId xmlns:a16="http://schemas.microsoft.com/office/drawing/2014/main" id="{2AA867E4-F910-47A0-A6F1-5DF77ED42022}"/>
              </a:ext>
            </a:extLst>
          </p:cNvPr>
          <p:cNvSpPr>
            <a:spLocks noGrp="1"/>
          </p:cNvSpPr>
          <p:nvPr>
            <p:ph idx="1"/>
          </p:nvPr>
        </p:nvSpPr>
        <p:spPr/>
        <p:txBody>
          <a:bodyPr/>
          <a:lstStyle/>
          <a:p>
            <a:pPr>
              <a:buFont typeface="Arial" panose="020B0604020202020204" pitchFamily="34" charset="0"/>
              <a:buChar char="•"/>
            </a:pPr>
            <a:r>
              <a:rPr lang="en-US" dirty="0"/>
              <a:t>Deposits required when cash exceeds $1,500</a:t>
            </a:r>
          </a:p>
          <a:p>
            <a:pPr>
              <a:buFont typeface="Arial" panose="020B0604020202020204" pitchFamily="34" charset="0"/>
              <a:buChar char="•"/>
            </a:pPr>
            <a:r>
              <a:rPr lang="en-US" dirty="0"/>
              <a:t>Deposits required every Friday</a:t>
            </a:r>
          </a:p>
          <a:p>
            <a:pPr>
              <a:buFont typeface="Arial" panose="020B0604020202020204" pitchFamily="34" charset="0"/>
              <a:buChar char="•"/>
            </a:pPr>
            <a:r>
              <a:rPr lang="en-US" dirty="0"/>
              <a:t>Deposits required on the final day of each month</a:t>
            </a:r>
          </a:p>
          <a:p>
            <a:pPr>
              <a:buFont typeface="Arial" panose="020B0604020202020204" pitchFamily="34" charset="0"/>
              <a:buChar char="•"/>
            </a:pPr>
            <a:r>
              <a:rPr lang="en-US" dirty="0"/>
              <a:t>Petty cash is limited to $50 – must be deposited at end of year</a:t>
            </a:r>
          </a:p>
          <a:p>
            <a:pPr>
              <a:buFont typeface="Arial" panose="020B0604020202020204" pitchFamily="34" charset="0"/>
              <a:buChar char="•"/>
            </a:pPr>
            <a:r>
              <a:rPr lang="en-US" dirty="0"/>
              <a:t>Strong cash controls protects staff and school funds</a:t>
            </a:r>
          </a:p>
        </p:txBody>
      </p:sp>
    </p:spTree>
    <p:extLst>
      <p:ext uri="{BB962C8B-B14F-4D97-AF65-F5344CB8AC3E}">
        <p14:creationId xmlns:p14="http://schemas.microsoft.com/office/powerpoint/2010/main" val="2226023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54AC5-CD57-48AC-B4B4-40C2B87AF940}"/>
              </a:ext>
            </a:extLst>
          </p:cNvPr>
          <p:cNvSpPr>
            <a:spLocks noGrp="1"/>
          </p:cNvSpPr>
          <p:nvPr>
            <p:ph type="title"/>
          </p:nvPr>
        </p:nvSpPr>
        <p:spPr/>
        <p:txBody>
          <a:bodyPr/>
          <a:lstStyle/>
          <a:p>
            <a:r>
              <a:rPr lang="en-US" dirty="0"/>
              <a:t>FINANCIAL Reporting</a:t>
            </a:r>
          </a:p>
        </p:txBody>
      </p:sp>
      <p:sp>
        <p:nvSpPr>
          <p:cNvPr id="3" name="Content Placeholder 2">
            <a:extLst>
              <a:ext uri="{FF2B5EF4-FFF2-40B4-BE49-F238E27FC236}">
                <a16:creationId xmlns:a16="http://schemas.microsoft.com/office/drawing/2014/main" id="{1B21ECC4-3634-4C75-8676-65D6AD07719F}"/>
              </a:ext>
            </a:extLst>
          </p:cNvPr>
          <p:cNvSpPr>
            <a:spLocks noGrp="1"/>
          </p:cNvSpPr>
          <p:nvPr>
            <p:ph idx="1"/>
          </p:nvPr>
        </p:nvSpPr>
        <p:spPr/>
        <p:txBody>
          <a:bodyPr>
            <a:normAutofit/>
          </a:bodyPr>
          <a:lstStyle/>
          <a:p>
            <a:pPr>
              <a:buFont typeface="Arial" panose="020B0604020202020204" pitchFamily="34" charset="0"/>
              <a:buChar char="•"/>
            </a:pPr>
            <a:r>
              <a:rPr lang="en-US" dirty="0"/>
              <a:t>Regularly review financial information with your principal/budget manager</a:t>
            </a:r>
          </a:p>
          <a:p>
            <a:pPr>
              <a:buFont typeface="Arial" panose="020B0604020202020204" pitchFamily="34" charset="0"/>
              <a:buChar char="•"/>
            </a:pPr>
            <a:r>
              <a:rPr lang="en-US" dirty="0"/>
              <a:t>Three monthly SFO reports are required – must be approved by principal</a:t>
            </a:r>
          </a:p>
          <a:p>
            <a:pPr>
              <a:buFont typeface="Arial" panose="020B0604020202020204" pitchFamily="34" charset="0"/>
              <a:buChar char="•"/>
            </a:pPr>
            <a:r>
              <a:rPr lang="en-US" dirty="0"/>
              <a:t>Monitor LINQ balances throughout the year</a:t>
            </a:r>
          </a:p>
          <a:p>
            <a:pPr>
              <a:buFont typeface="Arial" panose="020B0604020202020204" pitchFamily="34" charset="0"/>
              <a:buChar char="•"/>
            </a:pPr>
            <a:r>
              <a:rPr lang="en-US" dirty="0"/>
              <a:t>School Audit Box will be reviewed annually by district auditing firm</a:t>
            </a:r>
          </a:p>
          <a:p>
            <a:pPr>
              <a:buFont typeface="Arial" panose="020B0604020202020204" pitchFamily="34" charset="0"/>
              <a:buChar char="•"/>
            </a:pPr>
            <a:r>
              <a:rPr lang="en-US" dirty="0"/>
              <a:t>All SFO and LINQ transactions are subject to being audited</a:t>
            </a:r>
          </a:p>
          <a:p>
            <a:pPr>
              <a:buFont typeface="Arial" panose="020B0604020202020204" pitchFamily="34" charset="0"/>
              <a:buChar char="•"/>
            </a:pPr>
            <a:r>
              <a:rPr lang="en-US" dirty="0"/>
              <a:t>Accurate reporting helps ensure transparency and accountability</a:t>
            </a:r>
          </a:p>
          <a:p>
            <a:endParaRPr lang="en-US" dirty="0"/>
          </a:p>
          <a:p>
            <a:endParaRPr lang="en-US" dirty="0"/>
          </a:p>
          <a:p>
            <a:endParaRPr lang="en-US" dirty="0"/>
          </a:p>
        </p:txBody>
      </p:sp>
    </p:spTree>
    <p:extLst>
      <p:ext uri="{BB962C8B-B14F-4D97-AF65-F5344CB8AC3E}">
        <p14:creationId xmlns:p14="http://schemas.microsoft.com/office/powerpoint/2010/main" val="739579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67DD2-D135-4449-B533-6C8AB499CFA3}"/>
              </a:ext>
            </a:extLst>
          </p:cNvPr>
          <p:cNvSpPr>
            <a:spLocks noGrp="1"/>
          </p:cNvSpPr>
          <p:nvPr>
            <p:ph type="title"/>
          </p:nvPr>
        </p:nvSpPr>
        <p:spPr/>
        <p:txBody>
          <a:bodyPr/>
          <a:lstStyle/>
          <a:p>
            <a:r>
              <a:rPr lang="en-US" dirty="0"/>
              <a:t>Budget update</a:t>
            </a:r>
          </a:p>
        </p:txBody>
      </p:sp>
      <p:sp>
        <p:nvSpPr>
          <p:cNvPr id="3" name="Content Placeholder 2">
            <a:extLst>
              <a:ext uri="{FF2B5EF4-FFF2-40B4-BE49-F238E27FC236}">
                <a16:creationId xmlns:a16="http://schemas.microsoft.com/office/drawing/2014/main" id="{EB4837C7-85C5-4948-A6D4-09403A2ECA41}"/>
              </a:ext>
            </a:extLst>
          </p:cNvPr>
          <p:cNvSpPr>
            <a:spLocks noGrp="1"/>
          </p:cNvSpPr>
          <p:nvPr>
            <p:ph idx="1"/>
          </p:nvPr>
        </p:nvSpPr>
        <p:spPr/>
        <p:txBody>
          <a:bodyPr>
            <a:normAutofit/>
          </a:bodyPr>
          <a:lstStyle/>
          <a:p>
            <a:pPr>
              <a:buFont typeface="Arial" panose="020B0604020202020204" pitchFamily="34" charset="0"/>
              <a:buChar char="•"/>
            </a:pPr>
            <a:r>
              <a:rPr lang="en-US" dirty="0"/>
              <a:t>Budget details are not finalized – waiting for guidance with salary increases, bonuses and district allotments</a:t>
            </a:r>
          </a:p>
          <a:p>
            <a:pPr>
              <a:buFont typeface="Arial" panose="020B0604020202020204" pitchFamily="34" charset="0"/>
              <a:buChar char="•"/>
            </a:pPr>
            <a:r>
              <a:rPr lang="en-US" dirty="0"/>
              <a:t>Retirement rate will be 26.10%</a:t>
            </a:r>
          </a:p>
          <a:p>
            <a:pPr>
              <a:buFont typeface="Arial" panose="020B0604020202020204" pitchFamily="34" charset="0"/>
              <a:buChar char="•"/>
            </a:pPr>
            <a:r>
              <a:rPr lang="en-US" dirty="0"/>
              <a:t>Cuts had to be made going into this year – </a:t>
            </a:r>
            <a:r>
              <a:rPr lang="en-US" b="1" dirty="0"/>
              <a:t>spending will be carefully tracked</a:t>
            </a:r>
            <a:endParaRPr lang="en-US" dirty="0"/>
          </a:p>
          <a:p>
            <a:pPr>
              <a:buFont typeface="Arial" panose="020B0604020202020204" pitchFamily="34" charset="0"/>
              <a:buChar char="•"/>
            </a:pPr>
            <a:r>
              <a:rPr lang="en-US" dirty="0"/>
              <a:t>Sub expenses are high - $1.4 million in 2025-2026</a:t>
            </a:r>
          </a:p>
          <a:p>
            <a:pPr>
              <a:buFont typeface="Arial" panose="020B0604020202020204" pitchFamily="34" charset="0"/>
              <a:buChar char="•"/>
            </a:pPr>
            <a:r>
              <a:rPr lang="en-US" dirty="0"/>
              <a:t>Title I – should prioritize people, not instructional supplies/software</a:t>
            </a:r>
          </a:p>
          <a:p>
            <a:pPr>
              <a:buFont typeface="Arial" panose="020B0604020202020204" pitchFamily="34" charset="0"/>
              <a:buChar char="•"/>
            </a:pPr>
            <a:r>
              <a:rPr lang="en-US" dirty="0"/>
              <a:t>Spend this year’s money on this year’s students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159346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92681-34BE-482E-8E67-13575EC7F5A3}"/>
              </a:ext>
            </a:extLst>
          </p:cNvPr>
          <p:cNvSpPr>
            <a:spLocks noGrp="1"/>
          </p:cNvSpPr>
          <p:nvPr>
            <p:ph type="title"/>
          </p:nvPr>
        </p:nvSpPr>
        <p:spPr/>
        <p:txBody>
          <a:bodyPr/>
          <a:lstStyle/>
          <a:p>
            <a:r>
              <a:rPr lang="en-US" dirty="0"/>
              <a:t>In Conclusion</a:t>
            </a:r>
          </a:p>
        </p:txBody>
      </p:sp>
      <p:sp>
        <p:nvSpPr>
          <p:cNvPr id="3" name="Content Placeholder 2">
            <a:extLst>
              <a:ext uri="{FF2B5EF4-FFF2-40B4-BE49-F238E27FC236}">
                <a16:creationId xmlns:a16="http://schemas.microsoft.com/office/drawing/2014/main" id="{3CC5F91E-6F2F-4ED9-86EE-DC51FF8DB05C}"/>
              </a:ext>
            </a:extLst>
          </p:cNvPr>
          <p:cNvSpPr>
            <a:spLocks noGrp="1"/>
          </p:cNvSpPr>
          <p:nvPr>
            <p:ph idx="1"/>
          </p:nvPr>
        </p:nvSpPr>
        <p:spPr/>
        <p:txBody>
          <a:bodyPr>
            <a:normAutofit/>
          </a:bodyPr>
          <a:lstStyle/>
          <a:p>
            <a:pPr>
              <a:buFont typeface="Arial" panose="020B0604020202020204" pitchFamily="34" charset="0"/>
              <a:buChar char="•"/>
            </a:pPr>
            <a:r>
              <a:rPr lang="en-US" dirty="0"/>
              <a:t>Finance Department is here to support you and your principal/budget manager.</a:t>
            </a:r>
          </a:p>
          <a:p>
            <a:pPr>
              <a:buFont typeface="Arial" panose="020B0604020202020204" pitchFamily="34" charset="0"/>
              <a:buChar char="•"/>
            </a:pPr>
            <a:r>
              <a:rPr lang="en-US" dirty="0"/>
              <a:t>Compliance with policies and procedures flows from the top down.</a:t>
            </a:r>
          </a:p>
          <a:p>
            <a:pPr>
              <a:buFont typeface="Arial" panose="020B0604020202020204" pitchFamily="34" charset="0"/>
              <a:buChar char="•"/>
            </a:pPr>
            <a:r>
              <a:rPr lang="en-US" dirty="0"/>
              <a:t>Consistent compliance helps prevent errors, fraud and misuse of funds.</a:t>
            </a:r>
          </a:p>
          <a:p>
            <a:pPr>
              <a:buFont typeface="Arial" panose="020B0604020202020204" pitchFamily="34" charset="0"/>
              <a:buChar char="•"/>
            </a:pPr>
            <a:r>
              <a:rPr lang="en-US" dirty="0"/>
              <a:t>Financial controls exist to protect students, staff and district resources.</a:t>
            </a:r>
          </a:p>
          <a:p>
            <a:pPr>
              <a:buFont typeface="Arial" panose="020B0604020202020204" pitchFamily="34" charset="0"/>
              <a:buChar char="•"/>
            </a:pPr>
            <a:endParaRPr lang="en-US" dirty="0"/>
          </a:p>
          <a:p>
            <a:pPr marL="0" indent="0">
              <a:buNone/>
            </a:pPr>
            <a:endParaRPr lang="en-US" b="1" dirty="0"/>
          </a:p>
        </p:txBody>
      </p:sp>
    </p:spTree>
    <p:extLst>
      <p:ext uri="{BB962C8B-B14F-4D97-AF65-F5344CB8AC3E}">
        <p14:creationId xmlns:p14="http://schemas.microsoft.com/office/powerpoint/2010/main" val="157129042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TM02900720[[fn=Integral]]</Template>
  <TotalTime>14701</TotalTime>
  <Words>3290</Words>
  <Application>Microsoft Office PowerPoint</Application>
  <PresentationFormat>Widescreen</PresentationFormat>
  <Paragraphs>341</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Tw Cen MT</vt:lpstr>
      <vt:lpstr>Tw Cen MT Condensed</vt:lpstr>
      <vt:lpstr>Wingdings 3</vt:lpstr>
      <vt:lpstr>Integral</vt:lpstr>
      <vt:lpstr>bookkeeper training</vt:lpstr>
      <vt:lpstr>Manuals</vt:lpstr>
      <vt:lpstr>Hitting the Highlights Today</vt:lpstr>
      <vt:lpstr>Principal/BUDGET MANAGER &amp; Bookkeeper Financial Responsibilities</vt:lpstr>
      <vt:lpstr>Two major types of funds</vt:lpstr>
      <vt:lpstr>DISTRICT budgets</vt:lpstr>
      <vt:lpstr>Where Allotments Come From</vt:lpstr>
      <vt:lpstr>Principal's monthly report (PMR)</vt:lpstr>
      <vt:lpstr>Big Bad Budget Code – how it’s all tracked</vt:lpstr>
      <vt:lpstr>BUDGET CODE EXAMPLES</vt:lpstr>
      <vt:lpstr>Critical financial processes</vt:lpstr>
      <vt:lpstr>Purchasing in LINQ – district funds </vt:lpstr>
      <vt:lpstr>Any Direct Reimbursements to principals/budget managers</vt:lpstr>
      <vt:lpstr>Payroll</vt:lpstr>
      <vt:lpstr>509 Reimbursements – payroll</vt:lpstr>
      <vt:lpstr>Fundraising &amp; Field Trips</vt:lpstr>
      <vt:lpstr>Cash Requirements</vt:lpstr>
      <vt:lpstr>FINANCIAL Reporting</vt:lpstr>
      <vt:lpstr>Budget update</vt:lpstr>
      <vt:lpstr>In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Finance Department</dc:title>
  <dc:creator>Ashley Jata</dc:creator>
  <cp:lastModifiedBy>Ashley Jata</cp:lastModifiedBy>
  <cp:revision>87</cp:revision>
  <cp:lastPrinted>2026-06-24T19:22:41Z</cp:lastPrinted>
  <dcterms:created xsi:type="dcterms:W3CDTF">2026-06-11T13:59:30Z</dcterms:created>
  <dcterms:modified xsi:type="dcterms:W3CDTF">2026-07-14T18:37:09Z</dcterms:modified>
</cp:coreProperties>
</file>