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6858000" cx="9144000"/>
  <p:notesSz cx="6858000" cy="9144000"/>
  <p:embeddedFontLst>
    <p:embeddedFont>
      <p:font typeface="Schoolbell"/>
      <p:regular r:id="rId39"/>
    </p:embeddedFont>
    <p:embeddedFont>
      <p:font typeface="Lustria"/>
      <p:regular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1" roundtripDataSignature="AMtx7mipZBGBL8ge86HqHNV7nT5m0TxX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A66DFC6-1886-40E2-ADAB-47CE2E5AFD77}">
  <a:tblStyle styleId="{BA66DFC6-1886-40E2-ADAB-47CE2E5AFD7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ustria-regular.fntdata"/><Relationship Id="rId20" Type="http://schemas.openxmlformats.org/officeDocument/2006/relationships/slide" Target="slides/slide14.xml"/><Relationship Id="rId41" Type="http://customschemas.google.com/relationships/presentationmetadata" Target="meta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Schoolbell-regular.fntdata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3c61be044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g23c61be0441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6fae78b6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g136fae78b6e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3c61be0441_1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23c61be0441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e0c813c56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g2e0c813c568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e0c813c56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g2e0c813c568_0_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e0c813c56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g2e0c813c568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e0c813c56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redworms and nightcrawlers</a:t>
            </a:r>
            <a:endParaRPr/>
          </a:p>
        </p:txBody>
      </p:sp>
      <p:sp>
        <p:nvSpPr>
          <p:cNvPr id="204" name="Google Shape;204;g2e0c813c568_0_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e0c813c568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g2e0c813c568_0_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2aea9808cf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g12aea9808c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g12aea9808cf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6" name="Google Shape;31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3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3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0"/>
          <p:cNvSpPr txBox="1"/>
          <p:nvPr>
            <p:ph type="title"/>
          </p:nvPr>
        </p:nvSpPr>
        <p:spPr>
          <a:xfrm>
            <a:off x="893700" y="274650"/>
            <a:ext cx="6462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0"/>
          <p:cNvSpPr txBox="1"/>
          <p:nvPr>
            <p:ph idx="1" type="body"/>
          </p:nvPr>
        </p:nvSpPr>
        <p:spPr>
          <a:xfrm>
            <a:off x="893625" y="1600200"/>
            <a:ext cx="3136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2" type="body"/>
          </p:nvPr>
        </p:nvSpPr>
        <p:spPr>
          <a:xfrm>
            <a:off x="4219455" y="1600200"/>
            <a:ext cx="31368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9pPr>
          </a:lstStyle>
          <a:p/>
        </p:txBody>
      </p:sp>
      <p:sp>
        <p:nvSpPr>
          <p:cNvPr id="31" name="Google Shape;31;p40"/>
          <p:cNvSpPr/>
          <p:nvPr/>
        </p:nvSpPr>
        <p:spPr>
          <a:xfrm>
            <a:off x="7356366" y="6755100"/>
            <a:ext cx="893699" cy="102899"/>
          </a:xfrm>
          <a:prstGeom prst="rect">
            <a:avLst/>
          </a:prstGeom>
          <a:solidFill>
            <a:srgbClr val="FF97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40"/>
          <p:cNvSpPr/>
          <p:nvPr/>
        </p:nvSpPr>
        <p:spPr>
          <a:xfrm>
            <a:off x="8250311" y="6755100"/>
            <a:ext cx="893699" cy="102899"/>
          </a:xfrm>
          <a:prstGeom prst="rect">
            <a:avLst/>
          </a:prstGeom>
          <a:solidFill>
            <a:srgbClr val="F202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0"/>
          <p:cNvSpPr/>
          <p:nvPr/>
        </p:nvSpPr>
        <p:spPr>
          <a:xfrm>
            <a:off x="0" y="6755100"/>
            <a:ext cx="893699" cy="102899"/>
          </a:xfrm>
          <a:prstGeom prst="rect">
            <a:avLst/>
          </a:prstGeom>
          <a:solidFill>
            <a:srgbClr val="7ECE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0"/>
          <p:cNvSpPr/>
          <p:nvPr/>
        </p:nvSpPr>
        <p:spPr>
          <a:xfrm>
            <a:off x="893709" y="6755100"/>
            <a:ext cx="6462600" cy="102899"/>
          </a:xfrm>
          <a:prstGeom prst="rect">
            <a:avLst/>
          </a:prstGeom>
          <a:solidFill>
            <a:srgbClr val="2185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1"/>
          <p:cNvSpPr txBox="1"/>
          <p:nvPr>
            <p:ph idx="1" type="body"/>
          </p:nvPr>
        </p:nvSpPr>
        <p:spPr>
          <a:xfrm>
            <a:off x="1710425" y="2882400"/>
            <a:ext cx="5723699" cy="1093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i="1"/>
            </a:lvl1pPr>
            <a:lvl2pPr indent="-4064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i="1"/>
            </a:lvl2pPr>
            <a:lvl3pPr indent="-3810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i="1"/>
            </a:lvl3pPr>
            <a:lvl4pPr indent="-355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i="1"/>
            </a:lvl4pPr>
            <a:lvl5pPr indent="-355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i="1"/>
            </a:lvl5pPr>
            <a:lvl6pPr indent="-3556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i="1"/>
            </a:lvl6pPr>
            <a:lvl7pPr indent="-3556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i="1"/>
            </a:lvl7pPr>
            <a:lvl8pPr indent="-3556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i="1"/>
            </a:lvl8pPr>
            <a:lvl9pPr indent="-3556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i="1"/>
            </a:lvl9pPr>
          </a:lstStyle>
          <a:p/>
        </p:txBody>
      </p:sp>
      <p:sp>
        <p:nvSpPr>
          <p:cNvPr id="37" name="Google Shape;37;p41"/>
          <p:cNvSpPr txBox="1"/>
          <p:nvPr/>
        </p:nvSpPr>
        <p:spPr>
          <a:xfrm>
            <a:off x="3593400" y="1575225"/>
            <a:ext cx="1957200" cy="871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9600"/>
              <a:buFont typeface="Arial"/>
              <a:buNone/>
            </a:pPr>
            <a:r>
              <a:rPr b="1" i="0" lang="en-US" sz="9600" u="none" cap="none" strike="noStrike">
                <a:solidFill>
                  <a:srgbClr val="97ABBC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1"/>
          <p:cNvSpPr/>
          <p:nvPr/>
        </p:nvSpPr>
        <p:spPr>
          <a:xfrm>
            <a:off x="5723283" y="2132900"/>
            <a:ext cx="1710300" cy="102899"/>
          </a:xfrm>
          <a:prstGeom prst="rect">
            <a:avLst/>
          </a:prstGeom>
          <a:solidFill>
            <a:srgbClr val="FF97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1"/>
          <p:cNvSpPr/>
          <p:nvPr/>
        </p:nvSpPr>
        <p:spPr>
          <a:xfrm>
            <a:off x="7434176" y="2132900"/>
            <a:ext cx="1710300" cy="102899"/>
          </a:xfrm>
          <a:prstGeom prst="rect">
            <a:avLst/>
          </a:prstGeom>
          <a:solidFill>
            <a:srgbClr val="F202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1"/>
          <p:cNvSpPr/>
          <p:nvPr/>
        </p:nvSpPr>
        <p:spPr>
          <a:xfrm>
            <a:off x="0" y="2132900"/>
            <a:ext cx="1710300" cy="102899"/>
          </a:xfrm>
          <a:prstGeom prst="rect">
            <a:avLst/>
          </a:prstGeom>
          <a:solidFill>
            <a:srgbClr val="7ECE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1"/>
          <p:cNvSpPr/>
          <p:nvPr/>
        </p:nvSpPr>
        <p:spPr>
          <a:xfrm>
            <a:off x="1710424" y="2132900"/>
            <a:ext cx="1710300" cy="102899"/>
          </a:xfrm>
          <a:prstGeom prst="rect">
            <a:avLst/>
          </a:prstGeom>
          <a:solidFill>
            <a:srgbClr val="2185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9"/>
          <p:cNvSpPr txBox="1"/>
          <p:nvPr>
            <p:ph type="title"/>
          </p:nvPr>
        </p:nvSpPr>
        <p:spPr>
          <a:xfrm>
            <a:off x="893700" y="274650"/>
            <a:ext cx="6462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9"/>
          <p:cNvSpPr txBox="1"/>
          <p:nvPr>
            <p:ph idx="1" type="body"/>
          </p:nvPr>
        </p:nvSpPr>
        <p:spPr>
          <a:xfrm>
            <a:off x="893700" y="1831450"/>
            <a:ext cx="6462600" cy="4736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/>
            </a:lvl1pPr>
            <a:lvl2pPr indent="-4064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/>
            </a:lvl9pPr>
          </a:lstStyle>
          <a:p/>
        </p:txBody>
      </p:sp>
      <p:sp>
        <p:nvSpPr>
          <p:cNvPr id="45" name="Google Shape;45;p39"/>
          <p:cNvSpPr/>
          <p:nvPr/>
        </p:nvSpPr>
        <p:spPr>
          <a:xfrm>
            <a:off x="7356366" y="6755100"/>
            <a:ext cx="893699" cy="102899"/>
          </a:xfrm>
          <a:prstGeom prst="rect">
            <a:avLst/>
          </a:prstGeom>
          <a:solidFill>
            <a:srgbClr val="FF97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39"/>
          <p:cNvSpPr/>
          <p:nvPr/>
        </p:nvSpPr>
        <p:spPr>
          <a:xfrm>
            <a:off x="8250311" y="6755100"/>
            <a:ext cx="893699" cy="102899"/>
          </a:xfrm>
          <a:prstGeom prst="rect">
            <a:avLst/>
          </a:prstGeom>
          <a:solidFill>
            <a:srgbClr val="F202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9"/>
          <p:cNvSpPr/>
          <p:nvPr/>
        </p:nvSpPr>
        <p:spPr>
          <a:xfrm>
            <a:off x="0" y="6755100"/>
            <a:ext cx="893699" cy="102899"/>
          </a:xfrm>
          <a:prstGeom prst="rect">
            <a:avLst/>
          </a:prstGeom>
          <a:solidFill>
            <a:srgbClr val="7ECE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9"/>
          <p:cNvSpPr/>
          <p:nvPr/>
        </p:nvSpPr>
        <p:spPr>
          <a:xfrm>
            <a:off x="893709" y="6755100"/>
            <a:ext cx="6462600" cy="102899"/>
          </a:xfrm>
          <a:prstGeom prst="rect">
            <a:avLst/>
          </a:prstGeom>
          <a:solidFill>
            <a:srgbClr val="2185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52" name="Google Shape;52;p4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58" name="Google Shape;58;p4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59" name="Google Shape;59;p4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5" name="Google Shape;65;p4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6" name="Google Shape;66;p4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7" name="Google Shape;67;p4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8" name="Google Shape;68;p4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83" name="Google Shape;83;p4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84" name="Google Shape;84;p4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4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91" name="Google Shape;91;p4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4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97" name="Google Shape;97;p4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5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3" name="Google Shape;103;p5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5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5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5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9" name="Google Shape;109;p5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0" name="Google Shape;110;p5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5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5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ECEFD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colesptamail@gmail.com" TargetMode="External"/><Relationship Id="rId4" Type="http://schemas.openxmlformats.org/officeDocument/2006/relationships/image" Target="../media/image3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3.jp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6.jpg"/><Relationship Id="rId7" Type="http://schemas.openxmlformats.org/officeDocument/2006/relationships/image" Target="../media/image2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/>
          <p:nvPr>
            <p:ph type="ctrTitle"/>
          </p:nvPr>
        </p:nvSpPr>
        <p:spPr>
          <a:xfrm>
            <a:off x="685800" y="228600"/>
            <a:ext cx="7772400" cy="6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41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Welcome  to</a:t>
            </a:r>
            <a:endParaRPr b="1" sz="41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41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Coles School Kindergarten Orientation</a:t>
            </a:r>
            <a:endParaRPr b="1" sz="41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41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2026!</a:t>
            </a:r>
            <a:endParaRPr b="1" sz="41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4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4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40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4207150" y="4070325"/>
            <a:ext cx="3967800" cy="22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While you’re waiting, Use the QR </a:t>
            </a:r>
            <a:r>
              <a:rPr lang="en-US" sz="32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code</a:t>
            </a:r>
            <a:r>
              <a:rPr lang="en-US" sz="32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to join the PTA</a:t>
            </a:r>
            <a:endParaRPr sz="3200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19" name="Google Shape;119;p1" title="shared_Q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7150" y="3597850"/>
            <a:ext cx="2347475" cy="234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Principal- Sandy Fehte</a:t>
            </a:r>
            <a:endParaRPr u="sng"/>
          </a:p>
        </p:txBody>
      </p:sp>
      <p:pic>
        <p:nvPicPr>
          <p:cNvPr id="125" name="Google Shape;12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3600" y="1288188"/>
            <a:ext cx="4107445" cy="5135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3c61be0441_1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Important people to know:</a:t>
            </a:r>
            <a:endParaRPr u="sng"/>
          </a:p>
        </p:txBody>
      </p:sp>
      <p:sp>
        <p:nvSpPr>
          <p:cNvPr id="131" name="Google Shape;131;g23c61be0441_1_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Melissa Chichester – Secretary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Trish Compierchio- Secretary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Chris Cappadoccia – Nurse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Chaandanie Ramnarace - SAS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Mr. George – Head Custodian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descr="search-1.png" id="132" name="Google Shape;132;g23c61be0441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9800" y="4034544"/>
            <a:ext cx="2291675" cy="2274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"/>
          <p:cNvSpPr txBox="1"/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Meet our Teachers!</a:t>
            </a:r>
            <a:endParaRPr/>
          </a:p>
        </p:txBody>
      </p:sp>
      <p:graphicFrame>
        <p:nvGraphicFramePr>
          <p:cNvPr id="138" name="Google Shape;138;p2"/>
          <p:cNvGraphicFramePr/>
          <p:nvPr/>
        </p:nvGraphicFramePr>
        <p:xfrm>
          <a:off x="283200" y="15111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{BA66DFC6-1886-40E2-ADAB-47CE2E5AFD77}</a:tableStyleId>
              </a:tblPr>
              <a:tblGrid>
                <a:gridCol w="3354100"/>
              </a:tblGrid>
              <a:tr h="77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b="1" lang="en-US" sz="33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Kindergarten Team</a:t>
                      </a:r>
                      <a:endParaRPr b="1" sz="33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Mrs. Hall</a:t>
                      </a:r>
                      <a:endParaRPr sz="32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Mrs. Dimiceli</a:t>
                      </a:r>
                      <a:endParaRPr sz="32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Mrs. Hercel</a:t>
                      </a:r>
                      <a:endParaRPr sz="32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Mrs. Tamase</a:t>
                      </a:r>
                      <a:endParaRPr sz="32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32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Miss Travers</a:t>
                      </a:r>
                      <a:endParaRPr sz="32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Miss Liang</a:t>
                      </a:r>
                      <a:endParaRPr sz="32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" name="Google Shape;139;p2"/>
          <p:cNvGraphicFramePr/>
          <p:nvPr/>
        </p:nvGraphicFramePr>
        <p:xfrm>
          <a:off x="3785325" y="15111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{BA66DFC6-1886-40E2-ADAB-47CE2E5AFD77}</a:tableStyleId>
              </a:tblPr>
              <a:tblGrid>
                <a:gridCol w="5038425"/>
              </a:tblGrid>
              <a:tr h="73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32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Support Staff</a:t>
                      </a:r>
                      <a:endParaRPr b="1" sz="2300" u="none" cap="none" strike="noStrike"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5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Ms. Ramnarace- Student Assistance Specialist/ Counselor</a:t>
                      </a:r>
                      <a:endParaRPr sz="27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Mrs. Mehl- Basic Skills</a:t>
                      </a:r>
                      <a:endParaRPr sz="27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5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Mrs. Chin- Basic Skills</a:t>
                      </a:r>
                      <a:endParaRPr sz="27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5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Mrs. Ciemniecki- Basic Skills</a:t>
                      </a:r>
                      <a:endParaRPr sz="27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9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>
                          <a:latin typeface="Schoolbell"/>
                          <a:ea typeface="Schoolbell"/>
                          <a:cs typeface="Schoolbell"/>
                          <a:sym typeface="Schoolbell"/>
                        </a:rPr>
                        <a:t>Ms. Medley- Social Worker</a:t>
                      </a:r>
                      <a:endParaRPr sz="2700" u="none" cap="none" strike="noStrike">
                        <a:latin typeface="Schoolbell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3"/>
          <p:cNvSpPr txBox="1"/>
          <p:nvPr>
            <p:ph idx="1" type="body"/>
          </p:nvPr>
        </p:nvSpPr>
        <p:spPr>
          <a:xfrm>
            <a:off x="0" y="770125"/>
            <a:ext cx="91440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Schoolbell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PTA President: </a:t>
            </a:r>
            <a:r>
              <a:rPr b="1" lang="en-US"/>
              <a:t> </a:t>
            </a: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Mrs. Stephanie Taeschler- 25-26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800"/>
              <a:buFont typeface="Schoolbell"/>
              <a:buNone/>
            </a:pPr>
            <a:r>
              <a:t/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45" name="Google Shape;145;p33"/>
          <p:cNvSpPr txBox="1"/>
          <p:nvPr>
            <p:ph type="title"/>
          </p:nvPr>
        </p:nvSpPr>
        <p:spPr>
          <a:xfrm>
            <a:off x="0" y="0"/>
            <a:ext cx="91440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Join the PTA</a:t>
            </a:r>
            <a:endParaRPr/>
          </a:p>
        </p:txBody>
      </p:sp>
      <p:sp>
        <p:nvSpPr>
          <p:cNvPr id="146" name="Google Shape;146;p33"/>
          <p:cNvSpPr txBox="1"/>
          <p:nvPr/>
        </p:nvSpPr>
        <p:spPr>
          <a:xfrm>
            <a:off x="276900" y="1744675"/>
            <a:ext cx="8342700" cy="15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Schoolbell"/>
                <a:ea typeface="Schoolbell"/>
                <a:cs typeface="Schoolbell"/>
                <a:sym typeface="Schoolbell"/>
              </a:rPr>
              <a:t>To opt-in to the PTA emails:</a:t>
            </a:r>
            <a:endParaRPr b="0" i="0" sz="4000" u="none" cap="none" strike="noStrike">
              <a:solidFill>
                <a:srgbClr val="000000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sng" cap="none" strike="noStrik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colesptamail@gmail.com</a:t>
            </a:r>
            <a:r>
              <a:rPr b="0" i="0" lang="en-US" sz="4000" u="none" cap="none" strike="noStrik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</a:t>
            </a:r>
            <a:endParaRPr b="0" i="0" sz="4000" u="none" cap="none" strike="noStrike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Subject: Register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3"/>
          <p:cNvSpPr txBox="1"/>
          <p:nvPr/>
        </p:nvSpPr>
        <p:spPr>
          <a:xfrm>
            <a:off x="3715525" y="4025550"/>
            <a:ext cx="4904100" cy="22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-US" sz="4100" u="none" cap="none" strike="noStrik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Scan the QR code to access the Coles PTA website</a:t>
            </a:r>
            <a:endParaRPr b="0" i="0" sz="4100" u="none" cap="none" strike="noStrike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48" name="Google Shape;148;p33" title="shared_QR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762375"/>
            <a:ext cx="2943226" cy="294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6fae78b6e_0_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Getting to Know You</a:t>
            </a:r>
            <a:endParaRPr u="sng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900">
                <a:latin typeface="Schoolbell"/>
                <a:ea typeface="Schoolbell"/>
                <a:cs typeface="Schoolbell"/>
                <a:sym typeface="Schoolbell"/>
              </a:rPr>
              <a:t>Raise Your Hand if…</a:t>
            </a:r>
            <a:endParaRPr sz="3900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54" name="Google Shape;154;g136fae78b6e_0_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This is your first child entering kindergarten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You have other children who went to Coles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You remember your kindergarten teacher’s name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You are still friends with someone you went to kindergarten with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Your child is REALLY excited to come to kindergarten!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55" name="Google Shape;155;g136fae78b6e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46085" y="5431325"/>
            <a:ext cx="1240708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3c61be0441_1_7"/>
          <p:cNvSpPr txBox="1"/>
          <p:nvPr>
            <p:ph type="title"/>
          </p:nvPr>
        </p:nvSpPr>
        <p:spPr>
          <a:xfrm>
            <a:off x="906300" y="261200"/>
            <a:ext cx="7331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The Kindergarten Experience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61" name="Google Shape;161;g23c61be0441_1_7"/>
          <p:cNvSpPr txBox="1"/>
          <p:nvPr>
            <p:ph idx="1" type="body"/>
          </p:nvPr>
        </p:nvSpPr>
        <p:spPr>
          <a:xfrm>
            <a:off x="329500" y="1583350"/>
            <a:ext cx="84120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Children spend time in whole group, small group and independent activities throughout the day 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choolbell"/>
              <a:buChar char="•"/>
            </a:pPr>
            <a:r>
              <a:rPr lang="en-US" sz="2400">
                <a:solidFill>
                  <a:srgbClr val="000000"/>
                </a:solidFill>
                <a:latin typeface="Schoolbell"/>
                <a:ea typeface="Schoolbell"/>
                <a:cs typeface="Schoolbell"/>
                <a:sym typeface="Schoolbell"/>
              </a:rPr>
              <a:t>Children learn through hands-on experiences, making choices and practicing skills at learning centers </a:t>
            </a:r>
            <a:endParaRPr sz="2400">
              <a:solidFill>
                <a:srgbClr val="000000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Children develop social skills throughout the day, both inside and outside the classroom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Building independence and practicing self-help skills are as important as academic learning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</p:txBody>
      </p:sp>
      <p:pic>
        <p:nvPicPr>
          <p:cNvPr descr="IMG_2159.JPG" id="162" name="Google Shape;162;g23c61be0441_1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2600" y="4797400"/>
            <a:ext cx="2338200" cy="1753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2116.JPG" id="163" name="Google Shape;163;g23c61be0441_1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500" y="4797400"/>
            <a:ext cx="2338200" cy="175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23c61be0441_1_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55297" y="4746513"/>
            <a:ext cx="2760401" cy="185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/>
          <p:nvPr>
            <p:ph type="title"/>
          </p:nvPr>
        </p:nvSpPr>
        <p:spPr>
          <a:xfrm>
            <a:off x="906300" y="261200"/>
            <a:ext cx="7331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The Kindergarten Experience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70" name="Google Shape;170;p12"/>
          <p:cNvSpPr txBox="1"/>
          <p:nvPr>
            <p:ph idx="1" type="body"/>
          </p:nvPr>
        </p:nvSpPr>
        <p:spPr>
          <a:xfrm>
            <a:off x="859200" y="1583350"/>
            <a:ext cx="74256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</p:txBody>
      </p:sp>
      <p:pic>
        <p:nvPicPr>
          <p:cNvPr id="171" name="Google Shape;17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775" y="1404200"/>
            <a:ext cx="7842449" cy="517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7150" y="978624"/>
            <a:ext cx="4306024" cy="424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e0c813c568_0_11"/>
          <p:cNvSpPr txBox="1"/>
          <p:nvPr>
            <p:ph type="title"/>
          </p:nvPr>
        </p:nvSpPr>
        <p:spPr>
          <a:xfrm>
            <a:off x="457200" y="2902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What we Teach…</a:t>
            </a:r>
            <a:r>
              <a:rPr lang="en-US" u="sng"/>
              <a:t>	</a:t>
            </a:r>
            <a:endParaRPr/>
          </a:p>
        </p:txBody>
      </p:sp>
      <p:sp>
        <p:nvSpPr>
          <p:cNvPr id="182" name="Google Shape;182;g2e0c813c568_0_11"/>
          <p:cNvSpPr txBox="1"/>
          <p:nvPr>
            <p:ph idx="1" type="body"/>
          </p:nvPr>
        </p:nvSpPr>
        <p:spPr>
          <a:xfrm>
            <a:off x="188675" y="573075"/>
            <a:ext cx="8498100" cy="56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All Kindergarten Instruction is based on NJSLS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000">
                <a:latin typeface="Schoolbell"/>
                <a:ea typeface="Schoolbell"/>
                <a:cs typeface="Schoolbell"/>
                <a:sym typeface="Schoolbell"/>
              </a:rPr>
              <a:t>(NJ Student Learning Standards)</a:t>
            </a:r>
            <a:endParaRPr sz="30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choolbell"/>
              <a:buChar char="•"/>
            </a:pPr>
            <a:r>
              <a:rPr b="1" lang="en-US" sz="2600">
                <a:latin typeface="Schoolbell"/>
                <a:ea typeface="Schoolbell"/>
                <a:cs typeface="Schoolbell"/>
                <a:sym typeface="Schoolbell"/>
              </a:rPr>
              <a:t>Language Arts Literacy</a:t>
            </a:r>
            <a:endParaRPr sz="2600">
              <a:latin typeface="Schoolbell"/>
              <a:ea typeface="Schoolbell"/>
              <a:cs typeface="Schoolbell"/>
              <a:sym typeface="Schoolbell"/>
            </a:endParaRPr>
          </a:p>
          <a:p>
            <a:pPr indent="-298450" lvl="1" marL="74295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choolbell"/>
              <a:buChar char="–"/>
            </a:pPr>
            <a:r>
              <a:rPr b="1" lang="en-US" sz="2600">
                <a:latin typeface="Schoolbell"/>
                <a:ea typeface="Schoolbell"/>
                <a:cs typeface="Schoolbell"/>
                <a:sym typeface="Schoolbell"/>
              </a:rPr>
              <a:t>Advancing Literacy Program- Writing and Reading</a:t>
            </a:r>
            <a:endParaRPr b="1" sz="2600">
              <a:latin typeface="Schoolbell"/>
              <a:ea typeface="Schoolbell"/>
              <a:cs typeface="Schoolbell"/>
              <a:sym typeface="Schoolbell"/>
            </a:endParaRPr>
          </a:p>
          <a:p>
            <a:pPr indent="-3937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600"/>
              <a:buFont typeface="Schoolbell"/>
              <a:buChar char="•"/>
            </a:pPr>
            <a:r>
              <a:rPr b="1" lang="en-US" sz="2600">
                <a:latin typeface="Schoolbell"/>
                <a:ea typeface="Schoolbell"/>
                <a:cs typeface="Schoolbell"/>
                <a:sym typeface="Schoolbell"/>
              </a:rPr>
              <a:t>Whole Group, Small Group and Independent work</a:t>
            </a:r>
            <a:endParaRPr b="1" sz="2600">
              <a:latin typeface="Schoolbell"/>
              <a:ea typeface="Schoolbell"/>
              <a:cs typeface="Schoolbell"/>
              <a:sym typeface="Schoolbell"/>
            </a:endParaRPr>
          </a:p>
          <a:p>
            <a:pPr indent="-393700" lvl="1" marL="8001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600"/>
              <a:buFont typeface="Schoolbell"/>
              <a:buChar char="–"/>
            </a:pPr>
            <a:r>
              <a:rPr b="1" lang="en-US" sz="2600">
                <a:latin typeface="Schoolbell"/>
                <a:ea typeface="Schoolbell"/>
                <a:cs typeface="Schoolbell"/>
                <a:sym typeface="Schoolbell"/>
              </a:rPr>
              <a:t>Fundations- phonics</a:t>
            </a:r>
            <a:endParaRPr b="1" sz="2600">
              <a:latin typeface="Schoolbell"/>
              <a:ea typeface="Schoolbell"/>
              <a:cs typeface="Schoolbell"/>
              <a:sym typeface="Schoolbell"/>
            </a:endParaRPr>
          </a:p>
          <a:p>
            <a:pPr indent="-393700" lvl="1" marL="8001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600"/>
              <a:buFont typeface="Schoolbell"/>
              <a:buChar char="–"/>
            </a:pPr>
            <a:r>
              <a:rPr b="1" lang="en-US" sz="2600">
                <a:latin typeface="Schoolbell"/>
                <a:ea typeface="Schoolbell"/>
                <a:cs typeface="Schoolbell"/>
                <a:sym typeface="Schoolbell"/>
              </a:rPr>
              <a:t>Students are grouped based on where they are in their learning process and what skills they are working on.</a:t>
            </a:r>
            <a:endParaRPr b="1" sz="2600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83" name="Google Shape;183;g2e0c813c568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675" y="4188995"/>
            <a:ext cx="2370450" cy="211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2e0c813c568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52815" y="4096775"/>
            <a:ext cx="2070136" cy="211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2e0c813c568_0_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63635" y="4096775"/>
            <a:ext cx="2227791" cy="229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e0c813c568_0_16"/>
          <p:cNvSpPr txBox="1"/>
          <p:nvPr>
            <p:ph type="title"/>
          </p:nvPr>
        </p:nvSpPr>
        <p:spPr>
          <a:xfrm>
            <a:off x="457200" y="2902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What we Teach…</a:t>
            </a:r>
            <a:r>
              <a:rPr lang="en-US" u="sng"/>
              <a:t>	</a:t>
            </a:r>
            <a:endParaRPr/>
          </a:p>
        </p:txBody>
      </p:sp>
      <p:sp>
        <p:nvSpPr>
          <p:cNvPr id="191" name="Google Shape;191;g2e0c813c568_0_16"/>
          <p:cNvSpPr txBox="1"/>
          <p:nvPr>
            <p:ph idx="1" type="body"/>
          </p:nvPr>
        </p:nvSpPr>
        <p:spPr>
          <a:xfrm>
            <a:off x="50950" y="455100"/>
            <a:ext cx="8498100" cy="3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Schoolbell"/>
              <a:buChar char="•"/>
            </a:pPr>
            <a:r>
              <a:rPr b="1" lang="en-US" sz="2700">
                <a:latin typeface="Schoolbell"/>
                <a:ea typeface="Schoolbell"/>
                <a:cs typeface="Schoolbell"/>
                <a:sym typeface="Schoolbell"/>
              </a:rPr>
              <a:t>Math:  Everyday Math Program </a:t>
            </a:r>
            <a:endParaRPr b="1" sz="2700">
              <a:latin typeface="Schoolbell"/>
              <a:ea typeface="Schoolbell"/>
              <a:cs typeface="Schoolbell"/>
              <a:sym typeface="Schoolbell"/>
            </a:endParaRPr>
          </a:p>
          <a:p>
            <a:pPr indent="-40005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700"/>
              <a:buFont typeface="Schoolbell"/>
              <a:buChar char="–"/>
            </a:pPr>
            <a:r>
              <a:rPr b="1" lang="en-US" sz="2700">
                <a:latin typeface="Schoolbell"/>
                <a:ea typeface="Schoolbell"/>
                <a:cs typeface="Schoolbell"/>
                <a:sym typeface="Schoolbell"/>
              </a:rPr>
              <a:t>includes number sense, independent problem solving</a:t>
            </a:r>
            <a:endParaRPr b="1" sz="2700">
              <a:latin typeface="Schoolbell"/>
              <a:ea typeface="Schoolbell"/>
              <a:cs typeface="Schoolbell"/>
              <a:sym typeface="Schoolbell"/>
            </a:endParaRPr>
          </a:p>
          <a:p>
            <a:pPr indent="-40005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700"/>
              <a:buFont typeface="Schoolbell"/>
              <a:buChar char="–"/>
            </a:pPr>
            <a:r>
              <a:rPr b="1" lang="en-US" sz="2700">
                <a:latin typeface="Schoolbell"/>
                <a:ea typeface="Schoolbell"/>
                <a:cs typeface="Schoolbell"/>
                <a:sym typeface="Schoolbell"/>
              </a:rPr>
              <a:t>differentiation is evident</a:t>
            </a:r>
            <a:endParaRPr b="1" sz="2700">
              <a:latin typeface="Schoolbell"/>
              <a:ea typeface="Schoolbell"/>
              <a:cs typeface="Schoolbell"/>
              <a:sym typeface="Schoolbell"/>
            </a:endParaRPr>
          </a:p>
          <a:p>
            <a:pPr indent="-40005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700"/>
              <a:buFont typeface="Schoolbell"/>
              <a:buChar char="–"/>
            </a:pPr>
            <a:r>
              <a:rPr b="1" lang="en-US" sz="2700">
                <a:latin typeface="Schoolbell"/>
                <a:ea typeface="Schoolbell"/>
                <a:cs typeface="Schoolbell"/>
                <a:sym typeface="Schoolbell"/>
              </a:rPr>
              <a:t>hands-on activities</a:t>
            </a:r>
            <a:endParaRPr b="1" sz="2700">
              <a:latin typeface="Schoolbell"/>
              <a:ea typeface="Schoolbell"/>
              <a:cs typeface="Schoolbell"/>
              <a:sym typeface="Schoolbell"/>
            </a:endParaRPr>
          </a:p>
          <a:p>
            <a:pPr indent="-40005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700"/>
              <a:buFont typeface="Schoolbell"/>
              <a:buChar char="–"/>
            </a:pPr>
            <a:r>
              <a:rPr b="1" lang="en-US" sz="2700">
                <a:latin typeface="Schoolbell"/>
                <a:ea typeface="Schoolbell"/>
                <a:cs typeface="Schoolbell"/>
                <a:sym typeface="Schoolbell"/>
              </a:rPr>
              <a:t>asking students to explain their thinking</a:t>
            </a:r>
            <a:endParaRPr b="1" sz="2700">
              <a:latin typeface="Schoolbell"/>
              <a:ea typeface="Schoolbell"/>
              <a:cs typeface="Schoolbell"/>
              <a:sym typeface="Schoolbell"/>
            </a:endParaRPr>
          </a:p>
          <a:p>
            <a:pPr indent="-40005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700"/>
              <a:buFont typeface="Schoolbell"/>
              <a:buChar char="–"/>
            </a:pPr>
            <a:r>
              <a:rPr b="1" lang="en-US" sz="2700">
                <a:latin typeface="Schoolbell"/>
                <a:ea typeface="Schoolbell"/>
                <a:cs typeface="Schoolbell"/>
                <a:sym typeface="Schoolbell"/>
              </a:rPr>
              <a:t>Spiraling of instruction- concepts are taught, then repeated throughout the year </a:t>
            </a:r>
            <a:endParaRPr b="1" sz="2700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192" name="Google Shape;192;g2e0c813c568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4025025"/>
            <a:ext cx="2553225" cy="268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2e0c813c568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66535" y="4025025"/>
            <a:ext cx="2096190" cy="268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2e0c813c568_0_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48004" y="4025025"/>
            <a:ext cx="3043595" cy="268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e0c813c568_0_27"/>
          <p:cNvSpPr txBox="1"/>
          <p:nvPr>
            <p:ph type="title"/>
          </p:nvPr>
        </p:nvSpPr>
        <p:spPr>
          <a:xfrm>
            <a:off x="457200" y="2902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What we Teach…</a:t>
            </a:r>
            <a:r>
              <a:rPr lang="en-US" u="sng"/>
              <a:t>	</a:t>
            </a:r>
            <a:endParaRPr/>
          </a:p>
        </p:txBody>
      </p:sp>
      <p:sp>
        <p:nvSpPr>
          <p:cNvPr id="200" name="Google Shape;200;g2e0c813c568_0_27"/>
          <p:cNvSpPr txBox="1"/>
          <p:nvPr>
            <p:ph idx="1" type="body"/>
          </p:nvPr>
        </p:nvSpPr>
        <p:spPr>
          <a:xfrm>
            <a:off x="188672" y="1076550"/>
            <a:ext cx="8498100" cy="48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0" marL="2857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Social/Emotional and other Skills</a:t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choolbell"/>
              <a:buChar char="–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Morning Meeting – Calendar, weather, morning message, social-emotional learning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choolbell"/>
              <a:buChar char="–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Socialization and play through Choice Time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Take turns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Accept “No”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Be a gracious loser/winner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Be polite to friends and adults</a:t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choolbell"/>
              <a:buChar char="–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Fine motor and gross motor skills</a:t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201" name="Google Shape;201;g2e0c813c568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2827" y="3109600"/>
            <a:ext cx="2398426" cy="305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e0c813c568_0_32"/>
          <p:cNvSpPr txBox="1"/>
          <p:nvPr>
            <p:ph type="title"/>
          </p:nvPr>
        </p:nvSpPr>
        <p:spPr>
          <a:xfrm>
            <a:off x="457200" y="2902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What we Teach…</a:t>
            </a:r>
            <a:r>
              <a:rPr lang="en-US" u="sng"/>
              <a:t>	</a:t>
            </a:r>
            <a:endParaRPr/>
          </a:p>
        </p:txBody>
      </p:sp>
      <p:sp>
        <p:nvSpPr>
          <p:cNvPr id="207" name="Google Shape;207;g2e0c813c568_0_32"/>
          <p:cNvSpPr txBox="1"/>
          <p:nvPr>
            <p:ph idx="1" type="body"/>
          </p:nvPr>
        </p:nvSpPr>
        <p:spPr>
          <a:xfrm>
            <a:off x="188674" y="1076550"/>
            <a:ext cx="3949500" cy="48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Science: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-Exploration, Observation, Hands-on experiences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-Investigating the World Around Us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08" name="Google Shape;208;g2e0c813c568_0_32"/>
          <p:cNvSpPr txBox="1"/>
          <p:nvPr>
            <p:ph idx="1" type="body"/>
          </p:nvPr>
        </p:nvSpPr>
        <p:spPr>
          <a:xfrm>
            <a:off x="4427674" y="1076550"/>
            <a:ext cx="3949500" cy="48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Social Studies: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-Who am I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-How can I be a good friend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-Conflict resolution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id="209" name="Google Shape;209;g2e0c813c568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777126"/>
            <a:ext cx="3105751" cy="18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2e0c813c568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8537" y="4777125"/>
            <a:ext cx="2525439" cy="189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e0c813c568_0_44"/>
          <p:cNvSpPr txBox="1"/>
          <p:nvPr>
            <p:ph type="title"/>
          </p:nvPr>
        </p:nvSpPr>
        <p:spPr>
          <a:xfrm>
            <a:off x="457200" y="2902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What we Teach…</a:t>
            </a:r>
            <a:r>
              <a:rPr lang="en-US" u="sng"/>
              <a:t>	</a:t>
            </a:r>
            <a:endParaRPr/>
          </a:p>
        </p:txBody>
      </p:sp>
      <p:sp>
        <p:nvSpPr>
          <p:cNvPr id="216" name="Google Shape;216;g2e0c813c568_0_44"/>
          <p:cNvSpPr txBox="1"/>
          <p:nvPr>
            <p:ph idx="1" type="body"/>
          </p:nvPr>
        </p:nvSpPr>
        <p:spPr>
          <a:xfrm>
            <a:off x="188672" y="1076550"/>
            <a:ext cx="8498100" cy="48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425450" lvl="0" marL="4572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3100"/>
              <a:buFont typeface="Schoolbell"/>
              <a:buChar char="•"/>
            </a:pPr>
            <a:r>
              <a:rPr b="1" lang="en-US" sz="3900">
                <a:latin typeface="Schoolbell"/>
                <a:ea typeface="Schoolbell"/>
                <a:cs typeface="Schoolbell"/>
                <a:sym typeface="Schoolbell"/>
              </a:rPr>
              <a:t>Specials</a:t>
            </a:r>
            <a:endParaRPr b="1" sz="3100">
              <a:latin typeface="Schoolbell"/>
              <a:ea typeface="Schoolbell"/>
              <a:cs typeface="Schoolbell"/>
              <a:sym typeface="Schoolbell"/>
            </a:endParaRPr>
          </a:p>
          <a:p>
            <a:pPr indent="-4064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800"/>
              <a:buFont typeface="Schoolbell"/>
              <a:buChar char="–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Art, PE, Music, Library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406400" lvl="1" marL="9144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800"/>
              <a:buFont typeface="Schoolbell"/>
              <a:buChar char="–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Specials help support the whole-child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4064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Physical/Gross Motor Skills</a:t>
            </a:r>
            <a:endParaRPr b="1" sz="2800">
              <a:latin typeface="Schoolbell"/>
              <a:ea typeface="Schoolbell"/>
              <a:cs typeface="Schoolbell"/>
              <a:sym typeface="Schoolbell"/>
            </a:endParaRPr>
          </a:p>
          <a:p>
            <a:pPr indent="-3683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Fine Motor Skills</a:t>
            </a:r>
            <a:endParaRPr b="1" sz="2800">
              <a:latin typeface="Schoolbell"/>
              <a:ea typeface="Schoolbell"/>
              <a:cs typeface="Schoolbell"/>
              <a:sym typeface="Schoolbell"/>
            </a:endParaRPr>
          </a:p>
          <a:p>
            <a:pPr indent="-3683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Reading/Writing</a:t>
            </a:r>
            <a:endParaRPr b="1" sz="2800">
              <a:latin typeface="Schoolbell"/>
              <a:ea typeface="Schoolbell"/>
              <a:cs typeface="Schoolbell"/>
              <a:sym typeface="Schoolbell"/>
            </a:endParaRPr>
          </a:p>
          <a:p>
            <a:pPr indent="-3683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Artistic Expressions</a:t>
            </a:r>
            <a:endParaRPr b="1" sz="2800">
              <a:latin typeface="Schoolbell"/>
              <a:ea typeface="Schoolbell"/>
              <a:cs typeface="Schoolbell"/>
              <a:sym typeface="Schoolbell"/>
            </a:endParaRPr>
          </a:p>
          <a:p>
            <a:pPr indent="-368300" lvl="2" marL="1371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2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Exposure to music and art </a:t>
            </a:r>
            <a:endParaRPr b="1" sz="2800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"/>
          <p:cNvSpPr txBox="1"/>
          <p:nvPr>
            <p:ph type="title"/>
          </p:nvPr>
        </p:nvSpPr>
        <p:spPr>
          <a:xfrm>
            <a:off x="893700" y="395675"/>
            <a:ext cx="7590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Our Students: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22" name="Google Shape;222;p11"/>
          <p:cNvSpPr txBox="1"/>
          <p:nvPr>
            <p:ph idx="1" type="body"/>
          </p:nvPr>
        </p:nvSpPr>
        <p:spPr>
          <a:xfrm>
            <a:off x="304800" y="1524000"/>
            <a:ext cx="8179800" cy="47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Children enter school with varied abilities and skills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–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Health and physical development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–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Social and emotional development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–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Language and communication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–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Cognition and general knowledge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–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Approaches toward learning</a:t>
            </a:r>
            <a:br>
              <a:rPr lang="en-US">
                <a:latin typeface="Schoolbell"/>
                <a:ea typeface="Schoolbell"/>
                <a:cs typeface="Schoolbell"/>
                <a:sym typeface="Schoolbell"/>
              </a:rPr>
            </a:b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Teachers meet them where they are and help them reach challenging, yet achievable, goals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 txBox="1"/>
          <p:nvPr>
            <p:ph type="title"/>
          </p:nvPr>
        </p:nvSpPr>
        <p:spPr>
          <a:xfrm>
            <a:off x="1524000" y="2857500"/>
            <a:ext cx="6462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Current Kindergarten Classrooms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g12aea9808cf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900" y="274650"/>
            <a:ext cx="2442101" cy="177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12aea9808cf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5631" y="156875"/>
            <a:ext cx="3011594" cy="22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12aea9808cf_0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0724" y="4039173"/>
            <a:ext cx="2550275" cy="1912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12aea9808cf_0_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01450" y="3642800"/>
            <a:ext cx="3453925" cy="259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12aea9808cf_0_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44875" y="2052700"/>
            <a:ext cx="3220750" cy="2415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Sample Day Schedule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43" name="Google Shape;243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8:25 – 8:35  Arrival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9:10 Morning Meeting/Shared Reading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9:10 – 10:10 Choice Time/Project Work/ Guided Reading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10:10 – 10:20 Sharing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10:20 – 10:30 Snack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10:30 – 11:00 Writing Workshop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11:00 – 12:00 Lunch/Recess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"/>
          <p:cNvSpPr txBox="1"/>
          <p:nvPr>
            <p:ph idx="1" type="body"/>
          </p:nvPr>
        </p:nvSpPr>
        <p:spPr>
          <a:xfrm>
            <a:off x="457200" y="914400"/>
            <a:ext cx="8686800" cy="521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12:00-12:20 Quiet Time/ Read aloud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12:20 – 1:20 Math/Science/Social Studies Exploration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1:20 – 2:00 Choice Time with Ongoing Investigations/Project Work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2:00 – 2:40 Specials(Music, PE, Library, Art)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2:40 – 3:00 Sharing, Review, and Closing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2"/>
          <p:cNvSpPr txBox="1"/>
          <p:nvPr>
            <p:ph type="title"/>
          </p:nvPr>
        </p:nvSpPr>
        <p:spPr>
          <a:xfrm>
            <a:off x="906300" y="261200"/>
            <a:ext cx="7331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The Kindergarten Community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54" name="Google Shape;254;p22"/>
          <p:cNvSpPr txBox="1"/>
          <p:nvPr>
            <p:ph idx="1" type="body"/>
          </p:nvPr>
        </p:nvSpPr>
        <p:spPr>
          <a:xfrm>
            <a:off x="893625" y="1600200"/>
            <a:ext cx="74256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oolbell"/>
              <a:buChar char="•"/>
            </a:pPr>
            <a:r>
              <a:rPr lang="en-US" sz="3000">
                <a:latin typeface="Schoolbell"/>
                <a:ea typeface="Schoolbell"/>
                <a:cs typeface="Schoolbell"/>
                <a:sym typeface="Schoolbell"/>
              </a:rPr>
              <a:t>Children with special needs are included and supported based on their IEPs</a:t>
            </a:r>
            <a:br>
              <a:rPr lang="en-US" sz="3000">
                <a:latin typeface="Schoolbell"/>
                <a:ea typeface="Schoolbell"/>
                <a:cs typeface="Schoolbell"/>
                <a:sym typeface="Schoolbell"/>
              </a:rPr>
            </a:br>
            <a:endParaRPr sz="3000">
              <a:latin typeface="Schoolbell"/>
              <a:ea typeface="Schoolbell"/>
              <a:cs typeface="Schoolbell"/>
              <a:sym typeface="Schoolbell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oolbell"/>
              <a:buChar char="•"/>
            </a:pPr>
            <a:r>
              <a:rPr lang="en-US" sz="3000">
                <a:latin typeface="Schoolbell"/>
                <a:ea typeface="Schoolbell"/>
                <a:cs typeface="Schoolbell"/>
                <a:sym typeface="Schoolbell"/>
              </a:rPr>
              <a:t>Language-rich experiences support English Language Learners </a:t>
            </a:r>
            <a:br>
              <a:rPr lang="en-US" sz="3000">
                <a:latin typeface="Schoolbell"/>
                <a:ea typeface="Schoolbell"/>
                <a:cs typeface="Schoolbell"/>
                <a:sym typeface="Schoolbell"/>
              </a:rPr>
            </a:br>
            <a:endParaRPr sz="3000">
              <a:latin typeface="Schoolbell"/>
              <a:ea typeface="Schoolbell"/>
              <a:cs typeface="Schoolbell"/>
              <a:sym typeface="Schoolbell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choolbell"/>
              <a:buChar char="•"/>
            </a:pPr>
            <a:r>
              <a:rPr lang="en-US" sz="3000">
                <a:latin typeface="Schoolbell"/>
                <a:ea typeface="Schoolbell"/>
                <a:cs typeface="Schoolbell"/>
                <a:sym typeface="Schoolbell"/>
              </a:rPr>
              <a:t>Diversity is embraced and celebrated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"/>
          <p:cNvSpPr txBox="1"/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Recess/Lunch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60" name="Google Shape;260;p24"/>
          <p:cNvSpPr txBox="1"/>
          <p:nvPr>
            <p:ph idx="1" type="body"/>
          </p:nvPr>
        </p:nvSpPr>
        <p:spPr>
          <a:xfrm>
            <a:off x="457200" y="1143001"/>
            <a:ext cx="8229600" cy="50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11:00 – 11:30 AM – Lunch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–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One aide per class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–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Eat at assigned tables in MPR </a:t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–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Can bring or buy lunch</a:t>
            </a:r>
            <a:endParaRPr b="1"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810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Pomptonian is our food service provider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Vegetarian and non-vegetarian options available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All meals are peanut and tree-nut tree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Any dietary concerns can be addressed directly with Pomptonian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11:30 AM – 12:00 PM – Recess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–"/>
            </a:pPr>
            <a:r>
              <a:rPr b="1" lang="en-US" sz="2400">
                <a:latin typeface="Schoolbell"/>
                <a:ea typeface="Schoolbell"/>
                <a:cs typeface="Schoolbell"/>
                <a:sym typeface="Schoolbell"/>
              </a:rPr>
              <a:t>Rotate between blacktop and playground areas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Pj04116650000[1]" id="265" name="Google Shape;26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3810000"/>
            <a:ext cx="8534400" cy="28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5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CLOTHING</a:t>
            </a:r>
            <a:endParaRPr/>
          </a:p>
        </p:txBody>
      </p:sp>
      <p:sp>
        <p:nvSpPr>
          <p:cNvPr id="267" name="Google Shape;267;p25"/>
          <p:cNvSpPr txBox="1"/>
          <p:nvPr>
            <p:ph idx="1" type="body"/>
          </p:nvPr>
        </p:nvSpPr>
        <p:spPr>
          <a:xfrm>
            <a:off x="228600" y="1600201"/>
            <a:ext cx="87630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Comfortable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Able to zipper, button and snap independently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Safe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Safety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73" name="Google Shape;273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All doors locked all day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Visitors enter through the front door and must ring the bell to be admitted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Please do not hold the door for anyone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Security Drills monthly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7"/>
          <p:cNvSpPr txBox="1"/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Communication</a:t>
            </a:r>
            <a:endParaRPr/>
          </a:p>
        </p:txBody>
      </p:sp>
      <p:sp>
        <p:nvSpPr>
          <p:cNvPr id="279" name="Google Shape;279;p27"/>
          <p:cNvSpPr txBox="1"/>
          <p:nvPr>
            <p:ph idx="1" type="body"/>
          </p:nvPr>
        </p:nvSpPr>
        <p:spPr>
          <a:xfrm>
            <a:off x="228600" y="1295400"/>
            <a:ext cx="8763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ustria"/>
              <a:buNone/>
            </a:pPr>
            <a:r>
              <a:rPr lang="en-US" sz="2800">
                <a:latin typeface="Schoolbell"/>
                <a:ea typeface="Schoolbell"/>
                <a:cs typeface="Schoolbell"/>
                <a:sym typeface="Schoolbell"/>
              </a:rPr>
              <a:t>We are always here to help, and call us should any urgent concern or issue occur. 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1651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8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Weekly Parent Newsletter</a:t>
            </a:r>
            <a:endParaRPr b="1" sz="28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Report Cards in February and June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Conferences in November and as needed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Notifications through PowerSchool – you are automatically signed up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9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t/>
            </a:r>
            <a:endParaRPr sz="1050"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descr="images-2.jpg" id="280" name="Google Shape;28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5029200"/>
            <a:ext cx="2438400" cy="146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Ways to Prepare Your Child for School: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86" name="Google Shape;286;p29"/>
          <p:cNvSpPr txBox="1"/>
          <p:nvPr>
            <p:ph idx="1" type="body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Practice saying name when asked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Read stories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Draw pictures – shapes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Cut with scissors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Play with rhymes, sounds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Identify letters and numbers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Count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Recognize Environmental print (Pizza, STOP)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Explore nature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Give your child access to books, pencils, etc.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imgres-1.jpg"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7400" y="1752600"/>
            <a:ext cx="2350996" cy="2403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Ways to Prepare Your Child for School: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293" name="Google Shape;293;p30"/>
          <p:cNvSpPr txBox="1"/>
          <p:nvPr>
            <p:ph idx="1" type="body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Be interested in school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Follow rules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Recognize authority- listen to the adults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Separate from parents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Dress independently- put on jacket, pull up pants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Use bathroom independently, including wiping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Eat independently- use utensils, clean up after themselves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Share play interactively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Sort items</a:t>
            </a:r>
            <a:endParaRPr sz="2400"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choolbell"/>
              <a:buChar char="•"/>
            </a:pPr>
            <a:r>
              <a:rPr lang="en-US" sz="2400">
                <a:latin typeface="Schoolbell"/>
                <a:ea typeface="Schoolbell"/>
                <a:cs typeface="Schoolbell"/>
                <a:sym typeface="Schoolbell"/>
              </a:rPr>
              <a:t>Speak in complete sentences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  <p:pic>
        <p:nvPicPr>
          <p:cNvPr descr="search.png" id="294" name="Google Shape;29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350" y="5638800"/>
            <a:ext cx="66675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First Day of School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300" name="Google Shape;300;p31"/>
          <p:cNvSpPr txBox="1"/>
          <p:nvPr>
            <p:ph idx="1" type="body"/>
          </p:nvPr>
        </p:nvSpPr>
        <p:spPr>
          <a:xfrm>
            <a:off x="457200" y="15328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What to bring: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Snack – Peanut and Tree Nut free!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Refillable plastic water bottle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Seasonal change of clothes (including socks and underwear) in a labeled, ziploc bag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Lunch/plans to buy lunch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Backpack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Smile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"/>
          <p:cNvSpPr txBox="1"/>
          <p:nvPr>
            <p:ph type="title"/>
          </p:nvPr>
        </p:nvSpPr>
        <p:spPr>
          <a:xfrm>
            <a:off x="402771" y="152400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latin typeface="Schoolbell"/>
                <a:ea typeface="Schoolbell"/>
                <a:cs typeface="Schoolbell"/>
                <a:sym typeface="Schoolbell"/>
              </a:rPr>
              <a:t>Arrival</a:t>
            </a:r>
            <a:endParaRPr/>
          </a:p>
        </p:txBody>
      </p:sp>
      <p:pic>
        <p:nvPicPr>
          <p:cNvPr descr="MCED00293_0000[1]" id="306" name="Google Shape;3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771" y="4800600"/>
            <a:ext cx="2047167" cy="178525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5"/>
          <p:cNvSpPr txBox="1"/>
          <p:nvPr>
            <p:ph idx="1" type="body"/>
          </p:nvPr>
        </p:nvSpPr>
        <p:spPr>
          <a:xfrm>
            <a:off x="533400" y="9906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If you want to walk your child to the door: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choolbell"/>
              <a:buChar char="–"/>
            </a:pPr>
            <a:r>
              <a:rPr b="1" lang="en-US" sz="2400">
                <a:solidFill>
                  <a:schemeClr val="accent2"/>
                </a:solidFill>
                <a:latin typeface="Schoolbell"/>
                <a:ea typeface="Schoolbell"/>
                <a:cs typeface="Schoolbell"/>
                <a:sym typeface="Schoolbell"/>
              </a:rPr>
              <a:t>Park on a side street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Schoolbell"/>
              <a:buChar char="–"/>
            </a:pPr>
            <a:r>
              <a:rPr b="1" lang="en-US" sz="2400">
                <a:solidFill>
                  <a:schemeClr val="accent2"/>
                </a:solidFill>
                <a:latin typeface="Schoolbell"/>
                <a:ea typeface="Schoolbell"/>
                <a:cs typeface="Schoolbell"/>
                <a:sym typeface="Schoolbell"/>
              </a:rPr>
              <a:t>Doors open at 8:25 AM and students walk directly to the classroom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Drop off Lane </a:t>
            </a:r>
            <a:r>
              <a:rPr b="1" lang="en-US" sz="2400">
                <a:solidFill>
                  <a:schemeClr val="accent2"/>
                </a:solidFill>
                <a:latin typeface="Schoolbell"/>
                <a:ea typeface="Schoolbell"/>
                <a:cs typeface="Schoolbell"/>
                <a:sym typeface="Schoolbell"/>
              </a:rPr>
              <a:t>On Kevin Road, parent volunteers assist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choolbell"/>
              <a:buChar char="•"/>
            </a:pPr>
            <a:r>
              <a:rPr b="1" lang="en-US" sz="2800">
                <a:latin typeface="Schoolbell"/>
                <a:ea typeface="Schoolbell"/>
                <a:cs typeface="Schoolbell"/>
                <a:sym typeface="Schoolbell"/>
              </a:rPr>
              <a:t>Bus Students –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62672"/>
              </a:buClr>
              <a:buSzPts val="2400"/>
              <a:buFont typeface="Schoolbell"/>
              <a:buChar char="–"/>
            </a:pPr>
            <a:r>
              <a:rPr b="1" lang="en-US" sz="2400">
                <a:solidFill>
                  <a:srgbClr val="262672"/>
                </a:solidFill>
                <a:latin typeface="Schoolbell"/>
                <a:ea typeface="Schoolbell"/>
                <a:cs typeface="Schoolbell"/>
                <a:sym typeface="Schoolbell"/>
              </a:rPr>
              <a:t>Enter through the main entrance or Door 2</a:t>
            </a:r>
            <a:endParaRPr b="1" sz="2400">
              <a:solidFill>
                <a:srgbClr val="262672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1" marL="1036638" rtl="0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>
                <a:latin typeface="Schoolbell"/>
                <a:ea typeface="Schoolbell"/>
                <a:cs typeface="Schoolbell"/>
                <a:sym typeface="Schoolbell"/>
              </a:rPr>
              <a:t>PLEASE – PLEASE –PLEASE –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1" marL="1152525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accent2"/>
                </a:solidFill>
                <a:latin typeface="Schoolbell"/>
                <a:ea typeface="Schoolbell"/>
                <a:cs typeface="Schoolbell"/>
                <a:sym typeface="Schoolbell"/>
              </a:rPr>
              <a:t>Do Not enter or park in the parking lot – all spaces are numbered and assigned to staff!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>
              <a:solidFill>
                <a:schemeClr val="accent2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7"/>
          <p:cNvSpPr txBox="1"/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 u="sng">
                <a:latin typeface="Schoolbell"/>
                <a:ea typeface="Schoolbell"/>
                <a:cs typeface="Schoolbell"/>
                <a:sym typeface="Schoolbell"/>
              </a:rPr>
              <a:t>Dismissal</a:t>
            </a:r>
            <a:endParaRPr sz="4000" u="sng"/>
          </a:p>
        </p:txBody>
      </p:sp>
      <p:sp>
        <p:nvSpPr>
          <p:cNvPr id="313" name="Google Shape;313;p7"/>
          <p:cNvSpPr txBox="1"/>
          <p:nvPr>
            <p:ph idx="1" type="body"/>
          </p:nvPr>
        </p:nvSpPr>
        <p:spPr>
          <a:xfrm>
            <a:off x="457200" y="1143000"/>
            <a:ext cx="84582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Bus students are walked to the MPR by an adult and line up by bus.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Bus students will have a color-coded tag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Children will also wear identification stickers for a few weeks. (Distributed by teacher)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Kindergarten walkers and car riders are dismissed at 3:10 by the Kindergarten playground (Door 4) or Doors outside classrooms (Doors 17, 18, and 19).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>
                <a:latin typeface="Schoolbell"/>
                <a:ea typeface="Schoolbell"/>
                <a:cs typeface="Schoolbell"/>
                <a:sym typeface="Schoolbell"/>
              </a:rPr>
              <a:t>Before and After Care</a:t>
            </a:r>
            <a:endParaRPr b="1"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319" name="Google Shape;319;p9"/>
          <p:cNvSpPr txBox="1"/>
          <p:nvPr>
            <p:ph idx="1" type="body"/>
          </p:nvPr>
        </p:nvSpPr>
        <p:spPr>
          <a:xfrm>
            <a:off x="457200" y="1163575"/>
            <a:ext cx="8131800" cy="4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 Right at School offers Before and After Care at Coles School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The JCC offers after care at the JCC – students are bussed to the JCC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Schoolbell"/>
              <a:buChar char="•"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The YMCA also offers after care at the YMCA- students are busses there.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>
                <a:latin typeface="Schoolbell"/>
                <a:ea typeface="Schoolbell"/>
                <a:cs typeface="Schoolbell"/>
                <a:sym typeface="Schoolbell"/>
              </a:rPr>
              <a:t>Please contact the JCC, YMCA, or Right at School for more information.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/>
          <p:nvPr>
            <p:ph idx="1" type="body"/>
          </p:nvPr>
        </p:nvSpPr>
        <p:spPr>
          <a:xfrm>
            <a:off x="457200" y="685800"/>
            <a:ext cx="8229600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accent6"/>
                </a:solidFill>
                <a:latin typeface="Schoolbell"/>
                <a:ea typeface="Schoolbell"/>
                <a:cs typeface="Schoolbell"/>
                <a:sym typeface="Schoolbell"/>
              </a:rPr>
              <a:t>Notification of Teacher – 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800000"/>
                </a:solidFill>
                <a:latin typeface="Schoolbell"/>
                <a:ea typeface="Schoolbell"/>
                <a:cs typeface="Schoolbell"/>
                <a:sym typeface="Schoolbell"/>
              </a:rPr>
              <a:t>Late August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2D2D8A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rgbClr val="2D2D8A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2D2D8A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2D2D8A"/>
                </a:solidFill>
                <a:latin typeface="Schoolbell"/>
                <a:ea typeface="Schoolbell"/>
                <a:cs typeface="Schoolbell"/>
                <a:sym typeface="Schoolbell"/>
              </a:rPr>
              <a:t>Kindergarten Meet and Greet –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None/>
            </a:pPr>
            <a:r>
              <a:rPr baseline="30000" lang="en-US">
                <a:solidFill>
                  <a:srgbClr val="800000"/>
                </a:solidFill>
                <a:latin typeface="Schoolbell"/>
                <a:ea typeface="Schoolbell"/>
                <a:cs typeface="Schoolbell"/>
                <a:sym typeface="Schoolbell"/>
              </a:rPr>
              <a:t>Tuesday, September 1 (tentative)</a:t>
            </a:r>
            <a:endParaRPr baseline="30000">
              <a:solidFill>
                <a:srgbClr val="800000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rgbClr val="800000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2D2D8A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2D2D8A"/>
                </a:solidFill>
                <a:latin typeface="Schoolbell"/>
                <a:ea typeface="Schoolbell"/>
                <a:cs typeface="Schoolbell"/>
                <a:sym typeface="Schoolbell"/>
              </a:rPr>
              <a:t>First Day of School – </a:t>
            </a:r>
            <a:endParaRPr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800000"/>
                </a:solidFill>
                <a:latin typeface="Schoolbell"/>
                <a:ea typeface="Schoolbell"/>
                <a:cs typeface="Schoolbell"/>
                <a:sym typeface="Schoolbell"/>
              </a:rPr>
              <a:t>Wednesday, September 2</a:t>
            </a:r>
            <a:endParaRPr sz="2400">
              <a:solidFill>
                <a:srgbClr val="800000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800000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rtl="0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 sz="2500">
                <a:solidFill>
                  <a:schemeClr val="accent6"/>
                </a:solidFill>
                <a:latin typeface="Schoolbell"/>
                <a:ea typeface="Schoolbell"/>
                <a:cs typeface="Schoolbell"/>
                <a:sym typeface="Schoolbell"/>
              </a:rPr>
              <a:t>Grade Level Supply Lists are located on the school website</a:t>
            </a:r>
            <a:endParaRPr sz="2500">
              <a:solidFill>
                <a:srgbClr val="800000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5"/>
          <p:cNvSpPr txBox="1"/>
          <p:nvPr>
            <p:ph type="title"/>
          </p:nvPr>
        </p:nvSpPr>
        <p:spPr>
          <a:xfrm>
            <a:off x="457200" y="2667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!</a:t>
            </a:r>
            <a:endParaRPr/>
          </a:p>
        </p:txBody>
      </p:sp>
      <p:pic>
        <p:nvPicPr>
          <p:cNvPr descr="MCj01052220000[1]" id="330" name="Google Shape;33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685800"/>
            <a:ext cx="7772400" cy="2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5"/>
          <p:cNvSpPr txBox="1"/>
          <p:nvPr/>
        </p:nvSpPr>
        <p:spPr>
          <a:xfrm>
            <a:off x="762000" y="3886200"/>
            <a:ext cx="75438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Questions?</a:t>
            </a:r>
            <a:endParaRPr b="0" i="0" sz="2800" u="none" cap="none" strike="noStrike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2008-09-03T21:33:08Z</dcterms:created>
  <dc:creator>Karen Wetherell</dc:creator>
</cp:coreProperties>
</file>