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5"/>
  </p:notesMasterIdLst>
  <p:handoutMasterIdLst>
    <p:handoutMasterId r:id="rId36"/>
  </p:handoutMasterIdLst>
  <p:sldIdLst>
    <p:sldId id="256" r:id="rId5"/>
    <p:sldId id="293" r:id="rId6"/>
    <p:sldId id="300" r:id="rId7"/>
    <p:sldId id="326" r:id="rId8"/>
    <p:sldId id="301" r:id="rId9"/>
    <p:sldId id="312" r:id="rId10"/>
    <p:sldId id="302" r:id="rId11"/>
    <p:sldId id="303" r:id="rId12"/>
    <p:sldId id="304" r:id="rId13"/>
    <p:sldId id="313" r:id="rId14"/>
    <p:sldId id="305" r:id="rId15"/>
    <p:sldId id="306" r:id="rId16"/>
    <p:sldId id="314" r:id="rId17"/>
    <p:sldId id="307" r:id="rId18"/>
    <p:sldId id="315" r:id="rId19"/>
    <p:sldId id="327" r:id="rId20"/>
    <p:sldId id="308" r:id="rId21"/>
    <p:sldId id="316" r:id="rId22"/>
    <p:sldId id="309" r:id="rId23"/>
    <p:sldId id="319" r:id="rId24"/>
    <p:sldId id="320" r:id="rId25"/>
    <p:sldId id="321" r:id="rId26"/>
    <p:sldId id="322" r:id="rId27"/>
    <p:sldId id="323" r:id="rId28"/>
    <p:sldId id="324" r:id="rId29"/>
    <p:sldId id="311" r:id="rId30"/>
    <p:sldId id="317" r:id="rId31"/>
    <p:sldId id="318" r:id="rId32"/>
    <p:sldId id="325" r:id="rId33"/>
    <p:sldId id="29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74" autoAdjust="0"/>
  </p:normalViewPr>
  <p:slideViewPr>
    <p:cSldViewPr snapToGrid="0">
      <p:cViewPr varScale="1">
        <p:scale>
          <a:sx n="113" d="100"/>
          <a:sy n="113" d="100"/>
        </p:scale>
        <p:origin x="510" y="102"/>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7/21/2026</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dirty="0"/>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7/21/2026</a:t>
            </a:fld>
            <a:endParaRP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dirty="0"/>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dirty="0"/>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dirty="0"/>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dirty="0"/>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dirty="0"/>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7/21/2026</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7/21/2026</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7/21/2026</a:t>
            </a:fld>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7/21/2026</a:t>
            </a:fld>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dirty="0"/>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dirty="0"/>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7/21/2026</a:t>
            </a:fld>
            <a:endParaRPr dirty="0"/>
          </a:p>
        </p:txBody>
      </p:sp>
      <p:sp>
        <p:nvSpPr>
          <p:cNvPr id="5" name="Slide Number Placeholder 4"/>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7/21/2026</a:t>
            </a:fld>
            <a:endParaRPr dirty="0"/>
          </a:p>
        </p:txBody>
      </p:sp>
      <p:sp>
        <p:nvSpPr>
          <p:cNvPr id="4" name="Slide Number Placeholder 3"/>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7/21/2026</a:t>
            </a:fld>
            <a:endParaRPr dirty="0"/>
          </a:p>
        </p:txBody>
      </p:sp>
      <p:sp>
        <p:nvSpPr>
          <p:cNvPr id="7" name="Slide Number Placeholder 6"/>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7/21/2026</a:t>
            </a:fld>
            <a:endParaRPr dirty="0"/>
          </a:p>
        </p:txBody>
      </p:sp>
      <p:sp>
        <p:nvSpPr>
          <p:cNvPr id="7" name="Slide Number Placeholder 6"/>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7/21/2026</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7/21/2026</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dirty="0"/>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dirty="0"/>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dirty="0"/>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dirty="0"/>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7/21/2026</a:t>
            </a:fld>
            <a:endParaRPr lang="en-US" dirty="0"/>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erobinson@siskiyoucoe.net" TargetMode="External"/><Relationship Id="rId2" Type="http://schemas.openxmlformats.org/officeDocument/2006/relationships/hyperlink" Target="mailto:ahanisko@siskiyoucoe.net"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static1.squarespace.com/static/66421681d90ded764d1347e8/t/66a9467522a93e5eb03a0380/1722369655524/2023CaMinorConsentConfChartFull.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co.siskiyou.ca.us/publichealth/page/immunization-progra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supremeschoolsupply.com/health-record-insert-ssca60c/"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cdph.ca.gov/Programs/CID/DCDC/Pages/Immunization/School/shotsforschool.aspx"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cairhub.cdph.ca.gov/home" TargetMode="External"/><Relationship Id="rId2" Type="http://schemas.openxmlformats.org/officeDocument/2006/relationships/hyperlink" Target="https://www.siskiyoucoe.net/departments/health-services/immunization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cdph.ca.gov/Programs/CID/DCDC/Pages/Immunization/School/shotsforschool.aspx"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cdph.ca.gov/Programs/CID/DCDC/Pages/Immunization/School/laws-exemptions.aspx" TargetMode="External"/><Relationship Id="rId2" Type="http://schemas.openxmlformats.org/officeDocument/2006/relationships/hyperlink" Target="mailto:medicalexemptions@cdph.ca.gov"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cdph.ca.gov/Programs/CID/DCDC/Pages/Immunization/School/reporting.asp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mailto:scohr@sjcoe.net"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siskiyoucoe.net/departments/health-services"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School Secretary Training</a:t>
            </a:r>
          </a:p>
        </p:txBody>
      </p:sp>
      <p:sp>
        <p:nvSpPr>
          <p:cNvPr id="5" name="Subtitle 4"/>
          <p:cNvSpPr>
            <a:spLocks noGrp="1"/>
          </p:cNvSpPr>
          <p:nvPr>
            <p:ph type="subTitle" idx="1"/>
          </p:nvPr>
        </p:nvSpPr>
        <p:spPr/>
        <p:txBody>
          <a:bodyPr>
            <a:normAutofit fontScale="92500" lnSpcReduction="20000"/>
          </a:bodyPr>
          <a:lstStyle/>
          <a:p>
            <a:r>
              <a:rPr lang="en-US" sz="4400" dirty="0"/>
              <a:t>Anna </a:t>
            </a:r>
            <a:r>
              <a:rPr lang="en-US" sz="4400" dirty="0" err="1"/>
              <a:t>Hanisko</a:t>
            </a:r>
            <a:r>
              <a:rPr lang="en-US" sz="4400" dirty="0"/>
              <a:t>, MPH</a:t>
            </a:r>
          </a:p>
          <a:p>
            <a:r>
              <a:rPr lang="en-US" sz="4400" dirty="0"/>
              <a:t>SCOE</a:t>
            </a:r>
          </a:p>
          <a:p>
            <a:r>
              <a:rPr lang="en-US" sz="4400" dirty="0"/>
              <a:t>August 2025</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177437"/>
          </a:xfrm>
        </p:spPr>
        <p:txBody>
          <a:bodyPr>
            <a:normAutofit fontScale="90000"/>
          </a:bodyPr>
          <a:lstStyle/>
          <a:p>
            <a:r>
              <a:rPr lang="en-US" dirty="0"/>
              <a:t>CONTACT INFORMATION:</a:t>
            </a:r>
          </a:p>
        </p:txBody>
      </p:sp>
      <p:sp>
        <p:nvSpPr>
          <p:cNvPr id="3" name="Text Placeholder 2"/>
          <p:cNvSpPr>
            <a:spLocks noGrp="1"/>
          </p:cNvSpPr>
          <p:nvPr>
            <p:ph type="body" idx="1"/>
          </p:nvPr>
        </p:nvSpPr>
        <p:spPr>
          <a:xfrm>
            <a:off x="1522413" y="1750423"/>
            <a:ext cx="9144000" cy="3888377"/>
          </a:xfrm>
        </p:spPr>
        <p:txBody>
          <a:bodyPr>
            <a:normAutofit/>
          </a:bodyPr>
          <a:lstStyle/>
          <a:p>
            <a:pPr marL="274320" lvl="0" indent="-274320">
              <a:spcBef>
                <a:spcPct val="20000"/>
              </a:spcBef>
              <a:buClr>
                <a:srgbClr val="0BD0D9"/>
              </a:buClr>
              <a:buSzPct val="95000"/>
              <a:buFont typeface="Wingdings 2"/>
              <a:buChar char=""/>
            </a:pPr>
            <a:r>
              <a:rPr lang="en-US" sz="2600" dirty="0">
                <a:solidFill>
                  <a:prstClr val="black"/>
                </a:solidFill>
                <a:latin typeface="Constantia"/>
              </a:rPr>
              <a:t>Anna </a:t>
            </a:r>
            <a:r>
              <a:rPr lang="en-US" sz="2600" dirty="0" err="1">
                <a:solidFill>
                  <a:prstClr val="black"/>
                </a:solidFill>
                <a:latin typeface="Constantia"/>
              </a:rPr>
              <a:t>Hanisko</a:t>
            </a:r>
            <a:r>
              <a:rPr lang="en-US" sz="2600" dirty="0">
                <a:solidFill>
                  <a:prstClr val="black"/>
                </a:solidFill>
                <a:latin typeface="Constantia"/>
              </a:rPr>
              <a:t>, Director of Health Services </a:t>
            </a:r>
          </a:p>
          <a:p>
            <a:pPr marL="274320" lvl="0" indent="-274320">
              <a:spcBef>
                <a:spcPct val="20000"/>
              </a:spcBef>
              <a:buClr>
                <a:srgbClr val="0BD0D9"/>
              </a:buClr>
              <a:buSzPct val="95000"/>
              <a:buFont typeface="Wingdings 2"/>
              <a:buChar char=""/>
            </a:pPr>
            <a:r>
              <a:rPr lang="en-US" sz="2600" dirty="0">
                <a:solidFill>
                  <a:prstClr val="black"/>
                </a:solidFill>
                <a:latin typeface="Constantia"/>
              </a:rPr>
              <a:t>842.8425 or </a:t>
            </a:r>
            <a:r>
              <a:rPr lang="en-US" sz="2600" u="sng" dirty="0">
                <a:solidFill>
                  <a:srgbClr val="DBF5F9">
                    <a:lumMod val="50000"/>
                  </a:srgbClr>
                </a:solidFill>
                <a:latin typeface="Constantia"/>
                <a:hlinkClick r:id="rId2"/>
              </a:rPr>
              <a:t>ahanisko@siskiyoucoe.net</a:t>
            </a:r>
            <a:endParaRPr lang="en-US" sz="2600" u="sng" dirty="0">
              <a:solidFill>
                <a:srgbClr val="DBF5F9">
                  <a:lumMod val="50000"/>
                </a:srgbClr>
              </a:solidFill>
              <a:latin typeface="Constantia"/>
            </a:endParaRPr>
          </a:p>
          <a:p>
            <a:pPr marL="274320" lvl="0" indent="-274320">
              <a:spcBef>
                <a:spcPct val="20000"/>
              </a:spcBef>
              <a:buClr>
                <a:srgbClr val="0BD0D9"/>
              </a:buClr>
              <a:buSzPct val="95000"/>
            </a:pPr>
            <a:endParaRPr lang="en-US" sz="2600" u="sng" dirty="0">
              <a:solidFill>
                <a:srgbClr val="DBF5F9">
                  <a:lumMod val="50000"/>
                </a:srgbClr>
              </a:solidFill>
              <a:latin typeface="Constantia"/>
            </a:endParaRPr>
          </a:p>
          <a:p>
            <a:pPr marL="274320" lvl="0" indent="-274320">
              <a:spcBef>
                <a:spcPct val="20000"/>
              </a:spcBef>
              <a:buClr>
                <a:srgbClr val="0BD0D9"/>
              </a:buClr>
              <a:buSzPct val="95000"/>
              <a:buFont typeface="Wingdings 2"/>
              <a:buChar char=""/>
            </a:pPr>
            <a:r>
              <a:rPr lang="en-US" sz="2600" dirty="0">
                <a:solidFill>
                  <a:prstClr val="black"/>
                </a:solidFill>
                <a:latin typeface="Constantia"/>
              </a:rPr>
              <a:t>Elizabeth Robinson, Executive Assistant</a:t>
            </a:r>
          </a:p>
          <a:p>
            <a:pPr marL="274320" lvl="0" indent="-274320">
              <a:spcBef>
                <a:spcPct val="20000"/>
              </a:spcBef>
              <a:buClr>
                <a:srgbClr val="0BD0D9"/>
              </a:buClr>
              <a:buSzPct val="95000"/>
            </a:pPr>
            <a:r>
              <a:rPr lang="en-US" sz="2600" dirty="0">
                <a:solidFill>
                  <a:prstClr val="black"/>
                </a:solidFill>
                <a:latin typeface="Constantia"/>
              </a:rPr>
              <a:t>	842.8405 or </a:t>
            </a:r>
            <a:r>
              <a:rPr lang="en-US" sz="2600" u="sng" dirty="0">
                <a:solidFill>
                  <a:srgbClr val="DBF5F9">
                    <a:lumMod val="50000"/>
                  </a:srgbClr>
                </a:solidFill>
                <a:latin typeface="Constantia"/>
                <a:hlinkClick r:id="rId3"/>
              </a:rPr>
              <a:t>erobinson@siskiyoucoe.net</a:t>
            </a:r>
            <a:r>
              <a:rPr lang="en-US" sz="2600" u="sng" dirty="0">
                <a:solidFill>
                  <a:srgbClr val="DBF5F9">
                    <a:lumMod val="50000"/>
                  </a:srgbClr>
                </a:solidFill>
                <a:latin typeface="Constantia"/>
              </a:rPr>
              <a:t> </a:t>
            </a:r>
          </a:p>
          <a:p>
            <a:endParaRPr lang="en-US" dirty="0"/>
          </a:p>
        </p:txBody>
      </p:sp>
    </p:spTree>
    <p:extLst>
      <p:ext uri="{BB962C8B-B14F-4D97-AF65-F5344CB8AC3E}">
        <p14:creationId xmlns:p14="http://schemas.microsoft.com/office/powerpoint/2010/main" val="211129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COVERED:</a:t>
            </a:r>
          </a:p>
        </p:txBody>
      </p:sp>
      <p:sp>
        <p:nvSpPr>
          <p:cNvPr id="3" name="Content Placeholder 2"/>
          <p:cNvSpPr>
            <a:spLocks noGrp="1"/>
          </p:cNvSpPr>
          <p:nvPr>
            <p:ph sz="half" idx="1"/>
          </p:nvPr>
        </p:nvSpPr>
        <p:spPr/>
        <p:txBody>
          <a:bodyPr>
            <a:normAutofit fontScale="92500"/>
          </a:bodyPr>
          <a:lstStyle/>
          <a:p>
            <a:r>
              <a:rPr lang="en-US" dirty="0"/>
              <a:t>TB Risk Assessments</a:t>
            </a:r>
          </a:p>
          <a:p>
            <a:r>
              <a:rPr lang="en-US" dirty="0"/>
              <a:t>CPR/AED/First Aid</a:t>
            </a:r>
          </a:p>
          <a:p>
            <a:r>
              <a:rPr lang="en-US" dirty="0"/>
              <a:t>Illness and Injuries</a:t>
            </a:r>
          </a:p>
          <a:p>
            <a:r>
              <a:rPr lang="en-US" dirty="0"/>
              <a:t>Medications</a:t>
            </a:r>
          </a:p>
          <a:p>
            <a:r>
              <a:rPr lang="en-US" dirty="0"/>
              <a:t>Specialized Physical Healthcare Plans</a:t>
            </a:r>
          </a:p>
          <a:p>
            <a:r>
              <a:rPr lang="en-US" dirty="0"/>
              <a:t>Contagious illnesses and illness surveillance</a:t>
            </a:r>
          </a:p>
          <a:p>
            <a:r>
              <a:rPr lang="en-US" dirty="0"/>
              <a:t>Minor consent law/Confidential medical appointments</a:t>
            </a:r>
          </a:p>
        </p:txBody>
      </p:sp>
      <p:sp>
        <p:nvSpPr>
          <p:cNvPr id="4" name="Content Placeholder 3"/>
          <p:cNvSpPr>
            <a:spLocks noGrp="1"/>
          </p:cNvSpPr>
          <p:nvPr>
            <p:ph sz="half" idx="2"/>
          </p:nvPr>
        </p:nvSpPr>
        <p:spPr/>
        <p:txBody>
          <a:bodyPr>
            <a:normAutofit fontScale="92500"/>
          </a:bodyPr>
          <a:lstStyle/>
          <a:p>
            <a:r>
              <a:rPr lang="en-US" dirty="0"/>
              <a:t>Back to school packet</a:t>
            </a:r>
          </a:p>
          <a:p>
            <a:r>
              <a:rPr lang="en-US" dirty="0"/>
              <a:t>Kindergarten packet</a:t>
            </a:r>
          </a:p>
          <a:p>
            <a:r>
              <a:rPr lang="en-US" dirty="0"/>
              <a:t>Health Insert</a:t>
            </a:r>
          </a:p>
          <a:p>
            <a:r>
              <a:rPr lang="en-US" dirty="0"/>
              <a:t>Immunizations</a:t>
            </a:r>
          </a:p>
          <a:p>
            <a:r>
              <a:rPr lang="en-US" dirty="0"/>
              <a:t>Oral health assessment</a:t>
            </a:r>
          </a:p>
          <a:p>
            <a:r>
              <a:rPr lang="en-US" dirty="0"/>
              <a:t>AEDs, Stock Epinephrine Auto-injectors and Naloxone</a:t>
            </a:r>
          </a:p>
          <a:p>
            <a:r>
              <a:rPr lang="en-US" dirty="0"/>
              <a:t>Lice</a:t>
            </a:r>
          </a:p>
          <a:p>
            <a:endParaRPr lang="en-US" dirty="0"/>
          </a:p>
        </p:txBody>
      </p:sp>
    </p:spTree>
    <p:extLst>
      <p:ext uri="{BB962C8B-B14F-4D97-AF65-F5344CB8AC3E}">
        <p14:creationId xmlns:p14="http://schemas.microsoft.com/office/powerpoint/2010/main" val="166333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MINOR CONSENT LAW</a:t>
            </a:r>
          </a:p>
        </p:txBody>
      </p:sp>
      <p:sp>
        <p:nvSpPr>
          <p:cNvPr id="6" name="Content Placeholder 5"/>
          <p:cNvSpPr>
            <a:spLocks noGrp="1"/>
          </p:cNvSpPr>
          <p:nvPr>
            <p:ph idx="1"/>
          </p:nvPr>
        </p:nvSpPr>
        <p:spPr/>
        <p:txBody>
          <a:bodyPr/>
          <a:lstStyle/>
          <a:p>
            <a:r>
              <a:rPr lang="en-US" dirty="0"/>
              <a:t>Minor consent laws allow young people aged 12 and over to consent to certain services without parent or guardian involvement.  </a:t>
            </a:r>
          </a:p>
          <a:p>
            <a:r>
              <a:rPr lang="en-US" dirty="0"/>
              <a:t>Minors may consent to certain services related to sexual and reproductive health, mental health, and drug and alcohol treatment. </a:t>
            </a:r>
          </a:p>
          <a:p>
            <a:r>
              <a:rPr lang="en-US" dirty="0"/>
              <a:t> For details, please see the National Center for Youth Law’s grid: </a:t>
            </a:r>
          </a:p>
          <a:p>
            <a:pPr marL="45720" indent="0">
              <a:buNone/>
            </a:pPr>
            <a:r>
              <a:rPr lang="en-US" dirty="0"/>
              <a:t>     </a:t>
            </a:r>
            <a:r>
              <a:rPr lang="en-US" dirty="0">
                <a:hlinkClick r:id="rId2"/>
              </a:rPr>
              <a:t>California Minor Consent and Confidentiality Laws </a:t>
            </a:r>
            <a:endParaRPr lang="en-US" dirty="0"/>
          </a:p>
          <a:p>
            <a:r>
              <a:rPr lang="en-US" dirty="0"/>
              <a:t> When a young person accesses services under minor consent laws, those services are to be maintained confidentially – meaning that schools and healthcare providers are bound by law to not share this information, including with parents/guardians. </a:t>
            </a:r>
          </a:p>
        </p:txBody>
      </p:sp>
    </p:spTree>
    <p:extLst>
      <p:ext uri="{BB962C8B-B14F-4D97-AF65-F5344CB8AC3E}">
        <p14:creationId xmlns:p14="http://schemas.microsoft.com/office/powerpoint/2010/main" val="1913185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TB RISK ASSESSMENTS</a:t>
            </a:r>
          </a:p>
        </p:txBody>
      </p:sp>
      <p:sp>
        <p:nvSpPr>
          <p:cNvPr id="3" name="Content Placeholder 2"/>
          <p:cNvSpPr>
            <a:spLocks noGrp="1"/>
          </p:cNvSpPr>
          <p:nvPr>
            <p:ph idx="1"/>
          </p:nvPr>
        </p:nvSpPr>
        <p:spPr/>
        <p:txBody>
          <a:bodyPr>
            <a:normAutofit lnSpcReduction="10000"/>
          </a:bodyPr>
          <a:lstStyle/>
          <a:p>
            <a:pPr marL="514350" indent="-514350">
              <a:buFont typeface="Wingdings" pitchFamily="2" charset="2"/>
              <a:buChar char="Ø"/>
            </a:pPr>
            <a:r>
              <a:rPr lang="en-US" dirty="0"/>
              <a:t>California law requires that school staff working with children be free of infectious tuberculosis (TB).</a:t>
            </a:r>
          </a:p>
          <a:p>
            <a:pPr marL="514350" indent="-514350">
              <a:buFont typeface="Wingdings" pitchFamily="2" charset="2"/>
              <a:buChar char="Ø"/>
            </a:pPr>
            <a:r>
              <a:rPr lang="en-US" dirty="0"/>
              <a:t>A law enacted on January 1, 2015 requires a TB risk assessment be administered to school employees and volunteers every four years instead of the TB skin testing. </a:t>
            </a:r>
          </a:p>
          <a:p>
            <a:pPr marL="514350" indent="-514350">
              <a:buFont typeface="Wingdings" pitchFamily="2" charset="2"/>
              <a:buChar char="Ø"/>
            </a:pPr>
            <a:r>
              <a:rPr lang="en-US" dirty="0"/>
              <a:t>School districts with employees or volunteers who want to take advantage of this option under the law will need to establish their own policies and make arrangements with a health care provider of their choosing. </a:t>
            </a:r>
          </a:p>
          <a:p>
            <a:pPr marL="514350" indent="-514350">
              <a:buFont typeface="Wingdings" pitchFamily="2" charset="2"/>
              <a:buChar char="Ø"/>
            </a:pPr>
            <a:r>
              <a:rPr lang="en-US" dirty="0"/>
              <a:t>The risk assessment must be completed by the health care provider who is responsible for doing the assessment, signing it, then providing the Certificate of Completion to the employee. School districts must keep this document on file instead of the TB skin test results.</a:t>
            </a:r>
          </a:p>
          <a:p>
            <a:endParaRPr lang="en-US" dirty="0"/>
          </a:p>
        </p:txBody>
      </p:sp>
    </p:spTree>
    <p:extLst>
      <p:ext uri="{BB962C8B-B14F-4D97-AF65-F5344CB8AC3E}">
        <p14:creationId xmlns:p14="http://schemas.microsoft.com/office/powerpoint/2010/main" val="429178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TB RISK ASSESSMENTS (CONTINUED):</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 Staff who have tested positive in the past and have a documented negative chest x-ray on file should also be screened for additional risk factors every four years (there is a specific questionnaire designed for this purpose).</a:t>
            </a:r>
          </a:p>
          <a:p>
            <a:pPr>
              <a:buFont typeface="Wingdings" panose="05000000000000000000" pitchFamily="2" charset="2"/>
              <a:buChar char="Ø"/>
            </a:pPr>
            <a:r>
              <a:rPr lang="en-US" dirty="0"/>
              <a:t>The TB Risk Assessment and Certificate of Completion can be completed by a Registered Nurse. If your school site would like to contract with SCOE for nursing services, a Credentialed School Nurse will come to your school site and provide the service. </a:t>
            </a:r>
          </a:p>
          <a:p>
            <a:endParaRPr lang="en-US" dirty="0"/>
          </a:p>
        </p:txBody>
      </p:sp>
    </p:spTree>
    <p:extLst>
      <p:ext uri="{BB962C8B-B14F-4D97-AF65-F5344CB8AC3E}">
        <p14:creationId xmlns:p14="http://schemas.microsoft.com/office/powerpoint/2010/main" val="940661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CPR/AED/FIRST AID:</a:t>
            </a:r>
          </a:p>
        </p:txBody>
      </p:sp>
      <p:sp>
        <p:nvSpPr>
          <p:cNvPr id="3" name="Content Placeholder 2"/>
          <p:cNvSpPr>
            <a:spLocks noGrp="1"/>
          </p:cNvSpPr>
          <p:nvPr>
            <p:ph idx="1"/>
          </p:nvPr>
        </p:nvSpPr>
        <p:spPr/>
        <p:txBody>
          <a:bodyPr/>
          <a:lstStyle/>
          <a:p>
            <a:pPr>
              <a:buFont typeface="Wingdings" pitchFamily="2" charset="2"/>
              <a:buChar char="Ø"/>
            </a:pPr>
            <a:r>
              <a:rPr lang="en-US" dirty="0"/>
              <a:t>North and South County courses are scheduled in the fall</a:t>
            </a:r>
          </a:p>
          <a:p>
            <a:pPr>
              <a:buFont typeface="Wingdings" pitchFamily="2" charset="2"/>
              <a:buChar char="Ø"/>
            </a:pPr>
            <a:r>
              <a:rPr lang="en-US" dirty="0"/>
              <a:t>Dates, locations and cost in the “Back to School” Packet</a:t>
            </a:r>
          </a:p>
          <a:p>
            <a:pPr>
              <a:buFont typeface="Wingdings" pitchFamily="2" charset="2"/>
              <a:buChar char="Ø"/>
            </a:pPr>
            <a:r>
              <a:rPr lang="en-US" dirty="0"/>
              <a:t> CPR/AED/First Aid Requirements and Recommendations in California Schools:</a:t>
            </a:r>
          </a:p>
          <a:p>
            <a:pPr>
              <a:buFont typeface="Wingdings" pitchFamily="2" charset="2"/>
              <a:buChar char="Ø"/>
            </a:pPr>
            <a:endParaRPr lang="en-US" dirty="0"/>
          </a:p>
          <a:p>
            <a:pPr marL="45720" indent="0">
              <a:buNone/>
            </a:pPr>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84002851"/>
              </p:ext>
            </p:extLst>
          </p:nvPr>
        </p:nvGraphicFramePr>
        <p:xfrm>
          <a:off x="1973580" y="3040380"/>
          <a:ext cx="8382000" cy="3100006"/>
        </p:xfrm>
        <a:graphic>
          <a:graphicData uri="http://schemas.openxmlformats.org/drawingml/2006/table">
            <a:tbl>
              <a:tblPr firstRow="1" firstCol="1" bandRow="1"/>
              <a:tblGrid>
                <a:gridCol w="2247900">
                  <a:extLst>
                    <a:ext uri="{9D8B030D-6E8A-4147-A177-3AD203B41FA5}">
                      <a16:colId xmlns:a16="http://schemas.microsoft.com/office/drawing/2014/main" val="2432961769"/>
                    </a:ext>
                  </a:extLst>
                </a:gridCol>
                <a:gridCol w="1935480">
                  <a:extLst>
                    <a:ext uri="{9D8B030D-6E8A-4147-A177-3AD203B41FA5}">
                      <a16:colId xmlns:a16="http://schemas.microsoft.com/office/drawing/2014/main" val="2444286025"/>
                    </a:ext>
                  </a:extLst>
                </a:gridCol>
                <a:gridCol w="2133600">
                  <a:extLst>
                    <a:ext uri="{9D8B030D-6E8A-4147-A177-3AD203B41FA5}">
                      <a16:colId xmlns:a16="http://schemas.microsoft.com/office/drawing/2014/main" val="4166560767"/>
                    </a:ext>
                  </a:extLst>
                </a:gridCol>
                <a:gridCol w="2065020">
                  <a:extLst>
                    <a:ext uri="{9D8B030D-6E8A-4147-A177-3AD203B41FA5}">
                      <a16:colId xmlns:a16="http://schemas.microsoft.com/office/drawing/2014/main" val="16920150"/>
                    </a:ext>
                  </a:extLst>
                </a:gridCol>
              </a:tblGrid>
              <a:tr h="274320">
                <a:tc>
                  <a:txBody>
                    <a:bodyPr/>
                    <a:lstStyle/>
                    <a:p>
                      <a:pPr marL="0" marR="0" algn="ctr">
                        <a:lnSpc>
                          <a:spcPct val="107000"/>
                        </a:lnSpc>
                        <a:spcBef>
                          <a:spcPts val="0"/>
                        </a:spcBef>
                        <a:spcAft>
                          <a:spcPts val="0"/>
                        </a:spcAft>
                      </a:pPr>
                      <a:r>
                        <a:rPr lang="en-US" sz="12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CPR/AED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CPR/AED</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First Aid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First Aid</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8578002"/>
                  </a:ext>
                </a:extLst>
              </a:tr>
              <a:tr h="129045">
                <a:tc>
                  <a:txBody>
                    <a:bodyPr/>
                    <a:lstStyle/>
                    <a:p>
                      <a:pPr marL="0" marR="0" algn="ctr">
                        <a:lnSpc>
                          <a:spcPct val="107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REQUIRED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Strongly Recommended</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REQUIRED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Strongly Recommended</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8116295"/>
                  </a:ext>
                </a:extLst>
              </a:tr>
              <a:tr h="756475">
                <a:tc>
                  <a:txBody>
                    <a:bodyPr/>
                    <a:lstStyle/>
                    <a:p>
                      <a:pPr marL="0" marR="0" indent="68580" algn="ctr">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Coaches</a:t>
                      </a:r>
                    </a:p>
                    <a:p>
                      <a:pPr marL="0" marR="0" indent="68580" algn="ctr">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(CA Ed Code 35179.1)</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All school staff who are the only adult in a situation where they interact and meet with students during the school day, including the school bus driver</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Coaches</a:t>
                      </a:r>
                    </a:p>
                    <a:p>
                      <a:pPr marL="0" marR="0" algn="ctr">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(CA Ed Code 35179.1)</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Anyone in schools assisting students with medications or specialized healthcare procedures or providing first aid in the school setting:</a:t>
                      </a:r>
                    </a:p>
                    <a:p>
                      <a:pPr marL="0" marR="0" algn="ctr">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Health Clerks, School Secretaries, Teaching Assistants, Teachers, Cafeteria Workers</a:t>
                      </a:r>
                    </a:p>
                    <a:p>
                      <a:pPr marL="0" marR="0" algn="ctr">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5259156"/>
                  </a:ext>
                </a:extLst>
              </a:tr>
              <a:tr h="573087">
                <a:tc>
                  <a:txBody>
                    <a:bodyPr/>
                    <a:lstStyle/>
                    <a:p>
                      <a:pPr marL="0" marR="0" algn="ctr">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Anyone in schools assisting students with medications or specialized healthcare procedures:</a:t>
                      </a:r>
                    </a:p>
                    <a:p>
                      <a:pPr marL="0" marR="0" algn="ctr">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Health Clerks, School Secretaries, Teaching Assistants, Medical Aides, Teachers, Cafeteria Workers</a:t>
                      </a:r>
                    </a:p>
                    <a:p>
                      <a:pPr marL="0" marR="0" algn="ctr">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(Ca Ed Code 49423.5)</a:t>
                      </a:r>
                    </a:p>
                    <a:p>
                      <a:pPr marL="0" marR="0" algn="ctr">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School Bus Drivers</a:t>
                      </a:r>
                    </a:p>
                    <a:p>
                      <a:pPr marL="0" marR="0" algn="ctr">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(https://www.chp.ca.gov/programs-services/programs/school-bus-program)</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9242231"/>
                  </a:ext>
                </a:extLst>
              </a:tr>
              <a:tr h="824039">
                <a:tc>
                  <a:txBody>
                    <a:bodyPr/>
                    <a:lstStyle/>
                    <a:p>
                      <a:pPr marL="0" marR="0" algn="ctr">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At least one person in every school with an AED (1 trained person per 5 AEDs). Must be on campus during the school day</a:t>
                      </a:r>
                    </a:p>
                    <a:p>
                      <a:pPr marL="0" marR="0" algn="ctr">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(California Health and Safety Code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1797.196)</a:t>
                      </a:r>
                    </a:p>
                    <a:p>
                      <a:pPr marL="0" marR="0" algn="ctr">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49334" marR="49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6182183"/>
                  </a:ext>
                </a:extLst>
              </a:tr>
            </a:tbl>
          </a:graphicData>
        </a:graphic>
      </p:graphicFrame>
    </p:spTree>
    <p:extLst>
      <p:ext uri="{BB962C8B-B14F-4D97-AF65-F5344CB8AC3E}">
        <p14:creationId xmlns:p14="http://schemas.microsoft.com/office/powerpoint/2010/main" val="2296821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ILLNESS AND INJURIES:</a:t>
            </a:r>
          </a:p>
        </p:txBody>
      </p:sp>
      <p:sp>
        <p:nvSpPr>
          <p:cNvPr id="3" name="Content Placeholder 2"/>
          <p:cNvSpPr>
            <a:spLocks noGrp="1"/>
          </p:cNvSpPr>
          <p:nvPr>
            <p:ph idx="1"/>
          </p:nvPr>
        </p:nvSpPr>
        <p:spPr/>
        <p:txBody>
          <a:bodyPr/>
          <a:lstStyle/>
          <a:p>
            <a:pPr>
              <a:buFont typeface="Wingdings" pitchFamily="2" charset="2"/>
              <a:buChar char="Ø"/>
            </a:pPr>
            <a:r>
              <a:rPr lang="en-US" dirty="0"/>
              <a:t>Call nurse if question </a:t>
            </a:r>
            <a:r>
              <a:rPr lang="en-US" i="1" dirty="0"/>
              <a:t>(should have monthly calendar, call Elizabeth if you cannot contact the School Nurse assigned to your school)</a:t>
            </a:r>
            <a:endParaRPr lang="en-US" dirty="0"/>
          </a:p>
          <a:p>
            <a:pPr>
              <a:buFont typeface="Wingdings" pitchFamily="2" charset="2"/>
              <a:buChar char="Ø"/>
            </a:pPr>
            <a:r>
              <a:rPr lang="en-US" dirty="0"/>
              <a:t>Let nurse know about chronic conditions, medications, ongoing health concerns, attendance problems, SST’s</a:t>
            </a:r>
          </a:p>
          <a:p>
            <a:pPr>
              <a:buFont typeface="Wingdings" pitchFamily="2" charset="2"/>
              <a:buChar char="Ø"/>
            </a:pPr>
            <a:r>
              <a:rPr lang="en-US" dirty="0"/>
              <a:t>Nurse will do school staff trainings for health concerns when required</a:t>
            </a:r>
          </a:p>
          <a:p>
            <a:endParaRPr lang="en-US" dirty="0"/>
          </a:p>
        </p:txBody>
      </p:sp>
    </p:spTree>
    <p:extLst>
      <p:ext uri="{BB962C8B-B14F-4D97-AF65-F5344CB8AC3E}">
        <p14:creationId xmlns:p14="http://schemas.microsoft.com/office/powerpoint/2010/main" val="183568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MEDICATIONS:</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b="1" dirty="0"/>
              <a:t>Always</a:t>
            </a:r>
            <a:r>
              <a:rPr lang="en-US" dirty="0"/>
              <a:t> call the school nurse when a student needs to take medication at school and when the parent brings a refill, even if it is the same medication they have been taking.</a:t>
            </a:r>
          </a:p>
          <a:p>
            <a:pPr>
              <a:buFont typeface="Wingdings" panose="05000000000000000000" pitchFamily="2" charset="2"/>
              <a:buChar char="Ø"/>
            </a:pPr>
            <a:r>
              <a:rPr lang="en-US" dirty="0"/>
              <a:t> </a:t>
            </a:r>
            <a:r>
              <a:rPr lang="en-US" b="1" dirty="0"/>
              <a:t>Never</a:t>
            </a:r>
            <a:r>
              <a:rPr lang="en-US" dirty="0"/>
              <a:t> give a medication that has not been checked by the school nurse.</a:t>
            </a:r>
          </a:p>
          <a:p>
            <a:pPr>
              <a:buFont typeface="Wingdings" panose="05000000000000000000" pitchFamily="2" charset="2"/>
              <a:buChar char="Ø"/>
            </a:pPr>
            <a:r>
              <a:rPr lang="en-US" dirty="0"/>
              <a:t>Medications to be given to the student during the school day must have an order from a California licensed Doctor, Nurse Practitioner or Physician Assistant and a parent signature (this includes over the counter medications such as Tylenol, ibuprofen, Benadryl, lotions, ointment, eye drops).</a:t>
            </a:r>
          </a:p>
          <a:p>
            <a:endParaRPr lang="en-US" dirty="0"/>
          </a:p>
        </p:txBody>
      </p:sp>
    </p:spTree>
    <p:extLst>
      <p:ext uri="{BB962C8B-B14F-4D97-AF65-F5344CB8AC3E}">
        <p14:creationId xmlns:p14="http://schemas.microsoft.com/office/powerpoint/2010/main" val="141043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MEDICATIONS (CONTINUED):</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t>Medications must be in the original labeled container.</a:t>
            </a:r>
          </a:p>
          <a:p>
            <a:pPr>
              <a:buFont typeface="Wingdings" panose="05000000000000000000" pitchFamily="2" charset="2"/>
              <a:buChar char="Ø"/>
            </a:pPr>
            <a:r>
              <a:rPr lang="en-US" dirty="0"/>
              <a:t>Although medications can be given during school hours, we encourage parents to try to give medications at home when possible.</a:t>
            </a:r>
          </a:p>
          <a:p>
            <a:pPr>
              <a:buFont typeface="Wingdings" panose="05000000000000000000" pitchFamily="2" charset="2"/>
              <a:buChar char="Ø"/>
            </a:pPr>
            <a:r>
              <a:rPr lang="en-US" dirty="0"/>
              <a:t>Secretaries or health clerks should make a copy of medication orders when they arrive and put the copy in the student’s health insert.</a:t>
            </a:r>
          </a:p>
          <a:p>
            <a:pPr>
              <a:buFont typeface="Wingdings" panose="05000000000000000000" pitchFamily="2" charset="2"/>
              <a:buChar char="Ø"/>
            </a:pPr>
            <a:r>
              <a:rPr lang="en-US" b="1" dirty="0"/>
              <a:t>There is a medication training document that must be completed by any school employee before they assist a student with medication!</a:t>
            </a:r>
          </a:p>
          <a:p>
            <a:pPr>
              <a:buFont typeface="Wingdings" panose="05000000000000000000" pitchFamily="2" charset="2"/>
              <a:buChar char="Ø"/>
            </a:pPr>
            <a:r>
              <a:rPr lang="en-US" b="1" dirty="0"/>
              <a:t>Ask your School Nurse!!</a:t>
            </a:r>
          </a:p>
          <a:p>
            <a:endParaRPr lang="en-US" dirty="0"/>
          </a:p>
        </p:txBody>
      </p:sp>
    </p:spTree>
    <p:extLst>
      <p:ext uri="{BB962C8B-B14F-4D97-AF65-F5344CB8AC3E}">
        <p14:creationId xmlns:p14="http://schemas.microsoft.com/office/powerpoint/2010/main" val="318120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SPECIALIZED PHYSICAL HEALTHCARE PLANS</a:t>
            </a:r>
          </a:p>
        </p:txBody>
      </p:sp>
      <p:sp>
        <p:nvSpPr>
          <p:cNvPr id="3" name="Content Placeholder 2"/>
          <p:cNvSpPr>
            <a:spLocks noGrp="1"/>
          </p:cNvSpPr>
          <p:nvPr>
            <p:ph idx="1"/>
          </p:nvPr>
        </p:nvSpPr>
        <p:spPr/>
        <p:txBody>
          <a:bodyPr>
            <a:normAutofit lnSpcReduction="10000"/>
          </a:bodyPr>
          <a:lstStyle/>
          <a:p>
            <a:pPr marL="45720" indent="0">
              <a:buNone/>
            </a:pPr>
            <a:r>
              <a:rPr lang="en-US" dirty="0"/>
              <a:t>Children with health concerns will be attending school. It is important to notify your School Nurse if a student with a health condition enrolls in school, or if a current student has a newly identified health concern.</a:t>
            </a:r>
          </a:p>
          <a:p>
            <a:pPr marL="45720" indent="0">
              <a:buNone/>
            </a:pPr>
            <a:r>
              <a:rPr lang="en-US" dirty="0"/>
              <a:t>Some of the plans include:</a:t>
            </a:r>
          </a:p>
          <a:p>
            <a:pPr marL="45720" indent="0">
              <a:buNone/>
            </a:pPr>
            <a:r>
              <a:rPr lang="en-US" dirty="0"/>
              <a:t>	Anaphylaxis		Diabetes</a:t>
            </a:r>
          </a:p>
          <a:p>
            <a:pPr marL="45720" indent="0">
              <a:buNone/>
            </a:pPr>
            <a:r>
              <a:rPr lang="en-US" dirty="0"/>
              <a:t>	Asthma			Fainting	</a:t>
            </a:r>
          </a:p>
          <a:p>
            <a:pPr marL="45720" indent="0">
              <a:buNone/>
            </a:pPr>
            <a:r>
              <a:rPr lang="en-US" dirty="0"/>
              <a:t>	Seizures</a:t>
            </a:r>
          </a:p>
          <a:p>
            <a:pPr marL="45720" indent="0">
              <a:buNone/>
            </a:pPr>
            <a:r>
              <a:rPr lang="en-US" dirty="0"/>
              <a:t>Once the health concern is identified, the School Nurse will develop a plan with the parent and student’s Doctor. The School Nurse will train school staff to implement the plan.</a:t>
            </a:r>
          </a:p>
          <a:p>
            <a:pPr marL="45720" indent="0">
              <a:buNone/>
            </a:pPr>
            <a:endParaRPr lang="en-US" dirty="0"/>
          </a:p>
        </p:txBody>
      </p:sp>
    </p:spTree>
    <p:extLst>
      <p:ext uri="{BB962C8B-B14F-4D97-AF65-F5344CB8AC3E}">
        <p14:creationId xmlns:p14="http://schemas.microsoft.com/office/powerpoint/2010/main" val="294874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CONTAGIOUS ILLNESSES AND ILLNESS SURVEILLANCE:</a:t>
            </a:r>
          </a:p>
        </p:txBody>
      </p:sp>
      <p:sp>
        <p:nvSpPr>
          <p:cNvPr id="3" name="Content Placeholder 2"/>
          <p:cNvSpPr>
            <a:spLocks noGrp="1"/>
          </p:cNvSpPr>
          <p:nvPr>
            <p:ph idx="1"/>
          </p:nvPr>
        </p:nvSpPr>
        <p:spPr/>
        <p:txBody>
          <a:bodyPr/>
          <a:lstStyle/>
          <a:p>
            <a:pPr>
              <a:buFont typeface="Wingdings" pitchFamily="2" charset="2"/>
              <a:buChar char="Ø"/>
            </a:pPr>
            <a:r>
              <a:rPr lang="en-US" dirty="0"/>
              <a:t>Forms for tracking and reporting on SCOE Health Services Department website</a:t>
            </a:r>
          </a:p>
          <a:p>
            <a:pPr>
              <a:buFont typeface="Wingdings" pitchFamily="2" charset="2"/>
              <a:buChar char="Ø"/>
            </a:pPr>
            <a:r>
              <a:rPr lang="en-US" dirty="0"/>
              <a:t>Calling on all absences and logging information</a:t>
            </a:r>
          </a:p>
          <a:p>
            <a:pPr>
              <a:buFont typeface="Wingdings" pitchFamily="2" charset="2"/>
              <a:buChar char="Ø"/>
            </a:pPr>
            <a:r>
              <a:rPr lang="en-US" dirty="0"/>
              <a:t>Report to Public Health Department (PHD) weekly</a:t>
            </a:r>
          </a:p>
          <a:p>
            <a:pPr>
              <a:buFont typeface="Wingdings" pitchFamily="2" charset="2"/>
              <a:buChar char="Ø"/>
            </a:pPr>
            <a:r>
              <a:rPr lang="en-US" dirty="0"/>
              <a:t>WHY? </a:t>
            </a:r>
          </a:p>
          <a:p>
            <a:pPr>
              <a:buNone/>
            </a:pPr>
            <a:r>
              <a:rPr lang="en-US" dirty="0"/>
              <a:t>		Required if a severe flu outbreak</a:t>
            </a:r>
          </a:p>
          <a:p>
            <a:pPr>
              <a:buNone/>
            </a:pPr>
            <a:r>
              <a:rPr lang="en-US" dirty="0"/>
              <a:t>		Helpful for SARB Process</a:t>
            </a:r>
          </a:p>
          <a:p>
            <a:pPr>
              <a:buNone/>
            </a:pPr>
            <a:r>
              <a:rPr lang="en-US" dirty="0"/>
              <a:t>		Identify problems early</a:t>
            </a:r>
          </a:p>
          <a:p>
            <a:pPr>
              <a:buNone/>
            </a:pPr>
            <a:endParaRPr lang="en-US" dirty="0"/>
          </a:p>
          <a:p>
            <a:pPr>
              <a:buNone/>
            </a:pPr>
            <a:endParaRPr lang="en-US" dirty="0"/>
          </a:p>
          <a:p>
            <a:endParaRPr lang="en-US" dirty="0"/>
          </a:p>
        </p:txBody>
      </p:sp>
    </p:spTree>
    <p:extLst>
      <p:ext uri="{BB962C8B-B14F-4D97-AF65-F5344CB8AC3E}">
        <p14:creationId xmlns:p14="http://schemas.microsoft.com/office/powerpoint/2010/main" val="249974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CONTAGIOUS ILLNESSES AND ILLNESS SURVEILLENCE (CONTINUED):</a:t>
            </a:r>
          </a:p>
        </p:txBody>
      </p:sp>
      <p:sp>
        <p:nvSpPr>
          <p:cNvPr id="3" name="Content Placeholder 2"/>
          <p:cNvSpPr>
            <a:spLocks noGrp="1"/>
          </p:cNvSpPr>
          <p:nvPr>
            <p:ph idx="1"/>
          </p:nvPr>
        </p:nvSpPr>
        <p:spPr/>
        <p:txBody>
          <a:bodyPr/>
          <a:lstStyle/>
          <a:p>
            <a:pPr marL="45720" indent="0">
              <a:buNone/>
            </a:pPr>
            <a:r>
              <a:rPr lang="en-US" b="1" dirty="0"/>
              <a:t>COMMUNICABLE DISEASE COMMUNICATION PLANS:</a:t>
            </a:r>
          </a:p>
          <a:p>
            <a:pPr lvl="1">
              <a:buFont typeface="Wingdings" panose="05000000000000000000" pitchFamily="2" charset="2"/>
              <a:buChar char="Ø"/>
            </a:pPr>
            <a:r>
              <a:rPr lang="en-US" dirty="0"/>
              <a:t>School Administrator signs an agreement with the Public Health Department to participate in the program</a:t>
            </a:r>
          </a:p>
          <a:p>
            <a:pPr lvl="1">
              <a:buFont typeface="Wingdings" panose="05000000000000000000" pitchFamily="2" charset="2"/>
              <a:buChar char="Ø"/>
            </a:pPr>
            <a:r>
              <a:rPr lang="en-US" dirty="0"/>
              <a:t>Documents sent to the school by SCOE Health Services</a:t>
            </a:r>
          </a:p>
          <a:p>
            <a:pPr lvl="1">
              <a:buFont typeface="Wingdings" panose="05000000000000000000" pitchFamily="2" charset="2"/>
              <a:buChar char="Ø"/>
            </a:pPr>
            <a:r>
              <a:rPr lang="en-US" dirty="0"/>
              <a:t>When a communicable disease occurs in the school, someone at the school will contact the School Nurse assigned to the school to consult</a:t>
            </a:r>
          </a:p>
          <a:p>
            <a:pPr lvl="1">
              <a:buFont typeface="Wingdings" panose="05000000000000000000" pitchFamily="2" charset="2"/>
              <a:buChar char="Ø"/>
            </a:pPr>
            <a:r>
              <a:rPr lang="en-US" dirty="0"/>
              <a:t>If indicated, parents will be notified in writing to inform them of the presence of a contagious/communicable illness in the school</a:t>
            </a:r>
          </a:p>
          <a:p>
            <a:pPr lvl="1">
              <a:buFont typeface="Wingdings" panose="05000000000000000000" pitchFamily="2" charset="2"/>
              <a:buChar char="Ø"/>
            </a:pPr>
            <a:r>
              <a:rPr lang="en-US" dirty="0"/>
              <a:t>The letters are sent by the school on behalf of the Public Health Department and should never be sent without consulting the School Nurse</a:t>
            </a:r>
          </a:p>
        </p:txBody>
      </p:sp>
    </p:spTree>
    <p:extLst>
      <p:ext uri="{BB962C8B-B14F-4D97-AF65-F5344CB8AC3E}">
        <p14:creationId xmlns:p14="http://schemas.microsoft.com/office/powerpoint/2010/main" val="147182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TO SCHOOL PACKET:</a:t>
            </a:r>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sz="2700" dirty="0"/>
              <a:t>E-mailed to School Secretaries in August</a:t>
            </a:r>
          </a:p>
          <a:p>
            <a:pPr>
              <a:buFont typeface="Wingdings" pitchFamily="2" charset="2"/>
              <a:buChar char="Ø"/>
            </a:pPr>
            <a:r>
              <a:rPr lang="en-US" sz="2700" dirty="0"/>
              <a:t>Information about:</a:t>
            </a:r>
          </a:p>
          <a:p>
            <a:pPr lvl="1">
              <a:buFont typeface="Wingdings" pitchFamily="2" charset="2"/>
              <a:buChar char="Ø"/>
            </a:pPr>
            <a:r>
              <a:rPr lang="en-US" sz="2500" dirty="0"/>
              <a:t>Immunization law changes and PHD clinics </a:t>
            </a:r>
            <a:r>
              <a:rPr lang="en-US" sz="2500" i="1" dirty="0"/>
              <a:t> (also on PHD website: </a:t>
            </a:r>
            <a:r>
              <a:rPr lang="en-US" sz="2500" i="1" dirty="0">
                <a:hlinkClick r:id="rId2"/>
              </a:rPr>
              <a:t>Siskiyou County Public Health Immunization Schedule </a:t>
            </a:r>
            <a:r>
              <a:rPr lang="en-US" sz="2500" i="1" dirty="0"/>
              <a:t>)</a:t>
            </a:r>
          </a:p>
          <a:p>
            <a:pPr lvl="1">
              <a:buFont typeface="Wingdings" pitchFamily="2" charset="2"/>
              <a:buChar char="Ø"/>
            </a:pPr>
            <a:r>
              <a:rPr lang="en-US" sz="2500" dirty="0"/>
              <a:t>CPR/FA/AED courses and sign ups</a:t>
            </a:r>
          </a:p>
          <a:p>
            <a:pPr lvl="1">
              <a:buFont typeface="Wingdings" pitchFamily="2" charset="2"/>
              <a:buChar char="Ø"/>
            </a:pPr>
            <a:r>
              <a:rPr lang="en-US" sz="2500" dirty="0"/>
              <a:t>School Nurse assignments and contact information</a:t>
            </a:r>
          </a:p>
          <a:p>
            <a:pPr lvl="1">
              <a:buFont typeface="Wingdings" pitchFamily="2" charset="2"/>
              <a:buChar char="Ø"/>
            </a:pPr>
            <a:r>
              <a:rPr lang="en-US" sz="2500" dirty="0"/>
              <a:t>Any other information or resources for new issues (changes in laws, pandemic info, air quality)</a:t>
            </a:r>
          </a:p>
          <a:p>
            <a:pPr>
              <a:buNone/>
            </a:pPr>
            <a:r>
              <a:rPr lang="en-US" dirty="0"/>
              <a:t>		</a:t>
            </a:r>
          </a:p>
        </p:txBody>
      </p:sp>
    </p:spTree>
    <p:extLst>
      <p:ext uri="{BB962C8B-B14F-4D97-AF65-F5344CB8AC3E}">
        <p14:creationId xmlns:p14="http://schemas.microsoft.com/office/powerpoint/2010/main" val="3018485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TO SCHOOL PACKET (CONTINUED):</a:t>
            </a:r>
          </a:p>
        </p:txBody>
      </p:sp>
      <p:sp>
        <p:nvSpPr>
          <p:cNvPr id="3" name="Content Placeholder 2"/>
          <p:cNvSpPr>
            <a:spLocks noGrp="1"/>
          </p:cNvSpPr>
          <p:nvPr>
            <p:ph idx="1"/>
          </p:nvPr>
        </p:nvSpPr>
        <p:spPr/>
        <p:txBody>
          <a:bodyPr/>
          <a:lstStyle/>
          <a:p>
            <a:pPr>
              <a:buFont typeface="Wingdings" pitchFamily="2" charset="2"/>
              <a:buChar char="Ø"/>
            </a:pPr>
            <a:endParaRPr lang="en-US" sz="2700" dirty="0"/>
          </a:p>
          <a:p>
            <a:pPr>
              <a:buFont typeface="Wingdings" pitchFamily="2" charset="2"/>
              <a:buChar char="Ø"/>
            </a:pPr>
            <a:r>
              <a:rPr lang="en-US" sz="2700" dirty="0"/>
              <a:t>Type 2 Diabetes Letter for all incoming 7</a:t>
            </a:r>
            <a:r>
              <a:rPr lang="en-US" sz="2700" baseline="30000" dirty="0"/>
              <a:t>th</a:t>
            </a:r>
            <a:r>
              <a:rPr lang="en-US" sz="2700" dirty="0"/>
              <a:t> graders.</a:t>
            </a:r>
            <a:r>
              <a:rPr lang="en-US" sz="2700" i="1" dirty="0"/>
              <a:t> </a:t>
            </a:r>
            <a:endParaRPr lang="en-US" sz="2700" dirty="0"/>
          </a:p>
          <a:p>
            <a:pPr lvl="1">
              <a:buFont typeface="Wingdings" panose="05000000000000000000" pitchFamily="2" charset="2"/>
              <a:buChar char="§"/>
            </a:pPr>
            <a:r>
              <a:rPr lang="en-US" sz="2700" dirty="0"/>
              <a:t>Adapt letter for your school and administrator.</a:t>
            </a:r>
          </a:p>
          <a:p>
            <a:pPr lvl="1">
              <a:buFont typeface="Wingdings" panose="05000000000000000000" pitchFamily="2" charset="2"/>
              <a:buChar char="§"/>
            </a:pPr>
            <a:r>
              <a:rPr lang="en-US" sz="2700" dirty="0"/>
              <a:t>Send out letter, information sheet developed by the state, and list of providers in your BTS Packet</a:t>
            </a:r>
          </a:p>
          <a:p>
            <a:endParaRPr lang="en-US" dirty="0"/>
          </a:p>
        </p:txBody>
      </p:sp>
    </p:spTree>
    <p:extLst>
      <p:ext uri="{BB962C8B-B14F-4D97-AF65-F5344CB8AC3E}">
        <p14:creationId xmlns:p14="http://schemas.microsoft.com/office/powerpoint/2010/main" val="2379439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KINDERGARTEN PACKET:</a:t>
            </a: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sz="2700" dirty="0"/>
              <a:t>E-mailed to School Secretaries in March</a:t>
            </a:r>
          </a:p>
          <a:p>
            <a:pPr>
              <a:buFont typeface="Wingdings" pitchFamily="2" charset="2"/>
              <a:buChar char="Ø"/>
            </a:pPr>
            <a:r>
              <a:rPr lang="en-US" sz="2700" dirty="0"/>
              <a:t>Information about:</a:t>
            </a:r>
          </a:p>
          <a:p>
            <a:pPr lvl="1">
              <a:buFont typeface="Wingdings" pitchFamily="2" charset="2"/>
              <a:buChar char="Ø"/>
            </a:pPr>
            <a:r>
              <a:rPr lang="en-US" sz="2500" dirty="0"/>
              <a:t>Immunizations required for school entry</a:t>
            </a:r>
            <a:endParaRPr lang="en-US" sz="2500" i="1" dirty="0"/>
          </a:p>
          <a:p>
            <a:pPr lvl="1">
              <a:buFont typeface="Wingdings" pitchFamily="2" charset="2"/>
              <a:buChar char="Ø"/>
            </a:pPr>
            <a:r>
              <a:rPr lang="en-US" sz="2500" dirty="0"/>
              <a:t>Kindergarten Oral Health Assessment</a:t>
            </a:r>
          </a:p>
          <a:p>
            <a:pPr lvl="1">
              <a:buFont typeface="Wingdings" pitchFamily="2" charset="2"/>
              <a:buChar char="Ø"/>
            </a:pPr>
            <a:r>
              <a:rPr lang="en-US" sz="2500" dirty="0"/>
              <a:t>Confidential Health Questionnaire</a:t>
            </a:r>
          </a:p>
          <a:p>
            <a:pPr lvl="1">
              <a:buFont typeface="Wingdings" pitchFamily="2" charset="2"/>
              <a:buChar char="Ø"/>
            </a:pPr>
            <a:r>
              <a:rPr lang="en-US" sz="2500" dirty="0"/>
              <a:t>Medical/Dental provider lists</a:t>
            </a:r>
          </a:p>
          <a:p>
            <a:pPr lvl="1">
              <a:buFont typeface="Wingdings" pitchFamily="2" charset="2"/>
              <a:buChar char="Ø"/>
            </a:pPr>
            <a:r>
              <a:rPr lang="en-US" sz="2500" dirty="0"/>
              <a:t>Type 1 Diabetes Letter</a:t>
            </a:r>
          </a:p>
          <a:p>
            <a:pPr>
              <a:buNone/>
            </a:pPr>
            <a:r>
              <a:rPr lang="en-US" dirty="0"/>
              <a:t>		</a:t>
            </a:r>
          </a:p>
        </p:txBody>
      </p:sp>
    </p:spTree>
    <p:extLst>
      <p:ext uri="{BB962C8B-B14F-4D97-AF65-F5344CB8AC3E}">
        <p14:creationId xmlns:p14="http://schemas.microsoft.com/office/powerpoint/2010/main" val="3073668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INSERT:</a:t>
            </a:r>
          </a:p>
        </p:txBody>
      </p:sp>
      <p:sp>
        <p:nvSpPr>
          <p:cNvPr id="3" name="Content Placeholder 2"/>
          <p:cNvSpPr>
            <a:spLocks noGrp="1"/>
          </p:cNvSpPr>
          <p:nvPr>
            <p:ph idx="1"/>
          </p:nvPr>
        </p:nvSpPr>
        <p:spPr/>
        <p:txBody>
          <a:bodyPr/>
          <a:lstStyle/>
          <a:p>
            <a:pPr>
              <a:buFont typeface="Wingdings" pitchFamily="2" charset="2"/>
              <a:buChar char="Ø"/>
            </a:pPr>
            <a:r>
              <a:rPr lang="en-US" dirty="0"/>
              <a:t>Order Health Insert from:</a:t>
            </a:r>
          </a:p>
          <a:p>
            <a:pPr lvl="1">
              <a:buFont typeface="Wingdings" pitchFamily="2" charset="2"/>
              <a:buChar char="Ø"/>
            </a:pPr>
            <a:r>
              <a:rPr lang="en-US" dirty="0">
                <a:hlinkClick r:id="rId2"/>
              </a:rPr>
              <a:t>https://www.supremeschoolsupply.com/health-record-insert-ssca60c/</a:t>
            </a:r>
            <a:endParaRPr lang="en-US" dirty="0"/>
          </a:p>
          <a:p>
            <a:pPr>
              <a:buNone/>
            </a:pPr>
            <a:r>
              <a:rPr lang="en-US" dirty="0"/>
              <a:t>		Health Record Insert</a:t>
            </a:r>
          </a:p>
          <a:p>
            <a:pPr>
              <a:buNone/>
            </a:pPr>
            <a:r>
              <a:rPr lang="en-US" dirty="0"/>
              <a:t>		Item #</a:t>
            </a:r>
            <a:r>
              <a:rPr lang="en-US" sz="1600" dirty="0"/>
              <a:t>SSCA60C</a:t>
            </a:r>
            <a:r>
              <a:rPr lang="en-US" dirty="0"/>
              <a:t>		</a:t>
            </a:r>
          </a:p>
          <a:p>
            <a:pPr>
              <a:buFont typeface="Wingdings" pitchFamily="2" charset="2"/>
              <a:buChar char="Ø"/>
            </a:pPr>
            <a:r>
              <a:rPr lang="en-US" dirty="0"/>
              <a:t>California School Immunization Record (usually printed on blue cardstock):</a:t>
            </a:r>
          </a:p>
          <a:p>
            <a:pPr lvl="2">
              <a:buFont typeface="Wingdings" pitchFamily="2" charset="2"/>
              <a:buChar char="Ø"/>
            </a:pPr>
            <a:r>
              <a:rPr lang="en-US" sz="2000" dirty="0"/>
              <a:t>Can be printed from school attendance software program</a:t>
            </a:r>
          </a:p>
          <a:p>
            <a:pPr lvl="2">
              <a:buFont typeface="Wingdings" pitchFamily="2" charset="2"/>
              <a:buChar char="Ø"/>
            </a:pPr>
            <a:r>
              <a:rPr lang="en-US" sz="2000" dirty="0"/>
              <a:t>Can be downloaded and printed from the California Immunization Registry</a:t>
            </a:r>
          </a:p>
          <a:p>
            <a:endParaRPr lang="en-US" dirty="0"/>
          </a:p>
        </p:txBody>
      </p:sp>
    </p:spTree>
    <p:extLst>
      <p:ext uri="{BB962C8B-B14F-4D97-AF65-F5344CB8AC3E}">
        <p14:creationId xmlns:p14="http://schemas.microsoft.com/office/powerpoint/2010/main" val="3753975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INSERT (CONTINUED):</a:t>
            </a: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a:t>Enter hearing and vision screening results (provided by the School Nurse) in the spaces provided OR print a copy of the results from the attendance software program and place in file</a:t>
            </a:r>
          </a:p>
          <a:p>
            <a:pPr>
              <a:buFont typeface="Wingdings" pitchFamily="2" charset="2"/>
              <a:buChar char="Ø"/>
            </a:pPr>
            <a:r>
              <a:rPr lang="en-US" dirty="0"/>
              <a:t>Enter color vision results (provided by the School Nurse) for 1</a:t>
            </a:r>
            <a:r>
              <a:rPr lang="en-US" baseline="30000" dirty="0"/>
              <a:t>st</a:t>
            </a:r>
            <a:r>
              <a:rPr lang="en-US" dirty="0"/>
              <a:t> grade boys in the space provided OR print a copy of the results from the attendance software program and place in file</a:t>
            </a:r>
          </a:p>
          <a:p>
            <a:pPr>
              <a:buFont typeface="Wingdings" pitchFamily="2" charset="2"/>
              <a:buChar char="Ø"/>
            </a:pPr>
            <a:r>
              <a:rPr lang="en-US" dirty="0"/>
              <a:t>Any other health related information should be placed in the Health Insert including:</a:t>
            </a:r>
          </a:p>
          <a:p>
            <a:pPr marL="365760" lvl="1" indent="0">
              <a:buNone/>
            </a:pPr>
            <a:r>
              <a:rPr lang="en-US" dirty="0"/>
              <a:t>Immunization records			Medication orders			</a:t>
            </a:r>
          </a:p>
          <a:p>
            <a:pPr marL="365760" lvl="1" indent="0">
              <a:buNone/>
            </a:pPr>
            <a:r>
              <a:rPr lang="en-US" dirty="0"/>
              <a:t>Health Questionnaires			Hearing and vision referrals	 </a:t>
            </a:r>
          </a:p>
          <a:p>
            <a:pPr marL="365760" lvl="1" indent="0">
              <a:buNone/>
            </a:pPr>
            <a:r>
              <a:rPr lang="en-US" dirty="0"/>
              <a:t>Specialized Physical Healthcare Plans</a:t>
            </a:r>
          </a:p>
          <a:p>
            <a:pPr>
              <a:buFont typeface="Wingdings" pitchFamily="2" charset="2"/>
              <a:buChar char="Ø"/>
            </a:pPr>
            <a:endParaRPr lang="en-US" sz="2800" dirty="0"/>
          </a:p>
          <a:p>
            <a:pPr lvl="0" indent="-274320">
              <a:spcBef>
                <a:spcPct val="20000"/>
              </a:spcBef>
              <a:buClr>
                <a:srgbClr val="0BD0D9"/>
              </a:buClr>
              <a:buSzPct val="95000"/>
              <a:buNone/>
            </a:pPr>
            <a:endParaRPr lang="en-US" sz="2600" i="1" dirty="0">
              <a:solidFill>
                <a:prstClr val="black"/>
              </a:solidFill>
              <a:latin typeface="Constantia"/>
            </a:endParaRPr>
          </a:p>
          <a:p>
            <a:endParaRPr lang="en-US" dirty="0"/>
          </a:p>
        </p:txBody>
      </p:sp>
    </p:spTree>
    <p:extLst>
      <p:ext uri="{BB962C8B-B14F-4D97-AF65-F5344CB8AC3E}">
        <p14:creationId xmlns:p14="http://schemas.microsoft.com/office/powerpoint/2010/main" val="1224912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IMMUNIZATIONS:</a:t>
            </a:r>
          </a:p>
        </p:txBody>
      </p:sp>
      <p:sp>
        <p:nvSpPr>
          <p:cNvPr id="3" name="Content Placeholder 2"/>
          <p:cNvSpPr>
            <a:spLocks noGrp="1"/>
          </p:cNvSpPr>
          <p:nvPr>
            <p:ph idx="1"/>
          </p:nvPr>
        </p:nvSpPr>
        <p:spPr/>
        <p:txBody>
          <a:bodyPr>
            <a:normAutofit fontScale="92500"/>
          </a:bodyPr>
          <a:lstStyle/>
          <a:p>
            <a:pPr marL="457200" indent="-457200">
              <a:spcBef>
                <a:spcPct val="20000"/>
              </a:spcBef>
              <a:buClrTx/>
              <a:buSzPct val="95000"/>
              <a:buFont typeface="Wingdings" panose="05000000000000000000" pitchFamily="2" charset="2"/>
              <a:buChar char="Ø"/>
            </a:pPr>
            <a:r>
              <a:rPr lang="en-US" sz="2400" dirty="0">
                <a:solidFill>
                  <a:prstClr val="black"/>
                </a:solidFill>
                <a:latin typeface="Constantia"/>
              </a:rPr>
              <a:t>Check for required immunizations </a:t>
            </a:r>
            <a:r>
              <a:rPr lang="en-US" sz="2400" b="1" dirty="0">
                <a:solidFill>
                  <a:prstClr val="black"/>
                </a:solidFill>
                <a:latin typeface="Constantia"/>
              </a:rPr>
              <a:t>before</a:t>
            </a:r>
            <a:r>
              <a:rPr lang="en-US" sz="2400" dirty="0">
                <a:solidFill>
                  <a:prstClr val="black"/>
                </a:solidFill>
                <a:latin typeface="Constantia"/>
              </a:rPr>
              <a:t> enrolling a student in school:</a:t>
            </a:r>
          </a:p>
          <a:p>
            <a:pPr marL="777240" lvl="1" indent="-457200">
              <a:spcBef>
                <a:spcPct val="20000"/>
              </a:spcBef>
              <a:buClrTx/>
              <a:buSzPct val="95000"/>
              <a:buFont typeface="Wingdings" panose="05000000000000000000" pitchFamily="2" charset="2"/>
              <a:buChar char="Ø"/>
            </a:pPr>
            <a:r>
              <a:rPr lang="en-US" sz="2400" dirty="0">
                <a:solidFill>
                  <a:prstClr val="black"/>
                </a:solidFill>
                <a:latin typeface="Constantia"/>
              </a:rPr>
              <a:t>Go to </a:t>
            </a:r>
            <a:r>
              <a:rPr lang="en-US" sz="2400" dirty="0">
                <a:solidFill>
                  <a:prstClr val="black"/>
                </a:solidFill>
                <a:latin typeface="Constantia"/>
                <a:hlinkClick r:id="rId2"/>
              </a:rPr>
              <a:t>CDPH Shots For School</a:t>
            </a:r>
            <a:endParaRPr lang="en-US" sz="2400" dirty="0">
              <a:solidFill>
                <a:prstClr val="black"/>
              </a:solidFill>
              <a:latin typeface="Constantia"/>
            </a:endParaRPr>
          </a:p>
          <a:p>
            <a:pPr marL="777240" lvl="1" indent="-457200">
              <a:spcBef>
                <a:spcPct val="20000"/>
              </a:spcBef>
              <a:buClrTx/>
              <a:buSzPct val="95000"/>
              <a:buFont typeface="Wingdings" panose="05000000000000000000" pitchFamily="2" charset="2"/>
              <a:buChar char="Ø"/>
            </a:pPr>
            <a:r>
              <a:rPr lang="en-US" sz="2400" dirty="0">
                <a:solidFill>
                  <a:prstClr val="black"/>
                </a:solidFill>
                <a:latin typeface="Constantia"/>
              </a:rPr>
              <a:t>Click on K-12 or Seventh Grade (depending on what you are looking for)</a:t>
            </a:r>
          </a:p>
          <a:p>
            <a:pPr marL="777240" lvl="1" indent="-457200">
              <a:spcBef>
                <a:spcPct val="20000"/>
              </a:spcBef>
              <a:buClrTx/>
              <a:buSzPct val="95000"/>
              <a:buFont typeface="Wingdings" panose="05000000000000000000" pitchFamily="2" charset="2"/>
              <a:buChar char="Ø"/>
            </a:pPr>
            <a:r>
              <a:rPr lang="en-US" sz="2400" dirty="0">
                <a:solidFill>
                  <a:prstClr val="black"/>
                </a:solidFill>
                <a:latin typeface="Constantia"/>
              </a:rPr>
              <a:t>All of the information you need for TK/K school entry, entry into seventh grade and transferring students is on this website</a:t>
            </a:r>
          </a:p>
          <a:p>
            <a:pPr marL="320040" lvl="1" indent="0">
              <a:spcBef>
                <a:spcPct val="20000"/>
              </a:spcBef>
              <a:buClrTx/>
              <a:buSzPct val="95000"/>
              <a:buNone/>
            </a:pPr>
            <a:r>
              <a:rPr lang="en-US" sz="2400" dirty="0">
                <a:solidFill>
                  <a:prstClr val="black"/>
                </a:solidFill>
                <a:latin typeface="Constantia"/>
              </a:rPr>
              <a:t>*Students who are homeless or part of the Foster Care System must be enrolled in school regardless of their immunization status. You will need to work with their parent, social worker or School Nurse to access their immunizations or assist them in getting required immunizations.</a:t>
            </a:r>
          </a:p>
          <a:p>
            <a:pPr marL="777240" lvl="1" indent="-457200">
              <a:spcBef>
                <a:spcPct val="20000"/>
              </a:spcBef>
              <a:buClrTx/>
              <a:buSzPct val="95000"/>
              <a:buFont typeface="Wingdings" panose="05000000000000000000" pitchFamily="2" charset="2"/>
              <a:buChar char="Ø"/>
            </a:pPr>
            <a:endParaRPr lang="en-US" sz="2600" dirty="0">
              <a:solidFill>
                <a:prstClr val="black"/>
              </a:solidFill>
              <a:latin typeface="Constantia"/>
            </a:endParaRPr>
          </a:p>
          <a:p>
            <a:pPr marL="457200" indent="-457200">
              <a:spcBef>
                <a:spcPct val="20000"/>
              </a:spcBef>
              <a:buClrTx/>
              <a:buSzPct val="95000"/>
              <a:buFont typeface="Wingdings" panose="05000000000000000000" pitchFamily="2" charset="2"/>
              <a:buChar char="Ø"/>
            </a:pPr>
            <a:endParaRPr lang="en-US" sz="2600" dirty="0">
              <a:solidFill>
                <a:prstClr val="black"/>
              </a:solidFill>
              <a:latin typeface="Constantia"/>
            </a:endParaRPr>
          </a:p>
          <a:p>
            <a:pPr marL="320040" lvl="1" indent="0">
              <a:spcBef>
                <a:spcPct val="20000"/>
              </a:spcBef>
              <a:buClrTx/>
              <a:buSzPct val="95000"/>
              <a:buNone/>
            </a:pPr>
            <a:endParaRPr lang="en-US" sz="2400" dirty="0">
              <a:solidFill>
                <a:prstClr val="black"/>
              </a:solidFill>
              <a:latin typeface="Constantia"/>
            </a:endParaRPr>
          </a:p>
          <a:p>
            <a:pPr marL="777240" lvl="1" indent="-457200">
              <a:spcBef>
                <a:spcPct val="20000"/>
              </a:spcBef>
              <a:buClrTx/>
              <a:buSzPct val="95000"/>
              <a:buFont typeface="Wingdings" panose="05000000000000000000" pitchFamily="2" charset="2"/>
              <a:buChar char="Ø"/>
            </a:pPr>
            <a:endParaRPr lang="en-US" sz="2400" dirty="0">
              <a:solidFill>
                <a:prstClr val="black"/>
              </a:solidFill>
              <a:latin typeface="Constantia"/>
            </a:endParaRPr>
          </a:p>
          <a:p>
            <a:pPr marL="320040" lvl="1" indent="0">
              <a:spcBef>
                <a:spcPct val="20000"/>
              </a:spcBef>
              <a:buClr>
                <a:srgbClr val="0BD0D9"/>
              </a:buClr>
              <a:buSzPct val="95000"/>
              <a:buNone/>
            </a:pPr>
            <a:endParaRPr lang="en-US" sz="2400" dirty="0">
              <a:solidFill>
                <a:prstClr val="black"/>
              </a:solidFill>
              <a:latin typeface="Constantia"/>
            </a:endParaRPr>
          </a:p>
          <a:p>
            <a:pPr marL="320040" lvl="1" indent="0">
              <a:spcBef>
                <a:spcPct val="20000"/>
              </a:spcBef>
              <a:buClr>
                <a:srgbClr val="0BD0D9"/>
              </a:buClr>
              <a:buSzPct val="95000"/>
              <a:buNone/>
            </a:pPr>
            <a:endParaRPr lang="en-US" sz="2400" dirty="0">
              <a:solidFill>
                <a:prstClr val="black"/>
              </a:solidFill>
              <a:latin typeface="Constantia"/>
            </a:endParaRPr>
          </a:p>
          <a:p>
            <a:endParaRPr lang="en-US" dirty="0"/>
          </a:p>
        </p:txBody>
      </p:sp>
    </p:spTree>
    <p:extLst>
      <p:ext uri="{BB962C8B-B14F-4D97-AF65-F5344CB8AC3E}">
        <p14:creationId xmlns:p14="http://schemas.microsoft.com/office/powerpoint/2010/main" val="3766304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IMMUNIZATIONS (CONTINUED):</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t>For anything you would ever need or want to know about school immunizations, please go the Siskiyou County Office of Education website. </a:t>
            </a:r>
          </a:p>
          <a:p>
            <a:pPr marL="393192" lvl="1" indent="0">
              <a:buNone/>
            </a:pPr>
            <a:r>
              <a:rPr lang="en-US" sz="2000" dirty="0"/>
              <a:t> </a:t>
            </a:r>
            <a:r>
              <a:rPr lang="en-US" sz="2000" dirty="0">
                <a:hlinkClick r:id="rId2"/>
              </a:rPr>
              <a:t>https://www.siskiyoucoe.net/departments/health-services/immunizations</a:t>
            </a:r>
            <a:endParaRPr lang="en-US" sz="2000" dirty="0"/>
          </a:p>
          <a:p>
            <a:pPr marL="678942" lvl="1" indent="-285750">
              <a:buFont typeface="Wingdings" panose="05000000000000000000" pitchFamily="2" charset="2"/>
              <a:buChar char="Ø"/>
            </a:pPr>
            <a:r>
              <a:rPr lang="en-US" sz="2000" dirty="0">
                <a:solidFill>
                  <a:prstClr val="black"/>
                </a:solidFill>
                <a:latin typeface="Constantia"/>
              </a:rPr>
              <a:t>How to enroll in </a:t>
            </a:r>
            <a:r>
              <a:rPr lang="en-US" sz="2000" dirty="0">
                <a:solidFill>
                  <a:prstClr val="black"/>
                </a:solidFill>
                <a:latin typeface="Constantia"/>
                <a:hlinkClick r:id="rId3"/>
              </a:rPr>
              <a:t>School and Child Care Roster Lookup (SCRL)</a:t>
            </a:r>
            <a:endParaRPr lang="en-US" sz="2000" dirty="0">
              <a:solidFill>
                <a:prstClr val="black"/>
              </a:solidFill>
              <a:latin typeface="Constantia"/>
            </a:endParaRPr>
          </a:p>
          <a:p>
            <a:pPr marL="678942" lvl="1" indent="-285750">
              <a:buFont typeface="Wingdings" panose="05000000000000000000" pitchFamily="2" charset="2"/>
              <a:buChar char="Ø"/>
            </a:pPr>
            <a:r>
              <a:rPr lang="en-US" sz="2000" dirty="0">
                <a:solidFill>
                  <a:prstClr val="black"/>
                </a:solidFill>
                <a:latin typeface="Constantia"/>
              </a:rPr>
              <a:t>If you need assistance with immunization information from CAIR, contact your school nurse.</a:t>
            </a:r>
          </a:p>
          <a:p>
            <a:pPr marL="393192" lvl="1" indent="0">
              <a:buNone/>
            </a:pPr>
            <a:endParaRPr lang="en-US" dirty="0"/>
          </a:p>
          <a:p>
            <a:pPr marL="393192" lvl="1" indent="0">
              <a:buNone/>
            </a:pPr>
            <a:endParaRPr lang="en-US" dirty="0"/>
          </a:p>
          <a:p>
            <a:endParaRPr lang="en-US" dirty="0"/>
          </a:p>
        </p:txBody>
      </p:sp>
    </p:spTree>
    <p:extLst>
      <p:ext uri="{BB962C8B-B14F-4D97-AF65-F5344CB8AC3E}">
        <p14:creationId xmlns:p14="http://schemas.microsoft.com/office/powerpoint/2010/main" val="443177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IMMUNIZATIONS (CONTINUED):</a:t>
            </a:r>
          </a:p>
        </p:txBody>
      </p:sp>
      <p:sp>
        <p:nvSpPr>
          <p:cNvPr id="3" name="Content Placeholder 2"/>
          <p:cNvSpPr>
            <a:spLocks noGrp="1"/>
          </p:cNvSpPr>
          <p:nvPr>
            <p:ph idx="1"/>
          </p:nvPr>
        </p:nvSpPr>
        <p:spPr/>
        <p:txBody>
          <a:bodyPr/>
          <a:lstStyle/>
          <a:p>
            <a:pPr marL="45720" indent="0">
              <a:buNone/>
            </a:pPr>
            <a:r>
              <a:rPr lang="en-US" b="1" dirty="0"/>
              <a:t>KINDERGARTEN:</a:t>
            </a:r>
          </a:p>
          <a:p>
            <a:pPr>
              <a:buFont typeface="Wingdings" panose="05000000000000000000" pitchFamily="2" charset="2"/>
              <a:buChar char="Ø"/>
            </a:pPr>
            <a:r>
              <a:rPr lang="en-US" dirty="0"/>
              <a:t>When parent picks up the Kindergarten Registration Packet, remind her/him that their child will probably need four year old shots </a:t>
            </a:r>
            <a:r>
              <a:rPr lang="en-US" i="1" dirty="0"/>
              <a:t>and </a:t>
            </a:r>
            <a:r>
              <a:rPr lang="en-US" dirty="0"/>
              <a:t>it should be done before the child is registered </a:t>
            </a:r>
            <a:r>
              <a:rPr lang="en-US" i="1" dirty="0"/>
              <a:t>and</a:t>
            </a:r>
            <a:r>
              <a:rPr lang="en-US" dirty="0"/>
              <a:t> the record needs to accompany the registration material. </a:t>
            </a:r>
          </a:p>
          <a:p>
            <a:pPr>
              <a:buFont typeface="Wingdings" panose="05000000000000000000" pitchFamily="2" charset="2"/>
              <a:buChar char="Ø"/>
            </a:pPr>
            <a:r>
              <a:rPr lang="en-US" dirty="0"/>
              <a:t>When parent returns registration packet, an immunization record needs to be with it.</a:t>
            </a:r>
          </a:p>
          <a:p>
            <a:pPr>
              <a:buFont typeface="Wingdings" panose="05000000000000000000" pitchFamily="2" charset="2"/>
              <a:buChar char="Ø"/>
            </a:pPr>
            <a:r>
              <a:rPr lang="en-US" dirty="0"/>
              <a:t>Check the record while the parent is there. If immunizations are missing, give them a completed Required Immunizations letter and refer them back to their health care provider.</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1726301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IMMUNIZATIONS (CONTINUED):</a:t>
            </a: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a:t>Emphasize that the child is not officially registered until immunizations are completed. </a:t>
            </a:r>
            <a:r>
              <a:rPr lang="en-US" b="1" i="1" dirty="0"/>
              <a:t>If you allow the child to attend school, most likely you will have a long, time-consuming process of bringing the child into compliance, and the school may incur an adjustment in their apportionment of ADA.</a:t>
            </a:r>
            <a:endParaRPr lang="en-US" dirty="0"/>
          </a:p>
          <a:p>
            <a:pPr>
              <a:buFont typeface="Wingdings" panose="05000000000000000000" pitchFamily="2" charset="2"/>
              <a:buChar char="Ø"/>
            </a:pPr>
            <a:r>
              <a:rPr lang="en-US" dirty="0"/>
              <a:t>Work with your Administrator &amp; School Nurse</a:t>
            </a:r>
          </a:p>
          <a:p>
            <a:pPr>
              <a:buFont typeface="Wingdings" panose="05000000000000000000" pitchFamily="2" charset="2"/>
              <a:buChar char="Ø"/>
            </a:pPr>
            <a:r>
              <a:rPr lang="en-US" dirty="0"/>
              <a:t>Make sure a copy of the immunization record is attached to the CSIR/Blue Card (CDPH 286) and put in the student’s health insert.</a:t>
            </a:r>
          </a:p>
          <a:p>
            <a:pPr>
              <a:buFont typeface="Wingdings" panose="05000000000000000000" pitchFamily="2" charset="2"/>
              <a:buChar char="Ø"/>
            </a:pPr>
            <a:r>
              <a:rPr lang="en-US" dirty="0"/>
              <a:t>Updated PHD immunization clinic schedule is on their website</a:t>
            </a:r>
          </a:p>
          <a:p>
            <a:pPr>
              <a:buFont typeface="Wingdings" panose="05000000000000000000" pitchFamily="2" charset="2"/>
              <a:buChar char="Ø"/>
            </a:pPr>
            <a:r>
              <a:rPr lang="en-US" dirty="0"/>
              <a:t>Forms and letters to send to parents are on the SCOE Health Services website</a:t>
            </a:r>
          </a:p>
          <a:p>
            <a:pPr>
              <a:buFont typeface="Wingdings" panose="05000000000000000000" pitchFamily="2" charset="2"/>
              <a:buChar char="Ø"/>
            </a:pPr>
            <a:r>
              <a:rPr lang="en-US" dirty="0"/>
              <a:t>More information and forms are on this website: </a:t>
            </a:r>
            <a:r>
              <a:rPr lang="en-US" dirty="0">
                <a:hlinkClick r:id="rId2"/>
              </a:rPr>
              <a:t>CDPH Shots for School</a:t>
            </a:r>
            <a:endParaRPr lang="en-US"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112447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IMMUNIZATIONS (CONTINUED):</a:t>
            </a:r>
          </a:p>
        </p:txBody>
      </p:sp>
      <p:sp>
        <p:nvSpPr>
          <p:cNvPr id="3" name="Content Placeholder 2"/>
          <p:cNvSpPr>
            <a:spLocks noGrp="1"/>
          </p:cNvSpPr>
          <p:nvPr>
            <p:ph idx="1"/>
          </p:nvPr>
        </p:nvSpPr>
        <p:spPr/>
        <p:txBody>
          <a:bodyPr>
            <a:normAutofit fontScale="85000" lnSpcReduction="10000"/>
          </a:bodyPr>
          <a:lstStyle/>
          <a:p>
            <a:pPr marL="45720" indent="0">
              <a:buNone/>
            </a:pPr>
            <a:r>
              <a:rPr lang="en-US" b="1" dirty="0"/>
              <a:t>SEVENTH GRADE:</a:t>
            </a:r>
          </a:p>
          <a:p>
            <a:pPr>
              <a:buFont typeface="Wingdings" panose="05000000000000000000" pitchFamily="2" charset="2"/>
              <a:buChar char="Ø"/>
            </a:pPr>
            <a:r>
              <a:rPr lang="en-US" u="sng" dirty="0"/>
              <a:t>All students entering, advancing or transferring into 7th grade</a:t>
            </a:r>
            <a:r>
              <a:rPr lang="en-US" dirty="0"/>
              <a:t> will need proof of an adolescent whooping cough booster immunization (called “Tdap”) for school in the fall.</a:t>
            </a:r>
          </a:p>
          <a:p>
            <a:pPr>
              <a:buFont typeface="Wingdings" panose="05000000000000000000" pitchFamily="2" charset="2"/>
              <a:buChar char="Ø"/>
            </a:pPr>
            <a:r>
              <a:rPr lang="en-US" dirty="0"/>
              <a:t>This law affects all students in public (including charter schools) and private schools.</a:t>
            </a:r>
          </a:p>
          <a:p>
            <a:pPr>
              <a:buFont typeface="Wingdings" panose="05000000000000000000" pitchFamily="2" charset="2"/>
              <a:buChar char="Ø"/>
            </a:pPr>
            <a:r>
              <a:rPr lang="en-US" dirty="0"/>
              <a:t>As with all required immunizations, it is very important to enforce this requirement.  No student should be allowed to attend 7</a:t>
            </a:r>
            <a:r>
              <a:rPr lang="en-US" baseline="30000" dirty="0"/>
              <a:t>th</a:t>
            </a:r>
            <a:r>
              <a:rPr lang="en-US" dirty="0"/>
              <a:t> grade unless this requirement is met. </a:t>
            </a:r>
            <a:r>
              <a:rPr lang="en-US" b="1" dirty="0"/>
              <a:t>There is no grace period and no conditional admission for this requirement</a:t>
            </a:r>
            <a:r>
              <a:rPr lang="en-US" dirty="0"/>
              <a:t>.</a:t>
            </a:r>
          </a:p>
          <a:p>
            <a:pPr>
              <a:buFont typeface="Wingdings" panose="05000000000000000000" pitchFamily="2" charset="2"/>
              <a:buChar char="Ø"/>
            </a:pPr>
            <a:r>
              <a:rPr lang="en-US" dirty="0"/>
              <a:t>Students who have had exemptions from immunizations in the past or are missing immunizations will need to be caught up on all missing immunizations before advancing into seventh grade.</a:t>
            </a:r>
          </a:p>
          <a:p>
            <a:pPr>
              <a:buFont typeface="Wingdings" panose="05000000000000000000" pitchFamily="2" charset="2"/>
              <a:buChar char="Ø"/>
            </a:pPr>
            <a:r>
              <a:rPr lang="en-US" dirty="0"/>
              <a:t> Please see the Immunization section on the SCOE website for more information and resources for reminding parents of immunizations that will be needed to continue in school.</a:t>
            </a:r>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4202655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IMMUNIZATIONS (CONTINUED):</a:t>
            </a:r>
          </a:p>
        </p:txBody>
      </p:sp>
      <p:sp>
        <p:nvSpPr>
          <p:cNvPr id="3" name="Content Placeholder 2"/>
          <p:cNvSpPr>
            <a:spLocks noGrp="1"/>
          </p:cNvSpPr>
          <p:nvPr>
            <p:ph idx="1"/>
          </p:nvPr>
        </p:nvSpPr>
        <p:spPr/>
        <p:txBody>
          <a:bodyPr/>
          <a:lstStyle/>
          <a:p>
            <a:pPr marL="45720" indent="0">
              <a:buNone/>
            </a:pPr>
            <a:r>
              <a:rPr lang="en-US" b="1" dirty="0"/>
              <a:t>EXEMPTIONS:</a:t>
            </a:r>
          </a:p>
          <a:p>
            <a:pPr>
              <a:buFont typeface="Wingdings" panose="05000000000000000000" pitchFamily="2" charset="2"/>
              <a:buChar char="Ø"/>
            </a:pPr>
            <a:r>
              <a:rPr lang="en-US" dirty="0"/>
              <a:t>In California, there are no exemptions to the required immunizations for religious or personal beliefs</a:t>
            </a:r>
          </a:p>
          <a:p>
            <a:pPr>
              <a:buFont typeface="Wingdings" panose="05000000000000000000" pitchFamily="2" charset="2"/>
              <a:buChar char="Ø"/>
            </a:pPr>
            <a:r>
              <a:rPr lang="en-US" dirty="0"/>
              <a:t>Medical Exemptions can be written by an California licensed MD or DO</a:t>
            </a:r>
          </a:p>
          <a:p>
            <a:pPr lvl="1">
              <a:buFont typeface="Wingdings" panose="05000000000000000000" pitchFamily="2" charset="2"/>
              <a:buChar char="Ø"/>
            </a:pPr>
            <a:r>
              <a:rPr lang="en-US" dirty="0"/>
              <a:t>Parent requests the medical exemption from their child’s physician</a:t>
            </a:r>
          </a:p>
          <a:p>
            <a:pPr lvl="1">
              <a:buFont typeface="Wingdings" panose="05000000000000000000" pitchFamily="2" charset="2"/>
              <a:buChar char="Ø"/>
            </a:pPr>
            <a:r>
              <a:rPr lang="en-US" dirty="0"/>
              <a:t>California schools can access the CAIR Medical Exemption website once a child attending the school or child care facility has been issued a medical exemption in CAIR-ME. If your school or child care facility has received a medical exemption in CAIR-ME, you can request access by emailing </a:t>
            </a:r>
            <a:r>
              <a:rPr lang="en-US" dirty="0">
                <a:hlinkClick r:id="rId2"/>
              </a:rPr>
              <a:t>medicalexemptions@cdph.ca.gov</a:t>
            </a:r>
            <a:endParaRPr lang="en-US" dirty="0"/>
          </a:p>
          <a:p>
            <a:pPr lvl="1">
              <a:buFont typeface="Wingdings" panose="05000000000000000000" pitchFamily="2" charset="2"/>
              <a:buChar char="Ø"/>
            </a:pPr>
            <a:r>
              <a:rPr lang="en-US" dirty="0"/>
              <a:t>For more on medical exemptions, go to: </a:t>
            </a:r>
            <a:r>
              <a:rPr lang="en-US" dirty="0">
                <a:hlinkClick r:id="rId3"/>
              </a:rPr>
              <a:t>Medical Exemptions FAQs</a:t>
            </a:r>
            <a:endParaRPr lang="en-US" dirty="0"/>
          </a:p>
          <a:p>
            <a:pPr marL="45720" indent="0">
              <a:buNone/>
            </a:pPr>
            <a:endParaRPr lang="en-US" dirty="0"/>
          </a:p>
        </p:txBody>
      </p:sp>
    </p:spTree>
    <p:extLst>
      <p:ext uri="{BB962C8B-B14F-4D97-AF65-F5344CB8AC3E}">
        <p14:creationId xmlns:p14="http://schemas.microsoft.com/office/powerpoint/2010/main" val="350745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IMMUNIZATIONS (CONTINUED):</a:t>
            </a:r>
          </a:p>
        </p:txBody>
      </p:sp>
      <p:sp>
        <p:nvSpPr>
          <p:cNvPr id="3" name="Content Placeholder 2"/>
          <p:cNvSpPr>
            <a:spLocks noGrp="1"/>
          </p:cNvSpPr>
          <p:nvPr>
            <p:ph idx="1"/>
          </p:nvPr>
        </p:nvSpPr>
        <p:spPr/>
        <p:txBody>
          <a:bodyPr>
            <a:normAutofit fontScale="92500"/>
          </a:bodyPr>
          <a:lstStyle/>
          <a:p>
            <a:pPr marL="45720" indent="0">
              <a:buNone/>
            </a:pPr>
            <a:r>
              <a:rPr lang="en-US" b="1" dirty="0"/>
              <a:t>IMMUNIZATION REPORTS:</a:t>
            </a:r>
          </a:p>
          <a:p>
            <a:pPr>
              <a:buFont typeface="Wingdings" pitchFamily="2" charset="2"/>
              <a:buChar char="Ø"/>
            </a:pPr>
            <a:r>
              <a:rPr lang="en-US" dirty="0"/>
              <a:t>Immunization reports are required for Preschool, TK/K and seventh grade students </a:t>
            </a:r>
          </a:p>
          <a:p>
            <a:pPr>
              <a:buFont typeface="Wingdings" pitchFamily="2" charset="2"/>
              <a:buChar char="Ø"/>
            </a:pPr>
            <a:r>
              <a:rPr lang="en-US" dirty="0"/>
              <a:t>The California Department of Public Health, Immunization Branch will send you a letter with instructions on doing online reports and the deadlines.</a:t>
            </a:r>
          </a:p>
          <a:p>
            <a:pPr lvl="1">
              <a:buFont typeface="Wingdings" pitchFamily="2" charset="2"/>
              <a:buChar char="Ø"/>
            </a:pPr>
            <a:r>
              <a:rPr lang="en-US" dirty="0"/>
              <a:t>Kindergarten report usually due on or before October 15</a:t>
            </a:r>
          </a:p>
          <a:p>
            <a:pPr lvl="1">
              <a:buFont typeface="Wingdings" pitchFamily="2" charset="2"/>
              <a:buChar char="Ø"/>
            </a:pPr>
            <a:r>
              <a:rPr lang="en-US" dirty="0"/>
              <a:t>Seventh grade report usually due on or before November 1</a:t>
            </a:r>
          </a:p>
          <a:p>
            <a:pPr>
              <a:buFont typeface="Wingdings" pitchFamily="2" charset="2"/>
              <a:buChar char="Ø"/>
            </a:pPr>
            <a:r>
              <a:rPr lang="en-US" dirty="0"/>
              <a:t>Make a copy of report </a:t>
            </a:r>
            <a:r>
              <a:rPr lang="en-US" b="1" dirty="0"/>
              <a:t>before</a:t>
            </a:r>
            <a:r>
              <a:rPr lang="en-US" dirty="0"/>
              <a:t> you forward it to the state or you may lose it (cannot be saved).</a:t>
            </a:r>
          </a:p>
          <a:p>
            <a:r>
              <a:rPr lang="en-US" dirty="0"/>
              <a:t>For more information about filing these reports, go to: </a:t>
            </a:r>
            <a:r>
              <a:rPr lang="en-US" dirty="0">
                <a:hlinkClick r:id="rId2"/>
              </a:rPr>
              <a:t>CDPH Shots for School - Reporting</a:t>
            </a:r>
            <a:endParaRPr lang="en-US" dirty="0"/>
          </a:p>
          <a:p>
            <a:endParaRPr lang="en-US" dirty="0"/>
          </a:p>
        </p:txBody>
      </p:sp>
    </p:spTree>
    <p:extLst>
      <p:ext uri="{BB962C8B-B14F-4D97-AF65-F5344CB8AC3E}">
        <p14:creationId xmlns:p14="http://schemas.microsoft.com/office/powerpoint/2010/main" val="1297411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ORAL HEALTH ASSESSMENT:</a:t>
            </a:r>
          </a:p>
        </p:txBody>
      </p:sp>
      <p:sp>
        <p:nvSpPr>
          <p:cNvPr id="3" name="Content Placeholder 2"/>
          <p:cNvSpPr>
            <a:spLocks noGrp="1"/>
          </p:cNvSpPr>
          <p:nvPr>
            <p:ph idx="1"/>
          </p:nvPr>
        </p:nvSpPr>
        <p:spPr/>
        <p:txBody>
          <a:bodyPr/>
          <a:lstStyle/>
          <a:p>
            <a:pPr>
              <a:buFont typeface="Wingdings" pitchFamily="2" charset="2"/>
              <a:buChar char="Ø"/>
            </a:pPr>
            <a:r>
              <a:rPr lang="en-US" dirty="0"/>
              <a:t>Initial information is in Kindergarten packet. All forms will be on SCOE Health Services website.</a:t>
            </a:r>
          </a:p>
          <a:p>
            <a:pPr>
              <a:buFont typeface="Wingdings" pitchFamily="2" charset="2"/>
              <a:buChar char="Ø"/>
            </a:pPr>
            <a:r>
              <a:rPr lang="en-US" dirty="0"/>
              <a:t>Dental screening can be done within 12 months of starting kindergarten.</a:t>
            </a:r>
          </a:p>
          <a:p>
            <a:pPr>
              <a:buFont typeface="Wingdings" pitchFamily="2" charset="2"/>
              <a:buChar char="Ø"/>
            </a:pPr>
            <a:r>
              <a:rPr lang="en-US" dirty="0"/>
              <a:t>Send out reminder with form and list of dental providers in the fall.</a:t>
            </a:r>
          </a:p>
          <a:p>
            <a:pPr>
              <a:buFont typeface="Wingdings" pitchFamily="2" charset="2"/>
              <a:buChar char="Ø"/>
            </a:pPr>
            <a:r>
              <a:rPr lang="en-US" dirty="0"/>
              <a:t>Track with immunizations </a:t>
            </a:r>
          </a:p>
          <a:p>
            <a:pPr>
              <a:buFont typeface="Wingdings" pitchFamily="2" charset="2"/>
              <a:buChar char="Ø"/>
            </a:pPr>
            <a:r>
              <a:rPr lang="en-US" dirty="0"/>
              <a:t>In May, compile data and submit report: SCOHR website.  For more information contact SJCOE at </a:t>
            </a:r>
            <a:r>
              <a:rPr lang="en-US" dirty="0">
                <a:hlinkClick r:id="rId2"/>
              </a:rPr>
              <a:t>scohr@sjcoe.net</a:t>
            </a:r>
            <a:r>
              <a:rPr lang="en-US" dirty="0"/>
              <a:t> or call 866.762.9170.</a:t>
            </a:r>
          </a:p>
          <a:p>
            <a:endParaRPr lang="en-US" dirty="0"/>
          </a:p>
        </p:txBody>
      </p:sp>
    </p:spTree>
    <p:extLst>
      <p:ext uri="{BB962C8B-B14F-4D97-AF65-F5344CB8AC3E}">
        <p14:creationId xmlns:p14="http://schemas.microsoft.com/office/powerpoint/2010/main" val="3782589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AEDs, STOCK EPINEPRINE AUTO-INJECTORS, AND NALOXONE:</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Schools with Epi-Pens:</a:t>
            </a:r>
          </a:p>
          <a:p>
            <a:pPr lvl="1">
              <a:buFont typeface="Wingdings" panose="05000000000000000000" pitchFamily="2" charset="2"/>
              <a:buChar char="Ø"/>
            </a:pPr>
            <a:r>
              <a:rPr lang="en-US" dirty="0"/>
              <a:t>As of January 1, 2015, ALL schools are required have an unassigned epinephrine auto-injector program.</a:t>
            </a:r>
          </a:p>
          <a:p>
            <a:pPr lvl="1">
              <a:buFont typeface="Wingdings" panose="05000000000000000000" pitchFamily="2" charset="2"/>
              <a:buChar char="Ø"/>
            </a:pPr>
            <a:r>
              <a:rPr lang="en-US" dirty="0"/>
              <a:t>Schools have the option to have stock Naloxone.</a:t>
            </a:r>
          </a:p>
          <a:p>
            <a:pPr lvl="1">
              <a:buFont typeface="Wingdings" panose="05000000000000000000" pitchFamily="2" charset="2"/>
              <a:buChar char="Ø"/>
            </a:pPr>
            <a:r>
              <a:rPr lang="en-US" dirty="0"/>
              <a:t>Someone at your school site should be responsible for checking the Epi-Pens and Naloxone and logging the checks monthly.</a:t>
            </a:r>
          </a:p>
          <a:p>
            <a:pPr marL="365760" lvl="1" indent="0">
              <a:buNone/>
            </a:pPr>
            <a:r>
              <a:rPr lang="en-US" dirty="0"/>
              <a:t>If your school site does not have either of these programs and would like information about getting them, contact Anna </a:t>
            </a:r>
            <a:r>
              <a:rPr lang="en-US" dirty="0" err="1"/>
              <a:t>Hanisko</a:t>
            </a:r>
            <a:r>
              <a:rPr lang="en-US" dirty="0"/>
              <a:t>.</a:t>
            </a:r>
          </a:p>
          <a:p>
            <a:pPr marL="274320" lvl="1" indent="-274320">
              <a:buClr>
                <a:schemeClr val="accent3"/>
              </a:buClr>
              <a:buSzPct val="95000"/>
              <a:buFont typeface="Wingdings" panose="05000000000000000000" pitchFamily="2" charset="2"/>
              <a:buChar char="Ø"/>
            </a:pPr>
            <a:r>
              <a:rPr lang="en-US" dirty="0"/>
              <a:t>Schools that have AEDs:</a:t>
            </a:r>
          </a:p>
          <a:p>
            <a:pPr marL="548640" lvl="2" indent="-274320">
              <a:buClr>
                <a:schemeClr val="accent3"/>
              </a:buClr>
              <a:buSzPct val="95000"/>
              <a:buFont typeface="Wingdings" panose="05000000000000000000" pitchFamily="2" charset="2"/>
              <a:buChar char="Ø"/>
            </a:pPr>
            <a:r>
              <a:rPr lang="en-US" dirty="0"/>
              <a:t>Someone at your school site should be responsible for checking the batteries, providing maintenance and logging the checks monthly or as per your school policy.</a:t>
            </a:r>
          </a:p>
          <a:p>
            <a:endParaRPr lang="en-US" dirty="0"/>
          </a:p>
        </p:txBody>
      </p:sp>
    </p:spTree>
    <p:extLst>
      <p:ext uri="{BB962C8B-B14F-4D97-AF65-F5344CB8AC3E}">
        <p14:creationId xmlns:p14="http://schemas.microsoft.com/office/powerpoint/2010/main" val="382035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LICE:</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t>Head lice are small insects that live in people’s hair and feed on their blood. Lice glue their eggs, also called nits, to hair.</a:t>
            </a:r>
          </a:p>
          <a:p>
            <a:pPr>
              <a:buFont typeface="Wingdings" panose="05000000000000000000" pitchFamily="2" charset="2"/>
              <a:buChar char="Ø"/>
            </a:pPr>
            <a:r>
              <a:rPr lang="en-US" dirty="0"/>
              <a:t>Lice can be a nuisance, but are not dangerous and can affect anyone.</a:t>
            </a:r>
          </a:p>
          <a:p>
            <a:pPr>
              <a:buFont typeface="Wingdings" panose="05000000000000000000" pitchFamily="2" charset="2"/>
              <a:buChar char="Ø"/>
            </a:pPr>
            <a:r>
              <a:rPr lang="en-US" dirty="0"/>
              <a:t>Lice do not jump or fly, but are usually spread by head to head contact.</a:t>
            </a:r>
          </a:p>
          <a:p>
            <a:pPr>
              <a:buFont typeface="Wingdings" panose="05000000000000000000" pitchFamily="2" charset="2"/>
              <a:buChar char="Ø"/>
            </a:pPr>
            <a:r>
              <a:rPr lang="en-US" dirty="0"/>
              <a:t>The best way to avoid transmission of lice is to teach children not to share hats, combs, brushes, etc. and not to touch heads with other children. Children with long hair should wear their hair in a braid or pony tail.</a:t>
            </a:r>
          </a:p>
          <a:p>
            <a:pPr>
              <a:buFont typeface="Wingdings" panose="05000000000000000000" pitchFamily="2" charset="2"/>
              <a:buChar char="Ø"/>
            </a:pPr>
            <a:r>
              <a:rPr lang="en-US" dirty="0"/>
              <a:t>Parents should learn how to check  their children for lice at home.</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758957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LICE (CONTINUED):</a:t>
            </a: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a:t>Designated people in schools can be trained to check individual children for lice if requested by a parent or the student. Checking for lice does not require a nursing license or credential. Any trained person can do it.</a:t>
            </a:r>
          </a:p>
          <a:p>
            <a:pPr>
              <a:buFont typeface="Wingdings" panose="05000000000000000000" pitchFamily="2" charset="2"/>
              <a:buChar char="Ø"/>
            </a:pPr>
            <a:r>
              <a:rPr lang="en-US" dirty="0"/>
              <a:t>Students with lice are not usually sent home.</a:t>
            </a:r>
          </a:p>
          <a:p>
            <a:pPr>
              <a:buFont typeface="Wingdings" panose="05000000000000000000" pitchFamily="2" charset="2"/>
              <a:buChar char="Ø"/>
            </a:pPr>
            <a:r>
              <a:rPr lang="en-US" dirty="0"/>
              <a:t>The student’s parents are notified before the end of the school day.</a:t>
            </a:r>
          </a:p>
          <a:p>
            <a:pPr>
              <a:buFont typeface="Wingdings" panose="05000000000000000000" pitchFamily="2" charset="2"/>
              <a:buChar char="Ø"/>
            </a:pPr>
            <a:r>
              <a:rPr lang="en-US" dirty="0"/>
              <a:t>The School Nurse can call in a prescription for medication to treat lice if the student has Medi-Cal insurance. </a:t>
            </a:r>
          </a:p>
          <a:p>
            <a:pPr>
              <a:buFont typeface="Wingdings" panose="05000000000000000000" pitchFamily="2" charset="2"/>
              <a:buChar char="Ø"/>
            </a:pPr>
            <a:r>
              <a:rPr lang="en-US" dirty="0"/>
              <a:t>Students can return to school after they have been treated.</a:t>
            </a:r>
          </a:p>
          <a:p>
            <a:pPr>
              <a:buFont typeface="Wingdings" panose="05000000000000000000" pitchFamily="2" charset="2"/>
              <a:buChar char="Ø"/>
            </a:pPr>
            <a:r>
              <a:rPr lang="en-US" dirty="0"/>
              <a:t>Education and information about lice for schools and parents can be found on the SCOE Health Services website.</a:t>
            </a:r>
          </a:p>
        </p:txBody>
      </p:sp>
    </p:spTree>
    <p:extLst>
      <p:ext uri="{BB962C8B-B14F-4D97-AF65-F5344CB8AC3E}">
        <p14:creationId xmlns:p14="http://schemas.microsoft.com/office/powerpoint/2010/main" val="1837505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828876"/>
            <a:ext cx="5947954" cy="4492061"/>
          </a:xfrm>
        </p:spPr>
        <p:txBody>
          <a:bodyPr>
            <a:noAutofit/>
          </a:bodyPr>
          <a:lstStyle/>
          <a:p>
            <a:r>
              <a:rPr lang="en-US" sz="2800" dirty="0"/>
              <a:t>We appreciate your assistance in keeping our students healthy so they can stay in school and learn!</a:t>
            </a:r>
            <a:br>
              <a:rPr lang="en-US" sz="2800" dirty="0"/>
            </a:br>
            <a:br>
              <a:rPr lang="en-US" sz="2800" dirty="0"/>
            </a:br>
            <a:r>
              <a:rPr lang="en-US" sz="2800" dirty="0"/>
              <a:t>Do not hesitate to contact the Health Services Department at 842-8405.</a:t>
            </a:r>
            <a:br>
              <a:rPr lang="en-US" sz="2800" dirty="0"/>
            </a:br>
            <a:br>
              <a:rPr lang="en-US" sz="2800" dirty="0"/>
            </a:br>
            <a:r>
              <a:rPr lang="en-US" sz="2800" dirty="0"/>
              <a:t>Also, check out the other links on our website!</a:t>
            </a:r>
            <a:br>
              <a:rPr lang="en-US" sz="2800" dirty="0"/>
            </a:br>
            <a:r>
              <a:rPr lang="en-US" sz="2800" dirty="0">
                <a:hlinkClick r:id="rId2"/>
              </a:rPr>
              <a:t>https://www.siskiyoucoe.net/departments/health-services</a:t>
            </a:r>
            <a:endParaRPr lang="en-US" sz="2800" dirty="0"/>
          </a:p>
        </p:txBody>
      </p:sp>
    </p:spTree>
    <p:extLst>
      <p:ext uri="{BB962C8B-B14F-4D97-AF65-F5344CB8AC3E}">
        <p14:creationId xmlns:p14="http://schemas.microsoft.com/office/powerpoint/2010/main" val="417014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2.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5F5AFAE-B80F-42D3-94B4-729362BC1BCB}">
  <ds:schemaRefs>
    <ds:schemaRef ds:uri="http://schemas.openxmlformats.org/package/2006/metadata/core-properties"/>
    <ds:schemaRef ds:uri="http://www.w3.org/XML/1998/namespace"/>
    <ds:schemaRef ds:uri="http://schemas.microsoft.com/office/2006/metadata/properties"/>
    <ds:schemaRef ds:uri="http://purl.org/dc/terms/"/>
    <ds:schemaRef ds:uri="a4f35948-e619-41b3-aa29-22878b09cfd2"/>
    <ds:schemaRef ds:uri="http://schemas.microsoft.com/office/2006/documentManagement/types"/>
    <ds:schemaRef ds:uri="http://schemas.microsoft.com/office/infopath/2007/PartnerControls"/>
    <ds:schemaRef ds:uri="http://purl.org/dc/elements/1.1/"/>
    <ds:schemaRef ds:uri="40262f94-9f35-4ac3-9a90-690165a166b7"/>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422</TotalTime>
  <Words>2740</Words>
  <Application>Microsoft Office PowerPoint</Application>
  <PresentationFormat>Widescreen</PresentationFormat>
  <Paragraphs>229</Paragraphs>
  <Slides>30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Cambria</vt:lpstr>
      <vt:lpstr>Constantia</vt:lpstr>
      <vt:lpstr>Wingdings</vt:lpstr>
      <vt:lpstr>Wingdings 2</vt:lpstr>
      <vt:lpstr>Back to School 16x9</vt:lpstr>
      <vt:lpstr>School Secretary Training</vt:lpstr>
      <vt:lpstr>CONTACT INFORMATION:</vt:lpstr>
      <vt:lpstr>TOPICS COVERED:</vt:lpstr>
      <vt:lpstr>MINOR CONSENT LAW</vt:lpstr>
      <vt:lpstr>TB RISK ASSESSMENTS</vt:lpstr>
      <vt:lpstr>TB RISK ASSESSMENTS (CONTINUED):</vt:lpstr>
      <vt:lpstr>CPR/AED/FIRST AID:</vt:lpstr>
      <vt:lpstr>ILLNESS AND INJURIES:</vt:lpstr>
      <vt:lpstr>MEDICATIONS:</vt:lpstr>
      <vt:lpstr>MEDICATIONS (CONTINUED):</vt:lpstr>
      <vt:lpstr>SPECIALIZED PHYSICAL HEALTHCARE PLANS</vt:lpstr>
      <vt:lpstr>CONTAGIOUS ILLNESSES AND ILLNESS SURVEILLANCE:</vt:lpstr>
      <vt:lpstr>CONTAGIOUS ILLNESSES AND ILLNESS SURVEILLENCE (CONTINUED):</vt:lpstr>
      <vt:lpstr>BACK TO SCHOOL PACKET:</vt:lpstr>
      <vt:lpstr>BACK TO SCHOOL PACKET (CONTINUED):</vt:lpstr>
      <vt:lpstr>KINDERGARTEN PACKET:</vt:lpstr>
      <vt:lpstr>HEALTH INSERT:</vt:lpstr>
      <vt:lpstr>HEALTH INSERT (CONTINUED):</vt:lpstr>
      <vt:lpstr>IMMUNIZATIONS:</vt:lpstr>
      <vt:lpstr>IMMUNIZATIONS (CONTINUED):</vt:lpstr>
      <vt:lpstr>IMMUNIZATIONS (CONTINUED):</vt:lpstr>
      <vt:lpstr>IMMUNIZATIONS (CONTINUED):</vt:lpstr>
      <vt:lpstr>IMMUNIZATIONS (CONTINUED):</vt:lpstr>
      <vt:lpstr>IMMUNIZATIONS (CONTINUED):</vt:lpstr>
      <vt:lpstr>IMMUNIZATIONS (CONTINUED):</vt:lpstr>
      <vt:lpstr>ORAL HEALTH ASSESSMENT:</vt:lpstr>
      <vt:lpstr>AEDs, STOCK EPINEPRINE AUTO-INJECTORS, AND NALOXONE:</vt:lpstr>
      <vt:lpstr>LICE:</vt:lpstr>
      <vt:lpstr>LICE (CONTINUED):</vt:lpstr>
      <vt:lpstr>We appreciate your assistance in keeping our students healthy so they can stay in school and learn!  Do not hesitate to contact the Health Services Department at 842-8405.  Also, check out the other links on our website! https://www.siskiyoucoe.net/departments/health-services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Secretary Training</dc:title>
  <dc:creator>Patty Morris</dc:creator>
  <cp:lastModifiedBy>Elizabeth Robinson</cp:lastModifiedBy>
  <cp:revision>54</cp:revision>
  <dcterms:created xsi:type="dcterms:W3CDTF">2021-08-03T20:01:08Z</dcterms:created>
  <dcterms:modified xsi:type="dcterms:W3CDTF">2026-07-21T22:44:37Z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