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56"/>
    <p:restoredTop sz="96327"/>
  </p:normalViewPr>
  <p:slideViewPr>
    <p:cSldViewPr snapToGrid="0" snapToObjects="1">
      <p:cViewPr varScale="1">
        <p:scale>
          <a:sx n="74" d="100"/>
          <a:sy n="74" d="100"/>
        </p:scale>
        <p:origin x="15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840CB-AD97-D245-8CB2-FDC35817E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BAA489-96DC-8B43-B1FE-F056E0B64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BE8A8C1-0462-4B32-A924-DD987A690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382328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9E696-18EF-B14E-B340-32E9E19E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71F37-D7AB-174C-8D91-9CD848538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C794C94-CE01-469B-88B4-F0C61F853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382328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BBDEB-16B7-41A2-91CB-D555647CEC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382328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9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D97235-A01A-AA40-BC2A-0A5B90B7B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451EE-6161-8E40-8C5F-5B30E5E23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3A4B8C-C0D9-4302-982E-3B441DEB7C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492875"/>
            <a:ext cx="12192000" cy="365125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7E9FCA0-75D3-4D04-9503-5992E456A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222951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0EDE02-9FA9-3A42-86C7-8F0248A87B44}"/>
              </a:ext>
            </a:extLst>
          </p:cNvPr>
          <p:cNvSpPr txBox="1"/>
          <p:nvPr/>
        </p:nvSpPr>
        <p:spPr>
          <a:xfrm>
            <a:off x="4240337" y="401216"/>
            <a:ext cx="36343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/>
              <a:t>Lecture Slides</a:t>
            </a:r>
          </a:p>
          <a:p>
            <a:pPr algn="ctr"/>
            <a:r>
              <a:rPr lang="en-US" sz="2400" dirty="0"/>
              <a:t>to accompany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E619E2-0FFE-6D48-8D32-7C7688B5CA63}"/>
              </a:ext>
            </a:extLst>
          </p:cNvPr>
          <p:cNvSpPr txBox="1"/>
          <p:nvPr/>
        </p:nvSpPr>
        <p:spPr>
          <a:xfrm>
            <a:off x="264366" y="6149007"/>
            <a:ext cx="11663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Note that this presentation contains copyrighted material. This slide deck is only intended for use in class or on a secure, password-protected classroom site.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6655B3-6A8F-52FD-52FC-FFB8FB284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579" y="1601545"/>
            <a:ext cx="3778841" cy="452362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3D3940-4877-42A2-8B18-8303B9C99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1345892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C15EC2-DB14-B23D-0D1C-B5794F956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04909" cy="2593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5363C6-CE16-ACA8-AAE3-0AD62F757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46870"/>
            <a:ext cx="12192000" cy="2943334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12B9E4F-0727-456A-89EF-9EB5437C6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2151067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A51A9006-0E97-B649-973A-3049B8307F9D}"/>
              </a:ext>
            </a:extLst>
          </p:cNvPr>
          <p:cNvSpPr txBox="1">
            <a:spLocks/>
          </p:cNvSpPr>
          <p:nvPr/>
        </p:nvSpPr>
        <p:spPr>
          <a:xfrm>
            <a:off x="783698" y="532091"/>
            <a:ext cx="10515600" cy="7058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Goals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54DBCB67-67B1-314B-915C-8AC1C692580B}"/>
              </a:ext>
            </a:extLst>
          </p:cNvPr>
          <p:cNvSpPr txBox="1">
            <a:spLocks/>
          </p:cNvSpPr>
          <p:nvPr/>
        </p:nvSpPr>
        <p:spPr>
          <a:xfrm>
            <a:off x="783698" y="1382639"/>
            <a:ext cx="1774372" cy="53932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1-1</a:t>
            </a:r>
          </a:p>
          <a:p>
            <a:endParaRPr lang="en-US" sz="1200" b="1" dirty="0">
              <a:solidFill>
                <a:srgbClr val="0077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1-2</a:t>
            </a:r>
          </a:p>
          <a:p>
            <a:endParaRPr lang="en-US" b="1" dirty="0">
              <a:solidFill>
                <a:srgbClr val="0077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1-3</a:t>
            </a:r>
          </a:p>
          <a:p>
            <a:endParaRPr lang="en-US" b="1" dirty="0">
              <a:solidFill>
                <a:srgbClr val="0077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1-4</a:t>
            </a:r>
          </a:p>
          <a:p>
            <a:endParaRPr lang="en-US" b="1" dirty="0">
              <a:solidFill>
                <a:srgbClr val="0077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1-5</a:t>
            </a:r>
          </a:p>
          <a:p>
            <a:endParaRPr lang="en-US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49DA5D75-8535-B543-8CD2-ADFB46D4D3B4}"/>
              </a:ext>
            </a:extLst>
          </p:cNvPr>
          <p:cNvSpPr txBox="1">
            <a:spLocks/>
          </p:cNvSpPr>
          <p:nvPr/>
        </p:nvSpPr>
        <p:spPr>
          <a:xfrm>
            <a:off x="2459321" y="1401878"/>
            <a:ext cx="8845492" cy="7058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0" i="0" u="none" strike="noStrike" baseline="0" dirty="0"/>
              <a:t>Explain how we define ecosystem boundaries.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462807-FC26-47CE-0FDA-EE29C87F53FE}"/>
              </a:ext>
            </a:extLst>
          </p:cNvPr>
          <p:cNvSpPr txBox="1"/>
          <p:nvPr/>
        </p:nvSpPr>
        <p:spPr>
          <a:xfrm>
            <a:off x="2435291" y="2126961"/>
            <a:ext cx="89730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/>
              <a:t>Describe how competing species respond to limited resources.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FBD57-2269-9BF7-305C-C58F17CEC4D7}"/>
              </a:ext>
            </a:extLst>
          </p:cNvPr>
          <p:cNvSpPr txBox="1"/>
          <p:nvPr/>
        </p:nvSpPr>
        <p:spPr>
          <a:xfrm>
            <a:off x="2435290" y="3153978"/>
            <a:ext cx="89730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/>
              <a:t>Identify which species interactions involve one species consuming another species.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A1983F-5276-3649-654D-EBC290F115AD}"/>
              </a:ext>
            </a:extLst>
          </p:cNvPr>
          <p:cNvSpPr txBox="1"/>
          <p:nvPr/>
        </p:nvSpPr>
        <p:spPr>
          <a:xfrm>
            <a:off x="2395561" y="4190528"/>
            <a:ext cx="89730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/>
              <a:t>Describe which species interactions cause neutral or positive effects on both species.</a:t>
            </a: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9A27ED75-10DF-799F-F572-49665D42DE76}"/>
              </a:ext>
            </a:extLst>
          </p:cNvPr>
          <p:cNvSpPr txBox="1">
            <a:spLocks/>
          </p:cNvSpPr>
          <p:nvPr/>
        </p:nvSpPr>
        <p:spPr>
          <a:xfrm>
            <a:off x="2395561" y="5266156"/>
            <a:ext cx="8845492" cy="8792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0" i="0" u="none" strike="noStrike" baseline="0" dirty="0"/>
              <a:t>Explain how invasive species represent novel species interactions.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FE7F86E-2C59-4553-AECB-8E3F9CA8E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762830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01A1-4F43-F943-87A8-D659F14902F8}"/>
              </a:ext>
            </a:extLst>
          </p:cNvPr>
          <p:cNvSpPr txBox="1">
            <a:spLocks/>
          </p:cNvSpPr>
          <p:nvPr/>
        </p:nvSpPr>
        <p:spPr>
          <a:xfrm>
            <a:off x="838200" y="605273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1-1 </a:t>
            </a:r>
            <a:r>
              <a:rPr lang="en-US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Describe how populations can evolve adaptations in response to environmental changes.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1" y="1757787"/>
            <a:ext cx="10515600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In environmental science we examine </a:t>
            </a:r>
            <a:r>
              <a:rPr lang="en-US" b="1" dirty="0"/>
              <a:t>community ecology,</a:t>
            </a:r>
            <a:r>
              <a:rPr lang="en-US" dirty="0"/>
              <a:t> which is the study of interactions among species.</a:t>
            </a:r>
          </a:p>
          <a:p>
            <a:pPr lvl="0"/>
            <a:r>
              <a:rPr lang="en-US" dirty="0"/>
              <a:t>Those species interact in different ways, through consumption, competition, and </a:t>
            </a:r>
            <a:r>
              <a:rPr lang="en-US" b="1" dirty="0"/>
              <a:t>symbiosis.</a:t>
            </a:r>
          </a:p>
          <a:p>
            <a:pPr lvl="0"/>
            <a:r>
              <a:rPr lang="en-US" dirty="0"/>
              <a:t>Ecosystem boundaries are determined by abiotic and biotic factors, such as temperature, salinity, soil, etc.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33D97ED-D561-4E5A-AC4B-9631D4FA4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3178703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0" y="1434588"/>
            <a:ext cx="11160211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40B03-C7BB-3E5B-90D5-892DBADA3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29"/>
          <a:stretch/>
        </p:blipFill>
        <p:spPr>
          <a:xfrm>
            <a:off x="3319461" y="2033723"/>
            <a:ext cx="5553078" cy="443952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5F7336-AB84-B7DF-0EFB-3ACF658862CD}"/>
              </a:ext>
            </a:extLst>
          </p:cNvPr>
          <p:cNvSpPr txBox="1">
            <a:spLocks/>
          </p:cNvSpPr>
          <p:nvPr/>
        </p:nvSpPr>
        <p:spPr>
          <a:xfrm>
            <a:off x="914400" y="1555445"/>
            <a:ext cx="10363200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Ecosystems can vary in size as in the example below.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954DC9-C760-44E4-AF83-DFAF50782B83}"/>
              </a:ext>
            </a:extLst>
          </p:cNvPr>
          <p:cNvSpPr txBox="1">
            <a:spLocks/>
          </p:cNvSpPr>
          <p:nvPr/>
        </p:nvSpPr>
        <p:spPr>
          <a:xfrm>
            <a:off x="838200" y="605274"/>
            <a:ext cx="10515600" cy="8947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1-1 </a:t>
            </a:r>
            <a:r>
              <a:rPr lang="en-US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Describe how populations can evolve adaptations in response to environmental changes.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3D1D29E-9BB4-4916-B934-B13EA245B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2383885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1" y="1757787"/>
            <a:ext cx="10515600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Division of ecosystems is helpful for study, but all ecosystems on Earth are interconnected in the </a:t>
            </a:r>
            <a:r>
              <a:rPr lang="en-US" b="1" dirty="0"/>
              <a:t>biosphere.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865A3D-766A-4A16-9CEC-2E49BA841932}"/>
              </a:ext>
            </a:extLst>
          </p:cNvPr>
          <p:cNvSpPr txBox="1">
            <a:spLocks/>
          </p:cNvSpPr>
          <p:nvPr/>
        </p:nvSpPr>
        <p:spPr>
          <a:xfrm>
            <a:off x="838200" y="605273"/>
            <a:ext cx="10515600" cy="10110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1-1 </a:t>
            </a:r>
            <a:r>
              <a:rPr lang="en-US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Describe how populations can evolve adaptations in response to environmental changes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835EC-4C9D-4FC9-8D58-C840243776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832006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1" y="1722756"/>
            <a:ext cx="10515600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When there is limited resources for individuals, this results in </a:t>
            </a:r>
            <a:r>
              <a:rPr lang="en-US" b="1" dirty="0"/>
              <a:t>competition.</a:t>
            </a:r>
          </a:p>
          <a:p>
            <a:pPr lvl="0"/>
            <a:r>
              <a:rPr lang="en-US" dirty="0"/>
              <a:t>A classic experiment by </a:t>
            </a:r>
            <a:r>
              <a:rPr lang="en-US" dirty="0" err="1"/>
              <a:t>Gause</a:t>
            </a:r>
            <a:r>
              <a:rPr lang="en-US" dirty="0"/>
              <a:t> demonstrated how species thrive in absence of competition, and how they respond.</a:t>
            </a:r>
          </a:p>
          <a:p>
            <a:pPr lvl="0"/>
            <a:r>
              <a:rPr lang="en-US" dirty="0"/>
              <a:t>This has led to the </a:t>
            </a:r>
            <a:r>
              <a:rPr lang="en-US" b="1" dirty="0"/>
              <a:t>competitive exclusion principle</a:t>
            </a:r>
            <a:r>
              <a:rPr lang="en-US" dirty="0"/>
              <a:t> – that two species competing for the same resource cannot coexist.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BFB8E41-CA18-41AE-A639-787D9992E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1B7257-4C18-408E-9519-F53EB53922F5}"/>
              </a:ext>
            </a:extLst>
          </p:cNvPr>
          <p:cNvSpPr txBox="1">
            <a:spLocks/>
          </p:cNvSpPr>
          <p:nvPr/>
        </p:nvSpPr>
        <p:spPr>
          <a:xfrm>
            <a:off x="838200" y="598941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1-2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Describe how competing species respond to limited resources.</a:t>
            </a:r>
          </a:p>
        </p:txBody>
      </p:sp>
    </p:spTree>
    <p:extLst>
      <p:ext uri="{BB962C8B-B14F-4D97-AF65-F5344CB8AC3E}">
        <p14:creationId xmlns:p14="http://schemas.microsoft.com/office/powerpoint/2010/main" val="3756906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0" y="1434588"/>
            <a:ext cx="11160211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7925B1-EE89-EBE9-FA57-932EDA5848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" t="-176" r="-239" b="67059"/>
          <a:stretch/>
        </p:blipFill>
        <p:spPr>
          <a:xfrm>
            <a:off x="669205" y="2232891"/>
            <a:ext cx="3536806" cy="2392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88823F-9D4B-E8AF-2506-081C34C86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624" y="6620599"/>
            <a:ext cx="2228850" cy="142875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0769F5-A916-4DD8-8B09-618EA7C546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57791D-B1A8-47CA-864B-72A5F48ED3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" t="33442" r="-359" b="33442"/>
          <a:stretch/>
        </p:blipFill>
        <p:spPr>
          <a:xfrm>
            <a:off x="4327596" y="2232891"/>
            <a:ext cx="3536806" cy="23922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ADD7B7-5BBB-4AF8-88B0-0ABB01F5A6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883"/>
          <a:stretch/>
        </p:blipFill>
        <p:spPr>
          <a:xfrm>
            <a:off x="7816994" y="2232891"/>
            <a:ext cx="3536806" cy="239221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AFFB9D9-ABEB-49DC-B3DF-276B82D3167D}"/>
              </a:ext>
            </a:extLst>
          </p:cNvPr>
          <p:cNvSpPr txBox="1">
            <a:spLocks/>
          </p:cNvSpPr>
          <p:nvPr/>
        </p:nvSpPr>
        <p:spPr>
          <a:xfrm>
            <a:off x="838200" y="598941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1-2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Describe how competing species respond to limited resources.</a:t>
            </a:r>
          </a:p>
        </p:txBody>
      </p:sp>
    </p:spTree>
    <p:extLst>
      <p:ext uri="{BB962C8B-B14F-4D97-AF65-F5344CB8AC3E}">
        <p14:creationId xmlns:p14="http://schemas.microsoft.com/office/powerpoint/2010/main" val="170601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1835728" y="1629455"/>
            <a:ext cx="3827106" cy="45584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Another way that species would respond in order to remain successful is the process of </a:t>
            </a:r>
            <a:r>
              <a:rPr lang="en-US" b="1" dirty="0"/>
              <a:t>resource partitioning, </a:t>
            </a:r>
            <a:r>
              <a:rPr lang="en-US" dirty="0"/>
              <a:t>wherein two species evolve to divide a resource through behavior or morphology in order to avoid competition.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226217-2D31-B3CA-BD24-BC57F235D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420" y="1205922"/>
            <a:ext cx="4057650" cy="52673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7B10527-670A-4F6B-B437-597DF3AE8203}"/>
              </a:ext>
            </a:extLst>
          </p:cNvPr>
          <p:cNvSpPr txBox="1">
            <a:spLocks/>
          </p:cNvSpPr>
          <p:nvPr/>
        </p:nvSpPr>
        <p:spPr>
          <a:xfrm>
            <a:off x="838200" y="598941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1-2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Describe how competing species respond to limited resources.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C81BB53-B869-4FF2-8345-2EF1CEEBB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3843760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1" y="1769003"/>
            <a:ext cx="10515600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Resource partitioning can be behavior as in the previous slide, or through evolution of morphology as in Darwin’s finches.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B1566C-6B1A-2685-4D24-BE59BCB6C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392" y="3280239"/>
            <a:ext cx="6110391" cy="193104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29776D3-86D6-4D0B-A98B-0AD47E39C5D1}"/>
              </a:ext>
            </a:extLst>
          </p:cNvPr>
          <p:cNvSpPr txBox="1">
            <a:spLocks/>
          </p:cNvSpPr>
          <p:nvPr/>
        </p:nvSpPr>
        <p:spPr>
          <a:xfrm>
            <a:off x="838200" y="598941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1-2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Describe how competing species respond to limited resources.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A651A-A92D-403D-9563-9BEC8F9A8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3892865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01A1-4F43-F943-87A8-D659F14902F8}"/>
              </a:ext>
            </a:extLst>
          </p:cNvPr>
          <p:cNvSpPr txBox="1">
            <a:spLocks/>
          </p:cNvSpPr>
          <p:nvPr/>
        </p:nvSpPr>
        <p:spPr>
          <a:xfrm>
            <a:off x="838201" y="600795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1-3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Identify which species interactions involve one species consuming another species.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199" y="1711292"/>
            <a:ext cx="10515600" cy="443952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/>
              <a:t>Predation</a:t>
            </a:r>
            <a:r>
              <a:rPr lang="en-US" dirty="0"/>
              <a:t> occurs when one animal kills and consumes another animal, in order to consume their energy.</a:t>
            </a:r>
          </a:p>
          <a:p>
            <a:pPr lvl="1"/>
            <a:r>
              <a:rPr lang="en-US" dirty="0"/>
              <a:t>Example: wolves hunting moose</a:t>
            </a:r>
          </a:p>
          <a:p>
            <a:pPr lvl="0"/>
            <a:r>
              <a:rPr lang="en-US" dirty="0"/>
              <a:t>Besides typical predation, a </a:t>
            </a:r>
            <a:r>
              <a:rPr lang="en-US" b="1" dirty="0"/>
              <a:t>parasitoid</a:t>
            </a:r>
            <a:r>
              <a:rPr lang="en-US" dirty="0"/>
              <a:t> also consumes its prey by laying its eggs inside another organism, which then hatch and slowly consume it from the inside.</a:t>
            </a:r>
          </a:p>
          <a:p>
            <a:pPr lvl="1"/>
            <a:r>
              <a:rPr lang="en-US" dirty="0"/>
              <a:t>Example: parasitic wasps laying eggs inside aphids</a:t>
            </a:r>
          </a:p>
          <a:p>
            <a:r>
              <a:rPr lang="en-US" dirty="0"/>
              <a:t>Prey tend to evolve morphological defenses to avoid predation, such as with camouflage, sharp spines, or chemical defenses (like that of a poison dart frog).</a:t>
            </a:r>
          </a:p>
          <a:p>
            <a:r>
              <a:rPr lang="en-US" dirty="0"/>
              <a:t>Other species can even mimic these defenses to avoid predation.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BDCD22C-8C1B-4EFB-8744-653C49700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1694120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0" y="1711292"/>
            <a:ext cx="10515601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/>
              <a:t>Parasitism</a:t>
            </a:r>
            <a:r>
              <a:rPr lang="en-US" dirty="0"/>
              <a:t> is another interaction, where an organism lives on another organism, consuming a small fraction of the host in order to keep it alive.</a:t>
            </a:r>
          </a:p>
          <a:p>
            <a:pPr lvl="0"/>
            <a:r>
              <a:rPr lang="en-US" dirty="0"/>
              <a:t>Those organisms that cause disease, like viruses, bacteria, fungi, protists, and wormlike organisms known as helminths, are known as </a:t>
            </a:r>
            <a:r>
              <a:rPr lang="en-US" b="1" dirty="0"/>
              <a:t>pathogens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Consumption of plants by animals is known as </a:t>
            </a:r>
            <a:r>
              <a:rPr lang="en-US" b="1" dirty="0"/>
              <a:t>herbivory. </a:t>
            </a:r>
            <a:r>
              <a:rPr lang="en-US" dirty="0"/>
              <a:t>An increase in herbivores can lead to collapse of ecosystems, so predation can sometimes keep them under control.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CC060B9-73B0-4DA7-B986-64393621410E}"/>
              </a:ext>
            </a:extLst>
          </p:cNvPr>
          <p:cNvSpPr txBox="1">
            <a:spLocks/>
          </p:cNvSpPr>
          <p:nvPr/>
        </p:nvSpPr>
        <p:spPr>
          <a:xfrm>
            <a:off x="838201" y="600795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1-3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Identify which species interactions involve one species consuming another species.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E8101D6-D959-4D94-8B0C-BB214F7BA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3025343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01A1-4F43-F943-87A8-D659F14902F8}"/>
              </a:ext>
            </a:extLst>
          </p:cNvPr>
          <p:cNvSpPr txBox="1">
            <a:spLocks/>
          </p:cNvSpPr>
          <p:nvPr/>
        </p:nvSpPr>
        <p:spPr>
          <a:xfrm>
            <a:off x="838200" y="604901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1-4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Describe which species interactions cause neutral or positive effects on both species.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1" y="1680741"/>
            <a:ext cx="10515600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Some species’ interactions are not always negative, as is the case of </a:t>
            </a:r>
            <a:r>
              <a:rPr lang="en-US" b="1" dirty="0"/>
              <a:t>mutualism</a:t>
            </a:r>
            <a:r>
              <a:rPr lang="en-US" dirty="0"/>
              <a:t>, where both species benefit from the interaction.</a:t>
            </a:r>
          </a:p>
          <a:p>
            <a:pPr lvl="1"/>
            <a:r>
              <a:rPr lang="en-US" dirty="0"/>
              <a:t>Example: plants and pollinators such as birds, bats, and insects</a:t>
            </a:r>
          </a:p>
          <a:p>
            <a:r>
              <a:rPr lang="en-US" dirty="0"/>
              <a:t>Other famous examples are those of coral reefs and lichens.</a:t>
            </a:r>
          </a:p>
          <a:p>
            <a:r>
              <a:rPr lang="en-US" dirty="0"/>
              <a:t>In coral reefs, algae provide the coral with sugars through </a:t>
            </a:r>
            <a:r>
              <a:rPr lang="en-US" b="1" dirty="0"/>
              <a:t>photosynthesis: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6CO</a:t>
            </a:r>
            <a:r>
              <a:rPr lang="en-US" baseline="-25000" dirty="0"/>
              <a:t>2</a:t>
            </a:r>
            <a:r>
              <a:rPr lang="en-US" dirty="0"/>
              <a:t>(g) + 6H</a:t>
            </a:r>
            <a:r>
              <a:rPr lang="en-US" baseline="-25000" dirty="0"/>
              <a:t>2</a:t>
            </a:r>
            <a:r>
              <a:rPr lang="en-US" dirty="0"/>
              <a:t>O (l) </a:t>
            </a:r>
            <a:r>
              <a:rPr lang="en-US" dirty="0">
                <a:sym typeface="Wingdings" panose="05000000000000000000" pitchFamily="2" charset="2"/>
              </a:rPr>
              <a:t> C</a:t>
            </a:r>
            <a:r>
              <a:rPr lang="en-US" baseline="-25000" dirty="0">
                <a:sym typeface="Wingdings" panose="05000000000000000000" pitchFamily="2" charset="2"/>
              </a:rPr>
              <a:t>6</a:t>
            </a:r>
            <a:r>
              <a:rPr lang="en-US" dirty="0">
                <a:sym typeface="Wingdings" panose="05000000000000000000" pitchFamily="2" charset="2"/>
              </a:rPr>
              <a:t>H</a:t>
            </a:r>
            <a:r>
              <a:rPr lang="en-US" baseline="-25000" dirty="0">
                <a:sym typeface="Wingdings" panose="05000000000000000000" pitchFamily="2" charset="2"/>
              </a:rPr>
              <a:t>12</a:t>
            </a:r>
            <a:r>
              <a:rPr lang="en-US" dirty="0">
                <a:sym typeface="Wingdings" panose="05000000000000000000" pitchFamily="2" charset="2"/>
              </a:rPr>
              <a:t>O</a:t>
            </a:r>
            <a:r>
              <a:rPr lang="en-US" baseline="-25000" dirty="0">
                <a:sym typeface="Wingdings" panose="05000000000000000000" pitchFamily="2" charset="2"/>
              </a:rPr>
              <a:t>6</a:t>
            </a:r>
            <a:r>
              <a:rPr lang="en-US" dirty="0"/>
              <a:t> (s)</a:t>
            </a:r>
            <a:r>
              <a:rPr lang="en-US" dirty="0">
                <a:sym typeface="Wingdings" panose="05000000000000000000" pitchFamily="2" charset="2"/>
              </a:rPr>
              <a:t> + 6O</a:t>
            </a:r>
            <a:r>
              <a:rPr lang="en-US" baseline="-25000" dirty="0">
                <a:sym typeface="Wingdings" panose="05000000000000000000" pitchFamily="2" charset="2"/>
              </a:rPr>
              <a:t>2</a:t>
            </a:r>
            <a:r>
              <a:rPr lang="en-US" dirty="0"/>
              <a:t> (g) </a:t>
            </a:r>
            <a:endParaRPr lang="en-US" baseline="-2500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E5DEC33-230B-4DC3-95E3-0C3117C09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4168786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1" y="1680741"/>
            <a:ext cx="10515600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Sometimes species interact where one benefits and another is unaffected, known as </a:t>
            </a:r>
            <a:r>
              <a:rPr lang="en-US" b="1" dirty="0"/>
              <a:t>commensalism.</a:t>
            </a:r>
          </a:p>
          <a:p>
            <a:pPr lvl="1"/>
            <a:r>
              <a:rPr lang="en-US" dirty="0"/>
              <a:t>Example: Fish species use coral reefs as shelter from predators. This benefits the fish, but has no effect on the coral reef.</a:t>
            </a:r>
          </a:p>
          <a:p>
            <a:r>
              <a:rPr lang="en-US" dirty="0"/>
              <a:t>Summary of interactions: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DB9A0-5193-996F-3943-322F70572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926" y="3392388"/>
            <a:ext cx="5162143" cy="290436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18797CD-894A-445E-9180-204D1F7F09F0}"/>
              </a:ext>
            </a:extLst>
          </p:cNvPr>
          <p:cNvSpPr txBox="1">
            <a:spLocks/>
          </p:cNvSpPr>
          <p:nvPr/>
        </p:nvSpPr>
        <p:spPr>
          <a:xfrm>
            <a:off x="838200" y="604901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1-4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Describe which species interactions cause neutral or positive effects on both species.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25F912B-A5D2-4542-95F9-D0E5DD21A6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3317509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01A1-4F43-F943-87A8-D659F14902F8}"/>
              </a:ext>
            </a:extLst>
          </p:cNvPr>
          <p:cNvSpPr txBox="1">
            <a:spLocks/>
          </p:cNvSpPr>
          <p:nvPr/>
        </p:nvSpPr>
        <p:spPr>
          <a:xfrm>
            <a:off x="838200" y="601225"/>
            <a:ext cx="10515600" cy="7452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l">
              <a:buNone/>
            </a:pPr>
            <a:r>
              <a:rPr lang="en-US" sz="2800" b="1" dirty="0">
                <a:solidFill>
                  <a:srgbClr val="00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LG 1-5 </a:t>
            </a:r>
            <a:r>
              <a:rPr lang="en-US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Explain how invasive species represent novel species interactions.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D1D55-E6EA-8546-912C-6B4FC3D55EF5}"/>
              </a:ext>
            </a:extLst>
          </p:cNvPr>
          <p:cNvSpPr txBox="1">
            <a:spLocks/>
          </p:cNvSpPr>
          <p:nvPr/>
        </p:nvSpPr>
        <p:spPr>
          <a:xfrm>
            <a:off x="838201" y="1693206"/>
            <a:ext cx="10587182" cy="44395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Species evolve to their ecosystems over time, leading to some species being </a:t>
            </a:r>
            <a:r>
              <a:rPr lang="en-US" b="1" dirty="0"/>
              <a:t>native species.</a:t>
            </a:r>
            <a:endParaRPr lang="en-US" dirty="0"/>
          </a:p>
          <a:p>
            <a:pPr lvl="0"/>
            <a:r>
              <a:rPr lang="en-US" b="1" dirty="0"/>
              <a:t>Exotic/alien species </a:t>
            </a:r>
            <a:r>
              <a:rPr lang="en-US" dirty="0"/>
              <a:t>are those that are out of their historical range and can have an impact on those native species.</a:t>
            </a:r>
          </a:p>
          <a:p>
            <a:pPr lvl="0"/>
            <a:r>
              <a:rPr lang="en-US" dirty="0"/>
              <a:t>Movement of species through human behavior has led to many exotic or alien species affecting natives. Examples:</a:t>
            </a:r>
          </a:p>
          <a:p>
            <a:pPr lvl="1"/>
            <a:r>
              <a:rPr lang="en-US" dirty="0"/>
              <a:t>Honeybees in North America</a:t>
            </a:r>
          </a:p>
          <a:p>
            <a:pPr lvl="1"/>
            <a:r>
              <a:rPr lang="en-US" dirty="0"/>
              <a:t>Red foxes in Australia</a:t>
            </a:r>
          </a:p>
          <a:p>
            <a:r>
              <a:rPr lang="en-US" dirty="0"/>
              <a:t>Species that spread quickly and cause harm to native ecosystems are considered </a:t>
            </a:r>
            <a:r>
              <a:rPr lang="en-US" b="1" dirty="0"/>
              <a:t>invasive species.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25C0A21-DAA8-4954-B9A2-D1DBA105F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804" y="6473247"/>
            <a:ext cx="11440391" cy="404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Friedland/Relyea, </a:t>
            </a:r>
            <a:r>
              <a:rPr lang="en-US" i="1" dirty="0"/>
              <a:t>Environmental Science for the AP® Course, </a:t>
            </a:r>
            <a:r>
              <a:rPr lang="en-US" dirty="0"/>
              <a:t>4e    			 ©2023 W. H. Freeman and Company/BFW Publishers</a:t>
            </a:r>
          </a:p>
        </p:txBody>
      </p:sp>
    </p:spTree>
    <p:extLst>
      <p:ext uri="{BB962C8B-B14F-4D97-AF65-F5344CB8AC3E}">
        <p14:creationId xmlns:p14="http://schemas.microsoft.com/office/powerpoint/2010/main" val="3469213626"/>
      </p:ext>
    </p:extLst>
  </p:cSld>
  <p:clrMapOvr>
    <a:masterClrMapping/>
  </p:clrMapOvr>
</p:sld>
</file>

<file path=ppt/theme/theme1.xml><?xml version="1.0" encoding="utf-8"?>
<a:theme xmlns:a="http://schemas.openxmlformats.org/drawingml/2006/main" name="apes4e u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es4e u1" id="{1E059ECC-80F5-490C-BC6B-A35553FD78F0}" vid="{DF9054A9-F707-445C-8607-0061749CA2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apes4e u1</Template>
  <TotalTime>2644</TotalTime>
  <Words>1265</Words>
  <Application>Microsoft Office PowerPoint</Application>
  <PresentationFormat>Widescreen</PresentationFormat>
  <Paragraphs>97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apes4e u1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Leah Kohn</dc:creator>
  <cp:lastModifiedBy>Michael Replogle</cp:lastModifiedBy>
  <cp:revision>22</cp:revision>
  <dcterms:created xsi:type="dcterms:W3CDTF">2022-04-06T20:11:09Z</dcterms:created>
  <dcterms:modified xsi:type="dcterms:W3CDTF">2025-05-21T14:05:58Z</dcterms:modified>
</cp:coreProperties>
</file>