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60" r:id="rId5"/>
    <p:sldId id="270" r:id="rId6"/>
    <p:sldId id="271" r:id="rId7"/>
    <p:sldId id="272" r:id="rId8"/>
    <p:sldId id="273" r:id="rId9"/>
    <p:sldId id="274" r:id="rId10"/>
    <p:sldId id="275" r:id="rId11"/>
    <p:sldId id="276" r:id="rId12"/>
    <p:sldId id="277" r:id="rId13"/>
    <p:sldId id="278" r:id="rId14"/>
    <p:sldId id="280" r:id="rId15"/>
    <p:sldId id="279" r:id="rId16"/>
    <p:sldId id="281" r:id="rId17"/>
    <p:sldId id="28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56"/>
    <p:restoredTop sz="96327"/>
  </p:normalViewPr>
  <p:slideViewPr>
    <p:cSldViewPr snapToGrid="0" snapToObjects="1">
      <p:cViewPr varScale="1">
        <p:scale>
          <a:sx n="74" d="100"/>
          <a:sy n="74" d="100"/>
        </p:scale>
        <p:origin x="15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840CB-AD97-D245-8CB2-FDC35817EC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BAA489-96DC-8B43-B1FE-F056E0B64A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Footer Placeholder 4">
            <a:extLst>
              <a:ext uri="{FF2B5EF4-FFF2-40B4-BE49-F238E27FC236}">
                <a16:creationId xmlns:a16="http://schemas.microsoft.com/office/drawing/2014/main" id="{EBE8A8C1-0462-4B32-A924-DD987A69085B}"/>
              </a:ext>
            </a:extLst>
          </p:cNvPr>
          <p:cNvSpPr>
            <a:spLocks noGrp="1"/>
          </p:cNvSpPr>
          <p:nvPr>
            <p:ph type="ftr" sz="quarter" idx="3"/>
          </p:nvPr>
        </p:nvSpPr>
        <p:spPr>
          <a:xfrm>
            <a:off x="375804" y="6382328"/>
            <a:ext cx="11440391" cy="404379"/>
          </a:xfrm>
          <a:prstGeom prst="rect">
            <a:avLst/>
          </a:prstGeom>
        </p:spPr>
        <p:txBody>
          <a:bodyPr vert="horz" lIns="91440" tIns="45720" rIns="91440" bIns="45720" rtlCol="0" anchor="ctr"/>
          <a:lstStyle>
            <a:lvl1pPr algn="ctr">
              <a:defRPr sz="1400">
                <a:solidFill>
                  <a:schemeClr val="bg1"/>
                </a:solidFill>
              </a:defRPr>
            </a:lvl1pPr>
          </a:lstStyle>
          <a:p>
            <a:endParaRPr lang="en-US"/>
          </a:p>
        </p:txBody>
      </p:sp>
    </p:spTree>
    <p:extLst>
      <p:ext uri="{BB962C8B-B14F-4D97-AF65-F5344CB8AC3E}">
        <p14:creationId xmlns:p14="http://schemas.microsoft.com/office/powerpoint/2010/main" val="2053962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9E696-18EF-B14E-B340-32E9E19E1A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671F37-D7AB-174C-8D91-9CD8485384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4">
            <a:extLst>
              <a:ext uri="{FF2B5EF4-FFF2-40B4-BE49-F238E27FC236}">
                <a16:creationId xmlns:a16="http://schemas.microsoft.com/office/drawing/2014/main" id="{6C794C94-CE01-469B-88B4-F0C61F853B18}"/>
              </a:ext>
            </a:extLst>
          </p:cNvPr>
          <p:cNvSpPr>
            <a:spLocks noGrp="1"/>
          </p:cNvSpPr>
          <p:nvPr>
            <p:ph type="ftr" sz="quarter" idx="3"/>
          </p:nvPr>
        </p:nvSpPr>
        <p:spPr>
          <a:xfrm>
            <a:off x="375804" y="6382328"/>
            <a:ext cx="11440391" cy="404379"/>
          </a:xfrm>
          <a:prstGeom prst="rect">
            <a:avLst/>
          </a:prstGeom>
        </p:spPr>
        <p:txBody>
          <a:bodyPr vert="horz" lIns="91440" tIns="45720" rIns="91440" bIns="45720" rtlCol="0" anchor="ctr"/>
          <a:lstStyle>
            <a:lvl1pPr algn="ctr">
              <a:defRPr sz="1400">
                <a:solidFill>
                  <a:schemeClr val="bg1"/>
                </a:solidFill>
              </a:defRPr>
            </a:lvl1pPr>
          </a:lstStyle>
          <a:p>
            <a:endParaRPr lang="en-US"/>
          </a:p>
        </p:txBody>
      </p:sp>
    </p:spTree>
    <p:extLst>
      <p:ext uri="{BB962C8B-B14F-4D97-AF65-F5344CB8AC3E}">
        <p14:creationId xmlns:p14="http://schemas.microsoft.com/office/powerpoint/2010/main" val="3827316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85BBDEB-16B7-41A2-91CB-D555647CECCA}"/>
              </a:ext>
            </a:extLst>
          </p:cNvPr>
          <p:cNvSpPr>
            <a:spLocks noGrp="1"/>
          </p:cNvSpPr>
          <p:nvPr>
            <p:ph type="ftr" sz="quarter" idx="3"/>
          </p:nvPr>
        </p:nvSpPr>
        <p:spPr>
          <a:xfrm>
            <a:off x="375804" y="6382328"/>
            <a:ext cx="11440391" cy="404379"/>
          </a:xfrm>
          <a:prstGeom prst="rect">
            <a:avLst/>
          </a:prstGeom>
        </p:spPr>
        <p:txBody>
          <a:bodyPr vert="horz" lIns="91440" tIns="45720" rIns="91440" bIns="45720" rtlCol="0" anchor="ctr"/>
          <a:lstStyle>
            <a:lvl1pPr algn="ctr">
              <a:defRPr sz="1400">
                <a:solidFill>
                  <a:schemeClr val="bg1"/>
                </a:solidFill>
              </a:defRPr>
            </a:lvl1pPr>
          </a:lstStyle>
          <a:p>
            <a:endParaRPr lang="en-US"/>
          </a:p>
        </p:txBody>
      </p:sp>
    </p:spTree>
    <p:extLst>
      <p:ext uri="{BB962C8B-B14F-4D97-AF65-F5344CB8AC3E}">
        <p14:creationId xmlns:p14="http://schemas.microsoft.com/office/powerpoint/2010/main" val="20451472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D97235-A01A-AA40-BC2A-0A5B90B7BF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9451EE-6161-8E40-8C5F-5B30E5E23D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4B7696D9-74DC-4BBA-98C7-8C23BD39D72C}"/>
              </a:ext>
            </a:extLst>
          </p:cNvPr>
          <p:cNvPicPr>
            <a:picLocks noChangeAspect="1"/>
          </p:cNvPicPr>
          <p:nvPr userDrawn="1"/>
        </p:nvPicPr>
        <p:blipFill>
          <a:blip r:embed="rId5"/>
          <a:stretch>
            <a:fillRect/>
          </a:stretch>
        </p:blipFill>
        <p:spPr>
          <a:xfrm>
            <a:off x="0" y="6475177"/>
            <a:ext cx="12192000" cy="401455"/>
          </a:xfrm>
          <a:prstGeom prst="rect">
            <a:avLst/>
          </a:prstGeom>
        </p:spPr>
      </p:pic>
      <p:sp>
        <p:nvSpPr>
          <p:cNvPr id="9" name="Footer Placeholder 4">
            <a:extLst>
              <a:ext uri="{FF2B5EF4-FFF2-40B4-BE49-F238E27FC236}">
                <a16:creationId xmlns:a16="http://schemas.microsoft.com/office/drawing/2014/main" id="{7D6D420A-9CAE-48B8-971B-08A084C06EFC}"/>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37755986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0EDE02-9FA9-3A42-86C7-8F0248A87B44}"/>
              </a:ext>
            </a:extLst>
          </p:cNvPr>
          <p:cNvSpPr txBox="1"/>
          <p:nvPr/>
        </p:nvSpPr>
        <p:spPr>
          <a:xfrm>
            <a:off x="4168081" y="269853"/>
            <a:ext cx="3634328" cy="1200329"/>
          </a:xfrm>
          <a:prstGeom prst="rect">
            <a:avLst/>
          </a:prstGeom>
          <a:noFill/>
        </p:spPr>
        <p:txBody>
          <a:bodyPr wrap="none" rtlCol="0">
            <a:spAutoFit/>
          </a:bodyPr>
          <a:lstStyle/>
          <a:p>
            <a:pPr algn="ctr"/>
            <a:r>
              <a:rPr lang="en-US" sz="4800" dirty="0"/>
              <a:t>Lecture Slides</a:t>
            </a:r>
          </a:p>
          <a:p>
            <a:pPr algn="ctr"/>
            <a:r>
              <a:rPr lang="en-US" sz="2400" dirty="0"/>
              <a:t>to accompany</a:t>
            </a:r>
          </a:p>
        </p:txBody>
      </p:sp>
      <p:sp>
        <p:nvSpPr>
          <p:cNvPr id="5" name="TextBox 4">
            <a:extLst>
              <a:ext uri="{FF2B5EF4-FFF2-40B4-BE49-F238E27FC236}">
                <a16:creationId xmlns:a16="http://schemas.microsoft.com/office/drawing/2014/main" id="{C3E619E2-0FFE-6D48-8D32-7C7688B5CA63}"/>
              </a:ext>
            </a:extLst>
          </p:cNvPr>
          <p:cNvSpPr txBox="1"/>
          <p:nvPr/>
        </p:nvSpPr>
        <p:spPr>
          <a:xfrm>
            <a:off x="264367" y="6149006"/>
            <a:ext cx="11663266" cy="307777"/>
          </a:xfrm>
          <a:prstGeom prst="rect">
            <a:avLst/>
          </a:prstGeom>
          <a:noFill/>
        </p:spPr>
        <p:txBody>
          <a:bodyPr wrap="square" rtlCol="0">
            <a:spAutoFit/>
          </a:bodyPr>
          <a:lstStyle/>
          <a:p>
            <a:pPr algn="l"/>
            <a:r>
              <a:rPr lang="en-US" sz="1400" dirty="0"/>
              <a:t>Note that this presentation contains copyrighted material. This slide deck is only intended for use in class or on a secure, password-protected classroom site.</a:t>
            </a:r>
          </a:p>
        </p:txBody>
      </p:sp>
      <p:pic>
        <p:nvPicPr>
          <p:cNvPr id="3" name="Picture 2">
            <a:extLst>
              <a:ext uri="{FF2B5EF4-FFF2-40B4-BE49-F238E27FC236}">
                <a16:creationId xmlns:a16="http://schemas.microsoft.com/office/drawing/2014/main" id="{416655B3-6A8F-52FD-52FC-FFB8FB284B0E}"/>
              </a:ext>
            </a:extLst>
          </p:cNvPr>
          <p:cNvPicPr>
            <a:picLocks noChangeAspect="1"/>
          </p:cNvPicPr>
          <p:nvPr/>
        </p:nvPicPr>
        <p:blipFill>
          <a:blip r:embed="rId2"/>
          <a:stretch>
            <a:fillRect/>
          </a:stretch>
        </p:blipFill>
        <p:spPr>
          <a:xfrm>
            <a:off x="4095824" y="1542628"/>
            <a:ext cx="3778841" cy="4523620"/>
          </a:xfrm>
          <a:prstGeom prst="rect">
            <a:avLst/>
          </a:prstGeom>
        </p:spPr>
      </p:pic>
      <p:sp>
        <p:nvSpPr>
          <p:cNvPr id="6" name="Footer Placeholder 4">
            <a:extLst>
              <a:ext uri="{FF2B5EF4-FFF2-40B4-BE49-F238E27FC236}">
                <a16:creationId xmlns:a16="http://schemas.microsoft.com/office/drawing/2014/main" id="{26699C40-7F9D-4BF9-A13A-FFEA59AE344B}"/>
              </a:ext>
            </a:extLst>
          </p:cNvPr>
          <p:cNvSpPr>
            <a:spLocks noGrp="1"/>
          </p:cNvSpPr>
          <p:nvPr>
            <p:ph type="ftr" sz="quarter" idx="3"/>
          </p:nvPr>
        </p:nvSpPr>
        <p:spPr>
          <a:xfrm>
            <a:off x="375804" y="6509198"/>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1345892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0A6DF1-488A-A210-83F5-DDFA637A61A1}"/>
              </a:ext>
            </a:extLst>
          </p:cNvPr>
          <p:cNvPicPr>
            <a:picLocks noChangeAspect="1"/>
          </p:cNvPicPr>
          <p:nvPr/>
        </p:nvPicPr>
        <p:blipFill>
          <a:blip r:embed="rId2"/>
          <a:stretch>
            <a:fillRect/>
          </a:stretch>
        </p:blipFill>
        <p:spPr>
          <a:xfrm>
            <a:off x="0" y="0"/>
            <a:ext cx="12216981" cy="2497394"/>
          </a:xfrm>
          <a:prstGeom prst="rect">
            <a:avLst/>
          </a:prstGeom>
        </p:spPr>
      </p:pic>
      <p:sp>
        <p:nvSpPr>
          <p:cNvPr id="3" name="Footer Placeholder 4">
            <a:extLst>
              <a:ext uri="{FF2B5EF4-FFF2-40B4-BE49-F238E27FC236}">
                <a16:creationId xmlns:a16="http://schemas.microsoft.com/office/drawing/2014/main" id="{9B4EB81D-E9D7-4477-B18B-371A0E27BC9B}"/>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2151067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9">
            <a:extLst>
              <a:ext uri="{FF2B5EF4-FFF2-40B4-BE49-F238E27FC236}">
                <a16:creationId xmlns:a16="http://schemas.microsoft.com/office/drawing/2014/main" id="{A51A9006-0E97-B649-973A-3049B8307F9D}"/>
              </a:ext>
            </a:extLst>
          </p:cNvPr>
          <p:cNvSpPr txBox="1">
            <a:spLocks/>
          </p:cNvSpPr>
          <p:nvPr/>
        </p:nvSpPr>
        <p:spPr>
          <a:xfrm>
            <a:off x="783698" y="60292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5">
                    <a:lumMod val="75000"/>
                  </a:schemeClr>
                </a:solidFill>
                <a:latin typeface="Arial" panose="020B0604020202020204" pitchFamily="34" charset="0"/>
                <a:cs typeface="Arial" panose="020B0604020202020204" pitchFamily="34" charset="0"/>
              </a:rPr>
              <a:t>Learning Goals</a:t>
            </a:r>
          </a:p>
        </p:txBody>
      </p:sp>
      <p:sp>
        <p:nvSpPr>
          <p:cNvPr id="3" name="Content Placeholder 10">
            <a:extLst>
              <a:ext uri="{FF2B5EF4-FFF2-40B4-BE49-F238E27FC236}">
                <a16:creationId xmlns:a16="http://schemas.microsoft.com/office/drawing/2014/main" id="{54DBCB67-67B1-314B-915C-8AC1C692580B}"/>
              </a:ext>
            </a:extLst>
          </p:cNvPr>
          <p:cNvSpPr txBox="1">
            <a:spLocks/>
          </p:cNvSpPr>
          <p:nvPr/>
        </p:nvSpPr>
        <p:spPr>
          <a:xfrm>
            <a:off x="783698" y="1570183"/>
            <a:ext cx="177437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b="1" dirty="0">
                <a:solidFill>
                  <a:schemeClr val="accent5">
                    <a:lumMod val="75000"/>
                  </a:schemeClr>
                </a:solidFill>
                <a:latin typeface="Arial" panose="020B0604020202020204" pitchFamily="34" charset="0"/>
                <a:cs typeface="Arial" panose="020B0604020202020204" pitchFamily="34" charset="0"/>
              </a:rPr>
              <a:t>LG 0-1</a:t>
            </a:r>
          </a:p>
          <a:p>
            <a:pPr marL="0" indent="0">
              <a:lnSpc>
                <a:spcPct val="100000"/>
              </a:lnSpc>
              <a:buFont typeface="Arial" panose="020B0604020202020204" pitchFamily="34" charset="0"/>
              <a:buNone/>
            </a:pPr>
            <a:endParaRPr lang="en-US" b="1" dirty="0">
              <a:solidFill>
                <a:schemeClr val="accent5">
                  <a:lumMod val="75000"/>
                </a:schemeClr>
              </a:solidFill>
              <a:latin typeface="Arial" panose="020B0604020202020204" pitchFamily="34" charset="0"/>
              <a:cs typeface="Arial" panose="020B0604020202020204" pitchFamily="34" charset="0"/>
            </a:endParaRPr>
          </a:p>
          <a:p>
            <a:pPr>
              <a:lnSpc>
                <a:spcPct val="100000"/>
              </a:lnSpc>
            </a:pPr>
            <a:r>
              <a:rPr lang="en-US" b="1" dirty="0">
                <a:solidFill>
                  <a:schemeClr val="accent5">
                    <a:lumMod val="75000"/>
                  </a:schemeClr>
                </a:solidFill>
                <a:latin typeface="Arial" panose="020B0604020202020204" pitchFamily="34" charset="0"/>
                <a:cs typeface="Arial" panose="020B0604020202020204" pitchFamily="34" charset="0"/>
              </a:rPr>
              <a:t>LG 0-2</a:t>
            </a:r>
          </a:p>
          <a:p>
            <a:pPr marL="0" indent="0">
              <a:lnSpc>
                <a:spcPct val="100000"/>
              </a:lnSpc>
              <a:buNone/>
            </a:pPr>
            <a:endParaRPr lang="en-US" b="1" dirty="0">
              <a:solidFill>
                <a:schemeClr val="accent5">
                  <a:lumMod val="75000"/>
                </a:schemeClr>
              </a:solidFill>
              <a:latin typeface="Arial" panose="020B0604020202020204" pitchFamily="34" charset="0"/>
              <a:cs typeface="Arial" panose="020B0604020202020204" pitchFamily="34" charset="0"/>
            </a:endParaRPr>
          </a:p>
          <a:p>
            <a:pPr>
              <a:lnSpc>
                <a:spcPct val="100000"/>
              </a:lnSpc>
            </a:pPr>
            <a:r>
              <a:rPr lang="en-US" b="1" dirty="0">
                <a:solidFill>
                  <a:schemeClr val="accent5">
                    <a:lumMod val="75000"/>
                  </a:schemeClr>
                </a:solidFill>
                <a:latin typeface="Arial" panose="020B0604020202020204" pitchFamily="34" charset="0"/>
                <a:cs typeface="Arial" panose="020B0604020202020204" pitchFamily="34" charset="0"/>
              </a:rPr>
              <a:t>LG 0-3</a:t>
            </a:r>
          </a:p>
          <a:p>
            <a:pPr marL="0" indent="0">
              <a:lnSpc>
                <a:spcPct val="100000"/>
              </a:lnSpc>
              <a:buNone/>
            </a:pPr>
            <a:endParaRPr lang="en-US" b="1" dirty="0">
              <a:solidFill>
                <a:schemeClr val="accent5">
                  <a:lumMod val="75000"/>
                </a:schemeClr>
              </a:solidFill>
              <a:latin typeface="Arial" panose="020B0604020202020204" pitchFamily="34" charset="0"/>
              <a:cs typeface="Arial" panose="020B0604020202020204" pitchFamily="34" charset="0"/>
            </a:endParaRPr>
          </a:p>
          <a:p>
            <a:pPr>
              <a:lnSpc>
                <a:spcPct val="100000"/>
              </a:lnSpc>
            </a:pPr>
            <a:r>
              <a:rPr lang="en-US" b="1" dirty="0">
                <a:solidFill>
                  <a:schemeClr val="accent5">
                    <a:lumMod val="75000"/>
                  </a:schemeClr>
                </a:solidFill>
                <a:latin typeface="Arial" panose="020B0604020202020204" pitchFamily="34" charset="0"/>
                <a:cs typeface="Arial" panose="020B0604020202020204" pitchFamily="34" charset="0"/>
              </a:rPr>
              <a:t>LG 0-4</a:t>
            </a:r>
          </a:p>
          <a:p>
            <a:pPr marL="0" indent="0">
              <a:buFont typeface="Arial" panose="020B0604020202020204" pitchFamily="34" charset="0"/>
              <a:buNone/>
            </a:pPr>
            <a:endParaRPr lang="en-US" b="1" dirty="0">
              <a:solidFill>
                <a:schemeClr val="accent5">
                  <a:lumMod val="75000"/>
                </a:schemeClr>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b="1" dirty="0">
              <a:solidFill>
                <a:schemeClr val="accent5">
                  <a:lumMod val="75000"/>
                </a:schemeClr>
              </a:solidFill>
              <a:latin typeface="Arial" panose="020B0604020202020204" pitchFamily="34" charset="0"/>
              <a:cs typeface="Arial" panose="020B0604020202020204" pitchFamily="34" charset="0"/>
            </a:endParaRPr>
          </a:p>
          <a:p>
            <a:pPr marL="0" indent="0">
              <a:buNone/>
            </a:pPr>
            <a:endParaRPr lang="en-US" b="1" dirty="0">
              <a:solidFill>
                <a:schemeClr val="accent5">
                  <a:lumMod val="75000"/>
                </a:schemeClr>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2400" dirty="0">
              <a:latin typeface="Arial" panose="020B0604020202020204" pitchFamily="34" charset="0"/>
              <a:cs typeface="Arial" panose="020B0604020202020204" pitchFamily="34" charset="0"/>
            </a:endParaRPr>
          </a:p>
        </p:txBody>
      </p:sp>
      <p:sp>
        <p:nvSpPr>
          <p:cNvPr id="4" name="Content Placeholder 11">
            <a:extLst>
              <a:ext uri="{FF2B5EF4-FFF2-40B4-BE49-F238E27FC236}">
                <a16:creationId xmlns:a16="http://schemas.microsoft.com/office/drawing/2014/main" id="{49DA5D75-8535-B543-8CD2-ADFB46D4D3B4}"/>
              </a:ext>
            </a:extLst>
          </p:cNvPr>
          <p:cNvSpPr txBox="1">
            <a:spLocks/>
          </p:cNvSpPr>
          <p:nvPr/>
        </p:nvSpPr>
        <p:spPr>
          <a:xfrm>
            <a:off x="2558069" y="1613876"/>
            <a:ext cx="8845492" cy="1528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en-US" b="0" i="0" u="none" strike="noStrike" baseline="0" dirty="0"/>
              <a:t>Describe the field of environmental science and discuss its importance.</a:t>
            </a:r>
            <a:endParaRPr lang="en-US" dirty="0">
              <a:cs typeface="Arial" panose="020B0604020202020204" pitchFamily="34" charset="0"/>
            </a:endParaRPr>
          </a:p>
        </p:txBody>
      </p:sp>
      <p:sp>
        <p:nvSpPr>
          <p:cNvPr id="8" name="TextBox 7">
            <a:extLst>
              <a:ext uri="{FF2B5EF4-FFF2-40B4-BE49-F238E27FC236}">
                <a16:creationId xmlns:a16="http://schemas.microsoft.com/office/drawing/2014/main" id="{A4462807-FC26-47CE-0FDA-EE29C87F53FE}"/>
              </a:ext>
            </a:extLst>
          </p:cNvPr>
          <p:cNvSpPr txBox="1"/>
          <p:nvPr/>
        </p:nvSpPr>
        <p:spPr>
          <a:xfrm>
            <a:off x="2558070" y="2670878"/>
            <a:ext cx="8973011" cy="954107"/>
          </a:xfrm>
          <a:prstGeom prst="rect">
            <a:avLst/>
          </a:prstGeom>
          <a:noFill/>
        </p:spPr>
        <p:txBody>
          <a:bodyPr wrap="square">
            <a:spAutoFit/>
          </a:bodyPr>
          <a:lstStyle/>
          <a:p>
            <a:pPr algn="l"/>
            <a:r>
              <a:rPr lang="en-US" sz="2800" dirty="0"/>
              <a:t>Identify ways in which humans have altered and continue to alter our environment.</a:t>
            </a:r>
          </a:p>
        </p:txBody>
      </p:sp>
      <p:sp>
        <p:nvSpPr>
          <p:cNvPr id="5" name="TextBox 4">
            <a:extLst>
              <a:ext uri="{FF2B5EF4-FFF2-40B4-BE49-F238E27FC236}">
                <a16:creationId xmlns:a16="http://schemas.microsoft.com/office/drawing/2014/main" id="{488FBD57-2269-9BF7-305C-C58F17CEC4D7}"/>
              </a:ext>
            </a:extLst>
          </p:cNvPr>
          <p:cNvSpPr txBox="1"/>
          <p:nvPr/>
        </p:nvSpPr>
        <p:spPr>
          <a:xfrm>
            <a:off x="2558070" y="3785104"/>
            <a:ext cx="8973011" cy="523220"/>
          </a:xfrm>
          <a:prstGeom prst="rect">
            <a:avLst/>
          </a:prstGeom>
          <a:noFill/>
        </p:spPr>
        <p:txBody>
          <a:bodyPr wrap="square">
            <a:spAutoFit/>
          </a:bodyPr>
          <a:lstStyle/>
          <a:p>
            <a:pPr algn="l"/>
            <a:r>
              <a:rPr lang="en-US" sz="2800" dirty="0"/>
              <a:t>Explain the four “Big Ideas” in environmental science.</a:t>
            </a:r>
          </a:p>
        </p:txBody>
      </p:sp>
      <p:sp>
        <p:nvSpPr>
          <p:cNvPr id="6" name="TextBox 5">
            <a:extLst>
              <a:ext uri="{FF2B5EF4-FFF2-40B4-BE49-F238E27FC236}">
                <a16:creationId xmlns:a16="http://schemas.microsoft.com/office/drawing/2014/main" id="{22A1983F-5276-3649-654D-EBC290F115AD}"/>
              </a:ext>
            </a:extLst>
          </p:cNvPr>
          <p:cNvSpPr txBox="1"/>
          <p:nvPr/>
        </p:nvSpPr>
        <p:spPr>
          <a:xfrm>
            <a:off x="2558069" y="4834807"/>
            <a:ext cx="8973011" cy="954107"/>
          </a:xfrm>
          <a:prstGeom prst="rect">
            <a:avLst/>
          </a:prstGeom>
          <a:noFill/>
        </p:spPr>
        <p:txBody>
          <a:bodyPr wrap="square">
            <a:spAutoFit/>
          </a:bodyPr>
          <a:lstStyle/>
          <a:p>
            <a:pPr algn="l"/>
            <a:r>
              <a:rPr lang="en-US" sz="2800" dirty="0"/>
              <a:t>Describe the scientific method and justify how it is used to design and evaluate information in environmental science.</a:t>
            </a:r>
          </a:p>
        </p:txBody>
      </p:sp>
      <p:sp>
        <p:nvSpPr>
          <p:cNvPr id="9" name="Footer Placeholder 4">
            <a:extLst>
              <a:ext uri="{FF2B5EF4-FFF2-40B4-BE49-F238E27FC236}">
                <a16:creationId xmlns:a16="http://schemas.microsoft.com/office/drawing/2014/main" id="{9DDF5EE4-2609-46BE-B879-1543C6492C93}"/>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762830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01A1-4F43-F943-87A8-D659F14902F8}"/>
              </a:ext>
            </a:extLst>
          </p:cNvPr>
          <p:cNvSpPr txBox="1">
            <a:spLocks/>
          </p:cNvSpPr>
          <p:nvPr/>
        </p:nvSpPr>
        <p:spPr>
          <a:xfrm>
            <a:off x="838200" y="614003"/>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l">
              <a:buNone/>
            </a:pPr>
            <a:r>
              <a:rPr lang="en-US" sz="2800" b="1" dirty="0">
                <a:solidFill>
                  <a:schemeClr val="accent5">
                    <a:lumMod val="75000"/>
                  </a:schemeClr>
                </a:solidFill>
                <a:latin typeface="Arial" panose="020B0604020202020204" pitchFamily="34" charset="0"/>
                <a:cs typeface="Arial" panose="020B0604020202020204" pitchFamily="34" charset="0"/>
              </a:rPr>
              <a:t>LG 0-1 </a:t>
            </a:r>
            <a:r>
              <a:rPr lang="en-US" sz="2800" b="0" i="0" u="none" strike="noStrike" baseline="0" dirty="0">
                <a:latin typeface="Arial" panose="020B0604020202020204" pitchFamily="34" charset="0"/>
                <a:cs typeface="Arial" panose="020B0604020202020204" pitchFamily="34" charset="0"/>
              </a:rPr>
              <a:t>Describe the field of environmental science and discuss its importance.</a:t>
            </a: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a:p>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1" y="1730585"/>
            <a:ext cx="10515600"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The sum of all the conditions surrounding us that influence life is known as the </a:t>
            </a:r>
            <a:r>
              <a:rPr lang="en-US" b="1" dirty="0"/>
              <a:t>environment.</a:t>
            </a:r>
          </a:p>
          <a:p>
            <a:pPr lvl="0"/>
            <a:r>
              <a:rPr lang="en-US" dirty="0"/>
              <a:t>The environment is composed of living and nonliving components, and humans have influence on these components.</a:t>
            </a:r>
          </a:p>
          <a:p>
            <a:pPr lvl="0"/>
            <a:r>
              <a:rPr lang="en-US" b="1" dirty="0"/>
              <a:t>Environmental science</a:t>
            </a:r>
            <a:r>
              <a:rPr lang="en-US" dirty="0"/>
              <a:t> is the field of study that looks at interactions among human systems and those found in nature.</a:t>
            </a:r>
          </a:p>
          <a:p>
            <a:pPr lvl="0"/>
            <a:r>
              <a:rPr lang="en-US" b="1" dirty="0"/>
              <a:t>Ecosystems</a:t>
            </a:r>
            <a:r>
              <a:rPr lang="en-US" dirty="0"/>
              <a:t> can be natural or completely human-made, but are always composed of </a:t>
            </a:r>
            <a:r>
              <a:rPr lang="en-US" b="1" dirty="0"/>
              <a:t>abiotic (nonliving) </a:t>
            </a:r>
            <a:r>
              <a:rPr lang="en-US" dirty="0"/>
              <a:t>and </a:t>
            </a:r>
            <a:r>
              <a:rPr lang="en-US" b="1" dirty="0"/>
              <a:t>biotic (living) </a:t>
            </a:r>
            <a:r>
              <a:rPr lang="en-US" dirty="0"/>
              <a:t>factors.</a:t>
            </a:r>
            <a:endParaRPr lang="en-US" b="1" dirty="0"/>
          </a:p>
        </p:txBody>
      </p:sp>
      <p:sp>
        <p:nvSpPr>
          <p:cNvPr id="4" name="Footer Placeholder 4">
            <a:extLst>
              <a:ext uri="{FF2B5EF4-FFF2-40B4-BE49-F238E27FC236}">
                <a16:creationId xmlns:a16="http://schemas.microsoft.com/office/drawing/2014/main" id="{2F626597-0E39-4C1C-A224-AD175C9E7A50}"/>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3178703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1" y="1730585"/>
            <a:ext cx="10515600"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Environmental science should not be confused with </a:t>
            </a:r>
            <a:r>
              <a:rPr lang="en-US" b="1" dirty="0"/>
              <a:t>environmentalism, </a:t>
            </a:r>
            <a:r>
              <a:rPr lang="en-US" dirty="0"/>
              <a:t>which is a social movement that seeks to protect the environment through lobbying, activism, and education.</a:t>
            </a:r>
          </a:p>
          <a:p>
            <a:pPr lvl="0"/>
            <a:r>
              <a:rPr lang="en-US" dirty="0"/>
              <a:t>Example: a person protesting the removal of a nature park for development of human homes is engaging in </a:t>
            </a:r>
            <a:r>
              <a:rPr lang="en-US" i="1" dirty="0"/>
              <a:t>environmentalism</a:t>
            </a:r>
            <a:r>
              <a:rPr lang="en-US" dirty="0"/>
              <a:t>.</a:t>
            </a:r>
          </a:p>
          <a:p>
            <a:r>
              <a:rPr lang="en-US" dirty="0"/>
              <a:t>A scientist researching the population numbers of a native species of woodpecker before the decision to remove a nature park is practicing </a:t>
            </a:r>
            <a:r>
              <a:rPr lang="en-US" i="1" dirty="0"/>
              <a:t>environmental science</a:t>
            </a:r>
            <a:r>
              <a:rPr lang="en-US" dirty="0"/>
              <a:t>.</a:t>
            </a:r>
          </a:p>
          <a:p>
            <a:pPr lvl="0"/>
            <a:endParaRPr lang="en-US" dirty="0"/>
          </a:p>
        </p:txBody>
      </p:sp>
      <p:sp>
        <p:nvSpPr>
          <p:cNvPr id="4" name="Title 1">
            <a:extLst>
              <a:ext uri="{FF2B5EF4-FFF2-40B4-BE49-F238E27FC236}">
                <a16:creationId xmlns:a16="http://schemas.microsoft.com/office/drawing/2014/main" id="{31938E55-A771-403E-AB8F-1A94FCDD1D7E}"/>
              </a:ext>
            </a:extLst>
          </p:cNvPr>
          <p:cNvSpPr txBox="1">
            <a:spLocks/>
          </p:cNvSpPr>
          <p:nvPr/>
        </p:nvSpPr>
        <p:spPr>
          <a:xfrm>
            <a:off x="838200" y="614003"/>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l">
              <a:buNone/>
            </a:pPr>
            <a:r>
              <a:rPr lang="en-US" sz="2800" b="1" dirty="0">
                <a:solidFill>
                  <a:schemeClr val="accent5">
                    <a:lumMod val="75000"/>
                  </a:schemeClr>
                </a:solidFill>
                <a:latin typeface="Arial" panose="020B0604020202020204" pitchFamily="34" charset="0"/>
                <a:cs typeface="Arial" panose="020B0604020202020204" pitchFamily="34" charset="0"/>
              </a:rPr>
              <a:t>LG 0-1 </a:t>
            </a:r>
            <a:r>
              <a:rPr lang="en-US" sz="2800" b="0" i="0" u="none" strike="noStrike" baseline="0" dirty="0">
                <a:latin typeface="Arial" panose="020B0604020202020204" pitchFamily="34" charset="0"/>
                <a:cs typeface="Arial" panose="020B0604020202020204" pitchFamily="34" charset="0"/>
              </a:rPr>
              <a:t>Describe the field of environmental science and discuss its importance.</a:t>
            </a: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a:p>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37D5A6F4-C352-4720-8D40-93E3272163AD}"/>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3677406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1" y="1619752"/>
            <a:ext cx="10515600"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Environmental science is a subset of </a:t>
            </a:r>
            <a:r>
              <a:rPr lang="en-US" b="1" dirty="0"/>
              <a:t>environmental studies,</a:t>
            </a:r>
            <a:r>
              <a:rPr lang="en-US" dirty="0"/>
              <a:t> a field of study that includes policy, economics, literature, and ethics as well.</a:t>
            </a:r>
          </a:p>
          <a:p>
            <a:pPr lvl="0"/>
            <a:endParaRPr lang="en-US" dirty="0"/>
          </a:p>
          <a:p>
            <a:pPr lvl="0"/>
            <a:endParaRPr lang="en-US" dirty="0"/>
          </a:p>
        </p:txBody>
      </p:sp>
      <p:pic>
        <p:nvPicPr>
          <p:cNvPr id="5" name="Picture 4">
            <a:extLst>
              <a:ext uri="{FF2B5EF4-FFF2-40B4-BE49-F238E27FC236}">
                <a16:creationId xmlns:a16="http://schemas.microsoft.com/office/drawing/2014/main" id="{C5FC48E1-652D-9052-6CCE-E575B5D24E72}"/>
              </a:ext>
            </a:extLst>
          </p:cNvPr>
          <p:cNvPicPr>
            <a:picLocks noChangeAspect="1"/>
          </p:cNvPicPr>
          <p:nvPr/>
        </p:nvPicPr>
        <p:blipFill>
          <a:blip r:embed="rId2"/>
          <a:stretch>
            <a:fillRect/>
          </a:stretch>
        </p:blipFill>
        <p:spPr>
          <a:xfrm>
            <a:off x="3555106" y="2372817"/>
            <a:ext cx="4630994" cy="4099436"/>
          </a:xfrm>
          <a:prstGeom prst="rect">
            <a:avLst/>
          </a:prstGeom>
        </p:spPr>
      </p:pic>
      <p:sp>
        <p:nvSpPr>
          <p:cNvPr id="6" name="Title 1">
            <a:extLst>
              <a:ext uri="{FF2B5EF4-FFF2-40B4-BE49-F238E27FC236}">
                <a16:creationId xmlns:a16="http://schemas.microsoft.com/office/drawing/2014/main" id="{A087C6F6-19AE-4F96-83A9-DF82D8D7BCAA}"/>
              </a:ext>
            </a:extLst>
          </p:cNvPr>
          <p:cNvSpPr txBox="1">
            <a:spLocks/>
          </p:cNvSpPr>
          <p:nvPr/>
        </p:nvSpPr>
        <p:spPr>
          <a:xfrm>
            <a:off x="838200" y="614004"/>
            <a:ext cx="10515600" cy="91923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indent="0" algn="l">
              <a:buNone/>
            </a:pPr>
            <a:r>
              <a:rPr lang="en-US" sz="2800" b="1" dirty="0">
                <a:solidFill>
                  <a:schemeClr val="accent5">
                    <a:lumMod val="75000"/>
                  </a:schemeClr>
                </a:solidFill>
                <a:latin typeface="Arial" panose="020B0604020202020204" pitchFamily="34" charset="0"/>
                <a:cs typeface="Arial" panose="020B0604020202020204" pitchFamily="34" charset="0"/>
              </a:rPr>
              <a:t>LG 0-1 </a:t>
            </a:r>
            <a:r>
              <a:rPr lang="en-US" sz="2800" b="0" i="0" u="none" strike="noStrike" baseline="0" dirty="0">
                <a:latin typeface="Arial" panose="020B0604020202020204" pitchFamily="34" charset="0"/>
                <a:cs typeface="Arial" panose="020B0604020202020204" pitchFamily="34" charset="0"/>
              </a:rPr>
              <a:t>Describe the field of environmental science and discuss its importance.</a:t>
            </a: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7" name="Footer Placeholder 4">
            <a:extLst>
              <a:ext uri="{FF2B5EF4-FFF2-40B4-BE49-F238E27FC236}">
                <a16:creationId xmlns:a16="http://schemas.microsoft.com/office/drawing/2014/main" id="{278352BA-DB79-4CC3-9FAA-69DE2E4CCD7D}"/>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4009716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199" y="1872157"/>
            <a:ext cx="10515600"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Living factors interact with nonliving factors to influence ecosystems.</a:t>
            </a:r>
          </a:p>
          <a:p>
            <a:pPr lvl="0"/>
            <a:r>
              <a:rPr lang="en-US" dirty="0"/>
              <a:t>Systems vary in size, with larger systems likely comprised of smaller systems.</a:t>
            </a:r>
          </a:p>
        </p:txBody>
      </p:sp>
      <p:sp>
        <p:nvSpPr>
          <p:cNvPr id="4" name="Title 1">
            <a:extLst>
              <a:ext uri="{FF2B5EF4-FFF2-40B4-BE49-F238E27FC236}">
                <a16:creationId xmlns:a16="http://schemas.microsoft.com/office/drawing/2014/main" id="{B3C931D2-EE87-420F-A8A5-D11F4B4E05B9}"/>
              </a:ext>
            </a:extLst>
          </p:cNvPr>
          <p:cNvSpPr txBox="1">
            <a:spLocks/>
          </p:cNvSpPr>
          <p:nvPr/>
        </p:nvSpPr>
        <p:spPr>
          <a:xfrm>
            <a:off x="838200" y="605661"/>
            <a:ext cx="10515600" cy="91834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0-2 </a:t>
            </a:r>
            <a:r>
              <a:rPr lang="en-US" sz="2800" dirty="0">
                <a:latin typeface="Arial" panose="020B0604020202020204" pitchFamily="34" charset="0"/>
                <a:cs typeface="Arial" panose="020B0604020202020204" pitchFamily="34" charset="0"/>
              </a:rPr>
              <a:t>Identify ways in which humans have altered and continue to alter our environment.</a:t>
            </a:r>
          </a:p>
        </p:txBody>
      </p:sp>
      <p:sp>
        <p:nvSpPr>
          <p:cNvPr id="5" name="Footer Placeholder 4">
            <a:extLst>
              <a:ext uri="{FF2B5EF4-FFF2-40B4-BE49-F238E27FC236}">
                <a16:creationId xmlns:a16="http://schemas.microsoft.com/office/drawing/2014/main" id="{6F44EFF6-5DFA-484A-BE35-47F0A88849A3}"/>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1975439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0" y="1434588"/>
            <a:ext cx="11160211"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US" dirty="0"/>
          </a:p>
        </p:txBody>
      </p:sp>
      <p:pic>
        <p:nvPicPr>
          <p:cNvPr id="4" name="Picture 3">
            <a:extLst>
              <a:ext uri="{FF2B5EF4-FFF2-40B4-BE49-F238E27FC236}">
                <a16:creationId xmlns:a16="http://schemas.microsoft.com/office/drawing/2014/main" id="{9E3AE962-EAF0-68C5-C5D0-A5BD785F275B}"/>
              </a:ext>
            </a:extLst>
          </p:cNvPr>
          <p:cNvPicPr>
            <a:picLocks noChangeAspect="1"/>
          </p:cNvPicPr>
          <p:nvPr/>
        </p:nvPicPr>
        <p:blipFill rotWithShape="1">
          <a:blip r:embed="rId2"/>
          <a:srcRect t="868" b="51027"/>
          <a:stretch/>
        </p:blipFill>
        <p:spPr>
          <a:xfrm>
            <a:off x="1666688" y="2091941"/>
            <a:ext cx="3668600" cy="3636903"/>
          </a:xfrm>
          <a:prstGeom prst="rect">
            <a:avLst/>
          </a:prstGeom>
        </p:spPr>
      </p:pic>
      <p:pic>
        <p:nvPicPr>
          <p:cNvPr id="5" name="Picture 4">
            <a:extLst>
              <a:ext uri="{FF2B5EF4-FFF2-40B4-BE49-F238E27FC236}">
                <a16:creationId xmlns:a16="http://schemas.microsoft.com/office/drawing/2014/main" id="{EF60F24A-3F3F-8A69-6915-0112147CF616}"/>
              </a:ext>
            </a:extLst>
          </p:cNvPr>
          <p:cNvPicPr>
            <a:picLocks noChangeAspect="1"/>
          </p:cNvPicPr>
          <p:nvPr/>
        </p:nvPicPr>
        <p:blipFill>
          <a:blip r:embed="rId3"/>
          <a:stretch>
            <a:fillRect/>
          </a:stretch>
        </p:blipFill>
        <p:spPr>
          <a:xfrm>
            <a:off x="5335289" y="6626840"/>
            <a:ext cx="1809750" cy="152400"/>
          </a:xfrm>
          <a:prstGeom prst="rect">
            <a:avLst/>
          </a:prstGeom>
        </p:spPr>
      </p:pic>
      <p:sp>
        <p:nvSpPr>
          <p:cNvPr id="6" name="Title 1">
            <a:extLst>
              <a:ext uri="{FF2B5EF4-FFF2-40B4-BE49-F238E27FC236}">
                <a16:creationId xmlns:a16="http://schemas.microsoft.com/office/drawing/2014/main" id="{1E4C38CC-BDC7-47B8-A7B8-6A37B52E58BE}"/>
              </a:ext>
            </a:extLst>
          </p:cNvPr>
          <p:cNvSpPr txBox="1">
            <a:spLocks/>
          </p:cNvSpPr>
          <p:nvPr/>
        </p:nvSpPr>
        <p:spPr>
          <a:xfrm>
            <a:off x="838200" y="605661"/>
            <a:ext cx="10515600" cy="96452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0-2 </a:t>
            </a:r>
            <a:r>
              <a:rPr lang="en-US" sz="2800" dirty="0">
                <a:latin typeface="Arial" panose="020B0604020202020204" pitchFamily="34" charset="0"/>
                <a:cs typeface="Arial" panose="020B0604020202020204" pitchFamily="34" charset="0"/>
              </a:rPr>
              <a:t>Identify ways in which humans have altered and continue to alter our environment.</a:t>
            </a:r>
          </a:p>
          <a:p>
            <a:endParaRPr lang="en-US" sz="2800" dirty="0">
              <a:latin typeface="Arial" panose="020B0604020202020204" pitchFamily="34" charset="0"/>
              <a:cs typeface="Arial" panose="020B0604020202020204" pitchFamily="34" charset="0"/>
            </a:endParaRPr>
          </a:p>
        </p:txBody>
      </p:sp>
      <p:sp>
        <p:nvSpPr>
          <p:cNvPr id="7" name="Footer Placeholder 4">
            <a:extLst>
              <a:ext uri="{FF2B5EF4-FFF2-40B4-BE49-F238E27FC236}">
                <a16:creationId xmlns:a16="http://schemas.microsoft.com/office/drawing/2014/main" id="{98B53F3E-E654-49BA-818E-B94214791577}"/>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pic>
        <p:nvPicPr>
          <p:cNvPr id="8" name="Picture 7">
            <a:extLst>
              <a:ext uri="{FF2B5EF4-FFF2-40B4-BE49-F238E27FC236}">
                <a16:creationId xmlns:a16="http://schemas.microsoft.com/office/drawing/2014/main" id="{7A60AA8D-3E01-4A22-88A1-BA76AF9D3971}"/>
              </a:ext>
            </a:extLst>
          </p:cNvPr>
          <p:cNvPicPr>
            <a:picLocks noChangeAspect="1"/>
          </p:cNvPicPr>
          <p:nvPr/>
        </p:nvPicPr>
        <p:blipFill rotWithShape="1">
          <a:blip r:embed="rId2"/>
          <a:srcRect t="46052"/>
          <a:stretch/>
        </p:blipFill>
        <p:spPr>
          <a:xfrm>
            <a:off x="6999202" y="2020758"/>
            <a:ext cx="3335295" cy="3708086"/>
          </a:xfrm>
          <a:prstGeom prst="rect">
            <a:avLst/>
          </a:prstGeom>
        </p:spPr>
      </p:pic>
      <p:cxnSp>
        <p:nvCxnSpPr>
          <p:cNvPr id="9" name="Connector: Curved 8">
            <a:extLst>
              <a:ext uri="{FF2B5EF4-FFF2-40B4-BE49-F238E27FC236}">
                <a16:creationId xmlns:a16="http://schemas.microsoft.com/office/drawing/2014/main" id="{BDA797DD-FDF1-4C5C-9021-95F029FF7886}"/>
              </a:ext>
            </a:extLst>
          </p:cNvPr>
          <p:cNvCxnSpPr>
            <a:cxnSpLocks/>
          </p:cNvCxnSpPr>
          <p:nvPr/>
        </p:nvCxnSpPr>
        <p:spPr>
          <a:xfrm flipV="1">
            <a:off x="5260573" y="3122583"/>
            <a:ext cx="1806405" cy="1575618"/>
          </a:xfrm>
          <a:prstGeom prst="curvedConnector3">
            <a:avLst>
              <a:gd name="adj1" fmla="val 50000"/>
            </a:avLst>
          </a:prstGeom>
          <a:ln w="76200">
            <a:solidFill>
              <a:schemeClr val="tx1"/>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44065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1" y="1646670"/>
            <a:ext cx="10515600"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Humans manipulate systems more profoundly than any other species.</a:t>
            </a:r>
          </a:p>
          <a:p>
            <a:pPr lvl="0"/>
            <a:r>
              <a:rPr lang="en-US" dirty="0"/>
              <a:t>Examples:</a:t>
            </a:r>
          </a:p>
          <a:p>
            <a:pPr lvl="1">
              <a:buFont typeface="Courier New" panose="02070309020205020404" pitchFamily="49" charset="0"/>
              <a:buChar char="o"/>
            </a:pPr>
            <a:r>
              <a:rPr lang="en-US" dirty="0"/>
              <a:t>Converting land into urban, suburban, agricultural areas</a:t>
            </a:r>
          </a:p>
          <a:p>
            <a:pPr lvl="1">
              <a:buFont typeface="Courier New" panose="02070309020205020404" pitchFamily="49" charset="0"/>
              <a:buChar char="o"/>
            </a:pPr>
            <a:r>
              <a:rPr lang="en-US" dirty="0"/>
              <a:t>Evolution of humans led to extinctions of mammoths, mastodons, giant ground sloths, and many bird species</a:t>
            </a:r>
          </a:p>
          <a:p>
            <a:r>
              <a:rPr lang="en-US" dirty="0"/>
              <a:t>Humans have also created opportunities for some species and ecosystems, such as the restoration of the Giant Panda and the expansion of the Great Plains.</a:t>
            </a:r>
          </a:p>
          <a:p>
            <a:r>
              <a:rPr lang="en-US" dirty="0"/>
              <a:t>Global population growth and advancement of technology have been increasing these impacts.</a:t>
            </a:r>
          </a:p>
        </p:txBody>
      </p:sp>
      <p:sp>
        <p:nvSpPr>
          <p:cNvPr id="4" name="Title 1">
            <a:extLst>
              <a:ext uri="{FF2B5EF4-FFF2-40B4-BE49-F238E27FC236}">
                <a16:creationId xmlns:a16="http://schemas.microsoft.com/office/drawing/2014/main" id="{F8582835-BB4F-4264-8042-D324C5DF4F15}"/>
              </a:ext>
            </a:extLst>
          </p:cNvPr>
          <p:cNvSpPr txBox="1">
            <a:spLocks/>
          </p:cNvSpPr>
          <p:nvPr/>
        </p:nvSpPr>
        <p:spPr>
          <a:xfrm>
            <a:off x="838199" y="605552"/>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0-2 </a:t>
            </a:r>
            <a:r>
              <a:rPr lang="en-US" sz="2800" dirty="0">
                <a:latin typeface="Arial" panose="020B0604020202020204" pitchFamily="34" charset="0"/>
                <a:cs typeface="Arial" panose="020B0604020202020204" pitchFamily="34" charset="0"/>
              </a:rPr>
              <a:t>Identify ways in which humans have altered and continue to alter our environment.</a:t>
            </a:r>
          </a:p>
        </p:txBody>
      </p:sp>
      <p:sp>
        <p:nvSpPr>
          <p:cNvPr id="5" name="Footer Placeholder 4">
            <a:extLst>
              <a:ext uri="{FF2B5EF4-FFF2-40B4-BE49-F238E27FC236}">
                <a16:creationId xmlns:a16="http://schemas.microsoft.com/office/drawing/2014/main" id="{F4427C0D-E9EC-45E3-9F42-667ADBD5268F}"/>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483058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01A1-4F43-F943-87A8-D659F14902F8}"/>
              </a:ext>
            </a:extLst>
          </p:cNvPr>
          <p:cNvSpPr txBox="1">
            <a:spLocks/>
          </p:cNvSpPr>
          <p:nvPr/>
        </p:nvSpPr>
        <p:spPr>
          <a:xfrm>
            <a:off x="838199" y="614508"/>
            <a:ext cx="10515600" cy="64163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0-3 </a:t>
            </a:r>
            <a:r>
              <a:rPr lang="en-US" sz="2800" dirty="0">
                <a:latin typeface="Arial" panose="020B0604020202020204" pitchFamily="34" charset="0"/>
                <a:cs typeface="Arial" panose="020B0604020202020204" pitchFamily="34" charset="0"/>
              </a:rPr>
              <a:t>Explain the four “Big Ideas” in environmental science.</a:t>
            </a: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1" y="1360697"/>
            <a:ext cx="10515600" cy="443952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AP environmental science contains four “Big Ideas”:</a:t>
            </a:r>
          </a:p>
          <a:p>
            <a:pPr lvl="1"/>
            <a:r>
              <a:rPr lang="en-US" dirty="0"/>
              <a:t>1 – Energy Transfer: understanding conversion and transfer of energy among different components of systems (whether natural or created by humans) is integral in environmental science.</a:t>
            </a:r>
          </a:p>
          <a:p>
            <a:pPr lvl="1"/>
            <a:r>
              <a:rPr lang="en-US" dirty="0"/>
              <a:t>2 – Interactions between Earth’s systems: humans and natural factors influence Earth’s systems.</a:t>
            </a:r>
          </a:p>
          <a:p>
            <a:pPr lvl="1"/>
            <a:r>
              <a:rPr lang="en-US" dirty="0"/>
              <a:t>3 – Interactions between different species and the environment: species on Earth have existed for 4.5 billion years, with humans and their ancestors for the last 2.5 million. Advancements in technology and population growth have substantially impacted resources and terrestrial and aquatic pollution.</a:t>
            </a:r>
          </a:p>
          <a:p>
            <a:pPr lvl="1"/>
            <a:r>
              <a:rPr lang="en-US" dirty="0"/>
              <a:t>4 – Sustainability: using Earth’s resources in a way that does not jeopardize future generations from engaging in similar activities. Considered the unifying theme, this big idea is weaved throughout the course.</a:t>
            </a:r>
          </a:p>
          <a:p>
            <a:pPr lvl="0"/>
            <a:endParaRPr lang="en-US" dirty="0"/>
          </a:p>
        </p:txBody>
      </p:sp>
      <p:sp>
        <p:nvSpPr>
          <p:cNvPr id="4" name="Footer Placeholder 4">
            <a:extLst>
              <a:ext uri="{FF2B5EF4-FFF2-40B4-BE49-F238E27FC236}">
                <a16:creationId xmlns:a16="http://schemas.microsoft.com/office/drawing/2014/main" id="{465CEFF6-F782-4B19-9454-42142924D1A7}"/>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2627912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01A1-4F43-F943-87A8-D659F14902F8}"/>
              </a:ext>
            </a:extLst>
          </p:cNvPr>
          <p:cNvSpPr txBox="1">
            <a:spLocks/>
          </p:cNvSpPr>
          <p:nvPr/>
        </p:nvSpPr>
        <p:spPr>
          <a:xfrm>
            <a:off x="838199" y="614604"/>
            <a:ext cx="10515600" cy="8910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0-4 </a:t>
            </a:r>
            <a:r>
              <a:rPr lang="en-US" sz="2800" dirty="0">
                <a:latin typeface="Arial" panose="020B0604020202020204" pitchFamily="34" charset="0"/>
                <a:cs typeface="Arial" panose="020B0604020202020204" pitchFamily="34" charset="0"/>
              </a:rPr>
              <a:t>Describe the scientific method and justify how it is used to design and evaluate information in environmental science.</a:t>
            </a:r>
          </a:p>
        </p:txBody>
      </p:sp>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199" y="1712112"/>
            <a:ext cx="10515600"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Scientific inquiry has provided great insights into challenges we are facing and has suggested ways to address those challenges</a:t>
            </a:r>
          </a:p>
          <a:p>
            <a:pPr lvl="0"/>
            <a:r>
              <a:rPr lang="en-US" dirty="0"/>
              <a:t>Scientists use the </a:t>
            </a:r>
            <a:r>
              <a:rPr lang="en-US" b="1" dirty="0"/>
              <a:t>scientific method</a:t>
            </a:r>
            <a:r>
              <a:rPr lang="en-US" dirty="0"/>
              <a:t>, an objective method to explore the natural world, draw inferences from it, and predict the outcome of certain events, processes, or changes</a:t>
            </a:r>
          </a:p>
        </p:txBody>
      </p:sp>
      <p:sp>
        <p:nvSpPr>
          <p:cNvPr id="4" name="Footer Placeholder 4">
            <a:extLst>
              <a:ext uri="{FF2B5EF4-FFF2-40B4-BE49-F238E27FC236}">
                <a16:creationId xmlns:a16="http://schemas.microsoft.com/office/drawing/2014/main" id="{D333BDDD-A630-414B-A543-DE470E1E2C74}"/>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Tree>
    <p:extLst>
      <p:ext uri="{BB962C8B-B14F-4D97-AF65-F5344CB8AC3E}">
        <p14:creationId xmlns:p14="http://schemas.microsoft.com/office/powerpoint/2010/main" val="3697634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0" y="1434588"/>
            <a:ext cx="11160211"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400" dirty="0"/>
              <a:t>The scientific method begins with observation, then leads to a </a:t>
            </a:r>
            <a:r>
              <a:rPr lang="en-US" sz="2400" b="1" dirty="0"/>
              <a:t>hypothesis:</a:t>
            </a:r>
            <a:r>
              <a:rPr lang="en-US" sz="2400" dirty="0"/>
              <a:t> a testable conjecture about how something works, typically using previous knowledge.</a:t>
            </a:r>
          </a:p>
        </p:txBody>
      </p:sp>
      <p:pic>
        <p:nvPicPr>
          <p:cNvPr id="5" name="Picture 4">
            <a:extLst>
              <a:ext uri="{FF2B5EF4-FFF2-40B4-BE49-F238E27FC236}">
                <a16:creationId xmlns:a16="http://schemas.microsoft.com/office/drawing/2014/main" id="{8A96859D-CC99-D1BE-5AB7-E3648272B896}"/>
              </a:ext>
            </a:extLst>
          </p:cNvPr>
          <p:cNvPicPr>
            <a:picLocks noChangeAspect="1"/>
          </p:cNvPicPr>
          <p:nvPr/>
        </p:nvPicPr>
        <p:blipFill rotWithShape="1">
          <a:blip r:embed="rId2"/>
          <a:srcRect t="3085" b="2026"/>
          <a:stretch/>
        </p:blipFill>
        <p:spPr>
          <a:xfrm>
            <a:off x="3967161" y="2170545"/>
            <a:ext cx="4257675" cy="4211782"/>
          </a:xfrm>
          <a:prstGeom prst="rect">
            <a:avLst/>
          </a:prstGeom>
        </p:spPr>
      </p:pic>
      <p:sp>
        <p:nvSpPr>
          <p:cNvPr id="6" name="Footer Placeholder 4">
            <a:extLst>
              <a:ext uri="{FF2B5EF4-FFF2-40B4-BE49-F238E27FC236}">
                <a16:creationId xmlns:a16="http://schemas.microsoft.com/office/drawing/2014/main" id="{861D5EFE-42EB-4D4E-A434-9151EDFD6472}"/>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
        <p:nvSpPr>
          <p:cNvPr id="7" name="Title 1">
            <a:extLst>
              <a:ext uri="{FF2B5EF4-FFF2-40B4-BE49-F238E27FC236}">
                <a16:creationId xmlns:a16="http://schemas.microsoft.com/office/drawing/2014/main" id="{E91ECFFC-FE05-4260-9D1F-6CED3C17D18F}"/>
              </a:ext>
            </a:extLst>
          </p:cNvPr>
          <p:cNvSpPr txBox="1">
            <a:spLocks/>
          </p:cNvSpPr>
          <p:nvPr/>
        </p:nvSpPr>
        <p:spPr>
          <a:xfrm>
            <a:off x="838199" y="614604"/>
            <a:ext cx="10515600" cy="8910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0-4 </a:t>
            </a:r>
            <a:r>
              <a:rPr lang="en-US" sz="2800" dirty="0">
                <a:latin typeface="Arial" panose="020B0604020202020204" pitchFamily="34" charset="0"/>
                <a:cs typeface="Arial" panose="020B0604020202020204" pitchFamily="34" charset="0"/>
              </a:rPr>
              <a:t>Describe the scientific method and justify how it is used to design and evaluate information in environmental science.</a:t>
            </a:r>
          </a:p>
        </p:txBody>
      </p:sp>
    </p:spTree>
    <p:extLst>
      <p:ext uri="{BB962C8B-B14F-4D97-AF65-F5344CB8AC3E}">
        <p14:creationId xmlns:p14="http://schemas.microsoft.com/office/powerpoint/2010/main" val="4277326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0" y="1505624"/>
            <a:ext cx="10515599" cy="473777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Every experiment has </a:t>
            </a:r>
            <a:r>
              <a:rPr lang="en-US" b="1" dirty="0"/>
              <a:t>variables, </a:t>
            </a:r>
            <a:r>
              <a:rPr lang="en-US" dirty="0"/>
              <a:t>which are factors that differ in the experiment/natural world.</a:t>
            </a:r>
          </a:p>
          <a:p>
            <a:pPr lvl="0"/>
            <a:r>
              <a:rPr lang="en-US" dirty="0"/>
              <a:t>These experiments can have </a:t>
            </a:r>
            <a:r>
              <a:rPr lang="en-US" b="1" dirty="0"/>
              <a:t>dependent variables, </a:t>
            </a:r>
            <a:r>
              <a:rPr lang="en-US" dirty="0"/>
              <a:t>factors which </a:t>
            </a:r>
            <a:r>
              <a:rPr lang="en-US" i="1" dirty="0"/>
              <a:t>are</a:t>
            </a:r>
            <a:r>
              <a:rPr lang="en-US" dirty="0"/>
              <a:t> being measured, and </a:t>
            </a:r>
            <a:r>
              <a:rPr lang="en-US" b="1" dirty="0"/>
              <a:t>independent variables</a:t>
            </a:r>
            <a:r>
              <a:rPr lang="en-US" dirty="0"/>
              <a:t>, factors which are </a:t>
            </a:r>
            <a:r>
              <a:rPr lang="en-US" i="1" dirty="0"/>
              <a:t>not</a:t>
            </a:r>
            <a:r>
              <a:rPr lang="en-US" dirty="0"/>
              <a:t> being measured.</a:t>
            </a:r>
          </a:p>
          <a:p>
            <a:pPr lvl="0"/>
            <a:r>
              <a:rPr lang="en-US" dirty="0"/>
              <a:t>When experiments are designed, a </a:t>
            </a:r>
            <a:r>
              <a:rPr lang="en-US" b="1" dirty="0"/>
              <a:t>control</a:t>
            </a:r>
            <a:r>
              <a:rPr lang="en-US" dirty="0"/>
              <a:t> </a:t>
            </a:r>
            <a:r>
              <a:rPr lang="en-US" b="1" dirty="0"/>
              <a:t>group</a:t>
            </a:r>
            <a:r>
              <a:rPr lang="en-US" dirty="0"/>
              <a:t> should be used in order to compare to the experimental group.</a:t>
            </a:r>
          </a:p>
          <a:p>
            <a:pPr lvl="0"/>
            <a:r>
              <a:rPr lang="en-US" dirty="0"/>
              <a:t>Environmental science is unique, because events being studied can sometimes occur as a </a:t>
            </a:r>
            <a:r>
              <a:rPr lang="en-US" b="1" dirty="0"/>
              <a:t>natural experiment. </a:t>
            </a:r>
            <a:r>
              <a:rPr lang="en-US" dirty="0"/>
              <a:t>In this situation, it is best to compare the studied natural event and its environment to a similar system, or to the environment before the natural event occurred.</a:t>
            </a:r>
          </a:p>
        </p:txBody>
      </p:sp>
      <p:sp>
        <p:nvSpPr>
          <p:cNvPr id="4" name="Footer Placeholder 4">
            <a:extLst>
              <a:ext uri="{FF2B5EF4-FFF2-40B4-BE49-F238E27FC236}">
                <a16:creationId xmlns:a16="http://schemas.microsoft.com/office/drawing/2014/main" id="{E5CDBFAC-1ED2-4165-B25F-8837D5CAF33F}"/>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
        <p:nvSpPr>
          <p:cNvPr id="5" name="Title 1">
            <a:extLst>
              <a:ext uri="{FF2B5EF4-FFF2-40B4-BE49-F238E27FC236}">
                <a16:creationId xmlns:a16="http://schemas.microsoft.com/office/drawing/2014/main" id="{AB908271-CD54-40CE-9646-904D85C48E63}"/>
              </a:ext>
            </a:extLst>
          </p:cNvPr>
          <p:cNvSpPr txBox="1">
            <a:spLocks/>
          </p:cNvSpPr>
          <p:nvPr/>
        </p:nvSpPr>
        <p:spPr>
          <a:xfrm>
            <a:off x="838199" y="614604"/>
            <a:ext cx="10515600" cy="8910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0-4 </a:t>
            </a:r>
            <a:r>
              <a:rPr lang="en-US" sz="2800" dirty="0">
                <a:latin typeface="Arial" panose="020B0604020202020204" pitchFamily="34" charset="0"/>
                <a:cs typeface="Arial" panose="020B0604020202020204" pitchFamily="34" charset="0"/>
              </a:rPr>
              <a:t>Describe the scientific method and justify how it is used to design and evaluate information in environmental science.</a:t>
            </a:r>
          </a:p>
        </p:txBody>
      </p:sp>
    </p:spTree>
    <p:extLst>
      <p:ext uri="{BB962C8B-B14F-4D97-AF65-F5344CB8AC3E}">
        <p14:creationId xmlns:p14="http://schemas.microsoft.com/office/powerpoint/2010/main" val="3216753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0" y="1527048"/>
            <a:ext cx="10515600"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Experiments need to have </a:t>
            </a:r>
            <a:r>
              <a:rPr lang="en-US" b="1" dirty="0"/>
              <a:t>replication, </a:t>
            </a:r>
            <a:r>
              <a:rPr lang="en-US" dirty="0"/>
              <a:t>or repeated measurements, in order to be valid.</a:t>
            </a:r>
          </a:p>
          <a:p>
            <a:pPr lvl="0"/>
            <a:r>
              <a:rPr lang="en-US" dirty="0"/>
              <a:t>The </a:t>
            </a:r>
            <a:r>
              <a:rPr lang="en-US" b="1" dirty="0"/>
              <a:t>sample size (n), </a:t>
            </a:r>
            <a:r>
              <a:rPr lang="en-US" dirty="0"/>
              <a:t>allows for more replication in data collection, to improve the </a:t>
            </a:r>
            <a:r>
              <a:rPr lang="en-US" b="1" dirty="0"/>
              <a:t>accuracy </a:t>
            </a:r>
            <a:r>
              <a:rPr lang="en-US" dirty="0"/>
              <a:t>(true value) of the experiment.</a:t>
            </a:r>
          </a:p>
          <a:p>
            <a:pPr lvl="0"/>
            <a:r>
              <a:rPr lang="en-US" dirty="0"/>
              <a:t>Repeated measurements that are close to each other are considered </a:t>
            </a:r>
            <a:r>
              <a:rPr lang="en-US" b="1" dirty="0"/>
              <a:t>precise.</a:t>
            </a:r>
          </a:p>
          <a:p>
            <a:pPr lvl="0"/>
            <a:r>
              <a:rPr lang="en-US" dirty="0"/>
              <a:t>Once all measurements have been taken, the </a:t>
            </a:r>
            <a:r>
              <a:rPr lang="en-US" b="1" dirty="0"/>
              <a:t>uncertainty, </a:t>
            </a:r>
            <a:r>
              <a:rPr lang="en-US" dirty="0"/>
              <a:t>or estimate of how much a measured or calculated value differs from the true value, can be calculated.</a:t>
            </a:r>
          </a:p>
        </p:txBody>
      </p:sp>
      <p:sp>
        <p:nvSpPr>
          <p:cNvPr id="4" name="Footer Placeholder 4">
            <a:extLst>
              <a:ext uri="{FF2B5EF4-FFF2-40B4-BE49-F238E27FC236}">
                <a16:creationId xmlns:a16="http://schemas.microsoft.com/office/drawing/2014/main" id="{5B47B752-A586-4857-B7D8-A3866F6A5873}"/>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
        <p:nvSpPr>
          <p:cNvPr id="5" name="Title 1">
            <a:extLst>
              <a:ext uri="{FF2B5EF4-FFF2-40B4-BE49-F238E27FC236}">
                <a16:creationId xmlns:a16="http://schemas.microsoft.com/office/drawing/2014/main" id="{EB1D33A6-D5BA-4133-8E6D-88AC28736AA3}"/>
              </a:ext>
            </a:extLst>
          </p:cNvPr>
          <p:cNvSpPr txBox="1">
            <a:spLocks/>
          </p:cNvSpPr>
          <p:nvPr/>
        </p:nvSpPr>
        <p:spPr>
          <a:xfrm>
            <a:off x="838199" y="614604"/>
            <a:ext cx="10515600" cy="8910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0-4 </a:t>
            </a:r>
            <a:r>
              <a:rPr lang="en-US" sz="2800" dirty="0">
                <a:latin typeface="Arial" panose="020B0604020202020204" pitchFamily="34" charset="0"/>
                <a:cs typeface="Arial" panose="020B0604020202020204" pitchFamily="34" charset="0"/>
              </a:rPr>
              <a:t>Describe the scientific method and justify how it is used to design and evaluate information in environmental science.</a:t>
            </a:r>
          </a:p>
        </p:txBody>
      </p:sp>
    </p:spTree>
    <p:extLst>
      <p:ext uri="{BB962C8B-B14F-4D97-AF65-F5344CB8AC3E}">
        <p14:creationId xmlns:p14="http://schemas.microsoft.com/office/powerpoint/2010/main" val="556475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0" y="1434588"/>
            <a:ext cx="11160211"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US" dirty="0"/>
          </a:p>
        </p:txBody>
      </p:sp>
      <p:pic>
        <p:nvPicPr>
          <p:cNvPr id="5" name="Picture 4">
            <a:extLst>
              <a:ext uri="{FF2B5EF4-FFF2-40B4-BE49-F238E27FC236}">
                <a16:creationId xmlns:a16="http://schemas.microsoft.com/office/drawing/2014/main" id="{84F6DB54-CC70-9BBE-6601-81E9C41D457A}"/>
              </a:ext>
            </a:extLst>
          </p:cNvPr>
          <p:cNvPicPr>
            <a:picLocks noChangeAspect="1"/>
          </p:cNvPicPr>
          <p:nvPr/>
        </p:nvPicPr>
        <p:blipFill>
          <a:blip r:embed="rId2"/>
          <a:stretch>
            <a:fillRect/>
          </a:stretch>
        </p:blipFill>
        <p:spPr>
          <a:xfrm>
            <a:off x="2628159" y="1633157"/>
            <a:ext cx="6935682" cy="3891856"/>
          </a:xfrm>
          <a:prstGeom prst="rect">
            <a:avLst/>
          </a:prstGeom>
        </p:spPr>
      </p:pic>
      <p:sp>
        <p:nvSpPr>
          <p:cNvPr id="6" name="Footer Placeholder 4">
            <a:extLst>
              <a:ext uri="{FF2B5EF4-FFF2-40B4-BE49-F238E27FC236}">
                <a16:creationId xmlns:a16="http://schemas.microsoft.com/office/drawing/2014/main" id="{2842265B-EA32-4310-B3AB-C1700FFB037E}"/>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
        <p:nvSpPr>
          <p:cNvPr id="7" name="Title 1">
            <a:extLst>
              <a:ext uri="{FF2B5EF4-FFF2-40B4-BE49-F238E27FC236}">
                <a16:creationId xmlns:a16="http://schemas.microsoft.com/office/drawing/2014/main" id="{F28CABFE-1C74-4671-BC0D-B1591D106069}"/>
              </a:ext>
            </a:extLst>
          </p:cNvPr>
          <p:cNvSpPr txBox="1">
            <a:spLocks/>
          </p:cNvSpPr>
          <p:nvPr/>
        </p:nvSpPr>
        <p:spPr>
          <a:xfrm>
            <a:off x="838199" y="614604"/>
            <a:ext cx="10515600" cy="8910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0-4 </a:t>
            </a:r>
            <a:r>
              <a:rPr lang="en-US" sz="2800" dirty="0">
                <a:latin typeface="Arial" panose="020B0604020202020204" pitchFamily="34" charset="0"/>
                <a:cs typeface="Arial" panose="020B0604020202020204" pitchFamily="34" charset="0"/>
              </a:rPr>
              <a:t>Describe the scientific method and justify how it is used to design and evaluate information in environmental science.</a:t>
            </a:r>
          </a:p>
        </p:txBody>
      </p:sp>
    </p:spTree>
    <p:extLst>
      <p:ext uri="{BB962C8B-B14F-4D97-AF65-F5344CB8AC3E}">
        <p14:creationId xmlns:p14="http://schemas.microsoft.com/office/powerpoint/2010/main" val="1802500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0" y="1505624"/>
            <a:ext cx="10515599" cy="4439524"/>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Once all data has been taken, the process of interpreting results begins.</a:t>
            </a:r>
          </a:p>
          <a:p>
            <a:pPr lvl="0"/>
            <a:r>
              <a:rPr lang="en-US" dirty="0"/>
              <a:t>In order to interpret results of an experiment or data collection, two types of reasoning can be used:</a:t>
            </a:r>
          </a:p>
          <a:p>
            <a:pPr lvl="1"/>
            <a:r>
              <a:rPr lang="en-US" b="1" dirty="0"/>
              <a:t>Inductive reasoning</a:t>
            </a:r>
            <a:r>
              <a:rPr lang="en-US" dirty="0"/>
              <a:t> –making general statements from specific facts or examples</a:t>
            </a:r>
          </a:p>
          <a:p>
            <a:pPr lvl="1"/>
            <a:r>
              <a:rPr lang="en-US" b="1" dirty="0"/>
              <a:t>Deductive reasoning</a:t>
            </a:r>
            <a:r>
              <a:rPr lang="en-US" dirty="0"/>
              <a:t> – applying general statements to specific facts or situations</a:t>
            </a:r>
          </a:p>
          <a:p>
            <a:r>
              <a:rPr lang="en-US" dirty="0"/>
              <a:t>Once hypotheses are confirmed by multiple experiments, peer review allows other scientists in related fields to repeat, verify, or challenge the results.</a:t>
            </a:r>
          </a:p>
          <a:p>
            <a:r>
              <a:rPr lang="en-US" dirty="0"/>
              <a:t>Once a hypothesis is repeatedly tested and confirmed, it can become a </a:t>
            </a:r>
            <a:r>
              <a:rPr lang="en-US" b="1" dirty="0"/>
              <a:t>theory, </a:t>
            </a:r>
            <a:r>
              <a:rPr lang="en-US" dirty="0"/>
              <a:t>or a widely accepted belief.</a:t>
            </a:r>
          </a:p>
        </p:txBody>
      </p:sp>
      <p:sp>
        <p:nvSpPr>
          <p:cNvPr id="4" name="Footer Placeholder 4">
            <a:extLst>
              <a:ext uri="{FF2B5EF4-FFF2-40B4-BE49-F238E27FC236}">
                <a16:creationId xmlns:a16="http://schemas.microsoft.com/office/drawing/2014/main" id="{5EBE980E-D791-4CD1-96B3-E063A067FCBB}"/>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
        <p:nvSpPr>
          <p:cNvPr id="5" name="Title 1">
            <a:extLst>
              <a:ext uri="{FF2B5EF4-FFF2-40B4-BE49-F238E27FC236}">
                <a16:creationId xmlns:a16="http://schemas.microsoft.com/office/drawing/2014/main" id="{2C29F460-36D3-46D6-881E-50785B76206A}"/>
              </a:ext>
            </a:extLst>
          </p:cNvPr>
          <p:cNvSpPr txBox="1">
            <a:spLocks/>
          </p:cNvSpPr>
          <p:nvPr/>
        </p:nvSpPr>
        <p:spPr>
          <a:xfrm>
            <a:off x="838199" y="614604"/>
            <a:ext cx="10515600" cy="8910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0-4 </a:t>
            </a:r>
            <a:r>
              <a:rPr lang="en-US" sz="2800" dirty="0">
                <a:latin typeface="Arial" panose="020B0604020202020204" pitchFamily="34" charset="0"/>
                <a:cs typeface="Arial" panose="020B0604020202020204" pitchFamily="34" charset="0"/>
              </a:rPr>
              <a:t>Describe the scientific method and justify how it is used to design and evaluate information in environmental science.</a:t>
            </a:r>
          </a:p>
        </p:txBody>
      </p:sp>
    </p:spTree>
    <p:extLst>
      <p:ext uri="{BB962C8B-B14F-4D97-AF65-F5344CB8AC3E}">
        <p14:creationId xmlns:p14="http://schemas.microsoft.com/office/powerpoint/2010/main" val="2606567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3D1D55-E6EA-8546-912C-6B4FC3D55EF5}"/>
              </a:ext>
            </a:extLst>
          </p:cNvPr>
          <p:cNvSpPr txBox="1">
            <a:spLocks/>
          </p:cNvSpPr>
          <p:nvPr/>
        </p:nvSpPr>
        <p:spPr>
          <a:xfrm>
            <a:off x="838200" y="1505624"/>
            <a:ext cx="10515600" cy="44395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Some theories have no exceptions, such as the laws of thermodynamics.</a:t>
            </a:r>
          </a:p>
          <a:p>
            <a:pPr lvl="0"/>
            <a:r>
              <a:rPr lang="en-US" dirty="0"/>
              <a:t>The </a:t>
            </a:r>
            <a:r>
              <a:rPr lang="en-US" b="1" dirty="0"/>
              <a:t>first law of thermodynamics</a:t>
            </a:r>
            <a:r>
              <a:rPr lang="en-US" dirty="0"/>
              <a:t> is that energy is neither created or destroyed, merely changing from one form or another.</a:t>
            </a:r>
          </a:p>
          <a:p>
            <a:pPr lvl="0"/>
            <a:r>
              <a:rPr lang="en-US" dirty="0"/>
              <a:t>The </a:t>
            </a:r>
            <a:r>
              <a:rPr lang="en-US" b="1" dirty="0"/>
              <a:t>second law of thermodynamics </a:t>
            </a:r>
            <a:r>
              <a:rPr lang="en-US" dirty="0"/>
              <a:t>is that energy transformed loses the ability to do work.</a:t>
            </a:r>
          </a:p>
          <a:p>
            <a:pPr lvl="0"/>
            <a:r>
              <a:rPr lang="en-US" dirty="0"/>
              <a:t>Example: all the energy generated at a powerplant remains in the same quantity, but becomes heat and noise through conversion.</a:t>
            </a:r>
          </a:p>
        </p:txBody>
      </p:sp>
      <p:sp>
        <p:nvSpPr>
          <p:cNvPr id="4" name="Footer Placeholder 4">
            <a:extLst>
              <a:ext uri="{FF2B5EF4-FFF2-40B4-BE49-F238E27FC236}">
                <a16:creationId xmlns:a16="http://schemas.microsoft.com/office/drawing/2014/main" id="{FD1187CF-61E6-47AB-8FB1-39D2B1B02A47}"/>
              </a:ext>
            </a:extLst>
          </p:cNvPr>
          <p:cNvSpPr>
            <a:spLocks noGrp="1"/>
          </p:cNvSpPr>
          <p:nvPr>
            <p:ph type="ftr" sz="quarter" idx="3"/>
          </p:nvPr>
        </p:nvSpPr>
        <p:spPr>
          <a:xfrm>
            <a:off x="375804" y="6472253"/>
            <a:ext cx="11440391" cy="404379"/>
          </a:xfrm>
          <a:prstGeom prst="rect">
            <a:avLst/>
          </a:prstGeom>
        </p:spPr>
        <p:txBody>
          <a:bodyPr vert="horz" lIns="91440" tIns="45720" rIns="91440" bIns="45720" rtlCol="0" anchor="ctr"/>
          <a:lstStyle>
            <a:lvl1pPr algn="ctr">
              <a:defRPr sz="1400">
                <a:solidFill>
                  <a:schemeClr val="bg1"/>
                </a:solidFill>
              </a:defRPr>
            </a:lvl1pPr>
          </a:lstStyle>
          <a:p>
            <a:r>
              <a:rPr lang="en-US" dirty="0"/>
              <a:t>Friedland/Relyea, </a:t>
            </a:r>
            <a:r>
              <a:rPr lang="en-US" i="1" dirty="0"/>
              <a:t>Environmental Science for the AP® Course, </a:t>
            </a:r>
            <a:r>
              <a:rPr lang="en-US" dirty="0"/>
              <a:t>4e    			 ©2023 W. H. Freeman and Company/BFW Publishers</a:t>
            </a:r>
          </a:p>
        </p:txBody>
      </p:sp>
      <p:sp>
        <p:nvSpPr>
          <p:cNvPr id="5" name="Title 1">
            <a:extLst>
              <a:ext uri="{FF2B5EF4-FFF2-40B4-BE49-F238E27FC236}">
                <a16:creationId xmlns:a16="http://schemas.microsoft.com/office/drawing/2014/main" id="{9F584986-3502-4E7D-8EFE-856C403DD6A0}"/>
              </a:ext>
            </a:extLst>
          </p:cNvPr>
          <p:cNvSpPr txBox="1">
            <a:spLocks/>
          </p:cNvSpPr>
          <p:nvPr/>
        </p:nvSpPr>
        <p:spPr>
          <a:xfrm>
            <a:off x="838199" y="614604"/>
            <a:ext cx="10515600" cy="8910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2800" b="1" dirty="0">
                <a:solidFill>
                  <a:schemeClr val="accent5">
                    <a:lumMod val="75000"/>
                  </a:schemeClr>
                </a:solidFill>
                <a:latin typeface="Arial" panose="020B0604020202020204" pitchFamily="34" charset="0"/>
                <a:cs typeface="Arial" panose="020B0604020202020204" pitchFamily="34" charset="0"/>
              </a:rPr>
              <a:t>LG 0-4 </a:t>
            </a:r>
            <a:r>
              <a:rPr lang="en-US" sz="2800" dirty="0">
                <a:latin typeface="Arial" panose="020B0604020202020204" pitchFamily="34" charset="0"/>
                <a:cs typeface="Arial" panose="020B0604020202020204" pitchFamily="34" charset="0"/>
              </a:rPr>
              <a:t>Describe the scientific method and justify how it is used to design and evaluate information in environmental science.</a:t>
            </a:r>
          </a:p>
        </p:txBody>
      </p:sp>
    </p:spTree>
    <p:extLst>
      <p:ext uri="{BB962C8B-B14F-4D97-AF65-F5344CB8AC3E}">
        <p14:creationId xmlns:p14="http://schemas.microsoft.com/office/powerpoint/2010/main" val="3443667164"/>
      </p:ext>
    </p:extLst>
  </p:cSld>
  <p:clrMapOvr>
    <a:masterClrMapping/>
  </p:clrMapOvr>
</p:sld>
</file>

<file path=ppt/theme/theme1.xml><?xml version="1.0" encoding="utf-8"?>
<a:theme xmlns:a="http://schemas.openxmlformats.org/drawingml/2006/main" name="apes 4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es 4e theme" id="{E92177D2-422A-4679-A043-F907B1401836}" vid="{C512D622-06B9-4FA0-AC39-2EF75E932348}"/>
    </a:ext>
  </a:extLst>
</a:theme>
</file>

<file path=docProps/app.xml><?xml version="1.0" encoding="utf-8"?>
<Properties xmlns="http://schemas.openxmlformats.org/officeDocument/2006/extended-properties" xmlns:vt="http://schemas.openxmlformats.org/officeDocument/2006/docPropsVTypes">
  <Template>apes 4e theme</Template>
  <TotalTime>3874</TotalTime>
  <Words>1707</Words>
  <Application>Microsoft Office PowerPoint</Application>
  <PresentationFormat>Widescreen</PresentationFormat>
  <Paragraphs>94</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Courier New</vt:lpstr>
      <vt:lpstr>apes 4e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Leah Kohn</dc:creator>
  <cp:lastModifiedBy>Michael Replogle</cp:lastModifiedBy>
  <cp:revision>26</cp:revision>
  <dcterms:created xsi:type="dcterms:W3CDTF">2022-04-06T20:11:09Z</dcterms:created>
  <dcterms:modified xsi:type="dcterms:W3CDTF">2025-05-21T14:05:51Z</dcterms:modified>
</cp:coreProperties>
</file>