
<file path=[Content_Types].xml><?xml version="1.0" encoding="utf-8"?>
<Types xmlns="http://schemas.openxmlformats.org/package/2006/content-types">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gk894ZnrnAnhhn9fK3Iv/KO/mwF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23373D9-88BF-46AF-AE6E-0741458E29EC}">
  <a:tblStyle styleId="{123373D9-88BF-46AF-AE6E-0741458E29EC}"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1" Type="http://customschemas.google.com/relationships/presentationmetadata" Target="meta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f06e38685f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75" name="Google Shape;75;g3f06e38685f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1" name="Google Shape;81;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f06e38685f_0_1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7" name="Google Shape;87;g3f06e38685f_0_1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f06e38685f_0_2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3" name="Google Shape;93;g3f06e38685f_0_2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f06e38685f_0_3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9" name="Google Shape;99;g3f06e38685f_0_30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f06e38685f_0_40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g3f06e38685f_0_4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f3680daaf8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0" name="Google Shape;120;g3f3680daaf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f06e38685f_0_50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7" name="Google Shape;127;g3f06e38685f_0_50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f06e38685f_0_6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 name="Google Shape;135;g3f06e38685f_0_6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f06e38685f_0_7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4" name="Google Shape;144;g3f06e38685f_0_7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f06e38685f_0_8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3" name="Google Shape;153;g3f06e38685f_0_8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f06e38685f_0_9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g3f06e38685f_0_9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f06e38685f_0_11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9" name="Google Shape;169;g3f06e38685f_0_11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f06e38685f_0_12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 name="Google Shape;176;g3f06e38685f_0_12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f06e38685f_0_13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2" name="Google Shape;182;g3f06e38685f_0_13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f06e38685f_0_14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8" name="Google Shape;188;g3f06e38685f_0_14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4" name="Google Shape;194;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0" name="Google Shape;200;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f3680daaf8_0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 name="Google Shape;206;g3f3680daaf8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f06e38685f_0_15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5" name="Google Shape;215;g3f06e38685f_0_15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f06e38685f_0_16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2" name="Google Shape;222;g3f06e38685f_0_16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f06e38685f_0_17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8" name="Google Shape;228;g3f06e38685f_0_17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f06e38685f_0_18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 name="Google Shape;234;g3f06e38685f_0_18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g3f42e8c17b4_0_2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2" name="Google Shape;242;g3f42e8c17b4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9" name="Google Shape;249;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6" name="Google Shape;256;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2" name="Google Shape;262;p5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9" name="Google Shape;269;p5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5" name="Google Shape;275;p5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1" name="Google Shape;281;p5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7" name="Google Shape;287;p5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3" name="Google Shape;293;p5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9" name="Google Shape;299;p5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2eb1e18a91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6" name="Google Shape;306;g2eb1e18a913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2" name="Google Shape;312;p5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g3f42e8c17b4_0_152"/>
          <p:cNvSpPr txBox="1"/>
          <p:nvPr>
            <p:ph type="ctrTitle"/>
          </p:nvPr>
        </p:nvSpPr>
        <p:spPr>
          <a:xfrm>
            <a:off x="415611" y="992767"/>
            <a:ext cx="11360700" cy="27369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p:txBody>
      </p:sp>
      <p:sp>
        <p:nvSpPr>
          <p:cNvPr id="11" name="Google Shape;11;g3f42e8c17b4_0_152"/>
          <p:cNvSpPr txBox="1"/>
          <p:nvPr>
            <p:ph idx="1" type="subTitle"/>
          </p:nvPr>
        </p:nvSpPr>
        <p:spPr>
          <a:xfrm>
            <a:off x="415600" y="3778833"/>
            <a:ext cx="11360700" cy="10569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12" name="Google Shape;12;g3f42e8c17b4_0_15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g3f42e8c17b4_0_156"/>
          <p:cNvSpPr txBox="1"/>
          <p:nvPr>
            <p:ph type="title"/>
          </p:nvPr>
        </p:nvSpPr>
        <p:spPr>
          <a:xfrm>
            <a:off x="415600" y="2867800"/>
            <a:ext cx="11360700" cy="11223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g3f42e8c17b4_0_15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g3f42e8c17b4_0_159"/>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18" name="Google Shape;18;g3f42e8c17b4_0_159"/>
          <p:cNvSpPr txBox="1"/>
          <p:nvPr>
            <p:ph idx="1" type="body"/>
          </p:nvPr>
        </p:nvSpPr>
        <p:spPr>
          <a:xfrm>
            <a:off x="415600" y="1536633"/>
            <a:ext cx="11360700" cy="4555200"/>
          </a:xfrm>
          <a:prstGeom prst="rect">
            <a:avLst/>
          </a:prstGeom>
        </p:spPr>
        <p:txBody>
          <a:bodyPr anchorCtr="0" anchor="t"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19" name="Google Shape;19;g3f42e8c17b4_0_15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g3f42e8c17b4_0_163"/>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2" name="Google Shape;22;g3f42e8c17b4_0_163"/>
          <p:cNvSpPr txBox="1"/>
          <p:nvPr>
            <p:ph idx="1" type="body"/>
          </p:nvPr>
        </p:nvSpPr>
        <p:spPr>
          <a:xfrm>
            <a:off x="4156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3" name="Google Shape;23;g3f42e8c17b4_0_163"/>
          <p:cNvSpPr txBox="1"/>
          <p:nvPr>
            <p:ph idx="2" type="body"/>
          </p:nvPr>
        </p:nvSpPr>
        <p:spPr>
          <a:xfrm>
            <a:off x="6443200" y="1536633"/>
            <a:ext cx="5333100" cy="45552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sz="19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24" name="Google Shape;24;g3f42e8c17b4_0_16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g3f42e8c17b4_0_168"/>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p:txBody>
      </p:sp>
      <p:sp>
        <p:nvSpPr>
          <p:cNvPr id="27" name="Google Shape;27;g3f42e8c17b4_0_16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g3f42e8c17b4_0_171"/>
          <p:cNvSpPr txBox="1"/>
          <p:nvPr>
            <p:ph type="title"/>
          </p:nvPr>
        </p:nvSpPr>
        <p:spPr>
          <a:xfrm>
            <a:off x="415600" y="740800"/>
            <a:ext cx="3744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30" name="Google Shape;30;g3f42e8c17b4_0_171"/>
          <p:cNvSpPr txBox="1"/>
          <p:nvPr>
            <p:ph idx="1" type="body"/>
          </p:nvPr>
        </p:nvSpPr>
        <p:spPr>
          <a:xfrm>
            <a:off x="415600" y="1852800"/>
            <a:ext cx="3744000" cy="4239300"/>
          </a:xfrm>
          <a:prstGeom prst="rect">
            <a:avLst/>
          </a:prstGeom>
        </p:spPr>
        <p:txBody>
          <a:bodyPr anchorCtr="0" anchor="t" bIns="121900" lIns="121900" spcFirstLastPara="1" rIns="121900" wrap="square" tIns="121900">
            <a:norm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31" name="Google Shape;31;g3f42e8c17b4_0_17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g3f42e8c17b4_0_175"/>
          <p:cNvSpPr txBox="1"/>
          <p:nvPr>
            <p:ph type="title"/>
          </p:nvPr>
        </p:nvSpPr>
        <p:spPr>
          <a:xfrm>
            <a:off x="653667" y="600200"/>
            <a:ext cx="8490300" cy="5454300"/>
          </a:xfrm>
          <a:prstGeom prst="rect">
            <a:avLst/>
          </a:prstGeom>
        </p:spPr>
        <p:txBody>
          <a:bodyPr anchorCtr="0" anchor="ctr" bIns="121900" lIns="121900" spcFirstLastPara="1" rIns="121900" wrap="square" tIns="12190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p:txBody>
      </p:sp>
      <p:sp>
        <p:nvSpPr>
          <p:cNvPr id="34" name="Google Shape;34;g3f42e8c17b4_0_17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g3f42e8c17b4_0_178"/>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7" name="Google Shape;37;g3f42e8c17b4_0_178"/>
          <p:cNvSpPr txBox="1"/>
          <p:nvPr>
            <p:ph type="title"/>
          </p:nvPr>
        </p:nvSpPr>
        <p:spPr>
          <a:xfrm>
            <a:off x="354000" y="1644233"/>
            <a:ext cx="5393700" cy="19764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38" name="Google Shape;38;g3f42e8c17b4_0_178"/>
          <p:cNvSpPr txBox="1"/>
          <p:nvPr>
            <p:ph idx="1" type="subTitle"/>
          </p:nvPr>
        </p:nvSpPr>
        <p:spPr>
          <a:xfrm>
            <a:off x="354000" y="3737433"/>
            <a:ext cx="5393700" cy="1646700"/>
          </a:xfrm>
          <a:prstGeom prst="rect">
            <a:avLst/>
          </a:prstGeom>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39" name="Google Shape;39;g3f42e8c17b4_0_178"/>
          <p:cNvSpPr txBox="1"/>
          <p:nvPr>
            <p:ph idx="2" type="body"/>
          </p:nvPr>
        </p:nvSpPr>
        <p:spPr>
          <a:xfrm>
            <a:off x="6586000" y="965433"/>
            <a:ext cx="5115900" cy="4926900"/>
          </a:xfrm>
          <a:prstGeom prst="rect">
            <a:avLst/>
          </a:prstGeom>
        </p:spPr>
        <p:txBody>
          <a:bodyPr anchorCtr="0" anchor="ctr" bIns="121900" lIns="121900" spcFirstLastPara="1" rIns="121900" wrap="square" tIns="121900">
            <a:normAutofit/>
          </a:bodyPr>
          <a:lstStyle>
            <a:lvl1pPr indent="-381000" lvl="0" marL="457200">
              <a:spcBef>
                <a:spcPts val="0"/>
              </a:spcBef>
              <a:spcAft>
                <a:spcPts val="0"/>
              </a:spcAft>
              <a:buSzPts val="2400"/>
              <a:buChar char="●"/>
              <a:defRPr/>
            </a:lvl1pPr>
            <a:lvl2pPr indent="-349250" lvl="1" marL="914400">
              <a:spcBef>
                <a:spcPts val="0"/>
              </a:spcBef>
              <a:spcAft>
                <a:spcPts val="0"/>
              </a:spcAft>
              <a:buSzPts val="1900"/>
              <a:buChar char="○"/>
              <a:defRPr/>
            </a:lvl2pPr>
            <a:lvl3pPr indent="-349250" lvl="2" marL="1371600">
              <a:spcBef>
                <a:spcPts val="0"/>
              </a:spcBef>
              <a:spcAft>
                <a:spcPts val="0"/>
              </a:spcAft>
              <a:buSzPts val="1900"/>
              <a:buChar char="■"/>
              <a:defRPr/>
            </a:lvl3pPr>
            <a:lvl4pPr indent="-349250" lvl="3" marL="1828800">
              <a:spcBef>
                <a:spcPts val="0"/>
              </a:spcBef>
              <a:spcAft>
                <a:spcPts val="0"/>
              </a:spcAft>
              <a:buSzPts val="1900"/>
              <a:buChar char="●"/>
              <a:defRPr/>
            </a:lvl4pPr>
            <a:lvl5pPr indent="-349250" lvl="4" marL="2286000">
              <a:spcBef>
                <a:spcPts val="0"/>
              </a:spcBef>
              <a:spcAft>
                <a:spcPts val="0"/>
              </a:spcAft>
              <a:buSzPts val="1900"/>
              <a:buChar char="○"/>
              <a:defRPr/>
            </a:lvl5pPr>
            <a:lvl6pPr indent="-349250" lvl="5" marL="2743200">
              <a:spcBef>
                <a:spcPts val="0"/>
              </a:spcBef>
              <a:spcAft>
                <a:spcPts val="0"/>
              </a:spcAft>
              <a:buSzPts val="1900"/>
              <a:buChar char="■"/>
              <a:defRPr/>
            </a:lvl6pPr>
            <a:lvl7pPr indent="-349250" lvl="6" marL="3200400">
              <a:spcBef>
                <a:spcPts val="0"/>
              </a:spcBef>
              <a:spcAft>
                <a:spcPts val="0"/>
              </a:spcAft>
              <a:buSzPts val="1900"/>
              <a:buChar char="●"/>
              <a:defRPr/>
            </a:lvl7pPr>
            <a:lvl8pPr indent="-349250" lvl="7" marL="3657600">
              <a:spcBef>
                <a:spcPts val="0"/>
              </a:spcBef>
              <a:spcAft>
                <a:spcPts val="0"/>
              </a:spcAft>
              <a:buSzPts val="1900"/>
              <a:buChar char="○"/>
              <a:defRPr/>
            </a:lvl8pPr>
            <a:lvl9pPr indent="-349250" lvl="8" marL="4114800">
              <a:spcBef>
                <a:spcPts val="0"/>
              </a:spcBef>
              <a:spcAft>
                <a:spcPts val="0"/>
              </a:spcAft>
              <a:buSzPts val="1900"/>
              <a:buChar char="■"/>
              <a:defRPr/>
            </a:lvl9pPr>
          </a:lstStyle>
          <a:p/>
        </p:txBody>
      </p:sp>
      <p:sp>
        <p:nvSpPr>
          <p:cNvPr id="40" name="Google Shape;40;g3f42e8c17b4_0_17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g3f42e8c17b4_0_184"/>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2400"/>
              <a:buNone/>
              <a:defRPr/>
            </a:lvl1pPr>
          </a:lstStyle>
          <a:p/>
        </p:txBody>
      </p:sp>
      <p:sp>
        <p:nvSpPr>
          <p:cNvPr id="43" name="Google Shape;43;g3f42e8c17b4_0_18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g3f42e8c17b4_0_187"/>
          <p:cNvSpPr txBox="1"/>
          <p:nvPr>
            <p:ph hasCustomPrompt="1" type="title"/>
          </p:nvPr>
        </p:nvSpPr>
        <p:spPr>
          <a:xfrm>
            <a:off x="415600" y="1474833"/>
            <a:ext cx="11360700" cy="26181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46" name="Google Shape;46;g3f42e8c17b4_0_187"/>
          <p:cNvSpPr txBox="1"/>
          <p:nvPr>
            <p:ph idx="1" type="body"/>
          </p:nvPr>
        </p:nvSpPr>
        <p:spPr>
          <a:xfrm>
            <a:off x="415600" y="4202967"/>
            <a:ext cx="11360700" cy="1734300"/>
          </a:xfrm>
          <a:prstGeom prst="rect">
            <a:avLst/>
          </a:prstGeom>
        </p:spPr>
        <p:txBody>
          <a:bodyPr anchorCtr="0" anchor="t" bIns="121900" lIns="121900" spcFirstLastPara="1" rIns="121900" wrap="square" tIns="121900">
            <a:normAutofit/>
          </a:bodyPr>
          <a:lstStyle>
            <a:lvl1pPr indent="-381000" lvl="0" marL="457200" algn="ctr">
              <a:spcBef>
                <a:spcPts val="0"/>
              </a:spcBef>
              <a:spcAft>
                <a:spcPts val="0"/>
              </a:spcAft>
              <a:buSzPts val="2400"/>
              <a:buChar char="●"/>
              <a:defRPr/>
            </a:lvl1pPr>
            <a:lvl2pPr indent="-349250" lvl="1" marL="914400" algn="ctr">
              <a:spcBef>
                <a:spcPts val="0"/>
              </a:spcBef>
              <a:spcAft>
                <a:spcPts val="0"/>
              </a:spcAft>
              <a:buSzPts val="1900"/>
              <a:buChar char="○"/>
              <a:defRPr/>
            </a:lvl2pPr>
            <a:lvl3pPr indent="-349250" lvl="2" marL="1371600" algn="ctr">
              <a:spcBef>
                <a:spcPts val="0"/>
              </a:spcBef>
              <a:spcAft>
                <a:spcPts val="0"/>
              </a:spcAft>
              <a:buSzPts val="1900"/>
              <a:buChar char="■"/>
              <a:defRPr/>
            </a:lvl3pPr>
            <a:lvl4pPr indent="-349250" lvl="3" marL="1828800" algn="ctr">
              <a:spcBef>
                <a:spcPts val="0"/>
              </a:spcBef>
              <a:spcAft>
                <a:spcPts val="0"/>
              </a:spcAft>
              <a:buSzPts val="1900"/>
              <a:buChar char="●"/>
              <a:defRPr/>
            </a:lvl4pPr>
            <a:lvl5pPr indent="-349250" lvl="4" marL="2286000" algn="ctr">
              <a:spcBef>
                <a:spcPts val="0"/>
              </a:spcBef>
              <a:spcAft>
                <a:spcPts val="0"/>
              </a:spcAft>
              <a:buSzPts val="1900"/>
              <a:buChar char="○"/>
              <a:defRPr/>
            </a:lvl5pPr>
            <a:lvl6pPr indent="-349250" lvl="5" marL="2743200" algn="ctr">
              <a:spcBef>
                <a:spcPts val="0"/>
              </a:spcBef>
              <a:spcAft>
                <a:spcPts val="0"/>
              </a:spcAft>
              <a:buSzPts val="1900"/>
              <a:buChar char="■"/>
              <a:defRPr/>
            </a:lvl6pPr>
            <a:lvl7pPr indent="-349250" lvl="6" marL="3200400" algn="ctr">
              <a:spcBef>
                <a:spcPts val="0"/>
              </a:spcBef>
              <a:spcAft>
                <a:spcPts val="0"/>
              </a:spcAft>
              <a:buSzPts val="1900"/>
              <a:buChar char="●"/>
              <a:defRPr/>
            </a:lvl7pPr>
            <a:lvl8pPr indent="-349250" lvl="7" marL="3657600" algn="ctr">
              <a:spcBef>
                <a:spcPts val="0"/>
              </a:spcBef>
              <a:spcAft>
                <a:spcPts val="0"/>
              </a:spcAft>
              <a:buSzPts val="1900"/>
              <a:buChar char="○"/>
              <a:defRPr/>
            </a:lvl8pPr>
            <a:lvl9pPr indent="-349250" lvl="8" marL="4114800" algn="ctr">
              <a:spcBef>
                <a:spcPts val="0"/>
              </a:spcBef>
              <a:spcAft>
                <a:spcPts val="0"/>
              </a:spcAft>
              <a:buSzPts val="1900"/>
              <a:buChar char="■"/>
              <a:defRPr/>
            </a:lvl9pPr>
          </a:lstStyle>
          <a:p/>
        </p:txBody>
      </p:sp>
      <p:sp>
        <p:nvSpPr>
          <p:cNvPr id="47" name="Google Shape;47;g3f42e8c17b4_0_18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g3f42e8c17b4_0_19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p:cSld name="SECTION_HEADER_1">
    <p:bg>
      <p:bgPr>
        <a:solidFill>
          <a:srgbClr val="D9D9D9"/>
        </a:solidFill>
      </p:bgPr>
    </p:bg>
    <p:spTree>
      <p:nvGrpSpPr>
        <p:cNvPr id="50" name="Shape 50"/>
        <p:cNvGrpSpPr/>
        <p:nvPr/>
      </p:nvGrpSpPr>
      <p:grpSpPr>
        <a:xfrm>
          <a:off x="0" y="0"/>
          <a:ext cx="0" cy="0"/>
          <a:chOff x="0" y="0"/>
          <a:chExt cx="0" cy="0"/>
        </a:xfrm>
      </p:grpSpPr>
      <p:sp>
        <p:nvSpPr>
          <p:cNvPr id="51" name="Google Shape;51;g3f42e8c17b4_0_193"/>
          <p:cNvSpPr/>
          <p:nvPr/>
        </p:nvSpPr>
        <p:spPr>
          <a:xfrm>
            <a:off x="0" y="4917989"/>
            <a:ext cx="12192000" cy="1940100"/>
          </a:xfrm>
          <a:prstGeom prst="rect">
            <a:avLst/>
          </a:prstGeom>
          <a:blipFill rotWithShape="1">
            <a:blip r:embed="rId2">
              <a:alphaModFix amt="85000"/>
            </a:blip>
            <a:tile algn="ctr" flip="xy" tx="0" sx="92003" ty="-704850" sy="89003"/>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 name="Google Shape;52;g3f42e8c17b4_0_193"/>
          <p:cNvSpPr txBox="1"/>
          <p:nvPr>
            <p:ph type="title"/>
          </p:nvPr>
        </p:nvSpPr>
        <p:spPr>
          <a:xfrm>
            <a:off x="2167128" y="1225296"/>
            <a:ext cx="9281100" cy="3520500"/>
          </a:xfrm>
          <a:prstGeom prst="rect">
            <a:avLst/>
          </a:prstGeom>
          <a:noFill/>
          <a:ln>
            <a:noFill/>
          </a:ln>
        </p:spPr>
        <p:txBody>
          <a:bodyPr anchorCtr="0" anchor="ctr" bIns="45700" lIns="91425" spcFirstLastPara="1" rIns="91425" wrap="square" tIns="45700">
            <a:normAutofit/>
          </a:bodyPr>
          <a:lstStyle>
            <a:lvl1pPr lvl="0" algn="l">
              <a:lnSpc>
                <a:spcPct val="80000"/>
              </a:lnSpc>
              <a:spcBef>
                <a:spcPts val="0"/>
              </a:spcBef>
              <a:spcAft>
                <a:spcPts val="0"/>
              </a:spcAft>
              <a:buSzPts val="8000"/>
              <a:buFont typeface="Rockwell"/>
              <a:buNone/>
              <a:defRPr b="0" sz="8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g3f42e8c17b4_0_193"/>
          <p:cNvSpPr txBox="1"/>
          <p:nvPr>
            <p:ph idx="1" type="body"/>
          </p:nvPr>
        </p:nvSpPr>
        <p:spPr>
          <a:xfrm>
            <a:off x="2165774" y="5020056"/>
            <a:ext cx="9052500" cy="1066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SzPts val="1700"/>
              <a:buNone/>
              <a:defRPr sz="2000">
                <a:solidFill>
                  <a:schemeClr val="dk1"/>
                </a:solidFill>
              </a:defRPr>
            </a:lvl1pPr>
            <a:lvl2pPr indent="-228600" lvl="1" marL="914400" algn="l">
              <a:lnSpc>
                <a:spcPct val="90000"/>
              </a:lnSpc>
              <a:spcBef>
                <a:spcPts val="400"/>
              </a:spcBef>
              <a:spcAft>
                <a:spcPts val="0"/>
              </a:spcAft>
              <a:buSzPts val="1530"/>
              <a:buNone/>
              <a:defRPr sz="1800">
                <a:solidFill>
                  <a:srgbClr val="888888"/>
                </a:solidFill>
              </a:defRPr>
            </a:lvl2pPr>
            <a:lvl3pPr indent="-228600" lvl="2" marL="1371600" algn="l">
              <a:lnSpc>
                <a:spcPct val="90000"/>
              </a:lnSpc>
              <a:spcBef>
                <a:spcPts val="400"/>
              </a:spcBef>
              <a:spcAft>
                <a:spcPts val="0"/>
              </a:spcAft>
              <a:buSzPts val="1360"/>
              <a:buNone/>
              <a:defRPr sz="1600">
                <a:solidFill>
                  <a:srgbClr val="888888"/>
                </a:solidFill>
              </a:defRPr>
            </a:lvl3pPr>
            <a:lvl4pPr indent="-228600" lvl="3" marL="1828800" algn="l">
              <a:lnSpc>
                <a:spcPct val="90000"/>
              </a:lnSpc>
              <a:spcBef>
                <a:spcPts val="400"/>
              </a:spcBef>
              <a:spcAft>
                <a:spcPts val="0"/>
              </a:spcAft>
              <a:buSzPts val="1190"/>
              <a:buNone/>
              <a:defRPr sz="1400">
                <a:solidFill>
                  <a:srgbClr val="888888"/>
                </a:solidFill>
              </a:defRPr>
            </a:lvl4pPr>
            <a:lvl5pPr indent="-228600" lvl="4" marL="2286000" algn="l">
              <a:lnSpc>
                <a:spcPct val="90000"/>
              </a:lnSpc>
              <a:spcBef>
                <a:spcPts val="400"/>
              </a:spcBef>
              <a:spcAft>
                <a:spcPts val="0"/>
              </a:spcAft>
              <a:buSzPts val="1190"/>
              <a:buNone/>
              <a:defRPr sz="1400">
                <a:solidFill>
                  <a:srgbClr val="888888"/>
                </a:solidFill>
              </a:defRPr>
            </a:lvl5pPr>
            <a:lvl6pPr indent="-228600" lvl="5" marL="2743200" algn="l">
              <a:lnSpc>
                <a:spcPct val="90000"/>
              </a:lnSpc>
              <a:spcBef>
                <a:spcPts val="400"/>
              </a:spcBef>
              <a:spcAft>
                <a:spcPts val="0"/>
              </a:spcAft>
              <a:buSzPts val="1190"/>
              <a:buNone/>
              <a:defRPr sz="1400">
                <a:solidFill>
                  <a:srgbClr val="888888"/>
                </a:solidFill>
              </a:defRPr>
            </a:lvl6pPr>
            <a:lvl7pPr indent="-228600" lvl="6" marL="3200400" algn="l">
              <a:lnSpc>
                <a:spcPct val="90000"/>
              </a:lnSpc>
              <a:spcBef>
                <a:spcPts val="400"/>
              </a:spcBef>
              <a:spcAft>
                <a:spcPts val="0"/>
              </a:spcAft>
              <a:buSzPts val="1190"/>
              <a:buNone/>
              <a:defRPr sz="1400">
                <a:solidFill>
                  <a:srgbClr val="888888"/>
                </a:solidFill>
              </a:defRPr>
            </a:lvl7pPr>
            <a:lvl8pPr indent="-228600" lvl="7" marL="3657600" algn="l">
              <a:lnSpc>
                <a:spcPct val="90000"/>
              </a:lnSpc>
              <a:spcBef>
                <a:spcPts val="400"/>
              </a:spcBef>
              <a:spcAft>
                <a:spcPts val="0"/>
              </a:spcAft>
              <a:buSzPts val="1190"/>
              <a:buNone/>
              <a:defRPr sz="1400">
                <a:solidFill>
                  <a:srgbClr val="888888"/>
                </a:solidFill>
              </a:defRPr>
            </a:lvl8pPr>
            <a:lvl9pPr indent="-228600" lvl="8" marL="4114800" algn="l">
              <a:lnSpc>
                <a:spcPct val="90000"/>
              </a:lnSpc>
              <a:spcBef>
                <a:spcPts val="400"/>
              </a:spcBef>
              <a:spcAft>
                <a:spcPts val="200"/>
              </a:spcAft>
              <a:buSzPts val="1190"/>
              <a:buNone/>
              <a:defRPr sz="1400">
                <a:solidFill>
                  <a:srgbClr val="888888"/>
                </a:solidFill>
              </a:defRPr>
            </a:lvl9pPr>
          </a:lstStyle>
          <a:p/>
        </p:txBody>
      </p:sp>
      <p:sp>
        <p:nvSpPr>
          <p:cNvPr id="54" name="Google Shape;54;g3f42e8c17b4_0_193"/>
          <p:cNvSpPr txBox="1"/>
          <p:nvPr>
            <p:ph idx="10" type="dt"/>
          </p:nvPr>
        </p:nvSpPr>
        <p:spPr>
          <a:xfrm>
            <a:off x="8593667" y="6272784"/>
            <a:ext cx="26442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g3f42e8c17b4_0_193"/>
          <p:cNvSpPr txBox="1"/>
          <p:nvPr>
            <p:ph idx="11" type="ftr"/>
          </p:nvPr>
        </p:nvSpPr>
        <p:spPr>
          <a:xfrm>
            <a:off x="2182708" y="6272784"/>
            <a:ext cx="6327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grpSp>
        <p:nvGrpSpPr>
          <p:cNvPr id="56" name="Google Shape;56;g3f42e8c17b4_0_193"/>
          <p:cNvGrpSpPr/>
          <p:nvPr/>
        </p:nvGrpSpPr>
        <p:grpSpPr>
          <a:xfrm>
            <a:off x="897399" y="2325848"/>
            <a:ext cx="1080900" cy="1080900"/>
            <a:chOff x="9685338" y="4460675"/>
            <a:chExt cx="1080900" cy="1080900"/>
          </a:xfrm>
        </p:grpSpPr>
        <p:sp>
          <p:nvSpPr>
            <p:cNvPr id="57" name="Google Shape;57;g3f42e8c17b4_0_193"/>
            <p:cNvSpPr/>
            <p:nvPr/>
          </p:nvSpPr>
          <p:spPr>
            <a:xfrm>
              <a:off x="9685338" y="4460675"/>
              <a:ext cx="1080900" cy="1080900"/>
            </a:xfrm>
            <a:prstGeom prst="ellipse">
              <a:avLst/>
            </a:prstGeom>
            <a:blipFill rotWithShape="1">
              <a:blip r:embed="rId3">
                <a:alphaModFix/>
              </a:blip>
              <a:tile algn="tl" flip="none" tx="0" sx="84998" ty="0" sy="84998"/>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g3f42e8c17b4_0_193"/>
            <p:cNvSpPr/>
            <p:nvPr/>
          </p:nvSpPr>
          <p:spPr>
            <a:xfrm>
              <a:off x="9793429" y="4568765"/>
              <a:ext cx="864600" cy="864600"/>
            </a:xfrm>
            <a:prstGeom prst="ellipse">
              <a:avLst/>
            </a:prstGeom>
            <a:noFill/>
            <a:ln cap="flat" cmpd="sng" w="254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9" name="Google Shape;59;g3f42e8c17b4_0_193"/>
          <p:cNvSpPr txBox="1"/>
          <p:nvPr>
            <p:ph idx="12" type="sldNum"/>
          </p:nvPr>
        </p:nvSpPr>
        <p:spPr>
          <a:xfrm>
            <a:off x="843702" y="2506133"/>
            <a:ext cx="1188300" cy="7203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2800"/>
              <a:buFont typeface="Arial"/>
              <a:buNone/>
              <a:defRPr b="1" i="0" sz="2800" u="none" cap="none" strike="noStrike">
                <a:solidFill>
                  <a:srgbClr val="FFFFFF"/>
                </a:solidFill>
                <a:latin typeface="Rockwell"/>
                <a:ea typeface="Rockwell"/>
                <a:cs typeface="Rockwell"/>
                <a:sym typeface="Rockwell"/>
              </a:defRPr>
            </a:lvl1pPr>
            <a:lvl2pPr indent="0" lvl="1" marL="0" marR="0" algn="ctr">
              <a:lnSpc>
                <a:spcPct val="100000"/>
              </a:lnSpc>
              <a:spcBef>
                <a:spcPts val="0"/>
              </a:spcBef>
              <a:spcAft>
                <a:spcPts val="0"/>
              </a:spcAft>
              <a:buClr>
                <a:srgbClr val="000000"/>
              </a:buClr>
              <a:buSzPts val="2800"/>
              <a:buFont typeface="Arial"/>
              <a:buNone/>
              <a:defRPr b="1" i="0" sz="2800" u="none" cap="none" strike="noStrike">
                <a:solidFill>
                  <a:srgbClr val="FFFFFF"/>
                </a:solidFill>
                <a:latin typeface="Rockwell"/>
                <a:ea typeface="Rockwell"/>
                <a:cs typeface="Rockwell"/>
                <a:sym typeface="Rockwell"/>
              </a:defRPr>
            </a:lvl2pPr>
            <a:lvl3pPr indent="0" lvl="2" marL="0" marR="0" algn="ctr">
              <a:lnSpc>
                <a:spcPct val="100000"/>
              </a:lnSpc>
              <a:spcBef>
                <a:spcPts val="0"/>
              </a:spcBef>
              <a:spcAft>
                <a:spcPts val="0"/>
              </a:spcAft>
              <a:buClr>
                <a:srgbClr val="000000"/>
              </a:buClr>
              <a:buSzPts val="2800"/>
              <a:buFont typeface="Arial"/>
              <a:buNone/>
              <a:defRPr b="1" i="0" sz="2800" u="none" cap="none" strike="noStrike">
                <a:solidFill>
                  <a:srgbClr val="FFFFFF"/>
                </a:solidFill>
                <a:latin typeface="Rockwell"/>
                <a:ea typeface="Rockwell"/>
                <a:cs typeface="Rockwell"/>
                <a:sym typeface="Rockwell"/>
              </a:defRPr>
            </a:lvl3pPr>
            <a:lvl4pPr indent="0" lvl="3" marL="0" marR="0" algn="ctr">
              <a:lnSpc>
                <a:spcPct val="100000"/>
              </a:lnSpc>
              <a:spcBef>
                <a:spcPts val="0"/>
              </a:spcBef>
              <a:spcAft>
                <a:spcPts val="0"/>
              </a:spcAft>
              <a:buClr>
                <a:srgbClr val="000000"/>
              </a:buClr>
              <a:buSzPts val="2800"/>
              <a:buFont typeface="Arial"/>
              <a:buNone/>
              <a:defRPr b="1" i="0" sz="2800" u="none" cap="none" strike="noStrike">
                <a:solidFill>
                  <a:srgbClr val="FFFFFF"/>
                </a:solidFill>
                <a:latin typeface="Rockwell"/>
                <a:ea typeface="Rockwell"/>
                <a:cs typeface="Rockwell"/>
                <a:sym typeface="Rockwell"/>
              </a:defRPr>
            </a:lvl4pPr>
            <a:lvl5pPr indent="0" lvl="4" marL="0" marR="0" algn="ctr">
              <a:lnSpc>
                <a:spcPct val="100000"/>
              </a:lnSpc>
              <a:spcBef>
                <a:spcPts val="0"/>
              </a:spcBef>
              <a:spcAft>
                <a:spcPts val="0"/>
              </a:spcAft>
              <a:buClr>
                <a:srgbClr val="000000"/>
              </a:buClr>
              <a:buSzPts val="2800"/>
              <a:buFont typeface="Arial"/>
              <a:buNone/>
              <a:defRPr b="1" i="0" sz="2800" u="none" cap="none" strike="noStrike">
                <a:solidFill>
                  <a:srgbClr val="FFFFFF"/>
                </a:solidFill>
                <a:latin typeface="Rockwell"/>
                <a:ea typeface="Rockwell"/>
                <a:cs typeface="Rockwell"/>
                <a:sym typeface="Rockwell"/>
              </a:defRPr>
            </a:lvl5pPr>
            <a:lvl6pPr indent="0" lvl="5" marL="0" marR="0" algn="ctr">
              <a:lnSpc>
                <a:spcPct val="100000"/>
              </a:lnSpc>
              <a:spcBef>
                <a:spcPts val="0"/>
              </a:spcBef>
              <a:spcAft>
                <a:spcPts val="0"/>
              </a:spcAft>
              <a:buClr>
                <a:srgbClr val="000000"/>
              </a:buClr>
              <a:buSzPts val="2800"/>
              <a:buFont typeface="Arial"/>
              <a:buNone/>
              <a:defRPr b="1" i="0" sz="2800" u="none" cap="none" strike="noStrike">
                <a:solidFill>
                  <a:srgbClr val="FFFFFF"/>
                </a:solidFill>
                <a:latin typeface="Rockwell"/>
                <a:ea typeface="Rockwell"/>
                <a:cs typeface="Rockwell"/>
                <a:sym typeface="Rockwell"/>
              </a:defRPr>
            </a:lvl6pPr>
            <a:lvl7pPr indent="0" lvl="6" marL="0" marR="0" algn="ctr">
              <a:lnSpc>
                <a:spcPct val="100000"/>
              </a:lnSpc>
              <a:spcBef>
                <a:spcPts val="0"/>
              </a:spcBef>
              <a:spcAft>
                <a:spcPts val="0"/>
              </a:spcAft>
              <a:buClr>
                <a:srgbClr val="000000"/>
              </a:buClr>
              <a:buSzPts val="2800"/>
              <a:buFont typeface="Arial"/>
              <a:buNone/>
              <a:defRPr b="1" i="0" sz="2800" u="none" cap="none" strike="noStrike">
                <a:solidFill>
                  <a:srgbClr val="FFFFFF"/>
                </a:solidFill>
                <a:latin typeface="Rockwell"/>
                <a:ea typeface="Rockwell"/>
                <a:cs typeface="Rockwell"/>
                <a:sym typeface="Rockwell"/>
              </a:defRPr>
            </a:lvl7pPr>
            <a:lvl8pPr indent="0" lvl="7" marL="0" marR="0" algn="ctr">
              <a:lnSpc>
                <a:spcPct val="100000"/>
              </a:lnSpc>
              <a:spcBef>
                <a:spcPts val="0"/>
              </a:spcBef>
              <a:spcAft>
                <a:spcPts val="0"/>
              </a:spcAft>
              <a:buClr>
                <a:srgbClr val="000000"/>
              </a:buClr>
              <a:buSzPts val="2800"/>
              <a:buFont typeface="Arial"/>
              <a:buNone/>
              <a:defRPr b="1" i="0" sz="2800" u="none" cap="none" strike="noStrike">
                <a:solidFill>
                  <a:srgbClr val="FFFFFF"/>
                </a:solidFill>
                <a:latin typeface="Rockwell"/>
                <a:ea typeface="Rockwell"/>
                <a:cs typeface="Rockwell"/>
                <a:sym typeface="Rockwell"/>
              </a:defRPr>
            </a:lvl8pPr>
            <a:lvl9pPr indent="0" lvl="8" marL="0" marR="0" algn="ctr">
              <a:lnSpc>
                <a:spcPct val="100000"/>
              </a:lnSpc>
              <a:spcBef>
                <a:spcPts val="0"/>
              </a:spcBef>
              <a:spcAft>
                <a:spcPts val="0"/>
              </a:spcAft>
              <a:buClr>
                <a:srgbClr val="000000"/>
              </a:buClr>
              <a:buSzPts val="2800"/>
              <a:buFont typeface="Arial"/>
              <a:buNone/>
              <a:defRPr b="1" i="0" sz="28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0" name="Shape 60"/>
        <p:cNvGrpSpPr/>
        <p:nvPr/>
      </p:nvGrpSpPr>
      <p:grpSpPr>
        <a:xfrm>
          <a:off x="0" y="0"/>
          <a:ext cx="0" cy="0"/>
          <a:chOff x="0" y="0"/>
          <a:chExt cx="0" cy="0"/>
        </a:xfrm>
      </p:grpSpPr>
      <p:sp>
        <p:nvSpPr>
          <p:cNvPr id="61" name="Google Shape;61;g3f42e8c17b4_0_203"/>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g3f42e8c17b4_0_203"/>
          <p:cNvSpPr txBox="1"/>
          <p:nvPr>
            <p:ph idx="1" type="body"/>
          </p:nvPr>
        </p:nvSpPr>
        <p:spPr>
          <a:xfrm>
            <a:off x="1069848" y="2121408"/>
            <a:ext cx="10058400" cy="4050900"/>
          </a:xfrm>
          <a:prstGeom prst="rect">
            <a:avLst/>
          </a:prstGeom>
          <a:noFill/>
          <a:ln>
            <a:noFill/>
          </a:ln>
        </p:spPr>
        <p:txBody>
          <a:bodyPr anchorCtr="0" anchor="t" bIns="45700" lIns="91425" spcFirstLastPara="1" rIns="91425" wrap="square" tIns="45700">
            <a:normAutofit/>
          </a:bodyPr>
          <a:lstStyle>
            <a:lvl1pPr indent="-325755" lvl="0" marL="457200" algn="l">
              <a:lnSpc>
                <a:spcPct val="90000"/>
              </a:lnSpc>
              <a:spcBef>
                <a:spcPts val="1200"/>
              </a:spcBef>
              <a:spcAft>
                <a:spcPts val="0"/>
              </a:spcAft>
              <a:buSzPts val="1530"/>
              <a:buChar char="▪"/>
              <a:defRPr/>
            </a:lvl1pPr>
            <a:lvl2pPr indent="-325755" lvl="1" marL="914400" algn="l">
              <a:lnSpc>
                <a:spcPct val="90000"/>
              </a:lnSpc>
              <a:spcBef>
                <a:spcPts val="400"/>
              </a:spcBef>
              <a:spcAft>
                <a:spcPts val="0"/>
              </a:spcAft>
              <a:buSzPts val="1530"/>
              <a:buChar char="▪"/>
              <a:defRPr/>
            </a:lvl2pPr>
            <a:lvl3pPr indent="-325755" lvl="2" marL="1371600" algn="l">
              <a:lnSpc>
                <a:spcPct val="90000"/>
              </a:lnSpc>
              <a:spcBef>
                <a:spcPts val="400"/>
              </a:spcBef>
              <a:spcAft>
                <a:spcPts val="0"/>
              </a:spcAft>
              <a:buSzPts val="1530"/>
              <a:buChar char="▪"/>
              <a:defRPr/>
            </a:lvl3pPr>
            <a:lvl4pPr indent="-325755" lvl="3" marL="1828800" algn="l">
              <a:lnSpc>
                <a:spcPct val="90000"/>
              </a:lnSpc>
              <a:spcBef>
                <a:spcPts val="400"/>
              </a:spcBef>
              <a:spcAft>
                <a:spcPts val="0"/>
              </a:spcAft>
              <a:buSzPts val="1530"/>
              <a:buChar char="▪"/>
              <a:defRPr/>
            </a:lvl4pPr>
            <a:lvl5pPr indent="-325755" lvl="4" marL="2286000" algn="l">
              <a:lnSpc>
                <a:spcPct val="90000"/>
              </a:lnSpc>
              <a:spcBef>
                <a:spcPts val="400"/>
              </a:spcBef>
              <a:spcAft>
                <a:spcPts val="0"/>
              </a:spcAft>
              <a:buSzPts val="1530"/>
              <a:buChar char="▪"/>
              <a:defRPr/>
            </a:lvl5pPr>
            <a:lvl6pPr indent="-325755" lvl="5" marL="2743200" algn="l">
              <a:lnSpc>
                <a:spcPct val="90000"/>
              </a:lnSpc>
              <a:spcBef>
                <a:spcPts val="400"/>
              </a:spcBef>
              <a:spcAft>
                <a:spcPts val="0"/>
              </a:spcAft>
              <a:buSzPts val="1530"/>
              <a:buChar char="▪"/>
              <a:defRPr/>
            </a:lvl6pPr>
            <a:lvl7pPr indent="-325755" lvl="6" marL="3200400" algn="l">
              <a:lnSpc>
                <a:spcPct val="90000"/>
              </a:lnSpc>
              <a:spcBef>
                <a:spcPts val="400"/>
              </a:spcBef>
              <a:spcAft>
                <a:spcPts val="0"/>
              </a:spcAft>
              <a:buSzPts val="1530"/>
              <a:buChar char="▪"/>
              <a:defRPr/>
            </a:lvl7pPr>
            <a:lvl8pPr indent="-325755" lvl="7" marL="3657600" algn="l">
              <a:lnSpc>
                <a:spcPct val="90000"/>
              </a:lnSpc>
              <a:spcBef>
                <a:spcPts val="400"/>
              </a:spcBef>
              <a:spcAft>
                <a:spcPts val="0"/>
              </a:spcAft>
              <a:buSzPts val="1530"/>
              <a:buChar char="▪"/>
              <a:defRPr/>
            </a:lvl8pPr>
            <a:lvl9pPr indent="-325755" lvl="8" marL="4114800" algn="l">
              <a:lnSpc>
                <a:spcPct val="90000"/>
              </a:lnSpc>
              <a:spcBef>
                <a:spcPts val="400"/>
              </a:spcBef>
              <a:spcAft>
                <a:spcPts val="200"/>
              </a:spcAft>
              <a:buSzPts val="1530"/>
              <a:buChar char="▪"/>
              <a:defRPr/>
            </a:lvl9pPr>
          </a:lstStyle>
          <a:p/>
        </p:txBody>
      </p:sp>
      <p:sp>
        <p:nvSpPr>
          <p:cNvPr id="63" name="Google Shape;63;g3f42e8c17b4_0_203"/>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g3f42e8c17b4_0_203"/>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g3f42e8c17b4_0_203"/>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Rockwell"/>
                <a:ea typeface="Rockwell"/>
                <a:cs typeface="Rockwell"/>
                <a:sym typeface="Rockwell"/>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Rockwell"/>
                <a:ea typeface="Rockwell"/>
                <a:cs typeface="Rockwell"/>
                <a:sym typeface="Rockwell"/>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Rockwell"/>
                <a:ea typeface="Rockwell"/>
                <a:cs typeface="Rockwell"/>
                <a:sym typeface="Rockwell"/>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Rockwell"/>
                <a:ea typeface="Rockwell"/>
                <a:cs typeface="Rockwell"/>
                <a:sym typeface="Rockwell"/>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Rockwell"/>
                <a:ea typeface="Rockwell"/>
                <a:cs typeface="Rockwell"/>
                <a:sym typeface="Rockwell"/>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Rockwell"/>
                <a:ea typeface="Rockwell"/>
                <a:cs typeface="Rockwell"/>
                <a:sym typeface="Rockwell"/>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Rockwell"/>
                <a:ea typeface="Rockwell"/>
                <a:cs typeface="Rockwell"/>
                <a:sym typeface="Rockwell"/>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Rockwell"/>
                <a:ea typeface="Rockwell"/>
                <a:cs typeface="Rockwell"/>
                <a:sym typeface="Rockwell"/>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6" name="Shape 66"/>
        <p:cNvGrpSpPr/>
        <p:nvPr/>
      </p:nvGrpSpPr>
      <p:grpSpPr>
        <a:xfrm>
          <a:off x="0" y="0"/>
          <a:ext cx="0" cy="0"/>
          <a:chOff x="0" y="0"/>
          <a:chExt cx="0" cy="0"/>
        </a:xfrm>
      </p:grpSpPr>
      <p:sp>
        <p:nvSpPr>
          <p:cNvPr id="67" name="Google Shape;67;g3f42e8c17b4_0_209"/>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g3f42e8c17b4_0_209"/>
          <p:cNvSpPr txBox="1"/>
          <p:nvPr>
            <p:ph idx="1" type="body"/>
          </p:nvPr>
        </p:nvSpPr>
        <p:spPr>
          <a:xfrm>
            <a:off x="1069848" y="2194560"/>
            <a:ext cx="4755000" cy="397770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60" lvl="7" marL="3657600" algn="l">
              <a:lnSpc>
                <a:spcPct val="90000"/>
              </a:lnSpc>
              <a:spcBef>
                <a:spcPts val="400"/>
              </a:spcBef>
              <a:spcAft>
                <a:spcPts val="0"/>
              </a:spcAft>
              <a:buSzPts val="1360"/>
              <a:buChar char="▪"/>
              <a:defRPr sz="1600"/>
            </a:lvl8pPr>
            <a:lvl9pPr indent="-314960" lvl="8" marL="4114800" algn="l">
              <a:lnSpc>
                <a:spcPct val="90000"/>
              </a:lnSpc>
              <a:spcBef>
                <a:spcPts val="400"/>
              </a:spcBef>
              <a:spcAft>
                <a:spcPts val="200"/>
              </a:spcAft>
              <a:buSzPts val="1360"/>
              <a:buChar char="▪"/>
              <a:defRPr sz="1600"/>
            </a:lvl9pPr>
          </a:lstStyle>
          <a:p/>
        </p:txBody>
      </p:sp>
      <p:sp>
        <p:nvSpPr>
          <p:cNvPr id="69" name="Google Shape;69;g3f42e8c17b4_0_209"/>
          <p:cNvSpPr txBox="1"/>
          <p:nvPr>
            <p:ph idx="2" type="body"/>
          </p:nvPr>
        </p:nvSpPr>
        <p:spPr>
          <a:xfrm>
            <a:off x="6364224" y="2194560"/>
            <a:ext cx="4755000" cy="3977700"/>
          </a:xfrm>
          <a:prstGeom prst="rect">
            <a:avLst/>
          </a:prstGeom>
          <a:noFill/>
          <a:ln>
            <a:noFill/>
          </a:ln>
        </p:spPr>
        <p:txBody>
          <a:bodyPr anchorCtr="0" anchor="t" bIns="45700" lIns="91425" spcFirstLastPara="1" rIns="91425" wrap="square" tIns="45700">
            <a:normAutofit/>
          </a:bodyPr>
          <a:lstStyle>
            <a:lvl1pPr indent="-336550" lvl="0" marL="457200" algn="l">
              <a:lnSpc>
                <a:spcPct val="90000"/>
              </a:lnSpc>
              <a:spcBef>
                <a:spcPts val="1200"/>
              </a:spcBef>
              <a:spcAft>
                <a:spcPts val="0"/>
              </a:spcAft>
              <a:buSzPts val="1700"/>
              <a:buChar char="▪"/>
              <a:defRPr sz="2000"/>
            </a:lvl1pPr>
            <a:lvl2pPr indent="-325755" lvl="1" marL="914400" algn="l">
              <a:lnSpc>
                <a:spcPct val="90000"/>
              </a:lnSpc>
              <a:spcBef>
                <a:spcPts val="400"/>
              </a:spcBef>
              <a:spcAft>
                <a:spcPts val="0"/>
              </a:spcAft>
              <a:buSzPts val="1530"/>
              <a:buChar char="▪"/>
              <a:defRPr sz="1800"/>
            </a:lvl2pPr>
            <a:lvl3pPr indent="-314960" lvl="2" marL="1371600" algn="l">
              <a:lnSpc>
                <a:spcPct val="90000"/>
              </a:lnSpc>
              <a:spcBef>
                <a:spcPts val="400"/>
              </a:spcBef>
              <a:spcAft>
                <a:spcPts val="0"/>
              </a:spcAft>
              <a:buSzPts val="1360"/>
              <a:buChar char="▪"/>
              <a:defRPr sz="1600"/>
            </a:lvl3pPr>
            <a:lvl4pPr indent="-314960" lvl="3" marL="1828800" algn="l">
              <a:lnSpc>
                <a:spcPct val="90000"/>
              </a:lnSpc>
              <a:spcBef>
                <a:spcPts val="400"/>
              </a:spcBef>
              <a:spcAft>
                <a:spcPts val="0"/>
              </a:spcAft>
              <a:buSzPts val="1360"/>
              <a:buChar char="▪"/>
              <a:defRPr sz="1600"/>
            </a:lvl4pPr>
            <a:lvl5pPr indent="-314960" lvl="4" marL="2286000" algn="l">
              <a:lnSpc>
                <a:spcPct val="90000"/>
              </a:lnSpc>
              <a:spcBef>
                <a:spcPts val="400"/>
              </a:spcBef>
              <a:spcAft>
                <a:spcPts val="0"/>
              </a:spcAft>
              <a:buSzPts val="1360"/>
              <a:buChar char="▪"/>
              <a:defRPr sz="1600"/>
            </a:lvl5pPr>
            <a:lvl6pPr indent="-314960" lvl="5" marL="2743200" algn="l">
              <a:lnSpc>
                <a:spcPct val="90000"/>
              </a:lnSpc>
              <a:spcBef>
                <a:spcPts val="400"/>
              </a:spcBef>
              <a:spcAft>
                <a:spcPts val="0"/>
              </a:spcAft>
              <a:buSzPts val="1360"/>
              <a:buChar char="▪"/>
              <a:defRPr sz="1600"/>
            </a:lvl6pPr>
            <a:lvl7pPr indent="-314960" lvl="6" marL="3200400" algn="l">
              <a:lnSpc>
                <a:spcPct val="90000"/>
              </a:lnSpc>
              <a:spcBef>
                <a:spcPts val="400"/>
              </a:spcBef>
              <a:spcAft>
                <a:spcPts val="0"/>
              </a:spcAft>
              <a:buSzPts val="1360"/>
              <a:buChar char="▪"/>
              <a:defRPr sz="1600"/>
            </a:lvl7pPr>
            <a:lvl8pPr indent="-314960" lvl="7" marL="3657600" algn="l">
              <a:lnSpc>
                <a:spcPct val="90000"/>
              </a:lnSpc>
              <a:spcBef>
                <a:spcPts val="400"/>
              </a:spcBef>
              <a:spcAft>
                <a:spcPts val="0"/>
              </a:spcAft>
              <a:buSzPts val="1360"/>
              <a:buChar char="▪"/>
              <a:defRPr sz="1600"/>
            </a:lvl8pPr>
            <a:lvl9pPr indent="-314960" lvl="8" marL="4114800" algn="l">
              <a:lnSpc>
                <a:spcPct val="90000"/>
              </a:lnSpc>
              <a:spcBef>
                <a:spcPts val="400"/>
              </a:spcBef>
              <a:spcAft>
                <a:spcPts val="200"/>
              </a:spcAft>
              <a:buSzPts val="1360"/>
              <a:buChar char="▪"/>
              <a:defRPr sz="1600"/>
            </a:lvl9pPr>
          </a:lstStyle>
          <a:p/>
        </p:txBody>
      </p:sp>
      <p:sp>
        <p:nvSpPr>
          <p:cNvPr id="70" name="Google Shape;70;g3f42e8c17b4_0_209"/>
          <p:cNvSpPr txBox="1"/>
          <p:nvPr>
            <p:ph idx="10" type="dt"/>
          </p:nvPr>
        </p:nvSpPr>
        <p:spPr>
          <a:xfrm>
            <a:off x="7964424" y="6272784"/>
            <a:ext cx="32736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g3f42e8c17b4_0_209"/>
          <p:cNvSpPr txBox="1"/>
          <p:nvPr>
            <p:ph idx="11" type="ftr"/>
          </p:nvPr>
        </p:nvSpPr>
        <p:spPr>
          <a:xfrm>
            <a:off x="1088136" y="6272784"/>
            <a:ext cx="6327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g3f42e8c17b4_0_209"/>
          <p:cNvSpPr txBox="1"/>
          <p:nvPr>
            <p:ph idx="12" type="sldNum"/>
          </p:nvPr>
        </p:nvSpPr>
        <p:spPr>
          <a:xfrm>
            <a:off x="11311128" y="6272784"/>
            <a:ext cx="640200" cy="365100"/>
          </a:xfrm>
          <a:prstGeom prst="rect">
            <a:avLst/>
          </a:prstGeom>
          <a:noFill/>
          <a:ln>
            <a:noFill/>
          </a:ln>
        </p:spPr>
        <p:txBody>
          <a:bodyPr anchorCtr="0" anchor="ctr" bIns="45700" lIns="91425" spcFirstLastPara="1" rIns="91425" wrap="square" tIns="45700">
            <a:noAutofit/>
          </a:bodyPr>
          <a:lstStyle>
            <a:lvl1pPr indent="0" lvl="0"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Rockwell"/>
                <a:ea typeface="Rockwell"/>
                <a:cs typeface="Rockwell"/>
                <a:sym typeface="Rockwell"/>
              </a:defRPr>
            </a:lvl1pPr>
            <a:lvl2pPr indent="0" lvl="1"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Rockwell"/>
                <a:ea typeface="Rockwell"/>
                <a:cs typeface="Rockwell"/>
                <a:sym typeface="Rockwell"/>
              </a:defRPr>
            </a:lvl2pPr>
            <a:lvl3pPr indent="0" lvl="2"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Rockwell"/>
                <a:ea typeface="Rockwell"/>
                <a:cs typeface="Rockwell"/>
                <a:sym typeface="Rockwell"/>
              </a:defRPr>
            </a:lvl3pPr>
            <a:lvl4pPr indent="0" lvl="3"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Rockwell"/>
                <a:ea typeface="Rockwell"/>
                <a:cs typeface="Rockwell"/>
                <a:sym typeface="Rockwell"/>
              </a:defRPr>
            </a:lvl4pPr>
            <a:lvl5pPr indent="0" lvl="4"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Rockwell"/>
                <a:ea typeface="Rockwell"/>
                <a:cs typeface="Rockwell"/>
                <a:sym typeface="Rockwell"/>
              </a:defRPr>
            </a:lvl5pPr>
            <a:lvl6pPr indent="0" lvl="5"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Rockwell"/>
                <a:ea typeface="Rockwell"/>
                <a:cs typeface="Rockwell"/>
                <a:sym typeface="Rockwell"/>
              </a:defRPr>
            </a:lvl6pPr>
            <a:lvl7pPr indent="0" lvl="6"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Rockwell"/>
                <a:ea typeface="Rockwell"/>
                <a:cs typeface="Rockwell"/>
                <a:sym typeface="Rockwell"/>
              </a:defRPr>
            </a:lvl7pPr>
            <a:lvl8pPr indent="0" lvl="7"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Rockwell"/>
                <a:ea typeface="Rockwell"/>
                <a:cs typeface="Rockwell"/>
                <a:sym typeface="Rockwell"/>
              </a:defRPr>
            </a:lvl8pPr>
            <a:lvl9pPr indent="0" lvl="8" marL="0" marR="0" algn="ctr">
              <a:lnSpc>
                <a:spcPct val="100000"/>
              </a:lnSpc>
              <a:spcBef>
                <a:spcPts val="0"/>
              </a:spcBef>
              <a:spcAft>
                <a:spcPts val="0"/>
              </a:spcAft>
              <a:buClr>
                <a:srgbClr val="000000"/>
              </a:buClr>
              <a:buSzPts val="1400"/>
              <a:buFont typeface="Arial"/>
              <a:buNone/>
              <a:defRPr b="1" i="0" sz="1400" u="none" cap="none" strike="noStrike">
                <a:solidFill>
                  <a:srgbClr val="FFFFFF"/>
                </a:solidFill>
                <a:latin typeface="Rockwell"/>
                <a:ea typeface="Rockwell"/>
                <a:cs typeface="Rockwell"/>
                <a:sym typeface="Rockwell"/>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2.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D9D9D9"/>
        </a:solidFill>
      </p:bgPr>
    </p:bg>
    <p:spTree>
      <p:nvGrpSpPr>
        <p:cNvPr id="5" name="Shape 5"/>
        <p:cNvGrpSpPr/>
        <p:nvPr/>
      </p:nvGrpSpPr>
      <p:grpSpPr>
        <a:xfrm>
          <a:off x="0" y="0"/>
          <a:ext cx="0" cy="0"/>
          <a:chOff x="0" y="0"/>
          <a:chExt cx="0" cy="0"/>
        </a:xfrm>
      </p:grpSpPr>
      <p:sp>
        <p:nvSpPr>
          <p:cNvPr id="6" name="Google Shape;6;g3f42e8c17b4_0_148"/>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p:txBody>
      </p:sp>
      <p:sp>
        <p:nvSpPr>
          <p:cNvPr id="7" name="Google Shape;7;g3f42e8c17b4_0_148"/>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nSpc>
                <a:spcPct val="115000"/>
              </a:lnSpc>
              <a:spcBef>
                <a:spcPts val="0"/>
              </a:spcBef>
              <a:spcAft>
                <a:spcPts val="0"/>
              </a:spcAft>
              <a:buClr>
                <a:schemeClr val="dk2"/>
              </a:buClr>
              <a:buSzPts val="2400"/>
              <a:buChar char="●"/>
              <a:defRPr sz="2400">
                <a:solidFill>
                  <a:schemeClr val="dk2"/>
                </a:solidFill>
              </a:defRPr>
            </a:lvl1pPr>
            <a:lvl2pPr indent="-349250" lvl="1" marL="914400">
              <a:lnSpc>
                <a:spcPct val="115000"/>
              </a:lnSpc>
              <a:spcBef>
                <a:spcPts val="0"/>
              </a:spcBef>
              <a:spcAft>
                <a:spcPts val="0"/>
              </a:spcAft>
              <a:buClr>
                <a:schemeClr val="dk2"/>
              </a:buClr>
              <a:buSzPts val="1900"/>
              <a:buChar char="○"/>
              <a:defRPr sz="1900">
                <a:solidFill>
                  <a:schemeClr val="dk2"/>
                </a:solidFill>
              </a:defRPr>
            </a:lvl2pPr>
            <a:lvl3pPr indent="-349250" lvl="2" marL="1371600">
              <a:lnSpc>
                <a:spcPct val="115000"/>
              </a:lnSpc>
              <a:spcBef>
                <a:spcPts val="0"/>
              </a:spcBef>
              <a:spcAft>
                <a:spcPts val="0"/>
              </a:spcAft>
              <a:buClr>
                <a:schemeClr val="dk2"/>
              </a:buClr>
              <a:buSzPts val="1900"/>
              <a:buChar char="■"/>
              <a:defRPr sz="1900">
                <a:solidFill>
                  <a:schemeClr val="dk2"/>
                </a:solidFill>
              </a:defRPr>
            </a:lvl3pPr>
            <a:lvl4pPr indent="-349250" lvl="3" marL="1828800">
              <a:lnSpc>
                <a:spcPct val="115000"/>
              </a:lnSpc>
              <a:spcBef>
                <a:spcPts val="0"/>
              </a:spcBef>
              <a:spcAft>
                <a:spcPts val="0"/>
              </a:spcAft>
              <a:buClr>
                <a:schemeClr val="dk2"/>
              </a:buClr>
              <a:buSzPts val="1900"/>
              <a:buChar char="●"/>
              <a:defRPr sz="1900">
                <a:solidFill>
                  <a:schemeClr val="dk2"/>
                </a:solidFill>
              </a:defRPr>
            </a:lvl4pPr>
            <a:lvl5pPr indent="-349250" lvl="4" marL="2286000">
              <a:lnSpc>
                <a:spcPct val="115000"/>
              </a:lnSpc>
              <a:spcBef>
                <a:spcPts val="0"/>
              </a:spcBef>
              <a:spcAft>
                <a:spcPts val="0"/>
              </a:spcAft>
              <a:buClr>
                <a:schemeClr val="dk2"/>
              </a:buClr>
              <a:buSzPts val="1900"/>
              <a:buChar char="○"/>
              <a:defRPr sz="1900">
                <a:solidFill>
                  <a:schemeClr val="dk2"/>
                </a:solidFill>
              </a:defRPr>
            </a:lvl5pPr>
            <a:lvl6pPr indent="-349250" lvl="5" marL="2743200">
              <a:lnSpc>
                <a:spcPct val="115000"/>
              </a:lnSpc>
              <a:spcBef>
                <a:spcPts val="0"/>
              </a:spcBef>
              <a:spcAft>
                <a:spcPts val="0"/>
              </a:spcAft>
              <a:buClr>
                <a:schemeClr val="dk2"/>
              </a:buClr>
              <a:buSzPts val="1900"/>
              <a:buChar char="■"/>
              <a:defRPr sz="1900">
                <a:solidFill>
                  <a:schemeClr val="dk2"/>
                </a:solidFill>
              </a:defRPr>
            </a:lvl6pPr>
            <a:lvl7pPr indent="-349250" lvl="6" marL="3200400">
              <a:lnSpc>
                <a:spcPct val="115000"/>
              </a:lnSpc>
              <a:spcBef>
                <a:spcPts val="0"/>
              </a:spcBef>
              <a:spcAft>
                <a:spcPts val="0"/>
              </a:spcAft>
              <a:buClr>
                <a:schemeClr val="dk2"/>
              </a:buClr>
              <a:buSzPts val="1900"/>
              <a:buChar char="●"/>
              <a:defRPr sz="1900">
                <a:solidFill>
                  <a:schemeClr val="dk2"/>
                </a:solidFill>
              </a:defRPr>
            </a:lvl7pPr>
            <a:lvl8pPr indent="-349250" lvl="7" marL="3657600">
              <a:lnSpc>
                <a:spcPct val="115000"/>
              </a:lnSpc>
              <a:spcBef>
                <a:spcPts val="0"/>
              </a:spcBef>
              <a:spcAft>
                <a:spcPts val="0"/>
              </a:spcAft>
              <a:buClr>
                <a:schemeClr val="dk2"/>
              </a:buClr>
              <a:buSzPts val="1900"/>
              <a:buChar char="○"/>
              <a:defRPr sz="1900">
                <a:solidFill>
                  <a:schemeClr val="dk2"/>
                </a:solidFill>
              </a:defRPr>
            </a:lvl8pPr>
            <a:lvl9pPr indent="-349250" lvl="8" marL="4114800">
              <a:lnSpc>
                <a:spcPct val="115000"/>
              </a:lnSpc>
              <a:spcBef>
                <a:spcPts val="0"/>
              </a:spcBef>
              <a:spcAft>
                <a:spcPts val="0"/>
              </a:spcAft>
              <a:buClr>
                <a:schemeClr val="dk2"/>
              </a:buClr>
              <a:buSzPts val="1900"/>
              <a:buChar char="■"/>
              <a:defRPr sz="1900">
                <a:solidFill>
                  <a:schemeClr val="dk2"/>
                </a:solidFill>
              </a:defRPr>
            </a:lvl9pPr>
          </a:lstStyle>
          <a:p/>
        </p:txBody>
      </p:sp>
      <p:sp>
        <p:nvSpPr>
          <p:cNvPr id="8" name="Google Shape;8;g3f42e8c17b4_0_148"/>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0.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19.png"/><Relationship Id="rId4" Type="http://schemas.openxmlformats.org/officeDocument/2006/relationships/image" Target="../media/image4.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17.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hyperlink" Target="https://docs.google.com/document/d/1jD99PtQew7FC-Yw1_b2DDpC9yvH_gEqp7DSfvcEO-RU/edit?usp=sharing"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hyperlink" Target="https://drive.google.com/file/d/1jHwdpAjK6PZiCvrfGd71GXNMlyNW-BSd/view?usp=sharing"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hyperlink" Target="https://docs.google.com/document/d/19o0xUmAn2SgQH8D6TEhPe7yEtAnTS1-9/edit?usp=sharing&amp;ouid=111913361034006789474&amp;rtpof=true&amp;sd=true"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2.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18.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hyperlink" Target="https://calendar.google.com/calendar/u/0?cid=Y18zYzYxZTJlZGQzYjNlOWU0M2YxNDcxODZmNTFiMzc1MTczNWFjODQxMTRiM2E1MDczZWNhMjJiYWFmZjNiOTY2QGdyb3VwLmNhbGVuZGFyLmdvb2dsZS5jb20" TargetMode="External"/><Relationship Id="rId4" Type="http://schemas.openxmlformats.org/officeDocument/2006/relationships/hyperlink" Target="https://calendar.google.com/calendar/u/0?cid=Y18zYzYxZTJlZGQzYjNlOWU0M2YxNDcxODZmNTFiMzc1MTczNWFjODQxMTRiM2E1MDczZWNhMjJiYWFmZjNiOTY2QGdyb3VwLmNhbGVuZGFyLmdvb2dsZS5jb20" TargetMode="External"/><Relationship Id="rId5" Type="http://schemas.openxmlformats.org/officeDocument/2006/relationships/hyperlink" Target="https://docs.google.com/document/d/1TEgC3YeRiAIqYCEe520RPI_zEger9SlzVaxaFTWM6po/edit?usp=sharing" TargetMode="External"/><Relationship Id="rId6" Type="http://schemas.openxmlformats.org/officeDocument/2006/relationships/image" Target="../media/image9.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7.xml"/><Relationship Id="rId3" Type="http://schemas.openxmlformats.org/officeDocument/2006/relationships/image" Target="../media/image14.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 Id="rId3" Type="http://schemas.openxmlformats.org/officeDocument/2006/relationships/hyperlink" Target="https://www.duplinschools.net/departments/human-resources/current-employee/insurance-and-benefits" TargetMode="External"/><Relationship Id="rId4" Type="http://schemas.openxmlformats.org/officeDocument/2006/relationships/hyperlink" Target="https://www.duplinschools.net/departments/human-resources/current-employee/insurance-and-benefits" TargetMode="External"/><Relationship Id="rId5" Type="http://schemas.openxmlformats.org/officeDocument/2006/relationships/image" Target="../media/image1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g3f06e38685f_0_0"/>
          <p:cNvSpPr txBox="1"/>
          <p:nvPr>
            <p:ph type="title"/>
          </p:nvPr>
        </p:nvSpPr>
        <p:spPr>
          <a:xfrm>
            <a:off x="2167128" y="1225296"/>
            <a:ext cx="9281100" cy="3520500"/>
          </a:xfrm>
          <a:prstGeom prst="rect">
            <a:avLst/>
          </a:prstGeom>
          <a:noFill/>
          <a:ln>
            <a:noFill/>
          </a:ln>
        </p:spPr>
        <p:txBody>
          <a:bodyPr anchorCtr="0" anchor="ctr" bIns="45700" lIns="91425" spcFirstLastPara="1" rIns="91425" wrap="square" tIns="45700">
            <a:normAutofit/>
          </a:bodyPr>
          <a:lstStyle/>
          <a:p>
            <a:pPr indent="0" lvl="0" marL="0" rtl="0" algn="l">
              <a:lnSpc>
                <a:spcPct val="80000"/>
              </a:lnSpc>
              <a:spcBef>
                <a:spcPts val="0"/>
              </a:spcBef>
              <a:spcAft>
                <a:spcPts val="0"/>
              </a:spcAft>
              <a:buSzPts val="8000"/>
              <a:buFont typeface="Rockwell"/>
              <a:buNone/>
            </a:pPr>
            <a:r>
              <a:rPr lang="en-US"/>
              <a:t>PAYROLL AND BENEFITS</a:t>
            </a:r>
            <a:endParaRPr/>
          </a:p>
        </p:txBody>
      </p:sp>
      <p:pic>
        <p:nvPicPr>
          <p:cNvPr descr="elf from the movie christmas says i just love payroll payroll is my favorite (Provided by Tenor)" id="78" name="Google Shape;78;g3f06e38685f_0_0"/>
          <p:cNvPicPr preferRelativeResize="0"/>
          <p:nvPr/>
        </p:nvPicPr>
        <p:blipFill rotWithShape="1">
          <a:blip r:embed="rId3">
            <a:alphaModFix/>
          </a:blip>
          <a:srcRect b="0" l="0" r="0" t="0"/>
          <a:stretch/>
        </p:blipFill>
        <p:spPr>
          <a:xfrm>
            <a:off x="7867226" y="3617825"/>
            <a:ext cx="4244376" cy="31790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28"/>
          <p:cNvSpPr txBox="1"/>
          <p:nvPr>
            <p:ph type="title"/>
          </p:nvPr>
        </p:nvSpPr>
        <p:spPr>
          <a:xfrm>
            <a:off x="1069848" y="213282"/>
            <a:ext cx="10058400" cy="1609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US"/>
              <a:t>PAYROLL - </a:t>
            </a:r>
            <a:r>
              <a:rPr lang="en-US" sz="5000"/>
              <a:t>AGENDA</a:t>
            </a:r>
            <a:endParaRPr sz="5000"/>
          </a:p>
        </p:txBody>
      </p:sp>
      <p:sp>
        <p:nvSpPr>
          <p:cNvPr id="84" name="Google Shape;84;p28"/>
          <p:cNvSpPr txBox="1"/>
          <p:nvPr>
            <p:ph idx="1" type="body"/>
          </p:nvPr>
        </p:nvSpPr>
        <p:spPr>
          <a:xfrm>
            <a:off x="1069848" y="1355697"/>
            <a:ext cx="10058400" cy="4432200"/>
          </a:xfrm>
          <a:prstGeom prst="rect">
            <a:avLst/>
          </a:prstGeom>
          <a:noFill/>
          <a:ln>
            <a:noFill/>
          </a:ln>
        </p:spPr>
        <p:txBody>
          <a:bodyPr anchorCtr="0" anchor="t" bIns="45700" lIns="91425" spcFirstLastPara="1" rIns="91425" wrap="square" tIns="45700">
            <a:noAutofit/>
          </a:bodyPr>
          <a:lstStyle/>
          <a:p>
            <a:pPr indent="-107315" lvl="0" marL="182880" rtl="0" algn="l">
              <a:lnSpc>
                <a:spcPct val="70000"/>
              </a:lnSpc>
              <a:spcBef>
                <a:spcPts val="0"/>
              </a:spcBef>
              <a:spcAft>
                <a:spcPts val="0"/>
              </a:spcAft>
              <a:buSzPts val="1063"/>
              <a:buNone/>
            </a:pPr>
            <a:r>
              <a:t/>
            </a:r>
            <a:endParaRPr sz="1650">
              <a:solidFill>
                <a:schemeClr val="dk1"/>
              </a:solidFill>
            </a:endParaRPr>
          </a:p>
          <a:p>
            <a:pPr indent="-182880" lvl="0" marL="182880" rtl="0" algn="l">
              <a:lnSpc>
                <a:spcPct val="70000"/>
              </a:lnSpc>
              <a:spcBef>
                <a:spcPts val="1200"/>
              </a:spcBef>
              <a:spcAft>
                <a:spcPts val="0"/>
              </a:spcAft>
              <a:buClr>
                <a:schemeClr val="dk1"/>
              </a:buClr>
              <a:buSzPts val="1463"/>
              <a:buChar char="▪"/>
            </a:pPr>
            <a:r>
              <a:rPr lang="en-US" sz="1650">
                <a:solidFill>
                  <a:schemeClr val="dk1"/>
                </a:solidFill>
              </a:rPr>
              <a:t>Payroll Calendars</a:t>
            </a:r>
            <a:endParaRPr sz="1650">
              <a:solidFill>
                <a:schemeClr val="dk1"/>
              </a:solidFill>
            </a:endParaRPr>
          </a:p>
          <a:p>
            <a:pPr indent="-182880" lvl="0" marL="182880" rtl="0" algn="l">
              <a:lnSpc>
                <a:spcPct val="70000"/>
              </a:lnSpc>
              <a:spcBef>
                <a:spcPts val="1200"/>
              </a:spcBef>
              <a:spcAft>
                <a:spcPts val="0"/>
              </a:spcAft>
              <a:buClr>
                <a:schemeClr val="dk1"/>
              </a:buClr>
              <a:buSzPts val="1356"/>
              <a:buChar char="▪"/>
            </a:pPr>
            <a:r>
              <a:rPr lang="en-US" sz="1650">
                <a:solidFill>
                  <a:schemeClr val="dk1"/>
                </a:solidFill>
              </a:rPr>
              <a:t>Exception Dashboard</a:t>
            </a:r>
            <a:endParaRPr sz="1650">
              <a:solidFill>
                <a:schemeClr val="dk1"/>
              </a:solidFill>
            </a:endParaRPr>
          </a:p>
          <a:p>
            <a:pPr indent="-182880" lvl="0" marL="182880" rtl="0" algn="l">
              <a:lnSpc>
                <a:spcPct val="70000"/>
              </a:lnSpc>
              <a:spcBef>
                <a:spcPts val="1200"/>
              </a:spcBef>
              <a:spcAft>
                <a:spcPts val="0"/>
              </a:spcAft>
              <a:buClr>
                <a:schemeClr val="dk1"/>
              </a:buClr>
              <a:buSzPts val="1463"/>
              <a:buChar char="▪"/>
            </a:pPr>
            <a:r>
              <a:rPr lang="en-US" sz="1650">
                <a:solidFill>
                  <a:schemeClr val="dk1"/>
                </a:solidFill>
              </a:rPr>
              <a:t>Tasks Prior to Payroll Reports Due Date</a:t>
            </a:r>
            <a:endParaRPr sz="1650">
              <a:solidFill>
                <a:schemeClr val="dk1"/>
              </a:solidFill>
            </a:endParaRPr>
          </a:p>
          <a:p>
            <a:pPr indent="-182880" lvl="0" marL="182880" rtl="0" algn="l">
              <a:lnSpc>
                <a:spcPct val="70000"/>
              </a:lnSpc>
              <a:spcBef>
                <a:spcPts val="1200"/>
              </a:spcBef>
              <a:spcAft>
                <a:spcPts val="0"/>
              </a:spcAft>
              <a:buClr>
                <a:schemeClr val="dk1"/>
              </a:buClr>
              <a:buSzPts val="1463"/>
              <a:buChar char="▪"/>
            </a:pPr>
            <a:r>
              <a:rPr lang="en-US" sz="1650">
                <a:solidFill>
                  <a:schemeClr val="dk1"/>
                </a:solidFill>
              </a:rPr>
              <a:t>Direct Deposit - NEW INFO</a:t>
            </a:r>
            <a:endParaRPr sz="1650">
              <a:solidFill>
                <a:schemeClr val="dk1"/>
              </a:solidFill>
            </a:endParaRPr>
          </a:p>
          <a:p>
            <a:pPr indent="-182880" lvl="0" marL="182880" rtl="0" algn="l">
              <a:lnSpc>
                <a:spcPct val="70000"/>
              </a:lnSpc>
              <a:spcBef>
                <a:spcPts val="1200"/>
              </a:spcBef>
              <a:spcAft>
                <a:spcPts val="0"/>
              </a:spcAft>
              <a:buClr>
                <a:schemeClr val="dk1"/>
              </a:buClr>
              <a:buSzPts val="1463"/>
              <a:buChar char="▪"/>
            </a:pPr>
            <a:r>
              <a:rPr lang="en-US" sz="1650">
                <a:solidFill>
                  <a:schemeClr val="dk1"/>
                </a:solidFill>
              </a:rPr>
              <a:t>Frontline</a:t>
            </a:r>
            <a:endParaRPr sz="1650">
              <a:solidFill>
                <a:schemeClr val="dk1"/>
              </a:solidFill>
            </a:endParaRPr>
          </a:p>
          <a:p>
            <a:pPr indent="-182880" lvl="0" marL="182880" rtl="0" algn="l">
              <a:lnSpc>
                <a:spcPct val="70000"/>
              </a:lnSpc>
              <a:spcBef>
                <a:spcPts val="1200"/>
              </a:spcBef>
              <a:spcAft>
                <a:spcPts val="0"/>
              </a:spcAft>
              <a:buClr>
                <a:schemeClr val="dk1"/>
              </a:buClr>
              <a:buSzPts val="1463"/>
              <a:buChar char="▪"/>
            </a:pPr>
            <a:r>
              <a:rPr lang="en-US" sz="1650">
                <a:solidFill>
                  <a:schemeClr val="dk1"/>
                </a:solidFill>
              </a:rPr>
              <a:t>Substitute Reminders</a:t>
            </a:r>
            <a:endParaRPr sz="1650">
              <a:solidFill>
                <a:schemeClr val="dk1"/>
              </a:solidFill>
            </a:endParaRPr>
          </a:p>
          <a:p>
            <a:pPr indent="-182880" lvl="0" marL="182880" rtl="0" algn="l">
              <a:lnSpc>
                <a:spcPct val="70000"/>
              </a:lnSpc>
              <a:spcBef>
                <a:spcPts val="1200"/>
              </a:spcBef>
              <a:spcAft>
                <a:spcPts val="0"/>
              </a:spcAft>
              <a:buClr>
                <a:schemeClr val="dk1"/>
              </a:buClr>
              <a:buSzPts val="1463"/>
              <a:buChar char="▪"/>
            </a:pPr>
            <a:r>
              <a:rPr lang="en-US" sz="1650">
                <a:solidFill>
                  <a:schemeClr val="dk1"/>
                </a:solidFill>
              </a:rPr>
              <a:t>General Fund Payroll Reimbursements (PRC 509)</a:t>
            </a:r>
            <a:endParaRPr sz="1650">
              <a:solidFill>
                <a:schemeClr val="dk1"/>
              </a:solidFill>
            </a:endParaRPr>
          </a:p>
          <a:p>
            <a:pPr indent="-182880" lvl="0" marL="182880" rtl="0" algn="l">
              <a:lnSpc>
                <a:spcPct val="70000"/>
              </a:lnSpc>
              <a:spcBef>
                <a:spcPts val="1200"/>
              </a:spcBef>
              <a:spcAft>
                <a:spcPts val="0"/>
              </a:spcAft>
              <a:buClr>
                <a:schemeClr val="dk1"/>
              </a:buClr>
              <a:buSzPts val="1463"/>
              <a:buChar char="▪"/>
            </a:pPr>
            <a:r>
              <a:rPr lang="en-US" sz="1650">
                <a:solidFill>
                  <a:schemeClr val="dk1"/>
                </a:solidFill>
              </a:rPr>
              <a:t>Work Week and Work Day Reminders</a:t>
            </a:r>
            <a:endParaRPr sz="1650">
              <a:solidFill>
                <a:schemeClr val="dk1"/>
              </a:solidFill>
            </a:endParaRPr>
          </a:p>
          <a:p>
            <a:pPr indent="-200993" lvl="1" marL="457200" rtl="0" algn="l">
              <a:lnSpc>
                <a:spcPct val="70000"/>
              </a:lnSpc>
              <a:spcBef>
                <a:spcPts val="400"/>
              </a:spcBef>
              <a:spcAft>
                <a:spcPts val="0"/>
              </a:spcAft>
              <a:buClr>
                <a:schemeClr val="dk1"/>
              </a:buClr>
              <a:buSzPts val="1356"/>
              <a:buChar char="▪"/>
            </a:pPr>
            <a:r>
              <a:rPr lang="en-US" sz="1525">
                <a:solidFill>
                  <a:schemeClr val="dk1"/>
                </a:solidFill>
              </a:rPr>
              <a:t>Fair Labor Standards Act</a:t>
            </a:r>
            <a:endParaRPr sz="1525">
              <a:solidFill>
                <a:schemeClr val="dk1"/>
              </a:solidFill>
            </a:endParaRPr>
          </a:p>
          <a:p>
            <a:pPr indent="-182880" lvl="0" marL="182880" rtl="0" algn="l">
              <a:lnSpc>
                <a:spcPct val="70000"/>
              </a:lnSpc>
              <a:spcBef>
                <a:spcPts val="1400"/>
              </a:spcBef>
              <a:spcAft>
                <a:spcPts val="0"/>
              </a:spcAft>
              <a:buClr>
                <a:schemeClr val="dk1"/>
              </a:buClr>
              <a:buSzPts val="1463"/>
              <a:buChar char="▪"/>
            </a:pPr>
            <a:r>
              <a:rPr lang="en-US" sz="1650">
                <a:solidFill>
                  <a:schemeClr val="dk1"/>
                </a:solidFill>
              </a:rPr>
              <a:t>Comp Time</a:t>
            </a:r>
            <a:endParaRPr sz="1650">
              <a:solidFill>
                <a:schemeClr val="dk1"/>
              </a:solidFill>
            </a:endParaRPr>
          </a:p>
          <a:p>
            <a:pPr indent="-182880" lvl="0" marL="182880" rtl="0" algn="l">
              <a:lnSpc>
                <a:spcPct val="70000"/>
              </a:lnSpc>
              <a:spcBef>
                <a:spcPts val="1200"/>
              </a:spcBef>
              <a:spcAft>
                <a:spcPts val="0"/>
              </a:spcAft>
              <a:buClr>
                <a:schemeClr val="dk1"/>
              </a:buClr>
              <a:buSzPts val="1463"/>
              <a:buChar char="▪"/>
            </a:pPr>
            <a:r>
              <a:rPr lang="en-US" sz="1650">
                <a:solidFill>
                  <a:schemeClr val="dk1"/>
                </a:solidFill>
              </a:rPr>
              <a:t>Leave Benefits</a:t>
            </a:r>
            <a:endParaRPr sz="1650">
              <a:solidFill>
                <a:schemeClr val="dk1"/>
              </a:solidFill>
            </a:endParaRPr>
          </a:p>
          <a:p>
            <a:pPr indent="-200993" lvl="1" marL="457200" rtl="0" algn="l">
              <a:lnSpc>
                <a:spcPct val="70000"/>
              </a:lnSpc>
              <a:spcBef>
                <a:spcPts val="400"/>
              </a:spcBef>
              <a:spcAft>
                <a:spcPts val="0"/>
              </a:spcAft>
              <a:buClr>
                <a:schemeClr val="dk1"/>
              </a:buClr>
              <a:buSzPts val="1356"/>
              <a:buChar char="▪"/>
            </a:pPr>
            <a:r>
              <a:rPr lang="en-US" sz="1525">
                <a:solidFill>
                  <a:schemeClr val="dk1"/>
                </a:solidFill>
              </a:rPr>
              <a:t>Non-FMLA</a:t>
            </a:r>
            <a:endParaRPr sz="1525">
              <a:solidFill>
                <a:schemeClr val="dk1"/>
              </a:solidFill>
            </a:endParaRPr>
          </a:p>
          <a:p>
            <a:pPr indent="-200993" lvl="1" marL="457200" rtl="0" algn="l">
              <a:lnSpc>
                <a:spcPct val="70000"/>
              </a:lnSpc>
              <a:spcBef>
                <a:spcPts val="600"/>
              </a:spcBef>
              <a:spcAft>
                <a:spcPts val="0"/>
              </a:spcAft>
              <a:buClr>
                <a:schemeClr val="dk1"/>
              </a:buClr>
              <a:buSzPts val="1356"/>
              <a:buChar char="▪"/>
            </a:pPr>
            <a:r>
              <a:rPr lang="en-US" sz="1525">
                <a:solidFill>
                  <a:schemeClr val="dk1"/>
                </a:solidFill>
              </a:rPr>
              <a:t>FMLA</a:t>
            </a:r>
            <a:endParaRPr sz="1625">
              <a:solidFill>
                <a:schemeClr val="dk1"/>
              </a:solidFill>
            </a:endParaRPr>
          </a:p>
          <a:p>
            <a:pPr indent="-200993" lvl="1" marL="457200" rtl="0" algn="l">
              <a:lnSpc>
                <a:spcPct val="70000"/>
              </a:lnSpc>
              <a:spcBef>
                <a:spcPts val="600"/>
              </a:spcBef>
              <a:spcAft>
                <a:spcPts val="0"/>
              </a:spcAft>
              <a:buClr>
                <a:schemeClr val="dk1"/>
              </a:buClr>
              <a:buSzPts val="1356"/>
              <a:buChar char="▪"/>
            </a:pPr>
            <a:r>
              <a:rPr lang="en-US" sz="1525">
                <a:solidFill>
                  <a:schemeClr val="dk1"/>
                </a:solidFill>
              </a:rPr>
              <a:t>Parental Leave</a:t>
            </a:r>
            <a:endParaRPr sz="1525">
              <a:solidFill>
                <a:schemeClr val="dk1"/>
              </a:solidFill>
            </a:endParaRPr>
          </a:p>
          <a:p>
            <a:pPr indent="-182880" lvl="0" marL="182880" rtl="0" algn="l">
              <a:lnSpc>
                <a:spcPct val="70000"/>
              </a:lnSpc>
              <a:spcBef>
                <a:spcPts val="1400"/>
              </a:spcBef>
              <a:spcAft>
                <a:spcPts val="0"/>
              </a:spcAft>
              <a:buClr>
                <a:schemeClr val="dk1"/>
              </a:buClr>
              <a:buSzPts val="1463"/>
              <a:buChar char="▪"/>
            </a:pPr>
            <a:r>
              <a:rPr lang="en-US" sz="1650">
                <a:solidFill>
                  <a:schemeClr val="dk1"/>
                </a:solidFill>
              </a:rPr>
              <a:t>Workers’ Compensation </a:t>
            </a:r>
            <a:endParaRPr sz="165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g3f06e38685f_0_100"/>
          <p:cNvSpPr txBox="1"/>
          <p:nvPr>
            <p:ph type="title"/>
          </p:nvPr>
        </p:nvSpPr>
        <p:spPr>
          <a:xfrm>
            <a:off x="1066800" y="144977"/>
            <a:ext cx="10058400" cy="10974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5400"/>
              <a:buFont typeface="Rockwell"/>
              <a:buNone/>
            </a:pPr>
            <a:r>
              <a:rPr lang="en-US"/>
              <a:t>PAYROLL CALENDARS (Hourly)</a:t>
            </a:r>
            <a:endParaRPr sz="6800"/>
          </a:p>
        </p:txBody>
      </p:sp>
      <p:graphicFrame>
        <p:nvGraphicFramePr>
          <p:cNvPr id="90" name="Google Shape;90;g3f06e38685f_0_100"/>
          <p:cNvGraphicFramePr/>
          <p:nvPr/>
        </p:nvGraphicFramePr>
        <p:xfrm>
          <a:off x="152450" y="1094800"/>
          <a:ext cx="3000000" cy="3000000"/>
        </p:xfrm>
        <a:graphic>
          <a:graphicData uri="http://schemas.openxmlformats.org/drawingml/2006/table">
            <a:tbl>
              <a:tblPr>
                <a:noFill/>
                <a:tableStyleId>{123373D9-88BF-46AF-AE6E-0741458E29EC}</a:tableStyleId>
              </a:tblPr>
              <a:tblGrid>
                <a:gridCol w="924100"/>
                <a:gridCol w="924100"/>
                <a:gridCol w="2941775"/>
                <a:gridCol w="924100"/>
                <a:gridCol w="3311450"/>
                <a:gridCol w="1416975"/>
                <a:gridCol w="924100"/>
              </a:tblGrid>
              <a:tr h="393375">
                <a:tc gridSpan="7">
                  <a:txBody>
                    <a:bodyPr/>
                    <a:lstStyle/>
                    <a:p>
                      <a:pPr indent="0" lvl="0" marL="0" marR="0" rtl="0" algn="ctr">
                        <a:lnSpc>
                          <a:spcPct val="115000"/>
                        </a:lnSpc>
                        <a:spcBef>
                          <a:spcPts val="0"/>
                        </a:spcBef>
                        <a:spcAft>
                          <a:spcPts val="0"/>
                        </a:spcAft>
                        <a:buClr>
                          <a:srgbClr val="000000"/>
                        </a:buClr>
                        <a:buSzPts val="900"/>
                        <a:buFont typeface="Arial"/>
                        <a:buNone/>
                      </a:pPr>
                      <a:r>
                        <a:rPr i="1" lang="en-US" sz="900" u="none" cap="none" strike="noStrike">
                          <a:solidFill>
                            <a:srgbClr val="FFFFFF"/>
                          </a:solidFill>
                        </a:rPr>
                        <a:t>Pay Groups: #06 </a:t>
                      </a:r>
                      <a:r>
                        <a:rPr i="1" lang="en-US" sz="1300" u="none" cap="none" strike="noStrike">
                          <a:solidFill>
                            <a:srgbClr val="FFFFFF"/>
                          </a:solidFill>
                        </a:rPr>
                        <a:t>Hourly</a:t>
                      </a:r>
                      <a:r>
                        <a:rPr i="1" lang="en-US" sz="900" u="none" cap="none" strike="noStrike">
                          <a:solidFill>
                            <a:srgbClr val="FFFFFF"/>
                          </a:solidFill>
                        </a:rPr>
                        <a:t> Employees</a:t>
                      </a:r>
                      <a:endParaRPr i="1" sz="900" u="none" cap="none" strike="noStrike">
                        <a:solidFill>
                          <a:srgbClr val="FFFFFF"/>
                        </a:solidFill>
                      </a:endParaRPr>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274E13"/>
                    </a:solidFill>
                    <a:extLst>
                      <a:ext uri="http://customooxmlschemas.google.com/">
                        <go:slidesCustomData xmlns:go="http://customooxmlschemas.google.com/" cellId="90:0:0"/>
                      </a:ext>
                    </a:extLst>
                  </a:tcPr>
                </a:tc>
                <a:tc hMerge="1"/>
                <a:tc hMerge="1"/>
                <a:tc hMerge="1"/>
                <a:tc hMerge="1"/>
                <a:tc hMerge="1"/>
                <a:tc hMerge="1"/>
              </a:tr>
              <a:tr h="684750">
                <a:tc>
                  <a:txBody>
                    <a:bodyPr/>
                    <a:lstStyle/>
                    <a:p>
                      <a:pPr indent="0" lvl="0" marL="0" marR="0" rtl="0" algn="ctr">
                        <a:lnSpc>
                          <a:spcPct val="115000"/>
                        </a:lnSpc>
                        <a:spcBef>
                          <a:spcPts val="0"/>
                        </a:spcBef>
                        <a:spcAft>
                          <a:spcPts val="0"/>
                        </a:spcAft>
                        <a:buClr>
                          <a:srgbClr val="000000"/>
                        </a:buClr>
                        <a:buSzPts val="900"/>
                        <a:buFont typeface="Arial"/>
                        <a:buNone/>
                      </a:pPr>
                      <a:r>
                        <a:rPr b="1" lang="en-US" sz="900" u="none" cap="none" strike="noStrike"/>
                        <a:t>Pay Period</a:t>
                      </a:r>
                      <a:endParaRPr b="1" sz="9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DEEAF6"/>
                    </a:solidFill>
                    <a:extLst>
                      <a:ext uri="http://customooxmlschemas.google.com/">
                        <go:slidesCustomData xmlns:go="http://customooxmlschemas.google.com/" cellId="90:1:0"/>
                      </a:ext>
                    </a:extLst>
                  </a:tcPr>
                </a:tc>
                <a:tc>
                  <a:txBody>
                    <a:bodyPr/>
                    <a:lstStyle/>
                    <a:p>
                      <a:pPr indent="0" lvl="0" marL="0" marR="0" rtl="0" algn="ctr">
                        <a:lnSpc>
                          <a:spcPct val="115000"/>
                        </a:lnSpc>
                        <a:spcBef>
                          <a:spcPts val="0"/>
                        </a:spcBef>
                        <a:spcAft>
                          <a:spcPts val="0"/>
                        </a:spcAft>
                        <a:buClr>
                          <a:srgbClr val="000000"/>
                        </a:buClr>
                        <a:buSzPts val="900"/>
                        <a:buFont typeface="Arial"/>
                        <a:buNone/>
                      </a:pPr>
                      <a:r>
                        <a:rPr b="1" lang="en-US" sz="900" u="none" cap="none" strike="noStrike"/>
                        <a:t>Pay Date</a:t>
                      </a:r>
                      <a:endParaRPr b="1" sz="9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DEEAF6"/>
                    </a:solidFill>
                    <a:extLst>
                      <a:ext uri="http://customooxmlschemas.google.com/">
                        <go:slidesCustomData xmlns:go="http://customooxmlschemas.google.com/" cellId="90:1:1"/>
                      </a:ext>
                    </a:extLst>
                  </a:tcPr>
                </a:tc>
                <a:tc>
                  <a:txBody>
                    <a:bodyPr/>
                    <a:lstStyle/>
                    <a:p>
                      <a:pPr indent="0" lvl="0" marL="0" marR="0" rtl="0" algn="ctr">
                        <a:lnSpc>
                          <a:spcPct val="115000"/>
                        </a:lnSpc>
                        <a:spcBef>
                          <a:spcPts val="0"/>
                        </a:spcBef>
                        <a:spcAft>
                          <a:spcPts val="0"/>
                        </a:spcAft>
                        <a:buClr>
                          <a:srgbClr val="000000"/>
                        </a:buClr>
                        <a:buSzPts val="900"/>
                        <a:buFont typeface="Arial"/>
                        <a:buNone/>
                      </a:pPr>
                      <a:r>
                        <a:rPr b="1" lang="en-US" sz="900" u="none" cap="none" strike="noStrike"/>
                        <a:t>Date</a:t>
                      </a:r>
                      <a:endParaRPr b="1" sz="900" u="none" cap="none" strike="noStrike"/>
                    </a:p>
                    <a:p>
                      <a:pPr indent="0" lvl="0" marL="0" marR="0" rtl="0" algn="ctr">
                        <a:lnSpc>
                          <a:spcPct val="115000"/>
                        </a:lnSpc>
                        <a:spcBef>
                          <a:spcPts val="0"/>
                        </a:spcBef>
                        <a:spcAft>
                          <a:spcPts val="0"/>
                        </a:spcAft>
                        <a:buClr>
                          <a:srgbClr val="000000"/>
                        </a:buClr>
                        <a:buSzPts val="900"/>
                        <a:buFont typeface="Arial"/>
                        <a:buNone/>
                      </a:pPr>
                      <a:r>
                        <a:rPr b="1" lang="en-US" sz="900" u="none" cap="none" strike="noStrike"/>
                        <a:t>Range in</a:t>
                      </a:r>
                      <a:endParaRPr b="1" sz="900" u="none" cap="none" strike="noStrike"/>
                    </a:p>
                    <a:p>
                      <a:pPr indent="0" lvl="0" marL="0" marR="0" rtl="0" algn="ctr">
                        <a:lnSpc>
                          <a:spcPct val="115000"/>
                        </a:lnSpc>
                        <a:spcBef>
                          <a:spcPts val="0"/>
                        </a:spcBef>
                        <a:spcAft>
                          <a:spcPts val="0"/>
                        </a:spcAft>
                        <a:buClr>
                          <a:srgbClr val="000000"/>
                        </a:buClr>
                        <a:buSzPts val="900"/>
                        <a:buFont typeface="Arial"/>
                        <a:buNone/>
                      </a:pPr>
                      <a:r>
                        <a:rPr b="1" lang="en-US" sz="900" u="none" cap="none" strike="noStrike"/>
                        <a:t>Pay Period</a:t>
                      </a:r>
                      <a:endParaRPr b="1" sz="9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DEEAF6"/>
                    </a:solidFill>
                    <a:extLst>
                      <a:ext uri="http://customooxmlschemas.google.com/">
                        <go:slidesCustomData xmlns:go="http://customooxmlschemas.google.com/" cellId="90:1:2"/>
                      </a:ext>
                    </a:extLst>
                  </a:tcPr>
                </a:tc>
                <a:tc>
                  <a:txBody>
                    <a:bodyPr/>
                    <a:lstStyle/>
                    <a:p>
                      <a:pPr indent="0" lvl="0" marL="0" marR="0" rtl="0" algn="ctr">
                        <a:lnSpc>
                          <a:spcPct val="115000"/>
                        </a:lnSpc>
                        <a:spcBef>
                          <a:spcPts val="0"/>
                        </a:spcBef>
                        <a:spcAft>
                          <a:spcPts val="0"/>
                        </a:spcAft>
                        <a:buClr>
                          <a:srgbClr val="000000"/>
                        </a:buClr>
                        <a:buSzPts val="900"/>
                        <a:buFont typeface="Arial"/>
                        <a:buNone/>
                      </a:pPr>
                      <a:r>
                        <a:rPr b="1" lang="en-US" sz="900" u="none" cap="none" strike="noStrike"/>
                        <a:t># of Days Paid</a:t>
                      </a:r>
                      <a:endParaRPr b="1" sz="9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DEEAF6"/>
                    </a:solidFill>
                    <a:extLst>
                      <a:ext uri="http://customooxmlschemas.google.com/">
                        <go:slidesCustomData xmlns:go="http://customooxmlschemas.google.com/" cellId="90:1:3"/>
                      </a:ext>
                    </a:extLst>
                  </a:tcPr>
                </a:tc>
                <a:tc>
                  <a:txBody>
                    <a:bodyPr/>
                    <a:lstStyle/>
                    <a:p>
                      <a:pPr indent="0" lvl="0" marL="0" marR="0" rtl="0" algn="ctr">
                        <a:lnSpc>
                          <a:spcPct val="115000"/>
                        </a:lnSpc>
                        <a:spcBef>
                          <a:spcPts val="0"/>
                        </a:spcBef>
                        <a:spcAft>
                          <a:spcPts val="0"/>
                        </a:spcAft>
                        <a:buClr>
                          <a:srgbClr val="000000"/>
                        </a:buClr>
                        <a:buSzPts val="900"/>
                        <a:buFont typeface="Arial"/>
                        <a:buNone/>
                      </a:pPr>
                      <a:r>
                        <a:rPr b="1" lang="en-US" sz="900" u="none" cap="none" strike="noStrike"/>
                        <a:t>Absence Date</a:t>
                      </a:r>
                      <a:endParaRPr b="1" sz="900" u="none" cap="none" strike="noStrike"/>
                    </a:p>
                    <a:p>
                      <a:pPr indent="0" lvl="0" marL="0" marR="0" rtl="0" algn="ctr">
                        <a:lnSpc>
                          <a:spcPct val="115000"/>
                        </a:lnSpc>
                        <a:spcBef>
                          <a:spcPts val="0"/>
                        </a:spcBef>
                        <a:spcAft>
                          <a:spcPts val="0"/>
                        </a:spcAft>
                        <a:buClr>
                          <a:srgbClr val="000000"/>
                        </a:buClr>
                        <a:buSzPts val="900"/>
                        <a:buFont typeface="Arial"/>
                        <a:buNone/>
                      </a:pPr>
                      <a:r>
                        <a:rPr b="1" lang="en-US" sz="900" u="none" cap="none" strike="noStrike"/>
                        <a:t>Range and</a:t>
                      </a:r>
                      <a:endParaRPr b="1" sz="900" u="none" cap="none" strike="noStrike"/>
                    </a:p>
                    <a:p>
                      <a:pPr indent="0" lvl="0" marL="0" marR="0" rtl="0" algn="ctr">
                        <a:lnSpc>
                          <a:spcPct val="115000"/>
                        </a:lnSpc>
                        <a:spcBef>
                          <a:spcPts val="0"/>
                        </a:spcBef>
                        <a:spcAft>
                          <a:spcPts val="0"/>
                        </a:spcAft>
                        <a:buClr>
                          <a:srgbClr val="000000"/>
                        </a:buClr>
                        <a:buSzPts val="900"/>
                        <a:buFont typeface="Arial"/>
                        <a:buNone/>
                      </a:pPr>
                      <a:r>
                        <a:rPr b="1" lang="en-US" sz="900" u="none" cap="none" strike="noStrike"/>
                        <a:t>Timesheet Date Range</a:t>
                      </a:r>
                      <a:endParaRPr b="1" sz="9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DEEAF6"/>
                    </a:solidFill>
                    <a:extLst>
                      <a:ext uri="http://customooxmlschemas.google.com/">
                        <go:slidesCustomData xmlns:go="http://customooxmlschemas.google.com/" cellId="90:1:4"/>
                      </a:ext>
                    </a:extLst>
                  </a:tcPr>
                </a:tc>
                <a:tc>
                  <a:txBody>
                    <a:bodyPr/>
                    <a:lstStyle/>
                    <a:p>
                      <a:pPr indent="0" lvl="0" marL="0" marR="0" rtl="0" algn="ctr">
                        <a:lnSpc>
                          <a:spcPct val="115000"/>
                        </a:lnSpc>
                        <a:spcBef>
                          <a:spcPts val="0"/>
                        </a:spcBef>
                        <a:spcAft>
                          <a:spcPts val="0"/>
                        </a:spcAft>
                        <a:buClr>
                          <a:srgbClr val="000000"/>
                        </a:buClr>
                        <a:buSzPts val="900"/>
                        <a:buFont typeface="Arial"/>
                        <a:buNone/>
                      </a:pPr>
                      <a:r>
                        <a:rPr b="1" lang="en-US" sz="900" u="none" cap="none" strike="noStrike"/>
                        <a:t>Payroll (Submit)</a:t>
                      </a:r>
                      <a:endParaRPr b="1" sz="900" u="none" cap="none" strike="noStrike"/>
                    </a:p>
                    <a:p>
                      <a:pPr indent="0" lvl="0" marL="0" marR="0" rtl="0" algn="ctr">
                        <a:lnSpc>
                          <a:spcPct val="115000"/>
                        </a:lnSpc>
                        <a:spcBef>
                          <a:spcPts val="0"/>
                        </a:spcBef>
                        <a:spcAft>
                          <a:spcPts val="0"/>
                        </a:spcAft>
                        <a:buClr>
                          <a:srgbClr val="000000"/>
                        </a:buClr>
                        <a:buSzPts val="900"/>
                        <a:buFont typeface="Arial"/>
                        <a:buNone/>
                      </a:pPr>
                      <a:r>
                        <a:rPr b="1" lang="en-US" sz="900" u="none" cap="none" strike="noStrike"/>
                        <a:t>Reports</a:t>
                      </a:r>
                      <a:endParaRPr b="1" sz="900" u="none" cap="none" strike="noStrike"/>
                    </a:p>
                    <a:p>
                      <a:pPr indent="0" lvl="0" marL="0" marR="0" rtl="0" algn="ctr">
                        <a:lnSpc>
                          <a:spcPct val="115000"/>
                        </a:lnSpc>
                        <a:spcBef>
                          <a:spcPts val="0"/>
                        </a:spcBef>
                        <a:spcAft>
                          <a:spcPts val="0"/>
                        </a:spcAft>
                        <a:buClr>
                          <a:srgbClr val="000000"/>
                        </a:buClr>
                        <a:buSzPts val="900"/>
                        <a:buFont typeface="Arial"/>
                        <a:buNone/>
                      </a:pPr>
                      <a:r>
                        <a:rPr b="1" lang="en-US" sz="900" u="none" cap="none" strike="noStrike"/>
                        <a:t>Due by 5 pm</a:t>
                      </a:r>
                      <a:endParaRPr b="1" sz="9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0:1:5"/>
                      </a:ext>
                    </a:extLst>
                  </a:tcPr>
                </a:tc>
                <a:tc>
                  <a:txBody>
                    <a:bodyPr/>
                    <a:lstStyle/>
                    <a:p>
                      <a:pPr indent="0" lvl="0" marL="0" marR="0" rtl="0" algn="ctr">
                        <a:lnSpc>
                          <a:spcPct val="115000"/>
                        </a:lnSpc>
                        <a:spcBef>
                          <a:spcPts val="0"/>
                        </a:spcBef>
                        <a:spcAft>
                          <a:spcPts val="0"/>
                        </a:spcAft>
                        <a:buClr>
                          <a:srgbClr val="000000"/>
                        </a:buClr>
                        <a:buSzPts val="900"/>
                        <a:buFont typeface="Arial"/>
                        <a:buNone/>
                      </a:pPr>
                      <a:r>
                        <a:rPr b="1" lang="en-US" sz="900" u="none" cap="none" strike="noStrike"/>
                        <a:t>PR Process Days</a:t>
                      </a:r>
                      <a:endParaRPr b="1" sz="9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DEEAF6"/>
                    </a:solidFill>
                    <a:extLst>
                      <a:ext uri="http://customooxmlschemas.google.com/">
                        <go:slidesCustomData xmlns:go="http://customooxmlschemas.google.com/" cellId="90:1:6"/>
                      </a:ext>
                    </a:extLst>
                  </a:tcPr>
                </a:tc>
              </a:tr>
              <a:tr h="3628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1</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2: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31-Jul</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2: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JUNE 8 - JULY 10</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2: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2: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JUNE 8 - JULY 10</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2: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13-Jul</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0:2: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9</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2:6"/>
                      </a:ext>
                    </a:extLst>
                  </a:tcPr>
                </a:tc>
              </a:tr>
              <a:tr h="3628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3: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31-Aug</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3: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JULY 13 - AUG 7</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3: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20</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3: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JULY 13 - AUG 7</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3: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10-Aug</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0:3: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10</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3:6"/>
                      </a:ext>
                    </a:extLst>
                  </a:tcPr>
                </a:tc>
              </a:tr>
              <a:tr h="3628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3</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4: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30-Sep</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4: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AUG 10 - SEPT 11</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4: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4: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AUG 10 - SEPT 11</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4: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14-Sep</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0:4: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7</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4:6"/>
                      </a:ext>
                    </a:extLst>
                  </a:tcPr>
                </a:tc>
              </a:tr>
              <a:tr h="3628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4</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5: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30-Oct</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5: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SEPT 14 - OCT 9</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5: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20</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5: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SEPT 14 - OCT 9</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5: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12-Oct</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0:5: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9</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5:6"/>
                      </a:ext>
                    </a:extLst>
                  </a:tcPr>
                </a:tc>
              </a:tr>
              <a:tr h="3628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6: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30-Nov</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6: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OCT 12 - NOV 6</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6: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20</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6: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OCT 12 - NOV 6</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6: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9-Nov</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0:6: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8</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6:6"/>
                      </a:ext>
                    </a:extLst>
                  </a:tcPr>
                </a:tc>
              </a:tr>
              <a:tr h="3628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6</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7: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31-Dec</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7: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NOV 9 - DEC 4</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7: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20</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7: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NOV 9 - DEC 4</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7: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7-Dec</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0:7: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9</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7:6"/>
                      </a:ext>
                    </a:extLst>
                  </a:tcPr>
                </a:tc>
              </a:tr>
              <a:tr h="3628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7</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8: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29-Jan</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8: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DEC 7 - JAN 8</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8: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8: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DEC 7 - JAN 8</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8: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11-Jan</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0:8: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9</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8:6"/>
                      </a:ext>
                    </a:extLst>
                  </a:tcPr>
                </a:tc>
              </a:tr>
              <a:tr h="3628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8</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9: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26-Feb</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9: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JAN 11 - FEB 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9: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20</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9: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JAN 11 - FEB 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9: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8-Feb</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0:9: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9</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9:6"/>
                      </a:ext>
                    </a:extLst>
                  </a:tcPr>
                </a:tc>
              </a:tr>
              <a:tr h="3628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9</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0: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31-Mar</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0: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FEB 8 - MARCH 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0: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20</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0: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FEB 8 - MARCH 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0: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8-Mar</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0:10: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10</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0:6"/>
                      </a:ext>
                    </a:extLst>
                  </a:tcPr>
                </a:tc>
              </a:tr>
              <a:tr h="3628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10</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1: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30-Apr</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1: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MARCH 8 - APRIL 9</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1: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1: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MARCH 8 - APRIL 9</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1: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12-Apr</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0:11: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9</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1:6"/>
                      </a:ext>
                    </a:extLst>
                  </a:tcPr>
                </a:tc>
              </a:tr>
              <a:tr h="3628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11</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2: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28-May</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2: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APRIL 12 - MAY 7</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2: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20</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2: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APRIL 12 - MAY 7</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2: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10-May</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0:12: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9</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2:6"/>
                      </a:ext>
                    </a:extLst>
                  </a:tcPr>
                </a:tc>
              </a:tr>
              <a:tr h="3628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12</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3: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30-Jun</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3: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MAY 10 - JUNE 4</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3:2"/>
                      </a:ext>
                    </a:extLst>
                  </a:tcPr>
                </a:tc>
                <a:tc>
                  <a:txBody>
                    <a:bodyPr/>
                    <a:lstStyle/>
                    <a:p>
                      <a:pPr indent="0" lvl="0" marL="0" marR="0" rtl="0" algn="ctr">
                        <a:lnSpc>
                          <a:spcPct val="115000"/>
                        </a:lnSpc>
                        <a:spcBef>
                          <a:spcPts val="0"/>
                        </a:spcBef>
                        <a:spcAft>
                          <a:spcPts val="0"/>
                        </a:spcAft>
                        <a:buClr>
                          <a:srgbClr val="000000"/>
                        </a:buClr>
                        <a:buSzPts val="800"/>
                        <a:buFont typeface="Arial"/>
                        <a:buNone/>
                      </a:pPr>
                      <a:r>
                        <a:rPr lang="en-US" sz="800" u="none" cap="none" strike="noStrike"/>
                        <a:t>20</a:t>
                      </a:r>
                      <a:endParaRPr sz="8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3: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MAY 10 - JUNE 4</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3: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7-Jun</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0:13: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12</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0:13:6"/>
                      </a:ext>
                    </a:extLst>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g3f06e38685f_0_200"/>
          <p:cNvSpPr txBox="1"/>
          <p:nvPr>
            <p:ph type="title"/>
          </p:nvPr>
        </p:nvSpPr>
        <p:spPr>
          <a:xfrm>
            <a:off x="1066798" y="64507"/>
            <a:ext cx="10058400" cy="160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5400"/>
              <a:buFont typeface="Rockwell"/>
              <a:buNone/>
            </a:pPr>
            <a:r>
              <a:rPr lang="en-US"/>
              <a:t>PAYROLL CALENDARS </a:t>
            </a:r>
            <a:r>
              <a:rPr lang="en-US" sz="4400"/>
              <a:t>(Pre-Paid)</a:t>
            </a:r>
            <a:endParaRPr sz="5800"/>
          </a:p>
        </p:txBody>
      </p:sp>
      <p:graphicFrame>
        <p:nvGraphicFramePr>
          <p:cNvPr id="96" name="Google Shape;96;g3f06e38685f_0_200"/>
          <p:cNvGraphicFramePr/>
          <p:nvPr/>
        </p:nvGraphicFramePr>
        <p:xfrm>
          <a:off x="152400" y="1254000"/>
          <a:ext cx="3000000" cy="3000000"/>
        </p:xfrm>
        <a:graphic>
          <a:graphicData uri="http://schemas.openxmlformats.org/drawingml/2006/table">
            <a:tbl>
              <a:tblPr>
                <a:noFill/>
                <a:tableStyleId>{123373D9-88BF-46AF-AE6E-0741458E29EC}</a:tableStyleId>
              </a:tblPr>
              <a:tblGrid>
                <a:gridCol w="949050"/>
                <a:gridCol w="949050"/>
                <a:gridCol w="3021150"/>
                <a:gridCol w="949050"/>
                <a:gridCol w="3400775"/>
                <a:gridCol w="1455225"/>
                <a:gridCol w="949050"/>
              </a:tblGrid>
              <a:tr h="781675">
                <a:tc>
                  <a:txBody>
                    <a:bodyPr/>
                    <a:lstStyle/>
                    <a:p>
                      <a:pPr indent="0" lvl="0" marL="0" marR="0" rtl="0" algn="ctr">
                        <a:lnSpc>
                          <a:spcPct val="115000"/>
                        </a:lnSpc>
                        <a:spcBef>
                          <a:spcPts val="0"/>
                        </a:spcBef>
                        <a:spcAft>
                          <a:spcPts val="0"/>
                        </a:spcAft>
                        <a:buClr>
                          <a:srgbClr val="000000"/>
                        </a:buClr>
                        <a:buSzPts val="900"/>
                        <a:buFont typeface="Arial"/>
                        <a:buNone/>
                      </a:pPr>
                      <a:r>
                        <a:rPr b="1" lang="en-US" sz="900" u="none" cap="none" strike="noStrike"/>
                        <a:t>Pay Period</a:t>
                      </a:r>
                      <a:endParaRPr b="1" sz="9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DEEAF6"/>
                    </a:solidFill>
                    <a:extLst>
                      <a:ext uri="http://customooxmlschemas.google.com/">
                        <go:slidesCustomData xmlns:go="http://customooxmlschemas.google.com/" cellId="96:0:0"/>
                      </a:ext>
                    </a:extLst>
                  </a:tcPr>
                </a:tc>
                <a:tc>
                  <a:txBody>
                    <a:bodyPr/>
                    <a:lstStyle/>
                    <a:p>
                      <a:pPr indent="0" lvl="0" marL="0" marR="0" rtl="0" algn="ctr">
                        <a:lnSpc>
                          <a:spcPct val="115000"/>
                        </a:lnSpc>
                        <a:spcBef>
                          <a:spcPts val="0"/>
                        </a:spcBef>
                        <a:spcAft>
                          <a:spcPts val="0"/>
                        </a:spcAft>
                        <a:buClr>
                          <a:srgbClr val="000000"/>
                        </a:buClr>
                        <a:buSzPts val="900"/>
                        <a:buFont typeface="Arial"/>
                        <a:buNone/>
                      </a:pPr>
                      <a:r>
                        <a:rPr b="1" lang="en-US" sz="900" u="none" cap="none" strike="noStrike"/>
                        <a:t>Pay Date</a:t>
                      </a:r>
                      <a:endParaRPr b="1" sz="9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DEEAF6"/>
                    </a:solidFill>
                    <a:extLst>
                      <a:ext uri="http://customooxmlschemas.google.com/">
                        <go:slidesCustomData xmlns:go="http://customooxmlschemas.google.com/" cellId="96:0:1"/>
                      </a:ext>
                    </a:extLst>
                  </a:tcPr>
                </a:tc>
                <a:tc>
                  <a:txBody>
                    <a:bodyPr/>
                    <a:lstStyle/>
                    <a:p>
                      <a:pPr indent="0" lvl="0" marL="0" marR="0" rtl="0" algn="ctr">
                        <a:lnSpc>
                          <a:spcPct val="115000"/>
                        </a:lnSpc>
                        <a:spcBef>
                          <a:spcPts val="0"/>
                        </a:spcBef>
                        <a:spcAft>
                          <a:spcPts val="0"/>
                        </a:spcAft>
                        <a:buClr>
                          <a:srgbClr val="000000"/>
                        </a:buClr>
                        <a:buSzPts val="900"/>
                        <a:buFont typeface="Arial"/>
                        <a:buNone/>
                      </a:pPr>
                      <a:r>
                        <a:rPr b="1" lang="en-US" sz="900" u="none" cap="none" strike="noStrike"/>
                        <a:t>Date</a:t>
                      </a:r>
                      <a:endParaRPr b="1" sz="900" u="none" cap="none" strike="noStrike"/>
                    </a:p>
                    <a:p>
                      <a:pPr indent="0" lvl="0" marL="0" marR="0" rtl="0" algn="ctr">
                        <a:lnSpc>
                          <a:spcPct val="115000"/>
                        </a:lnSpc>
                        <a:spcBef>
                          <a:spcPts val="0"/>
                        </a:spcBef>
                        <a:spcAft>
                          <a:spcPts val="0"/>
                        </a:spcAft>
                        <a:buClr>
                          <a:srgbClr val="000000"/>
                        </a:buClr>
                        <a:buSzPts val="900"/>
                        <a:buFont typeface="Arial"/>
                        <a:buNone/>
                      </a:pPr>
                      <a:r>
                        <a:rPr b="1" lang="en-US" sz="900" u="none" cap="none" strike="noStrike"/>
                        <a:t>Range in</a:t>
                      </a:r>
                      <a:endParaRPr b="1" sz="900" u="none" cap="none" strike="noStrike"/>
                    </a:p>
                    <a:p>
                      <a:pPr indent="0" lvl="0" marL="0" marR="0" rtl="0" algn="ctr">
                        <a:lnSpc>
                          <a:spcPct val="115000"/>
                        </a:lnSpc>
                        <a:spcBef>
                          <a:spcPts val="0"/>
                        </a:spcBef>
                        <a:spcAft>
                          <a:spcPts val="0"/>
                        </a:spcAft>
                        <a:buClr>
                          <a:srgbClr val="000000"/>
                        </a:buClr>
                        <a:buSzPts val="900"/>
                        <a:buFont typeface="Arial"/>
                        <a:buNone/>
                      </a:pPr>
                      <a:r>
                        <a:rPr b="1" lang="en-US" sz="900" u="none" cap="none" strike="noStrike"/>
                        <a:t>Pay Period</a:t>
                      </a:r>
                      <a:endParaRPr b="1" sz="9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DEEAF6"/>
                    </a:solidFill>
                    <a:extLst>
                      <a:ext uri="http://customooxmlschemas.google.com/">
                        <go:slidesCustomData xmlns:go="http://customooxmlschemas.google.com/" cellId="96:0:2"/>
                      </a:ext>
                    </a:extLst>
                  </a:tcPr>
                </a:tc>
                <a:tc>
                  <a:txBody>
                    <a:bodyPr/>
                    <a:lstStyle/>
                    <a:p>
                      <a:pPr indent="0" lvl="0" marL="0" marR="0" rtl="0" algn="ctr">
                        <a:lnSpc>
                          <a:spcPct val="115000"/>
                        </a:lnSpc>
                        <a:spcBef>
                          <a:spcPts val="0"/>
                        </a:spcBef>
                        <a:spcAft>
                          <a:spcPts val="0"/>
                        </a:spcAft>
                        <a:buClr>
                          <a:srgbClr val="000000"/>
                        </a:buClr>
                        <a:buSzPts val="900"/>
                        <a:buFont typeface="Arial"/>
                        <a:buNone/>
                      </a:pPr>
                      <a:r>
                        <a:rPr b="1" lang="en-US" sz="900" u="none" cap="none" strike="noStrike"/>
                        <a:t># of Days Paid</a:t>
                      </a:r>
                      <a:endParaRPr b="1" sz="9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DEEAF6"/>
                    </a:solidFill>
                    <a:extLst>
                      <a:ext uri="http://customooxmlschemas.google.com/">
                        <go:slidesCustomData xmlns:go="http://customooxmlschemas.google.com/" cellId="96:0:3"/>
                      </a:ext>
                    </a:extLst>
                  </a:tcPr>
                </a:tc>
                <a:tc>
                  <a:txBody>
                    <a:bodyPr/>
                    <a:lstStyle/>
                    <a:p>
                      <a:pPr indent="0" lvl="0" marL="0" marR="0" rtl="0" algn="ctr">
                        <a:lnSpc>
                          <a:spcPct val="115000"/>
                        </a:lnSpc>
                        <a:spcBef>
                          <a:spcPts val="0"/>
                        </a:spcBef>
                        <a:spcAft>
                          <a:spcPts val="0"/>
                        </a:spcAft>
                        <a:buClr>
                          <a:srgbClr val="000000"/>
                        </a:buClr>
                        <a:buSzPts val="900"/>
                        <a:buFont typeface="Arial"/>
                        <a:buNone/>
                      </a:pPr>
                      <a:r>
                        <a:rPr b="1" lang="en-US" sz="900" u="none" cap="none" strike="noStrike"/>
                        <a:t>Absence Date</a:t>
                      </a:r>
                      <a:endParaRPr b="1" sz="900" u="none" cap="none" strike="noStrike"/>
                    </a:p>
                    <a:p>
                      <a:pPr indent="0" lvl="0" marL="0" marR="0" rtl="0" algn="ctr">
                        <a:lnSpc>
                          <a:spcPct val="115000"/>
                        </a:lnSpc>
                        <a:spcBef>
                          <a:spcPts val="0"/>
                        </a:spcBef>
                        <a:spcAft>
                          <a:spcPts val="0"/>
                        </a:spcAft>
                        <a:buClr>
                          <a:srgbClr val="000000"/>
                        </a:buClr>
                        <a:buSzPts val="900"/>
                        <a:buFont typeface="Arial"/>
                        <a:buNone/>
                      </a:pPr>
                      <a:r>
                        <a:rPr b="1" lang="en-US" sz="900" u="none" cap="none" strike="noStrike"/>
                        <a:t>Range and</a:t>
                      </a:r>
                      <a:endParaRPr b="1" sz="900" u="none" cap="none" strike="noStrike"/>
                    </a:p>
                    <a:p>
                      <a:pPr indent="0" lvl="0" marL="0" marR="0" rtl="0" algn="ctr">
                        <a:lnSpc>
                          <a:spcPct val="115000"/>
                        </a:lnSpc>
                        <a:spcBef>
                          <a:spcPts val="0"/>
                        </a:spcBef>
                        <a:spcAft>
                          <a:spcPts val="0"/>
                        </a:spcAft>
                        <a:buClr>
                          <a:srgbClr val="000000"/>
                        </a:buClr>
                        <a:buSzPts val="900"/>
                        <a:buFont typeface="Arial"/>
                        <a:buNone/>
                      </a:pPr>
                      <a:r>
                        <a:rPr b="1" lang="en-US" sz="900" u="none" cap="none" strike="noStrike"/>
                        <a:t>Timesheet Date Range</a:t>
                      </a:r>
                      <a:endParaRPr b="1" sz="9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DEEAF6"/>
                    </a:solidFill>
                    <a:extLst>
                      <a:ext uri="http://customooxmlschemas.google.com/">
                        <go:slidesCustomData xmlns:go="http://customooxmlschemas.google.com/" cellId="96:0:4"/>
                      </a:ext>
                    </a:extLst>
                  </a:tcPr>
                </a:tc>
                <a:tc>
                  <a:txBody>
                    <a:bodyPr/>
                    <a:lstStyle/>
                    <a:p>
                      <a:pPr indent="0" lvl="0" marL="0" marR="0" rtl="0" algn="ctr">
                        <a:lnSpc>
                          <a:spcPct val="115000"/>
                        </a:lnSpc>
                        <a:spcBef>
                          <a:spcPts val="0"/>
                        </a:spcBef>
                        <a:spcAft>
                          <a:spcPts val="0"/>
                        </a:spcAft>
                        <a:buClr>
                          <a:srgbClr val="000000"/>
                        </a:buClr>
                        <a:buSzPts val="900"/>
                        <a:buFont typeface="Arial"/>
                        <a:buNone/>
                      </a:pPr>
                      <a:r>
                        <a:rPr b="1" lang="en-US" sz="900" u="none" cap="none" strike="noStrike"/>
                        <a:t>Payroll (Submit)</a:t>
                      </a:r>
                      <a:endParaRPr b="1" sz="900" u="none" cap="none" strike="noStrike"/>
                    </a:p>
                    <a:p>
                      <a:pPr indent="0" lvl="0" marL="0" marR="0" rtl="0" algn="ctr">
                        <a:lnSpc>
                          <a:spcPct val="115000"/>
                        </a:lnSpc>
                        <a:spcBef>
                          <a:spcPts val="0"/>
                        </a:spcBef>
                        <a:spcAft>
                          <a:spcPts val="0"/>
                        </a:spcAft>
                        <a:buClr>
                          <a:srgbClr val="000000"/>
                        </a:buClr>
                        <a:buSzPts val="900"/>
                        <a:buFont typeface="Arial"/>
                        <a:buNone/>
                      </a:pPr>
                      <a:r>
                        <a:rPr b="1" lang="en-US" sz="900" u="none" cap="none" strike="noStrike"/>
                        <a:t>Reports</a:t>
                      </a:r>
                      <a:endParaRPr b="1" sz="900" u="none" cap="none" strike="noStrike"/>
                    </a:p>
                    <a:p>
                      <a:pPr indent="0" lvl="0" marL="0" marR="0" rtl="0" algn="ctr">
                        <a:lnSpc>
                          <a:spcPct val="115000"/>
                        </a:lnSpc>
                        <a:spcBef>
                          <a:spcPts val="0"/>
                        </a:spcBef>
                        <a:spcAft>
                          <a:spcPts val="0"/>
                        </a:spcAft>
                        <a:buClr>
                          <a:srgbClr val="000000"/>
                        </a:buClr>
                        <a:buSzPts val="900"/>
                        <a:buFont typeface="Arial"/>
                        <a:buNone/>
                      </a:pPr>
                      <a:r>
                        <a:rPr b="1" lang="en-US" sz="900" u="none" cap="none" strike="noStrike"/>
                        <a:t>Due by 5 pm</a:t>
                      </a:r>
                      <a:endParaRPr b="1" sz="9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6:0:5"/>
                      </a:ext>
                    </a:extLst>
                  </a:tcPr>
                </a:tc>
                <a:tc>
                  <a:txBody>
                    <a:bodyPr/>
                    <a:lstStyle/>
                    <a:p>
                      <a:pPr indent="0" lvl="0" marL="0" marR="0" rtl="0" algn="ctr">
                        <a:lnSpc>
                          <a:spcPct val="115000"/>
                        </a:lnSpc>
                        <a:spcBef>
                          <a:spcPts val="0"/>
                        </a:spcBef>
                        <a:spcAft>
                          <a:spcPts val="0"/>
                        </a:spcAft>
                        <a:buClr>
                          <a:srgbClr val="000000"/>
                        </a:buClr>
                        <a:buSzPts val="900"/>
                        <a:buFont typeface="Arial"/>
                        <a:buNone/>
                      </a:pPr>
                      <a:r>
                        <a:rPr b="1" lang="en-US" sz="900" u="none" cap="none" strike="noStrike"/>
                        <a:t>PR Process Days</a:t>
                      </a:r>
                      <a:endParaRPr b="1" sz="9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DEEAF6"/>
                    </a:solidFill>
                    <a:extLst>
                      <a:ext uri="http://customooxmlschemas.google.com/">
                        <go:slidesCustomData xmlns:go="http://customooxmlschemas.google.com/" cellId="96:0:6"/>
                      </a:ext>
                    </a:extLst>
                  </a:tcPr>
                </a:tc>
              </a:tr>
              <a:tr h="347675">
                <a:tc gridSpan="7">
                  <a:txBody>
                    <a:bodyPr/>
                    <a:lstStyle/>
                    <a:p>
                      <a:pPr indent="0" lvl="0" marL="0" marR="0" rtl="0" algn="ctr">
                        <a:lnSpc>
                          <a:spcPct val="115000"/>
                        </a:lnSpc>
                        <a:spcBef>
                          <a:spcPts val="0"/>
                        </a:spcBef>
                        <a:spcAft>
                          <a:spcPts val="0"/>
                        </a:spcAft>
                        <a:buClr>
                          <a:srgbClr val="000000"/>
                        </a:buClr>
                        <a:buSzPts val="900"/>
                        <a:buFont typeface="Arial"/>
                        <a:buNone/>
                      </a:pPr>
                      <a:r>
                        <a:rPr i="1" lang="en-US" sz="900" u="none" cap="none" strike="noStrike">
                          <a:solidFill>
                            <a:srgbClr val="FFFFFF"/>
                          </a:solidFill>
                        </a:rPr>
                        <a:t>Pay Groups: #01 &amp; #06 10 mo - (ALL 10-month PRE PAID staff excluding Early College plus hourly employees)</a:t>
                      </a:r>
                      <a:endParaRPr i="1" sz="900" u="none" cap="none" strike="noStrike">
                        <a:solidFill>
                          <a:srgbClr val="FFFFFF"/>
                        </a:solidFill>
                      </a:endParaRPr>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274E13"/>
                    </a:solidFill>
                    <a:extLst>
                      <a:ext uri="http://customooxmlschemas.google.com/">
                        <go:slidesCustomData xmlns:go="http://customooxmlschemas.google.com/" cellId="96:1:0"/>
                      </a:ext>
                    </a:extLst>
                  </a:tcPr>
                </a:tc>
                <a:tc hMerge="1"/>
                <a:tc hMerge="1"/>
                <a:tc hMerge="1"/>
                <a:tc hMerge="1"/>
                <a:tc hMerge="1"/>
                <a:tc hMerge="1"/>
              </a:tr>
              <a:tr h="3572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1</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2: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31-Jul</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2: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Districk Flexible Learning</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2: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21.5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2: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JUNE 8 - JULY 10</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2: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13-Jul</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6:2: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9</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2:6"/>
                      </a:ext>
                    </a:extLst>
                  </a:tcPr>
                </a:tc>
              </a:tr>
              <a:tr h="3572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3: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31-Aug</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3: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AUG 10 - SEPT 8 NOON</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3: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21.5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3: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JULY 13 - AUG 7</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3: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10-Aug</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6:3: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10</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3:6"/>
                      </a:ext>
                    </a:extLst>
                  </a:tcPr>
                </a:tc>
              </a:tr>
              <a:tr h="3572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3</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4: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30-Sep</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4: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SEPT 8 NOON - OCT 7</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4: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21.5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4: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AUG 10 - SEPT 11</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4: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14-Sep</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6:4: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7</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4:6"/>
                      </a:ext>
                    </a:extLst>
                  </a:tcPr>
                </a:tc>
              </a:tr>
              <a:tr h="3572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4</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5: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30-Oct</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5: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OCT 8 - NOV 6 NOON</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5: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21.5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5: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SEPT 14 - OCT 9</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5: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12-Oct</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6:5: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9</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5:6"/>
                      </a:ext>
                    </a:extLst>
                  </a:tcPr>
                </a:tc>
              </a:tr>
              <a:tr h="3572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6: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30-Nov</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6: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NOV 6 NOON - DEC 7</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6: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21.5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6: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OCT 12 - NOV 6</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6: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9-Nov</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6:6: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8</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6:6"/>
                      </a:ext>
                    </a:extLst>
                  </a:tcPr>
                </a:tc>
              </a:tr>
              <a:tr h="3572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6</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7: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31-Dec</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7: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DEC 8 - JAN 6 NOON</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7: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21.5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7: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NOV 9 - DEC 4</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7: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7-Dec</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6:7: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9</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7:6"/>
                      </a:ext>
                    </a:extLst>
                  </a:tcPr>
                </a:tc>
              </a:tr>
              <a:tr h="3572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7</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8: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29-Jan</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8: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JAN 6 NOON - FEB 4</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8: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21.5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8: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DEC 7 - JAN 8</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8: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11-Jan</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6:8: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9</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8:6"/>
                      </a:ext>
                    </a:extLst>
                  </a:tcPr>
                </a:tc>
              </a:tr>
              <a:tr h="3572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8</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9: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26-Feb</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9: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FEB 5 - MARCH 8 NOON</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9: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21.5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9: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JAN 11 - FEB 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9: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8-Feb</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6:9: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9</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9:6"/>
                      </a:ext>
                    </a:extLst>
                  </a:tcPr>
                </a:tc>
              </a:tr>
              <a:tr h="414425">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9</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0: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31-Mar</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0: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MARCH 8 NOON - APRIL 6</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0: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21.5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0: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FEB 8 - MARCH 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0: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8-Mar</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6:10: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10</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0:6"/>
                      </a:ext>
                    </a:extLst>
                  </a:tcPr>
                </a:tc>
              </a:tr>
              <a:tr h="3572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10</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1: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30-Apr</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1: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APRIL 7 - MAY 6 NOON</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1: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21.5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1: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MARCH 8 - APRIL 9</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1: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12-Apr</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6:11: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9</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1:6"/>
                      </a:ext>
                    </a:extLst>
                  </a:tcPr>
                </a:tc>
              </a:tr>
              <a:tr h="357250">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11</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2: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28-May</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2: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MAY 6 NOON - JUNE 4</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2:2"/>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21.5</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2: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APRIL 12 - MAY 7</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2: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10-May</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6:12: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9</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2:6"/>
                      </a:ext>
                    </a:extLst>
                  </a:tcPr>
                </a:tc>
              </a:tr>
              <a:tr h="368775">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12</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3:0"/>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30-Jun</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3:1"/>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*Sub Pay Only*</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3:2"/>
                      </a:ext>
                    </a:extLst>
                  </a:tcPr>
                </a:tc>
                <a:tc>
                  <a:txBody>
                    <a:bodyPr/>
                    <a:lstStyle/>
                    <a:p>
                      <a:pPr indent="0" lvl="0" marL="0" marR="0" rtl="0" algn="l">
                        <a:lnSpc>
                          <a:spcPct val="100000"/>
                        </a:lnSpc>
                        <a:spcBef>
                          <a:spcPts val="0"/>
                        </a:spcBef>
                        <a:spcAft>
                          <a:spcPts val="0"/>
                        </a:spcAft>
                        <a:buClr>
                          <a:srgbClr val="000000"/>
                        </a:buClr>
                        <a:buSzPts val="1200"/>
                        <a:buFont typeface="Arial"/>
                        <a:buNone/>
                      </a:pPr>
                      <a:r>
                        <a:t/>
                      </a:r>
                      <a:endParaRPr sz="12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3:3"/>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lang="en-US" sz="1000" u="none" cap="none" strike="noStrike"/>
                        <a:t>MAY 10 - JUNE 4</a:t>
                      </a:r>
                      <a:endParaRPr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3:4"/>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7-Jun</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FFFF00"/>
                    </a:solidFill>
                    <a:extLst>
                      <a:ext uri="http://customooxmlschemas.google.com/">
                        <go:slidesCustomData xmlns:go="http://customooxmlschemas.google.com/" cellId="96:13:5"/>
                      </a:ext>
                    </a:extLst>
                  </a:tcPr>
                </a:tc>
                <a:tc>
                  <a:txBody>
                    <a:bodyPr/>
                    <a:lstStyle/>
                    <a:p>
                      <a:pPr indent="0" lvl="0" marL="0" marR="0" rtl="0" algn="ctr">
                        <a:lnSpc>
                          <a:spcPct val="115000"/>
                        </a:lnSpc>
                        <a:spcBef>
                          <a:spcPts val="0"/>
                        </a:spcBef>
                        <a:spcAft>
                          <a:spcPts val="0"/>
                        </a:spcAft>
                        <a:buClr>
                          <a:srgbClr val="000000"/>
                        </a:buClr>
                        <a:buSzPts val="1000"/>
                        <a:buFont typeface="Arial"/>
                        <a:buNone/>
                      </a:pPr>
                      <a:r>
                        <a:rPr b="1" lang="en-US" sz="1000" u="none" cap="none" strike="noStrike"/>
                        <a:t>12</a:t>
                      </a:r>
                      <a:endParaRPr b="1" sz="1000" u="none" cap="none" strike="noStrike"/>
                    </a:p>
                  </a:txBody>
                  <a:tcPr marT="91425" marB="91425" marR="28575" marL="28575" anchor="b">
                    <a:lnL cap="flat" cmpd="sng" w="17325">
                      <a:solidFill>
                        <a:srgbClr val="000000"/>
                      </a:solidFill>
                      <a:prstDash val="solid"/>
                      <a:round/>
                      <a:headEnd len="sm" w="sm" type="none"/>
                      <a:tailEnd len="sm" w="sm" type="none"/>
                    </a:lnL>
                    <a:lnR cap="flat" cmpd="sng" w="173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extLst>
                      <a:ext uri="http://customooxmlschemas.google.com/">
                        <go:slidesCustomData xmlns:go="http://customooxmlschemas.google.com/" cellId="96:13:6"/>
                      </a:ext>
                    </a:extLst>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g3f06e38685f_0_300"/>
          <p:cNvSpPr txBox="1"/>
          <p:nvPr>
            <p:ph type="title"/>
          </p:nvPr>
        </p:nvSpPr>
        <p:spPr>
          <a:xfrm>
            <a:off x="-555052" y="126932"/>
            <a:ext cx="10058400" cy="1609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b="1" lang="en-US" sz="3900"/>
              <a:t>EXCEPTION DASHBOARD + YOU =</a:t>
            </a:r>
            <a:endParaRPr b="1" sz="3900">
              <a:solidFill>
                <a:srgbClr val="FF00FF"/>
              </a:solidFill>
            </a:endParaRPr>
          </a:p>
        </p:txBody>
      </p:sp>
      <p:sp>
        <p:nvSpPr>
          <p:cNvPr id="102" name="Google Shape;102;g3f06e38685f_0_300"/>
          <p:cNvSpPr txBox="1"/>
          <p:nvPr>
            <p:ph idx="1" type="body"/>
          </p:nvPr>
        </p:nvSpPr>
        <p:spPr>
          <a:xfrm>
            <a:off x="1005125" y="1663125"/>
            <a:ext cx="9668400" cy="9297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1700"/>
              <a:buNone/>
            </a:pPr>
            <a:r>
              <a:rPr lang="en-US">
                <a:solidFill>
                  <a:schemeClr val="dk1"/>
                </a:solidFill>
              </a:rPr>
              <a:t>Timekeeper Exception Dashboard </a:t>
            </a:r>
            <a:endParaRPr>
              <a:solidFill>
                <a:schemeClr val="dk1"/>
              </a:solidFill>
            </a:endParaRPr>
          </a:p>
          <a:p>
            <a:pPr indent="-182880" lvl="1" marL="457200" rtl="0" algn="l">
              <a:lnSpc>
                <a:spcPct val="90000"/>
              </a:lnSpc>
              <a:spcBef>
                <a:spcPts val="400"/>
              </a:spcBef>
              <a:spcAft>
                <a:spcPts val="0"/>
              </a:spcAft>
              <a:buClr>
                <a:schemeClr val="dk1"/>
              </a:buClr>
              <a:buSzPts val="1530"/>
              <a:buChar char="▪"/>
            </a:pPr>
            <a:r>
              <a:rPr lang="en-US">
                <a:solidFill>
                  <a:schemeClr val="dk1"/>
                </a:solidFill>
              </a:rPr>
              <a:t>LINQ Payroll -&gt; Timekeeper Menu -&gt; Exception Dashboard</a:t>
            </a:r>
            <a:endParaRPr>
              <a:solidFill>
                <a:schemeClr val="dk1"/>
              </a:solidFill>
            </a:endParaRPr>
          </a:p>
        </p:txBody>
      </p:sp>
      <p:pic>
        <p:nvPicPr>
          <p:cNvPr id="103" name="Google Shape;103;g3f06e38685f_0_300"/>
          <p:cNvPicPr preferRelativeResize="0"/>
          <p:nvPr>
            <p:ph idx="2" type="body"/>
          </p:nvPr>
        </p:nvPicPr>
        <p:blipFill rotWithShape="1">
          <a:blip r:embed="rId3">
            <a:alphaModFix/>
          </a:blip>
          <a:srcRect b="0" l="0" r="0" t="0"/>
          <a:stretch/>
        </p:blipFill>
        <p:spPr>
          <a:xfrm>
            <a:off x="3306850" y="2430225"/>
            <a:ext cx="8658600" cy="4309800"/>
          </a:xfrm>
          <a:prstGeom prst="rect">
            <a:avLst/>
          </a:prstGeom>
          <a:noFill/>
          <a:ln>
            <a:noFill/>
          </a:ln>
        </p:spPr>
      </p:pic>
      <p:sp>
        <p:nvSpPr>
          <p:cNvPr id="104" name="Google Shape;104;g3f06e38685f_0_300"/>
          <p:cNvSpPr txBox="1"/>
          <p:nvPr/>
        </p:nvSpPr>
        <p:spPr>
          <a:xfrm>
            <a:off x="297225" y="2753150"/>
            <a:ext cx="2627400" cy="3651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Rockwell"/>
                <a:ea typeface="Rockwell"/>
                <a:cs typeface="Rockwell"/>
                <a:sym typeface="Rockwell"/>
              </a:rPr>
              <a:t>ALWAYS CHECK YOUR EXCEPTION DASHBOARD BEFORE YOU TURN IN YOUR PAYROLL EACH MONTH. </a:t>
            </a:r>
            <a:endParaRPr b="0" i="0" sz="2000" u="none" cap="none" strike="noStrike">
              <a:solidFill>
                <a:schemeClr val="dk1"/>
              </a:solidFill>
              <a:latin typeface="Rockwell"/>
              <a:ea typeface="Rockwell"/>
              <a:cs typeface="Rockwell"/>
              <a:sym typeface="Rockwell"/>
            </a:endParaRPr>
          </a:p>
        </p:txBody>
      </p:sp>
      <p:pic>
        <p:nvPicPr>
          <p:cNvPr descr="the word besties is written in red letters on a white background (Provided by Tenor)" id="105" name="Google Shape;105;g3f06e38685f_0_300"/>
          <p:cNvPicPr preferRelativeResize="0"/>
          <p:nvPr/>
        </p:nvPicPr>
        <p:blipFill rotWithShape="1">
          <a:blip r:embed="rId4">
            <a:alphaModFix/>
          </a:blip>
          <a:srcRect b="0" l="0" r="0" t="0"/>
          <a:stretch/>
        </p:blipFill>
        <p:spPr>
          <a:xfrm>
            <a:off x="8748550" y="126924"/>
            <a:ext cx="3270425" cy="13215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g3f06e38685f_0_403"/>
          <p:cNvSpPr txBox="1"/>
          <p:nvPr>
            <p:ph type="title"/>
          </p:nvPr>
        </p:nvSpPr>
        <p:spPr>
          <a:xfrm>
            <a:off x="1066798" y="7"/>
            <a:ext cx="10058400" cy="1609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lang="en-US"/>
              <a:t>QUICK QUIZ!</a:t>
            </a:r>
            <a:endParaRPr sz="4000"/>
          </a:p>
        </p:txBody>
      </p:sp>
      <p:sp>
        <p:nvSpPr>
          <p:cNvPr id="111" name="Google Shape;111;g3f06e38685f_0_403"/>
          <p:cNvSpPr txBox="1"/>
          <p:nvPr>
            <p:ph idx="1" type="body"/>
          </p:nvPr>
        </p:nvSpPr>
        <p:spPr>
          <a:xfrm>
            <a:off x="482225" y="4714325"/>
            <a:ext cx="5709900" cy="1926600"/>
          </a:xfrm>
          <a:prstGeom prst="rect">
            <a:avLst/>
          </a:prstGeom>
          <a:noFill/>
          <a:ln>
            <a:noFill/>
          </a:ln>
        </p:spPr>
        <p:txBody>
          <a:bodyPr anchorCtr="0" anchor="t" bIns="45700" lIns="91425" spcFirstLastPara="1" rIns="91425" wrap="square" tIns="45700">
            <a:normAutofit/>
          </a:bodyPr>
          <a:lstStyle/>
          <a:p>
            <a:pPr indent="-336550" lvl="0" marL="457200" rtl="0" algn="l">
              <a:lnSpc>
                <a:spcPct val="90000"/>
              </a:lnSpc>
              <a:spcBef>
                <a:spcPts val="1200"/>
              </a:spcBef>
              <a:spcAft>
                <a:spcPts val="0"/>
              </a:spcAft>
              <a:buClr>
                <a:schemeClr val="dk1"/>
              </a:buClr>
              <a:buSzPts val="1700"/>
              <a:buChar char="●"/>
            </a:pPr>
            <a:r>
              <a:rPr b="1" lang="en-US">
                <a:solidFill>
                  <a:schemeClr val="dk1"/>
                </a:solidFill>
              </a:rPr>
              <a:t>CLOCK IN ONLY </a:t>
            </a:r>
            <a:r>
              <a:rPr lang="en-US">
                <a:solidFill>
                  <a:schemeClr val="dk1"/>
                </a:solidFill>
              </a:rPr>
              <a:t>employees should </a:t>
            </a:r>
            <a:r>
              <a:rPr b="1" lang="en-US">
                <a:solidFill>
                  <a:schemeClr val="dk1"/>
                </a:solidFill>
              </a:rPr>
              <a:t>NOT </a:t>
            </a:r>
            <a:r>
              <a:rPr lang="en-US">
                <a:solidFill>
                  <a:schemeClr val="dk1"/>
                </a:solidFill>
              </a:rPr>
              <a:t>be on your dashboard unless they are less than %100 employed.  </a:t>
            </a:r>
            <a:endParaRPr>
              <a:solidFill>
                <a:schemeClr val="dk1"/>
              </a:solidFill>
            </a:endParaRPr>
          </a:p>
          <a:p>
            <a:pPr indent="0" lvl="0" marL="457200" rtl="0" algn="l">
              <a:lnSpc>
                <a:spcPct val="90000"/>
              </a:lnSpc>
              <a:spcBef>
                <a:spcPts val="1200"/>
              </a:spcBef>
              <a:spcAft>
                <a:spcPts val="0"/>
              </a:spcAft>
              <a:buSzPts val="1700"/>
              <a:buNone/>
            </a:pPr>
            <a:r>
              <a:t/>
            </a:r>
            <a:endParaRPr>
              <a:solidFill>
                <a:schemeClr val="dk1"/>
              </a:solidFill>
            </a:endParaRPr>
          </a:p>
          <a:p>
            <a:pPr indent="0" lvl="0" marL="0" rtl="0" algn="l">
              <a:lnSpc>
                <a:spcPct val="90000"/>
              </a:lnSpc>
              <a:spcBef>
                <a:spcPts val="1200"/>
              </a:spcBef>
              <a:spcAft>
                <a:spcPts val="0"/>
              </a:spcAft>
              <a:buSzPts val="1700"/>
              <a:buNone/>
            </a:pPr>
            <a:r>
              <a:t/>
            </a:r>
            <a:endParaRPr>
              <a:solidFill>
                <a:schemeClr val="dk1"/>
              </a:solidFill>
            </a:endParaRPr>
          </a:p>
        </p:txBody>
      </p:sp>
      <p:sp>
        <p:nvSpPr>
          <p:cNvPr id="112" name="Google Shape;112;g3f06e38685f_0_403"/>
          <p:cNvSpPr txBox="1"/>
          <p:nvPr>
            <p:ph idx="2" type="body"/>
          </p:nvPr>
        </p:nvSpPr>
        <p:spPr>
          <a:xfrm>
            <a:off x="752000" y="1701150"/>
            <a:ext cx="10831200" cy="731400"/>
          </a:xfrm>
          <a:prstGeom prst="rect">
            <a:avLst/>
          </a:prstGeom>
          <a:noFill/>
          <a:ln>
            <a:noFill/>
          </a:ln>
        </p:spPr>
        <p:txBody>
          <a:bodyPr anchorCtr="0" anchor="t" bIns="45700" lIns="91425" spcFirstLastPara="1" rIns="91425" wrap="square" tIns="45700">
            <a:normAutofit/>
          </a:bodyPr>
          <a:lstStyle/>
          <a:p>
            <a:pPr indent="-336550" lvl="0" marL="457200" rtl="0" algn="l">
              <a:lnSpc>
                <a:spcPct val="90000"/>
              </a:lnSpc>
              <a:spcBef>
                <a:spcPts val="1200"/>
              </a:spcBef>
              <a:spcAft>
                <a:spcPts val="0"/>
              </a:spcAft>
              <a:buClr>
                <a:schemeClr val="dk1"/>
              </a:buClr>
              <a:buSzPts val="1700"/>
              <a:buAutoNum type="arabicPeriod"/>
            </a:pPr>
            <a:r>
              <a:rPr b="1" lang="en-US">
                <a:solidFill>
                  <a:schemeClr val="dk1"/>
                </a:solidFill>
              </a:rPr>
              <a:t>CLOCK IN/ OUT ONLY </a:t>
            </a:r>
            <a:r>
              <a:rPr lang="en-US">
                <a:solidFill>
                  <a:schemeClr val="dk1"/>
                </a:solidFill>
              </a:rPr>
              <a:t>employees are okay to have on the dashboard as long as they are ________?</a:t>
            </a:r>
            <a:endParaRPr>
              <a:solidFill>
                <a:schemeClr val="dk1"/>
              </a:solidFill>
            </a:endParaRPr>
          </a:p>
        </p:txBody>
      </p:sp>
      <p:pic>
        <p:nvPicPr>
          <p:cNvPr id="113" name="Google Shape;113;g3f06e38685f_0_403"/>
          <p:cNvPicPr preferRelativeResize="0"/>
          <p:nvPr/>
        </p:nvPicPr>
        <p:blipFill rotWithShape="1">
          <a:blip r:embed="rId3">
            <a:alphaModFix/>
          </a:blip>
          <a:srcRect b="0" l="0" r="0" t="0"/>
          <a:stretch/>
        </p:blipFill>
        <p:spPr>
          <a:xfrm>
            <a:off x="6563850" y="3647700"/>
            <a:ext cx="5532300" cy="3078400"/>
          </a:xfrm>
          <a:prstGeom prst="rect">
            <a:avLst/>
          </a:prstGeom>
          <a:noFill/>
          <a:ln>
            <a:noFill/>
          </a:ln>
        </p:spPr>
      </p:pic>
      <p:sp>
        <p:nvSpPr>
          <p:cNvPr id="114" name="Google Shape;114;g3f06e38685f_0_403"/>
          <p:cNvSpPr txBox="1"/>
          <p:nvPr/>
        </p:nvSpPr>
        <p:spPr>
          <a:xfrm>
            <a:off x="1012625" y="2518800"/>
            <a:ext cx="10434900" cy="595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Rockwell"/>
                <a:ea typeface="Rockwell"/>
                <a:cs typeface="Rockwell"/>
                <a:sym typeface="Rockwell"/>
              </a:rPr>
              <a:t>EXAMPLES ARE:</a:t>
            </a:r>
            <a:endParaRPr b="0" i="0" sz="2000" u="none" cap="none" strike="noStrike">
              <a:solidFill>
                <a:schemeClr val="dk1"/>
              </a:solidFill>
              <a:latin typeface="Rockwell"/>
              <a:ea typeface="Rockwell"/>
              <a:cs typeface="Rockwell"/>
              <a:sym typeface="Rockwell"/>
            </a:endParaRPr>
          </a:p>
        </p:txBody>
      </p:sp>
      <p:sp>
        <p:nvSpPr>
          <p:cNvPr id="115" name="Google Shape;115;g3f06e38685f_0_403"/>
          <p:cNvSpPr txBox="1"/>
          <p:nvPr/>
        </p:nvSpPr>
        <p:spPr>
          <a:xfrm>
            <a:off x="939200" y="2963225"/>
            <a:ext cx="10456800" cy="1220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Rockwell"/>
                <a:ea typeface="Rockwell"/>
                <a:cs typeface="Rockwell"/>
                <a:sym typeface="Rockwell"/>
              </a:rPr>
              <a:t>*BUS DRIVER/TA      *CERT/EXT              *CHILD NUTRI/HRLY SUB</a:t>
            </a:r>
            <a:endParaRPr b="0" i="0" sz="2000" u="none" cap="none" strike="noStrike">
              <a:solidFill>
                <a:schemeClr val="dk1"/>
              </a:solidFill>
              <a:latin typeface="Rockwell"/>
              <a:ea typeface="Rockwell"/>
              <a:cs typeface="Rockwell"/>
              <a:sym typeface="Rockwel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Rockwell"/>
                <a:ea typeface="Rockwell"/>
                <a:cs typeface="Rockwell"/>
                <a:sym typeface="Rockwell"/>
              </a:rPr>
              <a:t>*TUTOR                      *BUS/MONITOR      *BUS/DRIVER   </a:t>
            </a:r>
            <a:endParaRPr b="0" i="0" sz="2000" u="none" cap="none" strike="noStrike">
              <a:solidFill>
                <a:schemeClr val="dk1"/>
              </a:solidFill>
              <a:latin typeface="Rockwell"/>
              <a:ea typeface="Rockwell"/>
              <a:cs typeface="Rockwell"/>
              <a:sym typeface="Rockwel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Rockwell"/>
                <a:ea typeface="Rockwell"/>
                <a:cs typeface="Rockwell"/>
                <a:sym typeface="Rockwell"/>
              </a:rPr>
              <a:t>*BUS/SUB                  *EXTRA DUTIES</a:t>
            </a:r>
            <a:endParaRPr b="0" i="0" sz="2000" u="none" cap="none" strike="noStrike">
              <a:solidFill>
                <a:schemeClr val="dk1"/>
              </a:solidFill>
              <a:latin typeface="Rockwell"/>
              <a:ea typeface="Rockwell"/>
              <a:cs typeface="Rockwell"/>
              <a:sym typeface="Rockwell"/>
            </a:endParaRPr>
          </a:p>
        </p:txBody>
      </p:sp>
      <p:pic>
        <p:nvPicPr>
          <p:cNvPr descr="a cartoon drawing of a red emergency light (Provided by Tenor)" id="116" name="Google Shape;116;g3f06e38685f_0_403"/>
          <p:cNvPicPr preferRelativeResize="0"/>
          <p:nvPr/>
        </p:nvPicPr>
        <p:blipFill rotWithShape="1">
          <a:blip r:embed="rId4">
            <a:alphaModFix/>
          </a:blip>
          <a:srcRect b="0" l="0" r="0" t="0"/>
          <a:stretch/>
        </p:blipFill>
        <p:spPr>
          <a:xfrm>
            <a:off x="3418925" y="357699"/>
            <a:ext cx="760600" cy="760600"/>
          </a:xfrm>
          <a:prstGeom prst="rect">
            <a:avLst/>
          </a:prstGeom>
          <a:noFill/>
          <a:ln>
            <a:noFill/>
          </a:ln>
        </p:spPr>
      </p:pic>
      <p:pic>
        <p:nvPicPr>
          <p:cNvPr descr="a cartoon drawing of a red emergency light (Provided by Tenor)" id="117" name="Google Shape;117;g3f06e38685f_0_403"/>
          <p:cNvPicPr preferRelativeResize="0"/>
          <p:nvPr/>
        </p:nvPicPr>
        <p:blipFill rotWithShape="1">
          <a:blip r:embed="rId4">
            <a:alphaModFix/>
          </a:blip>
          <a:srcRect b="0" l="0" r="0" t="0"/>
          <a:stretch/>
        </p:blipFill>
        <p:spPr>
          <a:xfrm>
            <a:off x="7926450" y="357699"/>
            <a:ext cx="760600" cy="760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g3f3680daaf8_0_0"/>
          <p:cNvSpPr txBox="1"/>
          <p:nvPr>
            <p:ph type="title"/>
          </p:nvPr>
        </p:nvSpPr>
        <p:spPr>
          <a:xfrm>
            <a:off x="1066798" y="200957"/>
            <a:ext cx="10058400" cy="160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lang="en-US"/>
              <a:t>LESS THAN 100% EMPLOYED</a:t>
            </a:r>
            <a:endParaRPr/>
          </a:p>
        </p:txBody>
      </p:sp>
      <p:sp>
        <p:nvSpPr>
          <p:cNvPr id="123" name="Google Shape;123;g3f3680daaf8_0_0"/>
          <p:cNvSpPr txBox="1"/>
          <p:nvPr>
            <p:ph idx="1" type="body"/>
          </p:nvPr>
        </p:nvSpPr>
        <p:spPr>
          <a:xfrm>
            <a:off x="1066800" y="1553150"/>
            <a:ext cx="10303800" cy="1620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200"/>
              </a:spcBef>
              <a:spcAft>
                <a:spcPts val="0"/>
              </a:spcAft>
              <a:buSzPts val="935"/>
              <a:buNone/>
            </a:pPr>
            <a:r>
              <a:rPr lang="en-US" sz="1800">
                <a:solidFill>
                  <a:schemeClr val="dk1"/>
                </a:solidFill>
              </a:rPr>
              <a:t>A 37.5 HOUR EMPLOYEE AT 80% EMPLOYED. THE EMPLOYEE WORKS 4 DAYS PER WEEK FOR A TOTAL OF 30  HOURS.</a:t>
            </a:r>
            <a:endParaRPr sz="1800">
              <a:solidFill>
                <a:schemeClr val="dk1"/>
              </a:solidFill>
            </a:endParaRPr>
          </a:p>
          <a:p>
            <a:pPr indent="0" lvl="0" marL="0" rtl="0" algn="l">
              <a:lnSpc>
                <a:spcPct val="90000"/>
              </a:lnSpc>
              <a:spcBef>
                <a:spcPts val="1200"/>
              </a:spcBef>
              <a:spcAft>
                <a:spcPts val="0"/>
              </a:spcAft>
              <a:buSzPts val="935"/>
              <a:buNone/>
            </a:pPr>
            <a:r>
              <a:rPr lang="en-US" sz="1800">
                <a:solidFill>
                  <a:schemeClr val="dk1"/>
                </a:solidFill>
              </a:rPr>
              <a:t>LINQ ONLY FACTORS IN A 5 DAY WORK WEEK. THE EMPLOYEE SHOULD BE WORKING 7.5 HOURS PER DAY FOR 4 DAYS BUT THE SYSTEM THINKS THE EMPLOYEE IS WORKING 6 HOURS PER DAY.</a:t>
            </a:r>
            <a:endParaRPr sz="1800">
              <a:solidFill>
                <a:schemeClr val="dk1"/>
              </a:solidFill>
            </a:endParaRPr>
          </a:p>
          <a:p>
            <a:pPr indent="0" lvl="0" marL="0" rtl="0" algn="l">
              <a:lnSpc>
                <a:spcPct val="90000"/>
              </a:lnSpc>
              <a:spcBef>
                <a:spcPts val="1200"/>
              </a:spcBef>
              <a:spcAft>
                <a:spcPts val="0"/>
              </a:spcAft>
              <a:buSzPts val="935"/>
              <a:buNone/>
            </a:pPr>
            <a:r>
              <a:rPr lang="en-US" sz="1800">
                <a:solidFill>
                  <a:schemeClr val="dk1"/>
                </a:solidFill>
              </a:rPr>
              <a:t>YOU MUST CALCULATE THE TOTAL MISSED HOURS WHEN THE EMPLOYEE TAKES A DAY OF LEAVE.</a:t>
            </a:r>
            <a:endParaRPr sz="1800">
              <a:solidFill>
                <a:schemeClr val="dk1"/>
              </a:solidFill>
            </a:endParaRPr>
          </a:p>
        </p:txBody>
      </p:sp>
      <p:pic>
        <p:nvPicPr>
          <p:cNvPr id="124" name="Google Shape;124;g3f3680daaf8_0_0"/>
          <p:cNvPicPr preferRelativeResize="0"/>
          <p:nvPr/>
        </p:nvPicPr>
        <p:blipFill rotWithShape="1">
          <a:blip r:embed="rId3">
            <a:alphaModFix/>
          </a:blip>
          <a:srcRect b="0" l="0" r="0" t="0"/>
          <a:stretch/>
        </p:blipFill>
        <p:spPr>
          <a:xfrm>
            <a:off x="2328100" y="3499725"/>
            <a:ext cx="8797100" cy="31003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g3f06e38685f_0_507"/>
          <p:cNvSpPr txBox="1"/>
          <p:nvPr>
            <p:ph type="title"/>
          </p:nvPr>
        </p:nvSpPr>
        <p:spPr>
          <a:xfrm>
            <a:off x="1069850" y="484628"/>
            <a:ext cx="10058400" cy="9102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182250"/>
              <a:buFont typeface="Rockwell"/>
              <a:buNone/>
            </a:pPr>
            <a:r>
              <a:rPr lang="en-US" sz="4000"/>
              <a:t>TOP </a:t>
            </a:r>
            <a:r>
              <a:rPr lang="en-US" sz="4000">
                <a:solidFill>
                  <a:srgbClr val="FF0000"/>
                </a:solidFill>
              </a:rPr>
              <a:t>3</a:t>
            </a:r>
            <a:r>
              <a:rPr lang="en-US" sz="4000"/>
              <a:t> TASK PRIOR TO PAYROLL DUE</a:t>
            </a:r>
            <a:endParaRPr sz="4000"/>
          </a:p>
          <a:p>
            <a:pPr indent="0" lvl="0" marL="0" rtl="0" algn="l">
              <a:lnSpc>
                <a:spcPct val="90000"/>
              </a:lnSpc>
              <a:spcBef>
                <a:spcPts val="0"/>
              </a:spcBef>
              <a:spcAft>
                <a:spcPts val="0"/>
              </a:spcAft>
              <a:buSzPct val="135000"/>
              <a:buFont typeface="Rockwell"/>
              <a:buNone/>
            </a:pPr>
            <a:r>
              <a:t/>
            </a:r>
            <a:endParaRPr sz="4000"/>
          </a:p>
        </p:txBody>
      </p:sp>
      <p:sp>
        <p:nvSpPr>
          <p:cNvPr id="130" name="Google Shape;130;g3f06e38685f_0_507"/>
          <p:cNvSpPr txBox="1"/>
          <p:nvPr>
            <p:ph idx="1" type="body"/>
          </p:nvPr>
        </p:nvSpPr>
        <p:spPr>
          <a:xfrm>
            <a:off x="1069851" y="1123500"/>
            <a:ext cx="9665700" cy="3750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1700"/>
              <a:buNone/>
            </a:pPr>
            <a:r>
              <a:rPr lang="en-US">
                <a:solidFill>
                  <a:schemeClr val="dk1"/>
                </a:solidFill>
              </a:rPr>
              <a:t>Time Approval and Change Documentation</a:t>
            </a:r>
            <a:endParaRPr>
              <a:solidFill>
                <a:schemeClr val="dk1"/>
              </a:solidFill>
            </a:endParaRPr>
          </a:p>
        </p:txBody>
      </p:sp>
      <p:sp>
        <p:nvSpPr>
          <p:cNvPr id="131" name="Google Shape;131;g3f06e38685f_0_507"/>
          <p:cNvSpPr txBox="1"/>
          <p:nvPr>
            <p:ph idx="2" type="body"/>
          </p:nvPr>
        </p:nvSpPr>
        <p:spPr>
          <a:xfrm>
            <a:off x="1280475" y="1794851"/>
            <a:ext cx="8903700" cy="26010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SzPts val="1700"/>
              <a:buNone/>
            </a:pPr>
            <a:r>
              <a:rPr lang="en-US">
                <a:solidFill>
                  <a:schemeClr val="dk1"/>
                </a:solidFill>
              </a:rPr>
              <a:t>1.Administrators are required to review and approve the Absence History Report and Substitute Listing Report prior to the Payroll Reports Due Date.</a:t>
            </a:r>
            <a:endParaRPr>
              <a:solidFill>
                <a:schemeClr val="dk1"/>
              </a:solidFill>
            </a:endParaRPr>
          </a:p>
          <a:p>
            <a:pPr indent="0" lvl="0" marL="0" rtl="0" algn="l">
              <a:lnSpc>
                <a:spcPct val="90000"/>
              </a:lnSpc>
              <a:spcBef>
                <a:spcPts val="1200"/>
              </a:spcBef>
              <a:spcAft>
                <a:spcPts val="0"/>
              </a:spcAft>
              <a:buSzPts val="1700"/>
              <a:buNone/>
            </a:pPr>
            <a:r>
              <a:rPr lang="en-US">
                <a:solidFill>
                  <a:schemeClr val="dk1"/>
                </a:solidFill>
              </a:rPr>
              <a:t>2. Document, document, document!</a:t>
            </a:r>
            <a:endParaRPr>
              <a:solidFill>
                <a:schemeClr val="dk1"/>
              </a:solidFill>
            </a:endParaRPr>
          </a:p>
          <a:p>
            <a:pPr indent="0" lvl="0" marL="0" rtl="0" algn="l">
              <a:lnSpc>
                <a:spcPct val="90000"/>
              </a:lnSpc>
              <a:spcBef>
                <a:spcPts val="1200"/>
              </a:spcBef>
              <a:spcAft>
                <a:spcPts val="0"/>
              </a:spcAft>
              <a:buSzPts val="1700"/>
              <a:buNone/>
            </a:pPr>
            <a:r>
              <a:rPr lang="en-US">
                <a:solidFill>
                  <a:schemeClr val="dk1"/>
                </a:solidFill>
              </a:rPr>
              <a:t>3. All changes to an employee’s timesheet must have appropriate backup documentation. </a:t>
            </a:r>
            <a:r>
              <a:rPr lang="en-US">
                <a:solidFill>
                  <a:schemeClr val="dk1"/>
                </a:solidFill>
                <a:highlight>
                  <a:srgbClr val="FFFF00"/>
                </a:highlight>
              </a:rPr>
              <a:t>*When staff is allowed to leave early their clock out time MUST be the time they leave campus not their normal clock out time*</a:t>
            </a:r>
            <a:endParaRPr>
              <a:solidFill>
                <a:schemeClr val="dk1"/>
              </a:solidFill>
              <a:highlight>
                <a:srgbClr val="FFFF00"/>
              </a:highlight>
            </a:endParaRPr>
          </a:p>
          <a:p>
            <a:pPr indent="-74930" lvl="0" marL="182880" rtl="0" algn="l">
              <a:lnSpc>
                <a:spcPct val="90000"/>
              </a:lnSpc>
              <a:spcBef>
                <a:spcPts val="1200"/>
              </a:spcBef>
              <a:spcAft>
                <a:spcPts val="0"/>
              </a:spcAft>
              <a:buSzPts val="1700"/>
              <a:buNone/>
            </a:pPr>
            <a:r>
              <a:t/>
            </a:r>
            <a:endParaRPr>
              <a:solidFill>
                <a:schemeClr val="dk1"/>
              </a:solidFill>
            </a:endParaRPr>
          </a:p>
        </p:txBody>
      </p:sp>
      <p:pic>
        <p:nvPicPr>
          <p:cNvPr id="132" name="Google Shape;132;g3f06e38685f_0_507"/>
          <p:cNvPicPr preferRelativeResize="0"/>
          <p:nvPr/>
        </p:nvPicPr>
        <p:blipFill rotWithShape="1">
          <a:blip r:embed="rId3">
            <a:alphaModFix/>
          </a:blip>
          <a:srcRect b="0" l="0" r="0" t="0"/>
          <a:stretch/>
        </p:blipFill>
        <p:spPr>
          <a:xfrm>
            <a:off x="885452" y="4485100"/>
            <a:ext cx="10427200" cy="1385600"/>
          </a:xfrm>
          <a:prstGeom prst="rect">
            <a:avLst/>
          </a:prstGeom>
          <a:noFill/>
          <a:ln cap="flat" cmpd="sng" w="19050">
            <a:solidFill>
              <a:srgbClr val="FF0000"/>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g3f06e38685f_0_609"/>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2000"/>
              <a:buNone/>
            </a:pPr>
            <a:r>
              <a:rPr lang="en-US"/>
              <a:t>What to look for when reviewing Absence History Report</a:t>
            </a:r>
            <a:endParaRPr/>
          </a:p>
        </p:txBody>
      </p:sp>
      <p:sp>
        <p:nvSpPr>
          <p:cNvPr id="138" name="Google Shape;138;g3f06e38685f_0_609"/>
          <p:cNvSpPr txBox="1"/>
          <p:nvPr>
            <p:ph idx="1" type="body"/>
          </p:nvPr>
        </p:nvSpPr>
        <p:spPr>
          <a:xfrm>
            <a:off x="425475" y="2001775"/>
            <a:ext cx="4109100" cy="2132700"/>
          </a:xfrm>
          <a:prstGeom prst="rect">
            <a:avLst/>
          </a:prstGeom>
          <a:noFill/>
          <a:ln>
            <a:noFill/>
          </a:ln>
        </p:spPr>
        <p:txBody>
          <a:bodyPr anchorCtr="0" anchor="t" bIns="45700" lIns="91425" spcFirstLastPara="1" rIns="91425" wrap="square" tIns="45700">
            <a:normAutofit/>
          </a:bodyPr>
          <a:lstStyle/>
          <a:p>
            <a:pPr indent="-336550" lvl="0" marL="457200" rtl="0" algn="l">
              <a:lnSpc>
                <a:spcPct val="90000"/>
              </a:lnSpc>
              <a:spcBef>
                <a:spcPts val="1200"/>
              </a:spcBef>
              <a:spcAft>
                <a:spcPts val="0"/>
              </a:spcAft>
              <a:buClr>
                <a:schemeClr val="dk1"/>
              </a:buClr>
              <a:buSzPts val="1700"/>
              <a:buChar char="●"/>
            </a:pPr>
            <a:r>
              <a:rPr lang="en-US">
                <a:solidFill>
                  <a:schemeClr val="dk1"/>
                </a:solidFill>
              </a:rPr>
              <a:t>Absence Date Range matches Payroll Schedule Dates</a:t>
            </a:r>
            <a:endParaRPr>
              <a:solidFill>
                <a:schemeClr val="dk1"/>
              </a:solidFill>
            </a:endParaRPr>
          </a:p>
          <a:p>
            <a:pPr indent="-336550" lvl="0" marL="457200" rtl="0" algn="l">
              <a:lnSpc>
                <a:spcPct val="90000"/>
              </a:lnSpc>
              <a:spcBef>
                <a:spcPts val="1200"/>
              </a:spcBef>
              <a:spcAft>
                <a:spcPts val="0"/>
              </a:spcAft>
              <a:buClr>
                <a:schemeClr val="dk1"/>
              </a:buClr>
              <a:buSzPts val="1700"/>
              <a:buChar char="●"/>
            </a:pPr>
            <a:r>
              <a:rPr lang="en-US">
                <a:solidFill>
                  <a:schemeClr val="dk1"/>
                </a:solidFill>
              </a:rPr>
              <a:t>Absent Code is correct and increment of hours keyed is correct for that absence code </a:t>
            </a:r>
            <a:endParaRPr>
              <a:solidFill>
                <a:schemeClr val="dk1"/>
              </a:solidFill>
            </a:endParaRPr>
          </a:p>
          <a:p>
            <a:pPr indent="-336550" lvl="0" marL="457200" rtl="0" algn="l">
              <a:lnSpc>
                <a:spcPct val="90000"/>
              </a:lnSpc>
              <a:spcBef>
                <a:spcPts val="1200"/>
              </a:spcBef>
              <a:spcAft>
                <a:spcPts val="0"/>
              </a:spcAft>
              <a:buClr>
                <a:schemeClr val="dk1"/>
              </a:buClr>
              <a:buSzPts val="1700"/>
              <a:buChar char="●"/>
            </a:pPr>
            <a:r>
              <a:rPr lang="en-US">
                <a:solidFill>
                  <a:schemeClr val="dk1"/>
                </a:solidFill>
              </a:rPr>
              <a:t>Verify Pay Period</a:t>
            </a:r>
            <a:endParaRPr>
              <a:solidFill>
                <a:schemeClr val="dk1"/>
              </a:solidFill>
            </a:endParaRPr>
          </a:p>
        </p:txBody>
      </p:sp>
      <p:pic>
        <p:nvPicPr>
          <p:cNvPr id="139" name="Google Shape;139;g3f06e38685f_0_609"/>
          <p:cNvPicPr preferRelativeResize="0"/>
          <p:nvPr/>
        </p:nvPicPr>
        <p:blipFill rotWithShape="1">
          <a:blip r:embed="rId3">
            <a:alphaModFix/>
          </a:blip>
          <a:srcRect b="0" l="0" r="0" t="0"/>
          <a:stretch/>
        </p:blipFill>
        <p:spPr>
          <a:xfrm>
            <a:off x="4672650" y="2001775"/>
            <a:ext cx="6910085" cy="4764174"/>
          </a:xfrm>
          <a:prstGeom prst="rect">
            <a:avLst/>
          </a:prstGeom>
          <a:noFill/>
          <a:ln>
            <a:noFill/>
          </a:ln>
        </p:spPr>
      </p:pic>
      <p:sp>
        <p:nvSpPr>
          <p:cNvPr id="140" name="Google Shape;140;g3f06e38685f_0_609"/>
          <p:cNvSpPr txBox="1"/>
          <p:nvPr/>
        </p:nvSpPr>
        <p:spPr>
          <a:xfrm>
            <a:off x="288675" y="4193600"/>
            <a:ext cx="4245900" cy="759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FF0000"/>
                </a:solidFill>
                <a:latin typeface="Rockwell"/>
                <a:ea typeface="Rockwell"/>
                <a:cs typeface="Rockwell"/>
                <a:sym typeface="Rockwell"/>
              </a:rPr>
              <a:t>WHAT 3 LEAVE TYPES CAN BE USED IN ANY INCREMENTS?</a:t>
            </a:r>
            <a:endParaRPr b="1" i="0" sz="2000" u="none" cap="none" strike="noStrike">
              <a:solidFill>
                <a:srgbClr val="FF0000"/>
              </a:solidFill>
              <a:latin typeface="Rockwell"/>
              <a:ea typeface="Rockwell"/>
              <a:cs typeface="Rockwell"/>
              <a:sym typeface="Rockwell"/>
            </a:endParaRPr>
          </a:p>
        </p:txBody>
      </p:sp>
      <p:sp>
        <p:nvSpPr>
          <p:cNvPr id="141" name="Google Shape;141;g3f06e38685f_0_609"/>
          <p:cNvSpPr txBox="1"/>
          <p:nvPr/>
        </p:nvSpPr>
        <p:spPr>
          <a:xfrm>
            <a:off x="265575" y="4953200"/>
            <a:ext cx="4292100" cy="1298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Rockwell"/>
                <a:ea typeface="Rockwell"/>
                <a:cs typeface="Rockwell"/>
                <a:sym typeface="Rockwell"/>
              </a:rPr>
              <a:t>*</a:t>
            </a:r>
            <a:r>
              <a:rPr b="0" i="0" lang="en-US" sz="1900" u="none" cap="none" strike="noStrike">
                <a:solidFill>
                  <a:schemeClr val="dk1"/>
                </a:solidFill>
                <a:latin typeface="Rockwell"/>
                <a:ea typeface="Rockwell"/>
                <a:cs typeface="Rockwell"/>
                <a:sym typeface="Rockwell"/>
              </a:rPr>
              <a:t>07-ABSENCE WITHOUT PAY</a:t>
            </a:r>
            <a:endParaRPr b="0" i="0" sz="1900" u="none" cap="none" strike="noStrike">
              <a:solidFill>
                <a:schemeClr val="dk1"/>
              </a:solidFill>
              <a:latin typeface="Rockwell"/>
              <a:ea typeface="Rockwell"/>
              <a:cs typeface="Rockwell"/>
              <a:sym typeface="Rockwell"/>
            </a:endParaRPr>
          </a:p>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dk1"/>
                </a:solidFill>
                <a:latin typeface="Rockwell"/>
                <a:ea typeface="Rockwell"/>
                <a:cs typeface="Rockwell"/>
                <a:sym typeface="Rockwell"/>
              </a:rPr>
              <a:t>*04-ABSENCE WITHOUT </a:t>
            </a:r>
            <a:r>
              <a:rPr b="0" i="0" lang="en-US" sz="1700" u="none" cap="none" strike="noStrike">
                <a:solidFill>
                  <a:schemeClr val="dk1"/>
                </a:solidFill>
                <a:latin typeface="Rockwell"/>
                <a:ea typeface="Rockwell"/>
                <a:cs typeface="Rockwell"/>
                <a:sym typeface="Rockwell"/>
              </a:rPr>
              <a:t>DEDUCTION</a:t>
            </a:r>
            <a:endParaRPr b="0" i="0" sz="1700" u="none" cap="none" strike="noStrike">
              <a:solidFill>
                <a:schemeClr val="dk1"/>
              </a:solidFill>
              <a:latin typeface="Rockwell"/>
              <a:ea typeface="Rockwell"/>
              <a:cs typeface="Rockwell"/>
              <a:sym typeface="Rockwell"/>
            </a:endParaRPr>
          </a:p>
          <a:p>
            <a:pPr indent="0" lvl="0" marL="0" marR="0" rtl="0" algn="l">
              <a:lnSpc>
                <a:spcPct val="100000"/>
              </a:lnSpc>
              <a:spcBef>
                <a:spcPts val="0"/>
              </a:spcBef>
              <a:spcAft>
                <a:spcPts val="0"/>
              </a:spcAft>
              <a:buClr>
                <a:srgbClr val="000000"/>
              </a:buClr>
              <a:buSzPts val="1900"/>
              <a:buFont typeface="Arial"/>
              <a:buNone/>
            </a:pPr>
            <a:r>
              <a:rPr b="0" i="0" lang="en-US" sz="1900" u="none" cap="none" strike="noStrike">
                <a:solidFill>
                  <a:schemeClr val="dk1"/>
                </a:solidFill>
                <a:latin typeface="Rockwell"/>
                <a:ea typeface="Rockwell"/>
                <a:cs typeface="Rockwell"/>
                <a:sym typeface="Rockwell"/>
              </a:rPr>
              <a:t>*60-COMP TIME</a:t>
            </a:r>
            <a:endParaRPr b="0" i="0" sz="1900" u="none" cap="none" strike="noStrike">
              <a:solidFill>
                <a:schemeClr val="dk1"/>
              </a:solidFill>
              <a:latin typeface="Rockwell"/>
              <a:ea typeface="Rockwell"/>
              <a:cs typeface="Rockwell"/>
              <a:sym typeface="Rockwe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g3f06e38685f_0_712"/>
          <p:cNvSpPr txBox="1"/>
          <p:nvPr>
            <p:ph type="title"/>
          </p:nvPr>
        </p:nvSpPr>
        <p:spPr>
          <a:xfrm>
            <a:off x="1069850" y="198000"/>
            <a:ext cx="10058400" cy="15189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lang="en-US" sz="3960"/>
              <a:t>What to look for when reviewing Substitute Listing Report </a:t>
            </a:r>
            <a:endParaRPr sz="3960"/>
          </a:p>
        </p:txBody>
      </p:sp>
      <p:sp>
        <p:nvSpPr>
          <p:cNvPr id="147" name="Google Shape;147;g3f06e38685f_0_712"/>
          <p:cNvSpPr txBox="1"/>
          <p:nvPr>
            <p:ph idx="1" type="body"/>
          </p:nvPr>
        </p:nvSpPr>
        <p:spPr>
          <a:xfrm>
            <a:off x="138075" y="1613325"/>
            <a:ext cx="6282600" cy="2560200"/>
          </a:xfrm>
          <a:prstGeom prst="rect">
            <a:avLst/>
          </a:prstGeom>
          <a:noFill/>
          <a:ln>
            <a:noFill/>
          </a:ln>
        </p:spPr>
        <p:txBody>
          <a:bodyPr anchorCtr="0" anchor="t" bIns="45700" lIns="91425" spcFirstLastPara="1" rIns="91425" wrap="square" tIns="45700">
            <a:normAutofit/>
          </a:bodyPr>
          <a:lstStyle/>
          <a:p>
            <a:pPr indent="-336550" lvl="0" marL="457200" rtl="0" algn="l">
              <a:lnSpc>
                <a:spcPct val="90000"/>
              </a:lnSpc>
              <a:spcBef>
                <a:spcPts val="1200"/>
              </a:spcBef>
              <a:spcAft>
                <a:spcPts val="0"/>
              </a:spcAft>
              <a:buClr>
                <a:schemeClr val="dk1"/>
              </a:buClr>
              <a:buSzPts val="1700"/>
              <a:buChar char="●"/>
            </a:pPr>
            <a:r>
              <a:rPr lang="en-US">
                <a:solidFill>
                  <a:schemeClr val="dk1"/>
                </a:solidFill>
              </a:rPr>
              <a:t>Date Range matches Payroll Schedule</a:t>
            </a:r>
            <a:endParaRPr>
              <a:solidFill>
                <a:schemeClr val="dk1"/>
              </a:solidFill>
            </a:endParaRPr>
          </a:p>
          <a:p>
            <a:pPr indent="-336550" lvl="0" marL="457200" rtl="0" algn="l">
              <a:lnSpc>
                <a:spcPct val="90000"/>
              </a:lnSpc>
              <a:spcBef>
                <a:spcPts val="1200"/>
              </a:spcBef>
              <a:spcAft>
                <a:spcPts val="0"/>
              </a:spcAft>
              <a:buClr>
                <a:schemeClr val="dk1"/>
              </a:buClr>
              <a:buSzPts val="1700"/>
              <a:buChar char="●"/>
            </a:pPr>
            <a:r>
              <a:rPr lang="en-US">
                <a:solidFill>
                  <a:schemeClr val="dk1"/>
                </a:solidFill>
              </a:rPr>
              <a:t>Days should either be .50 or 1.00. Substitutes are paid in ½ or whole day increments. </a:t>
            </a:r>
            <a:endParaRPr>
              <a:solidFill>
                <a:schemeClr val="dk1"/>
              </a:solidFill>
            </a:endParaRPr>
          </a:p>
          <a:p>
            <a:pPr indent="-336550" lvl="0" marL="457200" rtl="0" algn="l">
              <a:lnSpc>
                <a:spcPct val="90000"/>
              </a:lnSpc>
              <a:spcBef>
                <a:spcPts val="1200"/>
              </a:spcBef>
              <a:spcAft>
                <a:spcPts val="0"/>
              </a:spcAft>
              <a:buClr>
                <a:schemeClr val="dk1"/>
              </a:buClr>
              <a:buSzPts val="1700"/>
              <a:buChar char="●"/>
            </a:pPr>
            <a:r>
              <a:rPr lang="en-US">
                <a:solidFill>
                  <a:schemeClr val="dk1"/>
                </a:solidFill>
              </a:rPr>
              <a:t>Absence code is correct </a:t>
            </a:r>
            <a:endParaRPr>
              <a:solidFill>
                <a:schemeClr val="dk1"/>
              </a:solidFill>
            </a:endParaRPr>
          </a:p>
          <a:p>
            <a:pPr indent="-336550" lvl="0" marL="457200" rtl="0" algn="l">
              <a:lnSpc>
                <a:spcPct val="90000"/>
              </a:lnSpc>
              <a:spcBef>
                <a:spcPts val="1200"/>
              </a:spcBef>
              <a:spcAft>
                <a:spcPts val="0"/>
              </a:spcAft>
              <a:buClr>
                <a:schemeClr val="dk1"/>
              </a:buClr>
              <a:buSzPts val="1700"/>
              <a:buChar char="●"/>
            </a:pPr>
            <a:r>
              <a:rPr lang="en-US">
                <a:solidFill>
                  <a:schemeClr val="dk1"/>
                </a:solidFill>
              </a:rPr>
              <a:t>Account codes are correct (see next slide)</a:t>
            </a:r>
            <a:endParaRPr>
              <a:solidFill>
                <a:schemeClr val="dk1"/>
              </a:solidFill>
            </a:endParaRPr>
          </a:p>
          <a:p>
            <a:pPr indent="-336550" lvl="0" marL="457200" rtl="0" algn="l">
              <a:lnSpc>
                <a:spcPct val="90000"/>
              </a:lnSpc>
              <a:spcBef>
                <a:spcPts val="1200"/>
              </a:spcBef>
              <a:spcAft>
                <a:spcPts val="0"/>
              </a:spcAft>
              <a:buClr>
                <a:schemeClr val="dk1"/>
              </a:buClr>
              <a:buSzPts val="1700"/>
              <a:buChar char="●"/>
            </a:pPr>
            <a:r>
              <a:rPr lang="en-US">
                <a:solidFill>
                  <a:schemeClr val="dk1"/>
                </a:solidFill>
              </a:rPr>
              <a:t>Account code site is assigned to your site number</a:t>
            </a:r>
            <a:endParaRPr>
              <a:solidFill>
                <a:schemeClr val="dk1"/>
              </a:solidFill>
            </a:endParaRPr>
          </a:p>
        </p:txBody>
      </p:sp>
      <p:pic>
        <p:nvPicPr>
          <p:cNvPr id="148" name="Google Shape;148;g3f06e38685f_0_712"/>
          <p:cNvPicPr preferRelativeResize="0"/>
          <p:nvPr>
            <p:ph idx="2" type="body"/>
          </p:nvPr>
        </p:nvPicPr>
        <p:blipFill rotWithShape="1">
          <a:blip r:embed="rId3">
            <a:alphaModFix/>
          </a:blip>
          <a:srcRect b="0" l="0" r="0" t="0"/>
          <a:stretch/>
        </p:blipFill>
        <p:spPr>
          <a:xfrm>
            <a:off x="6019050" y="1613325"/>
            <a:ext cx="6075600" cy="4902000"/>
          </a:xfrm>
          <a:prstGeom prst="rect">
            <a:avLst/>
          </a:prstGeom>
          <a:noFill/>
          <a:ln>
            <a:noFill/>
          </a:ln>
        </p:spPr>
      </p:pic>
      <p:sp>
        <p:nvSpPr>
          <p:cNvPr id="149" name="Google Shape;149;g3f06e38685f_0_712"/>
          <p:cNvSpPr txBox="1"/>
          <p:nvPr/>
        </p:nvSpPr>
        <p:spPr>
          <a:xfrm>
            <a:off x="449800" y="4075750"/>
            <a:ext cx="5132100" cy="840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FF0000"/>
                </a:solidFill>
                <a:latin typeface="Rockwell"/>
                <a:ea typeface="Rockwell"/>
                <a:cs typeface="Rockwell"/>
                <a:sym typeface="Rockwell"/>
              </a:rPr>
              <a:t>When you are keying a sub in for an absence, what year should they end in?</a:t>
            </a:r>
            <a:endParaRPr b="0" i="0" sz="2000" u="none" cap="none" strike="noStrike">
              <a:solidFill>
                <a:srgbClr val="FF0000"/>
              </a:solidFill>
              <a:latin typeface="Rockwell"/>
              <a:ea typeface="Rockwell"/>
              <a:cs typeface="Rockwell"/>
              <a:sym typeface="Rockwell"/>
            </a:endParaRPr>
          </a:p>
        </p:txBody>
      </p:sp>
      <p:sp>
        <p:nvSpPr>
          <p:cNvPr id="150" name="Google Shape;150;g3f06e38685f_0_712"/>
          <p:cNvSpPr txBox="1"/>
          <p:nvPr/>
        </p:nvSpPr>
        <p:spPr>
          <a:xfrm>
            <a:off x="369250" y="4996300"/>
            <a:ext cx="5132100" cy="1024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4800"/>
              <a:buFont typeface="Arial"/>
              <a:buNone/>
            </a:pPr>
            <a:r>
              <a:rPr b="0" i="0" lang="en-US" sz="4800" u="none" cap="none" strike="noStrike">
                <a:solidFill>
                  <a:schemeClr val="dk1"/>
                </a:solidFill>
                <a:latin typeface="Rockwell"/>
                <a:ea typeface="Rockwell"/>
                <a:cs typeface="Rockwell"/>
                <a:sym typeface="Rockwell"/>
              </a:rPr>
              <a:t>*2099 </a:t>
            </a:r>
            <a:endParaRPr b="0" i="0" sz="4800" u="none" cap="none" strike="noStrike">
              <a:solidFill>
                <a:schemeClr val="dk1"/>
              </a:solidFill>
              <a:latin typeface="Rockwell"/>
              <a:ea typeface="Rockwell"/>
              <a:cs typeface="Rockwell"/>
              <a:sym typeface="Rockwe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g3f06e38685f_0_815"/>
          <p:cNvSpPr/>
          <p:nvPr/>
        </p:nvSpPr>
        <p:spPr>
          <a:xfrm>
            <a:off x="5076450" y="4226175"/>
            <a:ext cx="6798900" cy="2550300"/>
          </a:xfrm>
          <a:prstGeom prst="roundRect">
            <a:avLst>
              <a:gd fmla="val 16667" name="adj"/>
            </a:avLst>
          </a:prstGeom>
          <a:solidFill>
            <a:srgbClr val="FF33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33CC"/>
              </a:solidFill>
              <a:latin typeface="Rockwell"/>
              <a:ea typeface="Rockwell"/>
              <a:cs typeface="Rockwell"/>
              <a:sym typeface="Rockwell"/>
            </a:endParaRPr>
          </a:p>
        </p:txBody>
      </p:sp>
      <p:sp>
        <p:nvSpPr>
          <p:cNvPr id="156" name="Google Shape;156;g3f06e38685f_0_815"/>
          <p:cNvSpPr/>
          <p:nvPr/>
        </p:nvSpPr>
        <p:spPr>
          <a:xfrm>
            <a:off x="307675" y="1424150"/>
            <a:ext cx="7221300" cy="2733900"/>
          </a:xfrm>
          <a:prstGeom prst="roundRect">
            <a:avLst>
              <a:gd fmla="val 16667" name="adj"/>
            </a:avLst>
          </a:prstGeom>
          <a:solidFill>
            <a:srgbClr val="FF33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33CC"/>
              </a:solidFill>
              <a:latin typeface="Rockwell"/>
              <a:ea typeface="Rockwell"/>
              <a:cs typeface="Rockwell"/>
              <a:sym typeface="Rockwell"/>
            </a:endParaRPr>
          </a:p>
        </p:txBody>
      </p:sp>
      <p:sp>
        <p:nvSpPr>
          <p:cNvPr id="157" name="Google Shape;157;g3f06e38685f_0_815"/>
          <p:cNvSpPr txBox="1"/>
          <p:nvPr>
            <p:ph type="title"/>
          </p:nvPr>
        </p:nvSpPr>
        <p:spPr>
          <a:xfrm>
            <a:off x="1112223" y="102707"/>
            <a:ext cx="10058400" cy="1609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US" sz="4300"/>
              <a:t>SUB BUDGET CODE/SUB PAY RATE</a:t>
            </a:r>
            <a:endParaRPr sz="4300"/>
          </a:p>
        </p:txBody>
      </p:sp>
      <p:pic>
        <p:nvPicPr>
          <p:cNvPr id="158" name="Google Shape;158;g3f06e38685f_0_815"/>
          <p:cNvPicPr preferRelativeResize="0"/>
          <p:nvPr>
            <p:ph idx="2" type="body"/>
          </p:nvPr>
        </p:nvPicPr>
        <p:blipFill rotWithShape="1">
          <a:blip r:embed="rId3">
            <a:alphaModFix/>
          </a:blip>
          <a:srcRect b="0" l="0" r="0" t="0"/>
          <a:stretch/>
        </p:blipFill>
        <p:spPr>
          <a:xfrm>
            <a:off x="563275" y="1615850"/>
            <a:ext cx="6693300" cy="2315100"/>
          </a:xfrm>
          <a:prstGeom prst="rect">
            <a:avLst/>
          </a:prstGeom>
          <a:noFill/>
          <a:ln>
            <a:noFill/>
          </a:ln>
        </p:spPr>
      </p:pic>
      <p:pic>
        <p:nvPicPr>
          <p:cNvPr id="159" name="Google Shape;159;g3f06e38685f_0_815"/>
          <p:cNvPicPr preferRelativeResize="0"/>
          <p:nvPr/>
        </p:nvPicPr>
        <p:blipFill rotWithShape="1">
          <a:blip r:embed="rId4">
            <a:alphaModFix/>
          </a:blip>
          <a:srcRect b="0" l="0" r="0" t="0"/>
          <a:stretch/>
        </p:blipFill>
        <p:spPr>
          <a:xfrm>
            <a:off x="5337650" y="4489566"/>
            <a:ext cx="6276500" cy="202352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g3f06e38685f_0_915"/>
          <p:cNvSpPr txBox="1"/>
          <p:nvPr>
            <p:ph type="title"/>
          </p:nvPr>
        </p:nvSpPr>
        <p:spPr>
          <a:xfrm>
            <a:off x="1066798" y="300532"/>
            <a:ext cx="10058400" cy="1609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lang="en-US"/>
              <a:t>Substitute Codes	</a:t>
            </a:r>
            <a:endParaRPr/>
          </a:p>
        </p:txBody>
      </p:sp>
      <p:sp>
        <p:nvSpPr>
          <p:cNvPr id="165" name="Google Shape;165;g3f06e38685f_0_915"/>
          <p:cNvSpPr txBox="1"/>
          <p:nvPr>
            <p:ph idx="1" type="body"/>
          </p:nvPr>
        </p:nvSpPr>
        <p:spPr>
          <a:xfrm>
            <a:off x="1066800" y="1849350"/>
            <a:ext cx="10230900" cy="1881300"/>
          </a:xfrm>
          <a:prstGeom prst="rect">
            <a:avLst/>
          </a:prstGeom>
          <a:noFill/>
          <a:ln>
            <a:noFill/>
          </a:ln>
        </p:spPr>
        <p:txBody>
          <a:bodyPr anchorCtr="0" anchor="t" bIns="45700" lIns="91425" spcFirstLastPara="1" rIns="91425" wrap="square" tIns="45700">
            <a:noAutofit/>
          </a:bodyPr>
          <a:lstStyle/>
          <a:p>
            <a:pPr indent="0" lvl="0" marL="0" rtl="0" algn="l">
              <a:lnSpc>
                <a:spcPct val="70000"/>
              </a:lnSpc>
              <a:spcBef>
                <a:spcPts val="1200"/>
              </a:spcBef>
              <a:spcAft>
                <a:spcPts val="0"/>
              </a:spcAft>
              <a:buSzPts val="1318"/>
              <a:buNone/>
            </a:pPr>
            <a:r>
              <a:rPr lang="en-US" sz="1950" u="sng">
                <a:solidFill>
                  <a:schemeClr val="dk1"/>
                </a:solidFill>
              </a:rPr>
              <a:t>04 -Absence W.O Deduction:</a:t>
            </a:r>
            <a:endParaRPr sz="1950" u="sng">
              <a:solidFill>
                <a:schemeClr val="dk1"/>
              </a:solidFill>
            </a:endParaRPr>
          </a:p>
          <a:p>
            <a:pPr indent="0" lvl="0" marL="0" rtl="0" algn="l">
              <a:lnSpc>
                <a:spcPct val="70000"/>
              </a:lnSpc>
              <a:spcBef>
                <a:spcPts val="1200"/>
              </a:spcBef>
              <a:spcAft>
                <a:spcPts val="0"/>
              </a:spcAft>
              <a:buSzPts val="1318"/>
              <a:buNone/>
            </a:pPr>
            <a:r>
              <a:rPr lang="en-US" sz="1950">
                <a:solidFill>
                  <a:schemeClr val="dk1"/>
                </a:solidFill>
              </a:rPr>
              <a:t>Should most often be coded to 163. Make sure that you are checking the Professional Development form for Sub Codes. </a:t>
            </a:r>
            <a:endParaRPr sz="1950">
              <a:solidFill>
                <a:schemeClr val="dk1"/>
              </a:solidFill>
            </a:endParaRPr>
          </a:p>
          <a:p>
            <a:pPr indent="0" lvl="0" marL="0" rtl="0" algn="l">
              <a:lnSpc>
                <a:spcPct val="70000"/>
              </a:lnSpc>
              <a:spcBef>
                <a:spcPts val="1200"/>
              </a:spcBef>
              <a:spcAft>
                <a:spcPts val="0"/>
              </a:spcAft>
              <a:buSzPts val="1318"/>
              <a:buNone/>
            </a:pPr>
            <a:r>
              <a:t/>
            </a:r>
            <a:endParaRPr sz="1950">
              <a:solidFill>
                <a:schemeClr val="dk1"/>
              </a:solidFill>
            </a:endParaRPr>
          </a:p>
          <a:p>
            <a:pPr indent="0" lvl="0" marL="0" rtl="0" algn="l">
              <a:lnSpc>
                <a:spcPct val="70000"/>
              </a:lnSpc>
              <a:spcBef>
                <a:spcPts val="1200"/>
              </a:spcBef>
              <a:spcAft>
                <a:spcPts val="0"/>
              </a:spcAft>
              <a:buSzPts val="1318"/>
              <a:buNone/>
            </a:pPr>
            <a:r>
              <a:rPr lang="en-US" sz="1950">
                <a:solidFill>
                  <a:schemeClr val="dk1"/>
                </a:solidFill>
              </a:rPr>
              <a:t>It will be helpful to you to copy the Sub code for the PD and paste it into the notes section of the leave request. By doing this you will have the code available for when you attach the sub. </a:t>
            </a:r>
            <a:endParaRPr sz="1950">
              <a:solidFill>
                <a:schemeClr val="dk1"/>
              </a:solidFill>
            </a:endParaRPr>
          </a:p>
          <a:p>
            <a:pPr indent="0" lvl="0" marL="0" rtl="0" algn="l">
              <a:lnSpc>
                <a:spcPct val="70000"/>
              </a:lnSpc>
              <a:spcBef>
                <a:spcPts val="1200"/>
              </a:spcBef>
              <a:spcAft>
                <a:spcPts val="0"/>
              </a:spcAft>
              <a:buSzPts val="1318"/>
              <a:buNone/>
            </a:pPr>
            <a:r>
              <a:t/>
            </a:r>
            <a:endParaRPr sz="1950">
              <a:solidFill>
                <a:schemeClr val="dk1"/>
              </a:solidFill>
            </a:endParaRPr>
          </a:p>
          <a:p>
            <a:pPr indent="0" lvl="0" marL="0" rtl="0" algn="l">
              <a:lnSpc>
                <a:spcPct val="70000"/>
              </a:lnSpc>
              <a:spcBef>
                <a:spcPts val="1200"/>
              </a:spcBef>
              <a:spcAft>
                <a:spcPts val="0"/>
              </a:spcAft>
              <a:buSzPts val="1318"/>
              <a:buNone/>
            </a:pPr>
            <a:r>
              <a:t/>
            </a:r>
            <a:endParaRPr sz="1950">
              <a:solidFill>
                <a:schemeClr val="dk1"/>
              </a:solidFill>
            </a:endParaRPr>
          </a:p>
        </p:txBody>
      </p:sp>
      <p:sp>
        <p:nvSpPr>
          <p:cNvPr id="166" name="Google Shape;166;g3f06e38685f_0_915"/>
          <p:cNvSpPr txBox="1"/>
          <p:nvPr>
            <p:ph idx="2" type="body"/>
          </p:nvPr>
        </p:nvSpPr>
        <p:spPr>
          <a:xfrm>
            <a:off x="1152450" y="4142025"/>
            <a:ext cx="9887100" cy="1716900"/>
          </a:xfrm>
          <a:prstGeom prst="rect">
            <a:avLst/>
          </a:prstGeom>
          <a:noFill/>
          <a:ln>
            <a:noFill/>
          </a:ln>
        </p:spPr>
        <p:txBody>
          <a:bodyPr anchorCtr="0" anchor="t" bIns="45700" lIns="91425" spcFirstLastPara="1" rIns="91425" wrap="square" tIns="45700">
            <a:noAutofit/>
          </a:bodyPr>
          <a:lstStyle/>
          <a:p>
            <a:pPr indent="0" lvl="0" marL="0" rtl="0" algn="l">
              <a:lnSpc>
                <a:spcPct val="70000"/>
              </a:lnSpc>
              <a:spcBef>
                <a:spcPts val="1200"/>
              </a:spcBef>
              <a:spcAft>
                <a:spcPts val="0"/>
              </a:spcAft>
              <a:buSzPts val="1445"/>
              <a:buNone/>
            </a:pPr>
            <a:r>
              <a:rPr lang="en-US" u="sng">
                <a:solidFill>
                  <a:schemeClr val="dk1"/>
                </a:solidFill>
              </a:rPr>
              <a:t>All other leave types:</a:t>
            </a:r>
            <a:endParaRPr u="sng">
              <a:solidFill>
                <a:schemeClr val="dk1"/>
              </a:solidFill>
            </a:endParaRPr>
          </a:p>
          <a:p>
            <a:pPr indent="0" lvl="0" marL="0" rtl="0" algn="l">
              <a:lnSpc>
                <a:spcPct val="70000"/>
              </a:lnSpc>
              <a:spcBef>
                <a:spcPts val="1200"/>
              </a:spcBef>
              <a:spcAft>
                <a:spcPts val="0"/>
              </a:spcAft>
              <a:buSzPts val="1445"/>
              <a:buNone/>
            </a:pPr>
            <a:r>
              <a:rPr lang="en-US">
                <a:solidFill>
                  <a:schemeClr val="dk1"/>
                </a:solidFill>
              </a:rPr>
              <a:t>Teachers should be coded to 162 unless you are using school funds to cover the sub and in this case you would use 509.</a:t>
            </a:r>
            <a:endParaRPr>
              <a:solidFill>
                <a:schemeClr val="dk1"/>
              </a:solidFill>
            </a:endParaRPr>
          </a:p>
          <a:p>
            <a:pPr indent="0" lvl="0" marL="0" rtl="0" algn="l">
              <a:lnSpc>
                <a:spcPct val="70000"/>
              </a:lnSpc>
              <a:spcBef>
                <a:spcPts val="1200"/>
              </a:spcBef>
              <a:spcAft>
                <a:spcPts val="0"/>
              </a:spcAft>
              <a:buSzPts val="1445"/>
              <a:buNone/>
            </a:pPr>
            <a:r>
              <a:t/>
            </a:r>
            <a:endParaRPr>
              <a:solidFill>
                <a:schemeClr val="dk1"/>
              </a:solidFill>
            </a:endParaRPr>
          </a:p>
          <a:p>
            <a:pPr indent="0" lvl="0" marL="0" rtl="0" algn="l">
              <a:lnSpc>
                <a:spcPct val="70000"/>
              </a:lnSpc>
              <a:spcBef>
                <a:spcPts val="1200"/>
              </a:spcBef>
              <a:spcAft>
                <a:spcPts val="0"/>
              </a:spcAft>
              <a:buSzPts val="1445"/>
              <a:buNone/>
            </a:pPr>
            <a:r>
              <a:rPr lang="en-US">
                <a:solidFill>
                  <a:schemeClr val="dk1"/>
                </a:solidFill>
              </a:rPr>
              <a:t>Teacher Assistants should be coded to 165 unless you are using school funds to cover the sub and in this case you would use 509.</a:t>
            </a:r>
            <a:endParaRPr>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g3f06e38685f_0_1116"/>
          <p:cNvSpPr txBox="1"/>
          <p:nvPr>
            <p:ph type="title"/>
          </p:nvPr>
        </p:nvSpPr>
        <p:spPr>
          <a:xfrm>
            <a:off x="1066800" y="127927"/>
            <a:ext cx="10058400" cy="1071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US" sz="4100"/>
              <a:t>SUBSTITUTE REMINDERS</a:t>
            </a:r>
            <a:endParaRPr sz="6400"/>
          </a:p>
        </p:txBody>
      </p:sp>
      <p:sp>
        <p:nvSpPr>
          <p:cNvPr id="172" name="Google Shape;172;g3f06e38685f_0_1116"/>
          <p:cNvSpPr txBox="1"/>
          <p:nvPr>
            <p:ph idx="1" type="body"/>
          </p:nvPr>
        </p:nvSpPr>
        <p:spPr>
          <a:xfrm>
            <a:off x="586575" y="1049125"/>
            <a:ext cx="11415900" cy="5201400"/>
          </a:xfrm>
          <a:prstGeom prst="rect">
            <a:avLst/>
          </a:prstGeom>
          <a:noFill/>
          <a:ln>
            <a:noFill/>
          </a:ln>
        </p:spPr>
        <p:txBody>
          <a:bodyPr anchorCtr="0" anchor="t" bIns="45700" lIns="91425" spcFirstLastPara="1" rIns="91425" wrap="square" tIns="45700">
            <a:normAutofit fontScale="25000" lnSpcReduction="20000"/>
          </a:bodyPr>
          <a:lstStyle/>
          <a:p>
            <a:pPr indent="-182880" lvl="0" marL="182880" rtl="0" algn="l">
              <a:lnSpc>
                <a:spcPct val="90000"/>
              </a:lnSpc>
              <a:spcBef>
                <a:spcPts val="0"/>
              </a:spcBef>
              <a:spcAft>
                <a:spcPts val="0"/>
              </a:spcAft>
              <a:buClr>
                <a:schemeClr val="dk1"/>
              </a:buClr>
              <a:buSzPct val="100000"/>
              <a:buChar char="▪"/>
            </a:pPr>
            <a:r>
              <a:rPr lang="en-US" sz="8000" u="sng">
                <a:solidFill>
                  <a:schemeClr val="dk1"/>
                </a:solidFill>
              </a:rPr>
              <a:t>Daily Subs</a:t>
            </a:r>
            <a:endParaRPr sz="8000" u="sng">
              <a:solidFill>
                <a:schemeClr val="dk1"/>
              </a:solidFill>
            </a:endParaRPr>
          </a:p>
          <a:p>
            <a:pPr indent="-212725" lvl="1" marL="457200" rtl="0" algn="l">
              <a:lnSpc>
                <a:spcPct val="90000"/>
              </a:lnSpc>
              <a:spcBef>
                <a:spcPts val="400"/>
              </a:spcBef>
              <a:spcAft>
                <a:spcPts val="0"/>
              </a:spcAft>
              <a:buClr>
                <a:schemeClr val="dk1"/>
              </a:buClr>
              <a:buSzPct val="100000"/>
              <a:buChar char="▪"/>
            </a:pPr>
            <a:r>
              <a:rPr lang="en-US" sz="8000">
                <a:solidFill>
                  <a:schemeClr val="dk1"/>
                </a:solidFill>
              </a:rPr>
              <a:t>Only allowed to be paid for by DCS budgeted funds for substitutes filling in for a teacher who is on paid leave</a:t>
            </a:r>
            <a:endParaRPr sz="8000">
              <a:solidFill>
                <a:schemeClr val="dk1"/>
              </a:solidFill>
            </a:endParaRPr>
          </a:p>
          <a:p>
            <a:pPr indent="-212725" lvl="1" marL="457200" rtl="0" algn="l">
              <a:lnSpc>
                <a:spcPct val="90000"/>
              </a:lnSpc>
              <a:spcBef>
                <a:spcPts val="600"/>
              </a:spcBef>
              <a:spcAft>
                <a:spcPts val="0"/>
              </a:spcAft>
              <a:buClr>
                <a:schemeClr val="dk1"/>
              </a:buClr>
              <a:buSzPct val="100000"/>
              <a:buChar char="▪"/>
            </a:pPr>
            <a:r>
              <a:rPr lang="en-US" sz="8000">
                <a:solidFill>
                  <a:schemeClr val="dk1"/>
                </a:solidFill>
              </a:rPr>
              <a:t>The sub is paid from the same source of funds from which the regular teacher is paid</a:t>
            </a:r>
            <a:endParaRPr sz="8000">
              <a:solidFill>
                <a:schemeClr val="dk1"/>
              </a:solidFill>
            </a:endParaRPr>
          </a:p>
          <a:p>
            <a:pPr indent="-212725" lvl="1" marL="457200" rtl="0" algn="l">
              <a:lnSpc>
                <a:spcPct val="90000"/>
              </a:lnSpc>
              <a:spcBef>
                <a:spcPts val="600"/>
              </a:spcBef>
              <a:spcAft>
                <a:spcPts val="0"/>
              </a:spcAft>
              <a:buClr>
                <a:schemeClr val="dk1"/>
              </a:buClr>
              <a:buSzPct val="100000"/>
              <a:buChar char="▪"/>
            </a:pPr>
            <a:r>
              <a:rPr lang="en-US" sz="8000">
                <a:solidFill>
                  <a:schemeClr val="dk1"/>
                </a:solidFill>
              </a:rPr>
              <a:t>Subs for Teacher Assistants are only allowed to be paid for with DCS budgeted funds if they are EC TAs or special situations approved in advance through Human Resources</a:t>
            </a:r>
            <a:endParaRPr sz="8000">
              <a:solidFill>
                <a:schemeClr val="dk1"/>
              </a:solidFill>
            </a:endParaRPr>
          </a:p>
          <a:p>
            <a:pPr indent="0" lvl="0" marL="0" rtl="0" algn="l">
              <a:lnSpc>
                <a:spcPct val="90000"/>
              </a:lnSpc>
              <a:spcBef>
                <a:spcPts val="600"/>
              </a:spcBef>
              <a:spcAft>
                <a:spcPts val="0"/>
              </a:spcAft>
              <a:buSzPct val="85000"/>
              <a:buNone/>
            </a:pPr>
            <a:r>
              <a:t/>
            </a:r>
            <a:endParaRPr sz="8000">
              <a:solidFill>
                <a:schemeClr val="dk1"/>
              </a:solidFill>
            </a:endParaRPr>
          </a:p>
          <a:p>
            <a:pPr indent="-182880" lvl="0" marL="182880" rtl="0" algn="l">
              <a:lnSpc>
                <a:spcPct val="90000"/>
              </a:lnSpc>
              <a:spcBef>
                <a:spcPts val="1400"/>
              </a:spcBef>
              <a:spcAft>
                <a:spcPts val="0"/>
              </a:spcAft>
              <a:buClr>
                <a:schemeClr val="dk1"/>
              </a:buClr>
              <a:buSzPct val="100000"/>
              <a:buChar char="▪"/>
            </a:pPr>
            <a:r>
              <a:rPr lang="en-US" sz="8000" u="sng">
                <a:solidFill>
                  <a:schemeClr val="dk1"/>
                </a:solidFill>
              </a:rPr>
              <a:t>Long Term Subs</a:t>
            </a:r>
            <a:endParaRPr sz="8000" u="sng">
              <a:solidFill>
                <a:schemeClr val="dk1"/>
              </a:solidFill>
            </a:endParaRPr>
          </a:p>
          <a:p>
            <a:pPr indent="-212725" lvl="1" marL="457200" rtl="0" algn="l">
              <a:lnSpc>
                <a:spcPct val="90000"/>
              </a:lnSpc>
              <a:spcBef>
                <a:spcPts val="400"/>
              </a:spcBef>
              <a:spcAft>
                <a:spcPts val="0"/>
              </a:spcAft>
              <a:buClr>
                <a:schemeClr val="dk1"/>
              </a:buClr>
              <a:buSzPct val="100000"/>
              <a:buChar char="▪"/>
            </a:pPr>
            <a:r>
              <a:rPr lang="en-US" sz="8000">
                <a:solidFill>
                  <a:schemeClr val="dk1"/>
                </a:solidFill>
              </a:rPr>
              <a:t>Requests for LT Subs need to be sent to Human Resources</a:t>
            </a:r>
            <a:endParaRPr sz="8000">
              <a:solidFill>
                <a:schemeClr val="dk1"/>
              </a:solidFill>
            </a:endParaRPr>
          </a:p>
          <a:p>
            <a:pPr indent="-212725" lvl="1" marL="457200" rtl="0" algn="l">
              <a:lnSpc>
                <a:spcPct val="90000"/>
              </a:lnSpc>
              <a:spcBef>
                <a:spcPts val="600"/>
              </a:spcBef>
              <a:spcAft>
                <a:spcPts val="0"/>
              </a:spcAft>
              <a:buClr>
                <a:schemeClr val="dk1"/>
              </a:buClr>
              <a:buSzPct val="100000"/>
              <a:buChar char="▪"/>
            </a:pPr>
            <a:r>
              <a:rPr lang="en-US" sz="8000">
                <a:solidFill>
                  <a:schemeClr val="dk1"/>
                </a:solidFill>
              </a:rPr>
              <a:t>LT Subs must work at least 21 </a:t>
            </a:r>
            <a:r>
              <a:rPr lang="en-US" sz="8000" u="sng">
                <a:solidFill>
                  <a:schemeClr val="dk1"/>
                </a:solidFill>
              </a:rPr>
              <a:t>consecutive</a:t>
            </a:r>
            <a:r>
              <a:rPr lang="en-US" sz="8000">
                <a:solidFill>
                  <a:schemeClr val="dk1"/>
                </a:solidFill>
              </a:rPr>
              <a:t> days for the </a:t>
            </a:r>
            <a:r>
              <a:rPr lang="en-US" sz="8000" u="sng">
                <a:solidFill>
                  <a:schemeClr val="dk1"/>
                </a:solidFill>
              </a:rPr>
              <a:t>same</a:t>
            </a:r>
            <a:r>
              <a:rPr lang="en-US" sz="8000">
                <a:solidFill>
                  <a:schemeClr val="dk1"/>
                </a:solidFill>
              </a:rPr>
              <a:t> teacher</a:t>
            </a:r>
            <a:endParaRPr sz="8000">
              <a:solidFill>
                <a:schemeClr val="dk1"/>
              </a:solidFill>
            </a:endParaRPr>
          </a:p>
          <a:p>
            <a:pPr indent="0" lvl="0" marL="0" rtl="0" algn="l">
              <a:lnSpc>
                <a:spcPct val="90000"/>
              </a:lnSpc>
              <a:spcBef>
                <a:spcPts val="600"/>
              </a:spcBef>
              <a:spcAft>
                <a:spcPts val="0"/>
              </a:spcAft>
              <a:buSzPct val="85000"/>
              <a:buNone/>
            </a:pPr>
            <a:r>
              <a:t/>
            </a:r>
            <a:endParaRPr sz="8000">
              <a:solidFill>
                <a:schemeClr val="dk1"/>
              </a:solidFill>
            </a:endParaRPr>
          </a:p>
          <a:p>
            <a:pPr indent="-182880" lvl="0" marL="182880" rtl="0" algn="l">
              <a:lnSpc>
                <a:spcPct val="90000"/>
              </a:lnSpc>
              <a:spcBef>
                <a:spcPts val="1400"/>
              </a:spcBef>
              <a:spcAft>
                <a:spcPts val="0"/>
              </a:spcAft>
              <a:buClr>
                <a:schemeClr val="dk1"/>
              </a:buClr>
              <a:buSzPct val="100000"/>
              <a:buChar char="▪"/>
            </a:pPr>
            <a:r>
              <a:rPr lang="en-US" sz="8000" u="sng">
                <a:solidFill>
                  <a:schemeClr val="dk1"/>
                </a:solidFill>
              </a:rPr>
              <a:t>509 Subs</a:t>
            </a:r>
            <a:endParaRPr sz="8000" u="sng">
              <a:solidFill>
                <a:schemeClr val="dk1"/>
              </a:solidFill>
            </a:endParaRPr>
          </a:p>
          <a:p>
            <a:pPr indent="-182880" lvl="0" marL="182880" rtl="0" algn="l">
              <a:lnSpc>
                <a:spcPct val="90000"/>
              </a:lnSpc>
              <a:spcBef>
                <a:spcPts val="1400"/>
              </a:spcBef>
              <a:spcAft>
                <a:spcPts val="0"/>
              </a:spcAft>
              <a:buClr>
                <a:schemeClr val="dk1"/>
              </a:buClr>
              <a:buSzPct val="100000"/>
              <a:buChar char="▪"/>
            </a:pPr>
            <a:r>
              <a:rPr lang="en-US" sz="8000">
                <a:solidFill>
                  <a:schemeClr val="dk1"/>
                </a:solidFill>
              </a:rPr>
              <a:t>When using School Funds to pay a sub make sure you have keyed the correct budget code in timekeeper as well as providing an approved 509 form</a:t>
            </a:r>
            <a:endParaRPr sz="8000">
              <a:solidFill>
                <a:schemeClr val="dk1"/>
              </a:solidFill>
            </a:endParaRPr>
          </a:p>
          <a:p>
            <a:pPr indent="-74930" lvl="0" marL="182880" rtl="0" algn="l">
              <a:lnSpc>
                <a:spcPct val="90000"/>
              </a:lnSpc>
              <a:spcBef>
                <a:spcPts val="1200"/>
              </a:spcBef>
              <a:spcAft>
                <a:spcPts val="0"/>
              </a:spcAft>
              <a:buSzPct val="85000"/>
              <a:buNone/>
            </a:pPr>
            <a:r>
              <a:t/>
            </a:r>
            <a:endParaRPr>
              <a:solidFill>
                <a:schemeClr val="dk1"/>
              </a:solidFill>
            </a:endParaRPr>
          </a:p>
          <a:p>
            <a:pPr indent="-74930" lvl="0" marL="182880" rtl="0" algn="l">
              <a:lnSpc>
                <a:spcPct val="90000"/>
              </a:lnSpc>
              <a:spcBef>
                <a:spcPts val="1200"/>
              </a:spcBef>
              <a:spcAft>
                <a:spcPts val="0"/>
              </a:spcAft>
              <a:buSzPct val="85000"/>
              <a:buNone/>
            </a:pPr>
            <a:r>
              <a:t/>
            </a:r>
            <a:endParaRPr>
              <a:solidFill>
                <a:schemeClr val="dk1"/>
              </a:solidFill>
            </a:endParaRPr>
          </a:p>
          <a:p>
            <a:pPr indent="-74930" lvl="0" marL="182880" rtl="0" algn="l">
              <a:lnSpc>
                <a:spcPct val="90000"/>
              </a:lnSpc>
              <a:spcBef>
                <a:spcPts val="1200"/>
              </a:spcBef>
              <a:spcAft>
                <a:spcPts val="0"/>
              </a:spcAft>
              <a:buSzPct val="85000"/>
              <a:buNone/>
            </a:pPr>
            <a:r>
              <a:t/>
            </a:r>
            <a:endParaRPr>
              <a:solidFill>
                <a:schemeClr val="dk1"/>
              </a:solidFill>
            </a:endParaRPr>
          </a:p>
          <a:p>
            <a:pPr indent="-74930" lvl="0" marL="182880" rtl="0" algn="l">
              <a:lnSpc>
                <a:spcPct val="90000"/>
              </a:lnSpc>
              <a:spcBef>
                <a:spcPts val="1200"/>
              </a:spcBef>
              <a:spcAft>
                <a:spcPts val="0"/>
              </a:spcAft>
              <a:buSzPct val="85000"/>
              <a:buNone/>
            </a:pPr>
            <a:r>
              <a:t/>
            </a:r>
            <a:endParaRPr>
              <a:solidFill>
                <a:schemeClr val="dk1"/>
              </a:solidFill>
            </a:endParaRPr>
          </a:p>
          <a:p>
            <a:pPr indent="0" lvl="0" marL="0" rtl="0" algn="l">
              <a:lnSpc>
                <a:spcPct val="90000"/>
              </a:lnSpc>
              <a:spcBef>
                <a:spcPts val="1200"/>
              </a:spcBef>
              <a:spcAft>
                <a:spcPts val="0"/>
              </a:spcAft>
              <a:buSzPct val="85000"/>
              <a:buNone/>
            </a:pPr>
            <a:r>
              <a:t/>
            </a:r>
            <a:endParaRPr sz="1600">
              <a:solidFill>
                <a:schemeClr val="dk1"/>
              </a:solidFill>
            </a:endParaRPr>
          </a:p>
        </p:txBody>
      </p:sp>
      <p:pic>
        <p:nvPicPr>
          <p:cNvPr descr="a man is standing in front of a blackboard in a classroom and giving a lecture . (Provided by Tenor)" id="173" name="Google Shape;173;g3f06e38685f_0_1116"/>
          <p:cNvPicPr preferRelativeResize="0"/>
          <p:nvPr/>
        </p:nvPicPr>
        <p:blipFill rotWithShape="1">
          <a:blip r:embed="rId3">
            <a:alphaModFix/>
          </a:blip>
          <a:srcRect b="0" l="0" r="0" t="0"/>
          <a:stretch/>
        </p:blipFill>
        <p:spPr>
          <a:xfrm>
            <a:off x="8861975" y="4985700"/>
            <a:ext cx="3330025" cy="18723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g3f06e38685f_0_1217"/>
          <p:cNvSpPr txBox="1"/>
          <p:nvPr>
            <p:ph type="title"/>
          </p:nvPr>
        </p:nvSpPr>
        <p:spPr>
          <a:xfrm>
            <a:off x="1066798" y="200932"/>
            <a:ext cx="10058400" cy="1609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lang="en-US" sz="4900"/>
              <a:t>Long Term Substitute Spreadsheet </a:t>
            </a:r>
            <a:endParaRPr sz="4900"/>
          </a:p>
        </p:txBody>
      </p:sp>
      <p:sp>
        <p:nvSpPr>
          <p:cNvPr id="179" name="Google Shape;179;g3f06e38685f_0_1217"/>
          <p:cNvSpPr txBox="1"/>
          <p:nvPr>
            <p:ph idx="1" type="body"/>
          </p:nvPr>
        </p:nvSpPr>
        <p:spPr>
          <a:xfrm>
            <a:off x="1066800" y="1651850"/>
            <a:ext cx="10440000" cy="47892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1200"/>
              </a:spcBef>
              <a:spcAft>
                <a:spcPts val="0"/>
              </a:spcAft>
              <a:buSzPts val="1700"/>
              <a:buNone/>
            </a:pPr>
            <a:r>
              <a:rPr lang="en-US">
                <a:solidFill>
                  <a:schemeClr val="dk1"/>
                </a:solidFill>
              </a:rPr>
              <a:t>*Substitute spreadsheets will be required going forward when turning in payroll. </a:t>
            </a:r>
            <a:endParaRPr>
              <a:solidFill>
                <a:schemeClr val="dk1"/>
              </a:solidFill>
            </a:endParaRPr>
          </a:p>
          <a:p>
            <a:pPr indent="0" lvl="0" marL="0" rtl="0" algn="l">
              <a:lnSpc>
                <a:spcPct val="90000"/>
              </a:lnSpc>
              <a:spcBef>
                <a:spcPts val="1200"/>
              </a:spcBef>
              <a:spcAft>
                <a:spcPts val="0"/>
              </a:spcAft>
              <a:buSzPts val="1700"/>
              <a:buNone/>
            </a:pPr>
            <a:r>
              <a:rPr lang="en-US">
                <a:solidFill>
                  <a:schemeClr val="dk1"/>
                </a:solidFill>
              </a:rPr>
              <a:t>*Spreadsheets must be typed and completely filled out. </a:t>
            </a:r>
            <a:endParaRPr>
              <a:solidFill>
                <a:schemeClr val="dk1"/>
              </a:solidFill>
            </a:endParaRPr>
          </a:p>
          <a:p>
            <a:pPr indent="0" lvl="0" marL="0" rtl="0" algn="l">
              <a:lnSpc>
                <a:spcPct val="90000"/>
              </a:lnSpc>
              <a:spcBef>
                <a:spcPts val="1200"/>
              </a:spcBef>
              <a:spcAft>
                <a:spcPts val="0"/>
              </a:spcAft>
              <a:buSzPts val="1700"/>
              <a:buNone/>
            </a:pPr>
            <a:r>
              <a:rPr lang="en-US">
                <a:solidFill>
                  <a:schemeClr val="dk1"/>
                </a:solidFill>
              </a:rPr>
              <a:t>*Full Name of Teacher &amp; Sub</a:t>
            </a:r>
            <a:endParaRPr>
              <a:solidFill>
                <a:schemeClr val="dk1"/>
              </a:solidFill>
            </a:endParaRPr>
          </a:p>
          <a:p>
            <a:pPr indent="0" lvl="0" marL="0" rtl="0" algn="l">
              <a:lnSpc>
                <a:spcPct val="90000"/>
              </a:lnSpc>
              <a:spcBef>
                <a:spcPts val="1200"/>
              </a:spcBef>
              <a:spcAft>
                <a:spcPts val="0"/>
              </a:spcAft>
              <a:buSzPts val="1700"/>
              <a:buNone/>
            </a:pPr>
            <a:r>
              <a:rPr lang="en-US">
                <a:solidFill>
                  <a:schemeClr val="dk1"/>
                </a:solidFill>
              </a:rPr>
              <a:t>*Employee ID #</a:t>
            </a:r>
            <a:endParaRPr>
              <a:solidFill>
                <a:schemeClr val="dk1"/>
              </a:solidFill>
            </a:endParaRPr>
          </a:p>
          <a:p>
            <a:pPr indent="0" lvl="0" marL="0" rtl="0" algn="l">
              <a:lnSpc>
                <a:spcPct val="90000"/>
              </a:lnSpc>
              <a:spcBef>
                <a:spcPts val="1200"/>
              </a:spcBef>
              <a:spcAft>
                <a:spcPts val="0"/>
              </a:spcAft>
              <a:buSzPts val="1700"/>
              <a:buNone/>
            </a:pPr>
            <a:r>
              <a:rPr lang="en-US">
                <a:solidFill>
                  <a:schemeClr val="dk1"/>
                </a:solidFill>
              </a:rPr>
              <a:t>*Teacher/ Sub Code</a:t>
            </a:r>
            <a:endParaRPr>
              <a:solidFill>
                <a:schemeClr val="dk1"/>
              </a:solidFill>
            </a:endParaRPr>
          </a:p>
          <a:p>
            <a:pPr indent="0" lvl="0" marL="0" rtl="0" algn="l">
              <a:lnSpc>
                <a:spcPct val="90000"/>
              </a:lnSpc>
              <a:spcBef>
                <a:spcPts val="1200"/>
              </a:spcBef>
              <a:spcAft>
                <a:spcPts val="0"/>
              </a:spcAft>
              <a:buSzPts val="1700"/>
              <a:buNone/>
            </a:pPr>
            <a:r>
              <a:rPr lang="en-US">
                <a:solidFill>
                  <a:schemeClr val="dk1"/>
                </a:solidFill>
              </a:rPr>
              <a:t>*Spreadsheet MUST be kept up with by the Bookkeeper to verify accuracy and that substitutes are paid</a:t>
            </a:r>
            <a:endParaRPr>
              <a:solidFill>
                <a:schemeClr val="dk1"/>
              </a:solidFill>
            </a:endParaRPr>
          </a:p>
          <a:p>
            <a:pPr indent="0" lvl="0" marL="0" rtl="0" algn="l">
              <a:lnSpc>
                <a:spcPct val="90000"/>
              </a:lnSpc>
              <a:spcBef>
                <a:spcPts val="1200"/>
              </a:spcBef>
              <a:spcAft>
                <a:spcPts val="0"/>
              </a:spcAft>
              <a:buSzPts val="1700"/>
              <a:buNone/>
            </a:pPr>
            <a:r>
              <a:rPr lang="en-US">
                <a:solidFill>
                  <a:schemeClr val="dk1"/>
                </a:solidFill>
              </a:rPr>
              <a:t>*It is Mandatory that Subs sign in daily. It can be a paper sign in sheet or by Identakid as a Sub.</a:t>
            </a:r>
            <a:endParaRPr>
              <a:solidFill>
                <a:schemeClr val="dk1"/>
              </a:solidFill>
            </a:endParaRPr>
          </a:p>
          <a:p>
            <a:pPr indent="0" lvl="0" marL="0" rtl="0" algn="l">
              <a:lnSpc>
                <a:spcPct val="90000"/>
              </a:lnSpc>
              <a:spcBef>
                <a:spcPts val="1200"/>
              </a:spcBef>
              <a:spcAft>
                <a:spcPts val="0"/>
              </a:spcAft>
              <a:buSzPts val="1700"/>
              <a:buNone/>
            </a:pPr>
            <a:r>
              <a:t/>
            </a:r>
            <a:endParaRPr>
              <a:solidFill>
                <a:schemeClr val="dk1"/>
              </a:solidFill>
            </a:endParaRPr>
          </a:p>
          <a:p>
            <a:pPr indent="0" lvl="0" marL="0" rtl="0" algn="l">
              <a:lnSpc>
                <a:spcPct val="90000"/>
              </a:lnSpc>
              <a:spcBef>
                <a:spcPts val="1200"/>
              </a:spcBef>
              <a:spcAft>
                <a:spcPts val="0"/>
              </a:spcAft>
              <a:buSzPts val="1700"/>
              <a:buNone/>
            </a:pPr>
            <a:r>
              <a:rPr lang="en-US" u="sng">
                <a:solidFill>
                  <a:schemeClr val="dk1"/>
                </a:solidFill>
                <a:hlinkClick r:id="rId3">
                  <a:extLst>
                    <a:ext uri="{A12FA001-AC4F-418D-AE19-62706E023703}">
                      <ahyp:hlinkClr val="tx"/>
                    </a:ext>
                  </a:extLst>
                </a:hlinkClick>
              </a:rPr>
              <a:t>Long Term Sub Spreadsheet</a:t>
            </a:r>
            <a:endParaRPr>
              <a:solidFill>
                <a:schemeClr val="dk1"/>
              </a:solidFill>
            </a:endParaRPr>
          </a:p>
          <a:p>
            <a:pPr indent="0" lvl="0" marL="0" rtl="0" algn="l">
              <a:lnSpc>
                <a:spcPct val="90000"/>
              </a:lnSpc>
              <a:spcBef>
                <a:spcPts val="1200"/>
              </a:spcBef>
              <a:spcAft>
                <a:spcPts val="0"/>
              </a:spcAft>
              <a:buSzPts val="1700"/>
              <a:buNone/>
            </a:pPr>
            <a:r>
              <a:t/>
            </a:r>
            <a:endParaRPr>
              <a:solidFill>
                <a:schemeClr val="dk1"/>
              </a:solidFill>
            </a:endParaRPr>
          </a:p>
          <a:p>
            <a:pPr indent="0" lvl="0" marL="0" rtl="0" algn="l">
              <a:lnSpc>
                <a:spcPct val="90000"/>
              </a:lnSpc>
              <a:spcBef>
                <a:spcPts val="1200"/>
              </a:spcBef>
              <a:spcAft>
                <a:spcPts val="0"/>
              </a:spcAft>
              <a:buSzPts val="1700"/>
              <a:buNone/>
            </a:pPr>
            <a:r>
              <a:t/>
            </a:r>
            <a:endParaRPr>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g3f06e38685f_0_1317"/>
          <p:cNvSpPr txBox="1"/>
          <p:nvPr>
            <p:ph type="title"/>
          </p:nvPr>
        </p:nvSpPr>
        <p:spPr>
          <a:xfrm>
            <a:off x="946498" y="114582"/>
            <a:ext cx="10058400" cy="1609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lang="en-US"/>
              <a:t>Use of 509 Forms</a:t>
            </a:r>
            <a:endParaRPr/>
          </a:p>
        </p:txBody>
      </p:sp>
      <p:sp>
        <p:nvSpPr>
          <p:cNvPr id="185" name="Google Shape;185;g3f06e38685f_0_1317"/>
          <p:cNvSpPr txBox="1"/>
          <p:nvPr>
            <p:ph idx="1" type="body"/>
          </p:nvPr>
        </p:nvSpPr>
        <p:spPr>
          <a:xfrm>
            <a:off x="1106850" y="1614825"/>
            <a:ext cx="10170300" cy="4838700"/>
          </a:xfrm>
          <a:prstGeom prst="rect">
            <a:avLst/>
          </a:prstGeom>
          <a:noFill/>
          <a:ln>
            <a:noFill/>
          </a:ln>
        </p:spPr>
        <p:txBody>
          <a:bodyPr anchorCtr="0" anchor="t" bIns="45700" lIns="91425" spcFirstLastPara="1" rIns="91425" wrap="square" tIns="45700">
            <a:normAutofit lnSpcReduction="10000"/>
          </a:bodyPr>
          <a:lstStyle/>
          <a:p>
            <a:pPr indent="-336550" lvl="0" marL="457200" rtl="0" algn="l">
              <a:lnSpc>
                <a:spcPct val="90000"/>
              </a:lnSpc>
              <a:spcBef>
                <a:spcPts val="1200"/>
              </a:spcBef>
              <a:spcAft>
                <a:spcPts val="0"/>
              </a:spcAft>
              <a:buClr>
                <a:schemeClr val="dk1"/>
              </a:buClr>
              <a:buSzPts val="1700"/>
              <a:buChar char="●"/>
            </a:pPr>
            <a:r>
              <a:rPr lang="en-US">
                <a:solidFill>
                  <a:schemeClr val="dk1"/>
                </a:solidFill>
              </a:rPr>
              <a:t>Field Trips</a:t>
            </a:r>
            <a:endParaRPr>
              <a:solidFill>
                <a:schemeClr val="dk1"/>
              </a:solidFill>
            </a:endParaRPr>
          </a:p>
          <a:p>
            <a:pPr indent="0" lvl="0" marL="0" rtl="0" algn="l">
              <a:lnSpc>
                <a:spcPct val="90000"/>
              </a:lnSpc>
              <a:spcBef>
                <a:spcPts val="1200"/>
              </a:spcBef>
              <a:spcAft>
                <a:spcPts val="0"/>
              </a:spcAft>
              <a:buSzPts val="1700"/>
              <a:buNone/>
            </a:pPr>
            <a:r>
              <a:t/>
            </a:r>
            <a:endParaRPr>
              <a:solidFill>
                <a:schemeClr val="dk1"/>
              </a:solidFill>
            </a:endParaRPr>
          </a:p>
          <a:p>
            <a:pPr indent="-336550" lvl="0" marL="457200" rtl="0" algn="l">
              <a:lnSpc>
                <a:spcPct val="90000"/>
              </a:lnSpc>
              <a:spcBef>
                <a:spcPts val="1200"/>
              </a:spcBef>
              <a:spcAft>
                <a:spcPts val="0"/>
              </a:spcAft>
              <a:buClr>
                <a:schemeClr val="dk1"/>
              </a:buClr>
              <a:buSzPts val="1700"/>
              <a:buChar char="●"/>
            </a:pPr>
            <a:r>
              <a:rPr lang="en-US">
                <a:solidFill>
                  <a:schemeClr val="dk1"/>
                </a:solidFill>
              </a:rPr>
              <a:t>When a outside agency such as NC State, ECU, Rural Teacher Leadership are covering sub expense. (Bookkeeper will submit for reimbursement through agency)</a:t>
            </a:r>
            <a:endParaRPr>
              <a:solidFill>
                <a:schemeClr val="dk1"/>
              </a:solidFill>
            </a:endParaRPr>
          </a:p>
          <a:p>
            <a:pPr indent="0" lvl="0" marL="457200" rtl="0" algn="l">
              <a:lnSpc>
                <a:spcPct val="90000"/>
              </a:lnSpc>
              <a:spcBef>
                <a:spcPts val="1200"/>
              </a:spcBef>
              <a:spcAft>
                <a:spcPts val="0"/>
              </a:spcAft>
              <a:buSzPts val="1700"/>
              <a:buNone/>
            </a:pPr>
            <a:r>
              <a:t/>
            </a:r>
            <a:endParaRPr>
              <a:solidFill>
                <a:schemeClr val="dk1"/>
              </a:solidFill>
            </a:endParaRPr>
          </a:p>
          <a:p>
            <a:pPr indent="-336550" lvl="0" marL="457200" rtl="0" algn="l">
              <a:lnSpc>
                <a:spcPct val="90000"/>
              </a:lnSpc>
              <a:spcBef>
                <a:spcPts val="1200"/>
              </a:spcBef>
              <a:spcAft>
                <a:spcPts val="0"/>
              </a:spcAft>
              <a:buClr>
                <a:schemeClr val="dk1"/>
              </a:buClr>
              <a:buSzPts val="1700"/>
              <a:buChar char="●"/>
            </a:pPr>
            <a:r>
              <a:rPr lang="en-US">
                <a:solidFill>
                  <a:schemeClr val="dk1"/>
                </a:solidFill>
              </a:rPr>
              <a:t>Principal approved PD that is NOT covered by a department such as CTE &amp; EC. </a:t>
            </a:r>
            <a:endParaRPr>
              <a:solidFill>
                <a:schemeClr val="dk1"/>
              </a:solidFill>
            </a:endParaRPr>
          </a:p>
          <a:p>
            <a:pPr indent="0" lvl="0" marL="457200" rtl="0" algn="l">
              <a:lnSpc>
                <a:spcPct val="90000"/>
              </a:lnSpc>
              <a:spcBef>
                <a:spcPts val="1200"/>
              </a:spcBef>
              <a:spcAft>
                <a:spcPts val="0"/>
              </a:spcAft>
              <a:buSzPts val="1700"/>
              <a:buNone/>
            </a:pPr>
            <a:r>
              <a:t/>
            </a:r>
            <a:endParaRPr>
              <a:solidFill>
                <a:schemeClr val="dk1"/>
              </a:solidFill>
            </a:endParaRPr>
          </a:p>
          <a:p>
            <a:pPr indent="-336550" lvl="0" marL="457200" rtl="0" algn="l">
              <a:lnSpc>
                <a:spcPct val="90000"/>
              </a:lnSpc>
              <a:spcBef>
                <a:spcPts val="1200"/>
              </a:spcBef>
              <a:spcAft>
                <a:spcPts val="0"/>
              </a:spcAft>
              <a:buClr>
                <a:schemeClr val="dk1"/>
              </a:buClr>
              <a:buSzPts val="1700"/>
              <a:buChar char="●"/>
            </a:pPr>
            <a:r>
              <a:rPr lang="en-US">
                <a:solidFill>
                  <a:schemeClr val="dk1"/>
                </a:solidFill>
              </a:rPr>
              <a:t>*BETA Convention</a:t>
            </a:r>
            <a:endParaRPr>
              <a:solidFill>
                <a:schemeClr val="dk1"/>
              </a:solidFill>
            </a:endParaRPr>
          </a:p>
          <a:p>
            <a:pPr indent="0" lvl="0" marL="0" rtl="0" algn="l">
              <a:lnSpc>
                <a:spcPct val="90000"/>
              </a:lnSpc>
              <a:spcBef>
                <a:spcPts val="1200"/>
              </a:spcBef>
              <a:spcAft>
                <a:spcPts val="0"/>
              </a:spcAft>
              <a:buSzPts val="1700"/>
              <a:buNone/>
            </a:pPr>
            <a:r>
              <a:t/>
            </a:r>
            <a:endParaRPr>
              <a:solidFill>
                <a:schemeClr val="dk1"/>
              </a:solidFill>
            </a:endParaRPr>
          </a:p>
          <a:p>
            <a:pPr indent="-336550" lvl="0" marL="457200" rtl="0" algn="l">
              <a:lnSpc>
                <a:spcPct val="90000"/>
              </a:lnSpc>
              <a:spcBef>
                <a:spcPts val="1200"/>
              </a:spcBef>
              <a:spcAft>
                <a:spcPts val="0"/>
              </a:spcAft>
              <a:buClr>
                <a:schemeClr val="dk1"/>
              </a:buClr>
              <a:buSzPts val="1700"/>
              <a:buChar char="●"/>
            </a:pPr>
            <a:r>
              <a:rPr lang="en-US">
                <a:solidFill>
                  <a:schemeClr val="dk1"/>
                </a:solidFill>
              </a:rPr>
              <a:t>Sporting Event-Competition/Playoffs</a:t>
            </a:r>
            <a:endParaRPr>
              <a:solidFill>
                <a:schemeClr val="dk1"/>
              </a:solidFill>
            </a:endParaRPr>
          </a:p>
          <a:p>
            <a:pPr indent="0" lvl="0" marL="182880" rtl="0" algn="l">
              <a:lnSpc>
                <a:spcPct val="90000"/>
              </a:lnSpc>
              <a:spcBef>
                <a:spcPts val="1200"/>
              </a:spcBef>
              <a:spcAft>
                <a:spcPts val="0"/>
              </a:spcAft>
              <a:buSzPts val="1700"/>
              <a:buNone/>
            </a:pPr>
            <a:r>
              <a:t/>
            </a:r>
            <a:endParaRPr>
              <a:solidFill>
                <a:schemeClr val="dk1"/>
              </a:solidFill>
            </a:endParaRPr>
          </a:p>
          <a:p>
            <a:pPr indent="-336550" lvl="0" marL="457200" rtl="0" algn="l">
              <a:lnSpc>
                <a:spcPct val="90000"/>
              </a:lnSpc>
              <a:spcBef>
                <a:spcPts val="1200"/>
              </a:spcBef>
              <a:spcAft>
                <a:spcPts val="0"/>
              </a:spcAft>
              <a:buClr>
                <a:schemeClr val="dk1"/>
              </a:buClr>
              <a:buSzPts val="1700"/>
              <a:buChar char="●"/>
            </a:pPr>
            <a:r>
              <a:rPr lang="en-US">
                <a:solidFill>
                  <a:schemeClr val="dk1"/>
                </a:solidFill>
              </a:rPr>
              <a:t> </a:t>
            </a:r>
            <a:r>
              <a:rPr lang="en-US" u="sng">
                <a:solidFill>
                  <a:schemeClr val="dk1"/>
                </a:solidFill>
                <a:hlinkClick r:id="rId3">
                  <a:extLst>
                    <a:ext uri="{A12FA001-AC4F-418D-AE19-62706E023703}">
                      <ahyp:hlinkClr val="tx"/>
                    </a:ext>
                  </a:extLst>
                </a:hlinkClick>
              </a:rPr>
              <a:t>509 FORM</a:t>
            </a:r>
            <a:endParaRPr>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g3f06e38685f_0_1417"/>
          <p:cNvSpPr txBox="1"/>
          <p:nvPr>
            <p:ph type="title"/>
          </p:nvPr>
        </p:nvSpPr>
        <p:spPr>
          <a:xfrm>
            <a:off x="1066798" y="7"/>
            <a:ext cx="10058400" cy="1609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US" sz="5600"/>
              <a:t>PAYROLL - </a:t>
            </a:r>
            <a:r>
              <a:rPr lang="en-US" sz="4700"/>
              <a:t>DIRECT DEPOSIT</a:t>
            </a:r>
            <a:endParaRPr sz="7000"/>
          </a:p>
        </p:txBody>
      </p:sp>
      <p:sp>
        <p:nvSpPr>
          <p:cNvPr id="191" name="Google Shape;191;g3f06e38685f_0_1417"/>
          <p:cNvSpPr txBox="1"/>
          <p:nvPr>
            <p:ph idx="1" type="body"/>
          </p:nvPr>
        </p:nvSpPr>
        <p:spPr>
          <a:xfrm>
            <a:off x="469900" y="1544375"/>
            <a:ext cx="11298300" cy="4847400"/>
          </a:xfrm>
          <a:prstGeom prst="rect">
            <a:avLst/>
          </a:prstGeom>
          <a:noFill/>
          <a:ln>
            <a:noFill/>
          </a:ln>
        </p:spPr>
        <p:txBody>
          <a:bodyPr anchorCtr="0" anchor="t" bIns="45700" lIns="91425" spcFirstLastPara="1" rIns="91425" wrap="square" tIns="45700">
            <a:normAutofit lnSpcReduction="10000"/>
          </a:bodyPr>
          <a:lstStyle/>
          <a:p>
            <a:pPr indent="-182880" lvl="0" marL="182880" rtl="0" algn="l">
              <a:lnSpc>
                <a:spcPct val="90000"/>
              </a:lnSpc>
              <a:spcBef>
                <a:spcPts val="0"/>
              </a:spcBef>
              <a:spcAft>
                <a:spcPts val="0"/>
              </a:spcAft>
              <a:buClr>
                <a:schemeClr val="dk1"/>
              </a:buClr>
              <a:buSzPts val="1700"/>
              <a:buChar char="▪"/>
            </a:pPr>
            <a:r>
              <a:rPr lang="en-US">
                <a:solidFill>
                  <a:schemeClr val="dk1"/>
                </a:solidFill>
              </a:rPr>
              <a:t>If an employee submits a new form, please have them only submit their employee ID, not their entire SSN for security reasons.</a:t>
            </a:r>
            <a:endParaRPr>
              <a:solidFill>
                <a:schemeClr val="dk1"/>
              </a:solidFill>
            </a:endParaRPr>
          </a:p>
          <a:p>
            <a:pPr indent="-182880" lvl="0" marL="182880" rtl="0" algn="l">
              <a:lnSpc>
                <a:spcPct val="90000"/>
              </a:lnSpc>
              <a:spcBef>
                <a:spcPts val="1200"/>
              </a:spcBef>
              <a:spcAft>
                <a:spcPts val="0"/>
              </a:spcAft>
              <a:buClr>
                <a:schemeClr val="dk1"/>
              </a:buClr>
              <a:buSzPts val="1700"/>
              <a:buChar char="▪"/>
            </a:pPr>
            <a:r>
              <a:rPr lang="en-US">
                <a:solidFill>
                  <a:schemeClr val="dk1"/>
                </a:solidFill>
              </a:rPr>
              <a:t>Due to continued, aggressive fraud attempts, Bookeepers must initial and date the change form to confirm they have received the form directly from the employee. </a:t>
            </a:r>
            <a:endParaRPr>
              <a:solidFill>
                <a:schemeClr val="dk1"/>
              </a:solidFill>
            </a:endParaRPr>
          </a:p>
          <a:p>
            <a:pPr indent="-182880" lvl="0" marL="182880" rtl="0" algn="l">
              <a:lnSpc>
                <a:spcPct val="90000"/>
              </a:lnSpc>
              <a:spcBef>
                <a:spcPts val="1200"/>
              </a:spcBef>
              <a:spcAft>
                <a:spcPts val="0"/>
              </a:spcAft>
              <a:buClr>
                <a:schemeClr val="dk1"/>
              </a:buClr>
              <a:buSzPts val="1700"/>
              <a:buChar char="▪"/>
            </a:pPr>
            <a:r>
              <a:rPr lang="en-US">
                <a:solidFill>
                  <a:schemeClr val="dk1"/>
                </a:solidFill>
              </a:rPr>
              <a:t>If an employee needs their direct deposit changed immediately, please call your payroll contact person so it can be turned off and no additional checks are sent via direct deposit to their account.  They will receive paper checks instead.</a:t>
            </a:r>
            <a:endParaRPr>
              <a:solidFill>
                <a:schemeClr val="dk1"/>
              </a:solidFill>
            </a:endParaRPr>
          </a:p>
          <a:p>
            <a:pPr indent="-182880" lvl="0" marL="182880" rtl="0" algn="l">
              <a:lnSpc>
                <a:spcPct val="90000"/>
              </a:lnSpc>
              <a:spcBef>
                <a:spcPts val="1200"/>
              </a:spcBef>
              <a:spcAft>
                <a:spcPts val="0"/>
              </a:spcAft>
              <a:buClr>
                <a:schemeClr val="dk1"/>
              </a:buClr>
              <a:buSzPts val="1700"/>
              <a:buChar char="▪"/>
            </a:pPr>
            <a:r>
              <a:rPr lang="en-US">
                <a:solidFill>
                  <a:schemeClr val="dk1"/>
                </a:solidFill>
              </a:rPr>
              <a:t>First paycheck after direct deposit is set up or changed will be a paper check.  This allows us to test the account before we send the entire paycheck there.   It also helps detect and prevent fraud.   </a:t>
            </a:r>
            <a:endParaRPr>
              <a:solidFill>
                <a:schemeClr val="dk1"/>
              </a:solidFill>
            </a:endParaRPr>
          </a:p>
          <a:p>
            <a:pPr indent="-74930" lvl="0" marL="182880" rtl="0" algn="l">
              <a:lnSpc>
                <a:spcPct val="90000"/>
              </a:lnSpc>
              <a:spcBef>
                <a:spcPts val="1200"/>
              </a:spcBef>
              <a:spcAft>
                <a:spcPts val="0"/>
              </a:spcAft>
              <a:buSzPts val="1700"/>
              <a:buNone/>
            </a:pPr>
            <a:r>
              <a:t/>
            </a:r>
            <a:endParaRPr>
              <a:solidFill>
                <a:schemeClr val="dk1"/>
              </a:solidFill>
            </a:endParaRPr>
          </a:p>
          <a:p>
            <a:pPr indent="-74930" lvl="0" marL="182880" rtl="0" algn="l">
              <a:lnSpc>
                <a:spcPct val="90000"/>
              </a:lnSpc>
              <a:spcBef>
                <a:spcPts val="1200"/>
              </a:spcBef>
              <a:spcAft>
                <a:spcPts val="0"/>
              </a:spcAft>
              <a:buSzPts val="1700"/>
              <a:buNone/>
            </a:pPr>
            <a:r>
              <a:rPr b="1" lang="en-US" u="sng">
                <a:solidFill>
                  <a:schemeClr val="dk1"/>
                </a:solidFill>
                <a:highlight>
                  <a:srgbClr val="FFFF00"/>
                </a:highlight>
              </a:rPr>
              <a:t>*** Starting in August 2026, all DCS employees will be required to complete a direct deposit form. *** </a:t>
            </a:r>
            <a:endParaRPr b="1" u="sng">
              <a:solidFill>
                <a:schemeClr val="dk1"/>
              </a:solidFill>
              <a:highlight>
                <a:srgbClr val="FFFF00"/>
              </a:highlight>
            </a:endParaRPr>
          </a:p>
          <a:p>
            <a:pPr indent="-74930" lvl="0" marL="182880" rtl="0" algn="l">
              <a:lnSpc>
                <a:spcPct val="90000"/>
              </a:lnSpc>
              <a:spcBef>
                <a:spcPts val="1200"/>
              </a:spcBef>
              <a:spcAft>
                <a:spcPts val="0"/>
              </a:spcAft>
              <a:buSzPts val="1700"/>
              <a:buNone/>
            </a:pPr>
            <a:r>
              <a:t/>
            </a:r>
            <a:endParaRPr b="1" u="sng">
              <a:solidFill>
                <a:schemeClr val="dk1"/>
              </a:solidFill>
              <a:highlight>
                <a:srgbClr val="FFFF00"/>
              </a:highlight>
            </a:endParaRPr>
          </a:p>
          <a:p>
            <a:pPr indent="0" lvl="0" marL="0" rtl="0" algn="l">
              <a:lnSpc>
                <a:spcPct val="90000"/>
              </a:lnSpc>
              <a:spcBef>
                <a:spcPts val="1200"/>
              </a:spcBef>
              <a:spcAft>
                <a:spcPts val="0"/>
              </a:spcAft>
              <a:buSzPts val="1360"/>
              <a:buNone/>
            </a:pPr>
            <a:r>
              <a:rPr lang="en-US" sz="1600" u="sng">
                <a:solidFill>
                  <a:schemeClr val="hlink"/>
                </a:solidFill>
                <a:hlinkClick r:id="rId3"/>
              </a:rPr>
              <a:t>Direct Deposit Form</a:t>
            </a:r>
            <a:endParaRPr sz="16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8"/>
          <p:cNvSpPr txBox="1"/>
          <p:nvPr>
            <p:ph type="title"/>
          </p:nvPr>
        </p:nvSpPr>
        <p:spPr>
          <a:xfrm>
            <a:off x="971173" y="126932"/>
            <a:ext cx="10058400" cy="1609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US"/>
              <a:t>PAYROLL - </a:t>
            </a:r>
            <a:r>
              <a:rPr lang="en-US" sz="4600"/>
              <a:t>FRONTLINE </a:t>
            </a:r>
            <a:endParaRPr sz="6900"/>
          </a:p>
        </p:txBody>
      </p:sp>
      <p:sp>
        <p:nvSpPr>
          <p:cNvPr id="197" name="Google Shape;197;p38"/>
          <p:cNvSpPr txBox="1"/>
          <p:nvPr>
            <p:ph idx="1" type="body"/>
          </p:nvPr>
        </p:nvSpPr>
        <p:spPr>
          <a:xfrm>
            <a:off x="1263150" y="1815724"/>
            <a:ext cx="9665700" cy="4324800"/>
          </a:xfrm>
          <a:prstGeom prst="rect">
            <a:avLst/>
          </a:prstGeom>
          <a:noFill/>
          <a:ln>
            <a:noFill/>
          </a:ln>
        </p:spPr>
        <p:txBody>
          <a:bodyPr anchorCtr="0" anchor="t" bIns="45700" lIns="91425" spcFirstLastPara="1" rIns="91425" wrap="square" tIns="45700">
            <a:normAutofit lnSpcReduction="20000"/>
          </a:bodyPr>
          <a:lstStyle/>
          <a:p>
            <a:pPr indent="-182880" lvl="0" marL="182880" rtl="0" algn="l">
              <a:lnSpc>
                <a:spcPct val="90000"/>
              </a:lnSpc>
              <a:spcBef>
                <a:spcPts val="0"/>
              </a:spcBef>
              <a:spcAft>
                <a:spcPts val="0"/>
              </a:spcAft>
              <a:buClr>
                <a:schemeClr val="dk1"/>
              </a:buClr>
              <a:buSzPts val="1700"/>
              <a:buChar char="▪"/>
            </a:pPr>
            <a:r>
              <a:rPr b="1" lang="en-US" u="sng">
                <a:solidFill>
                  <a:schemeClr val="dk1"/>
                </a:solidFill>
              </a:rPr>
              <a:t>All</a:t>
            </a:r>
            <a:r>
              <a:rPr lang="en-US">
                <a:solidFill>
                  <a:schemeClr val="dk1"/>
                </a:solidFill>
              </a:rPr>
              <a:t> absences for certified staff must be entered into Frontline by the employee requesting the absence. This is </a:t>
            </a:r>
            <a:r>
              <a:rPr lang="en-US">
                <a:solidFill>
                  <a:schemeClr val="dk1"/>
                </a:solidFill>
                <a:highlight>
                  <a:srgbClr val="FFFF00"/>
                </a:highlight>
              </a:rPr>
              <a:t>MANDATORY</a:t>
            </a:r>
            <a:r>
              <a:rPr lang="en-US">
                <a:solidFill>
                  <a:schemeClr val="dk1"/>
                </a:solidFill>
              </a:rPr>
              <a:t>. </a:t>
            </a:r>
            <a:endParaRPr>
              <a:solidFill>
                <a:schemeClr val="dk1"/>
              </a:solidFill>
            </a:endParaRPr>
          </a:p>
          <a:p>
            <a:pPr indent="0" lvl="0" marL="0" rtl="0" algn="l">
              <a:lnSpc>
                <a:spcPct val="90000"/>
              </a:lnSpc>
              <a:spcBef>
                <a:spcPts val="0"/>
              </a:spcBef>
              <a:spcAft>
                <a:spcPts val="0"/>
              </a:spcAft>
              <a:buSzPts val="1700"/>
              <a:buNone/>
            </a:pPr>
            <a:r>
              <a:t/>
            </a:r>
            <a:endParaRPr>
              <a:solidFill>
                <a:schemeClr val="dk1"/>
              </a:solidFill>
            </a:endParaRPr>
          </a:p>
          <a:p>
            <a:pPr indent="0" lvl="0" marL="182880" rtl="0" algn="l">
              <a:lnSpc>
                <a:spcPct val="90000"/>
              </a:lnSpc>
              <a:spcBef>
                <a:spcPts val="0"/>
              </a:spcBef>
              <a:spcAft>
                <a:spcPts val="0"/>
              </a:spcAft>
              <a:buSzPts val="1700"/>
              <a:buNone/>
            </a:pPr>
            <a:r>
              <a:t/>
            </a:r>
            <a:endParaRPr>
              <a:solidFill>
                <a:schemeClr val="dk1"/>
              </a:solidFill>
            </a:endParaRPr>
          </a:p>
          <a:p>
            <a:pPr indent="0" lvl="0" marL="0" rtl="0" algn="l">
              <a:lnSpc>
                <a:spcPct val="90000"/>
              </a:lnSpc>
              <a:spcBef>
                <a:spcPts val="0"/>
              </a:spcBef>
              <a:spcAft>
                <a:spcPts val="0"/>
              </a:spcAft>
              <a:buSzPts val="1700"/>
              <a:buNone/>
            </a:pPr>
            <a:r>
              <a:rPr lang="en-US">
                <a:solidFill>
                  <a:schemeClr val="dk1"/>
                </a:solidFill>
              </a:rPr>
              <a:t>Leave must be keyed under</a:t>
            </a:r>
            <a:r>
              <a:rPr lang="en-US">
                <a:solidFill>
                  <a:srgbClr val="6AA84F"/>
                </a:solidFill>
              </a:rPr>
              <a:t> </a:t>
            </a:r>
            <a:r>
              <a:rPr lang="en-US" u="sng">
                <a:solidFill>
                  <a:srgbClr val="6AA84F"/>
                </a:solidFill>
              </a:rPr>
              <a:t>Leave Request - GREEN FORM</a:t>
            </a:r>
            <a:endParaRPr u="sng">
              <a:solidFill>
                <a:srgbClr val="6AA84F"/>
              </a:solidFill>
            </a:endParaRPr>
          </a:p>
          <a:p>
            <a:pPr indent="0" lvl="0" marL="0" rtl="0" algn="l">
              <a:lnSpc>
                <a:spcPct val="90000"/>
              </a:lnSpc>
              <a:spcBef>
                <a:spcPts val="0"/>
              </a:spcBef>
              <a:spcAft>
                <a:spcPts val="0"/>
              </a:spcAft>
              <a:buSzPts val="1700"/>
              <a:buNone/>
            </a:pPr>
            <a:r>
              <a:t/>
            </a:r>
            <a:endParaRPr u="sng">
              <a:solidFill>
                <a:schemeClr val="dk1"/>
              </a:solidFill>
            </a:endParaRPr>
          </a:p>
          <a:p>
            <a:pPr indent="0" lvl="0" marL="0" rtl="0" algn="l">
              <a:lnSpc>
                <a:spcPct val="90000"/>
              </a:lnSpc>
              <a:spcBef>
                <a:spcPts val="0"/>
              </a:spcBef>
              <a:spcAft>
                <a:spcPts val="0"/>
              </a:spcAft>
              <a:buSzPts val="1700"/>
              <a:buNone/>
            </a:pPr>
            <a:r>
              <a:rPr lang="en-US">
                <a:solidFill>
                  <a:schemeClr val="dk1"/>
                </a:solidFill>
              </a:rPr>
              <a:t>Professional Development must be keyed under </a:t>
            </a:r>
            <a:r>
              <a:rPr lang="en-US" u="sng">
                <a:solidFill>
                  <a:srgbClr val="F1C232"/>
                </a:solidFill>
              </a:rPr>
              <a:t>Prof. Development Request - YELLOW FORM </a:t>
            </a:r>
            <a:endParaRPr u="sng">
              <a:solidFill>
                <a:srgbClr val="F1C232"/>
              </a:solidFill>
            </a:endParaRPr>
          </a:p>
          <a:p>
            <a:pPr indent="0" lvl="0" marL="0" rtl="0" algn="l">
              <a:lnSpc>
                <a:spcPct val="90000"/>
              </a:lnSpc>
              <a:spcBef>
                <a:spcPts val="0"/>
              </a:spcBef>
              <a:spcAft>
                <a:spcPts val="0"/>
              </a:spcAft>
              <a:buSzPts val="1700"/>
              <a:buNone/>
            </a:pPr>
            <a:r>
              <a:t/>
            </a:r>
            <a:endParaRPr u="sng">
              <a:solidFill>
                <a:srgbClr val="F1C232"/>
              </a:solidFill>
            </a:endParaRPr>
          </a:p>
          <a:p>
            <a:pPr indent="0" lvl="0" marL="0" rtl="0" algn="l">
              <a:lnSpc>
                <a:spcPct val="90000"/>
              </a:lnSpc>
              <a:spcBef>
                <a:spcPts val="0"/>
              </a:spcBef>
              <a:spcAft>
                <a:spcPts val="0"/>
              </a:spcAft>
              <a:buSzPts val="1700"/>
              <a:buNone/>
            </a:pPr>
            <a:r>
              <a:t/>
            </a:r>
            <a:endParaRPr u="sng">
              <a:solidFill>
                <a:schemeClr val="dk1"/>
              </a:solidFill>
            </a:endParaRPr>
          </a:p>
          <a:p>
            <a:pPr indent="-182880" lvl="0" marL="182880" rtl="0" algn="l">
              <a:lnSpc>
                <a:spcPct val="90000"/>
              </a:lnSpc>
              <a:spcBef>
                <a:spcPts val="1200"/>
              </a:spcBef>
              <a:spcAft>
                <a:spcPts val="0"/>
              </a:spcAft>
              <a:buClr>
                <a:schemeClr val="dk1"/>
              </a:buClr>
              <a:buSzPts val="1700"/>
              <a:buChar char="▪"/>
            </a:pPr>
            <a:r>
              <a:rPr lang="en-US">
                <a:solidFill>
                  <a:schemeClr val="dk1"/>
                </a:solidFill>
              </a:rPr>
              <a:t>When a substitute is needed, whenever possible, the employee should also request the sub through Frontline. ABSENCE MANAGEMENT</a:t>
            </a:r>
            <a:endParaRPr>
              <a:solidFill>
                <a:schemeClr val="dk1"/>
              </a:solidFill>
            </a:endParaRPr>
          </a:p>
          <a:p>
            <a:pPr indent="-182880" lvl="1" marL="457200" rtl="0" algn="l">
              <a:lnSpc>
                <a:spcPct val="90000"/>
              </a:lnSpc>
              <a:spcBef>
                <a:spcPts val="400"/>
              </a:spcBef>
              <a:spcAft>
                <a:spcPts val="0"/>
              </a:spcAft>
              <a:buClr>
                <a:schemeClr val="dk1"/>
              </a:buClr>
              <a:buSzPts val="1530"/>
              <a:buChar char="▪"/>
            </a:pPr>
            <a:r>
              <a:rPr lang="en-US">
                <a:solidFill>
                  <a:schemeClr val="dk1"/>
                </a:solidFill>
              </a:rPr>
              <a:t>Not always possible when absences are unplanned</a:t>
            </a:r>
            <a:endParaRPr>
              <a:solidFill>
                <a:schemeClr val="dk1"/>
              </a:solidFill>
            </a:endParaRPr>
          </a:p>
          <a:p>
            <a:pPr indent="0" lvl="0" marL="0" rtl="0" algn="l">
              <a:lnSpc>
                <a:spcPct val="90000"/>
              </a:lnSpc>
              <a:spcBef>
                <a:spcPts val="400"/>
              </a:spcBef>
              <a:spcAft>
                <a:spcPts val="0"/>
              </a:spcAft>
              <a:buSzPts val="1700"/>
              <a:buNone/>
            </a:pPr>
            <a:r>
              <a:t/>
            </a:r>
            <a:endParaRPr>
              <a:solidFill>
                <a:schemeClr val="dk1"/>
              </a:solidFill>
            </a:endParaRPr>
          </a:p>
          <a:p>
            <a:pPr indent="0" lvl="0" marL="0" rtl="0" algn="l">
              <a:lnSpc>
                <a:spcPct val="90000"/>
              </a:lnSpc>
              <a:spcBef>
                <a:spcPts val="1200"/>
              </a:spcBef>
              <a:spcAft>
                <a:spcPts val="0"/>
              </a:spcAft>
              <a:buSzPts val="1700"/>
              <a:buNone/>
            </a:pPr>
            <a:r>
              <a:t/>
            </a:r>
            <a:endParaRPr>
              <a:solidFill>
                <a:schemeClr val="dk1"/>
              </a:solidFill>
            </a:endParaRPr>
          </a:p>
          <a:p>
            <a:pPr indent="0" lvl="0" marL="0" rtl="0" algn="l">
              <a:lnSpc>
                <a:spcPct val="90000"/>
              </a:lnSpc>
              <a:spcBef>
                <a:spcPts val="1200"/>
              </a:spcBef>
              <a:spcAft>
                <a:spcPts val="0"/>
              </a:spcAft>
              <a:buSzPts val="1360"/>
              <a:buNone/>
            </a:pPr>
            <a:r>
              <a:t/>
            </a:r>
            <a:endParaRPr sz="160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44"/>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US" sz="4400"/>
              <a:t>LEAVE - </a:t>
            </a:r>
            <a:r>
              <a:rPr lang="en-US" sz="3700"/>
              <a:t>REMINDERS</a:t>
            </a:r>
            <a:endParaRPr sz="6700"/>
          </a:p>
        </p:txBody>
      </p:sp>
      <p:sp>
        <p:nvSpPr>
          <p:cNvPr id="203" name="Google Shape;203;p44"/>
          <p:cNvSpPr txBox="1"/>
          <p:nvPr>
            <p:ph idx="1" type="body"/>
          </p:nvPr>
        </p:nvSpPr>
        <p:spPr>
          <a:xfrm>
            <a:off x="1069850" y="2093975"/>
            <a:ext cx="10058400" cy="4431900"/>
          </a:xfrm>
          <a:prstGeom prst="rect">
            <a:avLst/>
          </a:prstGeom>
          <a:noFill/>
          <a:ln>
            <a:noFill/>
          </a:ln>
        </p:spPr>
        <p:txBody>
          <a:bodyPr anchorCtr="0" anchor="t" bIns="45700" lIns="91425" spcFirstLastPara="1" rIns="91425" wrap="square" tIns="45700">
            <a:normAutofit fontScale="85000" lnSpcReduction="20000"/>
          </a:bodyPr>
          <a:lstStyle/>
          <a:p>
            <a:pPr indent="-182897" lvl="0" marL="182880" rtl="0" algn="l">
              <a:lnSpc>
                <a:spcPct val="90000"/>
              </a:lnSpc>
              <a:spcBef>
                <a:spcPts val="0"/>
              </a:spcBef>
              <a:spcAft>
                <a:spcPts val="0"/>
              </a:spcAft>
              <a:buClr>
                <a:schemeClr val="dk1"/>
              </a:buClr>
              <a:buSzPct val="87056"/>
              <a:buChar char="▪"/>
            </a:pPr>
            <a:r>
              <a:rPr lang="en-US" sz="2318">
                <a:solidFill>
                  <a:schemeClr val="dk1"/>
                </a:solidFill>
              </a:rPr>
              <a:t>Be sure to key leave on the correct payroll assignment.  </a:t>
            </a:r>
            <a:endParaRPr sz="2318">
              <a:solidFill>
                <a:schemeClr val="dk1"/>
              </a:solidFill>
            </a:endParaRPr>
          </a:p>
          <a:p>
            <a:pPr indent="-185469" lvl="1" marL="457200" rtl="0" algn="l">
              <a:lnSpc>
                <a:spcPct val="90000"/>
              </a:lnSpc>
              <a:spcBef>
                <a:spcPts val="400"/>
              </a:spcBef>
              <a:spcAft>
                <a:spcPts val="0"/>
              </a:spcAft>
              <a:buClr>
                <a:schemeClr val="dk1"/>
              </a:buClr>
              <a:buSzPct val="87250"/>
              <a:buChar char="▪"/>
            </a:pPr>
            <a:r>
              <a:rPr lang="en-US" sz="2118">
                <a:solidFill>
                  <a:schemeClr val="dk1"/>
                </a:solidFill>
              </a:rPr>
              <a:t>Keying leave on an assignment that does not accrue leave causes system errors when processing payroll.</a:t>
            </a:r>
            <a:endParaRPr sz="2118">
              <a:solidFill>
                <a:schemeClr val="dk1"/>
              </a:solidFill>
            </a:endParaRPr>
          </a:p>
          <a:p>
            <a:pPr indent="-182897" lvl="0" marL="182880" rtl="0" algn="l">
              <a:lnSpc>
                <a:spcPct val="90000"/>
              </a:lnSpc>
              <a:spcBef>
                <a:spcPts val="1400"/>
              </a:spcBef>
              <a:spcAft>
                <a:spcPts val="0"/>
              </a:spcAft>
              <a:buClr>
                <a:schemeClr val="dk1"/>
              </a:buClr>
              <a:buSzPct val="87056"/>
              <a:buChar char="▪"/>
            </a:pPr>
            <a:r>
              <a:rPr lang="en-US" sz="2318">
                <a:solidFill>
                  <a:schemeClr val="dk1"/>
                </a:solidFill>
              </a:rPr>
              <a:t>Be sure the employee has enough leave to cover what is being keyed.  Do not key leave in the negative.</a:t>
            </a:r>
            <a:endParaRPr sz="2318">
              <a:solidFill>
                <a:schemeClr val="dk1"/>
              </a:solidFill>
            </a:endParaRPr>
          </a:p>
          <a:p>
            <a:pPr indent="-185469" lvl="1" marL="457200" rtl="0" algn="l">
              <a:lnSpc>
                <a:spcPct val="90000"/>
              </a:lnSpc>
              <a:spcBef>
                <a:spcPts val="400"/>
              </a:spcBef>
              <a:spcAft>
                <a:spcPts val="0"/>
              </a:spcAft>
              <a:buClr>
                <a:schemeClr val="dk1"/>
              </a:buClr>
              <a:buSzPct val="87250"/>
              <a:buChar char="▪"/>
            </a:pPr>
            <a:r>
              <a:rPr lang="en-US" sz="2118">
                <a:solidFill>
                  <a:schemeClr val="dk1"/>
                </a:solidFill>
              </a:rPr>
              <a:t>Exception: With Principal approval, </a:t>
            </a:r>
            <a:r>
              <a:rPr lang="en-US" sz="2118" u="sng">
                <a:solidFill>
                  <a:schemeClr val="dk1"/>
                </a:solidFill>
              </a:rPr>
              <a:t>NEWLY HIRED </a:t>
            </a:r>
            <a:r>
              <a:rPr lang="en-US" sz="2118">
                <a:solidFill>
                  <a:schemeClr val="dk1"/>
                </a:solidFill>
              </a:rPr>
              <a:t>10 MONTH EMPLOYEES may borrow annual leave </a:t>
            </a:r>
            <a:r>
              <a:rPr lang="en-US" sz="2118" u="sng">
                <a:solidFill>
                  <a:schemeClr val="dk1"/>
                </a:solidFill>
              </a:rPr>
              <a:t>up to </a:t>
            </a:r>
            <a:r>
              <a:rPr lang="en-US" sz="2118">
                <a:solidFill>
                  <a:schemeClr val="dk1"/>
                </a:solidFill>
              </a:rPr>
              <a:t>the amount they will accrue by the last day of school to use during the built-in annual leave days in the school calendar.  </a:t>
            </a:r>
            <a:endParaRPr sz="2118">
              <a:solidFill>
                <a:schemeClr val="dk1"/>
              </a:solidFill>
            </a:endParaRPr>
          </a:p>
          <a:p>
            <a:pPr indent="-182897" lvl="0" marL="182880" rtl="0" algn="l">
              <a:lnSpc>
                <a:spcPct val="90000"/>
              </a:lnSpc>
              <a:spcBef>
                <a:spcPts val="1400"/>
              </a:spcBef>
              <a:spcAft>
                <a:spcPts val="0"/>
              </a:spcAft>
              <a:buClr>
                <a:schemeClr val="dk1"/>
              </a:buClr>
              <a:buSzPct val="87056"/>
              <a:buChar char="▪"/>
            </a:pPr>
            <a:r>
              <a:rPr lang="en-US" sz="2318">
                <a:solidFill>
                  <a:schemeClr val="dk1"/>
                </a:solidFill>
              </a:rPr>
              <a:t>If an employee plans to be out for an extended amount of time, </a:t>
            </a:r>
            <a:r>
              <a:rPr b="1" lang="en-US" sz="2318" u="sng">
                <a:solidFill>
                  <a:schemeClr val="dk1"/>
                </a:solidFill>
              </a:rPr>
              <a:t>immediately </a:t>
            </a:r>
            <a:r>
              <a:rPr lang="en-US" sz="2318">
                <a:solidFill>
                  <a:schemeClr val="dk1"/>
                </a:solidFill>
              </a:rPr>
              <a:t>contact Ms. Lanier and the payroll person assigned to the site.  </a:t>
            </a:r>
            <a:endParaRPr sz="2318">
              <a:solidFill>
                <a:schemeClr val="dk1"/>
              </a:solidFill>
            </a:endParaRPr>
          </a:p>
          <a:p>
            <a:pPr indent="-185469" lvl="1" marL="457200" rtl="0" algn="l">
              <a:lnSpc>
                <a:spcPct val="90000"/>
              </a:lnSpc>
              <a:spcBef>
                <a:spcPts val="400"/>
              </a:spcBef>
              <a:spcAft>
                <a:spcPts val="0"/>
              </a:spcAft>
              <a:buClr>
                <a:schemeClr val="dk1"/>
              </a:buClr>
              <a:buSzPct val="87250"/>
              <a:buChar char="▪"/>
            </a:pPr>
            <a:r>
              <a:rPr lang="en-US" sz="2118">
                <a:solidFill>
                  <a:schemeClr val="dk1"/>
                </a:solidFill>
              </a:rPr>
              <a:t>Potentially protects the employee’s position when there is leave they can apply for</a:t>
            </a:r>
            <a:endParaRPr sz="2118">
              <a:solidFill>
                <a:schemeClr val="dk1"/>
              </a:solidFill>
            </a:endParaRPr>
          </a:p>
          <a:p>
            <a:pPr indent="-185469" lvl="1" marL="457200" rtl="0" algn="l">
              <a:lnSpc>
                <a:spcPct val="90000"/>
              </a:lnSpc>
              <a:spcBef>
                <a:spcPts val="600"/>
              </a:spcBef>
              <a:spcAft>
                <a:spcPts val="0"/>
              </a:spcAft>
              <a:buClr>
                <a:schemeClr val="dk1"/>
              </a:buClr>
              <a:buSzPct val="87250"/>
              <a:buChar char="▪"/>
            </a:pPr>
            <a:r>
              <a:rPr lang="en-US" sz="2118">
                <a:solidFill>
                  <a:schemeClr val="dk1"/>
                </a:solidFill>
              </a:rPr>
              <a:t>May prevent overpayment</a:t>
            </a:r>
            <a:endParaRPr sz="2118">
              <a:solidFill>
                <a:schemeClr val="dk1"/>
              </a:solidFill>
            </a:endParaRPr>
          </a:p>
          <a:p>
            <a:pPr indent="-185469" lvl="1" marL="457200" rtl="0" algn="l">
              <a:lnSpc>
                <a:spcPct val="90000"/>
              </a:lnSpc>
              <a:spcBef>
                <a:spcPts val="600"/>
              </a:spcBef>
              <a:spcAft>
                <a:spcPts val="0"/>
              </a:spcAft>
              <a:buClr>
                <a:schemeClr val="dk1"/>
              </a:buClr>
              <a:buSzPct val="87250"/>
              <a:buChar char="▪"/>
            </a:pPr>
            <a:r>
              <a:rPr lang="en-US" sz="2118">
                <a:solidFill>
                  <a:schemeClr val="dk1"/>
                </a:solidFill>
              </a:rPr>
              <a:t>Allows DCS to explain how their benefits may be continued – NO SURPRISES! </a:t>
            </a:r>
            <a:endParaRPr sz="2118">
              <a:solidFill>
                <a:schemeClr val="dk1"/>
              </a:solidFill>
            </a:endParaRPr>
          </a:p>
          <a:p>
            <a:pPr indent="-74930" lvl="0" marL="182880" rtl="0" algn="l">
              <a:lnSpc>
                <a:spcPct val="90000"/>
              </a:lnSpc>
              <a:spcBef>
                <a:spcPts val="1400"/>
              </a:spcBef>
              <a:spcAft>
                <a:spcPts val="0"/>
              </a:spcAft>
              <a:buSzPct val="85000"/>
              <a:buNone/>
            </a:pPr>
            <a:r>
              <a:t/>
            </a:r>
            <a:endParaRPr>
              <a:solidFill>
                <a:schemeClr val="dk1"/>
              </a:solidFill>
            </a:endParaRPr>
          </a:p>
          <a:p>
            <a:pPr indent="-74930" lvl="0" marL="182880" rtl="0" algn="l">
              <a:lnSpc>
                <a:spcPct val="90000"/>
              </a:lnSpc>
              <a:spcBef>
                <a:spcPts val="1200"/>
              </a:spcBef>
              <a:spcAft>
                <a:spcPts val="0"/>
              </a:spcAft>
              <a:buSzPct val="85000"/>
              <a:buNone/>
            </a:pPr>
            <a:r>
              <a:t/>
            </a:r>
            <a:endParaRPr>
              <a:solidFill>
                <a:schemeClr val="dk1"/>
              </a:solidFill>
            </a:endParaRPr>
          </a:p>
          <a:p>
            <a:pPr indent="0" lvl="0" marL="0" rtl="0" algn="l">
              <a:lnSpc>
                <a:spcPct val="90000"/>
              </a:lnSpc>
              <a:spcBef>
                <a:spcPts val="1200"/>
              </a:spcBef>
              <a:spcAft>
                <a:spcPts val="0"/>
              </a:spcAft>
              <a:buSzPct val="85000"/>
              <a:buNone/>
            </a:pPr>
            <a:r>
              <a:t/>
            </a:r>
            <a:endParaRPr sz="1600">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g3f3680daaf8_0_13"/>
          <p:cNvSpPr txBox="1"/>
          <p:nvPr>
            <p:ph type="title"/>
          </p:nvPr>
        </p:nvSpPr>
        <p:spPr>
          <a:xfrm>
            <a:off x="1126898" y="213269"/>
            <a:ext cx="10058400" cy="1609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lang="en-US"/>
              <a:t>QUICK QUIZ</a:t>
            </a:r>
            <a:endParaRPr/>
          </a:p>
        </p:txBody>
      </p:sp>
      <p:sp>
        <p:nvSpPr>
          <p:cNvPr id="209" name="Google Shape;209;g3f3680daaf8_0_13"/>
          <p:cNvSpPr txBox="1"/>
          <p:nvPr>
            <p:ph idx="1" type="body"/>
          </p:nvPr>
        </p:nvSpPr>
        <p:spPr>
          <a:xfrm>
            <a:off x="1069850" y="2194550"/>
            <a:ext cx="10524000" cy="2630700"/>
          </a:xfrm>
          <a:prstGeom prst="rect">
            <a:avLst/>
          </a:prstGeom>
          <a:noFill/>
          <a:ln>
            <a:noFill/>
          </a:ln>
        </p:spPr>
        <p:txBody>
          <a:bodyPr anchorCtr="0" anchor="t" bIns="45700" lIns="91425" spcFirstLastPara="1" rIns="91425" wrap="square" tIns="45700">
            <a:normAutofit/>
          </a:bodyPr>
          <a:lstStyle/>
          <a:p>
            <a:pPr indent="-336550" lvl="0" marL="457200" rtl="0" algn="l">
              <a:lnSpc>
                <a:spcPct val="90000"/>
              </a:lnSpc>
              <a:spcBef>
                <a:spcPts val="1200"/>
              </a:spcBef>
              <a:spcAft>
                <a:spcPts val="0"/>
              </a:spcAft>
              <a:buClr>
                <a:schemeClr val="dk1"/>
              </a:buClr>
              <a:buSzPts val="1700"/>
              <a:buAutoNum type="arabicPeriod"/>
            </a:pPr>
            <a:r>
              <a:rPr lang="en-US">
                <a:solidFill>
                  <a:schemeClr val="dk1"/>
                </a:solidFill>
              </a:rPr>
              <a:t>Mr. Jones (AD) became ill and could not drive the girls soccer team to their game. Ms. Powell, who is a volunteer for the soccer team stated she had bus license. Mr. Jones told Ms. Powell she can drive the bus and the bookkeeper will reimburse her from the athletic account the next day. Ms. Powell drove the team to their game and returned back to school. It is the next day and Ms. Powell is looking for her compensation. </a:t>
            </a:r>
            <a:endParaRPr>
              <a:solidFill>
                <a:schemeClr val="dk1"/>
              </a:solidFill>
            </a:endParaRPr>
          </a:p>
          <a:p>
            <a:pPr indent="0" lvl="0" marL="0" rtl="0" algn="l">
              <a:lnSpc>
                <a:spcPct val="90000"/>
              </a:lnSpc>
              <a:spcBef>
                <a:spcPts val="1200"/>
              </a:spcBef>
              <a:spcAft>
                <a:spcPts val="0"/>
              </a:spcAft>
              <a:buSzPts val="1700"/>
              <a:buNone/>
            </a:pPr>
            <a:r>
              <a:rPr lang="en-US">
                <a:solidFill>
                  <a:schemeClr val="dk1"/>
                </a:solidFill>
              </a:rPr>
              <a:t>What should you do in this situation?</a:t>
            </a:r>
            <a:endParaRPr>
              <a:solidFill>
                <a:schemeClr val="dk1"/>
              </a:solidFill>
            </a:endParaRPr>
          </a:p>
        </p:txBody>
      </p:sp>
      <p:sp>
        <p:nvSpPr>
          <p:cNvPr id="210" name="Google Shape;210;g3f3680daaf8_0_13"/>
          <p:cNvSpPr txBox="1"/>
          <p:nvPr/>
        </p:nvSpPr>
        <p:spPr>
          <a:xfrm>
            <a:off x="1061950" y="4183975"/>
            <a:ext cx="10188300" cy="1751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Rockwell"/>
              <a:ea typeface="Rockwell"/>
              <a:cs typeface="Rockwell"/>
              <a:sym typeface="Rockwell"/>
            </a:endParaRPr>
          </a:p>
        </p:txBody>
      </p:sp>
      <p:pic>
        <p:nvPicPr>
          <p:cNvPr descr="a cartoon drawing of a red emergency light (Provided by Tenor)" id="211" name="Google Shape;211;g3f3680daaf8_0_13"/>
          <p:cNvPicPr preferRelativeResize="0"/>
          <p:nvPr/>
        </p:nvPicPr>
        <p:blipFill rotWithShape="1">
          <a:blip r:embed="rId3">
            <a:alphaModFix/>
          </a:blip>
          <a:srcRect b="0" l="0" r="0" t="0"/>
          <a:stretch/>
        </p:blipFill>
        <p:spPr>
          <a:xfrm>
            <a:off x="3295800" y="563574"/>
            <a:ext cx="760600" cy="760600"/>
          </a:xfrm>
          <a:prstGeom prst="rect">
            <a:avLst/>
          </a:prstGeom>
          <a:noFill/>
          <a:ln>
            <a:noFill/>
          </a:ln>
        </p:spPr>
      </p:pic>
      <p:pic>
        <p:nvPicPr>
          <p:cNvPr descr="a cartoon drawing of a red emergency light (Provided by Tenor)" id="212" name="Google Shape;212;g3f3680daaf8_0_13"/>
          <p:cNvPicPr preferRelativeResize="0"/>
          <p:nvPr/>
        </p:nvPicPr>
        <p:blipFill rotWithShape="1">
          <a:blip r:embed="rId3">
            <a:alphaModFix/>
          </a:blip>
          <a:srcRect b="0" l="0" r="0" t="0"/>
          <a:stretch/>
        </p:blipFill>
        <p:spPr>
          <a:xfrm>
            <a:off x="8283300" y="563574"/>
            <a:ext cx="760600" cy="7606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g3f06e38685f_0_1517"/>
          <p:cNvSpPr txBox="1"/>
          <p:nvPr>
            <p:ph type="title"/>
          </p:nvPr>
        </p:nvSpPr>
        <p:spPr>
          <a:xfrm>
            <a:off x="645425" y="484625"/>
            <a:ext cx="10977600" cy="11748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US" sz="3000"/>
              <a:t>SCHOOL </a:t>
            </a:r>
            <a:r>
              <a:rPr lang="en-US" sz="3100"/>
              <a:t>GENERAL FUND PAYROLL  REIMBURSEMENTS</a:t>
            </a:r>
            <a:endParaRPr sz="3600"/>
          </a:p>
        </p:txBody>
      </p:sp>
      <p:sp>
        <p:nvSpPr>
          <p:cNvPr id="218" name="Google Shape;218;g3f06e38685f_0_1517"/>
          <p:cNvSpPr txBox="1"/>
          <p:nvPr>
            <p:ph idx="1" type="body"/>
          </p:nvPr>
        </p:nvSpPr>
        <p:spPr>
          <a:xfrm>
            <a:off x="920275" y="1659424"/>
            <a:ext cx="9665700" cy="4399500"/>
          </a:xfrm>
          <a:prstGeom prst="rect">
            <a:avLst/>
          </a:prstGeom>
          <a:noFill/>
          <a:ln>
            <a:noFill/>
          </a:ln>
        </p:spPr>
        <p:txBody>
          <a:bodyPr anchorCtr="0" anchor="t" bIns="45700" lIns="91425" spcFirstLastPara="1" rIns="91425" wrap="square" tIns="45700">
            <a:noAutofit/>
          </a:bodyPr>
          <a:lstStyle/>
          <a:p>
            <a:pPr indent="-182880" lvl="0" marL="182880" rtl="0" algn="l">
              <a:lnSpc>
                <a:spcPct val="70000"/>
              </a:lnSpc>
              <a:spcBef>
                <a:spcPts val="0"/>
              </a:spcBef>
              <a:spcAft>
                <a:spcPts val="0"/>
              </a:spcAft>
              <a:buClr>
                <a:schemeClr val="dk1"/>
              </a:buClr>
              <a:buSzPts val="1718"/>
              <a:buChar char="▪"/>
            </a:pPr>
            <a:r>
              <a:rPr lang="en-US" sz="1950" u="sng">
                <a:solidFill>
                  <a:schemeClr val="dk1"/>
                </a:solidFill>
              </a:rPr>
              <a:t>Never, ever, (ever)</a:t>
            </a:r>
            <a:r>
              <a:rPr lang="en-US" sz="1950">
                <a:solidFill>
                  <a:schemeClr val="dk1"/>
                </a:solidFill>
              </a:rPr>
              <a:t> pay an employee through school general funds</a:t>
            </a:r>
            <a:endParaRPr sz="1950">
              <a:solidFill>
                <a:schemeClr val="dk1"/>
              </a:solidFill>
            </a:endParaRPr>
          </a:p>
          <a:p>
            <a:pPr indent="-182880" lvl="0" marL="182880" rtl="0" algn="l">
              <a:lnSpc>
                <a:spcPct val="70000"/>
              </a:lnSpc>
              <a:spcBef>
                <a:spcPts val="1200"/>
              </a:spcBef>
              <a:spcAft>
                <a:spcPts val="0"/>
              </a:spcAft>
              <a:buClr>
                <a:schemeClr val="dk1"/>
              </a:buClr>
              <a:buSzPts val="1718"/>
              <a:buChar char="▪"/>
            </a:pPr>
            <a:r>
              <a:rPr lang="en-US" sz="1950">
                <a:solidFill>
                  <a:schemeClr val="dk1"/>
                </a:solidFill>
              </a:rPr>
              <a:t>All Local School Forms must be approved by the Principal</a:t>
            </a:r>
            <a:endParaRPr sz="1950">
              <a:solidFill>
                <a:schemeClr val="dk1"/>
              </a:solidFill>
            </a:endParaRPr>
          </a:p>
          <a:p>
            <a:pPr indent="-182880" lvl="0" marL="182880" rtl="0" algn="l">
              <a:lnSpc>
                <a:spcPct val="70000"/>
              </a:lnSpc>
              <a:spcBef>
                <a:spcPts val="1200"/>
              </a:spcBef>
              <a:spcAft>
                <a:spcPts val="0"/>
              </a:spcAft>
              <a:buClr>
                <a:schemeClr val="dk1"/>
              </a:buClr>
              <a:buSzPts val="1718"/>
              <a:buChar char="▪"/>
            </a:pPr>
            <a:r>
              <a:rPr lang="en-US" sz="1950">
                <a:solidFill>
                  <a:schemeClr val="dk1"/>
                </a:solidFill>
              </a:rPr>
              <a:t>Substitutes that are not allowed to be paid through budgeted funds and extra duty that the school will pay for are coded to program 509.  </a:t>
            </a:r>
            <a:endParaRPr sz="1950">
              <a:solidFill>
                <a:schemeClr val="dk1"/>
              </a:solidFill>
            </a:endParaRPr>
          </a:p>
          <a:p>
            <a:pPr indent="-186420" lvl="1" marL="457200" rtl="0" algn="l">
              <a:lnSpc>
                <a:spcPct val="70000"/>
              </a:lnSpc>
              <a:spcBef>
                <a:spcPts val="400"/>
              </a:spcBef>
              <a:spcAft>
                <a:spcPts val="0"/>
              </a:spcAft>
              <a:buClr>
                <a:schemeClr val="dk1"/>
              </a:buClr>
              <a:buSzPts val="1586"/>
              <a:buChar char="▪"/>
            </a:pPr>
            <a:r>
              <a:rPr lang="en-US" sz="1795">
                <a:solidFill>
                  <a:schemeClr val="dk1"/>
                </a:solidFill>
              </a:rPr>
              <a:t>ex: 6.5110.509.162.SCH.000.00 for a school paid sub</a:t>
            </a:r>
            <a:endParaRPr sz="1795">
              <a:solidFill>
                <a:schemeClr val="dk1"/>
              </a:solidFill>
            </a:endParaRPr>
          </a:p>
          <a:p>
            <a:pPr indent="-182880" lvl="0" marL="182880" rtl="0" algn="l">
              <a:lnSpc>
                <a:spcPct val="70000"/>
              </a:lnSpc>
              <a:spcBef>
                <a:spcPts val="1400"/>
              </a:spcBef>
              <a:spcAft>
                <a:spcPts val="0"/>
              </a:spcAft>
              <a:buClr>
                <a:schemeClr val="dk1"/>
              </a:buClr>
              <a:buSzPts val="1718"/>
              <a:buChar char="▪"/>
            </a:pPr>
            <a:r>
              <a:rPr lang="en-US" sz="1950">
                <a:solidFill>
                  <a:schemeClr val="dk1"/>
                </a:solidFill>
              </a:rPr>
              <a:t>Extra duty activities and extended employment must be approved through Human Resources </a:t>
            </a:r>
            <a:r>
              <a:rPr b="1" lang="en-US" sz="1950" u="sng">
                <a:solidFill>
                  <a:schemeClr val="dk1"/>
                </a:solidFill>
              </a:rPr>
              <a:t>BEFORE i</a:t>
            </a:r>
            <a:r>
              <a:rPr lang="en-US" sz="1950">
                <a:solidFill>
                  <a:schemeClr val="dk1"/>
                </a:solidFill>
              </a:rPr>
              <a:t>t occurs.  No employee should be working in a position that is not assigned to them.  Ex: If an employee can’t clock in on a position, they should not be working in that capacity.</a:t>
            </a:r>
            <a:endParaRPr sz="1950">
              <a:solidFill>
                <a:schemeClr val="dk1"/>
              </a:solidFill>
            </a:endParaRPr>
          </a:p>
          <a:p>
            <a:pPr indent="-182880" lvl="0" marL="182880" rtl="0" algn="l">
              <a:lnSpc>
                <a:spcPct val="70000"/>
              </a:lnSpc>
              <a:spcBef>
                <a:spcPts val="1200"/>
              </a:spcBef>
              <a:spcAft>
                <a:spcPts val="0"/>
              </a:spcAft>
              <a:buClr>
                <a:schemeClr val="dk1"/>
              </a:buClr>
              <a:buSzPts val="1718"/>
              <a:buChar char="▪"/>
            </a:pPr>
            <a:r>
              <a:rPr lang="en-US" sz="1950">
                <a:solidFill>
                  <a:schemeClr val="dk1"/>
                </a:solidFill>
              </a:rPr>
              <a:t>Manual timesheets and/or Local Schools pay form is submitted with payroll documentation </a:t>
            </a:r>
            <a:endParaRPr sz="1950">
              <a:solidFill>
                <a:schemeClr val="dk1"/>
              </a:solidFill>
            </a:endParaRPr>
          </a:p>
          <a:p>
            <a:pPr indent="-182880" lvl="0" marL="182880" rtl="0" algn="l">
              <a:lnSpc>
                <a:spcPct val="70000"/>
              </a:lnSpc>
              <a:spcBef>
                <a:spcPts val="1200"/>
              </a:spcBef>
              <a:spcAft>
                <a:spcPts val="0"/>
              </a:spcAft>
              <a:buClr>
                <a:schemeClr val="dk1"/>
              </a:buClr>
              <a:buSzPts val="1718"/>
              <a:buChar char="▪"/>
            </a:pPr>
            <a:r>
              <a:rPr lang="en-US" sz="1950">
                <a:solidFill>
                  <a:schemeClr val="dk1"/>
                </a:solidFill>
              </a:rPr>
              <a:t>Pay is processed through payroll, and schools are billed for these expenses.</a:t>
            </a:r>
            <a:endParaRPr sz="1950">
              <a:solidFill>
                <a:schemeClr val="dk1"/>
              </a:solidFill>
            </a:endParaRPr>
          </a:p>
          <a:p>
            <a:pPr indent="-74930" lvl="0" marL="182880" rtl="0" algn="l">
              <a:lnSpc>
                <a:spcPct val="70000"/>
              </a:lnSpc>
              <a:spcBef>
                <a:spcPts val="1200"/>
              </a:spcBef>
              <a:spcAft>
                <a:spcPts val="0"/>
              </a:spcAft>
              <a:buSzPts val="1318"/>
              <a:buNone/>
            </a:pPr>
            <a:r>
              <a:t/>
            </a:r>
            <a:endParaRPr sz="1750">
              <a:solidFill>
                <a:schemeClr val="dk1"/>
              </a:solidFill>
            </a:endParaRPr>
          </a:p>
          <a:p>
            <a:pPr indent="-74930" lvl="0" marL="182880" rtl="0" algn="l">
              <a:lnSpc>
                <a:spcPct val="70000"/>
              </a:lnSpc>
              <a:spcBef>
                <a:spcPts val="1200"/>
              </a:spcBef>
              <a:spcAft>
                <a:spcPts val="0"/>
              </a:spcAft>
              <a:buSzPts val="1318"/>
              <a:buNone/>
            </a:pPr>
            <a:r>
              <a:t/>
            </a:r>
            <a:endParaRPr sz="1750">
              <a:solidFill>
                <a:schemeClr val="dk1"/>
              </a:solidFill>
            </a:endParaRPr>
          </a:p>
          <a:p>
            <a:pPr indent="-74930" lvl="0" marL="182880" rtl="0" algn="l">
              <a:lnSpc>
                <a:spcPct val="70000"/>
              </a:lnSpc>
              <a:spcBef>
                <a:spcPts val="1200"/>
              </a:spcBef>
              <a:spcAft>
                <a:spcPts val="0"/>
              </a:spcAft>
              <a:buSzPts val="1318"/>
              <a:buNone/>
            </a:pPr>
            <a:r>
              <a:t/>
            </a:r>
            <a:endParaRPr sz="1950">
              <a:solidFill>
                <a:schemeClr val="dk1"/>
              </a:solidFill>
            </a:endParaRPr>
          </a:p>
          <a:p>
            <a:pPr indent="0" lvl="0" marL="0" rtl="0" algn="l">
              <a:lnSpc>
                <a:spcPct val="70000"/>
              </a:lnSpc>
              <a:spcBef>
                <a:spcPts val="1200"/>
              </a:spcBef>
              <a:spcAft>
                <a:spcPts val="0"/>
              </a:spcAft>
              <a:buSzPts val="1054"/>
              <a:buNone/>
            </a:pPr>
            <a:r>
              <a:t/>
            </a:r>
            <a:endParaRPr sz="1440">
              <a:solidFill>
                <a:schemeClr val="dk1"/>
              </a:solidFill>
            </a:endParaRPr>
          </a:p>
        </p:txBody>
      </p:sp>
      <p:pic>
        <p:nvPicPr>
          <p:cNvPr descr="a little girl wearing a shirt that says &quot; til i 'm hungry &quot; gives a thumbs up (Provided by Tenor)" id="219" name="Google Shape;219;g3f06e38685f_0_1517"/>
          <p:cNvPicPr preferRelativeResize="0"/>
          <p:nvPr/>
        </p:nvPicPr>
        <p:blipFill rotWithShape="1">
          <a:blip r:embed="rId3">
            <a:alphaModFix/>
          </a:blip>
          <a:srcRect b="0" l="0" r="0" t="0"/>
          <a:stretch/>
        </p:blipFill>
        <p:spPr>
          <a:xfrm>
            <a:off x="10104700" y="4259875"/>
            <a:ext cx="2087300" cy="25981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g3f06e38685f_0_1618"/>
          <p:cNvSpPr txBox="1"/>
          <p:nvPr>
            <p:ph type="title"/>
          </p:nvPr>
        </p:nvSpPr>
        <p:spPr>
          <a:xfrm>
            <a:off x="788900" y="422950"/>
            <a:ext cx="10506000" cy="16095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US" sz="3100"/>
              <a:t>WORK WEEK AND WORK DAY REMINDERS - </a:t>
            </a:r>
            <a:r>
              <a:rPr lang="en-US" sz="3100">
                <a:solidFill>
                  <a:srgbClr val="FF0000"/>
                </a:solidFill>
              </a:rPr>
              <a:t>EXEMPT</a:t>
            </a:r>
            <a:endParaRPr sz="3600">
              <a:solidFill>
                <a:srgbClr val="FF0000"/>
              </a:solidFill>
            </a:endParaRPr>
          </a:p>
        </p:txBody>
      </p:sp>
      <p:sp>
        <p:nvSpPr>
          <p:cNvPr id="225" name="Google Shape;225;g3f06e38685f_0_1618"/>
          <p:cNvSpPr txBox="1"/>
          <p:nvPr>
            <p:ph idx="1" type="body"/>
          </p:nvPr>
        </p:nvSpPr>
        <p:spPr>
          <a:xfrm>
            <a:off x="1069850" y="1837201"/>
            <a:ext cx="9944100" cy="4826100"/>
          </a:xfrm>
          <a:prstGeom prst="rect">
            <a:avLst/>
          </a:prstGeom>
          <a:noFill/>
          <a:ln>
            <a:noFill/>
          </a:ln>
        </p:spPr>
        <p:txBody>
          <a:bodyPr anchorCtr="0" anchor="t" bIns="45700" lIns="91425" spcFirstLastPara="1" rIns="91425" wrap="square" tIns="45700">
            <a:noAutofit/>
          </a:bodyPr>
          <a:lstStyle/>
          <a:p>
            <a:pPr indent="-83026" lvl="0" marL="182880" rtl="0" algn="l">
              <a:lnSpc>
                <a:spcPct val="70000"/>
              </a:lnSpc>
              <a:spcBef>
                <a:spcPts val="0"/>
              </a:spcBef>
              <a:spcAft>
                <a:spcPts val="0"/>
              </a:spcAft>
              <a:buSzPts val="1318"/>
              <a:buNone/>
            </a:pPr>
            <a:r>
              <a:t/>
            </a:r>
            <a:endParaRPr sz="1941">
              <a:solidFill>
                <a:schemeClr val="dk1"/>
              </a:solidFill>
            </a:endParaRPr>
          </a:p>
          <a:p>
            <a:pPr indent="-182880" lvl="0" marL="182880" rtl="0" algn="l">
              <a:lnSpc>
                <a:spcPct val="70000"/>
              </a:lnSpc>
              <a:spcBef>
                <a:spcPts val="1200"/>
              </a:spcBef>
              <a:spcAft>
                <a:spcPts val="0"/>
              </a:spcAft>
              <a:buClr>
                <a:schemeClr val="dk1"/>
              </a:buClr>
              <a:buSzPts val="1709"/>
              <a:buChar char="▪"/>
            </a:pPr>
            <a:r>
              <a:rPr lang="en-US" sz="1941" u="sng">
                <a:solidFill>
                  <a:schemeClr val="dk1"/>
                </a:solidFill>
              </a:rPr>
              <a:t>Exempt</a:t>
            </a:r>
            <a:r>
              <a:rPr lang="en-US" sz="1941">
                <a:solidFill>
                  <a:schemeClr val="dk1"/>
                </a:solidFill>
              </a:rPr>
              <a:t> jobs are excluded from earning overtime/comp time</a:t>
            </a:r>
            <a:endParaRPr sz="1941">
              <a:solidFill>
                <a:schemeClr val="dk1"/>
              </a:solidFill>
            </a:endParaRPr>
          </a:p>
          <a:p>
            <a:pPr indent="-182880" lvl="0" marL="182880" rtl="0" algn="l">
              <a:lnSpc>
                <a:spcPct val="70000"/>
              </a:lnSpc>
              <a:spcBef>
                <a:spcPts val="1200"/>
              </a:spcBef>
              <a:spcAft>
                <a:spcPts val="0"/>
              </a:spcAft>
              <a:buClr>
                <a:schemeClr val="dk1"/>
              </a:buClr>
              <a:buSzPts val="1709"/>
              <a:buChar char="▪"/>
            </a:pPr>
            <a:r>
              <a:rPr lang="en-US" sz="1941">
                <a:solidFill>
                  <a:schemeClr val="dk1"/>
                </a:solidFill>
              </a:rPr>
              <a:t>Examples of exempt jobs are Teacher, Nurse, Director, Principal, Assistant Principal</a:t>
            </a:r>
            <a:endParaRPr sz="1941">
              <a:solidFill>
                <a:schemeClr val="dk1"/>
              </a:solidFill>
            </a:endParaRPr>
          </a:p>
          <a:p>
            <a:pPr indent="-182880" lvl="0" marL="182880" rtl="0" algn="l">
              <a:lnSpc>
                <a:spcPct val="70000"/>
              </a:lnSpc>
              <a:spcBef>
                <a:spcPts val="1200"/>
              </a:spcBef>
              <a:spcAft>
                <a:spcPts val="0"/>
              </a:spcAft>
              <a:buClr>
                <a:schemeClr val="dk1"/>
              </a:buClr>
              <a:buSzPts val="1709"/>
              <a:buChar char="▪"/>
            </a:pPr>
            <a:r>
              <a:rPr lang="en-US" sz="1941">
                <a:solidFill>
                  <a:schemeClr val="dk1"/>
                </a:solidFill>
              </a:rPr>
              <a:t>The workweek for certified teachers and certified instructional support is a minimum of 37.5 hours, and will continue until the professional responsibilities to the student and school are complete. </a:t>
            </a:r>
            <a:endParaRPr sz="1941">
              <a:solidFill>
                <a:schemeClr val="dk1"/>
              </a:solidFill>
            </a:endParaRPr>
          </a:p>
          <a:p>
            <a:pPr indent="-182880" lvl="0" marL="182880" rtl="0" algn="l">
              <a:lnSpc>
                <a:spcPct val="70000"/>
              </a:lnSpc>
              <a:spcBef>
                <a:spcPts val="1200"/>
              </a:spcBef>
              <a:spcAft>
                <a:spcPts val="0"/>
              </a:spcAft>
              <a:buClr>
                <a:schemeClr val="dk1"/>
              </a:buClr>
              <a:buSzPts val="1709"/>
              <a:buChar char="▪"/>
            </a:pPr>
            <a:r>
              <a:rPr lang="en-US" sz="1941">
                <a:solidFill>
                  <a:schemeClr val="dk1"/>
                </a:solidFill>
              </a:rPr>
              <a:t>The workweek for other exempt professional staff will be a minimum of 40 hours, and will continue until the professional responsibilities to the student and district are complete. </a:t>
            </a:r>
            <a:endParaRPr sz="1941">
              <a:solidFill>
                <a:schemeClr val="dk1"/>
              </a:solidFill>
            </a:endParaRPr>
          </a:p>
          <a:p>
            <a:pPr indent="-182880" lvl="0" marL="182880" rtl="0" algn="l">
              <a:lnSpc>
                <a:spcPct val="70000"/>
              </a:lnSpc>
              <a:spcBef>
                <a:spcPts val="1200"/>
              </a:spcBef>
              <a:spcAft>
                <a:spcPts val="0"/>
              </a:spcAft>
              <a:buClr>
                <a:schemeClr val="dk1"/>
              </a:buClr>
              <a:buSzPts val="1709"/>
              <a:buChar char="▪"/>
            </a:pPr>
            <a:r>
              <a:rPr lang="en-US" sz="1941">
                <a:solidFill>
                  <a:schemeClr val="dk1"/>
                </a:solidFill>
              </a:rPr>
              <a:t>Supervisors may assign extra duties within the employee’s regular job scope beyond the normal workday without pay as long as the assignments are distributed equitably and are reasonable in the amount of time. </a:t>
            </a:r>
            <a:endParaRPr sz="1941">
              <a:solidFill>
                <a:schemeClr val="dk1"/>
              </a:solidFill>
            </a:endParaRPr>
          </a:p>
          <a:p>
            <a:pPr indent="-182880" lvl="0" marL="182880" rtl="0" algn="l">
              <a:lnSpc>
                <a:spcPct val="70000"/>
              </a:lnSpc>
              <a:spcBef>
                <a:spcPts val="1200"/>
              </a:spcBef>
              <a:spcAft>
                <a:spcPts val="0"/>
              </a:spcAft>
              <a:buClr>
                <a:schemeClr val="dk1"/>
              </a:buClr>
              <a:buSzPts val="1709"/>
              <a:buChar char="▪"/>
            </a:pPr>
            <a:r>
              <a:rPr lang="en-US" sz="1941">
                <a:solidFill>
                  <a:schemeClr val="dk1"/>
                </a:solidFill>
              </a:rPr>
              <a:t>Payment for extra duties considered beyond the scope of an employee’s regular job must be pre-approved by Human Resources.</a:t>
            </a:r>
            <a:endParaRPr sz="1941">
              <a:solidFill>
                <a:schemeClr val="dk1"/>
              </a:solidFill>
            </a:endParaRPr>
          </a:p>
          <a:p>
            <a:pPr indent="-83026" lvl="0" marL="182880" rtl="0" algn="l">
              <a:lnSpc>
                <a:spcPct val="70000"/>
              </a:lnSpc>
              <a:spcBef>
                <a:spcPts val="1200"/>
              </a:spcBef>
              <a:spcAft>
                <a:spcPts val="0"/>
              </a:spcAft>
              <a:buSzPts val="1318"/>
              <a:buNone/>
            </a:pPr>
            <a:r>
              <a:t/>
            </a:r>
            <a:endParaRPr sz="1650">
              <a:solidFill>
                <a:schemeClr val="dk1"/>
              </a:solidFill>
            </a:endParaRPr>
          </a:p>
          <a:p>
            <a:pPr indent="-83026" lvl="0" marL="182880" rtl="0" algn="l">
              <a:lnSpc>
                <a:spcPct val="70000"/>
              </a:lnSpc>
              <a:spcBef>
                <a:spcPts val="1200"/>
              </a:spcBef>
              <a:spcAft>
                <a:spcPts val="0"/>
              </a:spcAft>
              <a:buSzPts val="1318"/>
              <a:buNone/>
            </a:pPr>
            <a:r>
              <a:t/>
            </a:r>
            <a:endParaRPr sz="1650">
              <a:solidFill>
                <a:schemeClr val="dk1"/>
              </a:solidFill>
            </a:endParaRPr>
          </a:p>
          <a:p>
            <a:pPr indent="0" lvl="0" marL="0" rtl="0" algn="l">
              <a:lnSpc>
                <a:spcPct val="70000"/>
              </a:lnSpc>
              <a:spcBef>
                <a:spcPts val="1200"/>
              </a:spcBef>
              <a:spcAft>
                <a:spcPts val="0"/>
              </a:spcAft>
              <a:buSzPts val="1054"/>
              <a:buNone/>
            </a:pPr>
            <a:r>
              <a:t/>
            </a:r>
            <a:endParaRPr sz="1340">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g3f06e38685f_0_1718"/>
          <p:cNvSpPr txBox="1"/>
          <p:nvPr>
            <p:ph type="title"/>
          </p:nvPr>
        </p:nvSpPr>
        <p:spPr>
          <a:xfrm>
            <a:off x="277200" y="484625"/>
            <a:ext cx="11817300" cy="16095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US" sz="3200"/>
              <a:t>WORK WEEK AND WORK DAY REMINDERS- </a:t>
            </a:r>
            <a:r>
              <a:rPr lang="en-US" sz="3200">
                <a:solidFill>
                  <a:srgbClr val="FF0000"/>
                </a:solidFill>
              </a:rPr>
              <a:t>NON-EXEMPT</a:t>
            </a:r>
            <a:endParaRPr>
              <a:solidFill>
                <a:srgbClr val="FF0000"/>
              </a:solidFill>
            </a:endParaRPr>
          </a:p>
        </p:txBody>
      </p:sp>
      <p:sp>
        <p:nvSpPr>
          <p:cNvPr id="231" name="Google Shape;231;g3f06e38685f_0_1718"/>
          <p:cNvSpPr txBox="1"/>
          <p:nvPr>
            <p:ph idx="1" type="body"/>
          </p:nvPr>
        </p:nvSpPr>
        <p:spPr>
          <a:xfrm>
            <a:off x="580925" y="1837200"/>
            <a:ext cx="10940700" cy="4739700"/>
          </a:xfrm>
          <a:prstGeom prst="rect">
            <a:avLst/>
          </a:prstGeom>
          <a:noFill/>
          <a:ln>
            <a:noFill/>
          </a:ln>
        </p:spPr>
        <p:txBody>
          <a:bodyPr anchorCtr="0" anchor="t" bIns="45700" lIns="91425" spcFirstLastPara="1" rIns="91425" wrap="square" tIns="45700">
            <a:noAutofit/>
          </a:bodyPr>
          <a:lstStyle/>
          <a:p>
            <a:pPr indent="-83026" lvl="0" marL="182880" rtl="0" algn="l">
              <a:lnSpc>
                <a:spcPct val="70000"/>
              </a:lnSpc>
              <a:spcBef>
                <a:spcPts val="0"/>
              </a:spcBef>
              <a:spcAft>
                <a:spcPts val="0"/>
              </a:spcAft>
              <a:buSzPts val="808"/>
              <a:buNone/>
            </a:pPr>
            <a:r>
              <a:t/>
            </a:r>
            <a:endParaRPr sz="1767">
              <a:solidFill>
                <a:schemeClr val="dk1"/>
              </a:solidFill>
            </a:endParaRPr>
          </a:p>
          <a:p>
            <a:pPr indent="-182880" lvl="0" marL="182880" rtl="0" algn="l">
              <a:lnSpc>
                <a:spcPct val="70000"/>
              </a:lnSpc>
              <a:spcBef>
                <a:spcPts val="1200"/>
              </a:spcBef>
              <a:spcAft>
                <a:spcPts val="0"/>
              </a:spcAft>
              <a:buClr>
                <a:schemeClr val="dk1"/>
              </a:buClr>
              <a:buSzPts val="1624"/>
              <a:buFont typeface="Rockwell"/>
              <a:buChar char="▪"/>
            </a:pPr>
            <a:r>
              <a:rPr lang="en-US" sz="1767" u="sng">
                <a:solidFill>
                  <a:schemeClr val="dk1"/>
                </a:solidFill>
              </a:rPr>
              <a:t>Non-exempt</a:t>
            </a:r>
            <a:r>
              <a:rPr lang="en-US" sz="1767">
                <a:solidFill>
                  <a:schemeClr val="dk1"/>
                </a:solidFill>
              </a:rPr>
              <a:t> jobs are not excluded from earning overtime/comp time </a:t>
            </a:r>
            <a:endParaRPr sz="1767">
              <a:solidFill>
                <a:schemeClr val="dk1"/>
              </a:solidFill>
            </a:endParaRPr>
          </a:p>
          <a:p>
            <a:pPr indent="-182880" lvl="0" marL="182880" rtl="0" algn="l">
              <a:lnSpc>
                <a:spcPct val="70000"/>
              </a:lnSpc>
              <a:spcBef>
                <a:spcPts val="1200"/>
              </a:spcBef>
              <a:spcAft>
                <a:spcPts val="0"/>
              </a:spcAft>
              <a:buClr>
                <a:schemeClr val="dk1"/>
              </a:buClr>
              <a:buSzPts val="1624"/>
              <a:buFont typeface="Rockwell"/>
              <a:buChar char="▪"/>
            </a:pPr>
            <a:r>
              <a:rPr lang="en-US" sz="1767">
                <a:solidFill>
                  <a:schemeClr val="dk1"/>
                </a:solidFill>
              </a:rPr>
              <a:t>Examples of non-exempt jobs are bus driver, mechanic, teacher assistant, bookkeeper, custodian</a:t>
            </a:r>
            <a:endParaRPr sz="1767">
              <a:solidFill>
                <a:schemeClr val="dk1"/>
              </a:solidFill>
            </a:endParaRPr>
          </a:p>
          <a:p>
            <a:pPr indent="-182880" lvl="0" marL="182880" rtl="0" algn="l">
              <a:lnSpc>
                <a:spcPct val="70000"/>
              </a:lnSpc>
              <a:spcBef>
                <a:spcPts val="1200"/>
              </a:spcBef>
              <a:spcAft>
                <a:spcPts val="0"/>
              </a:spcAft>
              <a:buClr>
                <a:schemeClr val="dk1"/>
              </a:buClr>
              <a:buSzPts val="1624"/>
              <a:buFont typeface="Rockwell"/>
              <a:buChar char="▪"/>
            </a:pPr>
            <a:r>
              <a:rPr lang="en-US" sz="1767">
                <a:solidFill>
                  <a:schemeClr val="dk1"/>
                </a:solidFill>
              </a:rPr>
              <a:t>The workweek for full-time classified non-exempt employees is 40 hours except for TAs who have a workweek of 37.5 hours.</a:t>
            </a:r>
            <a:endParaRPr sz="1767">
              <a:solidFill>
                <a:schemeClr val="dk1"/>
              </a:solidFill>
            </a:endParaRPr>
          </a:p>
          <a:p>
            <a:pPr indent="-182880" lvl="0" marL="182880" rtl="0" algn="l">
              <a:lnSpc>
                <a:spcPct val="70000"/>
              </a:lnSpc>
              <a:spcBef>
                <a:spcPts val="1200"/>
              </a:spcBef>
              <a:spcAft>
                <a:spcPts val="0"/>
              </a:spcAft>
              <a:buClr>
                <a:schemeClr val="dk1"/>
              </a:buClr>
              <a:buSzPts val="1624"/>
              <a:buFont typeface="Rockwell"/>
              <a:buChar char="▪"/>
            </a:pPr>
            <a:r>
              <a:rPr lang="en-US" sz="1767">
                <a:solidFill>
                  <a:schemeClr val="dk1"/>
                </a:solidFill>
              </a:rPr>
              <a:t>Non-exempt employees must be compensated for all hours worked.  </a:t>
            </a:r>
            <a:endParaRPr sz="1767">
              <a:solidFill>
                <a:schemeClr val="dk1"/>
              </a:solidFill>
            </a:endParaRPr>
          </a:p>
          <a:p>
            <a:pPr indent="-182880" lvl="0" marL="182880" rtl="0" algn="l">
              <a:lnSpc>
                <a:spcPct val="70000"/>
              </a:lnSpc>
              <a:spcBef>
                <a:spcPts val="1200"/>
              </a:spcBef>
              <a:spcAft>
                <a:spcPts val="0"/>
              </a:spcAft>
              <a:buClr>
                <a:schemeClr val="dk1"/>
              </a:buClr>
              <a:buSzPts val="1624"/>
              <a:buFont typeface="Rockwell"/>
              <a:buChar char="▪"/>
            </a:pPr>
            <a:r>
              <a:rPr lang="en-US" sz="1767">
                <a:solidFill>
                  <a:schemeClr val="dk1"/>
                </a:solidFill>
              </a:rPr>
              <a:t>No working “off the clock”</a:t>
            </a:r>
            <a:endParaRPr sz="1767">
              <a:solidFill>
                <a:schemeClr val="dk1"/>
              </a:solidFill>
            </a:endParaRPr>
          </a:p>
          <a:p>
            <a:pPr indent="-182880" lvl="0" marL="182880" rtl="0" algn="l">
              <a:lnSpc>
                <a:spcPct val="70000"/>
              </a:lnSpc>
              <a:spcBef>
                <a:spcPts val="1200"/>
              </a:spcBef>
              <a:spcAft>
                <a:spcPts val="0"/>
              </a:spcAft>
              <a:buClr>
                <a:schemeClr val="dk1"/>
              </a:buClr>
              <a:buSzPts val="1624"/>
              <a:buFont typeface="Rockwell"/>
              <a:buChar char="▪"/>
            </a:pPr>
            <a:r>
              <a:rPr lang="en-US" sz="1767">
                <a:solidFill>
                  <a:schemeClr val="dk1"/>
                </a:solidFill>
              </a:rPr>
              <a:t>“Flexing” time within the same workweek is a supervisor decision.  </a:t>
            </a:r>
            <a:endParaRPr sz="1767">
              <a:solidFill>
                <a:schemeClr val="dk1"/>
              </a:solidFill>
            </a:endParaRPr>
          </a:p>
          <a:p>
            <a:pPr indent="-182880" lvl="0" marL="182880" rtl="0" algn="l">
              <a:lnSpc>
                <a:spcPct val="70000"/>
              </a:lnSpc>
              <a:spcBef>
                <a:spcPts val="1200"/>
              </a:spcBef>
              <a:spcAft>
                <a:spcPts val="0"/>
              </a:spcAft>
              <a:buClr>
                <a:schemeClr val="dk1"/>
              </a:buClr>
              <a:buSzPts val="1624"/>
              <a:buFont typeface="Rockwell"/>
              <a:buChar char="▪"/>
            </a:pPr>
            <a:r>
              <a:rPr lang="en-US" sz="1767">
                <a:solidFill>
                  <a:schemeClr val="dk1"/>
                </a:solidFill>
              </a:rPr>
              <a:t>Earning rate for overtime/comp time:</a:t>
            </a:r>
            <a:endParaRPr sz="1767">
              <a:solidFill>
                <a:schemeClr val="dk1"/>
              </a:solidFill>
            </a:endParaRPr>
          </a:p>
          <a:p>
            <a:pPr indent="-197362" lvl="1" marL="457200" rtl="0" algn="l">
              <a:lnSpc>
                <a:spcPct val="70000"/>
              </a:lnSpc>
              <a:spcBef>
                <a:spcPts val="400"/>
              </a:spcBef>
              <a:spcAft>
                <a:spcPts val="0"/>
              </a:spcAft>
              <a:buClr>
                <a:schemeClr val="dk1"/>
              </a:buClr>
              <a:buSzPts val="1643"/>
              <a:buFont typeface="Rockwell"/>
              <a:buChar char="▪"/>
            </a:pPr>
            <a:r>
              <a:rPr lang="en-US" sz="1772">
                <a:solidFill>
                  <a:schemeClr val="dk1"/>
                </a:solidFill>
              </a:rPr>
              <a:t>If workweek is 37.5, earns straight time for extra hours </a:t>
            </a:r>
            <a:r>
              <a:rPr lang="en-US" sz="1772" u="sng">
                <a:solidFill>
                  <a:schemeClr val="dk1"/>
                </a:solidFill>
              </a:rPr>
              <a:t>worked</a:t>
            </a:r>
            <a:r>
              <a:rPr lang="en-US" sz="1772">
                <a:solidFill>
                  <a:schemeClr val="dk1"/>
                </a:solidFill>
              </a:rPr>
              <a:t> up to 40</a:t>
            </a:r>
            <a:endParaRPr sz="1772">
              <a:solidFill>
                <a:schemeClr val="dk1"/>
              </a:solidFill>
            </a:endParaRPr>
          </a:p>
          <a:p>
            <a:pPr indent="-197362" lvl="1" marL="457200" rtl="0" algn="l">
              <a:lnSpc>
                <a:spcPct val="70000"/>
              </a:lnSpc>
              <a:spcBef>
                <a:spcPts val="600"/>
              </a:spcBef>
              <a:spcAft>
                <a:spcPts val="0"/>
              </a:spcAft>
              <a:buClr>
                <a:schemeClr val="dk1"/>
              </a:buClr>
              <a:buSzPts val="1643"/>
              <a:buFont typeface="Rockwell"/>
              <a:buChar char="▪"/>
            </a:pPr>
            <a:r>
              <a:rPr lang="en-US" sz="1772">
                <a:solidFill>
                  <a:schemeClr val="dk1"/>
                </a:solidFill>
              </a:rPr>
              <a:t>Earns time and a half for all hours </a:t>
            </a:r>
            <a:r>
              <a:rPr lang="en-US" sz="1772" u="sng">
                <a:solidFill>
                  <a:schemeClr val="dk1"/>
                </a:solidFill>
              </a:rPr>
              <a:t>worked</a:t>
            </a:r>
            <a:r>
              <a:rPr lang="en-US" sz="1772">
                <a:solidFill>
                  <a:schemeClr val="dk1"/>
                </a:solidFill>
              </a:rPr>
              <a:t> over 40</a:t>
            </a:r>
            <a:endParaRPr sz="1772">
              <a:solidFill>
                <a:schemeClr val="dk1"/>
              </a:solidFill>
            </a:endParaRPr>
          </a:p>
          <a:p>
            <a:pPr indent="-197362" lvl="1" marL="457200" rtl="0" algn="l">
              <a:lnSpc>
                <a:spcPct val="70000"/>
              </a:lnSpc>
              <a:spcBef>
                <a:spcPts val="600"/>
              </a:spcBef>
              <a:spcAft>
                <a:spcPts val="0"/>
              </a:spcAft>
              <a:buClr>
                <a:schemeClr val="dk1"/>
              </a:buClr>
              <a:buSzPts val="1643"/>
              <a:buFont typeface="Rockwell"/>
              <a:buChar char="▪"/>
            </a:pPr>
            <a:r>
              <a:rPr lang="en-US" sz="1772">
                <a:solidFill>
                  <a:schemeClr val="dk1"/>
                </a:solidFill>
              </a:rPr>
              <a:t>Comp Time is the default for our school system</a:t>
            </a:r>
            <a:endParaRPr sz="1772">
              <a:solidFill>
                <a:schemeClr val="dk1"/>
              </a:solidFill>
            </a:endParaRPr>
          </a:p>
          <a:p>
            <a:pPr indent="-197362" lvl="1" marL="457200" rtl="0" algn="l">
              <a:lnSpc>
                <a:spcPct val="70000"/>
              </a:lnSpc>
              <a:spcBef>
                <a:spcPts val="600"/>
              </a:spcBef>
              <a:spcAft>
                <a:spcPts val="0"/>
              </a:spcAft>
              <a:buClr>
                <a:schemeClr val="dk1"/>
              </a:buClr>
              <a:buSzPts val="1643"/>
              <a:buFont typeface="Rockwell"/>
              <a:buChar char="▪"/>
            </a:pPr>
            <a:r>
              <a:rPr lang="en-US" sz="1772">
                <a:solidFill>
                  <a:schemeClr val="dk1"/>
                </a:solidFill>
              </a:rPr>
              <a:t>Comp Time is discouraged by policy (See Board Policy 7500) and must be approved by the Superintendent or his designee</a:t>
            </a:r>
            <a:endParaRPr sz="1772">
              <a:solidFill>
                <a:schemeClr val="dk1"/>
              </a:solidFill>
            </a:endParaRPr>
          </a:p>
          <a:p>
            <a:pPr indent="0" lvl="0" marL="0" rtl="0" algn="l">
              <a:lnSpc>
                <a:spcPct val="70000"/>
              </a:lnSpc>
              <a:spcBef>
                <a:spcPts val="1400"/>
              </a:spcBef>
              <a:spcAft>
                <a:spcPts val="0"/>
              </a:spcAft>
              <a:buSzPts val="808"/>
              <a:buNone/>
            </a:pPr>
            <a:r>
              <a:t/>
            </a:r>
            <a:endParaRPr sz="1450">
              <a:solidFill>
                <a:schemeClr val="dk1"/>
              </a:solidFill>
            </a:endParaRPr>
          </a:p>
          <a:p>
            <a:pPr indent="-83026" lvl="0" marL="182880" rtl="0" algn="l">
              <a:lnSpc>
                <a:spcPct val="70000"/>
              </a:lnSpc>
              <a:spcBef>
                <a:spcPts val="1200"/>
              </a:spcBef>
              <a:spcAft>
                <a:spcPts val="0"/>
              </a:spcAft>
              <a:buSzPts val="808"/>
              <a:buNone/>
            </a:pPr>
            <a:r>
              <a:t/>
            </a:r>
            <a:endParaRPr sz="1450">
              <a:solidFill>
                <a:schemeClr val="dk1"/>
              </a:solidFill>
            </a:endParaRPr>
          </a:p>
          <a:p>
            <a:pPr indent="-83026" lvl="0" marL="182880" rtl="0" algn="l">
              <a:lnSpc>
                <a:spcPct val="70000"/>
              </a:lnSpc>
              <a:spcBef>
                <a:spcPts val="1200"/>
              </a:spcBef>
              <a:spcAft>
                <a:spcPts val="0"/>
              </a:spcAft>
              <a:buSzPts val="808"/>
              <a:buNone/>
            </a:pPr>
            <a:r>
              <a:t/>
            </a:r>
            <a:endParaRPr sz="1350">
              <a:solidFill>
                <a:schemeClr val="dk1"/>
              </a:solidFill>
            </a:endParaRPr>
          </a:p>
          <a:p>
            <a:pPr indent="0" lvl="0" marL="0" rtl="0" algn="l">
              <a:lnSpc>
                <a:spcPct val="70000"/>
              </a:lnSpc>
              <a:spcBef>
                <a:spcPts val="1200"/>
              </a:spcBef>
              <a:spcAft>
                <a:spcPts val="0"/>
              </a:spcAft>
              <a:buSzPts val="646"/>
              <a:buNone/>
            </a:pPr>
            <a:r>
              <a:t/>
            </a:r>
            <a:endParaRPr sz="1160">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g3f06e38685f_0_1818"/>
          <p:cNvSpPr txBox="1"/>
          <p:nvPr>
            <p:ph type="title"/>
          </p:nvPr>
        </p:nvSpPr>
        <p:spPr>
          <a:xfrm>
            <a:off x="1069850" y="484625"/>
            <a:ext cx="10058400" cy="1080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lang="en-US" sz="3500"/>
              <a:t>What do you think the top Payroll mistakes are?</a:t>
            </a:r>
            <a:endParaRPr sz="3500"/>
          </a:p>
        </p:txBody>
      </p:sp>
      <p:sp>
        <p:nvSpPr>
          <p:cNvPr id="237" name="Google Shape;237;g3f06e38685f_0_1818"/>
          <p:cNvSpPr txBox="1"/>
          <p:nvPr>
            <p:ph idx="1" type="body"/>
          </p:nvPr>
        </p:nvSpPr>
        <p:spPr>
          <a:xfrm>
            <a:off x="1116800" y="1326900"/>
            <a:ext cx="9888900" cy="254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200"/>
              </a:spcBef>
              <a:spcAft>
                <a:spcPts val="0"/>
              </a:spcAft>
              <a:buSzPts val="1700"/>
              <a:buNone/>
            </a:pPr>
            <a:r>
              <a:rPr lang="en-US">
                <a:solidFill>
                  <a:srgbClr val="FF0000"/>
                </a:solidFill>
              </a:rPr>
              <a:t>*Sub codes</a:t>
            </a:r>
            <a:endParaRPr>
              <a:solidFill>
                <a:srgbClr val="FF0000"/>
              </a:solidFill>
            </a:endParaRPr>
          </a:p>
          <a:p>
            <a:pPr indent="0" lvl="0" marL="0" rtl="0" algn="l">
              <a:lnSpc>
                <a:spcPct val="90000"/>
              </a:lnSpc>
              <a:spcBef>
                <a:spcPts val="1200"/>
              </a:spcBef>
              <a:spcAft>
                <a:spcPts val="0"/>
              </a:spcAft>
              <a:buSzPts val="1700"/>
              <a:buNone/>
            </a:pPr>
            <a:r>
              <a:rPr lang="en-US">
                <a:solidFill>
                  <a:srgbClr val="FF0000"/>
                </a:solidFill>
              </a:rPr>
              <a:t>*Sub job (picking 2026 instead of 2099)</a:t>
            </a:r>
            <a:endParaRPr>
              <a:solidFill>
                <a:srgbClr val="FF0000"/>
              </a:solidFill>
            </a:endParaRPr>
          </a:p>
          <a:p>
            <a:pPr indent="0" lvl="0" marL="0" rtl="0" algn="l">
              <a:lnSpc>
                <a:spcPct val="90000"/>
              </a:lnSpc>
              <a:spcBef>
                <a:spcPts val="1200"/>
              </a:spcBef>
              <a:spcAft>
                <a:spcPts val="0"/>
              </a:spcAft>
              <a:buSzPts val="1700"/>
              <a:buNone/>
            </a:pPr>
            <a:r>
              <a:rPr lang="en-US">
                <a:solidFill>
                  <a:srgbClr val="FF0000"/>
                </a:solidFill>
              </a:rPr>
              <a:t>*Choosing the wrong pay period</a:t>
            </a:r>
            <a:endParaRPr>
              <a:solidFill>
                <a:srgbClr val="FF0000"/>
              </a:solidFill>
            </a:endParaRPr>
          </a:p>
          <a:p>
            <a:pPr indent="0" lvl="0" marL="0" rtl="0" algn="l">
              <a:lnSpc>
                <a:spcPct val="90000"/>
              </a:lnSpc>
              <a:spcBef>
                <a:spcPts val="1200"/>
              </a:spcBef>
              <a:spcAft>
                <a:spcPts val="0"/>
              </a:spcAft>
              <a:buSzPts val="1700"/>
              <a:buNone/>
            </a:pPr>
            <a:r>
              <a:rPr lang="en-US">
                <a:solidFill>
                  <a:srgbClr val="FF0000"/>
                </a:solidFill>
              </a:rPr>
              <a:t>*Turning in payroll later than the scheduled due date</a:t>
            </a:r>
            <a:endParaRPr>
              <a:solidFill>
                <a:srgbClr val="FF0000"/>
              </a:solidFill>
            </a:endParaRPr>
          </a:p>
          <a:p>
            <a:pPr indent="0" lvl="0" marL="0" rtl="0" algn="l">
              <a:lnSpc>
                <a:spcPct val="90000"/>
              </a:lnSpc>
              <a:spcBef>
                <a:spcPts val="1200"/>
              </a:spcBef>
              <a:spcAft>
                <a:spcPts val="0"/>
              </a:spcAft>
              <a:buSzPts val="1700"/>
              <a:buNone/>
            </a:pPr>
            <a:r>
              <a:rPr lang="en-US">
                <a:solidFill>
                  <a:srgbClr val="FF0000"/>
                </a:solidFill>
              </a:rPr>
              <a:t>*Missing frontline request</a:t>
            </a:r>
            <a:endParaRPr>
              <a:solidFill>
                <a:srgbClr val="FF0000"/>
              </a:solidFill>
            </a:endParaRPr>
          </a:p>
          <a:p>
            <a:pPr indent="0" lvl="0" marL="0" rtl="0" algn="l">
              <a:lnSpc>
                <a:spcPct val="90000"/>
              </a:lnSpc>
              <a:spcBef>
                <a:spcPts val="1200"/>
              </a:spcBef>
              <a:spcAft>
                <a:spcPts val="0"/>
              </a:spcAft>
              <a:buSzPts val="1700"/>
              <a:buNone/>
            </a:pPr>
            <a:r>
              <a:rPr lang="en-US">
                <a:solidFill>
                  <a:srgbClr val="FF0000"/>
                </a:solidFill>
              </a:rPr>
              <a:t>*Subs not signing in</a:t>
            </a:r>
            <a:endParaRPr>
              <a:solidFill>
                <a:srgbClr val="FF0000"/>
              </a:solidFill>
            </a:endParaRPr>
          </a:p>
        </p:txBody>
      </p:sp>
      <p:sp>
        <p:nvSpPr>
          <p:cNvPr id="238" name="Google Shape;238;g3f06e38685f_0_1818"/>
          <p:cNvSpPr txBox="1"/>
          <p:nvPr/>
        </p:nvSpPr>
        <p:spPr>
          <a:xfrm>
            <a:off x="1069850" y="3812475"/>
            <a:ext cx="10058400" cy="644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800"/>
              <a:buFont typeface="Arial"/>
              <a:buNone/>
            </a:pPr>
            <a:r>
              <a:rPr b="0" i="0" lang="en-US" sz="3800" u="none" cap="none" strike="noStrike">
                <a:solidFill>
                  <a:schemeClr val="dk1"/>
                </a:solidFill>
                <a:latin typeface="Rockwell"/>
                <a:ea typeface="Rockwell"/>
                <a:cs typeface="Rockwell"/>
                <a:sym typeface="Rockwell"/>
              </a:rPr>
              <a:t>Now, how can we fix it?</a:t>
            </a:r>
            <a:endParaRPr b="0" i="0" sz="3800" u="none" cap="none" strike="noStrike">
              <a:solidFill>
                <a:schemeClr val="dk1"/>
              </a:solidFill>
              <a:latin typeface="Rockwell"/>
              <a:ea typeface="Rockwell"/>
              <a:cs typeface="Rockwell"/>
              <a:sym typeface="Rockwell"/>
            </a:endParaRPr>
          </a:p>
        </p:txBody>
      </p:sp>
      <p:sp>
        <p:nvSpPr>
          <p:cNvPr id="239" name="Google Shape;239;g3f06e38685f_0_1818"/>
          <p:cNvSpPr txBox="1"/>
          <p:nvPr/>
        </p:nvSpPr>
        <p:spPr>
          <a:xfrm>
            <a:off x="1069850" y="4376850"/>
            <a:ext cx="9982800" cy="149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000"/>
              <a:buFont typeface="Arial"/>
              <a:buNone/>
            </a:pPr>
            <a:r>
              <a:rPr lang="en-US" sz="2000">
                <a:solidFill>
                  <a:srgbClr val="6AA84F"/>
                </a:solidFill>
                <a:latin typeface="Rockwell"/>
                <a:ea typeface="Rockwell"/>
                <a:cs typeface="Rockwell"/>
                <a:sym typeface="Rockwell"/>
              </a:rPr>
              <a:t>* Review Sub Listing report very carefully. This will catch sub codes, pay period, &amp; sub pay</a:t>
            </a:r>
            <a:endParaRPr sz="2000">
              <a:solidFill>
                <a:srgbClr val="6AA84F"/>
              </a:solidFill>
              <a:latin typeface="Rockwell"/>
              <a:ea typeface="Rockwell"/>
              <a:cs typeface="Rockwell"/>
              <a:sym typeface="Rockwel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6AA84F"/>
                </a:solidFill>
                <a:latin typeface="Rockwell"/>
                <a:ea typeface="Rockwell"/>
                <a:cs typeface="Rockwell"/>
                <a:sym typeface="Rockwell"/>
              </a:rPr>
              <a:t>*Communication with all parties; employees, subs, Payroll specialists</a:t>
            </a:r>
            <a:endParaRPr b="0" i="0" sz="2000" u="none" cap="none" strike="noStrike">
              <a:solidFill>
                <a:srgbClr val="6AA84F"/>
              </a:solidFill>
              <a:latin typeface="Rockwell"/>
              <a:ea typeface="Rockwell"/>
              <a:cs typeface="Rockwell"/>
              <a:sym typeface="Rockwel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6AA84F"/>
                </a:solidFill>
                <a:latin typeface="Rockwell"/>
                <a:ea typeface="Rockwell"/>
                <a:cs typeface="Rockwell"/>
                <a:sym typeface="Rockwell"/>
              </a:rPr>
              <a:t>*Work daily on payroll so you can accurately turn in payroll on the assigned date</a:t>
            </a:r>
            <a:endParaRPr b="0" i="0" sz="2000" u="none" cap="none" strike="noStrike">
              <a:solidFill>
                <a:srgbClr val="6AA84F"/>
              </a:solidFill>
              <a:latin typeface="Rockwell"/>
              <a:ea typeface="Rockwell"/>
              <a:cs typeface="Rockwell"/>
              <a:sym typeface="Rockwel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6AA84F"/>
                </a:solidFill>
                <a:latin typeface="Rockwell"/>
                <a:ea typeface="Rockwell"/>
                <a:cs typeface="Rockwell"/>
                <a:sym typeface="Rockwell"/>
              </a:rPr>
              <a:t>*If you have a question; PLEASE CALL OR EMAIL AND ASK US</a:t>
            </a:r>
            <a:endParaRPr b="0" i="0" sz="2000" u="none" cap="none" strike="noStrike">
              <a:solidFill>
                <a:srgbClr val="6AA84F"/>
              </a:solidFill>
              <a:latin typeface="Rockwell"/>
              <a:ea typeface="Rockwell"/>
              <a:cs typeface="Rockwell"/>
              <a:sym typeface="Rockwel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6AA84F"/>
              </a:solidFill>
              <a:latin typeface="Rockwell"/>
              <a:ea typeface="Rockwell"/>
              <a:cs typeface="Rockwell"/>
              <a:sym typeface="Rockwell"/>
            </a:endParaRPr>
          </a:p>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6AA84F"/>
                </a:solidFill>
                <a:latin typeface="Rockwell"/>
                <a:ea typeface="Rockwell"/>
                <a:cs typeface="Rockwell"/>
                <a:sym typeface="Rockwell"/>
              </a:rPr>
              <a:t>We are here to help, when you are on task so are we. Let’s help each other!</a:t>
            </a:r>
            <a:endParaRPr b="0" i="0" sz="2000" u="none" cap="none" strike="noStrike">
              <a:solidFill>
                <a:srgbClr val="6AA84F"/>
              </a:solidFill>
              <a:latin typeface="Rockwell"/>
              <a:ea typeface="Rockwell"/>
              <a:cs typeface="Rockwell"/>
              <a:sym typeface="Rockwe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g3f42e8c17b4_0_218"/>
          <p:cNvSpPr txBox="1"/>
          <p:nvPr>
            <p:ph type="title"/>
          </p:nvPr>
        </p:nvSpPr>
        <p:spPr>
          <a:xfrm>
            <a:off x="1066798" y="131057"/>
            <a:ext cx="10058400" cy="16092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US"/>
              <a:t>New &amp; Improved for YOU! </a:t>
            </a:r>
            <a:endParaRPr/>
          </a:p>
        </p:txBody>
      </p:sp>
      <p:sp>
        <p:nvSpPr>
          <p:cNvPr id="245" name="Google Shape;245;g3f42e8c17b4_0_218">
            <a:hlinkClick r:id="rId3"/>
          </p:cNvPr>
          <p:cNvSpPr txBox="1"/>
          <p:nvPr>
            <p:ph idx="1" type="body"/>
          </p:nvPr>
        </p:nvSpPr>
        <p:spPr>
          <a:xfrm>
            <a:off x="1114952" y="1377575"/>
            <a:ext cx="10123200" cy="3977700"/>
          </a:xfrm>
          <a:prstGeom prst="rect">
            <a:avLst/>
          </a:prstGeom>
        </p:spPr>
        <p:txBody>
          <a:bodyPr anchorCtr="0" anchor="t" bIns="45700" lIns="91425" spcFirstLastPara="1" rIns="91425" wrap="square" tIns="45700">
            <a:normAutofit/>
          </a:bodyPr>
          <a:lstStyle/>
          <a:p>
            <a:pPr indent="0" lvl="0" marL="0" rtl="0" algn="l">
              <a:spcBef>
                <a:spcPts val="1200"/>
              </a:spcBef>
              <a:spcAft>
                <a:spcPts val="0"/>
              </a:spcAft>
              <a:buNone/>
            </a:pPr>
            <a:r>
              <a:rPr lang="en-US" u="sng">
                <a:solidFill>
                  <a:schemeClr val="hlink"/>
                </a:solidFill>
                <a:hlinkClick r:id="rId4"/>
              </a:rPr>
              <a:t>Google Calendar - PAYROLL</a:t>
            </a:r>
            <a:endParaRPr/>
          </a:p>
          <a:p>
            <a:pPr indent="0" lvl="0" marL="0" rtl="0" algn="l">
              <a:spcBef>
                <a:spcPts val="1200"/>
              </a:spcBef>
              <a:spcAft>
                <a:spcPts val="0"/>
              </a:spcAft>
              <a:buNone/>
            </a:pPr>
            <a:r>
              <a:rPr lang="en-US">
                <a:solidFill>
                  <a:schemeClr val="dk1"/>
                </a:solidFill>
              </a:rPr>
              <a:t>We created this calendar specifically for Payroll deadlines. In the event you need it at the tips of your fingers.</a:t>
            </a:r>
            <a:endParaRPr>
              <a:solidFill>
                <a:schemeClr val="dk1"/>
              </a:solidFill>
            </a:endParaRPr>
          </a:p>
          <a:p>
            <a:pPr indent="0" lvl="0" marL="0" rtl="0" algn="l">
              <a:spcBef>
                <a:spcPts val="1200"/>
              </a:spcBef>
              <a:spcAft>
                <a:spcPts val="0"/>
              </a:spcAft>
              <a:buNone/>
            </a:pPr>
            <a:r>
              <a:t/>
            </a:r>
            <a:endParaRPr/>
          </a:p>
          <a:p>
            <a:pPr indent="0" lvl="0" marL="0" rtl="0" algn="l">
              <a:spcBef>
                <a:spcPts val="1200"/>
              </a:spcBef>
              <a:spcAft>
                <a:spcPts val="0"/>
              </a:spcAft>
              <a:buNone/>
            </a:pPr>
            <a:r>
              <a:rPr lang="en-US" u="sng">
                <a:solidFill>
                  <a:schemeClr val="hlink"/>
                </a:solidFill>
                <a:hlinkClick r:id="rId5"/>
              </a:rPr>
              <a:t>Annual Leave Cheat Sheet</a:t>
            </a:r>
            <a:endParaRPr/>
          </a:p>
          <a:p>
            <a:pPr indent="0" lvl="0" marL="0" rtl="0" algn="l">
              <a:spcBef>
                <a:spcPts val="1200"/>
              </a:spcBef>
              <a:spcAft>
                <a:spcPts val="0"/>
              </a:spcAft>
              <a:buNone/>
            </a:pPr>
            <a:r>
              <a:rPr lang="en-US">
                <a:solidFill>
                  <a:schemeClr val="dk1"/>
                </a:solidFill>
              </a:rPr>
              <a:t>Annual leave can be tricky, which is why we made a one page cheat sheet.</a:t>
            </a:r>
            <a:endParaRPr>
              <a:solidFill>
                <a:schemeClr val="dk1"/>
              </a:solidFill>
            </a:endParaRPr>
          </a:p>
          <a:p>
            <a:pPr indent="0" lvl="0" marL="0" rtl="0" algn="l">
              <a:spcBef>
                <a:spcPts val="1200"/>
              </a:spcBef>
              <a:spcAft>
                <a:spcPts val="0"/>
              </a:spcAft>
              <a:buNone/>
            </a:pPr>
            <a:r>
              <a:t/>
            </a:r>
            <a:endParaRPr>
              <a:solidFill>
                <a:schemeClr val="dk1"/>
              </a:solidFill>
            </a:endParaRPr>
          </a:p>
          <a:p>
            <a:pPr indent="0" lvl="0" marL="0" rtl="0" algn="l">
              <a:spcBef>
                <a:spcPts val="1200"/>
              </a:spcBef>
              <a:spcAft>
                <a:spcPts val="0"/>
              </a:spcAft>
              <a:buNone/>
            </a:pPr>
            <a:r>
              <a:rPr lang="en-US">
                <a:solidFill>
                  <a:schemeClr val="dk1"/>
                </a:solidFill>
              </a:rPr>
              <a:t>If you think of anything else that would help, please let us know and we will see what we can do!</a:t>
            </a:r>
            <a:endParaRPr>
              <a:solidFill>
                <a:schemeClr val="dk1"/>
              </a:solidFill>
            </a:endParaRPr>
          </a:p>
        </p:txBody>
      </p:sp>
      <p:pic>
        <p:nvPicPr>
          <p:cNvPr descr="a cartoon teddy bear is surrounded by hearts and smiling . (Provided by Tenor)" id="246" name="Google Shape;246;g3f42e8c17b4_0_218"/>
          <p:cNvPicPr preferRelativeResize="0"/>
          <p:nvPr/>
        </p:nvPicPr>
        <p:blipFill>
          <a:blip r:embed="rId6">
            <a:alphaModFix/>
          </a:blip>
          <a:stretch>
            <a:fillRect/>
          </a:stretch>
        </p:blipFill>
        <p:spPr>
          <a:xfrm>
            <a:off x="113850" y="5009900"/>
            <a:ext cx="2393650" cy="17337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5"/>
          <p:cNvSpPr txBox="1"/>
          <p:nvPr>
            <p:ph type="title"/>
          </p:nvPr>
        </p:nvSpPr>
        <p:spPr>
          <a:xfrm>
            <a:off x="1066798" y="96032"/>
            <a:ext cx="10058400" cy="1609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US" sz="3800"/>
              <a:t>FMLA                                    NON-FMLA</a:t>
            </a:r>
            <a:endParaRPr sz="6500"/>
          </a:p>
        </p:txBody>
      </p:sp>
      <p:sp>
        <p:nvSpPr>
          <p:cNvPr id="252" name="Google Shape;252;p45"/>
          <p:cNvSpPr txBox="1"/>
          <p:nvPr>
            <p:ph idx="1" type="body"/>
          </p:nvPr>
        </p:nvSpPr>
        <p:spPr>
          <a:xfrm>
            <a:off x="6168651" y="1578800"/>
            <a:ext cx="5891400" cy="4694700"/>
          </a:xfrm>
          <a:prstGeom prst="rect">
            <a:avLst/>
          </a:prstGeom>
          <a:noFill/>
          <a:ln>
            <a:noFill/>
          </a:ln>
        </p:spPr>
        <p:txBody>
          <a:bodyPr anchorCtr="0" anchor="t" bIns="45700" lIns="91425" spcFirstLastPara="1" rIns="91425" wrap="square" tIns="45700">
            <a:normAutofit/>
          </a:bodyPr>
          <a:lstStyle/>
          <a:p>
            <a:pPr indent="-182880" lvl="0" marL="182880" rtl="0" algn="l">
              <a:lnSpc>
                <a:spcPct val="90000"/>
              </a:lnSpc>
              <a:spcBef>
                <a:spcPts val="0"/>
              </a:spcBef>
              <a:spcAft>
                <a:spcPts val="0"/>
              </a:spcAft>
              <a:buClr>
                <a:schemeClr val="dk1"/>
              </a:buClr>
              <a:buSzPts val="1700"/>
              <a:buChar char="▪"/>
            </a:pPr>
            <a:r>
              <a:rPr lang="en-US">
                <a:solidFill>
                  <a:schemeClr val="dk1"/>
                </a:solidFill>
              </a:rPr>
              <a:t>Employees wishing to be off work for more than 10 days who do not have accrued leave of the correct type, or it is for a reason not covered by a leave type, or they are not eligible for FMLA must:</a:t>
            </a:r>
            <a:endParaRPr>
              <a:solidFill>
                <a:schemeClr val="dk1"/>
              </a:solidFill>
            </a:endParaRPr>
          </a:p>
          <a:p>
            <a:pPr indent="-342900" lvl="1" marL="617220" rtl="0" algn="l">
              <a:lnSpc>
                <a:spcPct val="90000"/>
              </a:lnSpc>
              <a:spcBef>
                <a:spcPts val="400"/>
              </a:spcBef>
              <a:spcAft>
                <a:spcPts val="0"/>
              </a:spcAft>
              <a:buClr>
                <a:schemeClr val="dk1"/>
              </a:buClr>
              <a:buSzPts val="1530"/>
              <a:buFont typeface="Rockwell"/>
              <a:buAutoNum type="arabicPeriod"/>
            </a:pPr>
            <a:r>
              <a:rPr lang="en-US">
                <a:solidFill>
                  <a:schemeClr val="dk1"/>
                </a:solidFill>
              </a:rPr>
              <a:t>Obtain Supervisor approval to apply for a leave of absence AND</a:t>
            </a:r>
            <a:endParaRPr>
              <a:solidFill>
                <a:schemeClr val="dk1"/>
              </a:solidFill>
            </a:endParaRPr>
          </a:p>
          <a:p>
            <a:pPr indent="-342900" lvl="1" marL="617220" rtl="0" algn="l">
              <a:lnSpc>
                <a:spcPct val="90000"/>
              </a:lnSpc>
              <a:spcBef>
                <a:spcPts val="600"/>
              </a:spcBef>
              <a:spcAft>
                <a:spcPts val="0"/>
              </a:spcAft>
              <a:buClr>
                <a:schemeClr val="dk1"/>
              </a:buClr>
              <a:buSzPts val="1530"/>
              <a:buFont typeface="Rockwell"/>
              <a:buAutoNum type="arabicPeriod"/>
            </a:pPr>
            <a:r>
              <a:rPr lang="en-US">
                <a:solidFill>
                  <a:schemeClr val="dk1"/>
                </a:solidFill>
              </a:rPr>
              <a:t>Apply for a leave of absence through Human Resources.</a:t>
            </a:r>
            <a:endParaRPr>
              <a:solidFill>
                <a:schemeClr val="dk1"/>
              </a:solidFill>
            </a:endParaRPr>
          </a:p>
          <a:p>
            <a:pPr indent="0" lvl="1" marL="274320" rtl="0" algn="l">
              <a:lnSpc>
                <a:spcPct val="90000"/>
              </a:lnSpc>
              <a:spcBef>
                <a:spcPts val="600"/>
              </a:spcBef>
              <a:spcAft>
                <a:spcPts val="0"/>
              </a:spcAft>
              <a:buSzPts val="1530"/>
              <a:buNone/>
            </a:pPr>
            <a:r>
              <a:t/>
            </a:r>
            <a:endParaRPr>
              <a:solidFill>
                <a:schemeClr val="dk1"/>
              </a:solidFill>
            </a:endParaRPr>
          </a:p>
          <a:p>
            <a:pPr indent="0" lvl="1" marL="274320" rtl="0" algn="l">
              <a:lnSpc>
                <a:spcPct val="90000"/>
              </a:lnSpc>
              <a:spcBef>
                <a:spcPts val="600"/>
              </a:spcBef>
              <a:spcAft>
                <a:spcPts val="0"/>
              </a:spcAft>
              <a:buSzPts val="1530"/>
              <a:buNone/>
            </a:pPr>
            <a:r>
              <a:rPr lang="en-US">
                <a:solidFill>
                  <a:schemeClr val="dk1"/>
                </a:solidFill>
              </a:rPr>
              <a:t>The Board of Education must approve </a:t>
            </a:r>
            <a:r>
              <a:rPr lang="en-US" u="sng">
                <a:solidFill>
                  <a:schemeClr val="dk1"/>
                </a:solidFill>
              </a:rPr>
              <a:t>all</a:t>
            </a:r>
            <a:r>
              <a:rPr lang="en-US">
                <a:solidFill>
                  <a:schemeClr val="dk1"/>
                </a:solidFill>
              </a:rPr>
              <a:t> absences that are longer than 10 days.</a:t>
            </a:r>
            <a:endParaRPr>
              <a:solidFill>
                <a:schemeClr val="dk1"/>
              </a:solidFill>
            </a:endParaRPr>
          </a:p>
          <a:p>
            <a:pPr indent="-74930" lvl="0" marL="182880" rtl="0" algn="l">
              <a:lnSpc>
                <a:spcPct val="90000"/>
              </a:lnSpc>
              <a:spcBef>
                <a:spcPts val="1400"/>
              </a:spcBef>
              <a:spcAft>
                <a:spcPts val="0"/>
              </a:spcAft>
              <a:buSzPts val="1700"/>
              <a:buNone/>
            </a:pPr>
            <a:r>
              <a:t/>
            </a:r>
            <a:endParaRPr>
              <a:solidFill>
                <a:schemeClr val="dk1"/>
              </a:solidFill>
            </a:endParaRPr>
          </a:p>
          <a:p>
            <a:pPr indent="0" lvl="0" marL="0" rtl="0" algn="l">
              <a:lnSpc>
                <a:spcPct val="90000"/>
              </a:lnSpc>
              <a:spcBef>
                <a:spcPts val="1200"/>
              </a:spcBef>
              <a:spcAft>
                <a:spcPts val="0"/>
              </a:spcAft>
              <a:buSzPts val="1360"/>
              <a:buNone/>
            </a:pPr>
            <a:r>
              <a:t/>
            </a:r>
            <a:endParaRPr sz="1600">
              <a:solidFill>
                <a:schemeClr val="dk1"/>
              </a:solidFill>
            </a:endParaRPr>
          </a:p>
        </p:txBody>
      </p:sp>
      <p:sp>
        <p:nvSpPr>
          <p:cNvPr id="253" name="Google Shape;253;p45"/>
          <p:cNvSpPr txBox="1"/>
          <p:nvPr/>
        </p:nvSpPr>
        <p:spPr>
          <a:xfrm>
            <a:off x="242675" y="1222100"/>
            <a:ext cx="5603700" cy="535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800"/>
              <a:buFont typeface="Arial"/>
              <a:buNone/>
            </a:pPr>
            <a:r>
              <a:t/>
            </a:r>
            <a:endParaRPr sz="1600">
              <a:solidFill>
                <a:schemeClr val="dk1"/>
              </a:solidFill>
            </a:endParaRPr>
          </a:p>
          <a:p>
            <a:pPr indent="-273050" lvl="0" marL="285750" rtl="0" algn="l">
              <a:spcBef>
                <a:spcPts val="0"/>
              </a:spcBef>
              <a:spcAft>
                <a:spcPts val="0"/>
              </a:spcAft>
              <a:buClr>
                <a:schemeClr val="dk1"/>
              </a:buClr>
              <a:buSzPts val="1600"/>
              <a:buChar char="•"/>
            </a:pPr>
            <a:r>
              <a:rPr lang="en-US" sz="1600">
                <a:solidFill>
                  <a:schemeClr val="dk1"/>
                </a:solidFill>
              </a:rPr>
              <a:t>The purpose of medical leave under the Family and Medical Leave Act is to protect an employee’s job while on medical leave for 10 or more consecutive days for either his/herself or their spouse, child, or parents.</a:t>
            </a:r>
            <a:br>
              <a:rPr lang="en-US" sz="1600">
                <a:solidFill>
                  <a:schemeClr val="dk1"/>
                </a:solidFill>
              </a:rPr>
            </a:br>
            <a:endParaRPr sz="1600">
              <a:solidFill>
                <a:schemeClr val="dk1"/>
              </a:solidFill>
            </a:endParaRPr>
          </a:p>
          <a:p>
            <a:pPr indent="-273050" lvl="0" marL="285750" rtl="0" algn="l">
              <a:spcBef>
                <a:spcPts val="0"/>
              </a:spcBef>
              <a:spcAft>
                <a:spcPts val="0"/>
              </a:spcAft>
              <a:buClr>
                <a:schemeClr val="dk1"/>
              </a:buClr>
              <a:buSzPts val="1600"/>
              <a:buChar char="•"/>
            </a:pPr>
            <a:r>
              <a:rPr lang="en-US" sz="1600">
                <a:solidFill>
                  <a:schemeClr val="dk1"/>
                </a:solidFill>
              </a:rPr>
              <a:t>The employee must have worked for the employer for at least 12 months on the date the FMLA leave is to start or the employee must have at least 1,250 hours of service for the employer during the 12-month period immediately before the date the FMLA leave is to start.</a:t>
            </a:r>
            <a:br>
              <a:rPr lang="en-US" sz="1600">
                <a:solidFill>
                  <a:schemeClr val="dk1"/>
                </a:solidFill>
              </a:rPr>
            </a:br>
            <a:endParaRPr sz="1600">
              <a:solidFill>
                <a:schemeClr val="dk1"/>
              </a:solidFill>
            </a:endParaRPr>
          </a:p>
          <a:p>
            <a:pPr indent="-273050" lvl="0" marL="285750" rtl="0" algn="l">
              <a:spcBef>
                <a:spcPts val="0"/>
              </a:spcBef>
              <a:spcAft>
                <a:spcPts val="0"/>
              </a:spcAft>
              <a:buClr>
                <a:schemeClr val="dk1"/>
              </a:buClr>
              <a:buSzPts val="1600"/>
              <a:buChar char="•"/>
            </a:pPr>
            <a:r>
              <a:rPr lang="en-US" sz="1600">
                <a:solidFill>
                  <a:schemeClr val="dk1"/>
                </a:solidFill>
              </a:rPr>
              <a:t>Employees eligible for FMLA must provide their supervisor and Ms.Lanier with a request for medical leave indicating the reason for requesting leave, the date their leave will begin, and the date they expect to return to work. Once the request is submitted, Ms. Lanier will send the employee all the forms necessary for review of their request.</a:t>
            </a:r>
            <a:endParaRPr sz="1600">
              <a:solidFill>
                <a:schemeClr val="dk1"/>
              </a:solidFill>
            </a:endParaRPr>
          </a:p>
          <a:p>
            <a:pPr indent="0" lvl="0" marL="0" rtl="0" algn="l">
              <a:spcBef>
                <a:spcPts val="0"/>
              </a:spcBef>
              <a:spcAft>
                <a:spcPts val="0"/>
              </a:spcAft>
              <a:buNone/>
            </a:pPr>
            <a:r>
              <a:t/>
            </a:r>
            <a:endParaRPr sz="2200">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48"/>
          <p:cNvSpPr txBox="1"/>
          <p:nvPr>
            <p:ph type="title"/>
          </p:nvPr>
        </p:nvSpPr>
        <p:spPr>
          <a:xfrm>
            <a:off x="1066798" y="-205768"/>
            <a:ext cx="10058400" cy="1609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US" sz="2700"/>
              <a:t>WORKERS’ COMPENSATION</a:t>
            </a:r>
            <a:r>
              <a:rPr lang="en-US" sz="3100"/>
              <a:t> </a:t>
            </a:r>
            <a:endParaRPr/>
          </a:p>
        </p:txBody>
      </p:sp>
      <p:sp>
        <p:nvSpPr>
          <p:cNvPr id="259" name="Google Shape;259;p48"/>
          <p:cNvSpPr/>
          <p:nvPr/>
        </p:nvSpPr>
        <p:spPr>
          <a:xfrm>
            <a:off x="300225" y="1061000"/>
            <a:ext cx="11472300" cy="5638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lang="en-US" sz="1700" u="sng">
                <a:solidFill>
                  <a:srgbClr val="222222"/>
                </a:solidFill>
              </a:rPr>
              <a:t>What is Workers Compensation?</a:t>
            </a:r>
            <a:endParaRPr sz="1700" u="sng">
              <a:solidFill>
                <a:srgbClr val="222222"/>
              </a:solidFill>
            </a:endParaRPr>
          </a:p>
          <a:p>
            <a:pPr indent="0" lvl="0" marL="0" rtl="0" algn="l">
              <a:spcBef>
                <a:spcPts val="0"/>
              </a:spcBef>
              <a:spcAft>
                <a:spcPts val="0"/>
              </a:spcAft>
              <a:buClr>
                <a:schemeClr val="dk1"/>
              </a:buClr>
              <a:buSzPts val="1800"/>
              <a:buFont typeface="Arial"/>
              <a:buNone/>
            </a:pPr>
            <a:r>
              <a:rPr lang="en-US" sz="1700">
                <a:solidFill>
                  <a:srgbClr val="222222"/>
                </a:solidFill>
              </a:rPr>
              <a:t>Workers’ compensation insurance is a type of business insurance that provides benefits to employees who suffer work-related injuries or illnesses. Specifically, this insurance helps pay for medical care, wages from lost work time and more.</a:t>
            </a:r>
            <a:br>
              <a:rPr lang="en-US" sz="1700">
                <a:solidFill>
                  <a:srgbClr val="222222"/>
                </a:solidFill>
              </a:rPr>
            </a:br>
            <a:endParaRPr sz="1700">
              <a:solidFill>
                <a:srgbClr val="222222"/>
              </a:solidFill>
            </a:endParaRPr>
          </a:p>
          <a:p>
            <a:pPr indent="0" lvl="0" marL="0" rtl="0" algn="l">
              <a:spcBef>
                <a:spcPts val="0"/>
              </a:spcBef>
              <a:spcAft>
                <a:spcPts val="0"/>
              </a:spcAft>
              <a:buClr>
                <a:schemeClr val="dk1"/>
              </a:buClr>
              <a:buSzPts val="1800"/>
              <a:buFont typeface="Arial"/>
              <a:buNone/>
            </a:pPr>
            <a:r>
              <a:rPr lang="en-US" sz="1700">
                <a:solidFill>
                  <a:srgbClr val="222222"/>
                </a:solidFill>
              </a:rPr>
              <a:t>Employees who miss work due to a work related injury must use their own leave the first seven days.  Any absences beyond seven days due to work related injuries will be paid through workers’ compensation and their accrued leave should not be used.</a:t>
            </a:r>
            <a:endParaRPr sz="1700">
              <a:solidFill>
                <a:srgbClr val="222222"/>
              </a:solidFill>
            </a:endParaRPr>
          </a:p>
          <a:p>
            <a:pPr indent="0" lvl="0" marL="0" marR="0" rtl="0" algn="l">
              <a:lnSpc>
                <a:spcPct val="100000"/>
              </a:lnSpc>
              <a:spcBef>
                <a:spcPts val="0"/>
              </a:spcBef>
              <a:spcAft>
                <a:spcPts val="0"/>
              </a:spcAft>
              <a:buClr>
                <a:srgbClr val="000000"/>
              </a:buClr>
              <a:buSzPts val="1800"/>
              <a:buFont typeface="Arial"/>
              <a:buNone/>
            </a:pPr>
            <a:r>
              <a:t/>
            </a:r>
            <a:endParaRPr sz="1700">
              <a:solidFill>
                <a:srgbClr val="222222"/>
              </a:solidFill>
            </a:endParaRPr>
          </a:p>
          <a:p>
            <a:pPr indent="0" lvl="0" marL="0" marR="0" rtl="0" algn="l">
              <a:lnSpc>
                <a:spcPct val="100000"/>
              </a:lnSpc>
              <a:spcBef>
                <a:spcPts val="0"/>
              </a:spcBef>
              <a:spcAft>
                <a:spcPts val="0"/>
              </a:spcAft>
              <a:buClr>
                <a:srgbClr val="000000"/>
              </a:buClr>
              <a:buSzPts val="1800"/>
              <a:buFont typeface="Arial"/>
              <a:buNone/>
            </a:pPr>
            <a:r>
              <a:rPr b="0" i="0" lang="en-US" sz="1700" u="sng" cap="none" strike="noStrike">
                <a:solidFill>
                  <a:srgbClr val="FF0000"/>
                </a:solidFill>
                <a:latin typeface="Arial"/>
                <a:ea typeface="Arial"/>
                <a:cs typeface="Arial"/>
                <a:sym typeface="Arial"/>
              </a:rPr>
              <a:t>Employees who are injured on the job must follow these steps:</a:t>
            </a:r>
            <a:endParaRPr b="0" i="0" sz="1300" u="sng" cap="none" strike="noStrike">
              <a:solidFill>
                <a:srgbClr val="FF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700" u="none" cap="none" strike="noStrike">
              <a:solidFill>
                <a:srgbClr val="222222"/>
              </a:solidFill>
              <a:latin typeface="Arial"/>
              <a:ea typeface="Arial"/>
              <a:cs typeface="Arial"/>
              <a:sym typeface="Arial"/>
            </a:endParaRPr>
          </a:p>
          <a:p>
            <a:pPr indent="-336550" lvl="0" marL="342900" marR="0" rtl="0" algn="l">
              <a:lnSpc>
                <a:spcPct val="100000"/>
              </a:lnSpc>
              <a:spcBef>
                <a:spcPts val="0"/>
              </a:spcBef>
              <a:spcAft>
                <a:spcPts val="0"/>
              </a:spcAft>
              <a:buClr>
                <a:srgbClr val="222222"/>
              </a:buClr>
              <a:buSzPts val="1700"/>
              <a:buFont typeface="Rockwell"/>
              <a:buAutoNum type="arabicPeriod"/>
            </a:pPr>
            <a:r>
              <a:rPr b="0" i="0" lang="en-US" sz="1700" u="none" cap="none" strike="noStrike">
                <a:solidFill>
                  <a:srgbClr val="222222"/>
                </a:solidFill>
                <a:latin typeface="Arial"/>
                <a:ea typeface="Arial"/>
                <a:cs typeface="Arial"/>
                <a:sym typeface="Arial"/>
              </a:rPr>
              <a:t>Employee reports injury right away to their supervisor</a:t>
            </a:r>
            <a:endParaRPr b="0" i="0" sz="1300" u="none" cap="none" strike="noStrike">
              <a:solidFill>
                <a:srgbClr val="000000"/>
              </a:solidFill>
              <a:latin typeface="Arial"/>
              <a:ea typeface="Arial"/>
              <a:cs typeface="Arial"/>
              <a:sym typeface="Arial"/>
            </a:endParaRPr>
          </a:p>
          <a:p>
            <a:pPr indent="-336550" lvl="0" marL="342900" marR="0" rtl="0" algn="l">
              <a:lnSpc>
                <a:spcPct val="100000"/>
              </a:lnSpc>
              <a:spcBef>
                <a:spcPts val="0"/>
              </a:spcBef>
              <a:spcAft>
                <a:spcPts val="0"/>
              </a:spcAft>
              <a:buClr>
                <a:srgbClr val="222222"/>
              </a:buClr>
              <a:buSzPts val="1700"/>
              <a:buFont typeface="Rockwell"/>
              <a:buAutoNum type="arabicPeriod"/>
            </a:pPr>
            <a:r>
              <a:rPr b="0" i="0" lang="en-US" sz="1700" u="none" cap="none" strike="noStrike">
                <a:solidFill>
                  <a:srgbClr val="222222"/>
                </a:solidFill>
                <a:latin typeface="Arial"/>
                <a:ea typeface="Arial"/>
                <a:cs typeface="Arial"/>
                <a:sym typeface="Arial"/>
              </a:rPr>
              <a:t>Administrator or bookkeeper completes form and forwards it to the benefits administrator as soon as possible</a:t>
            </a:r>
            <a:endParaRPr b="0" i="0" sz="1300" u="none" cap="none" strike="noStrike">
              <a:solidFill>
                <a:srgbClr val="000000"/>
              </a:solidFill>
              <a:latin typeface="Arial"/>
              <a:ea typeface="Arial"/>
              <a:cs typeface="Arial"/>
              <a:sym typeface="Arial"/>
            </a:endParaRPr>
          </a:p>
          <a:p>
            <a:pPr indent="-279400" lvl="1" marL="742950" marR="0" rtl="0" algn="l">
              <a:lnSpc>
                <a:spcPct val="100000"/>
              </a:lnSpc>
              <a:spcBef>
                <a:spcPts val="0"/>
              </a:spcBef>
              <a:spcAft>
                <a:spcPts val="0"/>
              </a:spcAft>
              <a:buClr>
                <a:srgbClr val="222222"/>
              </a:buClr>
              <a:buSzPts val="1700"/>
              <a:buFont typeface="Arial"/>
              <a:buChar char="•"/>
            </a:pPr>
            <a:r>
              <a:rPr b="0" i="0" lang="en-US" sz="1700" u="none" cap="none" strike="noStrike">
                <a:solidFill>
                  <a:srgbClr val="222222"/>
                </a:solidFill>
                <a:latin typeface="Arial"/>
                <a:ea typeface="Arial"/>
                <a:cs typeface="Arial"/>
                <a:sym typeface="Arial"/>
              </a:rPr>
              <a:t>The injured employee must never complete the injury report themselves!</a:t>
            </a:r>
            <a:endParaRPr b="0" i="0" sz="1300" u="none" cap="none" strike="noStrike">
              <a:solidFill>
                <a:srgbClr val="000000"/>
              </a:solidFill>
              <a:latin typeface="Arial"/>
              <a:ea typeface="Arial"/>
              <a:cs typeface="Arial"/>
              <a:sym typeface="Arial"/>
            </a:endParaRPr>
          </a:p>
          <a:p>
            <a:pPr indent="-336550" lvl="0" marL="342900" marR="0" rtl="0" algn="l">
              <a:lnSpc>
                <a:spcPct val="100000"/>
              </a:lnSpc>
              <a:spcBef>
                <a:spcPts val="0"/>
              </a:spcBef>
              <a:spcAft>
                <a:spcPts val="0"/>
              </a:spcAft>
              <a:buClr>
                <a:srgbClr val="222222"/>
              </a:buClr>
              <a:buSzPts val="1700"/>
              <a:buFont typeface="Rockwell"/>
              <a:buAutoNum type="arabicPeriod"/>
            </a:pPr>
            <a:r>
              <a:rPr b="0" i="0" lang="en-US" sz="1700" u="none" cap="none" strike="noStrike">
                <a:solidFill>
                  <a:srgbClr val="222222"/>
                </a:solidFill>
                <a:latin typeface="Arial"/>
                <a:ea typeface="Arial"/>
                <a:cs typeface="Arial"/>
                <a:sym typeface="Arial"/>
              </a:rPr>
              <a:t>Benefits administrator keys and submits claim</a:t>
            </a:r>
            <a:endParaRPr b="0" i="0" sz="1300" u="none" cap="none" strike="noStrike">
              <a:solidFill>
                <a:srgbClr val="000000"/>
              </a:solidFill>
              <a:latin typeface="Arial"/>
              <a:ea typeface="Arial"/>
              <a:cs typeface="Arial"/>
              <a:sym typeface="Arial"/>
            </a:endParaRPr>
          </a:p>
          <a:p>
            <a:pPr indent="-336550" lvl="0" marL="342900" marR="0" rtl="0" algn="l">
              <a:lnSpc>
                <a:spcPct val="100000"/>
              </a:lnSpc>
              <a:spcBef>
                <a:spcPts val="0"/>
              </a:spcBef>
              <a:spcAft>
                <a:spcPts val="0"/>
              </a:spcAft>
              <a:buClr>
                <a:srgbClr val="222222"/>
              </a:buClr>
              <a:buSzPts val="1700"/>
              <a:buFont typeface="Rockwell"/>
              <a:buAutoNum type="arabicPeriod"/>
            </a:pPr>
            <a:r>
              <a:rPr b="0" i="0" lang="en-US" sz="1700" u="none" cap="none" strike="noStrike">
                <a:solidFill>
                  <a:srgbClr val="222222"/>
                </a:solidFill>
                <a:latin typeface="Arial"/>
                <a:ea typeface="Arial"/>
                <a:cs typeface="Arial"/>
                <a:sym typeface="Arial"/>
              </a:rPr>
              <a:t>Adjuster is assigned to employee by workers’ compensation </a:t>
            </a:r>
            <a:endParaRPr b="0"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700" u="none" cap="none" strike="noStrike">
              <a:solidFill>
                <a:srgbClr val="22222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700" u="none" cap="none" strike="noStrike">
                <a:solidFill>
                  <a:srgbClr val="222222"/>
                </a:solidFill>
                <a:latin typeface="Arial"/>
                <a:ea typeface="Arial"/>
                <a:cs typeface="Arial"/>
                <a:sym typeface="Arial"/>
              </a:rPr>
              <a:t>Employees that need to be seen by a doctor must go to a Goshen Medical in Duplin County or ECU Health Duplin Hospital if they want workers compensation to cover those services.</a:t>
            </a:r>
            <a:endParaRPr b="0" i="0" sz="13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50"/>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5400"/>
              <a:buFont typeface="Rockwell"/>
              <a:buNone/>
            </a:pPr>
            <a:r>
              <a:rPr lang="en-US" sz="3100"/>
              <a:t>STATE HEALTH PLAN OPEN ENROLLMENT</a:t>
            </a:r>
            <a:endParaRPr/>
          </a:p>
        </p:txBody>
      </p:sp>
      <p:sp>
        <p:nvSpPr>
          <p:cNvPr id="265" name="Google Shape;265;p50"/>
          <p:cNvSpPr txBox="1"/>
          <p:nvPr>
            <p:ph idx="1" type="body"/>
          </p:nvPr>
        </p:nvSpPr>
        <p:spPr>
          <a:xfrm>
            <a:off x="1069848" y="2280883"/>
            <a:ext cx="9665767" cy="3859858"/>
          </a:xfrm>
          <a:prstGeom prst="rect">
            <a:avLst/>
          </a:prstGeom>
          <a:noFill/>
          <a:ln>
            <a:noFill/>
          </a:ln>
        </p:spPr>
        <p:txBody>
          <a:bodyPr anchorCtr="0" anchor="t" bIns="45700" lIns="91425" spcFirstLastPara="1" rIns="91425" wrap="square" tIns="45700">
            <a:normAutofit/>
          </a:bodyPr>
          <a:lstStyle/>
          <a:p>
            <a:pPr indent="-182880" lvl="0" marL="182880" rtl="0" algn="l">
              <a:lnSpc>
                <a:spcPct val="90000"/>
              </a:lnSpc>
              <a:spcBef>
                <a:spcPts val="0"/>
              </a:spcBef>
              <a:spcAft>
                <a:spcPts val="0"/>
              </a:spcAft>
              <a:buClr>
                <a:schemeClr val="dk1"/>
              </a:buClr>
              <a:buSzPts val="1700"/>
              <a:buChar char="▪"/>
            </a:pPr>
            <a:r>
              <a:rPr lang="en-US">
                <a:solidFill>
                  <a:schemeClr val="dk1"/>
                </a:solidFill>
              </a:rPr>
              <a:t>New employees have 30 days from their date of hire to enroll for benefits.  If they miss enrolling for benefits, they will have to wait until open enrollment to enroll for benefits in 2026.</a:t>
            </a:r>
            <a:endParaRPr>
              <a:solidFill>
                <a:schemeClr val="dk1"/>
              </a:solidFill>
            </a:endParaRPr>
          </a:p>
          <a:p>
            <a:pPr indent="-182880" lvl="0" marL="182880" rtl="0" algn="l">
              <a:lnSpc>
                <a:spcPct val="90000"/>
              </a:lnSpc>
              <a:spcBef>
                <a:spcPts val="1200"/>
              </a:spcBef>
              <a:spcAft>
                <a:spcPts val="0"/>
              </a:spcAft>
              <a:buClr>
                <a:schemeClr val="dk1"/>
              </a:buClr>
              <a:buSzPts val="1700"/>
              <a:buChar char="▪"/>
            </a:pPr>
            <a:r>
              <a:rPr lang="en-US">
                <a:solidFill>
                  <a:schemeClr val="dk1"/>
                </a:solidFill>
              </a:rPr>
              <a:t>New employees who enrolled for benefits when hired </a:t>
            </a:r>
            <a:r>
              <a:rPr b="1" lang="en-US">
                <a:solidFill>
                  <a:schemeClr val="dk1"/>
                </a:solidFill>
              </a:rPr>
              <a:t>still have to take action during open enrollment </a:t>
            </a:r>
            <a:r>
              <a:rPr lang="en-US">
                <a:solidFill>
                  <a:schemeClr val="dk1"/>
                </a:solidFill>
              </a:rPr>
              <a:t>if they want to continue their SHP benefits in 2027! </a:t>
            </a:r>
            <a:endParaRPr>
              <a:solidFill>
                <a:schemeClr val="dk1"/>
              </a:solidFill>
            </a:endParaRPr>
          </a:p>
          <a:p>
            <a:pPr indent="-182880" lvl="0" marL="182880" rtl="0" algn="l">
              <a:lnSpc>
                <a:spcPct val="90000"/>
              </a:lnSpc>
              <a:spcBef>
                <a:spcPts val="1200"/>
              </a:spcBef>
              <a:spcAft>
                <a:spcPts val="0"/>
              </a:spcAft>
              <a:buClr>
                <a:schemeClr val="dk1"/>
              </a:buClr>
              <a:buSzPts val="1700"/>
              <a:buChar char="▪"/>
            </a:pPr>
            <a:r>
              <a:rPr lang="en-US">
                <a:solidFill>
                  <a:schemeClr val="dk1"/>
                </a:solidFill>
              </a:rPr>
              <a:t>Open enrollment will take place from October 12th through October 30th.</a:t>
            </a:r>
            <a:endParaRPr>
              <a:solidFill>
                <a:schemeClr val="dk1"/>
              </a:solidFill>
            </a:endParaRPr>
          </a:p>
          <a:p>
            <a:pPr indent="0" lvl="0" marL="0" rtl="0" algn="l">
              <a:lnSpc>
                <a:spcPct val="90000"/>
              </a:lnSpc>
              <a:spcBef>
                <a:spcPts val="1200"/>
              </a:spcBef>
              <a:spcAft>
                <a:spcPts val="0"/>
              </a:spcAft>
              <a:buSzPts val="1360"/>
              <a:buNone/>
            </a:pPr>
            <a:br>
              <a:rPr lang="en-US" sz="1600">
                <a:solidFill>
                  <a:schemeClr val="dk1"/>
                </a:solidFill>
              </a:rPr>
            </a:br>
            <a:endParaRPr sz="1600">
              <a:solidFill>
                <a:schemeClr val="dk1"/>
              </a:solidFill>
            </a:endParaRPr>
          </a:p>
        </p:txBody>
      </p:sp>
      <p:pic>
        <p:nvPicPr>
          <p:cNvPr descr="Need Health Insurance Ouch GIF (Provided by Tenor)" id="266" name="Google Shape;266;p50"/>
          <p:cNvPicPr preferRelativeResize="0"/>
          <p:nvPr/>
        </p:nvPicPr>
        <p:blipFill>
          <a:blip r:embed="rId3">
            <a:alphaModFix/>
          </a:blip>
          <a:stretch>
            <a:fillRect/>
          </a:stretch>
        </p:blipFill>
        <p:spPr>
          <a:xfrm>
            <a:off x="8956050" y="4437775"/>
            <a:ext cx="3048000" cy="2286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51"/>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5400"/>
              <a:buFont typeface="Rockwell"/>
              <a:buNone/>
            </a:pPr>
            <a:r>
              <a:rPr lang="en-US" sz="3100"/>
              <a:t>LEAVE BENEFITS - PARENTAL LEAVE</a:t>
            </a:r>
            <a:endParaRPr/>
          </a:p>
        </p:txBody>
      </p:sp>
      <p:sp>
        <p:nvSpPr>
          <p:cNvPr id="272" name="Google Shape;272;p51"/>
          <p:cNvSpPr txBox="1"/>
          <p:nvPr>
            <p:ph idx="1" type="body"/>
          </p:nvPr>
        </p:nvSpPr>
        <p:spPr>
          <a:xfrm>
            <a:off x="1069848" y="2093976"/>
            <a:ext cx="9665767" cy="4279392"/>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SzPts val="1700"/>
              <a:buNone/>
            </a:pPr>
            <a:r>
              <a:rPr b="1" lang="en-US">
                <a:solidFill>
                  <a:schemeClr val="dk1"/>
                </a:solidFill>
              </a:rPr>
              <a:t>Existing Benefits for Parents</a:t>
            </a:r>
            <a:endParaRPr>
              <a:solidFill>
                <a:schemeClr val="dk1"/>
              </a:solidFill>
            </a:endParaRPr>
          </a:p>
          <a:p>
            <a:pPr indent="-182880" lvl="0" marL="182880" rtl="0" algn="l">
              <a:lnSpc>
                <a:spcPct val="90000"/>
              </a:lnSpc>
              <a:spcBef>
                <a:spcPts val="1200"/>
              </a:spcBef>
              <a:spcAft>
                <a:spcPts val="0"/>
              </a:spcAft>
              <a:buClr>
                <a:schemeClr val="dk1"/>
              </a:buClr>
              <a:buSzPts val="1360"/>
              <a:buChar char="▪"/>
            </a:pPr>
            <a:r>
              <a:rPr lang="en-US" sz="1600">
                <a:solidFill>
                  <a:schemeClr val="dk1"/>
                </a:solidFill>
              </a:rPr>
              <a:t>Sick Leave</a:t>
            </a:r>
            <a:endParaRPr>
              <a:solidFill>
                <a:schemeClr val="dk1"/>
              </a:solidFill>
            </a:endParaRPr>
          </a:p>
          <a:p>
            <a:pPr indent="-182880" lvl="1" marL="457200" rtl="0" algn="l">
              <a:lnSpc>
                <a:spcPct val="90000"/>
              </a:lnSpc>
              <a:spcBef>
                <a:spcPts val="400"/>
              </a:spcBef>
              <a:spcAft>
                <a:spcPts val="0"/>
              </a:spcAft>
              <a:buClr>
                <a:schemeClr val="dk1"/>
              </a:buClr>
              <a:buSzPts val="1190"/>
              <a:buChar char="▪"/>
            </a:pPr>
            <a:r>
              <a:rPr lang="en-US" sz="1400">
                <a:solidFill>
                  <a:schemeClr val="dk1"/>
                </a:solidFill>
              </a:rPr>
              <a:t>Up to 30 days of earned sick leave may be used to care for a child placed with an employee for adoption or foster care. May be taken any time within 12 months of placement and is available to either parent. </a:t>
            </a:r>
            <a:endParaRPr>
              <a:solidFill>
                <a:schemeClr val="dk1"/>
              </a:solidFill>
            </a:endParaRPr>
          </a:p>
          <a:p>
            <a:pPr indent="-182880" lvl="1" marL="457200" rtl="0" algn="l">
              <a:lnSpc>
                <a:spcPct val="90000"/>
              </a:lnSpc>
              <a:spcBef>
                <a:spcPts val="600"/>
              </a:spcBef>
              <a:spcAft>
                <a:spcPts val="0"/>
              </a:spcAft>
              <a:buClr>
                <a:schemeClr val="dk1"/>
              </a:buClr>
              <a:buSzPts val="1190"/>
              <a:buChar char="▪"/>
            </a:pPr>
            <a:r>
              <a:rPr lang="en-US" sz="1400">
                <a:solidFill>
                  <a:schemeClr val="dk1"/>
                </a:solidFill>
              </a:rPr>
              <a:t>For the birth of a child, there is a presumptive recuperation period of 30 days (or longer by order of medical professional) for which sick leave may be used. Must immediately follow the birth of the child and is only available to the birthing parent. </a:t>
            </a:r>
            <a:endParaRPr>
              <a:solidFill>
                <a:schemeClr val="dk1"/>
              </a:solidFill>
            </a:endParaRPr>
          </a:p>
          <a:p>
            <a:pPr indent="-182880" lvl="0" marL="182880" rtl="0" algn="l">
              <a:lnSpc>
                <a:spcPct val="90000"/>
              </a:lnSpc>
              <a:spcBef>
                <a:spcPts val="1400"/>
              </a:spcBef>
              <a:spcAft>
                <a:spcPts val="0"/>
              </a:spcAft>
              <a:buClr>
                <a:schemeClr val="dk1"/>
              </a:buClr>
              <a:buSzPts val="1360"/>
              <a:buChar char="▪"/>
            </a:pPr>
            <a:r>
              <a:rPr lang="en-US" sz="1600">
                <a:solidFill>
                  <a:schemeClr val="dk1"/>
                </a:solidFill>
              </a:rPr>
              <a:t>FMLA</a:t>
            </a:r>
            <a:endParaRPr>
              <a:solidFill>
                <a:schemeClr val="dk1"/>
              </a:solidFill>
            </a:endParaRPr>
          </a:p>
          <a:p>
            <a:pPr indent="-182880" lvl="1" marL="457200" rtl="0" algn="l">
              <a:lnSpc>
                <a:spcPct val="90000"/>
              </a:lnSpc>
              <a:spcBef>
                <a:spcPts val="400"/>
              </a:spcBef>
              <a:spcAft>
                <a:spcPts val="0"/>
              </a:spcAft>
              <a:buClr>
                <a:schemeClr val="dk1"/>
              </a:buClr>
              <a:buSzPts val="1190"/>
              <a:buChar char="▪"/>
            </a:pPr>
            <a:r>
              <a:rPr lang="en-US" sz="1400">
                <a:solidFill>
                  <a:schemeClr val="dk1"/>
                </a:solidFill>
              </a:rPr>
              <a:t>Allows eligible employees to take 12 work weeks of unpaid, job-protected leave during a qualifying event. </a:t>
            </a:r>
            <a:endParaRPr>
              <a:solidFill>
                <a:schemeClr val="dk1"/>
              </a:solidFill>
            </a:endParaRPr>
          </a:p>
          <a:p>
            <a:pPr indent="-182880" lvl="1" marL="457200" rtl="0" algn="l">
              <a:lnSpc>
                <a:spcPct val="90000"/>
              </a:lnSpc>
              <a:spcBef>
                <a:spcPts val="600"/>
              </a:spcBef>
              <a:spcAft>
                <a:spcPts val="0"/>
              </a:spcAft>
              <a:buClr>
                <a:schemeClr val="dk1"/>
              </a:buClr>
              <a:buSzPts val="1190"/>
              <a:buChar char="▪"/>
            </a:pPr>
            <a:r>
              <a:rPr lang="en-US" sz="1400">
                <a:solidFill>
                  <a:schemeClr val="dk1"/>
                </a:solidFill>
              </a:rPr>
              <a:t>Employee may use accrued annual leave or personal leave during this time. Sick leave may be used if indicated by a medical professional. </a:t>
            </a:r>
            <a:endParaRPr>
              <a:solidFill>
                <a:schemeClr val="dk1"/>
              </a:solidFill>
            </a:endParaRPr>
          </a:p>
          <a:p>
            <a:pPr indent="-182880" lvl="1" marL="457200" rtl="0" algn="l">
              <a:lnSpc>
                <a:spcPct val="90000"/>
              </a:lnSpc>
              <a:spcBef>
                <a:spcPts val="600"/>
              </a:spcBef>
              <a:spcAft>
                <a:spcPts val="0"/>
              </a:spcAft>
              <a:buClr>
                <a:schemeClr val="dk1"/>
              </a:buClr>
              <a:buSzPts val="1190"/>
              <a:buChar char="▪"/>
            </a:pPr>
            <a:r>
              <a:rPr lang="en-US" sz="1400">
                <a:solidFill>
                  <a:schemeClr val="dk1"/>
                </a:solidFill>
              </a:rPr>
              <a:t>Parents who are employed by same employer are limited to a total of 12 weeks of FMLA leave.</a:t>
            </a:r>
            <a:endParaRPr>
              <a:solidFill>
                <a:schemeClr val="dk1"/>
              </a:solidFill>
            </a:endParaRPr>
          </a:p>
          <a:p>
            <a:pPr indent="-182880" lvl="0" marL="182880" rtl="0" algn="l">
              <a:lnSpc>
                <a:spcPct val="90000"/>
              </a:lnSpc>
              <a:spcBef>
                <a:spcPts val="1400"/>
              </a:spcBef>
              <a:spcAft>
                <a:spcPts val="0"/>
              </a:spcAft>
              <a:buClr>
                <a:schemeClr val="dk1"/>
              </a:buClr>
              <a:buSzPts val="1360"/>
              <a:buChar char="▪"/>
            </a:pPr>
            <a:r>
              <a:rPr lang="en-US" sz="1600">
                <a:solidFill>
                  <a:schemeClr val="dk1"/>
                </a:solidFill>
              </a:rPr>
              <a:t>Unpaid Parental Leave</a:t>
            </a:r>
            <a:endParaRPr>
              <a:solidFill>
                <a:schemeClr val="dk1"/>
              </a:solidFill>
            </a:endParaRPr>
          </a:p>
          <a:p>
            <a:pPr indent="-182880" lvl="1" marL="457200" rtl="0" algn="l">
              <a:lnSpc>
                <a:spcPct val="90000"/>
              </a:lnSpc>
              <a:spcBef>
                <a:spcPts val="400"/>
              </a:spcBef>
              <a:spcAft>
                <a:spcPts val="0"/>
              </a:spcAft>
              <a:buClr>
                <a:schemeClr val="dk1"/>
              </a:buClr>
              <a:buSzPts val="1190"/>
              <a:buChar char="▪"/>
            </a:pPr>
            <a:r>
              <a:rPr lang="en-US" sz="1400">
                <a:solidFill>
                  <a:schemeClr val="dk1"/>
                </a:solidFill>
              </a:rPr>
              <a:t>Unpaid leave of absence for up to one calendar year from the date of birth, adoption, or foster placement. </a:t>
            </a:r>
            <a:endParaRPr>
              <a:solidFill>
                <a:schemeClr val="dk1"/>
              </a:solidFill>
            </a:endParaRPr>
          </a:p>
          <a:p>
            <a:pPr indent="-182880" lvl="1" marL="457200" rtl="0" algn="l">
              <a:lnSpc>
                <a:spcPct val="90000"/>
              </a:lnSpc>
              <a:spcBef>
                <a:spcPts val="600"/>
              </a:spcBef>
              <a:spcAft>
                <a:spcPts val="0"/>
              </a:spcAft>
              <a:buClr>
                <a:schemeClr val="dk1"/>
              </a:buClr>
              <a:buSzPts val="1190"/>
              <a:buChar char="▪"/>
            </a:pPr>
            <a:r>
              <a:rPr lang="en-US" sz="1400">
                <a:solidFill>
                  <a:schemeClr val="dk1"/>
                </a:solidFill>
              </a:rPr>
              <a:t>Annual leave (or sick leave by order of medical professional) may be used to maintain payroll status </a:t>
            </a:r>
            <a:endParaRPr>
              <a:solidFill>
                <a:schemeClr val="dk1"/>
              </a:solidFill>
            </a:endParaRPr>
          </a:p>
          <a:p>
            <a:pPr indent="-182880" lvl="1" marL="457200" rtl="0" algn="l">
              <a:lnSpc>
                <a:spcPct val="90000"/>
              </a:lnSpc>
              <a:spcBef>
                <a:spcPts val="600"/>
              </a:spcBef>
              <a:spcAft>
                <a:spcPts val="0"/>
              </a:spcAft>
              <a:buClr>
                <a:schemeClr val="dk1"/>
              </a:buClr>
              <a:buSzPts val="1190"/>
              <a:buChar char="▪"/>
            </a:pPr>
            <a:r>
              <a:rPr lang="en-US" sz="1400">
                <a:solidFill>
                  <a:schemeClr val="dk1"/>
                </a:solidFill>
              </a:rPr>
              <a:t>Parents who are both employed are limited to a combined total of 12 months.</a:t>
            </a:r>
            <a:endParaRPr>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52"/>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5400"/>
              <a:buFont typeface="Rockwell"/>
              <a:buNone/>
            </a:pPr>
            <a:r>
              <a:rPr lang="en-US" sz="3100"/>
              <a:t>LEAVE BENEFITS - PARENTAL LEAVE</a:t>
            </a:r>
            <a:endParaRPr/>
          </a:p>
        </p:txBody>
      </p:sp>
      <p:sp>
        <p:nvSpPr>
          <p:cNvPr id="278" name="Google Shape;278;p52"/>
          <p:cNvSpPr txBox="1"/>
          <p:nvPr>
            <p:ph idx="1" type="body"/>
          </p:nvPr>
        </p:nvSpPr>
        <p:spPr>
          <a:xfrm>
            <a:off x="1069848" y="2093976"/>
            <a:ext cx="9665767" cy="4279392"/>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0000"/>
              </a:lnSpc>
              <a:spcBef>
                <a:spcPts val="0"/>
              </a:spcBef>
              <a:spcAft>
                <a:spcPts val="0"/>
              </a:spcAft>
              <a:buSzPts val="2040"/>
              <a:buNone/>
            </a:pPr>
            <a:r>
              <a:t/>
            </a:r>
            <a:endParaRPr>
              <a:solidFill>
                <a:schemeClr val="dk1"/>
              </a:solidFill>
            </a:endParaRPr>
          </a:p>
          <a:p>
            <a:pPr indent="0" lvl="0" marL="0" rtl="0" algn="l">
              <a:lnSpc>
                <a:spcPct val="90000"/>
              </a:lnSpc>
              <a:spcBef>
                <a:spcPts val="1200"/>
              </a:spcBef>
              <a:spcAft>
                <a:spcPts val="0"/>
              </a:spcAft>
              <a:buSzPts val="2040"/>
              <a:buNone/>
            </a:pPr>
            <a:r>
              <a:rPr b="1" lang="en-US" sz="2400">
                <a:solidFill>
                  <a:schemeClr val="dk1"/>
                </a:solidFill>
              </a:rPr>
              <a:t>Paid Parental Leave </a:t>
            </a:r>
            <a:endParaRPr sz="2400">
              <a:solidFill>
                <a:schemeClr val="dk1"/>
              </a:solidFill>
            </a:endParaRPr>
          </a:p>
          <a:p>
            <a:pPr indent="-182880" lvl="0" marL="182880" rtl="0" algn="l">
              <a:lnSpc>
                <a:spcPct val="90000"/>
              </a:lnSpc>
              <a:spcBef>
                <a:spcPts val="1200"/>
              </a:spcBef>
              <a:spcAft>
                <a:spcPts val="0"/>
              </a:spcAft>
              <a:buClr>
                <a:schemeClr val="dk1"/>
              </a:buClr>
              <a:buSzPts val="1700"/>
              <a:buChar char="▪"/>
            </a:pPr>
            <a:r>
              <a:rPr lang="en-US">
                <a:solidFill>
                  <a:schemeClr val="dk1"/>
                </a:solidFill>
              </a:rPr>
              <a:t>8</a:t>
            </a:r>
            <a:r>
              <a:rPr lang="en-US">
                <a:solidFill>
                  <a:schemeClr val="dk1"/>
                </a:solidFill>
              </a:rPr>
              <a:t> weeks of paid leave for birthing parent; 4 weeks for all other qualifying events. Part-time limited to 4 weeks for birthing parent and 2 weeks for other qualifying events.</a:t>
            </a:r>
            <a:endParaRPr>
              <a:solidFill>
                <a:schemeClr val="dk1"/>
              </a:solidFill>
            </a:endParaRPr>
          </a:p>
          <a:p>
            <a:pPr indent="-182880" lvl="1" marL="457200" rtl="0" algn="l">
              <a:lnSpc>
                <a:spcPct val="90000"/>
              </a:lnSpc>
              <a:spcBef>
                <a:spcPts val="400"/>
              </a:spcBef>
              <a:spcAft>
                <a:spcPts val="0"/>
              </a:spcAft>
              <a:buClr>
                <a:schemeClr val="dk1"/>
              </a:buClr>
              <a:buSzPts val="1530"/>
              <a:buChar char="▪"/>
            </a:pPr>
            <a:r>
              <a:rPr lang="en-US">
                <a:solidFill>
                  <a:schemeClr val="dk1"/>
                </a:solidFill>
              </a:rPr>
              <a:t>Parent – the legal guardian or custodian of a child through birth, adoption, foster care, or other legal placement. </a:t>
            </a:r>
            <a:endParaRPr>
              <a:solidFill>
                <a:schemeClr val="dk1"/>
              </a:solidFill>
            </a:endParaRPr>
          </a:p>
          <a:p>
            <a:pPr indent="-182880" lvl="1" marL="457200" rtl="0" algn="l">
              <a:lnSpc>
                <a:spcPct val="90000"/>
              </a:lnSpc>
              <a:spcBef>
                <a:spcPts val="600"/>
              </a:spcBef>
              <a:spcAft>
                <a:spcPts val="0"/>
              </a:spcAft>
              <a:buClr>
                <a:schemeClr val="dk1"/>
              </a:buClr>
              <a:buSzPts val="1530"/>
              <a:buChar char="▪"/>
            </a:pPr>
            <a:r>
              <a:rPr lang="en-US">
                <a:solidFill>
                  <a:schemeClr val="dk1"/>
                </a:solidFill>
              </a:rPr>
              <a:t>Child – a newborn biological child or newly place adopted, foster, or otherwise legally placed child under the age of 18.</a:t>
            </a:r>
            <a:endParaRPr>
              <a:solidFill>
                <a:schemeClr val="dk1"/>
              </a:solidFill>
            </a:endParaRPr>
          </a:p>
          <a:p>
            <a:pPr indent="-182880" lvl="1" marL="457200" rtl="0" algn="l">
              <a:lnSpc>
                <a:spcPct val="90000"/>
              </a:lnSpc>
              <a:spcBef>
                <a:spcPts val="600"/>
              </a:spcBef>
              <a:spcAft>
                <a:spcPts val="0"/>
              </a:spcAft>
              <a:buClr>
                <a:schemeClr val="dk1"/>
              </a:buClr>
              <a:buSzPts val="1530"/>
              <a:buChar char="▪"/>
            </a:pPr>
            <a:r>
              <a:rPr lang="en-US">
                <a:solidFill>
                  <a:schemeClr val="dk1"/>
                </a:solidFill>
              </a:rPr>
              <a:t>Qualifying Event – when an eligible employee becomes a parent to a child. </a:t>
            </a:r>
            <a:endParaRPr>
              <a:solidFill>
                <a:schemeClr val="dk1"/>
              </a:solidFill>
            </a:endParaRPr>
          </a:p>
          <a:p>
            <a:pPr indent="0" lvl="0" marL="0" rtl="0" algn="l">
              <a:lnSpc>
                <a:spcPct val="90000"/>
              </a:lnSpc>
              <a:spcBef>
                <a:spcPts val="600"/>
              </a:spcBef>
              <a:spcAft>
                <a:spcPts val="0"/>
              </a:spcAft>
              <a:buNone/>
            </a:pPr>
            <a:r>
              <a:t/>
            </a:r>
            <a:endParaRPr>
              <a:solidFill>
                <a:schemeClr val="dk1"/>
              </a:solidFill>
            </a:endParaRPr>
          </a:p>
          <a:p>
            <a:pPr indent="-336550" lvl="0" marL="457200" rtl="0" algn="l">
              <a:lnSpc>
                <a:spcPct val="90000"/>
              </a:lnSpc>
              <a:spcBef>
                <a:spcPts val="600"/>
              </a:spcBef>
              <a:spcAft>
                <a:spcPts val="0"/>
              </a:spcAft>
              <a:buClr>
                <a:schemeClr val="dk1"/>
              </a:buClr>
              <a:buSzPts val="1700"/>
              <a:buChar char="●"/>
            </a:pPr>
            <a:r>
              <a:rPr lang="en-US">
                <a:solidFill>
                  <a:schemeClr val="dk1"/>
                </a:solidFill>
                <a:highlight>
                  <a:schemeClr val="accent6"/>
                </a:highlight>
              </a:rPr>
              <a:t>Effective October 1st, 2026 changes will take place regarding paid parental leave, we will provide more information as it  becomes available. </a:t>
            </a:r>
            <a:endParaRPr>
              <a:solidFill>
                <a:schemeClr val="dk1"/>
              </a:solidFill>
              <a:highlight>
                <a:schemeClr val="accent6"/>
              </a:highlight>
            </a:endParaRPr>
          </a:p>
          <a:p>
            <a:pPr indent="-74930" lvl="0" marL="182880" rtl="0" algn="l">
              <a:lnSpc>
                <a:spcPct val="90000"/>
              </a:lnSpc>
              <a:spcBef>
                <a:spcPts val="1400"/>
              </a:spcBef>
              <a:spcAft>
                <a:spcPts val="0"/>
              </a:spcAft>
              <a:buSzPts val="1700"/>
              <a:buNone/>
            </a:pPr>
            <a:r>
              <a:t/>
            </a:r>
            <a:endParaRPr>
              <a:solidFill>
                <a:schemeClr val="dk1"/>
              </a:solidFill>
            </a:endParaRPr>
          </a:p>
          <a:p>
            <a:pPr indent="0" lvl="0" marL="0" rtl="0" algn="l">
              <a:lnSpc>
                <a:spcPct val="90000"/>
              </a:lnSpc>
              <a:spcBef>
                <a:spcPts val="1200"/>
              </a:spcBef>
              <a:spcAft>
                <a:spcPts val="0"/>
              </a:spcAft>
              <a:buSzPts val="1190"/>
              <a:buNone/>
            </a:pPr>
            <a:r>
              <a:t/>
            </a:r>
            <a:endParaRPr sz="1400">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53"/>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5400"/>
              <a:buFont typeface="Rockwell"/>
              <a:buNone/>
            </a:pPr>
            <a:r>
              <a:rPr lang="en-US" sz="3100"/>
              <a:t>LEAVE BENEFITS - PARENTAL LEAVE</a:t>
            </a:r>
            <a:endParaRPr/>
          </a:p>
        </p:txBody>
      </p:sp>
      <p:sp>
        <p:nvSpPr>
          <p:cNvPr id="284" name="Google Shape;284;p53"/>
          <p:cNvSpPr txBox="1"/>
          <p:nvPr>
            <p:ph idx="1" type="body"/>
          </p:nvPr>
        </p:nvSpPr>
        <p:spPr>
          <a:xfrm>
            <a:off x="1069848" y="2093976"/>
            <a:ext cx="9665767" cy="4279392"/>
          </a:xfrm>
          <a:prstGeom prst="rect">
            <a:avLst/>
          </a:prstGeom>
          <a:noFill/>
          <a:ln>
            <a:noFill/>
          </a:ln>
        </p:spPr>
        <p:txBody>
          <a:bodyPr anchorCtr="0" anchor="t" bIns="45700" lIns="91425" spcFirstLastPara="1" rIns="91425" wrap="square" tIns="45700">
            <a:normAutofit/>
          </a:bodyPr>
          <a:lstStyle/>
          <a:p>
            <a:pPr indent="0" lvl="1" marL="274320" rtl="0" algn="l">
              <a:lnSpc>
                <a:spcPct val="90000"/>
              </a:lnSpc>
              <a:spcBef>
                <a:spcPts val="0"/>
              </a:spcBef>
              <a:spcAft>
                <a:spcPts val="0"/>
              </a:spcAft>
              <a:buSzPts val="1700"/>
              <a:buNone/>
            </a:pPr>
            <a:r>
              <a:rPr b="1" lang="en-US" sz="2000">
                <a:solidFill>
                  <a:schemeClr val="dk1"/>
                </a:solidFill>
              </a:rPr>
              <a:t>Eligible employee </a:t>
            </a:r>
            <a:endParaRPr>
              <a:solidFill>
                <a:schemeClr val="dk1"/>
              </a:solidFill>
            </a:endParaRPr>
          </a:p>
          <a:p>
            <a:pPr indent="-182880" lvl="2" marL="731520" rtl="0" algn="l">
              <a:lnSpc>
                <a:spcPct val="90000"/>
              </a:lnSpc>
              <a:spcBef>
                <a:spcPts val="600"/>
              </a:spcBef>
              <a:spcAft>
                <a:spcPts val="0"/>
              </a:spcAft>
              <a:buClr>
                <a:schemeClr val="dk1"/>
              </a:buClr>
              <a:buSzPts val="1530"/>
              <a:buChar char="▪"/>
            </a:pPr>
            <a:r>
              <a:rPr lang="en-US" sz="1800">
                <a:solidFill>
                  <a:schemeClr val="dk1"/>
                </a:solidFill>
              </a:rPr>
              <a:t>A permanent, full-time employee who becomes a parent to a child under the age of 18 years. </a:t>
            </a:r>
            <a:endParaRPr>
              <a:solidFill>
                <a:schemeClr val="dk1"/>
              </a:solidFill>
            </a:endParaRPr>
          </a:p>
          <a:p>
            <a:pPr indent="-182880" lvl="2" marL="731520" rtl="0" algn="l">
              <a:lnSpc>
                <a:spcPct val="90000"/>
              </a:lnSpc>
              <a:spcBef>
                <a:spcPts val="600"/>
              </a:spcBef>
              <a:spcAft>
                <a:spcPts val="0"/>
              </a:spcAft>
              <a:buClr>
                <a:schemeClr val="dk1"/>
              </a:buClr>
              <a:buSzPts val="1530"/>
              <a:buChar char="▪"/>
            </a:pPr>
            <a:r>
              <a:rPr lang="en-US" sz="1800">
                <a:solidFill>
                  <a:schemeClr val="dk1"/>
                </a:solidFill>
              </a:rPr>
              <a:t>Time-limited and probationary employees are eligible for paid parental leave. </a:t>
            </a:r>
            <a:endParaRPr>
              <a:solidFill>
                <a:schemeClr val="dk1"/>
              </a:solidFill>
            </a:endParaRPr>
          </a:p>
          <a:p>
            <a:pPr indent="-182880" lvl="2" marL="731520" rtl="0" algn="l">
              <a:lnSpc>
                <a:spcPct val="90000"/>
              </a:lnSpc>
              <a:spcBef>
                <a:spcPts val="600"/>
              </a:spcBef>
              <a:spcAft>
                <a:spcPts val="0"/>
              </a:spcAft>
              <a:buClr>
                <a:schemeClr val="dk1"/>
              </a:buClr>
              <a:buSzPts val="1530"/>
              <a:buChar char="▪"/>
            </a:pPr>
            <a:r>
              <a:rPr lang="en-US" sz="1800">
                <a:solidFill>
                  <a:schemeClr val="dk1"/>
                </a:solidFill>
              </a:rPr>
              <a:t>Prorated benefit for eligible, part-time employees. </a:t>
            </a:r>
            <a:endParaRPr>
              <a:solidFill>
                <a:schemeClr val="dk1"/>
              </a:solidFill>
            </a:endParaRPr>
          </a:p>
          <a:p>
            <a:pPr indent="-182880" lvl="2" marL="731520" rtl="0" algn="l">
              <a:lnSpc>
                <a:spcPct val="90000"/>
              </a:lnSpc>
              <a:spcBef>
                <a:spcPts val="600"/>
              </a:spcBef>
              <a:spcAft>
                <a:spcPts val="0"/>
              </a:spcAft>
              <a:buClr>
                <a:schemeClr val="dk1"/>
              </a:buClr>
              <a:buSzPts val="1530"/>
              <a:buChar char="▪"/>
            </a:pPr>
            <a:r>
              <a:rPr lang="en-US" sz="1800">
                <a:solidFill>
                  <a:schemeClr val="dk1"/>
                </a:solidFill>
              </a:rPr>
              <a:t>Eligible employee must be employed by a PSU for the immediate twelve months without a break in service preceding the qualifying event. </a:t>
            </a:r>
            <a:endParaRPr>
              <a:solidFill>
                <a:schemeClr val="dk1"/>
              </a:solidFill>
            </a:endParaRPr>
          </a:p>
          <a:p>
            <a:pPr indent="-182880" lvl="3" marL="1005840" rtl="0" algn="l">
              <a:lnSpc>
                <a:spcPct val="90000"/>
              </a:lnSpc>
              <a:spcBef>
                <a:spcPts val="600"/>
              </a:spcBef>
              <a:spcAft>
                <a:spcPts val="0"/>
              </a:spcAft>
              <a:buClr>
                <a:schemeClr val="dk1"/>
              </a:buClr>
              <a:buSzPts val="1530"/>
              <a:buChar char="▪"/>
            </a:pPr>
            <a:r>
              <a:rPr lang="en-US" sz="1800">
                <a:solidFill>
                  <a:schemeClr val="dk1"/>
                </a:solidFill>
              </a:rPr>
              <a:t>At least 1,040 hours in payroll in that 12-month period </a:t>
            </a:r>
            <a:endParaRPr>
              <a:solidFill>
                <a:schemeClr val="dk1"/>
              </a:solidFill>
            </a:endParaRPr>
          </a:p>
          <a:p>
            <a:pPr indent="-182880" lvl="3" marL="1005840" rtl="0" algn="l">
              <a:lnSpc>
                <a:spcPct val="90000"/>
              </a:lnSpc>
              <a:spcBef>
                <a:spcPts val="600"/>
              </a:spcBef>
              <a:spcAft>
                <a:spcPts val="0"/>
              </a:spcAft>
              <a:buClr>
                <a:schemeClr val="dk1"/>
              </a:buClr>
              <a:buSzPts val="1530"/>
              <a:buChar char="▪"/>
            </a:pPr>
            <a:r>
              <a:rPr lang="en-US" sz="1800">
                <a:solidFill>
                  <a:schemeClr val="dk1"/>
                </a:solidFill>
              </a:rPr>
              <a:t>Temporary employees and independent contractors are not eligible for paid parental leave </a:t>
            </a:r>
            <a:endParaRPr>
              <a:solidFill>
                <a:schemeClr val="dk1"/>
              </a:solidFill>
            </a:endParaRPr>
          </a:p>
          <a:p>
            <a:pPr indent="-182880" lvl="3" marL="1005840" rtl="0" algn="l">
              <a:lnSpc>
                <a:spcPct val="90000"/>
              </a:lnSpc>
              <a:spcBef>
                <a:spcPts val="600"/>
              </a:spcBef>
              <a:spcAft>
                <a:spcPts val="0"/>
              </a:spcAft>
              <a:buClr>
                <a:schemeClr val="dk1"/>
              </a:buClr>
              <a:buSzPts val="1530"/>
              <a:buChar char="▪"/>
            </a:pPr>
            <a:r>
              <a:rPr lang="en-US" sz="1800">
                <a:solidFill>
                  <a:schemeClr val="dk1"/>
                </a:solidFill>
              </a:rPr>
              <a:t>Each PSU is separate </a:t>
            </a:r>
            <a:r>
              <a:rPr lang="en-US">
                <a:solidFill>
                  <a:schemeClr val="dk1"/>
                </a:solidFill>
              </a:rPr>
              <a:t>employer for meeting 12-month employment requirement. </a:t>
            </a:r>
            <a:endParaRPr>
              <a:solidFill>
                <a:schemeClr val="dk1"/>
              </a:solidFill>
            </a:endParaRPr>
          </a:p>
          <a:p>
            <a:pPr indent="-107315" lvl="0" marL="182880" rtl="0" algn="l">
              <a:lnSpc>
                <a:spcPct val="90000"/>
              </a:lnSpc>
              <a:spcBef>
                <a:spcPts val="1400"/>
              </a:spcBef>
              <a:spcAft>
                <a:spcPts val="0"/>
              </a:spcAft>
              <a:buSzPts val="1190"/>
              <a:buNone/>
            </a:pPr>
            <a:r>
              <a:t/>
            </a:r>
            <a:endParaRPr sz="1400">
              <a:solidFill>
                <a:schemeClr val="dk1"/>
              </a:solidFill>
            </a:endParaRPr>
          </a:p>
          <a:p>
            <a:pPr indent="0" lvl="0" marL="0" rtl="0" algn="l">
              <a:lnSpc>
                <a:spcPct val="90000"/>
              </a:lnSpc>
              <a:spcBef>
                <a:spcPts val="1200"/>
              </a:spcBef>
              <a:spcAft>
                <a:spcPts val="0"/>
              </a:spcAft>
              <a:buSzPts val="1190"/>
              <a:buNone/>
            </a:pPr>
            <a:r>
              <a:t/>
            </a:r>
            <a:endParaRPr sz="1400">
              <a:solidFill>
                <a:schemeClr val="dk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54"/>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5400"/>
              <a:buFont typeface="Rockwell"/>
              <a:buNone/>
            </a:pPr>
            <a:r>
              <a:rPr lang="en-US" sz="3100"/>
              <a:t>LEAVE BENEFITS - PARENTAL LEAVE</a:t>
            </a:r>
            <a:endParaRPr/>
          </a:p>
        </p:txBody>
      </p:sp>
      <p:sp>
        <p:nvSpPr>
          <p:cNvPr id="290" name="Google Shape;290;p54"/>
          <p:cNvSpPr txBox="1"/>
          <p:nvPr>
            <p:ph idx="1" type="body"/>
          </p:nvPr>
        </p:nvSpPr>
        <p:spPr>
          <a:xfrm>
            <a:off x="1069848" y="2093976"/>
            <a:ext cx="9665767" cy="4279392"/>
          </a:xfrm>
          <a:prstGeom prst="rect">
            <a:avLst/>
          </a:prstGeom>
          <a:noFill/>
          <a:ln>
            <a:noFill/>
          </a:ln>
        </p:spPr>
        <p:txBody>
          <a:bodyPr anchorCtr="0" anchor="t" bIns="45700" lIns="91425" spcFirstLastPara="1" rIns="91425" wrap="square" tIns="45700">
            <a:normAutofit/>
          </a:bodyPr>
          <a:lstStyle/>
          <a:p>
            <a:pPr indent="0" lvl="1" marL="274320" rtl="0" algn="l">
              <a:lnSpc>
                <a:spcPct val="90000"/>
              </a:lnSpc>
              <a:spcBef>
                <a:spcPts val="0"/>
              </a:spcBef>
              <a:spcAft>
                <a:spcPts val="0"/>
              </a:spcAft>
              <a:buSzPts val="2720"/>
              <a:buNone/>
            </a:pPr>
            <a:r>
              <a:rPr lang="en-US" sz="3200">
                <a:solidFill>
                  <a:schemeClr val="dk1"/>
                </a:solidFill>
              </a:rPr>
              <a:t>Usage</a:t>
            </a:r>
            <a:endParaRPr>
              <a:solidFill>
                <a:schemeClr val="dk1"/>
              </a:solidFill>
            </a:endParaRPr>
          </a:p>
          <a:p>
            <a:pPr indent="-182880" lvl="1" marL="457200" rtl="0" algn="l">
              <a:lnSpc>
                <a:spcPct val="90000"/>
              </a:lnSpc>
              <a:spcBef>
                <a:spcPts val="600"/>
              </a:spcBef>
              <a:spcAft>
                <a:spcPts val="0"/>
              </a:spcAft>
              <a:buClr>
                <a:schemeClr val="dk1"/>
              </a:buClr>
              <a:buSzPts val="1530"/>
              <a:buChar char="▪"/>
            </a:pPr>
            <a:r>
              <a:rPr lang="en-US">
                <a:solidFill>
                  <a:schemeClr val="dk1"/>
                </a:solidFill>
              </a:rPr>
              <a:t>Leave is limited to the twelve months following the qualifying event. </a:t>
            </a:r>
            <a:endParaRPr>
              <a:solidFill>
                <a:schemeClr val="dk1"/>
              </a:solidFill>
            </a:endParaRPr>
          </a:p>
          <a:p>
            <a:pPr indent="-182880" lvl="1" marL="457200" rtl="0" algn="l">
              <a:lnSpc>
                <a:spcPct val="90000"/>
              </a:lnSpc>
              <a:spcBef>
                <a:spcPts val="600"/>
              </a:spcBef>
              <a:spcAft>
                <a:spcPts val="0"/>
              </a:spcAft>
              <a:buClr>
                <a:schemeClr val="dk1"/>
              </a:buClr>
              <a:buSzPts val="1530"/>
              <a:buChar char="▪"/>
            </a:pPr>
            <a:r>
              <a:rPr lang="en-US">
                <a:solidFill>
                  <a:schemeClr val="dk1"/>
                </a:solidFill>
              </a:rPr>
              <a:t>Multiple births (or placements) do not increase the total amount of the leave. </a:t>
            </a:r>
            <a:endParaRPr>
              <a:solidFill>
                <a:schemeClr val="dk1"/>
              </a:solidFill>
            </a:endParaRPr>
          </a:p>
          <a:p>
            <a:pPr indent="-182880" lvl="1" marL="457200" rtl="0" algn="l">
              <a:lnSpc>
                <a:spcPct val="90000"/>
              </a:lnSpc>
              <a:spcBef>
                <a:spcPts val="600"/>
              </a:spcBef>
              <a:spcAft>
                <a:spcPts val="0"/>
              </a:spcAft>
              <a:buClr>
                <a:schemeClr val="dk1"/>
              </a:buClr>
              <a:buSzPts val="1530"/>
              <a:buChar char="▪"/>
            </a:pPr>
            <a:r>
              <a:rPr lang="en-US">
                <a:solidFill>
                  <a:schemeClr val="dk1"/>
                </a:solidFill>
              </a:rPr>
              <a:t>Unused paid parental leave is forfeited twelve months from the date of qualifying event. </a:t>
            </a:r>
            <a:endParaRPr>
              <a:solidFill>
                <a:schemeClr val="dk1"/>
              </a:solidFill>
            </a:endParaRPr>
          </a:p>
          <a:p>
            <a:pPr indent="-182880" lvl="1" marL="457200" rtl="0" algn="l">
              <a:lnSpc>
                <a:spcPct val="90000"/>
              </a:lnSpc>
              <a:spcBef>
                <a:spcPts val="600"/>
              </a:spcBef>
              <a:spcAft>
                <a:spcPts val="0"/>
              </a:spcAft>
              <a:buClr>
                <a:schemeClr val="dk1"/>
              </a:buClr>
              <a:buSzPts val="1530"/>
              <a:buChar char="▪"/>
            </a:pPr>
            <a:r>
              <a:rPr lang="en-US">
                <a:solidFill>
                  <a:schemeClr val="dk1"/>
                </a:solidFill>
              </a:rPr>
              <a:t>Parental paid leave shall not be counted against or deducted from the employee’s leave balances </a:t>
            </a:r>
            <a:endParaRPr>
              <a:solidFill>
                <a:schemeClr val="dk1"/>
              </a:solidFill>
            </a:endParaRPr>
          </a:p>
          <a:p>
            <a:pPr indent="-182880" lvl="1" marL="457200" rtl="0" algn="l">
              <a:lnSpc>
                <a:spcPct val="90000"/>
              </a:lnSpc>
              <a:spcBef>
                <a:spcPts val="600"/>
              </a:spcBef>
              <a:spcAft>
                <a:spcPts val="0"/>
              </a:spcAft>
              <a:buClr>
                <a:schemeClr val="dk1"/>
              </a:buClr>
              <a:buSzPts val="1530"/>
              <a:buChar char="▪"/>
            </a:pPr>
            <a:r>
              <a:rPr lang="en-US">
                <a:solidFill>
                  <a:schemeClr val="dk1"/>
                </a:solidFill>
              </a:rPr>
              <a:t>Employees shall not be paid out for this leave upon separation from employer. </a:t>
            </a:r>
            <a:endParaRPr>
              <a:solidFill>
                <a:schemeClr val="dk1"/>
              </a:solidFill>
            </a:endParaRPr>
          </a:p>
          <a:p>
            <a:pPr indent="-182880" lvl="1" marL="457200" rtl="0" algn="l">
              <a:lnSpc>
                <a:spcPct val="90000"/>
              </a:lnSpc>
              <a:spcBef>
                <a:spcPts val="600"/>
              </a:spcBef>
              <a:spcAft>
                <a:spcPts val="0"/>
              </a:spcAft>
              <a:buClr>
                <a:schemeClr val="dk1"/>
              </a:buClr>
              <a:buSzPts val="1530"/>
              <a:buChar char="▪"/>
            </a:pPr>
            <a:r>
              <a:rPr lang="en-US">
                <a:solidFill>
                  <a:schemeClr val="dk1"/>
                </a:solidFill>
              </a:rPr>
              <a:t>Paid parental leave may not be donated to another employee. </a:t>
            </a:r>
            <a:endParaRPr>
              <a:solidFill>
                <a:schemeClr val="dk1"/>
              </a:solidFill>
            </a:endParaRPr>
          </a:p>
          <a:p>
            <a:pPr indent="-182880" lvl="1" marL="457200" rtl="0" algn="l">
              <a:lnSpc>
                <a:spcPct val="90000"/>
              </a:lnSpc>
              <a:spcBef>
                <a:spcPts val="600"/>
              </a:spcBef>
              <a:spcAft>
                <a:spcPts val="0"/>
              </a:spcAft>
              <a:buClr>
                <a:schemeClr val="dk1"/>
              </a:buClr>
              <a:buSzPts val="1530"/>
              <a:buChar char="▪"/>
            </a:pPr>
            <a:r>
              <a:rPr lang="en-US">
                <a:solidFill>
                  <a:schemeClr val="dk1"/>
                </a:solidFill>
              </a:rPr>
              <a:t>May be used intermittently</a:t>
            </a:r>
            <a:endParaRPr>
              <a:solidFill>
                <a:schemeClr val="dk1"/>
              </a:solidFill>
            </a:endParaRPr>
          </a:p>
          <a:p>
            <a:pPr indent="-182880" lvl="1" marL="457200" rtl="0" algn="l">
              <a:lnSpc>
                <a:spcPct val="90000"/>
              </a:lnSpc>
              <a:spcBef>
                <a:spcPts val="600"/>
              </a:spcBef>
              <a:spcAft>
                <a:spcPts val="0"/>
              </a:spcAft>
              <a:buClr>
                <a:schemeClr val="dk1"/>
              </a:buClr>
              <a:buSzPts val="1530"/>
              <a:buChar char="▪"/>
            </a:pPr>
            <a:r>
              <a:rPr lang="en-US">
                <a:solidFill>
                  <a:schemeClr val="dk1"/>
                </a:solidFill>
              </a:rPr>
              <a:t>Paid parental leave may be used only once by an eligible employee within a rolling 12-month period.</a:t>
            </a:r>
            <a:endParaRPr>
              <a:solidFill>
                <a:schemeClr val="dk1"/>
              </a:solidFill>
            </a:endParaRPr>
          </a:p>
          <a:p>
            <a:pPr indent="0" lvl="0" marL="0" rtl="0" algn="l">
              <a:lnSpc>
                <a:spcPct val="90000"/>
              </a:lnSpc>
              <a:spcBef>
                <a:spcPts val="1400"/>
              </a:spcBef>
              <a:spcAft>
                <a:spcPts val="0"/>
              </a:spcAft>
              <a:buSzPts val="1190"/>
              <a:buNone/>
            </a:pPr>
            <a:r>
              <a:t/>
            </a:r>
            <a:endParaRPr sz="1400">
              <a:solidFill>
                <a:schemeClr val="dk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55"/>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5400"/>
              <a:buFont typeface="Rockwell"/>
              <a:buNone/>
            </a:pPr>
            <a:r>
              <a:rPr lang="en-US" sz="3100"/>
              <a:t>LEAVE BENEFITS - PARENTAL LEAVE</a:t>
            </a:r>
            <a:endParaRPr/>
          </a:p>
        </p:txBody>
      </p:sp>
      <p:sp>
        <p:nvSpPr>
          <p:cNvPr id="296" name="Google Shape;296;p55"/>
          <p:cNvSpPr txBox="1"/>
          <p:nvPr>
            <p:ph idx="1" type="body"/>
          </p:nvPr>
        </p:nvSpPr>
        <p:spPr>
          <a:xfrm>
            <a:off x="1069848" y="2093976"/>
            <a:ext cx="9665767" cy="4279392"/>
          </a:xfrm>
          <a:prstGeom prst="rect">
            <a:avLst/>
          </a:prstGeom>
          <a:noFill/>
          <a:ln>
            <a:noFill/>
          </a:ln>
        </p:spPr>
        <p:txBody>
          <a:bodyPr anchorCtr="0" anchor="t" bIns="45700" lIns="91425" spcFirstLastPara="1" rIns="91425" wrap="square" tIns="45700">
            <a:normAutofit/>
          </a:bodyPr>
          <a:lstStyle/>
          <a:p>
            <a:pPr indent="0" lvl="1" marL="274320" rtl="0" algn="l">
              <a:lnSpc>
                <a:spcPct val="90000"/>
              </a:lnSpc>
              <a:spcBef>
                <a:spcPts val="0"/>
              </a:spcBef>
              <a:spcAft>
                <a:spcPts val="0"/>
              </a:spcAft>
              <a:buSzPts val="2720"/>
              <a:buNone/>
            </a:pPr>
            <a:r>
              <a:rPr lang="en-US" sz="3200">
                <a:solidFill>
                  <a:schemeClr val="dk1"/>
                </a:solidFill>
              </a:rPr>
              <a:t>Other Considerations</a:t>
            </a:r>
            <a:endParaRPr>
              <a:solidFill>
                <a:schemeClr val="dk1"/>
              </a:solidFill>
            </a:endParaRPr>
          </a:p>
          <a:p>
            <a:pPr indent="-182880" lvl="1" marL="457200" rtl="0" algn="l">
              <a:lnSpc>
                <a:spcPct val="90000"/>
              </a:lnSpc>
              <a:spcBef>
                <a:spcPts val="600"/>
              </a:spcBef>
              <a:spcAft>
                <a:spcPts val="0"/>
              </a:spcAft>
              <a:buClr>
                <a:schemeClr val="dk1"/>
              </a:buClr>
              <a:buSzPts val="1530"/>
              <a:buChar char="▪"/>
            </a:pPr>
            <a:r>
              <a:rPr lang="en-US">
                <a:solidFill>
                  <a:schemeClr val="dk1"/>
                </a:solidFill>
              </a:rPr>
              <a:t>Paid parental leave is in addition to all other parental benefits offered by the State.</a:t>
            </a:r>
            <a:endParaRPr>
              <a:solidFill>
                <a:schemeClr val="dk1"/>
              </a:solidFill>
            </a:endParaRPr>
          </a:p>
          <a:p>
            <a:pPr indent="-182880" lvl="1" marL="457200" rtl="0" algn="l">
              <a:lnSpc>
                <a:spcPct val="90000"/>
              </a:lnSpc>
              <a:spcBef>
                <a:spcPts val="600"/>
              </a:spcBef>
              <a:spcAft>
                <a:spcPts val="0"/>
              </a:spcAft>
              <a:buClr>
                <a:schemeClr val="dk1"/>
              </a:buClr>
              <a:buSzPts val="1530"/>
              <a:buChar char="▪"/>
            </a:pPr>
            <a:r>
              <a:rPr lang="en-US">
                <a:solidFill>
                  <a:schemeClr val="dk1"/>
                </a:solidFill>
              </a:rPr>
              <a:t>Paid parental leave runs concurrently with FMLA provided the employer notifies the employee that the leave qualifies for FMLA leave in accordance with Section 8.2.10 of the Benefits Manual. </a:t>
            </a:r>
            <a:endParaRPr>
              <a:solidFill>
                <a:schemeClr val="dk1"/>
              </a:solidFill>
            </a:endParaRPr>
          </a:p>
          <a:p>
            <a:pPr indent="-182880" lvl="1" marL="457200" rtl="0" algn="l">
              <a:lnSpc>
                <a:spcPct val="90000"/>
              </a:lnSpc>
              <a:spcBef>
                <a:spcPts val="600"/>
              </a:spcBef>
              <a:spcAft>
                <a:spcPts val="0"/>
              </a:spcAft>
              <a:buClr>
                <a:schemeClr val="dk1"/>
              </a:buClr>
              <a:buSzPts val="1530"/>
              <a:buChar char="▪"/>
            </a:pPr>
            <a:r>
              <a:rPr lang="en-US">
                <a:solidFill>
                  <a:schemeClr val="dk1"/>
                </a:solidFill>
              </a:rPr>
              <a:t>Employee may take paid parental leave after exhausting FMLA. </a:t>
            </a:r>
            <a:endParaRPr>
              <a:solidFill>
                <a:schemeClr val="dk1"/>
              </a:solidFill>
            </a:endParaRPr>
          </a:p>
          <a:p>
            <a:pPr indent="-182880" lvl="1" marL="457200" rtl="0" algn="l">
              <a:lnSpc>
                <a:spcPct val="90000"/>
              </a:lnSpc>
              <a:spcBef>
                <a:spcPts val="600"/>
              </a:spcBef>
              <a:spcAft>
                <a:spcPts val="0"/>
              </a:spcAft>
              <a:buClr>
                <a:schemeClr val="dk1"/>
              </a:buClr>
              <a:buSzPts val="1530"/>
              <a:buChar char="▪"/>
            </a:pPr>
            <a:r>
              <a:rPr lang="en-US">
                <a:solidFill>
                  <a:schemeClr val="dk1"/>
                </a:solidFill>
              </a:rPr>
              <a:t>Employees may take parental leave benefits in any order provided they meet the requirements for using the leave at the time of request. </a:t>
            </a:r>
            <a:endParaRPr>
              <a:solidFill>
                <a:schemeClr val="dk1"/>
              </a:solidFill>
            </a:endParaRPr>
          </a:p>
          <a:p>
            <a:pPr indent="-182880" lvl="1" marL="457200" rtl="0" algn="l">
              <a:lnSpc>
                <a:spcPct val="90000"/>
              </a:lnSpc>
              <a:spcBef>
                <a:spcPts val="600"/>
              </a:spcBef>
              <a:spcAft>
                <a:spcPts val="0"/>
              </a:spcAft>
              <a:buClr>
                <a:schemeClr val="dk1"/>
              </a:buClr>
              <a:buSzPts val="1530"/>
              <a:buChar char="▪"/>
            </a:pPr>
            <a:r>
              <a:rPr lang="en-US">
                <a:solidFill>
                  <a:schemeClr val="dk1"/>
                </a:solidFill>
              </a:rPr>
              <a:t>Regardless of the order of leave options, parental leave is a FMLA qualifying event and will count against the employee’s FMLA benefit entitlement.</a:t>
            </a:r>
            <a:endParaRPr>
              <a:solidFill>
                <a:schemeClr val="dk1"/>
              </a:solidFill>
            </a:endParaRPr>
          </a:p>
          <a:p>
            <a:pPr indent="-182880" lvl="1" marL="457200" rtl="0" algn="l">
              <a:lnSpc>
                <a:spcPct val="90000"/>
              </a:lnSpc>
              <a:spcBef>
                <a:spcPts val="600"/>
              </a:spcBef>
              <a:spcAft>
                <a:spcPts val="0"/>
              </a:spcAft>
              <a:buClr>
                <a:schemeClr val="dk1"/>
              </a:buClr>
              <a:buSzPts val="1530"/>
              <a:buChar char="▪"/>
            </a:pPr>
            <a:r>
              <a:rPr lang="en-US">
                <a:solidFill>
                  <a:schemeClr val="dk1"/>
                </a:solidFill>
              </a:rPr>
              <a:t>This policy is effective for qualifying events occurring on or after July 1, 2023.</a:t>
            </a:r>
            <a:endParaRPr>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56"/>
          <p:cNvSpPr txBox="1"/>
          <p:nvPr>
            <p:ph type="title"/>
          </p:nvPr>
        </p:nvSpPr>
        <p:spPr>
          <a:xfrm>
            <a:off x="1069848" y="484632"/>
            <a:ext cx="10058400" cy="160934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5400"/>
              <a:buFont typeface="Rockwell"/>
              <a:buNone/>
            </a:pPr>
            <a:r>
              <a:rPr lang="en-US" sz="3100"/>
              <a:t>LEAVE BENEFITS - </a:t>
            </a:r>
            <a:r>
              <a:rPr lang="en-US" sz="2700"/>
              <a:t>BENEFITS WEBPAGE</a:t>
            </a:r>
            <a:br>
              <a:rPr lang="en-US" sz="3100"/>
            </a:br>
            <a:endParaRPr/>
          </a:p>
        </p:txBody>
      </p:sp>
      <p:sp>
        <p:nvSpPr>
          <p:cNvPr id="302" name="Google Shape;302;p56">
            <a:hlinkClick r:id="rId3"/>
          </p:cNvPr>
          <p:cNvSpPr txBox="1"/>
          <p:nvPr>
            <p:ph idx="1" type="body"/>
          </p:nvPr>
        </p:nvSpPr>
        <p:spPr>
          <a:xfrm>
            <a:off x="1069848" y="2280883"/>
            <a:ext cx="9665767" cy="3859858"/>
          </a:xfrm>
          <a:prstGeom prst="rect">
            <a:avLst/>
          </a:prstGeom>
          <a:noFill/>
          <a:ln>
            <a:noFill/>
          </a:ln>
        </p:spPr>
        <p:txBody>
          <a:bodyPr anchorCtr="0" anchor="t" bIns="45700" lIns="91425" spcFirstLastPara="1" rIns="91425" wrap="square" tIns="45700">
            <a:normAutofit/>
          </a:bodyPr>
          <a:lstStyle/>
          <a:p>
            <a:pPr indent="-182880" lvl="0" marL="182880" rtl="0" algn="l">
              <a:lnSpc>
                <a:spcPct val="90000"/>
              </a:lnSpc>
              <a:spcBef>
                <a:spcPts val="0"/>
              </a:spcBef>
              <a:spcAft>
                <a:spcPts val="0"/>
              </a:spcAft>
              <a:buClr>
                <a:schemeClr val="dk1"/>
              </a:buClr>
              <a:buSzPts val="1700"/>
              <a:buChar char="▪"/>
            </a:pPr>
            <a:r>
              <a:rPr lang="en-US">
                <a:solidFill>
                  <a:schemeClr val="dk1"/>
                </a:solidFill>
              </a:rPr>
              <a:t>Be sure to visit the Benefits Webpage for additional information on these and all employee benefits! </a:t>
            </a:r>
            <a:endParaRPr>
              <a:solidFill>
                <a:schemeClr val="dk1"/>
              </a:solidFill>
            </a:endParaRPr>
          </a:p>
          <a:p>
            <a:pPr indent="-182880" lvl="0" marL="182880" rtl="0" algn="l">
              <a:lnSpc>
                <a:spcPct val="90000"/>
              </a:lnSpc>
              <a:spcBef>
                <a:spcPts val="0"/>
              </a:spcBef>
              <a:spcAft>
                <a:spcPts val="0"/>
              </a:spcAft>
              <a:buClr>
                <a:schemeClr val="dk1"/>
              </a:buClr>
              <a:buSzPts val="1700"/>
              <a:buChar char="▪"/>
            </a:pPr>
            <a:r>
              <a:rPr lang="en-US">
                <a:solidFill>
                  <a:schemeClr val="dk1"/>
                </a:solidFill>
              </a:rPr>
              <a:t>Click the image below to access employee benefits information. </a:t>
            </a:r>
            <a:endParaRPr>
              <a:solidFill>
                <a:schemeClr val="dk1"/>
              </a:solidFill>
            </a:endParaRPr>
          </a:p>
          <a:p>
            <a:pPr indent="0" lvl="0" marL="0" rtl="0" algn="l">
              <a:lnSpc>
                <a:spcPct val="90000"/>
              </a:lnSpc>
              <a:spcBef>
                <a:spcPts val="1200"/>
              </a:spcBef>
              <a:spcAft>
                <a:spcPts val="0"/>
              </a:spcAft>
              <a:buSzPts val="1360"/>
              <a:buNone/>
            </a:pPr>
            <a:r>
              <a:t/>
            </a:r>
            <a:endParaRPr>
              <a:solidFill>
                <a:schemeClr val="dk1"/>
              </a:solidFill>
            </a:endParaRPr>
          </a:p>
        </p:txBody>
      </p:sp>
      <p:pic>
        <p:nvPicPr>
          <p:cNvPr descr="Thumbnail preview for the linked URL." id="303" name="Google Shape;303;p56">
            <a:hlinkClick r:id="rId4"/>
          </p:cNvPr>
          <p:cNvPicPr preferRelativeResize="0"/>
          <p:nvPr/>
        </p:nvPicPr>
        <p:blipFill>
          <a:blip r:embed="rId5">
            <a:alphaModFix/>
          </a:blip>
          <a:stretch>
            <a:fillRect/>
          </a:stretch>
        </p:blipFill>
        <p:spPr>
          <a:xfrm>
            <a:off x="2772623" y="3215250"/>
            <a:ext cx="5805525" cy="32510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g2eb1e18a913_0_0"/>
          <p:cNvSpPr txBox="1"/>
          <p:nvPr>
            <p:ph type="title"/>
          </p:nvPr>
        </p:nvSpPr>
        <p:spPr>
          <a:xfrm>
            <a:off x="1069848" y="484632"/>
            <a:ext cx="10058400" cy="16092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SzPts val="1800"/>
              <a:buNone/>
            </a:pPr>
            <a:r>
              <a:rPr lang="en-US"/>
              <a:t>TAKEAWAYS</a:t>
            </a:r>
            <a:endParaRPr/>
          </a:p>
        </p:txBody>
      </p:sp>
      <p:sp>
        <p:nvSpPr>
          <p:cNvPr id="309" name="Google Shape;309;g2eb1e18a913_0_0"/>
          <p:cNvSpPr txBox="1"/>
          <p:nvPr>
            <p:ph idx="1" type="body"/>
          </p:nvPr>
        </p:nvSpPr>
        <p:spPr>
          <a:xfrm>
            <a:off x="1069852" y="2194551"/>
            <a:ext cx="10498200" cy="3737100"/>
          </a:xfrm>
          <a:prstGeom prst="rect">
            <a:avLst/>
          </a:prstGeom>
          <a:noFill/>
          <a:ln>
            <a:noFill/>
          </a:ln>
        </p:spPr>
        <p:txBody>
          <a:bodyPr anchorCtr="0" anchor="t" bIns="45700" lIns="91425" spcFirstLastPara="1" rIns="91425" wrap="square" tIns="45700">
            <a:normAutofit/>
          </a:bodyPr>
          <a:lstStyle/>
          <a:p>
            <a:pPr indent="-336550" lvl="0" marL="457200" rtl="0" algn="l">
              <a:lnSpc>
                <a:spcPct val="90000"/>
              </a:lnSpc>
              <a:spcBef>
                <a:spcPts val="1200"/>
              </a:spcBef>
              <a:spcAft>
                <a:spcPts val="0"/>
              </a:spcAft>
              <a:buClr>
                <a:schemeClr val="dk1"/>
              </a:buClr>
              <a:buSzPts val="1700"/>
              <a:buAutoNum type="arabicPeriod"/>
            </a:pPr>
            <a:r>
              <a:rPr lang="en-US">
                <a:solidFill>
                  <a:schemeClr val="dk1"/>
                </a:solidFill>
              </a:rPr>
              <a:t>Please work with staff to verify Address &amp; Phone number is correct in Linq. If it is not they will need to submit a personnel change request through Timekeeper. </a:t>
            </a:r>
            <a:r>
              <a:rPr lang="en-US">
                <a:solidFill>
                  <a:schemeClr val="dk1"/>
                </a:solidFill>
              </a:rPr>
              <a:t>*This is important for Open Enrollment. </a:t>
            </a:r>
            <a:endParaRPr>
              <a:solidFill>
                <a:schemeClr val="dk1"/>
              </a:solidFill>
            </a:endParaRPr>
          </a:p>
          <a:p>
            <a:pPr indent="0" lvl="0" marL="0" rtl="0" algn="l">
              <a:lnSpc>
                <a:spcPct val="90000"/>
              </a:lnSpc>
              <a:spcBef>
                <a:spcPts val="1200"/>
              </a:spcBef>
              <a:spcAft>
                <a:spcPts val="0"/>
              </a:spcAft>
              <a:buNone/>
            </a:pPr>
            <a:r>
              <a:t/>
            </a:r>
            <a:endParaRPr>
              <a:solidFill>
                <a:schemeClr val="dk1"/>
              </a:solidFill>
            </a:endParaRPr>
          </a:p>
          <a:p>
            <a:pPr indent="-336550" lvl="0" marL="457200" rtl="0" algn="l">
              <a:lnSpc>
                <a:spcPct val="90000"/>
              </a:lnSpc>
              <a:spcBef>
                <a:spcPts val="1200"/>
              </a:spcBef>
              <a:spcAft>
                <a:spcPts val="0"/>
              </a:spcAft>
              <a:buClr>
                <a:schemeClr val="dk1"/>
              </a:buClr>
              <a:buSzPts val="1700"/>
              <a:buAutoNum type="arabicPeriod"/>
            </a:pPr>
            <a:r>
              <a:rPr lang="en-US">
                <a:solidFill>
                  <a:schemeClr val="dk1"/>
                </a:solidFill>
              </a:rPr>
              <a:t>All employees should submit a Direct Deposit form if they do not already have Direct Deposit set up.</a:t>
            </a:r>
            <a:endParaRPr>
              <a:solidFill>
                <a:schemeClr val="dk1"/>
              </a:solidFill>
            </a:endParaRPr>
          </a:p>
          <a:p>
            <a:pPr indent="0" lvl="0" marL="0" rtl="0" algn="l">
              <a:lnSpc>
                <a:spcPct val="90000"/>
              </a:lnSpc>
              <a:spcBef>
                <a:spcPts val="1200"/>
              </a:spcBef>
              <a:spcAft>
                <a:spcPts val="0"/>
              </a:spcAft>
              <a:buSzPts val="1700"/>
              <a:buNone/>
            </a:pPr>
            <a:r>
              <a:t/>
            </a:r>
            <a:endParaRPr>
              <a:solidFill>
                <a:schemeClr val="dk1"/>
              </a:solidFill>
            </a:endParaRPr>
          </a:p>
          <a:p>
            <a:pPr indent="0" lvl="0" marL="0" rtl="0" algn="l">
              <a:lnSpc>
                <a:spcPct val="90000"/>
              </a:lnSpc>
              <a:spcBef>
                <a:spcPts val="1200"/>
              </a:spcBef>
              <a:spcAft>
                <a:spcPts val="0"/>
              </a:spcAft>
              <a:buSzPts val="1700"/>
              <a:buNone/>
            </a:pPr>
            <a:r>
              <a:t/>
            </a:r>
            <a:endParaRPr>
              <a:solidFill>
                <a:schemeClr val="dk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57"/>
          <p:cNvSpPr txBox="1"/>
          <p:nvPr>
            <p:ph type="ctrTitle"/>
          </p:nvPr>
        </p:nvSpPr>
        <p:spPr>
          <a:xfrm>
            <a:off x="415611" y="992767"/>
            <a:ext cx="11360700" cy="2736900"/>
          </a:xfrm>
          <a:prstGeom prst="rect">
            <a:avLst/>
          </a:prstGeom>
          <a:noFill/>
          <a:ln>
            <a:noFill/>
          </a:ln>
        </p:spPr>
        <p:txBody>
          <a:bodyPr anchorCtr="0" anchor="ctr" bIns="45700" lIns="91425" spcFirstLastPara="1" rIns="91425" wrap="square" tIns="45700">
            <a:noAutofit/>
          </a:bodyPr>
          <a:lstStyle/>
          <a:p>
            <a:pPr indent="0" lvl="0" marL="0" rtl="0" algn="ctr">
              <a:lnSpc>
                <a:spcPct val="80000"/>
              </a:lnSpc>
              <a:spcBef>
                <a:spcPts val="0"/>
              </a:spcBef>
              <a:spcAft>
                <a:spcPts val="0"/>
              </a:spcAft>
              <a:buSzPts val="9600"/>
              <a:buFont typeface="Rockwell"/>
              <a:buNone/>
            </a:pPr>
            <a:r>
              <a:rPr lang="en-US"/>
              <a:t>THANK YOU!</a:t>
            </a:r>
            <a:endParaRPr/>
          </a:p>
        </p:txBody>
      </p:sp>
      <p:pic>
        <p:nvPicPr>
          <p:cNvPr id="315" name="Google Shape;315;p57"/>
          <p:cNvPicPr preferRelativeResize="0"/>
          <p:nvPr/>
        </p:nvPicPr>
        <p:blipFill rotWithShape="1">
          <a:blip r:embed="rId3">
            <a:alphaModFix/>
          </a:blip>
          <a:srcRect b="0" l="6951" r="0" t="26286"/>
          <a:stretch/>
        </p:blipFill>
        <p:spPr>
          <a:xfrm>
            <a:off x="0" y="0"/>
            <a:ext cx="12192001" cy="6705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2022-07-06T12:07:05Z</dcterms:created>
  <dc:creator>Dawn George</dc:creator>
</cp:coreProperties>
</file>