
<file path=[Content_Types].xml><?xml version="1.0" encoding="utf-8"?>
<Types xmlns="http://schemas.openxmlformats.org/package/2006/content-types">
  <Default Extension="fntdata" ContentType="application/x-fontdata"/>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4" r:id="rId7"/>
    <p:sldId id="274" r:id="rId8"/>
    <p:sldId id="275" r:id="rId9"/>
    <p:sldId id="276" r:id="rId10"/>
    <p:sldId id="265" r:id="rId11"/>
    <p:sldId id="266" r:id="rId12"/>
    <p:sldId id="270" r:id="rId13"/>
    <p:sldId id="271" r:id="rId14"/>
    <p:sldId id="278" r:id="rId15"/>
    <p:sldId id="272" r:id="rId16"/>
    <p:sldId id="277" r:id="rId17"/>
  </p:sldIdLst>
  <p:sldSz cx="9144000" cy="5143500" type="screen16x9"/>
  <p:notesSz cx="6858000" cy="9144000"/>
  <p:embeddedFontLst>
    <p:embeddedFont>
      <p:font typeface="Open Sans" panose="020B0606030504020204" pitchFamily="34" charset="0"/>
      <p:regular r:id="rId19"/>
      <p:bold r:id="rId20"/>
      <p:italic r:id="rId21"/>
      <p:boldItalic r:id="rId22"/>
    </p:embeddedFont>
    <p:embeddedFont>
      <p:font typeface="PT Sans Narrow" panose="020B0506020203020204" pitchFamily="34" charset="0"/>
      <p:regular r:id="rId23"/>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3EF86D3-ACDB-4339-BF09-94E2FE1F4BB0}">
  <a:tblStyle styleId="{23EF86D3-ACDB-4339-BF09-94E2FE1F4BB0}"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797" autoAdjust="0"/>
  </p:normalViewPr>
  <p:slideViewPr>
    <p:cSldViewPr snapToGrid="0">
      <p:cViewPr varScale="1">
        <p:scale>
          <a:sx n="99" d="100"/>
          <a:sy n="99" d="100"/>
        </p:scale>
        <p:origin x="1944" y="78"/>
      </p:cViewPr>
      <p:guideLst>
        <p:guide orient="horz" pos="1620"/>
        <p:guide pos="2880"/>
      </p:guideLst>
    </p:cSldViewPr>
  </p:slideViewPr>
  <p:notesTextViewPr>
    <p:cViewPr>
      <p:scale>
        <a:sx n="1" d="1"/>
        <a:sy n="1" d="1"/>
      </p:scale>
      <p:origin x="0" y="-678"/>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Threat Assessment &amp; Response Training is required by Missouri Law under RMs 170.315; beginning July 1, 2026, each school district shall include in its school employee training a component on how to properly respond to students who provide them with information about a threatening situation, including how to identify potential threats or safety hazard and how to respond.</a:t>
            </a: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3f81b9b5339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3f81b9b5339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Purpose of Threat Assessment &amp; Management =</a:t>
            </a:r>
          </a:p>
          <a:p>
            <a:pPr marL="228600" lvl="0" indent="-228600" algn="l" rtl="0">
              <a:spcBef>
                <a:spcPts val="0"/>
              </a:spcBef>
              <a:spcAft>
                <a:spcPts val="0"/>
              </a:spcAft>
              <a:buAutoNum type="arabicParenR"/>
            </a:pPr>
            <a:r>
              <a:rPr lang="en-US" dirty="0"/>
              <a:t>Identify students who display behavior that elicits significant concern for the safety of themselves or others</a:t>
            </a:r>
          </a:p>
          <a:p>
            <a:pPr marL="228600" lvl="0" indent="-228600" algn="l" rtl="0">
              <a:spcBef>
                <a:spcPts val="0"/>
              </a:spcBef>
              <a:spcAft>
                <a:spcPts val="0"/>
              </a:spcAft>
              <a:buAutoNum type="arabicParenR"/>
            </a:pPr>
            <a:r>
              <a:rPr lang="en-US" dirty="0"/>
              <a:t>Assess the context of the concerning behaviors, along with information regarding the student’s actions and circumstances to evaluate the student’s risks and needs. Examples include bullying experiences, stressors, mental health needs, etc.</a:t>
            </a:r>
          </a:p>
          <a:p>
            <a:pPr marL="228600" lvl="0" indent="-228600" algn="l" rtl="0">
              <a:spcBef>
                <a:spcPts val="0"/>
              </a:spcBef>
              <a:spcAft>
                <a:spcPts val="0"/>
              </a:spcAft>
              <a:buAutoNum type="arabicParenR"/>
            </a:pPr>
            <a:r>
              <a:rPr lang="en-US" dirty="0"/>
              <a:t>Manage any risk by providing appropriate, student-focused supports, resources, and interventions to reduce the risk of harm and promote student health and wellness (National Threat Assessment Center, 2022).</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3f81b9b533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3f81b9b5339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Participants will gain the following understanding of….</a:t>
            </a:r>
          </a:p>
          <a:p>
            <a:pPr marL="628650" lvl="1" indent="-171450" algn="l" rtl="0">
              <a:spcBef>
                <a:spcPts val="0"/>
              </a:spcBef>
              <a:spcAft>
                <a:spcPts val="0"/>
              </a:spcAft>
            </a:pPr>
            <a:r>
              <a:rPr lang="en-US" dirty="0"/>
              <a:t>what a threat is</a:t>
            </a:r>
          </a:p>
          <a:p>
            <a:pPr marL="628650" lvl="1" indent="-171450" algn="l" rtl="0">
              <a:spcBef>
                <a:spcPts val="0"/>
              </a:spcBef>
              <a:spcAft>
                <a:spcPts val="0"/>
              </a:spcAft>
            </a:pPr>
            <a:r>
              <a:rPr lang="en-US" dirty="0"/>
              <a:t>the types of threats to be aware of</a:t>
            </a:r>
          </a:p>
          <a:p>
            <a:pPr marL="628650" lvl="1" indent="-171450" algn="l" rtl="0">
              <a:spcBef>
                <a:spcPts val="0"/>
              </a:spcBef>
              <a:spcAft>
                <a:spcPts val="0"/>
              </a:spcAft>
            </a:pPr>
            <a:r>
              <a:rPr lang="en-US" dirty="0"/>
              <a:t>what to report</a:t>
            </a:r>
          </a:p>
          <a:p>
            <a:pPr marL="628650" lvl="1" indent="-171450" algn="l" rtl="0">
              <a:spcBef>
                <a:spcPts val="0"/>
              </a:spcBef>
              <a:spcAft>
                <a:spcPts val="0"/>
              </a:spcAft>
            </a:pPr>
            <a:r>
              <a:rPr lang="en-US" dirty="0"/>
              <a:t>who to report to</a:t>
            </a:r>
          </a:p>
          <a:p>
            <a:pPr marL="628650" lvl="1" indent="-171450" algn="l" rtl="0">
              <a:spcBef>
                <a:spcPts val="0"/>
              </a:spcBef>
              <a:spcAft>
                <a:spcPts val="0"/>
              </a:spcAft>
            </a:pPr>
            <a:r>
              <a:rPr lang="en-US" dirty="0"/>
              <a:t>how to report a threat</a:t>
            </a:r>
          </a:p>
          <a:p>
            <a:pPr marL="628650" lvl="1" indent="-171450" algn="l" rtl="0">
              <a:spcBef>
                <a:spcPts val="0"/>
              </a:spcBef>
              <a:spcAft>
                <a:spcPts val="0"/>
              </a:spcAft>
            </a:pPr>
            <a:r>
              <a:rPr lang="en-US" dirty="0"/>
              <a:t>and what happens after a threat is reported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3134c0a9adc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3134c0a9ad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0" u="none" dirty="0"/>
              <a:t>A threat is </a:t>
            </a:r>
            <a:r>
              <a:rPr lang="en" sz="1100" dirty="0">
                <a:solidFill>
                  <a:schemeClr val="dk2"/>
                </a:solidFill>
                <a:latin typeface="Open Sans"/>
                <a:ea typeface="Open Sans"/>
                <a:cs typeface="Open Sans"/>
                <a:sym typeface="Open Sans"/>
              </a:rPr>
              <a:t>an expression of intent to do harm or act out violently against someone or something (spoken, written or symbolic). This includes harm to self and others.</a:t>
            </a:r>
          </a:p>
          <a:p>
            <a:pPr marL="0" lvl="0" indent="0" algn="l" rtl="0">
              <a:spcBef>
                <a:spcPts val="0"/>
              </a:spcBef>
              <a:spcAft>
                <a:spcPts val="0"/>
              </a:spcAft>
              <a:buNone/>
            </a:pPr>
            <a:endParaRPr lang="en" b="0" u="none" dirty="0"/>
          </a:p>
          <a:p>
            <a:pPr marL="0" lvl="0" indent="0" algn="l" rtl="0">
              <a:spcBef>
                <a:spcPts val="0"/>
              </a:spcBef>
              <a:spcAft>
                <a:spcPts val="0"/>
              </a:spcAft>
              <a:buNone/>
            </a:pPr>
            <a:r>
              <a:rPr lang="en-US" b="0" u="none" dirty="0"/>
              <a:t>The four most commonly experienced types of threats are Direct, Veiled, Indirect, and Conditional.</a:t>
            </a:r>
          </a:p>
          <a:p>
            <a:pPr marL="0" lvl="0" indent="0" algn="l" rtl="0">
              <a:spcBef>
                <a:spcPts val="0"/>
              </a:spcBef>
              <a:spcAft>
                <a:spcPts val="0"/>
              </a:spcAft>
              <a:buNone/>
            </a:pPr>
            <a:endParaRPr b="0" u="none" dirty="0"/>
          </a:p>
          <a:p>
            <a:pPr marL="0" lvl="0" indent="0" algn="l" rtl="0">
              <a:spcBef>
                <a:spcPts val="0"/>
              </a:spcBef>
              <a:spcAft>
                <a:spcPts val="0"/>
              </a:spcAft>
              <a:buNone/>
            </a:pPr>
            <a:r>
              <a:rPr lang="en" dirty="0"/>
              <a:t>A </a:t>
            </a:r>
            <a:r>
              <a:rPr lang="en" b="1" dirty="0"/>
              <a:t>direct</a:t>
            </a:r>
            <a:r>
              <a:rPr lang="en" dirty="0"/>
              <a:t> threat names the specific threat. For example, I am bringing my gun to school on Thursday to shoot everyone in the cafeteria. </a:t>
            </a:r>
            <a:endParaRPr dirty="0"/>
          </a:p>
          <a:p>
            <a:pPr marL="0" lvl="0" indent="0" algn="l" rtl="0">
              <a:spcBef>
                <a:spcPts val="0"/>
              </a:spcBef>
              <a:spcAft>
                <a:spcPts val="0"/>
              </a:spcAft>
              <a:buNone/>
            </a:pPr>
            <a:r>
              <a:rPr lang="en" dirty="0"/>
              <a:t>A </a:t>
            </a:r>
            <a:r>
              <a:rPr lang="en" b="1" dirty="0"/>
              <a:t>veiled</a:t>
            </a:r>
            <a:r>
              <a:rPr lang="en" dirty="0"/>
              <a:t> threat hints at violence or harm without directly stating an intent to act. For example, “Wouldn’t a basketball game be a good place for a school shooter to show up.”</a:t>
            </a:r>
            <a:endParaRPr dirty="0"/>
          </a:p>
          <a:p>
            <a:pPr marL="0" lvl="0" indent="0" algn="l" rtl="0">
              <a:spcBef>
                <a:spcPts val="0"/>
              </a:spcBef>
              <a:spcAft>
                <a:spcPts val="0"/>
              </a:spcAft>
              <a:buNone/>
            </a:pPr>
            <a:r>
              <a:rPr lang="en" dirty="0"/>
              <a:t>An </a:t>
            </a:r>
            <a:r>
              <a:rPr lang="en" b="1" dirty="0"/>
              <a:t>indirect</a:t>
            </a:r>
            <a:r>
              <a:rPr lang="en" dirty="0"/>
              <a:t> threat suggests harm may occur without identifying a specific target or plan. For example, “People better watch out”</a:t>
            </a:r>
            <a:endParaRPr dirty="0"/>
          </a:p>
          <a:p>
            <a:pPr marL="0" lvl="0" indent="0" algn="l" rtl="0">
              <a:spcBef>
                <a:spcPts val="0"/>
              </a:spcBef>
              <a:spcAft>
                <a:spcPts val="0"/>
              </a:spcAft>
              <a:buNone/>
            </a:pPr>
            <a:r>
              <a:rPr lang="en" dirty="0"/>
              <a:t>A </a:t>
            </a:r>
            <a:r>
              <a:rPr lang="en" b="1" dirty="0"/>
              <a:t>conditional</a:t>
            </a:r>
            <a:r>
              <a:rPr lang="en" dirty="0"/>
              <a:t> threat threatens harm if a certain event or condition occurs. Fore example, ”If I fail this class, someone is getting hurt.”</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3134c0a9ad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3134c0a9adc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Students often exhibit “warning signs” which can be precursors to violence. Warning signs typically fall within one of four areas, behavioral, verbal or written, attack-related, or social-emotional. Not all warning signs lead to violence, but all communicate a message that intervention may be needed. Building positive and professional relationships with students allows a staff member to better differentiate changes in a student’s behavior and actions.</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If in doubt, report the warning signs to someone who can help. You are not expected nor should you investigate. Report your concern and ensure those who have the capacity to provide the needed assistance.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134c0a9adc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134c0a9adc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What should be reported?</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Red = Violence &amp; Safety: Immediate threats and planned violence</a:t>
            </a:r>
          </a:p>
          <a:p>
            <a:pPr marL="0" lvl="0" indent="0" algn="l" rtl="0">
              <a:spcBef>
                <a:spcPts val="0"/>
              </a:spcBef>
              <a:spcAft>
                <a:spcPts val="0"/>
              </a:spcAft>
              <a:buNone/>
            </a:pPr>
            <a:r>
              <a:rPr lang="en-US" dirty="0"/>
              <a:t>Blue = Mental Health: Students needing support or crisis intervention</a:t>
            </a:r>
          </a:p>
          <a:p>
            <a:pPr marL="0" lvl="0" indent="0" algn="l" rtl="0">
              <a:spcBef>
                <a:spcPts val="0"/>
              </a:spcBef>
              <a:spcAft>
                <a:spcPts val="0"/>
              </a:spcAft>
              <a:buNone/>
            </a:pPr>
            <a:r>
              <a:rPr lang="en-US" dirty="0"/>
              <a:t>Green = Bullying &amp; Student Conduct: School climate and escalating behaviors</a:t>
            </a:r>
          </a:p>
          <a:p>
            <a:pPr marL="0" lvl="0" indent="0" algn="l" rtl="0">
              <a:spcBef>
                <a:spcPts val="0"/>
              </a:spcBef>
              <a:spcAft>
                <a:spcPts val="0"/>
              </a:spcAft>
              <a:buNone/>
            </a:pPr>
            <a:r>
              <a:rPr lang="en-US" dirty="0"/>
              <a:t>Yellow = Abuse &amp; Criminal Activity: Mandated reporting and other serious concerns</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Some students who make threats ultimately pose threats. Many students who make threats do not pose threats. Some students who pose threats never make threats. The implication: All threats must be taken seriously; threats are NOT a necessary condition to initiate an inquiry or evaluation. </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Remember, if a student’s words, actions, or behavior cause concern for safety or well-being, we must report it! Also, never assume someone else will or has reported the concerning behavior.</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a:t>The flow chart on the right is a quick reference for the assessment and reporting of a threat.</a:t>
            </a:r>
          </a:p>
          <a:p>
            <a:pPr marL="158750" indent="0">
              <a:buNone/>
            </a:pPr>
            <a:endParaRPr lang="en-US" dirty="0"/>
          </a:p>
          <a:p>
            <a:pPr marL="158750" indent="0">
              <a:buNone/>
            </a:pPr>
            <a:r>
              <a:rPr lang="en-US" dirty="0"/>
              <a:t>If there is an immediate threat, follow school safety guidelines according to the district Emergency Operation Plan (EOP), call 911, and alert administration (ex. Student with a weapon, intruder, etc.). Be direct in your concerns!</a:t>
            </a:r>
          </a:p>
          <a:p>
            <a:pPr marL="158750" indent="0">
              <a:buNone/>
            </a:pPr>
            <a:endParaRPr lang="en-US" dirty="0"/>
          </a:p>
          <a:p>
            <a:pPr marL="158750" indent="0">
              <a:buNone/>
            </a:pPr>
            <a:r>
              <a:rPr lang="en-US" dirty="0"/>
              <a:t>If the threat is not imminent, report the threat using the Behavioral Response Assessment Team (BRAT) Reporting Form and contact your building level administration so they know you submitted it. The BRAT Reporting Form will allow you to report the who, what, where, when, and other relevant information to building level administration so they can begin the investigation process. </a:t>
            </a:r>
          </a:p>
          <a:p>
            <a:pPr marL="158750" indent="0">
              <a:buNone/>
            </a:pPr>
            <a:endParaRPr lang="en-US" dirty="0"/>
          </a:p>
          <a:p>
            <a:pPr marL="158750" indent="0">
              <a:buNone/>
            </a:pPr>
            <a:r>
              <a:rPr lang="en-US" dirty="0"/>
              <a:t>If you receive a report outside of school hours, save any information related to the concerning behavior. This includes messages, pictures, etc. and </a:t>
            </a:r>
            <a:r>
              <a:rPr lang="en-US" b="1" dirty="0"/>
              <a:t>report it to </a:t>
            </a:r>
            <a:r>
              <a:rPr lang="en-US" dirty="0"/>
              <a:t>a building level administration. The building level administrator will provide guidance on your next steps. </a:t>
            </a:r>
          </a:p>
          <a:p>
            <a:pPr marL="158750" indent="0">
              <a:buNone/>
            </a:pPr>
            <a:endParaRPr lang="en-US" dirty="0"/>
          </a:p>
          <a:p>
            <a:pPr marL="158750" indent="0">
              <a:buNone/>
            </a:pPr>
            <a:r>
              <a:rPr lang="en-US" dirty="0"/>
              <a:t>If it is an immediate emergency or danger, contact 911, then call an administrator.</a:t>
            </a:r>
          </a:p>
          <a:p>
            <a:pPr marL="158750" indent="0">
              <a:buNone/>
            </a:pPr>
            <a:endParaRPr lang="en-US" dirty="0"/>
          </a:p>
        </p:txBody>
      </p:sp>
    </p:spTree>
    <p:extLst>
      <p:ext uri="{BB962C8B-B14F-4D97-AF65-F5344CB8AC3E}">
        <p14:creationId xmlns:p14="http://schemas.microsoft.com/office/powerpoint/2010/main" val="433113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F886-0E10-B44B-96E9-00CE092812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90E6C4-89AF-27EB-8205-95CE8658631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C73D6DB-548E-CAD5-3275-9656AA418C44}"/>
              </a:ext>
            </a:extLst>
          </p:cNvPr>
          <p:cNvSpPr>
            <a:spLocks noGrp="1"/>
          </p:cNvSpPr>
          <p:nvPr>
            <p:ph type="body" idx="1"/>
          </p:nvPr>
        </p:nvSpPr>
        <p:spPr/>
        <p:txBody>
          <a:bodyPr/>
          <a:lstStyle/>
          <a:p>
            <a:pPr marL="158750" indent="0" rtl="0">
              <a:buNone/>
            </a:pPr>
            <a:r>
              <a:rPr lang="en-US" sz="1100" b="0" i="0" u="none" strike="noStrike" cap="none" dirty="0">
                <a:solidFill>
                  <a:srgbClr val="000000"/>
                </a:solidFill>
                <a:effectLst/>
                <a:latin typeface="Arial"/>
                <a:ea typeface="Arial"/>
                <a:cs typeface="Arial"/>
                <a:sym typeface="Arial"/>
              </a:rPr>
              <a:t>Any district employee who has a reasonable belief that a student may be at-risk for suicide, will take the following steps (See also Crisis Response Procedures Flowchart in Appendix B):</a:t>
            </a:r>
            <a:endParaRPr lang="en-US" b="0" dirty="0">
              <a:effectLst/>
            </a:endParaRPr>
          </a:p>
          <a:p>
            <a:pPr marL="158750" indent="0" rtl="0">
              <a:buNone/>
            </a:pPr>
            <a:r>
              <a:rPr lang="en-US" sz="1100" b="0" i="0" u="none" strike="noStrike" cap="none" dirty="0">
                <a:solidFill>
                  <a:srgbClr val="000000"/>
                </a:solidFill>
                <a:effectLst/>
                <a:latin typeface="Arial"/>
                <a:ea typeface="Arial"/>
                <a:cs typeface="Arial"/>
                <a:sym typeface="Arial"/>
              </a:rPr>
              <a:t>1.</a:t>
            </a:r>
            <a:r>
              <a:rPr lang="en-US" sz="1100" b="1" i="0" u="none" strike="noStrike" cap="none" dirty="0">
                <a:solidFill>
                  <a:srgbClr val="000000"/>
                </a:solidFill>
                <a:effectLst/>
                <a:latin typeface="Arial"/>
                <a:ea typeface="Arial"/>
                <a:cs typeface="Arial"/>
                <a:sym typeface="Arial"/>
              </a:rPr>
              <a:t> Ensure that the student is in the presence of an adult.</a:t>
            </a:r>
            <a:r>
              <a:rPr lang="en-US" sz="1100" b="0" i="0" u="none" strike="noStrike" cap="none" dirty="0">
                <a:solidFill>
                  <a:srgbClr val="000000"/>
                </a:solidFill>
                <a:effectLst/>
                <a:latin typeface="Arial"/>
                <a:ea typeface="Arial"/>
                <a:cs typeface="Arial"/>
                <a:sym typeface="Arial"/>
              </a:rPr>
              <a:t> If they are not with the student, make every effort to locate the student immediately. Once the student is located or if they are with the student, find another employee to stay with the student to ensure their safety. If the student is not located quickly, enlist another employee to continue efforts to locate the student while proceeding to step two.</a:t>
            </a:r>
            <a:endParaRPr lang="en-US" b="0" dirty="0">
              <a:effectLst/>
            </a:endParaRPr>
          </a:p>
          <a:p>
            <a:pPr marL="158750" indent="0" rtl="0">
              <a:buNone/>
            </a:pPr>
            <a:r>
              <a:rPr lang="en-US" sz="1100" b="0" i="0" u="none" strike="noStrike" cap="none" dirty="0">
                <a:solidFill>
                  <a:srgbClr val="000000"/>
                </a:solidFill>
                <a:effectLst/>
                <a:latin typeface="Arial"/>
                <a:ea typeface="Arial"/>
                <a:cs typeface="Arial"/>
                <a:sym typeface="Arial"/>
              </a:rPr>
              <a:t>2. </a:t>
            </a:r>
            <a:r>
              <a:rPr lang="en-US" sz="1100" b="1" i="0" u="none" strike="noStrike" cap="none" dirty="0">
                <a:solidFill>
                  <a:srgbClr val="000000"/>
                </a:solidFill>
                <a:effectLst/>
                <a:latin typeface="Arial"/>
                <a:ea typeface="Arial"/>
                <a:cs typeface="Arial"/>
                <a:sym typeface="Arial"/>
              </a:rPr>
              <a:t>Notify the building school counselor or another building level Crisis Response Team member verbally.</a:t>
            </a:r>
            <a:r>
              <a:rPr lang="en-US" sz="1100" b="0" i="0" u="none" strike="noStrike" cap="none" dirty="0">
                <a:solidFill>
                  <a:srgbClr val="000000"/>
                </a:solidFill>
                <a:effectLst/>
                <a:latin typeface="Arial"/>
                <a:ea typeface="Arial"/>
                <a:cs typeface="Arial"/>
                <a:sym typeface="Arial"/>
              </a:rPr>
              <a:t> If the employee cannot reach any of these CRT members, the employee will contact the student’s parent/guardian. If the parent/guardian is also unavailable, or at the parent’s/guardian’s request, the employee will contact emergency services. The employee may also contact the 988 Suicide and Crisis Lifeline by calling or texting 988 or chatting at 988lifeline.org/chat for assistance.</a:t>
            </a:r>
          </a:p>
          <a:p>
            <a:pPr marL="158750" indent="0" rtl="0">
              <a:buNone/>
            </a:pPr>
            <a:endParaRPr lang="en-US" sz="1100" b="0" i="0" u="none" strike="noStrike" cap="none" dirty="0">
              <a:solidFill>
                <a:srgbClr val="000000"/>
              </a:solidFill>
              <a:effectLst/>
              <a:latin typeface="Arial"/>
              <a:cs typeface="Arial"/>
              <a:sym typeface="Arial"/>
            </a:endParaRPr>
          </a:p>
          <a:p>
            <a:pPr marL="158750" indent="0" rtl="0">
              <a:buNone/>
            </a:pPr>
            <a:r>
              <a:rPr lang="en-US" b="1" u="sng" dirty="0"/>
              <a:t>Crisis Response Procedures for After School Hours</a:t>
            </a:r>
          </a:p>
          <a:p>
            <a:pPr marL="158750" indent="0" rtl="0">
              <a:buNone/>
            </a:pPr>
            <a:r>
              <a:rPr lang="en-US" dirty="0"/>
              <a:t>Any district employee who has a reasonable belief that a student may be at-risk for suicide, will take the following steps (See also Crisis Response Procedures Flowchart):</a:t>
            </a:r>
          </a:p>
          <a:p>
            <a:pPr marL="158750" indent="0" rtl="0">
              <a:buNone/>
            </a:pPr>
            <a:r>
              <a:rPr lang="en-US" dirty="0"/>
              <a:t>1. Report your concerns to the police. The district employee will contact the district SRO or police, explain your concerns, and ask that a police officer do a child welfare check and request a call back to confirm the welfare check was completed. </a:t>
            </a:r>
          </a:p>
          <a:p>
            <a:pPr marL="158750" indent="0" rtl="0">
              <a:buNone/>
            </a:pPr>
            <a:r>
              <a:rPr lang="en-US" dirty="0"/>
              <a:t>2. Report your concerns immediately to the student’s parent/guardian. The district employee will make a good faith effort to contact the parents/guardians listed in the PowerSchool/SIS and document time and contact made. Information reported to the parent should include who you are, your title, the intention of your call (reporting only what you know) and that the call is to ensure an adult is aware and the child is accounted for, that you have contacted law enforcement and a building level administrator.</a:t>
            </a:r>
          </a:p>
          <a:p>
            <a:pPr marL="158750" indent="0" rtl="0">
              <a:buNone/>
            </a:pPr>
            <a:r>
              <a:rPr lang="en-US" dirty="0"/>
              <a:t>3. Notify the building administrator. The building administrator will contact the school counselor as needed.</a:t>
            </a:r>
          </a:p>
          <a:p>
            <a:pPr marL="158750" indent="0" rtl="0">
              <a:buNone/>
            </a:pPr>
            <a:r>
              <a:rPr lang="en-US" dirty="0"/>
              <a:t>**You do not need to follow-up with a parent or the student. The building level administrator or counselor will provide you with next steps or information on a need-to-know basis.</a:t>
            </a:r>
          </a:p>
          <a:p>
            <a:pPr marL="158750" indent="0" rtl="0">
              <a:buNone/>
            </a:pPr>
            <a:endParaRPr lang="en-US" dirty="0"/>
          </a:p>
          <a:p>
            <a:pPr marL="158750" indent="0" rtl="0">
              <a:buNone/>
            </a:pPr>
            <a:r>
              <a:rPr lang="en-US" dirty="0"/>
              <a:t>A CRT member will follow up with any students who have been identified as being at risk of suicide, in suicide crisis, or after a suicide attempt and their parents/guardians to discuss support and safety systems, coping skills, and collaborative ways to support the student.</a:t>
            </a:r>
          </a:p>
          <a:p>
            <a:pPr marL="158750" indent="0" rtl="0">
              <a:buNone/>
            </a:pPr>
            <a:endParaRPr lang="en-US" dirty="0"/>
          </a:p>
          <a:p>
            <a:pPr marL="158750" indent="0" rtl="0">
              <a:buNone/>
            </a:pPr>
            <a:br>
              <a:rPr lang="en-US" dirty="0"/>
            </a:br>
            <a:endParaRPr lang="en-US" dirty="0"/>
          </a:p>
        </p:txBody>
      </p:sp>
    </p:spTree>
    <p:extLst>
      <p:ext uri="{BB962C8B-B14F-4D97-AF65-F5344CB8AC3E}">
        <p14:creationId xmlns:p14="http://schemas.microsoft.com/office/powerpoint/2010/main" val="3773733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a:extLst>
            <a:ext uri="{FF2B5EF4-FFF2-40B4-BE49-F238E27FC236}">
              <a16:creationId xmlns:a16="http://schemas.microsoft.com/office/drawing/2014/main" id="{89C5EDBD-0280-926A-B55F-51E49C40FA4D}"/>
            </a:ext>
          </a:extLst>
        </p:cNvPr>
        <p:cNvGrpSpPr/>
        <p:nvPr/>
      </p:nvGrpSpPr>
      <p:grpSpPr>
        <a:xfrm>
          <a:off x="0" y="0"/>
          <a:ext cx="0" cy="0"/>
          <a:chOff x="0" y="0"/>
          <a:chExt cx="0" cy="0"/>
        </a:xfrm>
      </p:grpSpPr>
      <p:sp>
        <p:nvSpPr>
          <p:cNvPr id="123" name="Google Shape;123;g315a8142891_0_211:notes">
            <a:extLst>
              <a:ext uri="{FF2B5EF4-FFF2-40B4-BE49-F238E27FC236}">
                <a16:creationId xmlns:a16="http://schemas.microsoft.com/office/drawing/2014/main" id="{8BD58B9F-35DD-253B-7AD0-5A9F04BF8B1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15a8142891_0_211:notes">
            <a:extLst>
              <a:ext uri="{FF2B5EF4-FFF2-40B4-BE49-F238E27FC236}">
                <a16:creationId xmlns:a16="http://schemas.microsoft.com/office/drawing/2014/main" id="{F129F813-2077-DAA1-EA3D-EBCABB895A3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lvl="0" indent="0" algn="l" rtl="0">
              <a:spcBef>
                <a:spcPts val="0"/>
              </a:spcBef>
              <a:spcAft>
                <a:spcPts val="0"/>
              </a:spcAft>
              <a:buSzPts val="1100"/>
              <a:buNone/>
            </a:pPr>
            <a:r>
              <a:rPr lang="en-US" dirty="0"/>
              <a:t>Staff members are protected under the Federal Education Rights and Privacy Act  (FERPA) as long as the reporting is to protect the health and safety of a student or another individual.</a:t>
            </a:r>
          </a:p>
          <a:p>
            <a:pPr marL="158750" lvl="0" indent="0" algn="l" rtl="0">
              <a:spcBef>
                <a:spcPts val="0"/>
              </a:spcBef>
              <a:spcAft>
                <a:spcPts val="0"/>
              </a:spcAft>
              <a:buSzPts val="1100"/>
              <a:buNone/>
            </a:pPr>
            <a:endParaRPr lang="en-US" dirty="0"/>
          </a:p>
          <a:p>
            <a:pPr marL="158750" lvl="0" indent="0" algn="l" rtl="0">
              <a:spcBef>
                <a:spcPts val="0"/>
              </a:spcBef>
              <a:spcAft>
                <a:spcPts val="0"/>
              </a:spcAft>
              <a:buSzPts val="1100"/>
              <a:buNone/>
            </a:pPr>
            <a:r>
              <a:rPr lang="en-US" dirty="0"/>
              <a:t>Courage2Report is a free and anonymous reporting system maintained by the Missouri Highway Patrol that could be used but please know an anonymous reporting system could hamper the response to the threat as the BRAT will not have direct access to you as the reporting party. This does not meet any mandated reporter requirements. The QR code on the right side of the screen is linked to the reporting system.</a:t>
            </a:r>
            <a:endParaRPr dirty="0"/>
          </a:p>
        </p:txBody>
      </p:sp>
    </p:spTree>
    <p:extLst>
      <p:ext uri="{BB962C8B-B14F-4D97-AF65-F5344CB8AC3E}">
        <p14:creationId xmlns:p14="http://schemas.microsoft.com/office/powerpoint/2010/main" val="2867195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15a8142891_0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15a8142891_0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lvl="0" indent="0" algn="l" rtl="0">
              <a:spcBef>
                <a:spcPts val="0"/>
              </a:spcBef>
              <a:spcAft>
                <a:spcPts val="0"/>
              </a:spcAft>
              <a:buSzPts val="1100"/>
              <a:buNone/>
            </a:pPr>
            <a:r>
              <a:rPr lang="en" dirty="0"/>
              <a:t>What hap</a:t>
            </a:r>
            <a:r>
              <a:rPr lang="en-US" dirty="0"/>
              <a:t>p</a:t>
            </a:r>
            <a:r>
              <a:rPr lang="en" dirty="0"/>
              <a:t>ens when a report is made?</a:t>
            </a:r>
          </a:p>
          <a:p>
            <a:pPr marL="457200" lvl="0" indent="-298450" algn="l" rtl="0">
              <a:spcBef>
                <a:spcPts val="0"/>
              </a:spcBef>
              <a:spcAft>
                <a:spcPts val="0"/>
              </a:spcAft>
              <a:buSzPts val="1100"/>
            </a:pPr>
            <a:r>
              <a:rPr lang="en" dirty="0"/>
              <a:t>Reports are reviewed and investigated by a Behavioral Response Assessement Team (BRAT) for threats of harm toward others and a Crisis Response Team (CRT) for threats of hearm to self.</a:t>
            </a:r>
          </a:p>
          <a:p>
            <a:pPr marL="457200" lvl="0" indent="-298450" algn="l" rtl="0">
              <a:spcBef>
                <a:spcPts val="0"/>
              </a:spcBef>
              <a:spcAft>
                <a:spcPts val="0"/>
              </a:spcAft>
              <a:buSzPts val="1100"/>
            </a:pPr>
            <a:endParaRPr lang="en" dirty="0"/>
          </a:p>
          <a:p>
            <a:pPr marL="158750" lvl="0" indent="0" algn="l" rtl="0">
              <a:spcBef>
                <a:spcPts val="0"/>
              </a:spcBef>
              <a:spcAft>
                <a:spcPts val="0"/>
              </a:spcAft>
              <a:buSzPts val="1100"/>
              <a:buNone/>
            </a:pPr>
            <a:r>
              <a:rPr lang="en" dirty="0"/>
              <a:t>What is BRAT &amp; CRT?</a:t>
            </a:r>
          </a:p>
          <a:p>
            <a:pPr marL="158750" lvl="0" indent="0" algn="l" rtl="0">
              <a:spcBef>
                <a:spcPts val="0"/>
              </a:spcBef>
              <a:spcAft>
                <a:spcPts val="0"/>
              </a:spcAft>
              <a:buSzPts val="1100"/>
              <a:buNone/>
            </a:pPr>
            <a:endParaRPr lang="en" dirty="0"/>
          </a:p>
          <a:p>
            <a:pPr marL="457200" lvl="0" indent="-298450" algn="l" rtl="0">
              <a:spcBef>
                <a:spcPts val="0"/>
              </a:spcBef>
              <a:spcAft>
                <a:spcPts val="0"/>
              </a:spcAft>
              <a:buSzPts val="1100"/>
              <a:buChar char="●"/>
            </a:pPr>
            <a:r>
              <a:rPr lang="en" dirty="0"/>
              <a:t>Each building has a BRAT team consisting of multi-disciplinary team members consisting of administrators, counselors, SRO’s, social workers, medical professionals, and teachers. Crisis response teams consist of similar roles and members with Counselors taking the lead on most investigations.</a:t>
            </a:r>
            <a:endParaRPr dirty="0"/>
          </a:p>
          <a:p>
            <a:pPr marL="457200" lvl="0" indent="-298450" algn="l" rtl="0">
              <a:spcBef>
                <a:spcPts val="0"/>
              </a:spcBef>
              <a:spcAft>
                <a:spcPts val="0"/>
              </a:spcAft>
              <a:buSzPts val="1100"/>
              <a:buChar char="●"/>
            </a:pPr>
            <a:r>
              <a:rPr lang="en" dirty="0"/>
              <a:t>BRAT and CRT are intended to address concerning behavior before violence occurs</a:t>
            </a:r>
          </a:p>
          <a:p>
            <a:pPr marL="457200" lvl="0" indent="-298450" algn="l" rtl="0">
              <a:spcBef>
                <a:spcPts val="0"/>
              </a:spcBef>
              <a:spcAft>
                <a:spcPts val="0"/>
              </a:spcAft>
              <a:buSzPts val="1100"/>
              <a:buChar char="●"/>
            </a:pPr>
            <a:r>
              <a:rPr lang="en-US" dirty="0"/>
              <a:t>A multi-disciplinary approach allows for objectivity during the investigative and decision-making process, with a range of expertise or student knowledge, ultimately producing greater outcomes for the individual in need.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315a8142891_0_2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315a8142891_0_2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298450" algn="l" rtl="0">
              <a:spcBef>
                <a:spcPts val="0"/>
              </a:spcBef>
              <a:spcAft>
                <a:spcPts val="0"/>
              </a:spcAft>
              <a:buSzPts val="1100"/>
              <a:buChar char="●"/>
            </a:pPr>
            <a:r>
              <a:rPr lang="en-US" dirty="0"/>
              <a:t>What do BRAT teams do?</a:t>
            </a:r>
          </a:p>
          <a:p>
            <a:pPr marL="914400" lvl="1" indent="-298450" algn="l" rtl="0">
              <a:spcBef>
                <a:spcPts val="0"/>
              </a:spcBef>
              <a:spcAft>
                <a:spcPts val="0"/>
              </a:spcAft>
              <a:buSzPts val="1100"/>
              <a:buChar char="○"/>
            </a:pPr>
            <a:r>
              <a:rPr lang="en-US" dirty="0"/>
              <a:t>Gather information using specific investigative processes</a:t>
            </a:r>
          </a:p>
          <a:p>
            <a:pPr marL="914400" lvl="1" indent="-298450" algn="l" rtl="0">
              <a:spcBef>
                <a:spcPts val="0"/>
              </a:spcBef>
              <a:spcAft>
                <a:spcPts val="0"/>
              </a:spcAft>
              <a:buSzPts val="1100"/>
              <a:buChar char="○"/>
            </a:pPr>
            <a:r>
              <a:rPr lang="en-US" dirty="0"/>
              <a:t>Reviews concerning behaviors using  industry recognized assessment tools</a:t>
            </a:r>
          </a:p>
          <a:p>
            <a:pPr marL="914400" lvl="1" indent="-298450" algn="l" rtl="0">
              <a:spcBef>
                <a:spcPts val="0"/>
              </a:spcBef>
              <a:spcAft>
                <a:spcPts val="0"/>
              </a:spcAft>
              <a:buSzPts val="1100"/>
              <a:buChar char="○"/>
            </a:pPr>
            <a:r>
              <a:rPr lang="en-US" dirty="0"/>
              <a:t>Determines level of concern &amp; takes appropriate action steps</a:t>
            </a:r>
          </a:p>
          <a:p>
            <a:pPr marL="914400" lvl="1" indent="-298450" algn="l" rtl="0">
              <a:spcBef>
                <a:spcPts val="0"/>
              </a:spcBef>
              <a:spcAft>
                <a:spcPts val="0"/>
              </a:spcAft>
              <a:buSzPts val="1100"/>
              <a:buChar char="○"/>
            </a:pPr>
            <a:r>
              <a:rPr lang="en-US" dirty="0"/>
              <a:t>Develops intervention plans</a:t>
            </a:r>
          </a:p>
          <a:p>
            <a:pPr marL="914400" lvl="1" indent="-298450" algn="l" rtl="0">
              <a:spcBef>
                <a:spcPts val="0"/>
              </a:spcBef>
              <a:spcAft>
                <a:spcPts val="0"/>
              </a:spcAft>
              <a:buSzPts val="1100"/>
              <a:buChar char="○"/>
            </a:pPr>
            <a:r>
              <a:rPr lang="en-US" dirty="0"/>
              <a:t>Monitors students over time</a:t>
            </a:r>
          </a:p>
          <a:p>
            <a:pPr marL="457200" lvl="0" indent="-298450" algn="l" rtl="0">
              <a:spcBef>
                <a:spcPts val="0"/>
              </a:spcBef>
              <a:spcAft>
                <a:spcPts val="0"/>
              </a:spcAft>
              <a:buSzPts val="1100"/>
              <a:buChar char="●"/>
            </a:pPr>
            <a:r>
              <a:rPr lang="en-US" dirty="0"/>
              <a:t>What is the difference between BRAT &amp; CRT?</a:t>
            </a:r>
          </a:p>
          <a:p>
            <a:pPr marL="914400" lvl="1" indent="-298450" algn="l" rtl="0">
              <a:spcBef>
                <a:spcPts val="0"/>
              </a:spcBef>
              <a:spcAft>
                <a:spcPts val="0"/>
              </a:spcAft>
              <a:buSzPts val="1100"/>
              <a:buChar char="○"/>
            </a:pPr>
            <a:r>
              <a:rPr lang="en-US" dirty="0"/>
              <a:t>Crisis Response Teams respond only to threats of harm to self</a:t>
            </a:r>
          </a:p>
          <a:p>
            <a:pPr marL="914400" lvl="1" indent="-298450" algn="l" rtl="0">
              <a:spcBef>
                <a:spcPts val="0"/>
              </a:spcBef>
              <a:spcAft>
                <a:spcPts val="0"/>
              </a:spcAft>
              <a:buSzPts val="1100"/>
              <a:buChar char="○"/>
            </a:pPr>
            <a:r>
              <a:rPr lang="en-US" dirty="0"/>
              <a:t>CRT uses assessment tools to determine next steps and make recommendations such as referring a student to crisis, if applicable</a:t>
            </a:r>
          </a:p>
          <a:p>
            <a:pPr marL="914400" lvl="1" indent="-298450" algn="l" rtl="0">
              <a:spcBef>
                <a:spcPts val="0"/>
              </a:spcBef>
              <a:spcAft>
                <a:spcPts val="0"/>
              </a:spcAft>
              <a:buSzPts val="1100"/>
              <a:buChar char="○"/>
            </a:pPr>
            <a:r>
              <a:rPr lang="en-US" dirty="0"/>
              <a:t>The initial investigator for BRAT is typically a principal or AP. The initial investigator for CRT is typically a counselor or district social worker.</a:t>
            </a:r>
          </a:p>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15a8142891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15a8142891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0" dirty="0"/>
              <a:t>Its important to always remember reporting something to your BRAT or CRT Team </a:t>
            </a:r>
            <a:r>
              <a:rPr lang="en-US" b="1" dirty="0"/>
              <a:t>DOES NOT </a:t>
            </a:r>
            <a:r>
              <a:rPr lang="en-US" b="0" dirty="0"/>
              <a:t>replace your responsibility as a Mandated Reporter Responsibilities or reporting immediate threats to appropriate personnel .</a:t>
            </a:r>
          </a:p>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315a8142891_0_2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315a8142891_0_2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You can find BRAT team members for each building listed here and in the district Emergency Operation Plan (EOP). </a:t>
            </a: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a:extLst>
            <a:ext uri="{FF2B5EF4-FFF2-40B4-BE49-F238E27FC236}">
              <a16:creationId xmlns:a16="http://schemas.microsoft.com/office/drawing/2014/main" id="{1124EE07-E941-08E4-A304-48B0F4A1DE64}"/>
            </a:ext>
          </a:extLst>
        </p:cNvPr>
        <p:cNvGrpSpPr/>
        <p:nvPr/>
      </p:nvGrpSpPr>
      <p:grpSpPr>
        <a:xfrm>
          <a:off x="0" y="0"/>
          <a:ext cx="0" cy="0"/>
          <a:chOff x="0" y="0"/>
          <a:chExt cx="0" cy="0"/>
        </a:xfrm>
      </p:grpSpPr>
      <p:sp>
        <p:nvSpPr>
          <p:cNvPr id="184" name="Google Shape;184;g315a8142891_0_236:notes">
            <a:extLst>
              <a:ext uri="{FF2B5EF4-FFF2-40B4-BE49-F238E27FC236}">
                <a16:creationId xmlns:a16="http://schemas.microsoft.com/office/drawing/2014/main" id="{4C730B6E-C61E-E042-B972-2F3518CC221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315a8142891_0_236:notes">
            <a:extLst>
              <a:ext uri="{FF2B5EF4-FFF2-40B4-BE49-F238E27FC236}">
                <a16:creationId xmlns:a16="http://schemas.microsoft.com/office/drawing/2014/main" id="{4D1FF844-5FB4-7E46-696C-41D61FBADF4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You can find CRT team members for each building listed here and in the district Emergency Operation Plan (EOP). </a:t>
            </a:r>
          </a:p>
        </p:txBody>
      </p:sp>
    </p:spTree>
    <p:extLst>
      <p:ext uri="{BB962C8B-B14F-4D97-AF65-F5344CB8AC3E}">
        <p14:creationId xmlns:p14="http://schemas.microsoft.com/office/powerpoint/2010/main" val="190916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315a8142891_0_2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315a8142891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Reporting can be done in person, via phone call, or on the CJR1 BRAT Reporting Form. The BRAT Reporting Form will be sent via email to all staff members and shared through building level bulletins or other communication methods.</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a:t>Please reach out to Kyle Williams, Assistant Superintendent for Operations responsible for safety coordination with any questions.</a:t>
            </a:r>
          </a:p>
        </p:txBody>
      </p:sp>
    </p:spTree>
    <p:extLst>
      <p:ext uri="{BB962C8B-B14F-4D97-AF65-F5344CB8AC3E}">
        <p14:creationId xmlns:p14="http://schemas.microsoft.com/office/powerpoint/2010/main" val="1981891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0"/>
              </a:spcBef>
              <a:spcAft>
                <a:spcPts val="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png"/><Relationship Id="rId5" Type="http://schemas.openxmlformats.org/officeDocument/2006/relationships/hyperlink" Target="mailto:kwilliams@cjr1.org" TargetMode="External"/><Relationship Id="rId4"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5100"/>
              <a:t>Threat Assessment &amp; Response Training</a:t>
            </a:r>
            <a:endParaRPr sz="5100"/>
          </a:p>
        </p:txBody>
      </p:sp>
      <p:sp>
        <p:nvSpPr>
          <p:cNvPr id="67" name="Google Shape;67;p13"/>
          <p:cNvSpPr txBox="1">
            <a:spLocks noGrp="1"/>
          </p:cNvSpPr>
          <p:nvPr>
            <p:ph type="subTitle" idx="1"/>
          </p:nvPr>
        </p:nvSpPr>
        <p:spPr>
          <a:xfrm>
            <a:off x="1969824" y="2850039"/>
            <a:ext cx="5204352" cy="792600"/>
          </a:xfrm>
          <a:prstGeom prst="rect">
            <a:avLst/>
          </a:prstGeom>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a:t>School Behavior Risk Assessment &amp; Management (BTAM)</a:t>
            </a:r>
            <a:endParaRPr sz="2800" b="1" dirty="0"/>
          </a:p>
        </p:txBody>
      </p:sp>
      <p:pic>
        <p:nvPicPr>
          <p:cNvPr id="41" name="Audio 40">
            <a:hlinkClick r:id="" action="ppaction://media"/>
            <a:extLst>
              <a:ext uri="{FF2B5EF4-FFF2-40B4-BE49-F238E27FC236}">
                <a16:creationId xmlns:a16="http://schemas.microsoft.com/office/drawing/2014/main" id="{CC3055E4-AFBB-E5A9-8578-90DD718B849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4848"/>
    </mc:Choice>
    <mc:Fallback xmlns="">
      <p:transition spd="slow" advTm="24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4"/>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a:t>Why Threat Assessment Matters</a:t>
            </a:r>
            <a:endParaRPr/>
          </a:p>
        </p:txBody>
      </p:sp>
      <p:sp>
        <p:nvSpPr>
          <p:cNvPr id="73" name="Google Shape;73;p14"/>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a:t>Every staff member plays a role in prevention!</a:t>
            </a:r>
            <a:endParaRPr/>
          </a:p>
        </p:txBody>
      </p:sp>
      <p:sp>
        <p:nvSpPr>
          <p:cNvPr id="74" name="Google Shape;74;p14"/>
          <p:cNvSpPr txBox="1">
            <a:spLocks noGrp="1"/>
          </p:cNvSpPr>
          <p:nvPr>
            <p:ph type="body" idx="2"/>
          </p:nvPr>
        </p:nvSpPr>
        <p:spPr>
          <a:xfrm>
            <a:off x="4939500" y="724200"/>
            <a:ext cx="3837000" cy="36951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a:t>Most targeted school violence is preceded by observable warning behaviors</a:t>
            </a:r>
            <a:endParaRPr/>
          </a:p>
          <a:p>
            <a:pPr marL="457200" lvl="0" indent="-342900" algn="l" rtl="0">
              <a:spcBef>
                <a:spcPts val="0"/>
              </a:spcBef>
              <a:spcAft>
                <a:spcPts val="0"/>
              </a:spcAft>
              <a:buSzPts val="1800"/>
              <a:buChar char="●"/>
            </a:pPr>
            <a:r>
              <a:rPr lang="en"/>
              <a:t>Students often tell or show someone before acting</a:t>
            </a:r>
            <a:endParaRPr/>
          </a:p>
          <a:p>
            <a:pPr marL="457200" lvl="0" indent="-342900" algn="l" rtl="0">
              <a:spcBef>
                <a:spcPts val="0"/>
              </a:spcBef>
              <a:spcAft>
                <a:spcPts val="0"/>
              </a:spcAft>
              <a:buSzPts val="1800"/>
              <a:buChar char="●"/>
            </a:pPr>
            <a:r>
              <a:rPr lang="en"/>
              <a:t>Early intervention prevents crises.</a:t>
            </a:r>
            <a:endParaRPr/>
          </a:p>
          <a:p>
            <a:pPr marL="457200" lvl="0" indent="-342900" algn="l" rtl="0">
              <a:spcBef>
                <a:spcPts val="0"/>
              </a:spcBef>
              <a:spcAft>
                <a:spcPts val="0"/>
              </a:spcAft>
              <a:buSzPts val="1800"/>
              <a:buChar char="●"/>
            </a:pPr>
            <a:r>
              <a:rPr lang="en"/>
              <a:t>Threat assessment is about prevention, not punishment.</a:t>
            </a:r>
            <a:endParaRPr/>
          </a:p>
        </p:txBody>
      </p:sp>
      <p:pic>
        <p:nvPicPr>
          <p:cNvPr id="20" name="Audio 19">
            <a:hlinkClick r:id="" action="ppaction://media"/>
            <a:extLst>
              <a:ext uri="{FF2B5EF4-FFF2-40B4-BE49-F238E27FC236}">
                <a16:creationId xmlns:a16="http://schemas.microsoft.com/office/drawing/2014/main" id="{CE1CB742-9A9B-E634-3763-370B08B3CFC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4497"/>
    </mc:Choice>
    <mc:Fallback xmlns="">
      <p:transition spd="slow" advTm="44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Training Outcomes</a:t>
            </a:r>
            <a:endParaRPr/>
          </a:p>
        </p:txBody>
      </p:sp>
      <p:sp>
        <p:nvSpPr>
          <p:cNvPr id="80" name="Google Shape;80;p15"/>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dirty="0"/>
              <a:t>Recognize behaviors and communication that may indicate a student is at risk.</a:t>
            </a:r>
            <a:endParaRPr dirty="0"/>
          </a:p>
          <a:p>
            <a:pPr marL="457200" lvl="0" indent="-342900" algn="l" rtl="0">
              <a:spcBef>
                <a:spcPts val="0"/>
              </a:spcBef>
              <a:spcAft>
                <a:spcPts val="0"/>
              </a:spcAft>
              <a:buSzPts val="1800"/>
              <a:buChar char="●"/>
            </a:pPr>
            <a:r>
              <a:rPr lang="en" dirty="0"/>
              <a:t>Differentiate between an immediate emergency and a concerning behavior requiring BRAT review.</a:t>
            </a:r>
            <a:endParaRPr dirty="0"/>
          </a:p>
          <a:p>
            <a:pPr marL="457200" lvl="0" indent="-342900" algn="l" rtl="0">
              <a:spcBef>
                <a:spcPts val="0"/>
              </a:spcBef>
              <a:spcAft>
                <a:spcPts val="0"/>
              </a:spcAft>
              <a:buSzPts val="1800"/>
              <a:buChar char="●"/>
            </a:pPr>
            <a:r>
              <a:rPr lang="en" dirty="0"/>
              <a:t>Follow district procedures for responding to and reporting threats.</a:t>
            </a:r>
            <a:endParaRPr dirty="0"/>
          </a:p>
          <a:p>
            <a:pPr marL="457200" lvl="0" indent="-342900" algn="l" rtl="0">
              <a:spcBef>
                <a:spcPts val="0"/>
              </a:spcBef>
              <a:spcAft>
                <a:spcPts val="0"/>
              </a:spcAft>
              <a:buSzPts val="1800"/>
              <a:buChar char="●"/>
            </a:pPr>
            <a:r>
              <a:rPr lang="en" dirty="0"/>
              <a:t>Understand the role of the Behavioral Risk Assessment Team (BRAT) &amp; Crisis Response Team (CRT)</a:t>
            </a:r>
            <a:endParaRPr dirty="0"/>
          </a:p>
          <a:p>
            <a:pPr marL="457200" lvl="0" indent="-342900" algn="l" rtl="0">
              <a:spcBef>
                <a:spcPts val="0"/>
              </a:spcBef>
              <a:spcAft>
                <a:spcPts val="0"/>
              </a:spcAft>
              <a:buSzPts val="1800"/>
              <a:buChar char="●"/>
            </a:pPr>
            <a:r>
              <a:rPr lang="en" dirty="0"/>
              <a:t>Support a culture of early reporting that prioritizes prevention &amp; student safety.</a:t>
            </a:r>
            <a:endParaRPr dirty="0"/>
          </a:p>
        </p:txBody>
      </p:sp>
      <p:pic>
        <p:nvPicPr>
          <p:cNvPr id="6" name="Audio 5">
            <a:hlinkClick r:id="" action="ppaction://media"/>
            <a:extLst>
              <a:ext uri="{FF2B5EF4-FFF2-40B4-BE49-F238E27FC236}">
                <a16:creationId xmlns:a16="http://schemas.microsoft.com/office/drawing/2014/main" id="{79A6612C-D329-7913-184F-69D0C86F85D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9931"/>
    </mc:Choice>
    <mc:Fallback xmlns="">
      <p:transition spd="slow" advTm="19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6"/>
          <p:cNvSpPr txBox="1">
            <a:spLocks noGrp="1"/>
          </p:cNvSpPr>
          <p:nvPr>
            <p:ph type="title"/>
          </p:nvPr>
        </p:nvSpPr>
        <p:spPr>
          <a:xfrm>
            <a:off x="148550" y="103175"/>
            <a:ext cx="30369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What is a threat?</a:t>
            </a:r>
            <a:endParaRPr dirty="0"/>
          </a:p>
        </p:txBody>
      </p:sp>
      <p:graphicFrame>
        <p:nvGraphicFramePr>
          <p:cNvPr id="86" name="Google Shape;86;p16"/>
          <p:cNvGraphicFramePr/>
          <p:nvPr/>
        </p:nvGraphicFramePr>
        <p:xfrm>
          <a:off x="1521825" y="2264075"/>
          <a:ext cx="7223250" cy="2712660"/>
        </p:xfrm>
        <a:graphic>
          <a:graphicData uri="http://schemas.openxmlformats.org/drawingml/2006/table">
            <a:tbl>
              <a:tblPr>
                <a:noFill/>
                <a:tableStyleId>{23EF86D3-ACDB-4339-BF09-94E2FE1F4BB0}</a:tableStyleId>
              </a:tblPr>
              <a:tblGrid>
                <a:gridCol w="3611625">
                  <a:extLst>
                    <a:ext uri="{9D8B030D-6E8A-4147-A177-3AD203B41FA5}">
                      <a16:colId xmlns:a16="http://schemas.microsoft.com/office/drawing/2014/main" val="20000"/>
                    </a:ext>
                  </a:extLst>
                </a:gridCol>
                <a:gridCol w="3611625">
                  <a:extLst>
                    <a:ext uri="{9D8B030D-6E8A-4147-A177-3AD203B41FA5}">
                      <a16:colId xmlns:a16="http://schemas.microsoft.com/office/drawing/2014/main" val="20001"/>
                    </a:ext>
                  </a:extLst>
                </a:gridCol>
              </a:tblGrid>
              <a:tr h="1242375">
                <a:tc>
                  <a:txBody>
                    <a:bodyPr/>
                    <a:lstStyle/>
                    <a:p>
                      <a:pPr marL="0" lvl="0" indent="0" algn="l" rtl="0">
                        <a:spcBef>
                          <a:spcPts val="0"/>
                        </a:spcBef>
                        <a:spcAft>
                          <a:spcPts val="0"/>
                        </a:spcAft>
                        <a:buNone/>
                      </a:pPr>
                      <a:r>
                        <a:rPr lang="en" u="sng" dirty="0"/>
                        <a:t>Direct Threat</a:t>
                      </a:r>
                      <a:endParaRPr u="sng" dirty="0"/>
                    </a:p>
                    <a:p>
                      <a:pPr marL="457200" lvl="0" indent="-317500" algn="l" rtl="0">
                        <a:spcBef>
                          <a:spcPts val="0"/>
                        </a:spcBef>
                        <a:spcAft>
                          <a:spcPts val="0"/>
                        </a:spcAft>
                        <a:buSzPts val="1400"/>
                        <a:buChar char="➢"/>
                      </a:pPr>
                      <a:r>
                        <a:rPr lang="en" dirty="0"/>
                        <a:t>Specific target mentioned</a:t>
                      </a:r>
                      <a:endParaRPr dirty="0"/>
                    </a:p>
                    <a:p>
                      <a:pPr marL="914400" lvl="0" indent="0" algn="l" rtl="0">
                        <a:spcBef>
                          <a:spcPts val="0"/>
                        </a:spcBef>
                        <a:spcAft>
                          <a:spcPts val="0"/>
                        </a:spcAft>
                        <a:buNone/>
                      </a:pPr>
                      <a:endParaRPr dirty="0"/>
                    </a:p>
                    <a:p>
                      <a:pPr marL="457200" lvl="0" indent="-317500" algn="l" rtl="0">
                        <a:spcBef>
                          <a:spcPts val="0"/>
                        </a:spcBef>
                        <a:spcAft>
                          <a:spcPts val="0"/>
                        </a:spcAft>
                        <a:buSzPts val="1400"/>
                        <a:buChar char="➢"/>
                      </a:pPr>
                      <a:r>
                        <a:rPr lang="en" dirty="0"/>
                        <a:t>Straightforward, clear, and explicit</a:t>
                      </a:r>
                      <a:endParaRPr dirty="0"/>
                    </a:p>
                    <a:p>
                      <a:pPr marL="0" lvl="0" indent="0" algn="l" rtl="0">
                        <a:spcBef>
                          <a:spcPts val="0"/>
                        </a:spcBef>
                        <a:spcAft>
                          <a:spcPts val="0"/>
                        </a:spcAft>
                        <a:buNone/>
                      </a:pPr>
                      <a:endParaRPr u="sng" dirty="0"/>
                    </a:p>
                  </a:txBody>
                  <a:tcPr marL="91425" marR="91425" marT="91425" marB="91425">
                    <a:solidFill>
                      <a:srgbClr val="CCCCCC"/>
                    </a:solidFill>
                  </a:tcPr>
                </a:tc>
                <a:tc>
                  <a:txBody>
                    <a:bodyPr/>
                    <a:lstStyle/>
                    <a:p>
                      <a:pPr marL="0" lvl="0" indent="0" algn="l" rtl="0">
                        <a:spcBef>
                          <a:spcPts val="0"/>
                        </a:spcBef>
                        <a:spcAft>
                          <a:spcPts val="0"/>
                        </a:spcAft>
                        <a:buNone/>
                      </a:pPr>
                      <a:r>
                        <a:rPr lang="en" b="1" u="sng">
                          <a:solidFill>
                            <a:schemeClr val="dk2"/>
                          </a:solidFill>
                        </a:rPr>
                        <a:t>Veiled</a:t>
                      </a:r>
                      <a:endParaRPr b="1" u="sng">
                        <a:solidFill>
                          <a:schemeClr val="dk2"/>
                        </a:solidFill>
                      </a:endParaRPr>
                    </a:p>
                    <a:p>
                      <a:pPr marL="457200" lvl="0" indent="-317500" algn="l" rtl="0">
                        <a:spcBef>
                          <a:spcPts val="0"/>
                        </a:spcBef>
                        <a:spcAft>
                          <a:spcPts val="0"/>
                        </a:spcAft>
                        <a:buClr>
                          <a:schemeClr val="dk2"/>
                        </a:buClr>
                        <a:buSzPts val="1400"/>
                        <a:buChar char="➢"/>
                      </a:pPr>
                      <a:r>
                        <a:rPr lang="en" b="1">
                          <a:solidFill>
                            <a:schemeClr val="dk2"/>
                          </a:solidFill>
                        </a:rPr>
                        <a:t>Hints at a possible act</a:t>
                      </a:r>
                      <a:endParaRPr b="1">
                        <a:solidFill>
                          <a:schemeClr val="dk2"/>
                        </a:solidFill>
                      </a:endParaRPr>
                    </a:p>
                    <a:p>
                      <a:pPr marL="457200" lvl="0" indent="0" algn="l" rtl="0">
                        <a:spcBef>
                          <a:spcPts val="0"/>
                        </a:spcBef>
                        <a:spcAft>
                          <a:spcPts val="0"/>
                        </a:spcAft>
                        <a:buNone/>
                      </a:pPr>
                      <a:endParaRPr b="1">
                        <a:solidFill>
                          <a:schemeClr val="dk2"/>
                        </a:solidFill>
                      </a:endParaRPr>
                    </a:p>
                    <a:p>
                      <a:pPr marL="457200" lvl="0" indent="-317500" algn="l" rtl="0">
                        <a:spcBef>
                          <a:spcPts val="0"/>
                        </a:spcBef>
                        <a:spcAft>
                          <a:spcPts val="0"/>
                        </a:spcAft>
                        <a:buClr>
                          <a:schemeClr val="dk2"/>
                        </a:buClr>
                        <a:buSzPts val="1400"/>
                        <a:buChar char="➢"/>
                      </a:pPr>
                      <a:r>
                        <a:rPr lang="en" b="1">
                          <a:solidFill>
                            <a:schemeClr val="dk2"/>
                          </a:solidFill>
                        </a:rPr>
                        <a:t>Listener must interpret meaning</a:t>
                      </a:r>
                      <a:endParaRPr b="1">
                        <a:solidFill>
                          <a:schemeClr val="dk2"/>
                        </a:solidFill>
                      </a:endParaRPr>
                    </a:p>
                  </a:txBody>
                  <a:tcPr marL="91425" marR="91425" marT="91425" marB="91425">
                    <a:solidFill>
                      <a:srgbClr val="FF9900"/>
                    </a:solidFill>
                  </a:tcPr>
                </a:tc>
                <a:extLst>
                  <a:ext uri="{0D108BD9-81ED-4DB2-BD59-A6C34878D82A}">
                    <a16:rowId xmlns:a16="http://schemas.microsoft.com/office/drawing/2014/main" val="10000"/>
                  </a:ext>
                </a:extLst>
              </a:tr>
              <a:tr h="1454525">
                <a:tc>
                  <a:txBody>
                    <a:bodyPr/>
                    <a:lstStyle/>
                    <a:p>
                      <a:pPr marL="0" lvl="0" indent="0" algn="l" rtl="0">
                        <a:spcBef>
                          <a:spcPts val="0"/>
                        </a:spcBef>
                        <a:spcAft>
                          <a:spcPts val="0"/>
                        </a:spcAft>
                        <a:buNone/>
                      </a:pPr>
                      <a:r>
                        <a:rPr lang="en" u="sng"/>
                        <a:t>Indirect</a:t>
                      </a:r>
                      <a:endParaRPr u="sng"/>
                    </a:p>
                    <a:p>
                      <a:pPr marL="457200" lvl="0" indent="-317500" algn="l" rtl="0">
                        <a:spcBef>
                          <a:spcPts val="0"/>
                        </a:spcBef>
                        <a:spcAft>
                          <a:spcPts val="0"/>
                        </a:spcAft>
                        <a:buSzPts val="1400"/>
                        <a:buChar char="➢"/>
                      </a:pPr>
                      <a:r>
                        <a:rPr lang="en"/>
                        <a:t>Vague, unclear, ambiguous</a:t>
                      </a:r>
                      <a:endParaRPr/>
                    </a:p>
                    <a:p>
                      <a:pPr marL="457200" lvl="0" indent="0" algn="l" rtl="0">
                        <a:spcBef>
                          <a:spcPts val="0"/>
                        </a:spcBef>
                        <a:spcAft>
                          <a:spcPts val="0"/>
                        </a:spcAft>
                        <a:buNone/>
                      </a:pPr>
                      <a:endParaRPr/>
                    </a:p>
                    <a:p>
                      <a:pPr marL="457200" lvl="0" indent="-317500" algn="l" rtl="0">
                        <a:spcBef>
                          <a:spcPts val="0"/>
                        </a:spcBef>
                        <a:spcAft>
                          <a:spcPts val="0"/>
                        </a:spcAft>
                        <a:buSzPts val="1400"/>
                        <a:buChar char="➢"/>
                      </a:pPr>
                      <a:r>
                        <a:rPr lang="en"/>
                        <a:t>Act could occur</a:t>
                      </a:r>
                      <a:endParaRPr/>
                    </a:p>
                  </a:txBody>
                  <a:tcPr marL="91425" marR="91425" marT="91425" marB="91425">
                    <a:solidFill>
                      <a:srgbClr val="FF9900"/>
                    </a:solidFill>
                  </a:tcPr>
                </a:tc>
                <a:tc>
                  <a:txBody>
                    <a:bodyPr/>
                    <a:lstStyle/>
                    <a:p>
                      <a:pPr marL="0" lvl="0" indent="0" algn="l" rtl="0">
                        <a:spcBef>
                          <a:spcPts val="0"/>
                        </a:spcBef>
                        <a:spcAft>
                          <a:spcPts val="0"/>
                        </a:spcAft>
                        <a:buNone/>
                      </a:pPr>
                      <a:r>
                        <a:rPr lang="en" u="sng" dirty="0"/>
                        <a:t>Conditional</a:t>
                      </a:r>
                      <a:endParaRPr u="sng" dirty="0"/>
                    </a:p>
                    <a:p>
                      <a:pPr marL="457200" lvl="0" indent="-317500" algn="l" rtl="0">
                        <a:spcBef>
                          <a:spcPts val="0"/>
                        </a:spcBef>
                        <a:spcAft>
                          <a:spcPts val="0"/>
                        </a:spcAft>
                        <a:buSzPts val="1400"/>
                        <a:buChar char="➢"/>
                      </a:pPr>
                      <a:r>
                        <a:rPr lang="en" dirty="0"/>
                        <a:t>Act will happen unless certain conditions or terms are met</a:t>
                      </a:r>
                      <a:endParaRPr dirty="0"/>
                    </a:p>
                    <a:p>
                      <a:pPr marL="457200" lvl="0" indent="0" algn="l" rtl="0">
                        <a:spcBef>
                          <a:spcPts val="0"/>
                        </a:spcBef>
                        <a:spcAft>
                          <a:spcPts val="0"/>
                        </a:spcAft>
                        <a:buNone/>
                      </a:pPr>
                      <a:endParaRPr dirty="0"/>
                    </a:p>
                    <a:p>
                      <a:pPr marL="457200" lvl="0" indent="-317500" algn="l" rtl="0">
                        <a:spcBef>
                          <a:spcPts val="0"/>
                        </a:spcBef>
                        <a:spcAft>
                          <a:spcPts val="0"/>
                        </a:spcAft>
                        <a:buSzPts val="1400"/>
                        <a:buChar char="➢"/>
                      </a:pPr>
                      <a:r>
                        <a:rPr lang="en" dirty="0"/>
                        <a:t>Designed to gain compliance of listener</a:t>
                      </a:r>
                      <a:endParaRPr dirty="0"/>
                    </a:p>
                  </a:txBody>
                  <a:tcPr marL="91425" marR="91425" marT="91425" marB="91425">
                    <a:solidFill>
                      <a:srgbClr val="CCCCCC"/>
                    </a:solidFill>
                  </a:tcPr>
                </a:tc>
                <a:extLst>
                  <a:ext uri="{0D108BD9-81ED-4DB2-BD59-A6C34878D82A}">
                    <a16:rowId xmlns:a16="http://schemas.microsoft.com/office/drawing/2014/main" val="10001"/>
                  </a:ext>
                </a:extLst>
              </a:tr>
            </a:tbl>
          </a:graphicData>
        </a:graphic>
      </p:graphicFrame>
      <p:sp>
        <p:nvSpPr>
          <p:cNvPr id="87" name="Google Shape;87;p16"/>
          <p:cNvSpPr txBox="1"/>
          <p:nvPr/>
        </p:nvSpPr>
        <p:spPr>
          <a:xfrm>
            <a:off x="4374300" y="2198800"/>
            <a:ext cx="186600" cy="69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a:solidFill>
                <a:schemeClr val="dk2"/>
              </a:solidFill>
              <a:latin typeface="Open Sans"/>
              <a:ea typeface="Open Sans"/>
              <a:cs typeface="Open Sans"/>
              <a:sym typeface="Open Sans"/>
            </a:endParaRPr>
          </a:p>
        </p:txBody>
      </p:sp>
      <p:sp>
        <p:nvSpPr>
          <p:cNvPr id="88" name="Google Shape;88;p16"/>
          <p:cNvSpPr txBox="1"/>
          <p:nvPr/>
        </p:nvSpPr>
        <p:spPr>
          <a:xfrm>
            <a:off x="664350" y="669025"/>
            <a:ext cx="7606500" cy="104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dirty="0">
                <a:solidFill>
                  <a:schemeClr val="dk2"/>
                </a:solidFill>
                <a:latin typeface="Open Sans"/>
                <a:ea typeface="Open Sans"/>
                <a:cs typeface="Open Sans"/>
                <a:sym typeface="Open Sans"/>
              </a:rPr>
              <a:t>A threat is an expression of intent to do harm or act out violently against someone or something (spoken, written or symbolic). This includes harm to self and others.</a:t>
            </a:r>
            <a:endParaRPr sz="1800" dirty="0">
              <a:solidFill>
                <a:schemeClr val="dk2"/>
              </a:solidFill>
              <a:latin typeface="Open Sans"/>
              <a:ea typeface="Open Sans"/>
              <a:cs typeface="Open Sans"/>
              <a:sym typeface="Open Sans"/>
            </a:endParaRPr>
          </a:p>
        </p:txBody>
      </p:sp>
      <p:sp>
        <p:nvSpPr>
          <p:cNvPr id="89" name="Google Shape;89;p16"/>
          <p:cNvSpPr txBox="1">
            <a:spLocks noGrp="1"/>
          </p:cNvSpPr>
          <p:nvPr>
            <p:ph type="title"/>
          </p:nvPr>
        </p:nvSpPr>
        <p:spPr>
          <a:xfrm>
            <a:off x="195739" y="1611400"/>
            <a:ext cx="3036900" cy="6573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Types of threats:</a:t>
            </a:r>
            <a:endParaRPr/>
          </a:p>
        </p:txBody>
      </p:sp>
      <p:pic>
        <p:nvPicPr>
          <p:cNvPr id="14" name="Audio 13">
            <a:hlinkClick r:id="" action="ppaction://media"/>
            <a:extLst>
              <a:ext uri="{FF2B5EF4-FFF2-40B4-BE49-F238E27FC236}">
                <a16:creationId xmlns:a16="http://schemas.microsoft.com/office/drawing/2014/main" id="{787B55B9-C541-A20D-B36A-0893BB40053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3447"/>
    </mc:Choice>
    <mc:Fallback xmlns="">
      <p:transition spd="slow" advTm="63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solidFill>
                  <a:schemeClr val="dk2"/>
                </a:solidFill>
              </a:rPr>
              <a:t>Warning Signs – Behavior &amp; Circumstances of Concern</a:t>
            </a:r>
            <a:endParaRPr dirty="0">
              <a:solidFill>
                <a:schemeClr val="dk2"/>
              </a:solidFill>
            </a:endParaRPr>
          </a:p>
        </p:txBody>
      </p:sp>
      <p:sp>
        <p:nvSpPr>
          <p:cNvPr id="95" name="Google Shape;95;p17"/>
          <p:cNvSpPr txBox="1"/>
          <p:nvPr/>
        </p:nvSpPr>
        <p:spPr>
          <a:xfrm>
            <a:off x="373027" y="1201473"/>
            <a:ext cx="8282400" cy="258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dirty="0">
              <a:solidFill>
                <a:schemeClr val="lt1"/>
              </a:solidFill>
              <a:latin typeface="Open Sans"/>
              <a:ea typeface="Open Sans"/>
              <a:cs typeface="Open Sans"/>
              <a:sym typeface="Open Sans"/>
            </a:endParaRPr>
          </a:p>
        </p:txBody>
      </p:sp>
      <p:graphicFrame>
        <p:nvGraphicFramePr>
          <p:cNvPr id="3" name="Table 2">
            <a:extLst>
              <a:ext uri="{FF2B5EF4-FFF2-40B4-BE49-F238E27FC236}">
                <a16:creationId xmlns:a16="http://schemas.microsoft.com/office/drawing/2014/main" id="{29331FCD-1950-69D0-E0D1-D3040C484566}"/>
              </a:ext>
            </a:extLst>
          </p:cNvPr>
          <p:cNvGraphicFramePr>
            <a:graphicFrameLocks noGrp="1"/>
          </p:cNvGraphicFramePr>
          <p:nvPr>
            <p:extLst>
              <p:ext uri="{D42A27DB-BD31-4B8C-83A1-F6EECF244321}">
                <p14:modId xmlns:p14="http://schemas.microsoft.com/office/powerpoint/2010/main" val="2073877394"/>
              </p:ext>
            </p:extLst>
          </p:nvPr>
        </p:nvGraphicFramePr>
        <p:xfrm>
          <a:off x="488573" y="1108161"/>
          <a:ext cx="8166856" cy="2721747"/>
        </p:xfrm>
        <a:graphic>
          <a:graphicData uri="http://schemas.openxmlformats.org/drawingml/2006/table">
            <a:tbl>
              <a:tblPr firstRow="1" bandRow="1">
                <a:tableStyleId>{3C2FFA5D-87B4-456A-9821-1D502468CF0F}</a:tableStyleId>
              </a:tblPr>
              <a:tblGrid>
                <a:gridCol w="2041714">
                  <a:extLst>
                    <a:ext uri="{9D8B030D-6E8A-4147-A177-3AD203B41FA5}">
                      <a16:colId xmlns:a16="http://schemas.microsoft.com/office/drawing/2014/main" val="4128264145"/>
                    </a:ext>
                  </a:extLst>
                </a:gridCol>
                <a:gridCol w="2084962">
                  <a:extLst>
                    <a:ext uri="{9D8B030D-6E8A-4147-A177-3AD203B41FA5}">
                      <a16:colId xmlns:a16="http://schemas.microsoft.com/office/drawing/2014/main" val="687429278"/>
                    </a:ext>
                  </a:extLst>
                </a:gridCol>
                <a:gridCol w="1998466">
                  <a:extLst>
                    <a:ext uri="{9D8B030D-6E8A-4147-A177-3AD203B41FA5}">
                      <a16:colId xmlns:a16="http://schemas.microsoft.com/office/drawing/2014/main" val="1628024676"/>
                    </a:ext>
                  </a:extLst>
                </a:gridCol>
                <a:gridCol w="2041714">
                  <a:extLst>
                    <a:ext uri="{9D8B030D-6E8A-4147-A177-3AD203B41FA5}">
                      <a16:colId xmlns:a16="http://schemas.microsoft.com/office/drawing/2014/main" val="74590881"/>
                    </a:ext>
                  </a:extLst>
                </a:gridCol>
              </a:tblGrid>
              <a:tr h="435747">
                <a:tc>
                  <a:txBody>
                    <a:bodyPr/>
                    <a:lstStyle/>
                    <a:p>
                      <a:pPr algn="ctr"/>
                      <a:r>
                        <a:rPr lang="en-US" dirty="0">
                          <a:solidFill>
                            <a:sysClr val="windowText" lastClr="000000"/>
                          </a:solidFill>
                        </a:rPr>
                        <a:t>Behavioral</a:t>
                      </a:r>
                    </a:p>
                  </a:txBody>
                  <a:tcPr>
                    <a:solidFill>
                      <a:schemeClr val="bg1"/>
                    </a:solidFill>
                  </a:tcPr>
                </a:tc>
                <a:tc>
                  <a:txBody>
                    <a:bodyPr/>
                    <a:lstStyle/>
                    <a:p>
                      <a:pPr algn="ctr"/>
                      <a:r>
                        <a:rPr lang="en-US" dirty="0">
                          <a:solidFill>
                            <a:sysClr val="windowText" lastClr="000000"/>
                          </a:solidFill>
                        </a:rPr>
                        <a:t>Verbal/Written</a:t>
                      </a:r>
                    </a:p>
                  </a:txBody>
                  <a:tcPr>
                    <a:solidFill>
                      <a:schemeClr val="bg1"/>
                    </a:solidFill>
                  </a:tcPr>
                </a:tc>
                <a:tc>
                  <a:txBody>
                    <a:bodyPr/>
                    <a:lstStyle/>
                    <a:p>
                      <a:pPr algn="ctr"/>
                      <a:r>
                        <a:rPr lang="en-US" dirty="0">
                          <a:solidFill>
                            <a:sysClr val="windowText" lastClr="000000"/>
                          </a:solidFill>
                        </a:rPr>
                        <a:t>Attack-Related</a:t>
                      </a:r>
                    </a:p>
                  </a:txBody>
                  <a:tcPr>
                    <a:solidFill>
                      <a:schemeClr val="bg1"/>
                    </a:solidFill>
                  </a:tcPr>
                </a:tc>
                <a:tc>
                  <a:txBody>
                    <a:bodyPr/>
                    <a:lstStyle/>
                    <a:p>
                      <a:pPr algn="ctr"/>
                      <a:r>
                        <a:rPr lang="en-US" dirty="0">
                          <a:solidFill>
                            <a:sysClr val="windowText" lastClr="000000"/>
                          </a:solidFill>
                        </a:rPr>
                        <a:t>Social/Emotional</a:t>
                      </a:r>
                    </a:p>
                  </a:txBody>
                  <a:tcPr>
                    <a:solidFill>
                      <a:schemeClr val="bg1"/>
                    </a:solidFill>
                  </a:tcPr>
                </a:tc>
                <a:extLst>
                  <a:ext uri="{0D108BD9-81ED-4DB2-BD59-A6C34878D82A}">
                    <a16:rowId xmlns:a16="http://schemas.microsoft.com/office/drawing/2014/main" val="3616302619"/>
                  </a:ext>
                </a:extLst>
              </a:tr>
              <a:tr h="435747">
                <a:tc>
                  <a:txBody>
                    <a:bodyPr/>
                    <a:lstStyle/>
                    <a:p>
                      <a:pPr marL="285750" indent="-285750">
                        <a:buFont typeface="Arial" panose="020B0604020202020204" pitchFamily="34" charset="0"/>
                        <a:buChar char="•"/>
                      </a:pPr>
                      <a:r>
                        <a:rPr lang="en-US" dirty="0">
                          <a:solidFill>
                            <a:schemeClr val="bg1"/>
                          </a:solidFill>
                        </a:rPr>
                        <a:t>Sudden aggressive behavior</a:t>
                      </a:r>
                    </a:p>
                  </a:txBody>
                  <a:tcPr/>
                </a:tc>
                <a:tc>
                  <a:txBody>
                    <a:bodyPr/>
                    <a:lstStyle/>
                    <a:p>
                      <a:pPr marL="285750" indent="-285750">
                        <a:buFont typeface="Arial" panose="020B0604020202020204" pitchFamily="34" charset="0"/>
                        <a:buChar char="•"/>
                      </a:pPr>
                      <a:r>
                        <a:rPr lang="en-US" dirty="0">
                          <a:solidFill>
                            <a:schemeClr val="bg1"/>
                          </a:solidFill>
                        </a:rPr>
                        <a:t>Threats toward self or others</a:t>
                      </a:r>
                    </a:p>
                  </a:txBody>
                  <a:tcPr/>
                </a:tc>
                <a:tc>
                  <a:txBody>
                    <a:bodyPr/>
                    <a:lstStyle/>
                    <a:p>
                      <a:pPr marL="285750" indent="-285750">
                        <a:buFont typeface="Arial" panose="020B0604020202020204" pitchFamily="34" charset="0"/>
                        <a:buChar char="•"/>
                      </a:pPr>
                      <a:r>
                        <a:rPr lang="en-US" dirty="0">
                          <a:solidFill>
                            <a:schemeClr val="bg1"/>
                          </a:solidFill>
                        </a:rPr>
                        <a:t>Researching previous attacks</a:t>
                      </a:r>
                    </a:p>
                  </a:txBody>
                  <a:tcPr/>
                </a:tc>
                <a:tc>
                  <a:txBody>
                    <a:bodyPr/>
                    <a:lstStyle/>
                    <a:p>
                      <a:pPr marL="285750" indent="-285750">
                        <a:buFont typeface="Arial" panose="020B0604020202020204" pitchFamily="34" charset="0"/>
                        <a:buChar char="•"/>
                      </a:pPr>
                      <a:r>
                        <a:rPr lang="en-US" dirty="0">
                          <a:solidFill>
                            <a:schemeClr val="bg1"/>
                          </a:solidFill>
                        </a:rPr>
                        <a:t>Severe bullying concerns</a:t>
                      </a:r>
                    </a:p>
                  </a:txBody>
                  <a:tcPr/>
                </a:tc>
                <a:extLst>
                  <a:ext uri="{0D108BD9-81ED-4DB2-BD59-A6C34878D82A}">
                    <a16:rowId xmlns:a16="http://schemas.microsoft.com/office/drawing/2014/main" val="2391833564"/>
                  </a:ext>
                </a:extLst>
              </a:tr>
              <a:tr h="435747">
                <a:tc>
                  <a:txBody>
                    <a:bodyPr/>
                    <a:lstStyle/>
                    <a:p>
                      <a:pPr marL="285750" indent="-285750">
                        <a:buFont typeface="Arial" panose="020B0604020202020204" pitchFamily="34" charset="0"/>
                        <a:buChar char="•"/>
                      </a:pPr>
                      <a:r>
                        <a:rPr lang="en-US" dirty="0">
                          <a:solidFill>
                            <a:schemeClr val="bg1"/>
                          </a:solidFill>
                        </a:rPr>
                        <a:t>Significant personality changes</a:t>
                      </a:r>
                    </a:p>
                  </a:txBody>
                  <a:tcPr/>
                </a:tc>
                <a:tc>
                  <a:txBody>
                    <a:bodyPr/>
                    <a:lstStyle/>
                    <a:p>
                      <a:pPr marL="285750" indent="-285750">
                        <a:buFont typeface="Arial" panose="020B0604020202020204" pitchFamily="34" charset="0"/>
                        <a:buChar char="•"/>
                      </a:pPr>
                      <a:r>
                        <a:rPr lang="en-US" dirty="0">
                          <a:solidFill>
                            <a:schemeClr val="bg1"/>
                          </a:solidFill>
                        </a:rPr>
                        <a:t>Violent essays, drawings, or social media posts</a:t>
                      </a:r>
                    </a:p>
                  </a:txBody>
                  <a:tcPr/>
                </a:tc>
                <a:tc>
                  <a:txBody>
                    <a:bodyPr/>
                    <a:lstStyle/>
                    <a:p>
                      <a:pPr marL="285750" indent="-285750">
                        <a:buFont typeface="Arial" panose="020B0604020202020204" pitchFamily="34" charset="0"/>
                        <a:buChar char="•"/>
                      </a:pPr>
                      <a:r>
                        <a:rPr lang="en-US" dirty="0">
                          <a:solidFill>
                            <a:schemeClr val="bg1"/>
                          </a:solidFill>
                        </a:rPr>
                        <a:t>Seeking weapons</a:t>
                      </a:r>
                    </a:p>
                  </a:txBody>
                  <a:tcPr/>
                </a:tc>
                <a:tc>
                  <a:txBody>
                    <a:bodyPr/>
                    <a:lstStyle/>
                    <a:p>
                      <a:pPr marL="285750" indent="-285750">
                        <a:buFont typeface="Arial" panose="020B0604020202020204" pitchFamily="34" charset="0"/>
                        <a:buChar char="•"/>
                      </a:pPr>
                      <a:r>
                        <a:rPr lang="en-US" dirty="0">
                          <a:solidFill>
                            <a:schemeClr val="bg1"/>
                          </a:solidFill>
                        </a:rPr>
                        <a:t>Major life crisis</a:t>
                      </a:r>
                    </a:p>
                  </a:txBody>
                  <a:tcPr/>
                </a:tc>
                <a:extLst>
                  <a:ext uri="{0D108BD9-81ED-4DB2-BD59-A6C34878D82A}">
                    <a16:rowId xmlns:a16="http://schemas.microsoft.com/office/drawing/2014/main" val="4014738836"/>
                  </a:ext>
                </a:extLst>
              </a:tr>
              <a:tr h="435747">
                <a:tc>
                  <a:txBody>
                    <a:bodyPr/>
                    <a:lstStyle/>
                    <a:p>
                      <a:pPr marL="285750" indent="-285750">
                        <a:buFont typeface="Arial" panose="020B0604020202020204" pitchFamily="34" charset="0"/>
                        <a:buChar char="•"/>
                      </a:pPr>
                      <a:r>
                        <a:rPr lang="en-US" dirty="0">
                          <a:solidFill>
                            <a:schemeClr val="bg1"/>
                          </a:solidFill>
                        </a:rPr>
                        <a:t>Intense anger or hopelessness</a:t>
                      </a:r>
                    </a:p>
                  </a:txBody>
                  <a:tcPr/>
                </a:tc>
                <a:tc>
                  <a:txBody>
                    <a:bodyPr/>
                    <a:lstStyle/>
                    <a:p>
                      <a:pPr marL="285750" indent="-285750">
                        <a:buFont typeface="Arial" panose="020B0604020202020204" pitchFamily="34" charset="0"/>
                        <a:buChar char="•"/>
                      </a:pPr>
                      <a:r>
                        <a:rPr lang="en-US" dirty="0">
                          <a:solidFill>
                            <a:schemeClr val="bg1"/>
                          </a:solidFill>
                        </a:rPr>
                        <a:t>Statements glorifying violence</a:t>
                      </a:r>
                    </a:p>
                  </a:txBody>
                  <a:tcPr/>
                </a:tc>
                <a:tc>
                  <a:txBody>
                    <a:bodyPr/>
                    <a:lstStyle/>
                    <a:p>
                      <a:pPr marL="285750" indent="-285750">
                        <a:buFont typeface="Arial" panose="020B0604020202020204" pitchFamily="34" charset="0"/>
                        <a:buChar char="•"/>
                      </a:pPr>
                      <a:r>
                        <a:rPr lang="en-US" dirty="0">
                          <a:solidFill>
                            <a:schemeClr val="bg1"/>
                          </a:solidFill>
                        </a:rPr>
                        <a:t>Sudden interest in violence</a:t>
                      </a:r>
                    </a:p>
                  </a:txBody>
                  <a:tcPr/>
                </a:tc>
                <a:tc>
                  <a:txBody>
                    <a:bodyPr/>
                    <a:lstStyle/>
                    <a:p>
                      <a:pPr marL="285750" indent="-285750">
                        <a:buFont typeface="Arial" panose="020B0604020202020204" pitchFamily="34" charset="0"/>
                        <a:buChar char="•"/>
                      </a:pPr>
                      <a:r>
                        <a:rPr lang="en-US" dirty="0">
                          <a:solidFill>
                            <a:schemeClr val="bg1"/>
                          </a:solidFill>
                        </a:rPr>
                        <a:t>Fixation on revenge</a:t>
                      </a:r>
                    </a:p>
                  </a:txBody>
                  <a:tcPr/>
                </a:tc>
                <a:extLst>
                  <a:ext uri="{0D108BD9-81ED-4DB2-BD59-A6C34878D82A}">
                    <a16:rowId xmlns:a16="http://schemas.microsoft.com/office/drawing/2014/main" val="1625416107"/>
                  </a:ext>
                </a:extLst>
              </a:tr>
              <a:tr h="435747">
                <a:tc>
                  <a:txBody>
                    <a:bodyPr/>
                    <a:lstStyle/>
                    <a:p>
                      <a:pPr marL="285750" indent="-285750">
                        <a:buFont typeface="Arial" panose="020B0604020202020204" pitchFamily="34" charset="0"/>
                        <a:buChar char="•"/>
                      </a:pPr>
                      <a:r>
                        <a:rPr lang="en-US" dirty="0">
                          <a:solidFill>
                            <a:schemeClr val="bg1"/>
                          </a:solidFill>
                        </a:rPr>
                        <a:t>Increased isolation</a:t>
                      </a:r>
                    </a:p>
                  </a:txBody>
                  <a:tcPr/>
                </a:tc>
                <a:tc>
                  <a:txBody>
                    <a:bodyPr/>
                    <a:lstStyle/>
                    <a:p>
                      <a:endParaRPr lang="en-US" dirty="0">
                        <a:solidFill>
                          <a:schemeClr val="bg1"/>
                        </a:solidFill>
                      </a:endParaRPr>
                    </a:p>
                  </a:txBody>
                  <a:tcPr/>
                </a:tc>
                <a:tc>
                  <a:txBody>
                    <a:bodyPr/>
                    <a:lstStyle/>
                    <a:p>
                      <a:pPr marL="285750" indent="-285750">
                        <a:buFont typeface="Arial" panose="020B0604020202020204" pitchFamily="34" charset="0"/>
                        <a:buChar char="•"/>
                      </a:pPr>
                      <a:r>
                        <a:rPr lang="en-US" dirty="0">
                          <a:solidFill>
                            <a:schemeClr val="bg1"/>
                          </a:solidFill>
                        </a:rPr>
                        <a:t>Making plans or rehearsing attacks</a:t>
                      </a:r>
                    </a:p>
                  </a:txBody>
                  <a:tcPr/>
                </a:tc>
                <a:tc>
                  <a:txBody>
                    <a:bodyPr/>
                    <a:lstStyle/>
                    <a:p>
                      <a:pPr marL="285750" indent="-285750">
                        <a:buFont typeface="Arial" panose="020B0604020202020204" pitchFamily="34" charset="0"/>
                        <a:buChar char="•"/>
                      </a:pPr>
                      <a:r>
                        <a:rPr lang="en-US" dirty="0">
                          <a:solidFill>
                            <a:schemeClr val="bg1"/>
                          </a:solidFill>
                        </a:rPr>
                        <a:t>Feeling persecuted</a:t>
                      </a:r>
                    </a:p>
                  </a:txBody>
                  <a:tcPr/>
                </a:tc>
                <a:extLst>
                  <a:ext uri="{0D108BD9-81ED-4DB2-BD59-A6C34878D82A}">
                    <a16:rowId xmlns:a16="http://schemas.microsoft.com/office/drawing/2014/main" val="2762870185"/>
                  </a:ext>
                </a:extLst>
              </a:tr>
            </a:tbl>
          </a:graphicData>
        </a:graphic>
      </p:graphicFrame>
      <p:sp>
        <p:nvSpPr>
          <p:cNvPr id="4" name="TextBox 3">
            <a:extLst>
              <a:ext uri="{FF2B5EF4-FFF2-40B4-BE49-F238E27FC236}">
                <a16:creationId xmlns:a16="http://schemas.microsoft.com/office/drawing/2014/main" id="{4C279BF5-CDB1-C2C7-DE43-0F029CC92CEE}"/>
              </a:ext>
            </a:extLst>
          </p:cNvPr>
          <p:cNvSpPr txBox="1"/>
          <p:nvPr/>
        </p:nvSpPr>
        <p:spPr>
          <a:xfrm>
            <a:off x="562232" y="4046838"/>
            <a:ext cx="7988644" cy="707886"/>
          </a:xfrm>
          <a:prstGeom prst="rect">
            <a:avLst/>
          </a:prstGeom>
          <a:noFill/>
        </p:spPr>
        <p:txBody>
          <a:bodyPr wrap="square" rtlCol="0">
            <a:spAutoFit/>
          </a:bodyPr>
          <a:lstStyle/>
          <a:p>
            <a:pPr algn="ctr"/>
            <a:r>
              <a:rPr lang="en-US" sz="2000" dirty="0">
                <a:solidFill>
                  <a:schemeClr val="bg1"/>
                </a:solidFill>
              </a:rPr>
              <a:t>One warning sign alone may not indicate violence. Patterns of concerning behavior should always be reported!</a:t>
            </a:r>
          </a:p>
        </p:txBody>
      </p:sp>
      <p:pic>
        <p:nvPicPr>
          <p:cNvPr id="16" name="Audio 15">
            <a:hlinkClick r:id="" action="ppaction://media"/>
            <a:extLst>
              <a:ext uri="{FF2B5EF4-FFF2-40B4-BE49-F238E27FC236}">
                <a16:creationId xmlns:a16="http://schemas.microsoft.com/office/drawing/2014/main" id="{BC7C550B-8B5F-AE84-A0EF-067DAD611E5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45508"/>
    </mc:Choice>
    <mc:Fallback xmlns="">
      <p:transition spd="slow" advTm="45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1"/>
          <p:cNvSpPr txBox="1">
            <a:spLocks noGrp="1"/>
          </p:cNvSpPr>
          <p:nvPr>
            <p:ph type="title"/>
          </p:nvPr>
        </p:nvSpPr>
        <p:spPr>
          <a:xfrm>
            <a:off x="254315" y="213000"/>
            <a:ext cx="28272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What to report?</a:t>
            </a:r>
            <a:endParaRPr dirty="0"/>
          </a:p>
        </p:txBody>
      </p:sp>
      <p:sp>
        <p:nvSpPr>
          <p:cNvPr id="120" name="Google Shape;120;p21"/>
          <p:cNvSpPr txBox="1">
            <a:spLocks noGrp="1"/>
          </p:cNvSpPr>
          <p:nvPr>
            <p:ph type="body" idx="1"/>
          </p:nvPr>
        </p:nvSpPr>
        <p:spPr>
          <a:xfrm>
            <a:off x="173996" y="1002800"/>
            <a:ext cx="3511200" cy="3302700"/>
          </a:xfrm>
          <a:prstGeom prst="rect">
            <a:avLst/>
          </a:prstGeom>
        </p:spPr>
        <p:txBody>
          <a:bodyPr spcFirstLastPara="1" wrap="square" lIns="91425" tIns="91425" rIns="91425" bIns="91425" anchor="t" anchorCtr="0">
            <a:normAutofit/>
          </a:bodyPr>
          <a:lstStyle/>
          <a:p>
            <a:pPr marL="114300" indent="0">
              <a:buClr>
                <a:srgbClr val="FF9900"/>
              </a:buClr>
              <a:buNone/>
            </a:pPr>
            <a:r>
              <a:rPr lang="en" dirty="0">
                <a:solidFill>
                  <a:srgbClr val="FF9900"/>
                </a:solidFill>
              </a:rPr>
              <a:t>Alcohol Use</a:t>
            </a:r>
            <a:endParaRPr dirty="0">
              <a:solidFill>
                <a:srgbClr val="FF9900"/>
              </a:solidFill>
            </a:endParaRPr>
          </a:p>
          <a:p>
            <a:pPr marL="114300" lvl="0" indent="0" algn="l" rtl="0">
              <a:spcBef>
                <a:spcPts val="0"/>
              </a:spcBef>
              <a:spcAft>
                <a:spcPts val="0"/>
              </a:spcAft>
              <a:buClr>
                <a:srgbClr val="FF9900"/>
              </a:buClr>
              <a:buSzPts val="1800"/>
              <a:buNone/>
            </a:pPr>
            <a:r>
              <a:rPr lang="en" dirty="0">
                <a:solidFill>
                  <a:srgbClr val="FF9900"/>
                </a:solidFill>
              </a:rPr>
              <a:t>Animal Abuse</a:t>
            </a:r>
            <a:endParaRPr dirty="0">
              <a:solidFill>
                <a:srgbClr val="FF9900"/>
              </a:solidFill>
            </a:endParaRPr>
          </a:p>
          <a:p>
            <a:pPr marL="114300" lvl="0" indent="0" algn="l" rtl="0">
              <a:spcBef>
                <a:spcPts val="0"/>
              </a:spcBef>
              <a:spcAft>
                <a:spcPts val="0"/>
              </a:spcAft>
              <a:buClr>
                <a:srgbClr val="FF9900"/>
              </a:buClr>
              <a:buSzPts val="1800"/>
              <a:buNone/>
            </a:pPr>
            <a:r>
              <a:rPr lang="en" dirty="0">
                <a:solidFill>
                  <a:srgbClr val="FF0000"/>
                </a:solidFill>
              </a:rPr>
              <a:t>Assault</a:t>
            </a:r>
            <a:endParaRPr dirty="0">
              <a:solidFill>
                <a:srgbClr val="FF0000"/>
              </a:solidFill>
            </a:endParaRPr>
          </a:p>
          <a:p>
            <a:pPr marL="114300" lvl="0" indent="0" algn="l" rtl="0">
              <a:spcBef>
                <a:spcPts val="0"/>
              </a:spcBef>
              <a:spcAft>
                <a:spcPts val="0"/>
              </a:spcAft>
              <a:buClr>
                <a:srgbClr val="FF9900"/>
              </a:buClr>
              <a:buSzPts val="1800"/>
              <a:buNone/>
            </a:pPr>
            <a:r>
              <a:rPr lang="en" dirty="0">
                <a:solidFill>
                  <a:srgbClr val="FF0000"/>
                </a:solidFill>
              </a:rPr>
              <a:t>Bomb Threats</a:t>
            </a:r>
            <a:endParaRPr dirty="0">
              <a:solidFill>
                <a:srgbClr val="FF0000"/>
              </a:solidFill>
            </a:endParaRPr>
          </a:p>
          <a:p>
            <a:pPr marL="114300" lvl="0" indent="0" algn="l" rtl="0">
              <a:spcBef>
                <a:spcPts val="0"/>
              </a:spcBef>
              <a:spcAft>
                <a:spcPts val="0"/>
              </a:spcAft>
              <a:buClr>
                <a:srgbClr val="FF9900"/>
              </a:buClr>
              <a:buSzPts val="1800"/>
              <a:buNone/>
            </a:pPr>
            <a:r>
              <a:rPr lang="en" dirty="0">
                <a:solidFill>
                  <a:schemeClr val="accent5">
                    <a:lumMod val="75000"/>
                  </a:schemeClr>
                </a:solidFill>
              </a:rPr>
              <a:t>Bullying</a:t>
            </a:r>
            <a:endParaRPr dirty="0">
              <a:solidFill>
                <a:schemeClr val="accent5">
                  <a:lumMod val="75000"/>
                </a:schemeClr>
              </a:solidFill>
            </a:endParaRPr>
          </a:p>
          <a:p>
            <a:pPr marL="114300" lvl="0" indent="0" algn="l" rtl="0">
              <a:spcBef>
                <a:spcPts val="0"/>
              </a:spcBef>
              <a:spcAft>
                <a:spcPts val="0"/>
              </a:spcAft>
              <a:buClr>
                <a:srgbClr val="FF9900"/>
              </a:buClr>
              <a:buSzPts val="1800"/>
              <a:buNone/>
            </a:pPr>
            <a:r>
              <a:rPr lang="en" dirty="0">
                <a:solidFill>
                  <a:srgbClr val="FF9900"/>
                </a:solidFill>
              </a:rPr>
              <a:t>Child abuse</a:t>
            </a:r>
            <a:endParaRPr dirty="0">
              <a:solidFill>
                <a:srgbClr val="FF9900"/>
              </a:solidFill>
            </a:endParaRPr>
          </a:p>
          <a:p>
            <a:pPr marL="114300" lvl="0" indent="0" algn="l" rtl="0">
              <a:spcBef>
                <a:spcPts val="0"/>
              </a:spcBef>
              <a:spcAft>
                <a:spcPts val="0"/>
              </a:spcAft>
              <a:buClr>
                <a:srgbClr val="FF9900"/>
              </a:buClr>
              <a:buSzPts val="1800"/>
              <a:buNone/>
            </a:pPr>
            <a:r>
              <a:rPr lang="en" dirty="0">
                <a:solidFill>
                  <a:schemeClr val="accent5">
                    <a:lumMod val="75000"/>
                  </a:schemeClr>
                </a:solidFill>
              </a:rPr>
              <a:t>Cyber bullying</a:t>
            </a:r>
            <a:endParaRPr dirty="0">
              <a:solidFill>
                <a:schemeClr val="accent5">
                  <a:lumMod val="75000"/>
                </a:schemeClr>
              </a:solidFill>
            </a:endParaRPr>
          </a:p>
          <a:p>
            <a:pPr marL="114300" lvl="0" indent="0" algn="l" rtl="0">
              <a:spcBef>
                <a:spcPts val="0"/>
              </a:spcBef>
              <a:spcAft>
                <a:spcPts val="0"/>
              </a:spcAft>
              <a:buClr>
                <a:srgbClr val="FF9900"/>
              </a:buClr>
              <a:buSzPts val="1800"/>
              <a:buNone/>
            </a:pPr>
            <a:r>
              <a:rPr lang="en" dirty="0">
                <a:solidFill>
                  <a:srgbClr val="00B0F0"/>
                </a:solidFill>
              </a:rPr>
              <a:t>Depression</a:t>
            </a:r>
            <a:endParaRPr dirty="0">
              <a:solidFill>
                <a:srgbClr val="00B0F0"/>
              </a:solidFill>
            </a:endParaRPr>
          </a:p>
          <a:p>
            <a:pPr marL="114300" lvl="0" indent="0" algn="l" rtl="0">
              <a:spcBef>
                <a:spcPts val="0"/>
              </a:spcBef>
              <a:spcAft>
                <a:spcPts val="0"/>
              </a:spcAft>
              <a:buClr>
                <a:srgbClr val="FF9900"/>
              </a:buClr>
              <a:buSzPts val="1800"/>
              <a:buNone/>
            </a:pPr>
            <a:r>
              <a:rPr lang="en" dirty="0">
                <a:solidFill>
                  <a:schemeClr val="accent5">
                    <a:lumMod val="75000"/>
                  </a:schemeClr>
                </a:solidFill>
              </a:rPr>
              <a:t>Discrimination</a:t>
            </a:r>
            <a:endParaRPr dirty="0">
              <a:solidFill>
                <a:schemeClr val="accent5">
                  <a:lumMod val="75000"/>
                </a:schemeClr>
              </a:solidFill>
            </a:endParaRPr>
          </a:p>
        </p:txBody>
      </p:sp>
      <p:sp>
        <p:nvSpPr>
          <p:cNvPr id="121" name="Google Shape;121;p21"/>
          <p:cNvSpPr txBox="1"/>
          <p:nvPr/>
        </p:nvSpPr>
        <p:spPr>
          <a:xfrm>
            <a:off x="3030150" y="295400"/>
            <a:ext cx="5765100" cy="4394364"/>
          </a:xfrm>
          <a:prstGeom prst="rect">
            <a:avLst/>
          </a:prstGeom>
          <a:noFill/>
          <a:ln>
            <a:noFill/>
          </a:ln>
        </p:spPr>
        <p:txBody>
          <a:bodyPr spcFirstLastPara="1" wrap="square" lIns="91425" tIns="91425" rIns="91425" bIns="91425" anchor="t" anchorCtr="0">
            <a:noAutofit/>
          </a:bodyPr>
          <a:lstStyle/>
          <a:p>
            <a:pPr marL="114300" lvl="0" algn="l" rtl="0">
              <a:spcBef>
                <a:spcPts val="0"/>
              </a:spcBef>
              <a:spcAft>
                <a:spcPts val="0"/>
              </a:spcAft>
              <a:buClr>
                <a:srgbClr val="FF9900"/>
              </a:buClr>
              <a:buSzPts val="1800"/>
            </a:pPr>
            <a:r>
              <a:rPr lang="en" sz="1800" dirty="0">
                <a:solidFill>
                  <a:schemeClr val="accent5">
                    <a:lumMod val="75000"/>
                  </a:schemeClr>
                </a:solidFill>
                <a:latin typeface="Open Sans"/>
                <a:ea typeface="Open Sans"/>
                <a:cs typeface="Open Sans"/>
                <a:sym typeface="Open Sans"/>
              </a:rPr>
              <a:t>Distribution of inappropriate Photos</a:t>
            </a:r>
            <a:endParaRPr sz="1800" dirty="0">
              <a:solidFill>
                <a:schemeClr val="accent5">
                  <a:lumMod val="75000"/>
                </a:schemeClr>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9900"/>
                </a:solidFill>
                <a:latin typeface="Open Sans"/>
                <a:ea typeface="Open Sans"/>
                <a:cs typeface="Open Sans"/>
                <a:sym typeface="Open Sans"/>
              </a:rPr>
              <a:t>Drug use</a:t>
            </a:r>
            <a:endParaRPr sz="1800" dirty="0">
              <a:solidFill>
                <a:srgbClr val="FF99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Explosives</a:t>
            </a:r>
            <a:endParaRPr sz="1800" dirty="0">
              <a:solidFill>
                <a:srgbClr val="FF00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Guns</a:t>
            </a:r>
            <a:endParaRPr sz="1800" dirty="0">
              <a:solidFill>
                <a:srgbClr val="FF00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chemeClr val="accent5">
                    <a:lumMod val="75000"/>
                  </a:schemeClr>
                </a:solidFill>
                <a:latin typeface="Open Sans"/>
                <a:ea typeface="Open Sans"/>
                <a:cs typeface="Open Sans"/>
                <a:sym typeface="Open Sans"/>
              </a:rPr>
              <a:t>Harassment</a:t>
            </a:r>
            <a:endParaRPr sz="1800" dirty="0">
              <a:solidFill>
                <a:schemeClr val="accent5">
                  <a:lumMod val="75000"/>
                </a:schemeClr>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chemeClr val="accent5">
                    <a:lumMod val="75000"/>
                  </a:schemeClr>
                </a:solidFill>
                <a:latin typeface="Open Sans"/>
                <a:ea typeface="Open Sans"/>
                <a:cs typeface="Open Sans"/>
                <a:sym typeface="Open Sans"/>
              </a:rPr>
              <a:t>Hazing</a:t>
            </a:r>
            <a:endParaRPr sz="1800" dirty="0">
              <a:solidFill>
                <a:schemeClr val="accent5">
                  <a:lumMod val="75000"/>
                </a:schemeClr>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9900"/>
                </a:solidFill>
                <a:latin typeface="Open Sans"/>
                <a:ea typeface="Open Sans"/>
                <a:cs typeface="Open Sans"/>
                <a:sym typeface="Open Sans"/>
              </a:rPr>
              <a:t>Human Trafficking</a:t>
            </a:r>
            <a:endParaRPr sz="1800" dirty="0">
              <a:solidFill>
                <a:srgbClr val="FF99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chemeClr val="accent5">
                    <a:lumMod val="75000"/>
                  </a:schemeClr>
                </a:solidFill>
                <a:latin typeface="Open Sans"/>
                <a:ea typeface="Open Sans"/>
                <a:cs typeface="Open Sans"/>
                <a:sym typeface="Open Sans"/>
              </a:rPr>
              <a:t>Inappropriate Communication with school staff</a:t>
            </a:r>
            <a:endParaRPr sz="1800" dirty="0">
              <a:solidFill>
                <a:schemeClr val="accent5">
                  <a:lumMod val="75000"/>
                </a:schemeClr>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Knife</a:t>
            </a:r>
            <a:endParaRPr sz="1800" dirty="0">
              <a:solidFill>
                <a:srgbClr val="FF00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Plan to Attack School </a:t>
            </a:r>
            <a:endParaRPr sz="1800" dirty="0">
              <a:solidFill>
                <a:srgbClr val="FF00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School Shooting Threat</a:t>
            </a:r>
            <a:endParaRPr sz="1800" dirty="0">
              <a:solidFill>
                <a:srgbClr val="FF00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00B0F0"/>
                </a:solidFill>
                <a:latin typeface="Open Sans"/>
                <a:ea typeface="Open Sans"/>
                <a:cs typeface="Open Sans"/>
                <a:sym typeface="Open Sans"/>
              </a:rPr>
              <a:t>Self Harm</a:t>
            </a:r>
            <a:endParaRPr sz="1800" dirty="0">
              <a:solidFill>
                <a:srgbClr val="00B0F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9900"/>
                </a:solidFill>
                <a:latin typeface="Open Sans"/>
                <a:ea typeface="Open Sans"/>
                <a:cs typeface="Open Sans"/>
                <a:sym typeface="Open Sans"/>
              </a:rPr>
              <a:t>Sexual Offense</a:t>
            </a:r>
            <a:endParaRPr sz="1800" dirty="0">
              <a:solidFill>
                <a:srgbClr val="FF990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00B0F0"/>
                </a:solidFill>
                <a:latin typeface="Open Sans"/>
                <a:ea typeface="Open Sans"/>
                <a:cs typeface="Open Sans"/>
                <a:sym typeface="Open Sans"/>
              </a:rPr>
              <a:t>Suicidal Thoughts</a:t>
            </a:r>
            <a:endParaRPr sz="1800" dirty="0">
              <a:solidFill>
                <a:srgbClr val="00B0F0"/>
              </a:solidFill>
              <a:latin typeface="Open Sans"/>
              <a:ea typeface="Open Sans"/>
              <a:cs typeface="Open Sans"/>
              <a:sym typeface="Open Sans"/>
            </a:endParaRPr>
          </a:p>
          <a:p>
            <a:pPr marL="114300" lvl="0" algn="l" rtl="0">
              <a:spcBef>
                <a:spcPts val="0"/>
              </a:spcBef>
              <a:spcAft>
                <a:spcPts val="0"/>
              </a:spcAft>
              <a:buClr>
                <a:srgbClr val="FF9900"/>
              </a:buClr>
              <a:buSzPts val="1800"/>
            </a:pPr>
            <a:r>
              <a:rPr lang="en" sz="1800" dirty="0">
                <a:solidFill>
                  <a:srgbClr val="FF0000"/>
                </a:solidFill>
                <a:latin typeface="Open Sans"/>
                <a:ea typeface="Open Sans"/>
                <a:cs typeface="Open Sans"/>
                <a:sym typeface="Open Sans"/>
              </a:rPr>
              <a:t>Threat to kill other person</a:t>
            </a:r>
            <a:endParaRPr sz="1800" dirty="0">
              <a:solidFill>
                <a:srgbClr val="FF0000"/>
              </a:solidFill>
              <a:latin typeface="Open Sans"/>
              <a:ea typeface="Open Sans"/>
              <a:cs typeface="Open Sans"/>
              <a:sym typeface="Open Sans"/>
            </a:endParaRPr>
          </a:p>
        </p:txBody>
      </p:sp>
      <p:sp>
        <p:nvSpPr>
          <p:cNvPr id="2" name="TextBox 1">
            <a:extLst>
              <a:ext uri="{FF2B5EF4-FFF2-40B4-BE49-F238E27FC236}">
                <a16:creationId xmlns:a16="http://schemas.microsoft.com/office/drawing/2014/main" id="{4BF3D6FB-7111-DCDB-7CC2-05B9320C47B4}"/>
              </a:ext>
            </a:extLst>
          </p:cNvPr>
          <p:cNvSpPr txBox="1"/>
          <p:nvPr/>
        </p:nvSpPr>
        <p:spPr>
          <a:xfrm>
            <a:off x="367145" y="4523509"/>
            <a:ext cx="8499764" cy="523220"/>
          </a:xfrm>
          <a:prstGeom prst="rect">
            <a:avLst/>
          </a:prstGeom>
          <a:noFill/>
        </p:spPr>
        <p:txBody>
          <a:bodyPr wrap="square" rtlCol="0">
            <a:spAutoFit/>
          </a:bodyPr>
          <a:lstStyle/>
          <a:p>
            <a:r>
              <a:rPr lang="en-US" b="1" dirty="0"/>
              <a:t>IF A STUDENT’S WORDS, ACTIONS, or BEHAVIOR CAUSE CONCERN FOR SAFETY OR WELL-BEING, REPORT IT!</a:t>
            </a:r>
          </a:p>
        </p:txBody>
      </p:sp>
      <p:pic>
        <p:nvPicPr>
          <p:cNvPr id="7" name="Audio 6">
            <a:hlinkClick r:id="" action="ppaction://media"/>
            <a:extLst>
              <a:ext uri="{FF2B5EF4-FFF2-40B4-BE49-F238E27FC236}">
                <a16:creationId xmlns:a16="http://schemas.microsoft.com/office/drawing/2014/main" id="{1F3EF5AE-7AAB-8693-ED41-274C946A1DA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83026"/>
    </mc:Choice>
    <mc:Fallback xmlns="">
      <p:transition spd="slow" advTm="83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D965C5A-3A1F-4B64-96B0-0A5AAFD0F93F}"/>
              </a:ext>
            </a:extLst>
          </p:cNvPr>
          <p:cNvSpPr/>
          <p:nvPr/>
        </p:nvSpPr>
        <p:spPr>
          <a:xfrm>
            <a:off x="0" y="4568874"/>
            <a:ext cx="9143999" cy="57462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C15D8D2-F48D-2F7E-7D4D-0EC915B19DBB}"/>
              </a:ext>
            </a:extLst>
          </p:cNvPr>
          <p:cNvSpPr/>
          <p:nvPr/>
        </p:nvSpPr>
        <p:spPr>
          <a:xfrm>
            <a:off x="1" y="-11541"/>
            <a:ext cx="9143999" cy="57462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145FDA5F-8DC9-A599-5D04-6CDBF6149A0B}"/>
              </a:ext>
            </a:extLst>
          </p:cNvPr>
          <p:cNvSpPr>
            <a:spLocks noGrp="1"/>
          </p:cNvSpPr>
          <p:nvPr>
            <p:ph type="body" idx="1"/>
          </p:nvPr>
        </p:nvSpPr>
        <p:spPr>
          <a:xfrm>
            <a:off x="223777" y="791391"/>
            <a:ext cx="3951983" cy="3302700"/>
          </a:xfrm>
        </p:spPr>
        <p:txBody>
          <a:bodyPr/>
          <a:lstStyle/>
          <a:p>
            <a:pPr lvl="1"/>
            <a:endParaRPr lang="en-US" dirty="0"/>
          </a:p>
          <a:p>
            <a:pPr marL="609600" lvl="1" indent="0">
              <a:buNone/>
            </a:pPr>
            <a:endParaRPr lang="en-US" dirty="0"/>
          </a:p>
        </p:txBody>
      </p:sp>
      <p:pic>
        <p:nvPicPr>
          <p:cNvPr id="15" name="Picture 14">
            <a:extLst>
              <a:ext uri="{FF2B5EF4-FFF2-40B4-BE49-F238E27FC236}">
                <a16:creationId xmlns:a16="http://schemas.microsoft.com/office/drawing/2014/main" id="{ADAD8050-313B-6169-5C2F-04516743465D}"/>
              </a:ext>
            </a:extLst>
          </p:cNvPr>
          <p:cNvPicPr>
            <a:picLocks noChangeAspect="1"/>
          </p:cNvPicPr>
          <p:nvPr/>
        </p:nvPicPr>
        <p:blipFill>
          <a:blip r:embed="rId5"/>
          <a:stretch>
            <a:fillRect/>
          </a:stretch>
        </p:blipFill>
        <p:spPr>
          <a:xfrm>
            <a:off x="4648200" y="184638"/>
            <a:ext cx="4203443" cy="4774223"/>
          </a:xfrm>
          <a:prstGeom prst="rect">
            <a:avLst/>
          </a:prstGeom>
          <a:ln>
            <a:solidFill>
              <a:schemeClr val="accent1"/>
            </a:solidFill>
          </a:ln>
        </p:spPr>
      </p:pic>
      <p:sp>
        <p:nvSpPr>
          <p:cNvPr id="16" name="Google Shape;85;p16">
            <a:extLst>
              <a:ext uri="{FF2B5EF4-FFF2-40B4-BE49-F238E27FC236}">
                <a16:creationId xmlns:a16="http://schemas.microsoft.com/office/drawing/2014/main" id="{0CB14A27-AC38-D1FB-99EF-8DC34610180E}"/>
              </a:ext>
            </a:extLst>
          </p:cNvPr>
          <p:cNvSpPr txBox="1">
            <a:spLocks noGrp="1"/>
          </p:cNvSpPr>
          <p:nvPr>
            <p:ph type="title"/>
          </p:nvPr>
        </p:nvSpPr>
        <p:spPr>
          <a:xfrm>
            <a:off x="148550" y="563085"/>
            <a:ext cx="3806230" cy="640875"/>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Who to report to &amp; How:</a:t>
            </a:r>
            <a:endParaRPr dirty="0"/>
          </a:p>
        </p:txBody>
      </p:sp>
      <p:sp>
        <p:nvSpPr>
          <p:cNvPr id="17" name="TextBox 16">
            <a:extLst>
              <a:ext uri="{FF2B5EF4-FFF2-40B4-BE49-F238E27FC236}">
                <a16:creationId xmlns:a16="http://schemas.microsoft.com/office/drawing/2014/main" id="{4F60F16A-935F-C15F-DA6C-B03426362A3F}"/>
              </a:ext>
            </a:extLst>
          </p:cNvPr>
          <p:cNvSpPr txBox="1"/>
          <p:nvPr/>
        </p:nvSpPr>
        <p:spPr>
          <a:xfrm>
            <a:off x="223777" y="1318260"/>
            <a:ext cx="4348223" cy="3108543"/>
          </a:xfrm>
          <a:prstGeom prst="rect">
            <a:avLst/>
          </a:prstGeom>
          <a:noFill/>
        </p:spPr>
        <p:txBody>
          <a:bodyPr wrap="square" rtlCol="0">
            <a:spAutoFit/>
          </a:bodyPr>
          <a:lstStyle/>
          <a:p>
            <a:pPr algn="ctr"/>
            <a:r>
              <a:rPr lang="en-US" b="1" u="sng" dirty="0">
                <a:solidFill>
                  <a:schemeClr val="accent4"/>
                </a:solidFill>
              </a:rPr>
              <a:t>THREAT TOWARD OTHERS</a:t>
            </a:r>
          </a:p>
          <a:p>
            <a:pPr marL="342900" indent="-342900">
              <a:buFont typeface="+mj-lt"/>
              <a:buAutoNum type="arabicParenR"/>
            </a:pPr>
            <a:r>
              <a:rPr lang="en-US" dirty="0"/>
              <a:t>Differentiate between Immediate Emergency &amp; Concerned behavior</a:t>
            </a:r>
          </a:p>
          <a:p>
            <a:pPr marL="342900" indent="-342900">
              <a:buFont typeface="+mj-lt"/>
              <a:buAutoNum type="arabicParenR"/>
            </a:pPr>
            <a:r>
              <a:rPr lang="en-US" dirty="0"/>
              <a:t>Follow flow chart guidance</a:t>
            </a:r>
          </a:p>
          <a:p>
            <a:pPr marL="342900" indent="-342900">
              <a:buFont typeface="+mj-lt"/>
              <a:buAutoNum type="arabicParenR"/>
            </a:pPr>
            <a:endParaRPr lang="en-US" dirty="0"/>
          </a:p>
          <a:p>
            <a:r>
              <a:rPr lang="en-US" b="1" dirty="0">
                <a:solidFill>
                  <a:schemeClr val="accent4"/>
                </a:solidFill>
              </a:rPr>
              <a:t>Immediate Emergency </a:t>
            </a:r>
            <a:r>
              <a:rPr lang="en-US" dirty="0"/>
              <a:t>=</a:t>
            </a:r>
          </a:p>
          <a:p>
            <a:pPr marL="342900" indent="-342900">
              <a:buAutoNum type="arabicPeriod"/>
            </a:pPr>
            <a:r>
              <a:rPr lang="en-US" dirty="0"/>
              <a:t>Call 911</a:t>
            </a:r>
          </a:p>
          <a:p>
            <a:pPr marL="342900" indent="-342900">
              <a:buAutoNum type="arabicPeriod"/>
            </a:pPr>
            <a:r>
              <a:rPr lang="en-US" dirty="0"/>
              <a:t>Notify administration</a:t>
            </a:r>
          </a:p>
          <a:p>
            <a:pPr marL="342900" indent="-342900">
              <a:buAutoNum type="arabicPeriod"/>
            </a:pPr>
            <a:r>
              <a:rPr lang="en-US" dirty="0"/>
              <a:t>Secure students and others</a:t>
            </a:r>
          </a:p>
          <a:p>
            <a:pPr marL="342900" indent="-342900">
              <a:buAutoNum type="arabicPeriod"/>
            </a:pPr>
            <a:r>
              <a:rPr lang="en-US" dirty="0"/>
              <a:t>Follow district Emergency Operation Procedures</a:t>
            </a:r>
          </a:p>
          <a:p>
            <a:endParaRPr lang="en-US" dirty="0"/>
          </a:p>
          <a:p>
            <a:r>
              <a:rPr lang="en-US" b="1" dirty="0">
                <a:solidFill>
                  <a:schemeClr val="accent4"/>
                </a:solidFill>
              </a:rPr>
              <a:t>Non-Emergency</a:t>
            </a:r>
            <a:r>
              <a:rPr lang="en-US" dirty="0"/>
              <a:t> =</a:t>
            </a:r>
          </a:p>
          <a:p>
            <a:pPr marL="342900" indent="-342900">
              <a:buAutoNum type="arabicPeriod"/>
            </a:pPr>
            <a:r>
              <a:rPr lang="en-US" dirty="0"/>
              <a:t>Contact building level administration</a:t>
            </a:r>
          </a:p>
          <a:p>
            <a:pPr marL="342900" indent="-342900">
              <a:buAutoNum type="arabicPeriod"/>
            </a:pPr>
            <a:r>
              <a:rPr lang="en-US" dirty="0"/>
              <a:t>Complete a BRAT report form</a:t>
            </a:r>
          </a:p>
        </p:txBody>
      </p:sp>
      <p:pic>
        <p:nvPicPr>
          <p:cNvPr id="6" name="Audio 5">
            <a:hlinkClick r:id="" action="ppaction://media"/>
            <a:extLst>
              <a:ext uri="{FF2B5EF4-FFF2-40B4-BE49-F238E27FC236}">
                <a16:creationId xmlns:a16="http://schemas.microsoft.com/office/drawing/2014/main" id="{0A31DECE-170D-7488-C55B-899311AAFE0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1036630735"/>
      </p:ext>
    </p:extLst>
  </p:cSld>
  <p:clrMapOvr>
    <a:masterClrMapping/>
  </p:clrMapOvr>
  <mc:AlternateContent xmlns:mc="http://schemas.openxmlformats.org/markup-compatibility/2006" xmlns:p14="http://schemas.microsoft.com/office/powerpoint/2010/main">
    <mc:Choice Requires="p14">
      <p:transition spd="slow" p14:dur="2000" advTm="93107"/>
    </mc:Choice>
    <mc:Fallback xmlns="">
      <p:transition spd="slow" advTm="931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C2573-C0B7-0CD2-7131-68EC937770CD}"/>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3BBEF224-CA8F-C214-1F83-1CC12545B6D5}"/>
              </a:ext>
            </a:extLst>
          </p:cNvPr>
          <p:cNvSpPr/>
          <p:nvPr/>
        </p:nvSpPr>
        <p:spPr>
          <a:xfrm>
            <a:off x="0" y="4568874"/>
            <a:ext cx="9143999" cy="57462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4B718E3-DB69-9CD9-90C4-9B82AC9BDEFB}"/>
              </a:ext>
            </a:extLst>
          </p:cNvPr>
          <p:cNvSpPr/>
          <p:nvPr/>
        </p:nvSpPr>
        <p:spPr>
          <a:xfrm>
            <a:off x="1" y="-11541"/>
            <a:ext cx="9143999" cy="57462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4EEE233E-CB28-C869-8AAE-4D391B0F2E60}"/>
              </a:ext>
            </a:extLst>
          </p:cNvPr>
          <p:cNvSpPr>
            <a:spLocks noGrp="1"/>
          </p:cNvSpPr>
          <p:nvPr>
            <p:ph type="body" idx="1"/>
          </p:nvPr>
        </p:nvSpPr>
        <p:spPr>
          <a:xfrm>
            <a:off x="223777" y="791391"/>
            <a:ext cx="3951983" cy="3302700"/>
          </a:xfrm>
        </p:spPr>
        <p:txBody>
          <a:bodyPr/>
          <a:lstStyle/>
          <a:p>
            <a:pPr lvl="1"/>
            <a:endParaRPr lang="en-US" dirty="0"/>
          </a:p>
          <a:p>
            <a:pPr marL="609600" lvl="1" indent="0">
              <a:buNone/>
            </a:pPr>
            <a:endParaRPr lang="en-US" dirty="0"/>
          </a:p>
        </p:txBody>
      </p:sp>
      <p:pic>
        <p:nvPicPr>
          <p:cNvPr id="15" name="Picture 14">
            <a:extLst>
              <a:ext uri="{FF2B5EF4-FFF2-40B4-BE49-F238E27FC236}">
                <a16:creationId xmlns:a16="http://schemas.microsoft.com/office/drawing/2014/main" id="{3D93C2D5-F897-FD52-16BA-FAA35D0FACC7}"/>
              </a:ext>
            </a:extLst>
          </p:cNvPr>
          <p:cNvPicPr>
            <a:picLocks noChangeAspect="1"/>
          </p:cNvPicPr>
          <p:nvPr/>
        </p:nvPicPr>
        <p:blipFill>
          <a:blip r:embed="rId5"/>
          <a:stretch>
            <a:fillRect/>
          </a:stretch>
        </p:blipFill>
        <p:spPr>
          <a:xfrm>
            <a:off x="4648200" y="184638"/>
            <a:ext cx="4203443" cy="4774223"/>
          </a:xfrm>
          <a:prstGeom prst="rect">
            <a:avLst/>
          </a:prstGeom>
          <a:ln>
            <a:solidFill>
              <a:schemeClr val="accent1"/>
            </a:solidFill>
          </a:ln>
        </p:spPr>
      </p:pic>
      <p:sp>
        <p:nvSpPr>
          <p:cNvPr id="16" name="Google Shape;85;p16">
            <a:extLst>
              <a:ext uri="{FF2B5EF4-FFF2-40B4-BE49-F238E27FC236}">
                <a16:creationId xmlns:a16="http://schemas.microsoft.com/office/drawing/2014/main" id="{26D7878D-6C0D-B43B-9654-110BEA57391E}"/>
              </a:ext>
            </a:extLst>
          </p:cNvPr>
          <p:cNvSpPr txBox="1">
            <a:spLocks noGrp="1"/>
          </p:cNvSpPr>
          <p:nvPr>
            <p:ph type="title"/>
          </p:nvPr>
        </p:nvSpPr>
        <p:spPr>
          <a:xfrm>
            <a:off x="148550" y="563085"/>
            <a:ext cx="4203442" cy="640875"/>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How &amp; Who to report to:</a:t>
            </a:r>
            <a:endParaRPr dirty="0"/>
          </a:p>
        </p:txBody>
      </p:sp>
      <p:sp>
        <p:nvSpPr>
          <p:cNvPr id="17" name="TextBox 16">
            <a:extLst>
              <a:ext uri="{FF2B5EF4-FFF2-40B4-BE49-F238E27FC236}">
                <a16:creationId xmlns:a16="http://schemas.microsoft.com/office/drawing/2014/main" id="{1C72DB73-7409-3692-0FE9-1037ADD0EFFA}"/>
              </a:ext>
            </a:extLst>
          </p:cNvPr>
          <p:cNvSpPr txBox="1"/>
          <p:nvPr/>
        </p:nvSpPr>
        <p:spPr>
          <a:xfrm>
            <a:off x="223777" y="1318260"/>
            <a:ext cx="4348223" cy="2954655"/>
          </a:xfrm>
          <a:prstGeom prst="rect">
            <a:avLst/>
          </a:prstGeom>
          <a:noFill/>
        </p:spPr>
        <p:txBody>
          <a:bodyPr wrap="square" rtlCol="0">
            <a:spAutoFit/>
          </a:bodyPr>
          <a:lstStyle/>
          <a:p>
            <a:pPr algn="ctr"/>
            <a:r>
              <a:rPr lang="en-US" sz="2000" b="1" u="sng" dirty="0">
                <a:solidFill>
                  <a:srgbClr val="C00000"/>
                </a:solidFill>
              </a:rPr>
              <a:t>THREATS of SELF-HARM</a:t>
            </a:r>
            <a:endParaRPr lang="en-US" sz="2000" dirty="0">
              <a:solidFill>
                <a:srgbClr val="C00000"/>
              </a:solidFill>
            </a:endParaRPr>
          </a:p>
          <a:p>
            <a:endParaRPr lang="en-US" sz="1800" b="1" dirty="0">
              <a:solidFill>
                <a:srgbClr val="FF0000"/>
              </a:solidFill>
            </a:endParaRPr>
          </a:p>
          <a:p>
            <a:r>
              <a:rPr lang="en-US" sz="1800" b="1" dirty="0">
                <a:solidFill>
                  <a:srgbClr val="FF0000"/>
                </a:solidFill>
              </a:rPr>
              <a:t>During School Hours </a:t>
            </a:r>
            <a:r>
              <a:rPr lang="en-US" dirty="0"/>
              <a:t>=</a:t>
            </a:r>
          </a:p>
          <a:p>
            <a:pPr marL="342900" indent="-342900">
              <a:buAutoNum type="arabicPeriod"/>
            </a:pPr>
            <a:r>
              <a:rPr lang="en-US" dirty="0"/>
              <a:t>Ensure the student is in the presence of an adult</a:t>
            </a:r>
          </a:p>
          <a:p>
            <a:pPr marL="342900" indent="-342900">
              <a:buAutoNum type="arabicPeriod"/>
            </a:pPr>
            <a:r>
              <a:rPr lang="en-US" dirty="0"/>
              <a:t>Notify the building level counselor or another CRT member verbally</a:t>
            </a:r>
          </a:p>
          <a:p>
            <a:endParaRPr lang="en-US" b="1" dirty="0">
              <a:solidFill>
                <a:schemeClr val="accent4"/>
              </a:solidFill>
            </a:endParaRPr>
          </a:p>
          <a:p>
            <a:r>
              <a:rPr lang="en-US" sz="1800" b="1" dirty="0">
                <a:solidFill>
                  <a:srgbClr val="0070C0"/>
                </a:solidFill>
              </a:rPr>
              <a:t>Non-School Hours</a:t>
            </a:r>
            <a:r>
              <a:rPr lang="en-US" sz="1800" dirty="0">
                <a:solidFill>
                  <a:srgbClr val="0070C0"/>
                </a:solidFill>
              </a:rPr>
              <a:t> </a:t>
            </a:r>
            <a:r>
              <a:rPr lang="en-US" dirty="0"/>
              <a:t>=</a:t>
            </a:r>
          </a:p>
          <a:p>
            <a:pPr marL="342900" indent="-342900">
              <a:buAutoNum type="arabicPeriod"/>
            </a:pPr>
            <a:r>
              <a:rPr lang="en-US" dirty="0"/>
              <a:t>Contact 911 or report your concern to the police</a:t>
            </a:r>
          </a:p>
          <a:p>
            <a:pPr marL="342900" indent="-342900">
              <a:buAutoNum type="arabicPeriod"/>
            </a:pPr>
            <a:r>
              <a:rPr lang="en-US" dirty="0"/>
              <a:t>Report your concerns immediately to student’s parent/guardian</a:t>
            </a:r>
          </a:p>
          <a:p>
            <a:pPr marL="342900" indent="-342900">
              <a:buAutoNum type="arabicPeriod"/>
            </a:pPr>
            <a:r>
              <a:rPr lang="en-US" dirty="0"/>
              <a:t>Notify the building-level administration</a:t>
            </a:r>
          </a:p>
        </p:txBody>
      </p:sp>
      <p:pic>
        <p:nvPicPr>
          <p:cNvPr id="5" name="Audio 4">
            <a:hlinkClick r:id="" action="ppaction://media"/>
            <a:extLst>
              <a:ext uri="{FF2B5EF4-FFF2-40B4-BE49-F238E27FC236}">
                <a16:creationId xmlns:a16="http://schemas.microsoft.com/office/drawing/2014/main" id="{CBF06133-0930-7EDF-204F-5F846BFCDEA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1054868179"/>
      </p:ext>
    </p:extLst>
  </p:cSld>
  <p:clrMapOvr>
    <a:masterClrMapping/>
  </p:clrMapOvr>
  <mc:AlternateContent xmlns:mc="http://schemas.openxmlformats.org/markup-compatibility/2006" xmlns:p14="http://schemas.microsoft.com/office/powerpoint/2010/main">
    <mc:Choice Requires="p14">
      <p:transition spd="slow" p14:dur="2000" advTm="186138"/>
    </mc:Choice>
    <mc:Fallback xmlns="">
      <p:transition spd="slow" advTm="186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5">
          <a:extLst>
            <a:ext uri="{FF2B5EF4-FFF2-40B4-BE49-F238E27FC236}">
              <a16:creationId xmlns:a16="http://schemas.microsoft.com/office/drawing/2014/main" id="{07DAF027-F8CE-BDF1-0937-84A1639BBE70}"/>
            </a:ext>
          </a:extLst>
        </p:cNvPr>
        <p:cNvGrpSpPr/>
        <p:nvPr/>
      </p:nvGrpSpPr>
      <p:grpSpPr>
        <a:xfrm>
          <a:off x="0" y="0"/>
          <a:ext cx="0" cy="0"/>
          <a:chOff x="0" y="0"/>
          <a:chExt cx="0" cy="0"/>
        </a:xfrm>
      </p:grpSpPr>
      <p:sp>
        <p:nvSpPr>
          <p:cNvPr id="126" name="Google Shape;126;p22">
            <a:extLst>
              <a:ext uri="{FF2B5EF4-FFF2-40B4-BE49-F238E27FC236}">
                <a16:creationId xmlns:a16="http://schemas.microsoft.com/office/drawing/2014/main" id="{D13813D3-66DB-23F3-A561-46BF600370A1}"/>
              </a:ext>
            </a:extLst>
          </p:cNvPr>
          <p:cNvSpPr txBox="1">
            <a:spLocks noGrp="1"/>
          </p:cNvSpPr>
          <p:nvPr>
            <p:ph type="title"/>
          </p:nvPr>
        </p:nvSpPr>
        <p:spPr>
          <a:xfrm>
            <a:off x="311700" y="207030"/>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Reporting</a:t>
            </a:r>
            <a:endParaRPr dirty="0"/>
          </a:p>
        </p:txBody>
      </p:sp>
      <p:sp>
        <p:nvSpPr>
          <p:cNvPr id="3" name="Text Placeholder 2">
            <a:extLst>
              <a:ext uri="{FF2B5EF4-FFF2-40B4-BE49-F238E27FC236}">
                <a16:creationId xmlns:a16="http://schemas.microsoft.com/office/drawing/2014/main" id="{DF31FE92-9583-FFCB-F0CE-5BB8B49991B1}"/>
              </a:ext>
            </a:extLst>
          </p:cNvPr>
          <p:cNvSpPr>
            <a:spLocks noGrp="1"/>
          </p:cNvSpPr>
          <p:nvPr>
            <p:ph type="body" idx="1"/>
          </p:nvPr>
        </p:nvSpPr>
        <p:spPr>
          <a:xfrm>
            <a:off x="311698" y="914430"/>
            <a:ext cx="5487851" cy="1815078"/>
          </a:xfrm>
        </p:spPr>
        <p:txBody>
          <a:bodyPr>
            <a:normAutofit fontScale="92500" lnSpcReduction="10000"/>
          </a:bodyPr>
          <a:lstStyle/>
          <a:p>
            <a:r>
              <a:rPr lang="en-US" sz="2400" b="1" dirty="0"/>
              <a:t>*FERPA </a:t>
            </a:r>
            <a:r>
              <a:rPr lang="en-US" sz="2000" dirty="0"/>
              <a:t>(Federal Education Rights and  Privacy Act) You are protected under this act as long as the reporting is to protect the health and safety of a student or other individual.</a:t>
            </a:r>
          </a:p>
        </p:txBody>
      </p:sp>
      <p:sp>
        <p:nvSpPr>
          <p:cNvPr id="4" name="Text Placeholder 2">
            <a:extLst>
              <a:ext uri="{FF2B5EF4-FFF2-40B4-BE49-F238E27FC236}">
                <a16:creationId xmlns:a16="http://schemas.microsoft.com/office/drawing/2014/main" id="{8DD06B6D-AFFF-4306-5941-69E416A0806D}"/>
              </a:ext>
            </a:extLst>
          </p:cNvPr>
          <p:cNvSpPr txBox="1">
            <a:spLocks/>
          </p:cNvSpPr>
          <p:nvPr/>
        </p:nvSpPr>
        <p:spPr>
          <a:xfrm>
            <a:off x="311698" y="2969635"/>
            <a:ext cx="5938790" cy="2078353"/>
          </a:xfrm>
          <a:prstGeom prst="rect">
            <a:avLst/>
          </a:prstGeom>
          <a:noFill/>
          <a:ln>
            <a:noFill/>
          </a:ln>
        </p:spPr>
        <p:txBody>
          <a:bodyPr spcFirstLastPara="1" wrap="square" lIns="91425" tIns="91425" rIns="91425" bIns="91425" anchor="t" anchorCtr="0">
            <a:normAutofit fontScale="85000" lnSpcReduction="20000"/>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Open Sans"/>
              <a:buChar char="●"/>
              <a:defRPr sz="1800" b="0" i="0" u="none" strike="noStrike" cap="none">
                <a:solidFill>
                  <a:schemeClr val="dk2"/>
                </a:solidFill>
                <a:latin typeface="Open Sans"/>
                <a:ea typeface="Open Sans"/>
                <a:cs typeface="Open Sans"/>
                <a:sym typeface="Open Sans"/>
              </a:defRPr>
            </a:lvl1pPr>
            <a:lvl2pPr marL="914400" marR="0" lvl="1"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2pPr>
            <a:lvl3pPr marL="1371600" marR="0" lvl="2"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3pPr>
            <a:lvl4pPr marL="1828800" marR="0" lvl="3"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4pPr>
            <a:lvl5pPr marL="2286000" marR="0" lvl="4"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5pPr>
            <a:lvl6pPr marL="2743200" marR="0" lvl="5"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6pPr>
            <a:lvl7pPr marL="3200400" marR="0" lvl="6"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7pPr>
            <a:lvl8pPr marL="3657600" marR="0" lvl="7"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8pPr>
            <a:lvl9pPr marL="4114800" marR="0" lvl="8" indent="-317500" algn="l" rtl="0">
              <a:lnSpc>
                <a:spcPct val="115000"/>
              </a:lnSpc>
              <a:spcBef>
                <a:spcPts val="0"/>
              </a:spcBef>
              <a:spcAft>
                <a:spcPts val="0"/>
              </a:spcAft>
              <a:buClr>
                <a:schemeClr val="dk2"/>
              </a:buClr>
              <a:buSzPts val="1400"/>
              <a:buFont typeface="Open Sans"/>
              <a:buChar char="■"/>
              <a:defRPr sz="1400" b="0" i="0" u="none" strike="noStrike" cap="none">
                <a:solidFill>
                  <a:schemeClr val="dk2"/>
                </a:solidFill>
                <a:latin typeface="Open Sans"/>
                <a:ea typeface="Open Sans"/>
                <a:cs typeface="Open Sans"/>
                <a:sym typeface="Open Sans"/>
              </a:defRPr>
            </a:lvl9pPr>
          </a:lstStyle>
          <a:p>
            <a:r>
              <a:rPr lang="en-US" sz="2800" b="1" dirty="0"/>
              <a:t>*Courage2Report</a:t>
            </a:r>
            <a:r>
              <a:rPr lang="en-US" sz="2800" dirty="0"/>
              <a:t> </a:t>
            </a:r>
            <a:r>
              <a:rPr lang="en-US" sz="2400" dirty="0"/>
              <a:t>is an option, but using an anonymous system could hamper the response to the threat as the BRAT will not have direct access to you as the reporting party. This does not meet any mandated reporter requirements.</a:t>
            </a:r>
          </a:p>
        </p:txBody>
      </p:sp>
      <p:pic>
        <p:nvPicPr>
          <p:cNvPr id="6" name="Picture 5">
            <a:extLst>
              <a:ext uri="{FF2B5EF4-FFF2-40B4-BE49-F238E27FC236}">
                <a16:creationId xmlns:a16="http://schemas.microsoft.com/office/drawing/2014/main" id="{528CA569-640A-00EE-D9B4-583FDB6C415C}"/>
              </a:ext>
            </a:extLst>
          </p:cNvPr>
          <p:cNvPicPr>
            <a:picLocks noChangeAspect="1"/>
          </p:cNvPicPr>
          <p:nvPr/>
        </p:nvPicPr>
        <p:blipFill>
          <a:blip r:embed="rId5"/>
          <a:stretch>
            <a:fillRect/>
          </a:stretch>
        </p:blipFill>
        <p:spPr>
          <a:xfrm>
            <a:off x="6087535" y="1631515"/>
            <a:ext cx="2857500" cy="2857500"/>
          </a:xfrm>
          <a:prstGeom prst="rect">
            <a:avLst/>
          </a:prstGeom>
        </p:spPr>
      </p:pic>
      <p:sp>
        <p:nvSpPr>
          <p:cNvPr id="7" name="TextBox 6">
            <a:extLst>
              <a:ext uri="{FF2B5EF4-FFF2-40B4-BE49-F238E27FC236}">
                <a16:creationId xmlns:a16="http://schemas.microsoft.com/office/drawing/2014/main" id="{6DA6256C-D586-ADA3-0CCF-259635CB5BC6}"/>
              </a:ext>
            </a:extLst>
          </p:cNvPr>
          <p:cNvSpPr txBox="1"/>
          <p:nvPr/>
        </p:nvSpPr>
        <p:spPr>
          <a:xfrm>
            <a:off x="6250488" y="4440370"/>
            <a:ext cx="2694547" cy="307777"/>
          </a:xfrm>
          <a:prstGeom prst="rect">
            <a:avLst/>
          </a:prstGeom>
          <a:noFill/>
        </p:spPr>
        <p:txBody>
          <a:bodyPr wrap="square" rtlCol="0">
            <a:spAutoFit/>
          </a:bodyPr>
          <a:lstStyle/>
          <a:p>
            <a:r>
              <a:rPr lang="en-US" dirty="0"/>
              <a:t>Courage2Report QR Code</a:t>
            </a:r>
          </a:p>
        </p:txBody>
      </p:sp>
      <p:pic>
        <p:nvPicPr>
          <p:cNvPr id="10" name="Audio 9">
            <a:hlinkClick r:id="" action="ppaction://media"/>
            <a:extLst>
              <a:ext uri="{FF2B5EF4-FFF2-40B4-BE49-F238E27FC236}">
                <a16:creationId xmlns:a16="http://schemas.microsoft.com/office/drawing/2014/main" id="{5EA51122-A776-DC96-4EA5-53736160E20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1603632805"/>
      </p:ext>
    </p:extLst>
  </p:cSld>
  <p:clrMapOvr>
    <a:masterClrMapping/>
  </p:clrMapOvr>
  <mc:AlternateContent xmlns:mc="http://schemas.openxmlformats.org/markup-compatibility/2006" xmlns:p14="http://schemas.microsoft.com/office/powerpoint/2010/main">
    <mc:Choice Requires="p14">
      <p:transition spd="slow" p14:dur="2000" advTm="47973"/>
    </mc:Choice>
    <mc:Fallback xmlns="">
      <p:transition spd="slow" advTm="479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2"/>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What is BRAT &amp; CRT?</a:t>
            </a:r>
            <a:endParaRPr dirty="0"/>
          </a:p>
        </p:txBody>
      </p:sp>
      <p:sp>
        <p:nvSpPr>
          <p:cNvPr id="127" name="Google Shape;127;p22"/>
          <p:cNvSpPr txBox="1">
            <a:spLocks noGrp="1"/>
          </p:cNvSpPr>
          <p:nvPr>
            <p:ph type="body" idx="1"/>
          </p:nvPr>
        </p:nvSpPr>
        <p:spPr>
          <a:xfrm>
            <a:off x="252675" y="1152425"/>
            <a:ext cx="8520600" cy="3302700"/>
          </a:xfrm>
          <a:prstGeom prst="rect">
            <a:avLst/>
          </a:prstGeom>
        </p:spPr>
        <p:txBody>
          <a:bodyPr spcFirstLastPara="1" wrap="square" lIns="91425" tIns="91425" rIns="91425" bIns="91425" anchor="t" anchorCtr="0">
            <a:normAutofit fontScale="70000" lnSpcReduction="20000"/>
          </a:bodyPr>
          <a:lstStyle/>
          <a:p>
            <a:pPr marL="0" lvl="0" indent="0" algn="l" rtl="0">
              <a:spcBef>
                <a:spcPts val="0"/>
              </a:spcBef>
              <a:spcAft>
                <a:spcPts val="0"/>
              </a:spcAft>
              <a:buNone/>
            </a:pPr>
            <a:r>
              <a:rPr lang="en" sz="3132" b="1" dirty="0"/>
              <a:t>BRAT means Behavioral Risk Assessment Team.</a:t>
            </a:r>
            <a:endParaRPr sz="3132" b="1" dirty="0"/>
          </a:p>
          <a:p>
            <a:pPr marL="0" lvl="0" indent="457200" algn="l" rtl="0">
              <a:spcBef>
                <a:spcPts val="1200"/>
              </a:spcBef>
              <a:spcAft>
                <a:spcPts val="0"/>
              </a:spcAft>
              <a:buNone/>
            </a:pPr>
            <a:r>
              <a:rPr lang="en" sz="2916" dirty="0"/>
              <a:t>A multi-disciplinary team that has  been trained in utilizing the Risk Assessment tools.</a:t>
            </a:r>
            <a:endParaRPr sz="2916" dirty="0"/>
          </a:p>
          <a:p>
            <a:pPr marL="0" lvl="0" indent="0" algn="l" rtl="0">
              <a:spcBef>
                <a:spcPts val="1200"/>
              </a:spcBef>
              <a:spcAft>
                <a:spcPts val="0"/>
              </a:spcAft>
              <a:buNone/>
            </a:pPr>
            <a:endParaRPr sz="2100" b="1" dirty="0"/>
          </a:p>
          <a:p>
            <a:pPr marL="0" lvl="0" indent="0" algn="l" rtl="0">
              <a:spcBef>
                <a:spcPts val="1200"/>
              </a:spcBef>
              <a:spcAft>
                <a:spcPts val="0"/>
              </a:spcAft>
              <a:buNone/>
            </a:pPr>
            <a:r>
              <a:rPr lang="en" sz="3400" b="1" dirty="0"/>
              <a:t>CRT means Crisis Response Team</a:t>
            </a:r>
            <a:endParaRPr sz="3400" b="1" dirty="0"/>
          </a:p>
          <a:p>
            <a:pPr marL="0" lvl="0" indent="0" algn="l" rtl="0">
              <a:spcBef>
                <a:spcPts val="1200"/>
              </a:spcBef>
              <a:spcAft>
                <a:spcPts val="1200"/>
              </a:spcAft>
              <a:buNone/>
            </a:pPr>
            <a:r>
              <a:rPr lang="en" sz="2100" b="1" dirty="0"/>
              <a:t>	</a:t>
            </a:r>
            <a:r>
              <a:rPr lang="en" sz="2850" dirty="0"/>
              <a:t>A multi-disciplinary team that has been trained in utilizing self-harm assessment tools to determine appropriate next steps for students who may need support or may be in crisis.</a:t>
            </a:r>
            <a:endParaRPr sz="2850" dirty="0"/>
          </a:p>
        </p:txBody>
      </p:sp>
      <p:pic>
        <p:nvPicPr>
          <p:cNvPr id="4" name="Audio 3">
            <a:hlinkClick r:id="" action="ppaction://media"/>
            <a:extLst>
              <a:ext uri="{FF2B5EF4-FFF2-40B4-BE49-F238E27FC236}">
                <a16:creationId xmlns:a16="http://schemas.microsoft.com/office/drawing/2014/main" id="{87020823-867C-8E6E-93B1-949DCE92994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66792"/>
    </mc:Choice>
    <mc:Fallback xmlns="">
      <p:transition spd="slow" advTm="66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Key Purpose of the Program</a:t>
            </a:r>
            <a:endParaRPr/>
          </a:p>
        </p:txBody>
      </p:sp>
      <p:sp>
        <p:nvSpPr>
          <p:cNvPr id="133" name="Google Shape;133;p23"/>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lnSpcReduction="10000"/>
          </a:bodyPr>
          <a:lstStyle/>
          <a:p>
            <a:pPr marL="457200" lvl="0" indent="-334328" algn="l" rtl="0">
              <a:lnSpc>
                <a:spcPct val="150000"/>
              </a:lnSpc>
              <a:spcBef>
                <a:spcPts val="0"/>
              </a:spcBef>
              <a:spcAft>
                <a:spcPts val="0"/>
              </a:spcAft>
              <a:buSzPct val="100000"/>
              <a:buChar char="●"/>
            </a:pPr>
            <a:r>
              <a:rPr lang="en"/>
              <a:t>To ensure all threats are taken seriously.</a:t>
            </a:r>
            <a:endParaRPr/>
          </a:p>
          <a:p>
            <a:pPr marL="457200" lvl="0" indent="-334328" algn="l" rtl="0">
              <a:lnSpc>
                <a:spcPct val="150000"/>
              </a:lnSpc>
              <a:spcBef>
                <a:spcPts val="0"/>
              </a:spcBef>
              <a:spcAft>
                <a:spcPts val="0"/>
              </a:spcAft>
              <a:buSzPct val="100000"/>
              <a:buChar char="●"/>
            </a:pPr>
            <a:r>
              <a:rPr lang="en"/>
              <a:t>To ensure a systematic review of concerning behavior.</a:t>
            </a:r>
            <a:endParaRPr/>
          </a:p>
          <a:p>
            <a:pPr marL="457200" lvl="0" indent="-334328" algn="l" rtl="0">
              <a:lnSpc>
                <a:spcPct val="150000"/>
              </a:lnSpc>
              <a:spcBef>
                <a:spcPts val="0"/>
              </a:spcBef>
              <a:spcAft>
                <a:spcPts val="0"/>
              </a:spcAft>
              <a:buSzPct val="100000"/>
              <a:buChar char="●"/>
            </a:pPr>
            <a:r>
              <a:rPr lang="en"/>
              <a:t>To provide de-escalation supports.</a:t>
            </a:r>
            <a:endParaRPr/>
          </a:p>
          <a:p>
            <a:pPr marL="457200" lvl="0" indent="-334328" algn="l" rtl="0">
              <a:lnSpc>
                <a:spcPct val="150000"/>
              </a:lnSpc>
              <a:spcBef>
                <a:spcPts val="0"/>
              </a:spcBef>
              <a:spcAft>
                <a:spcPts val="0"/>
              </a:spcAft>
              <a:buSzPct val="100000"/>
              <a:buChar char="●"/>
            </a:pPr>
            <a:r>
              <a:rPr lang="en"/>
              <a:t>Continue awareness of behavior and watch for escalation.</a:t>
            </a:r>
            <a:endParaRPr/>
          </a:p>
          <a:p>
            <a:pPr marL="457200" lvl="0" indent="-334328" algn="l" rtl="0">
              <a:lnSpc>
                <a:spcPct val="150000"/>
              </a:lnSpc>
              <a:spcBef>
                <a:spcPts val="0"/>
              </a:spcBef>
              <a:spcAft>
                <a:spcPts val="0"/>
              </a:spcAft>
              <a:buSzPct val="100000"/>
              <a:buChar char="●"/>
            </a:pPr>
            <a:r>
              <a:rPr lang="en"/>
              <a:t>Provide additional outside resources when warranted.</a:t>
            </a:r>
            <a:endParaRPr/>
          </a:p>
          <a:p>
            <a:pPr marL="457200" lvl="0" indent="-334328" algn="l" rtl="0">
              <a:lnSpc>
                <a:spcPct val="150000"/>
              </a:lnSpc>
              <a:spcBef>
                <a:spcPts val="0"/>
              </a:spcBef>
              <a:spcAft>
                <a:spcPts val="0"/>
              </a:spcAft>
              <a:buSzPct val="100000"/>
              <a:buChar char="●"/>
            </a:pPr>
            <a:r>
              <a:rPr lang="en"/>
              <a:t>Report alarming behaviors before incidents occur. </a:t>
            </a:r>
            <a:endParaRPr/>
          </a:p>
          <a:p>
            <a:pPr marL="457200" lvl="0" indent="-334328" algn="l" rtl="0">
              <a:lnSpc>
                <a:spcPct val="150000"/>
              </a:lnSpc>
              <a:spcBef>
                <a:spcPts val="0"/>
              </a:spcBef>
              <a:spcAft>
                <a:spcPts val="0"/>
              </a:spcAft>
              <a:buSzPct val="100000"/>
              <a:buChar char="●"/>
            </a:pPr>
            <a:r>
              <a:rPr lang="en"/>
              <a:t>Create a centralized reporting system so that a comprehensive review of information can occur and individual concerns are not overlooked. </a:t>
            </a:r>
            <a:endParaRPr/>
          </a:p>
          <a:p>
            <a:pPr marL="0" lvl="0" indent="0" algn="l" rtl="0">
              <a:spcBef>
                <a:spcPts val="1200"/>
              </a:spcBef>
              <a:spcAft>
                <a:spcPts val="1200"/>
              </a:spcAft>
              <a:buNone/>
            </a:pPr>
            <a:endParaRPr/>
          </a:p>
        </p:txBody>
      </p:sp>
      <p:pic>
        <p:nvPicPr>
          <p:cNvPr id="4" name="Audio 3">
            <a:hlinkClick r:id="" action="ppaction://media"/>
            <a:extLst>
              <a:ext uri="{FF2B5EF4-FFF2-40B4-BE49-F238E27FC236}">
                <a16:creationId xmlns:a16="http://schemas.microsoft.com/office/drawing/2014/main" id="{9F6DB72F-FB98-283A-13C9-CF49C1A7C2A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55366"/>
    </mc:Choice>
    <mc:Fallback xmlns="">
      <p:transition spd="slow" advTm="55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Key Points</a:t>
            </a:r>
            <a:endParaRPr/>
          </a:p>
        </p:txBody>
      </p:sp>
      <p:sp>
        <p:nvSpPr>
          <p:cNvPr id="182" name="Google Shape;182;p27"/>
          <p:cNvSpPr txBox="1">
            <a:spLocks noGrp="1"/>
          </p:cNvSpPr>
          <p:nvPr>
            <p:ph type="body" idx="1"/>
          </p:nvPr>
        </p:nvSpPr>
        <p:spPr>
          <a:xfrm>
            <a:off x="311700" y="1211925"/>
            <a:ext cx="8520600" cy="33027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b="1" dirty="0"/>
              <a:t>Reporting something to your BRAT Team DOES NOT replace your responsibility as a Mandated Reporter Responsibilities or reporting immediate threats to appropriate personnel .</a:t>
            </a:r>
            <a:endParaRPr b="1" dirty="0"/>
          </a:p>
        </p:txBody>
      </p:sp>
      <p:pic>
        <p:nvPicPr>
          <p:cNvPr id="4" name="Audio 3">
            <a:hlinkClick r:id="" action="ppaction://media"/>
            <a:extLst>
              <a:ext uri="{FF2B5EF4-FFF2-40B4-BE49-F238E27FC236}">
                <a16:creationId xmlns:a16="http://schemas.microsoft.com/office/drawing/2014/main" id="{28637909-EDBA-6E06-2051-F2FC8B0DA14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6013"/>
    </mc:Choice>
    <mc:Fallback xmlns="">
      <p:transition spd="slow" advTm="160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BRAT Teams </a:t>
            </a:r>
            <a:endParaRPr/>
          </a:p>
        </p:txBody>
      </p:sp>
      <p:graphicFrame>
        <p:nvGraphicFramePr>
          <p:cNvPr id="188" name="Google Shape;188;p28"/>
          <p:cNvGraphicFramePr/>
          <p:nvPr>
            <p:extLst>
              <p:ext uri="{D42A27DB-BD31-4B8C-83A1-F6EECF244321}">
                <p14:modId xmlns:p14="http://schemas.microsoft.com/office/powerpoint/2010/main" val="1651392224"/>
              </p:ext>
            </p:extLst>
          </p:nvPr>
        </p:nvGraphicFramePr>
        <p:xfrm>
          <a:off x="346449" y="1305024"/>
          <a:ext cx="8309035" cy="3393451"/>
        </p:xfrm>
        <a:graphic>
          <a:graphicData uri="http://schemas.openxmlformats.org/drawingml/2006/table">
            <a:tbl>
              <a:tblPr>
                <a:noFill/>
                <a:tableStyleId>{23EF86D3-ACDB-4339-BF09-94E2FE1F4BB0}</a:tableStyleId>
              </a:tblPr>
              <a:tblGrid>
                <a:gridCol w="1661807">
                  <a:extLst>
                    <a:ext uri="{9D8B030D-6E8A-4147-A177-3AD203B41FA5}">
                      <a16:colId xmlns:a16="http://schemas.microsoft.com/office/drawing/2014/main" val="20000"/>
                    </a:ext>
                  </a:extLst>
                </a:gridCol>
                <a:gridCol w="1661807">
                  <a:extLst>
                    <a:ext uri="{9D8B030D-6E8A-4147-A177-3AD203B41FA5}">
                      <a16:colId xmlns:a16="http://schemas.microsoft.com/office/drawing/2014/main" val="20001"/>
                    </a:ext>
                  </a:extLst>
                </a:gridCol>
                <a:gridCol w="1661807">
                  <a:extLst>
                    <a:ext uri="{9D8B030D-6E8A-4147-A177-3AD203B41FA5}">
                      <a16:colId xmlns:a16="http://schemas.microsoft.com/office/drawing/2014/main" val="20002"/>
                    </a:ext>
                  </a:extLst>
                </a:gridCol>
                <a:gridCol w="1661807">
                  <a:extLst>
                    <a:ext uri="{9D8B030D-6E8A-4147-A177-3AD203B41FA5}">
                      <a16:colId xmlns:a16="http://schemas.microsoft.com/office/drawing/2014/main" val="20003"/>
                    </a:ext>
                  </a:extLst>
                </a:gridCol>
                <a:gridCol w="1661807">
                  <a:extLst>
                    <a:ext uri="{9D8B030D-6E8A-4147-A177-3AD203B41FA5}">
                      <a16:colId xmlns:a16="http://schemas.microsoft.com/office/drawing/2014/main" val="2215031214"/>
                    </a:ext>
                  </a:extLst>
                </a:gridCol>
              </a:tblGrid>
              <a:tr h="435847">
                <a:tc>
                  <a:txBody>
                    <a:bodyPr/>
                    <a:lstStyle/>
                    <a:p>
                      <a:pPr marL="0" lvl="0" indent="0" algn="ctr" rtl="0">
                        <a:spcBef>
                          <a:spcPts val="0"/>
                        </a:spcBef>
                        <a:spcAft>
                          <a:spcPts val="0"/>
                        </a:spcAft>
                        <a:buNone/>
                      </a:pPr>
                      <a:r>
                        <a:rPr lang="en" b="1" dirty="0"/>
                        <a:t>K-1</a:t>
                      </a:r>
                      <a:endParaRPr b="1" dirty="0"/>
                    </a:p>
                  </a:txBody>
                  <a:tcPr marL="91425" marR="91425" marT="91425" marB="91425"/>
                </a:tc>
                <a:tc>
                  <a:txBody>
                    <a:bodyPr/>
                    <a:lstStyle/>
                    <a:p>
                      <a:pPr marL="0" lvl="0" indent="0" algn="ctr" rtl="0">
                        <a:spcBef>
                          <a:spcPts val="0"/>
                        </a:spcBef>
                        <a:spcAft>
                          <a:spcPts val="0"/>
                        </a:spcAft>
                        <a:buNone/>
                      </a:pPr>
                      <a:r>
                        <a:rPr lang="en" b="1" dirty="0"/>
                        <a:t>2-3 Primary</a:t>
                      </a:r>
                      <a:endParaRPr b="1" dirty="0"/>
                    </a:p>
                  </a:txBody>
                  <a:tcPr marL="91425" marR="91425" marT="91425" marB="91425"/>
                </a:tc>
                <a:tc>
                  <a:txBody>
                    <a:bodyPr/>
                    <a:lstStyle/>
                    <a:p>
                      <a:pPr marL="0" lvl="0" indent="0" algn="ctr" rtl="0">
                        <a:spcBef>
                          <a:spcPts val="0"/>
                        </a:spcBef>
                        <a:spcAft>
                          <a:spcPts val="0"/>
                        </a:spcAft>
                        <a:buNone/>
                      </a:pPr>
                      <a:r>
                        <a:rPr lang="en" b="1" dirty="0"/>
                        <a:t>Intermediate</a:t>
                      </a:r>
                      <a:endParaRPr b="1" dirty="0"/>
                    </a:p>
                  </a:txBody>
                  <a:tcPr marL="91425" marR="91425" marT="91425" marB="91425"/>
                </a:tc>
                <a:tc>
                  <a:txBody>
                    <a:bodyPr/>
                    <a:lstStyle/>
                    <a:p>
                      <a:pPr marL="0" lvl="0" indent="0" algn="ctr" rtl="0">
                        <a:spcBef>
                          <a:spcPts val="0"/>
                        </a:spcBef>
                        <a:spcAft>
                          <a:spcPts val="0"/>
                        </a:spcAft>
                        <a:buNone/>
                      </a:pPr>
                      <a:r>
                        <a:rPr lang="en" b="1" dirty="0"/>
                        <a:t>Junior High</a:t>
                      </a:r>
                      <a:endParaRPr b="1" dirty="0"/>
                    </a:p>
                  </a:txBody>
                  <a:tcPr marL="91425" marR="91425" marT="91425" marB="91425"/>
                </a:tc>
                <a:tc>
                  <a:txBody>
                    <a:bodyPr/>
                    <a:lstStyle/>
                    <a:p>
                      <a:pPr marL="0" lvl="0" indent="0" algn="ctr" rtl="0">
                        <a:spcBef>
                          <a:spcPts val="0"/>
                        </a:spcBef>
                        <a:spcAft>
                          <a:spcPts val="0"/>
                        </a:spcAft>
                        <a:buNone/>
                      </a:pPr>
                      <a:r>
                        <a:rPr lang="en-US" b="1" dirty="0"/>
                        <a:t>High School</a:t>
                      </a:r>
                      <a:endParaRPr b="1" dirty="0"/>
                    </a:p>
                  </a:txBody>
                  <a:tcPr marL="91425" marR="91425" marT="91425" marB="91425"/>
                </a:tc>
                <a:extLst>
                  <a:ext uri="{0D108BD9-81ED-4DB2-BD59-A6C34878D82A}">
                    <a16:rowId xmlns:a16="http://schemas.microsoft.com/office/drawing/2014/main" val="10000"/>
                  </a:ext>
                </a:extLst>
              </a:tr>
              <a:tr h="2957604">
                <a:tc>
                  <a:txBody>
                    <a:bodyPr/>
                    <a:lstStyle/>
                    <a:p>
                      <a:pPr marL="0" lvl="0" indent="0" algn="l" rtl="0">
                        <a:spcBef>
                          <a:spcPts val="0"/>
                        </a:spcBef>
                        <a:spcAft>
                          <a:spcPts val="0"/>
                        </a:spcAft>
                        <a:buNone/>
                      </a:pPr>
                      <a:r>
                        <a:rPr lang="en-US" sz="1200" dirty="0"/>
                        <a:t>Grant McDonald</a:t>
                      </a:r>
                    </a:p>
                    <a:p>
                      <a:pPr marL="0" lvl="0" indent="0" algn="l" rtl="0">
                        <a:spcBef>
                          <a:spcPts val="0"/>
                        </a:spcBef>
                        <a:spcAft>
                          <a:spcPts val="0"/>
                        </a:spcAft>
                        <a:buNone/>
                      </a:pPr>
                      <a:r>
                        <a:rPr lang="en-US" sz="1200" dirty="0"/>
                        <a:t>Rebecca Myers</a:t>
                      </a:r>
                    </a:p>
                    <a:p>
                      <a:pPr marL="0" lvl="0" indent="0" algn="l" rtl="0">
                        <a:spcBef>
                          <a:spcPts val="0"/>
                        </a:spcBef>
                        <a:spcAft>
                          <a:spcPts val="0"/>
                        </a:spcAft>
                        <a:buNone/>
                      </a:pPr>
                      <a:r>
                        <a:rPr lang="en-US" sz="1200" dirty="0"/>
                        <a:t>Tandy Dickens</a:t>
                      </a:r>
                    </a:p>
                    <a:p>
                      <a:pPr marL="0" lvl="0" indent="0" algn="l" rtl="0">
                        <a:spcBef>
                          <a:spcPts val="0"/>
                        </a:spcBef>
                        <a:spcAft>
                          <a:spcPts val="0"/>
                        </a:spcAft>
                        <a:buNone/>
                      </a:pPr>
                      <a:r>
                        <a:rPr lang="en-US" sz="1200" dirty="0"/>
                        <a:t>Riley Kittrell</a:t>
                      </a:r>
                    </a:p>
                    <a:p>
                      <a:pPr marL="0" lvl="0" indent="0" algn="l" rtl="0">
                        <a:spcBef>
                          <a:spcPts val="0"/>
                        </a:spcBef>
                        <a:spcAft>
                          <a:spcPts val="0"/>
                        </a:spcAft>
                        <a:buNone/>
                      </a:pPr>
                      <a:r>
                        <a:rPr lang="en-US" sz="1200" dirty="0"/>
                        <a:t>Stephanie Castlebury</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Amberlee Miller</a:t>
                      </a:r>
                    </a:p>
                    <a:p>
                      <a:pPr marL="0" lvl="0" indent="0" algn="l" rtl="0">
                        <a:spcBef>
                          <a:spcPts val="0"/>
                        </a:spcBef>
                        <a:spcAft>
                          <a:spcPts val="0"/>
                        </a:spcAft>
                        <a:buNone/>
                      </a:pPr>
                      <a:r>
                        <a:rPr lang="en-US" sz="1200" dirty="0"/>
                        <a:t>Amanda Boyer</a:t>
                      </a:r>
                    </a:p>
                    <a:p>
                      <a:pPr marL="0" lvl="0" indent="0" algn="l" rtl="0">
                        <a:spcBef>
                          <a:spcPts val="0"/>
                        </a:spcBef>
                        <a:spcAft>
                          <a:spcPts val="0"/>
                        </a:spcAft>
                        <a:buNone/>
                      </a:pPr>
                      <a:r>
                        <a:rPr lang="en-US" sz="1200" dirty="0"/>
                        <a:t>Anna Pasley</a:t>
                      </a:r>
                      <a:endParaRPr sz="1200" dirty="0"/>
                    </a:p>
                  </a:txBody>
                  <a:tcPr marL="91425" marR="91425" marT="91425" marB="91425"/>
                </a:tc>
                <a:tc>
                  <a:txBody>
                    <a:bodyPr/>
                    <a:lstStyle/>
                    <a:p>
                      <a:pPr marL="0" lvl="0" indent="0" algn="l" rtl="0">
                        <a:spcBef>
                          <a:spcPts val="0"/>
                        </a:spcBef>
                        <a:spcAft>
                          <a:spcPts val="0"/>
                        </a:spcAft>
                        <a:buNone/>
                      </a:pPr>
                      <a:r>
                        <a:rPr lang="en-US" sz="1200" dirty="0"/>
                        <a:t>Jake Stevenson</a:t>
                      </a:r>
                    </a:p>
                    <a:p>
                      <a:pPr marL="0" lvl="0" indent="0" algn="l" rtl="0">
                        <a:spcBef>
                          <a:spcPts val="0"/>
                        </a:spcBef>
                        <a:spcAft>
                          <a:spcPts val="0"/>
                        </a:spcAft>
                        <a:buNone/>
                      </a:pPr>
                      <a:r>
                        <a:rPr lang="en-US" sz="1200" dirty="0"/>
                        <a:t>Austin Rhodes</a:t>
                      </a:r>
                    </a:p>
                    <a:p>
                      <a:pPr marL="0" lvl="0" indent="0" algn="l" rtl="0">
                        <a:spcBef>
                          <a:spcPts val="0"/>
                        </a:spcBef>
                        <a:spcAft>
                          <a:spcPts val="0"/>
                        </a:spcAft>
                        <a:buNone/>
                      </a:pPr>
                      <a:r>
                        <a:rPr lang="en-US" sz="1200" dirty="0"/>
                        <a:t>Aimee Golden</a:t>
                      </a:r>
                    </a:p>
                    <a:p>
                      <a:pPr marL="0" lvl="0" indent="0" algn="l" rtl="0">
                        <a:spcBef>
                          <a:spcPts val="0"/>
                        </a:spcBef>
                        <a:spcAft>
                          <a:spcPts val="0"/>
                        </a:spcAft>
                        <a:buNone/>
                      </a:pPr>
                      <a:r>
                        <a:rPr lang="en-US" sz="1200" dirty="0"/>
                        <a:t>Tina McAfee</a:t>
                      </a:r>
                    </a:p>
                    <a:p>
                      <a:pPr marL="0" lvl="0" indent="0" algn="l" rtl="0">
                        <a:spcBef>
                          <a:spcPts val="0"/>
                        </a:spcBef>
                        <a:spcAft>
                          <a:spcPts val="0"/>
                        </a:spcAft>
                        <a:buNone/>
                      </a:pPr>
                      <a:r>
                        <a:rPr lang="en-US" sz="1200" dirty="0"/>
                        <a:t>Stephanie Castlebury</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Amanda Boyer</a:t>
                      </a:r>
                    </a:p>
                    <a:p>
                      <a:pPr marL="0" lvl="0" indent="0" algn="l" rtl="0">
                        <a:spcBef>
                          <a:spcPts val="0"/>
                        </a:spcBef>
                        <a:spcAft>
                          <a:spcPts val="0"/>
                        </a:spcAft>
                        <a:buNone/>
                      </a:pPr>
                      <a:r>
                        <a:rPr lang="en-US" sz="1200" dirty="0"/>
                        <a:t>Whitney Herbst</a:t>
                      </a:r>
                    </a:p>
                    <a:p>
                      <a:pPr marL="0" lvl="0" indent="0" algn="l" rtl="0">
                        <a:spcBef>
                          <a:spcPts val="0"/>
                        </a:spcBef>
                        <a:spcAft>
                          <a:spcPts val="0"/>
                        </a:spcAft>
                        <a:buNone/>
                      </a:pPr>
                      <a:r>
                        <a:rPr lang="en-US" sz="1200" dirty="0"/>
                        <a:t>Ashton Platt</a:t>
                      </a:r>
                      <a:endParaRPr sz="1200" dirty="0"/>
                    </a:p>
                  </a:txBody>
                  <a:tcPr marL="91425" marR="91425" marT="91425" marB="91425"/>
                </a:tc>
                <a:tc>
                  <a:txBody>
                    <a:bodyPr/>
                    <a:lstStyle/>
                    <a:p>
                      <a:pPr marL="0" lvl="0" indent="0" algn="l" rtl="0">
                        <a:spcBef>
                          <a:spcPts val="0"/>
                        </a:spcBef>
                        <a:spcAft>
                          <a:spcPts val="0"/>
                        </a:spcAft>
                        <a:buNone/>
                      </a:pPr>
                      <a:r>
                        <a:rPr lang="en-US" sz="1200" dirty="0"/>
                        <a:t>Gretchen DeMasters</a:t>
                      </a:r>
                    </a:p>
                    <a:p>
                      <a:pPr marL="0" lvl="0" indent="0" algn="l" rtl="0">
                        <a:spcBef>
                          <a:spcPts val="0"/>
                        </a:spcBef>
                        <a:spcAft>
                          <a:spcPts val="0"/>
                        </a:spcAft>
                        <a:buNone/>
                      </a:pPr>
                      <a:r>
                        <a:rPr lang="en-US" sz="1200" dirty="0"/>
                        <a:t>Aaron Snow</a:t>
                      </a:r>
                    </a:p>
                    <a:p>
                      <a:pPr marL="0" lvl="0" indent="0" algn="l" rtl="0">
                        <a:spcBef>
                          <a:spcPts val="0"/>
                        </a:spcBef>
                        <a:spcAft>
                          <a:spcPts val="0"/>
                        </a:spcAft>
                        <a:buNone/>
                      </a:pPr>
                      <a:r>
                        <a:rPr lang="en-US" sz="1200" dirty="0"/>
                        <a:t>DJ Driskill</a:t>
                      </a:r>
                    </a:p>
                    <a:p>
                      <a:pPr marL="0" lvl="0" indent="0" algn="l" rtl="0">
                        <a:spcBef>
                          <a:spcPts val="0"/>
                        </a:spcBef>
                        <a:spcAft>
                          <a:spcPts val="0"/>
                        </a:spcAft>
                        <a:buNone/>
                      </a:pPr>
                      <a:r>
                        <a:rPr lang="en-US" sz="1200" dirty="0"/>
                        <a:t>Caitlin Plumb</a:t>
                      </a:r>
                    </a:p>
                    <a:p>
                      <a:pPr marL="0" lvl="0" indent="0" algn="l" rtl="0">
                        <a:spcBef>
                          <a:spcPts val="0"/>
                        </a:spcBef>
                        <a:spcAft>
                          <a:spcPts val="0"/>
                        </a:spcAft>
                        <a:buNone/>
                      </a:pPr>
                      <a:r>
                        <a:rPr lang="en-US" sz="1200" dirty="0"/>
                        <a:t>Rose Dominguez</a:t>
                      </a:r>
                    </a:p>
                    <a:p>
                      <a:pPr marL="0" lvl="0" indent="0" algn="l" rtl="0">
                        <a:spcBef>
                          <a:spcPts val="0"/>
                        </a:spcBef>
                        <a:spcAft>
                          <a:spcPts val="0"/>
                        </a:spcAft>
                        <a:buNone/>
                      </a:pPr>
                      <a:r>
                        <a:rPr lang="en-US" sz="1200" dirty="0"/>
                        <a:t>Stephanie Castlebury</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Emily Wood</a:t>
                      </a:r>
                    </a:p>
                    <a:p>
                      <a:pPr marL="0" lvl="0" indent="0" algn="l" rtl="0">
                        <a:spcBef>
                          <a:spcPts val="0"/>
                        </a:spcBef>
                        <a:spcAft>
                          <a:spcPts val="0"/>
                        </a:spcAft>
                        <a:buNone/>
                      </a:pPr>
                      <a:r>
                        <a:rPr lang="en-US" sz="1200" dirty="0"/>
                        <a:t>Kristin Perry</a:t>
                      </a:r>
                    </a:p>
                    <a:p>
                      <a:pPr marL="0" lvl="0" indent="0" algn="l" rtl="0">
                        <a:spcBef>
                          <a:spcPts val="0"/>
                        </a:spcBef>
                        <a:spcAft>
                          <a:spcPts val="0"/>
                        </a:spcAft>
                        <a:buNone/>
                      </a:pPr>
                      <a:r>
                        <a:rPr lang="en-US" sz="1200" dirty="0"/>
                        <a:t>Paige Beck</a:t>
                      </a:r>
                      <a:endParaRPr sz="1200" dirty="0"/>
                    </a:p>
                  </a:txBody>
                  <a:tcPr marL="91425" marR="91425" marT="91425" marB="91425"/>
                </a:tc>
                <a:tc>
                  <a:txBody>
                    <a:bodyPr/>
                    <a:lstStyle/>
                    <a:p>
                      <a:pPr marL="0" lvl="0" indent="0" algn="l" rtl="0">
                        <a:spcBef>
                          <a:spcPts val="0"/>
                        </a:spcBef>
                        <a:spcAft>
                          <a:spcPts val="0"/>
                        </a:spcAft>
                        <a:buNone/>
                      </a:pPr>
                      <a:r>
                        <a:rPr lang="en-US" sz="1200" dirty="0"/>
                        <a:t>Danny Powers</a:t>
                      </a:r>
                    </a:p>
                    <a:p>
                      <a:pPr marL="0" lvl="0" indent="0" algn="l" rtl="0">
                        <a:spcBef>
                          <a:spcPts val="0"/>
                        </a:spcBef>
                        <a:spcAft>
                          <a:spcPts val="0"/>
                        </a:spcAft>
                        <a:buNone/>
                      </a:pPr>
                      <a:r>
                        <a:rPr lang="en-US" sz="1200" dirty="0"/>
                        <a:t>Zak Petty</a:t>
                      </a:r>
                    </a:p>
                    <a:p>
                      <a:pPr marL="0" lvl="0" indent="0" algn="l" rtl="0">
                        <a:spcBef>
                          <a:spcPts val="0"/>
                        </a:spcBef>
                        <a:spcAft>
                          <a:spcPts val="0"/>
                        </a:spcAft>
                        <a:buNone/>
                      </a:pPr>
                      <a:r>
                        <a:rPr lang="en-US" sz="1200" dirty="0"/>
                        <a:t>Maeve Sahni</a:t>
                      </a:r>
                    </a:p>
                    <a:p>
                      <a:pPr marL="0" lvl="0" indent="0" algn="l" rtl="0">
                        <a:spcBef>
                          <a:spcPts val="0"/>
                        </a:spcBef>
                        <a:spcAft>
                          <a:spcPts val="0"/>
                        </a:spcAft>
                        <a:buNone/>
                      </a:pPr>
                      <a:r>
                        <a:rPr lang="en-US" sz="1200" dirty="0"/>
                        <a:t>Ben Withers</a:t>
                      </a:r>
                    </a:p>
                    <a:p>
                      <a:pPr marL="0" lvl="0" indent="0" algn="l" rtl="0">
                        <a:spcBef>
                          <a:spcPts val="0"/>
                        </a:spcBef>
                        <a:spcAft>
                          <a:spcPts val="0"/>
                        </a:spcAft>
                        <a:buNone/>
                      </a:pPr>
                      <a:r>
                        <a:rPr lang="en-US" sz="1200" dirty="0"/>
                        <a:t>Danny Conway</a:t>
                      </a:r>
                    </a:p>
                    <a:p>
                      <a:pPr marL="0" lvl="0" indent="0" algn="l" rtl="0">
                        <a:spcBef>
                          <a:spcPts val="0"/>
                        </a:spcBef>
                        <a:spcAft>
                          <a:spcPts val="0"/>
                        </a:spcAft>
                        <a:buNone/>
                      </a:pPr>
                      <a:r>
                        <a:rPr lang="en-US" sz="1200" dirty="0"/>
                        <a:t>Tammy Ball</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David read</a:t>
                      </a:r>
                      <a:endParaRPr sz="1200"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US" sz="1200" dirty="0"/>
                        <a:t>Keith Roberston</a:t>
                      </a:r>
                    </a:p>
                    <a:p>
                      <a:pPr marL="0" lvl="0" indent="0" algn="l" rtl="0">
                        <a:spcBef>
                          <a:spcPts val="0"/>
                        </a:spcBef>
                        <a:spcAft>
                          <a:spcPts val="0"/>
                        </a:spcAft>
                        <a:buNone/>
                      </a:pPr>
                      <a:r>
                        <a:rPr lang="en-US" sz="1200" dirty="0"/>
                        <a:t>Shawn Mayes</a:t>
                      </a:r>
                    </a:p>
                    <a:p>
                      <a:pPr marL="0" lvl="0" indent="0" algn="l" rtl="0">
                        <a:spcBef>
                          <a:spcPts val="0"/>
                        </a:spcBef>
                        <a:spcAft>
                          <a:spcPts val="0"/>
                        </a:spcAft>
                        <a:buNone/>
                      </a:pPr>
                      <a:r>
                        <a:rPr lang="en-US" sz="1200" dirty="0"/>
                        <a:t>Nicole Keller</a:t>
                      </a:r>
                    </a:p>
                    <a:p>
                      <a:pPr marL="0" lvl="0" indent="0" algn="l" rtl="0">
                        <a:spcBef>
                          <a:spcPts val="0"/>
                        </a:spcBef>
                        <a:spcAft>
                          <a:spcPts val="0"/>
                        </a:spcAft>
                        <a:buNone/>
                      </a:pPr>
                      <a:r>
                        <a:rPr lang="en-US" sz="1200" dirty="0"/>
                        <a:t>Amanda Christy</a:t>
                      </a:r>
                    </a:p>
                    <a:p>
                      <a:pPr marL="0" lvl="0" indent="0" algn="l" rtl="0">
                        <a:spcBef>
                          <a:spcPts val="0"/>
                        </a:spcBef>
                        <a:spcAft>
                          <a:spcPts val="0"/>
                        </a:spcAft>
                        <a:buNone/>
                      </a:pPr>
                      <a:r>
                        <a:rPr lang="en-US" sz="1200" dirty="0"/>
                        <a:t>Teresa Bailey</a:t>
                      </a:r>
                    </a:p>
                    <a:p>
                      <a:pPr marL="0" lvl="0" indent="0" algn="l" rtl="0">
                        <a:spcBef>
                          <a:spcPts val="0"/>
                        </a:spcBef>
                        <a:spcAft>
                          <a:spcPts val="0"/>
                        </a:spcAft>
                        <a:buNone/>
                      </a:pPr>
                      <a:r>
                        <a:rPr lang="en-US" sz="1200" dirty="0"/>
                        <a:t>Danny Conway</a:t>
                      </a:r>
                    </a:p>
                    <a:p>
                      <a:pPr marL="0" lvl="0" indent="0" algn="l" rtl="0">
                        <a:spcBef>
                          <a:spcPts val="0"/>
                        </a:spcBef>
                        <a:spcAft>
                          <a:spcPts val="0"/>
                        </a:spcAft>
                        <a:buNone/>
                      </a:pPr>
                      <a:r>
                        <a:rPr lang="en-US" sz="1200" dirty="0"/>
                        <a:t>Adam Neldeberg</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Bridget May</a:t>
                      </a:r>
                    </a:p>
                    <a:p>
                      <a:pPr marL="0" lvl="0" indent="0" algn="l" rtl="0">
                        <a:spcBef>
                          <a:spcPts val="0"/>
                        </a:spcBef>
                        <a:spcAft>
                          <a:spcPts val="0"/>
                        </a:spcAft>
                        <a:buNone/>
                      </a:pPr>
                      <a:r>
                        <a:rPr lang="en-US" sz="1200" dirty="0"/>
                        <a:t>Amanda Royster</a:t>
                      </a:r>
                      <a:endParaRPr sz="1200" dirty="0"/>
                    </a:p>
                  </a:txBody>
                  <a:tcPr marL="91425" marR="91425" marT="91425" marB="91425"/>
                </a:tc>
                <a:extLst>
                  <a:ext uri="{0D108BD9-81ED-4DB2-BD59-A6C34878D82A}">
                    <a16:rowId xmlns:a16="http://schemas.microsoft.com/office/drawing/2014/main" val="10001"/>
                  </a:ext>
                </a:extLst>
              </a:tr>
            </a:tbl>
          </a:graphicData>
        </a:graphic>
      </p:graphicFrame>
      <p:pic>
        <p:nvPicPr>
          <p:cNvPr id="14" name="Audio 13">
            <a:hlinkClick r:id="" action="ppaction://media"/>
            <a:extLst>
              <a:ext uri="{FF2B5EF4-FFF2-40B4-BE49-F238E27FC236}">
                <a16:creationId xmlns:a16="http://schemas.microsoft.com/office/drawing/2014/main" id="{E2F56CDE-5B94-A96A-C297-558F4ED5598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2952"/>
    </mc:Choice>
    <mc:Fallback xmlns="">
      <p:transition spd="slow" advTm="12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6">
          <a:extLst>
            <a:ext uri="{FF2B5EF4-FFF2-40B4-BE49-F238E27FC236}">
              <a16:creationId xmlns:a16="http://schemas.microsoft.com/office/drawing/2014/main" id="{6FD036E4-1507-C7DD-69A9-CAFE7B0DC120}"/>
            </a:ext>
          </a:extLst>
        </p:cNvPr>
        <p:cNvGrpSpPr/>
        <p:nvPr/>
      </p:nvGrpSpPr>
      <p:grpSpPr>
        <a:xfrm>
          <a:off x="0" y="0"/>
          <a:ext cx="0" cy="0"/>
          <a:chOff x="0" y="0"/>
          <a:chExt cx="0" cy="0"/>
        </a:xfrm>
      </p:grpSpPr>
      <p:sp>
        <p:nvSpPr>
          <p:cNvPr id="187" name="Google Shape;187;p28">
            <a:extLst>
              <a:ext uri="{FF2B5EF4-FFF2-40B4-BE49-F238E27FC236}">
                <a16:creationId xmlns:a16="http://schemas.microsoft.com/office/drawing/2014/main" id="{1705B616-513A-FE4E-3C59-ED4766BDBB47}"/>
              </a:ext>
            </a:extLst>
          </p:cNvPr>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CRT Teams </a:t>
            </a:r>
            <a:endParaRPr dirty="0"/>
          </a:p>
        </p:txBody>
      </p:sp>
      <p:graphicFrame>
        <p:nvGraphicFramePr>
          <p:cNvPr id="188" name="Google Shape;188;p28">
            <a:extLst>
              <a:ext uri="{FF2B5EF4-FFF2-40B4-BE49-F238E27FC236}">
                <a16:creationId xmlns:a16="http://schemas.microsoft.com/office/drawing/2014/main" id="{77427228-87F6-9165-05AB-6BC0FEEC623C}"/>
              </a:ext>
            </a:extLst>
          </p:cNvPr>
          <p:cNvGraphicFramePr/>
          <p:nvPr>
            <p:extLst>
              <p:ext uri="{D42A27DB-BD31-4B8C-83A1-F6EECF244321}">
                <p14:modId xmlns:p14="http://schemas.microsoft.com/office/powerpoint/2010/main" val="2003738312"/>
              </p:ext>
            </p:extLst>
          </p:nvPr>
        </p:nvGraphicFramePr>
        <p:xfrm>
          <a:off x="300625" y="1305024"/>
          <a:ext cx="8354859" cy="3393451"/>
        </p:xfrm>
        <a:graphic>
          <a:graphicData uri="http://schemas.openxmlformats.org/drawingml/2006/table">
            <a:tbl>
              <a:tblPr>
                <a:noFill/>
                <a:tableStyleId>{23EF86D3-ACDB-4339-BF09-94E2FE1F4BB0}</a:tableStyleId>
              </a:tblPr>
              <a:tblGrid>
                <a:gridCol w="1707631">
                  <a:extLst>
                    <a:ext uri="{9D8B030D-6E8A-4147-A177-3AD203B41FA5}">
                      <a16:colId xmlns:a16="http://schemas.microsoft.com/office/drawing/2014/main" val="20000"/>
                    </a:ext>
                  </a:extLst>
                </a:gridCol>
                <a:gridCol w="1661807">
                  <a:extLst>
                    <a:ext uri="{9D8B030D-6E8A-4147-A177-3AD203B41FA5}">
                      <a16:colId xmlns:a16="http://schemas.microsoft.com/office/drawing/2014/main" val="20001"/>
                    </a:ext>
                  </a:extLst>
                </a:gridCol>
                <a:gridCol w="1661807">
                  <a:extLst>
                    <a:ext uri="{9D8B030D-6E8A-4147-A177-3AD203B41FA5}">
                      <a16:colId xmlns:a16="http://schemas.microsoft.com/office/drawing/2014/main" val="20002"/>
                    </a:ext>
                  </a:extLst>
                </a:gridCol>
                <a:gridCol w="1661807">
                  <a:extLst>
                    <a:ext uri="{9D8B030D-6E8A-4147-A177-3AD203B41FA5}">
                      <a16:colId xmlns:a16="http://schemas.microsoft.com/office/drawing/2014/main" val="20003"/>
                    </a:ext>
                  </a:extLst>
                </a:gridCol>
                <a:gridCol w="1661807">
                  <a:extLst>
                    <a:ext uri="{9D8B030D-6E8A-4147-A177-3AD203B41FA5}">
                      <a16:colId xmlns:a16="http://schemas.microsoft.com/office/drawing/2014/main" val="2215031214"/>
                    </a:ext>
                  </a:extLst>
                </a:gridCol>
              </a:tblGrid>
              <a:tr h="435847">
                <a:tc>
                  <a:txBody>
                    <a:bodyPr/>
                    <a:lstStyle/>
                    <a:p>
                      <a:pPr marL="0" lvl="0" indent="0" algn="ctr" rtl="0">
                        <a:spcBef>
                          <a:spcPts val="0"/>
                        </a:spcBef>
                        <a:spcAft>
                          <a:spcPts val="0"/>
                        </a:spcAft>
                        <a:buNone/>
                      </a:pPr>
                      <a:r>
                        <a:rPr lang="en" b="1" dirty="0"/>
                        <a:t>K-1</a:t>
                      </a:r>
                      <a:endParaRPr b="1" dirty="0"/>
                    </a:p>
                  </a:txBody>
                  <a:tcPr marL="91425" marR="91425" marT="91425" marB="91425"/>
                </a:tc>
                <a:tc>
                  <a:txBody>
                    <a:bodyPr/>
                    <a:lstStyle/>
                    <a:p>
                      <a:pPr marL="0" lvl="0" indent="0" algn="ctr" rtl="0">
                        <a:spcBef>
                          <a:spcPts val="0"/>
                        </a:spcBef>
                        <a:spcAft>
                          <a:spcPts val="0"/>
                        </a:spcAft>
                        <a:buNone/>
                      </a:pPr>
                      <a:r>
                        <a:rPr lang="en" b="1" dirty="0"/>
                        <a:t>2-3 Primary</a:t>
                      </a:r>
                      <a:endParaRPr b="1" dirty="0"/>
                    </a:p>
                  </a:txBody>
                  <a:tcPr marL="91425" marR="91425" marT="91425" marB="91425"/>
                </a:tc>
                <a:tc>
                  <a:txBody>
                    <a:bodyPr/>
                    <a:lstStyle/>
                    <a:p>
                      <a:pPr marL="0" lvl="0" indent="0" algn="ctr" rtl="0">
                        <a:spcBef>
                          <a:spcPts val="0"/>
                        </a:spcBef>
                        <a:spcAft>
                          <a:spcPts val="0"/>
                        </a:spcAft>
                        <a:buNone/>
                      </a:pPr>
                      <a:r>
                        <a:rPr lang="en" b="1" dirty="0"/>
                        <a:t>Intermediate</a:t>
                      </a:r>
                      <a:endParaRPr b="1" dirty="0"/>
                    </a:p>
                  </a:txBody>
                  <a:tcPr marL="91425" marR="91425" marT="91425" marB="91425"/>
                </a:tc>
                <a:tc>
                  <a:txBody>
                    <a:bodyPr/>
                    <a:lstStyle/>
                    <a:p>
                      <a:pPr marL="0" lvl="0" indent="0" algn="ctr" rtl="0">
                        <a:spcBef>
                          <a:spcPts val="0"/>
                        </a:spcBef>
                        <a:spcAft>
                          <a:spcPts val="0"/>
                        </a:spcAft>
                        <a:buNone/>
                      </a:pPr>
                      <a:r>
                        <a:rPr lang="en" b="1" dirty="0"/>
                        <a:t>Junior High</a:t>
                      </a:r>
                      <a:endParaRPr b="1" dirty="0"/>
                    </a:p>
                  </a:txBody>
                  <a:tcPr marL="91425" marR="91425" marT="91425" marB="91425"/>
                </a:tc>
                <a:tc>
                  <a:txBody>
                    <a:bodyPr/>
                    <a:lstStyle/>
                    <a:p>
                      <a:pPr marL="0" lvl="0" indent="0" algn="ctr" rtl="0">
                        <a:spcBef>
                          <a:spcPts val="0"/>
                        </a:spcBef>
                        <a:spcAft>
                          <a:spcPts val="0"/>
                        </a:spcAft>
                        <a:buNone/>
                      </a:pPr>
                      <a:r>
                        <a:rPr lang="en-US" b="1" dirty="0"/>
                        <a:t>High School</a:t>
                      </a:r>
                      <a:endParaRPr b="1" dirty="0"/>
                    </a:p>
                  </a:txBody>
                  <a:tcPr marL="91425" marR="91425" marT="91425" marB="91425"/>
                </a:tc>
                <a:extLst>
                  <a:ext uri="{0D108BD9-81ED-4DB2-BD59-A6C34878D82A}">
                    <a16:rowId xmlns:a16="http://schemas.microsoft.com/office/drawing/2014/main" val="10000"/>
                  </a:ext>
                </a:extLst>
              </a:tr>
              <a:tr h="2957604">
                <a:tc>
                  <a:txBody>
                    <a:bodyPr/>
                    <a:lstStyle/>
                    <a:p>
                      <a:pPr marL="0" lvl="0" indent="0" algn="l" rtl="0">
                        <a:spcBef>
                          <a:spcPts val="0"/>
                        </a:spcBef>
                        <a:spcAft>
                          <a:spcPts val="0"/>
                        </a:spcAft>
                        <a:buNone/>
                      </a:pPr>
                      <a:r>
                        <a:rPr lang="en-US" sz="1200" dirty="0"/>
                        <a:t>Tandy Dickens</a:t>
                      </a:r>
                    </a:p>
                    <a:p>
                      <a:pPr marL="0" lvl="0" indent="0" algn="l" rtl="0">
                        <a:spcBef>
                          <a:spcPts val="0"/>
                        </a:spcBef>
                        <a:spcAft>
                          <a:spcPts val="0"/>
                        </a:spcAft>
                        <a:buNone/>
                      </a:pPr>
                      <a:r>
                        <a:rPr lang="en-US" sz="1200" dirty="0"/>
                        <a:t>Riley Kittrell</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Rebecca Myers</a:t>
                      </a:r>
                    </a:p>
                    <a:p>
                      <a:pPr marL="0" lvl="0" indent="0" algn="l" rtl="0">
                        <a:spcBef>
                          <a:spcPts val="0"/>
                        </a:spcBef>
                        <a:spcAft>
                          <a:spcPts val="0"/>
                        </a:spcAft>
                        <a:buNone/>
                      </a:pPr>
                      <a:r>
                        <a:rPr lang="en-US" sz="1200" dirty="0"/>
                        <a:t>Andrea Spindler</a:t>
                      </a:r>
                    </a:p>
                    <a:p>
                      <a:pPr marL="0" lvl="0" indent="0" algn="l" rtl="0">
                        <a:spcBef>
                          <a:spcPts val="0"/>
                        </a:spcBef>
                        <a:spcAft>
                          <a:spcPts val="0"/>
                        </a:spcAft>
                        <a:buNone/>
                      </a:pPr>
                      <a:r>
                        <a:rPr lang="en-US" sz="1200" dirty="0"/>
                        <a:t>Katie Scott</a:t>
                      </a:r>
                      <a:endParaRPr sz="1200" dirty="0"/>
                    </a:p>
                  </a:txBody>
                  <a:tcPr marL="91425" marR="91425" marT="91425" marB="91425"/>
                </a:tc>
                <a:tc>
                  <a:txBody>
                    <a:bodyPr/>
                    <a:lstStyle/>
                    <a:p>
                      <a:pPr marL="0" lvl="0" indent="0" algn="l" rtl="0">
                        <a:spcBef>
                          <a:spcPts val="0"/>
                        </a:spcBef>
                        <a:spcAft>
                          <a:spcPts val="0"/>
                        </a:spcAft>
                        <a:buNone/>
                      </a:pPr>
                      <a:r>
                        <a:rPr lang="en-US" sz="1200" dirty="0"/>
                        <a:t>Aimee Golden</a:t>
                      </a:r>
                    </a:p>
                    <a:p>
                      <a:pPr marL="0" lvl="0" indent="0" algn="l" rtl="0">
                        <a:spcBef>
                          <a:spcPts val="0"/>
                        </a:spcBef>
                        <a:spcAft>
                          <a:spcPts val="0"/>
                        </a:spcAft>
                        <a:buNone/>
                      </a:pPr>
                      <a:r>
                        <a:rPr lang="en-US" sz="1200" dirty="0"/>
                        <a:t>Tina McAfee</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Jake Stevenson</a:t>
                      </a:r>
                    </a:p>
                    <a:p>
                      <a:pPr marL="0" lvl="0" indent="0" algn="l" rtl="0">
                        <a:spcBef>
                          <a:spcPts val="0"/>
                        </a:spcBef>
                        <a:spcAft>
                          <a:spcPts val="0"/>
                        </a:spcAft>
                        <a:buNone/>
                      </a:pPr>
                      <a:r>
                        <a:rPr lang="en-US" sz="1200" dirty="0"/>
                        <a:t>Austin Rhodes</a:t>
                      </a:r>
                    </a:p>
                    <a:p>
                      <a:pPr marL="0" lvl="0" indent="0" algn="l" rtl="0">
                        <a:spcBef>
                          <a:spcPts val="0"/>
                        </a:spcBef>
                        <a:spcAft>
                          <a:spcPts val="0"/>
                        </a:spcAft>
                        <a:buNone/>
                      </a:pPr>
                      <a:r>
                        <a:rPr lang="en-US" sz="1200" dirty="0"/>
                        <a:t>Whitney Herbst</a:t>
                      </a:r>
                    </a:p>
                    <a:p>
                      <a:pPr marL="0" lvl="0" indent="0" algn="l" rtl="0">
                        <a:spcBef>
                          <a:spcPts val="0"/>
                        </a:spcBef>
                        <a:spcAft>
                          <a:spcPts val="0"/>
                        </a:spcAft>
                        <a:buNone/>
                      </a:pPr>
                      <a:r>
                        <a:rPr lang="en-US" sz="1200" dirty="0"/>
                        <a:t>Ashton Platt</a:t>
                      </a:r>
                      <a:endParaRPr sz="1200" dirty="0"/>
                    </a:p>
                  </a:txBody>
                  <a:tcPr marL="91425" marR="91425" marT="91425" marB="91425"/>
                </a:tc>
                <a:tc>
                  <a:txBody>
                    <a:bodyPr/>
                    <a:lstStyle/>
                    <a:p>
                      <a:pPr marL="0" lvl="0" indent="0" algn="l" rtl="0">
                        <a:spcBef>
                          <a:spcPts val="0"/>
                        </a:spcBef>
                        <a:spcAft>
                          <a:spcPts val="0"/>
                        </a:spcAft>
                        <a:buNone/>
                      </a:pPr>
                      <a:r>
                        <a:rPr lang="en-US" sz="1200" dirty="0"/>
                        <a:t>Caitlin Plumb</a:t>
                      </a:r>
                    </a:p>
                    <a:p>
                      <a:pPr marL="0" lvl="0" indent="0" algn="l" rtl="0">
                        <a:spcBef>
                          <a:spcPts val="0"/>
                        </a:spcBef>
                        <a:spcAft>
                          <a:spcPts val="0"/>
                        </a:spcAft>
                        <a:buNone/>
                      </a:pPr>
                      <a:r>
                        <a:rPr lang="en-US" sz="1200" dirty="0"/>
                        <a:t>Rose Dominguez</a:t>
                      </a:r>
                    </a:p>
                    <a:p>
                      <a:pPr marL="0" lvl="0" indent="0" algn="l" rtl="0">
                        <a:spcBef>
                          <a:spcPts val="0"/>
                        </a:spcBef>
                        <a:spcAft>
                          <a:spcPts val="0"/>
                        </a:spcAft>
                        <a:buNone/>
                      </a:pPr>
                      <a:r>
                        <a:rPr lang="en-US" sz="1200" dirty="0"/>
                        <a:t>Paige Beck</a:t>
                      </a:r>
                    </a:p>
                    <a:p>
                      <a:pPr marL="0" lvl="0" indent="0" algn="l" rtl="0">
                        <a:spcBef>
                          <a:spcPts val="0"/>
                        </a:spcBef>
                        <a:spcAft>
                          <a:spcPts val="0"/>
                        </a:spcAft>
                        <a:buNone/>
                      </a:pPr>
                      <a:r>
                        <a:rPr lang="en-US" sz="1200" dirty="0"/>
                        <a:t>Emily Wood</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Aaron Snow</a:t>
                      </a:r>
                    </a:p>
                    <a:p>
                      <a:pPr marL="0" lvl="0" indent="0" algn="l" rtl="0">
                        <a:spcBef>
                          <a:spcPts val="0"/>
                        </a:spcBef>
                        <a:spcAft>
                          <a:spcPts val="0"/>
                        </a:spcAft>
                        <a:buNone/>
                      </a:pPr>
                      <a:r>
                        <a:rPr lang="en-US" sz="1200" dirty="0"/>
                        <a:t>DJ Driskill</a:t>
                      </a:r>
                    </a:p>
                    <a:p>
                      <a:pPr marL="0" lvl="0" indent="0" algn="l" rtl="0">
                        <a:spcBef>
                          <a:spcPts val="0"/>
                        </a:spcBef>
                        <a:spcAft>
                          <a:spcPts val="0"/>
                        </a:spcAft>
                        <a:buNone/>
                      </a:pPr>
                      <a:r>
                        <a:rPr lang="en-US" sz="1200" dirty="0"/>
                        <a:t>Kristin Perry</a:t>
                      </a:r>
                      <a:endParaRPr sz="1200" dirty="0"/>
                    </a:p>
                  </a:txBody>
                  <a:tcPr marL="91425" marR="91425" marT="91425" marB="91425"/>
                </a:tc>
                <a:tc>
                  <a:txBody>
                    <a:bodyPr/>
                    <a:lstStyle/>
                    <a:p>
                      <a:pPr marL="0" lvl="0" indent="0" algn="l" rtl="0">
                        <a:spcBef>
                          <a:spcPts val="0"/>
                        </a:spcBef>
                        <a:spcAft>
                          <a:spcPts val="0"/>
                        </a:spcAft>
                        <a:buNone/>
                      </a:pPr>
                      <a:r>
                        <a:rPr lang="en-US" sz="1200" dirty="0"/>
                        <a:t>Maeve Sahni</a:t>
                      </a:r>
                    </a:p>
                    <a:p>
                      <a:pPr marL="0" lvl="0" indent="0" algn="l" rtl="0">
                        <a:spcBef>
                          <a:spcPts val="0"/>
                        </a:spcBef>
                        <a:spcAft>
                          <a:spcPts val="0"/>
                        </a:spcAft>
                        <a:buNone/>
                      </a:pPr>
                      <a:r>
                        <a:rPr lang="en-US" sz="1200" dirty="0"/>
                        <a:t>Ben Withers</a:t>
                      </a:r>
                    </a:p>
                    <a:p>
                      <a:pPr marL="0" lvl="0" indent="0" algn="l" rtl="0">
                        <a:spcBef>
                          <a:spcPts val="0"/>
                        </a:spcBef>
                        <a:spcAft>
                          <a:spcPts val="0"/>
                        </a:spcAft>
                        <a:buNone/>
                      </a:pPr>
                      <a:r>
                        <a:rPr lang="en-US" sz="1200" dirty="0"/>
                        <a:t>Victori Wright</a:t>
                      </a:r>
                    </a:p>
                    <a:p>
                      <a:pPr marL="0" lvl="0" indent="0" algn="l" rtl="0">
                        <a:spcBef>
                          <a:spcPts val="0"/>
                        </a:spcBef>
                        <a:spcAft>
                          <a:spcPts val="0"/>
                        </a:spcAft>
                        <a:buNone/>
                      </a:pPr>
                      <a:r>
                        <a:rPr lang="en-US" sz="1200" dirty="0"/>
                        <a:t>Zak Petty</a:t>
                      </a:r>
                    </a:p>
                    <a:p>
                      <a:pPr marL="0" lvl="0" indent="0" algn="l" rtl="0">
                        <a:spcBef>
                          <a:spcPts val="0"/>
                        </a:spcBef>
                        <a:spcAft>
                          <a:spcPts val="0"/>
                        </a:spcAft>
                        <a:buNone/>
                      </a:pPr>
                      <a:r>
                        <a:rPr lang="en-US" sz="1200" dirty="0"/>
                        <a:t>Danny Powers</a:t>
                      </a:r>
                    </a:p>
                    <a:p>
                      <a:pPr marL="0" lvl="0" indent="0" algn="l" rtl="0">
                        <a:spcBef>
                          <a:spcPts val="0"/>
                        </a:spcBef>
                        <a:spcAft>
                          <a:spcPts val="0"/>
                        </a:spcAft>
                        <a:buNone/>
                      </a:pPr>
                      <a:r>
                        <a:rPr lang="en-US" sz="1200" dirty="0"/>
                        <a:t>Tammy Ball</a:t>
                      </a:r>
                    </a:p>
                    <a:p>
                      <a:pPr marL="0" lvl="0" indent="0" algn="l" rtl="0">
                        <a:spcBef>
                          <a:spcPts val="0"/>
                        </a:spcBef>
                        <a:spcAft>
                          <a:spcPts val="0"/>
                        </a:spcAft>
                        <a:buNone/>
                      </a:pPr>
                      <a:r>
                        <a:rPr lang="en-US" sz="1200" dirty="0"/>
                        <a:t>David Read</a:t>
                      </a:r>
                      <a:endParaRPr sz="1200"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txBody>
                  <a:tcPr marL="91425" marR="91425" marT="91425" marB="91425"/>
                </a:tc>
                <a:tc>
                  <a:txBody>
                    <a:bodyPr/>
                    <a:lstStyle/>
                    <a:p>
                      <a:pPr marL="0" lvl="0" indent="0" algn="l" rtl="0">
                        <a:spcBef>
                          <a:spcPts val="0"/>
                        </a:spcBef>
                        <a:spcAft>
                          <a:spcPts val="0"/>
                        </a:spcAft>
                        <a:buNone/>
                      </a:pPr>
                      <a:r>
                        <a:rPr lang="en-US" sz="1200" dirty="0"/>
                        <a:t>Sarah Neldeberg</a:t>
                      </a:r>
                    </a:p>
                    <a:p>
                      <a:pPr marL="0" lvl="0" indent="0" algn="l" rtl="0">
                        <a:spcBef>
                          <a:spcPts val="0"/>
                        </a:spcBef>
                        <a:spcAft>
                          <a:spcPts val="0"/>
                        </a:spcAft>
                        <a:buNone/>
                      </a:pPr>
                      <a:r>
                        <a:rPr lang="en-US" sz="1200" dirty="0"/>
                        <a:t>Amanda Christy</a:t>
                      </a:r>
                    </a:p>
                    <a:p>
                      <a:pPr marL="0" lvl="0" indent="0" algn="l" rtl="0">
                        <a:spcBef>
                          <a:spcPts val="0"/>
                        </a:spcBef>
                        <a:spcAft>
                          <a:spcPts val="0"/>
                        </a:spcAft>
                        <a:buNone/>
                      </a:pPr>
                      <a:r>
                        <a:rPr lang="en-US" sz="1200" dirty="0"/>
                        <a:t>Teresa Bailey</a:t>
                      </a:r>
                    </a:p>
                    <a:p>
                      <a:pPr marL="0" lvl="0" indent="0" algn="l" rtl="0">
                        <a:spcBef>
                          <a:spcPts val="0"/>
                        </a:spcBef>
                        <a:spcAft>
                          <a:spcPts val="0"/>
                        </a:spcAft>
                        <a:buNone/>
                      </a:pPr>
                      <a:r>
                        <a:rPr lang="en-US" sz="1200" dirty="0"/>
                        <a:t>Shawn Mayes</a:t>
                      </a:r>
                    </a:p>
                    <a:p>
                      <a:pPr marL="0" lvl="0" indent="0" algn="l" rtl="0">
                        <a:spcBef>
                          <a:spcPts val="0"/>
                        </a:spcBef>
                        <a:spcAft>
                          <a:spcPts val="0"/>
                        </a:spcAft>
                        <a:buNone/>
                      </a:pPr>
                      <a:r>
                        <a:rPr lang="en-US" sz="1200" dirty="0"/>
                        <a:t>Keith Robertson</a:t>
                      </a:r>
                    </a:p>
                    <a:p>
                      <a:pPr marL="0" lvl="0" indent="0" algn="l" rtl="0">
                        <a:spcBef>
                          <a:spcPts val="0"/>
                        </a:spcBef>
                        <a:spcAft>
                          <a:spcPts val="0"/>
                        </a:spcAft>
                        <a:buNone/>
                      </a:pPr>
                      <a:r>
                        <a:rPr lang="en-US" sz="1200" dirty="0"/>
                        <a:t>Bridget May</a:t>
                      </a:r>
                    </a:p>
                    <a:p>
                      <a:pPr marL="0" lvl="0" indent="0" algn="l" rtl="0">
                        <a:spcBef>
                          <a:spcPts val="0"/>
                        </a:spcBef>
                        <a:spcAft>
                          <a:spcPts val="0"/>
                        </a:spcAft>
                        <a:buNone/>
                      </a:pPr>
                      <a:r>
                        <a:rPr lang="en-US" sz="1200" dirty="0"/>
                        <a:t>Amanda Royster</a:t>
                      </a:r>
                    </a:p>
                    <a:p>
                      <a:pPr marL="0" lvl="0" indent="0" algn="l" rtl="0">
                        <a:spcBef>
                          <a:spcPts val="0"/>
                        </a:spcBef>
                        <a:spcAft>
                          <a:spcPts val="0"/>
                        </a:spcAft>
                        <a:buNone/>
                      </a:pPr>
                      <a:r>
                        <a:rPr lang="en-US" sz="1200" dirty="0"/>
                        <a:t>Adam Neldeberg</a:t>
                      </a:r>
                    </a:p>
                    <a:p>
                      <a:pPr marL="0" lvl="0" indent="0" algn="l" rtl="0">
                        <a:spcBef>
                          <a:spcPts val="0"/>
                        </a:spcBef>
                        <a:spcAft>
                          <a:spcPts val="0"/>
                        </a:spcAft>
                        <a:buNone/>
                      </a:pPr>
                      <a:r>
                        <a:rPr lang="en-US" sz="1200" dirty="0"/>
                        <a:t>Victori Wright</a:t>
                      </a:r>
                      <a:endParaRPr sz="1200" dirty="0"/>
                    </a:p>
                  </a:txBody>
                  <a:tcPr marL="91425" marR="91425" marT="91425" marB="91425"/>
                </a:tc>
                <a:extLst>
                  <a:ext uri="{0D108BD9-81ED-4DB2-BD59-A6C34878D82A}">
                    <a16:rowId xmlns:a16="http://schemas.microsoft.com/office/drawing/2014/main" val="10001"/>
                  </a:ext>
                </a:extLst>
              </a:tr>
            </a:tbl>
          </a:graphicData>
        </a:graphic>
      </p:graphicFrame>
      <p:pic>
        <p:nvPicPr>
          <p:cNvPr id="14" name="Audio 13">
            <a:hlinkClick r:id="" action="ppaction://media"/>
            <a:extLst>
              <a:ext uri="{FF2B5EF4-FFF2-40B4-BE49-F238E27FC236}">
                <a16:creationId xmlns:a16="http://schemas.microsoft.com/office/drawing/2014/main" id="{4D30F31F-85D5-8076-0540-179DB78C87B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1204863339"/>
      </p:ext>
    </p:extLst>
  </p:cSld>
  <p:clrMapOvr>
    <a:masterClrMapping/>
  </p:clrMapOvr>
  <mc:AlternateContent xmlns:mc="http://schemas.openxmlformats.org/markup-compatibility/2006" xmlns:p14="http://schemas.microsoft.com/office/powerpoint/2010/main">
    <mc:Choice Requires="p14">
      <p:transition spd="slow" p14:dur="2000" advTm="14175"/>
    </mc:Choice>
    <mc:Fallback xmlns="">
      <p:transition spd="slow" advTm="14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9"/>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Where to Report</a:t>
            </a:r>
            <a:endParaRPr/>
          </a:p>
        </p:txBody>
      </p:sp>
      <p:sp>
        <p:nvSpPr>
          <p:cNvPr id="194" name="Google Shape;194;p29"/>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rmAutofit/>
          </a:bodyPr>
          <a:lstStyle/>
          <a:p>
            <a:pPr marL="457200" lvl="0" indent="-342900" algn="l" rtl="0">
              <a:spcBef>
                <a:spcPts val="0"/>
              </a:spcBef>
              <a:spcAft>
                <a:spcPts val="0"/>
              </a:spcAft>
              <a:buSzPts val="1800"/>
              <a:buChar char="●"/>
            </a:pPr>
            <a:r>
              <a:rPr lang="en" dirty="0"/>
              <a:t>Links to the Google form will be sent through email to all staff members and shared through building level bulletins or other appropriate communication.</a:t>
            </a:r>
          </a:p>
          <a:p>
            <a:pPr marL="457200" lvl="0" indent="-342900" algn="l" rtl="0">
              <a:spcBef>
                <a:spcPts val="0"/>
              </a:spcBef>
              <a:spcAft>
                <a:spcPts val="0"/>
              </a:spcAft>
              <a:buSzPts val="1800"/>
              <a:buChar char="●"/>
            </a:pPr>
            <a:endParaRPr lang="en" dirty="0"/>
          </a:p>
          <a:p>
            <a:pPr marL="457200" lvl="0" indent="-342900" algn="l" rtl="0">
              <a:spcBef>
                <a:spcPts val="0"/>
              </a:spcBef>
              <a:spcAft>
                <a:spcPts val="0"/>
              </a:spcAft>
              <a:buSzPts val="1800"/>
              <a:buChar char="●"/>
            </a:pPr>
            <a:endParaRPr lang="en" dirty="0"/>
          </a:p>
          <a:p>
            <a:pPr marL="457200" lvl="0" indent="-342900" algn="l" rtl="0">
              <a:spcBef>
                <a:spcPts val="0"/>
              </a:spcBef>
              <a:spcAft>
                <a:spcPts val="0"/>
              </a:spcAft>
              <a:buSzPts val="1800"/>
              <a:buChar char="●"/>
            </a:pPr>
            <a:r>
              <a:rPr lang="en" dirty="0"/>
              <a:t>CJR1 BRAT REPORTING FORM</a:t>
            </a:r>
            <a:endParaRPr dirty="0"/>
          </a:p>
        </p:txBody>
      </p:sp>
      <p:pic>
        <p:nvPicPr>
          <p:cNvPr id="7" name="Audio 6">
            <a:hlinkClick r:id="" action="ppaction://media"/>
            <a:extLst>
              <a:ext uri="{FF2B5EF4-FFF2-40B4-BE49-F238E27FC236}">
                <a16:creationId xmlns:a16="http://schemas.microsoft.com/office/drawing/2014/main" id="{C2C72AAC-75DB-9A56-10F4-857CC4BBC02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8801"/>
    </mc:Choice>
    <mc:Fallback xmlns="">
      <p:transition spd="slow" advTm="18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6A7F0E-97E8-48D2-3541-D876D51D29F7}"/>
              </a:ext>
            </a:extLst>
          </p:cNvPr>
          <p:cNvSpPr>
            <a:spLocks noGrp="1"/>
          </p:cNvSpPr>
          <p:nvPr>
            <p:ph type="ctrTitle"/>
          </p:nvPr>
        </p:nvSpPr>
        <p:spPr/>
        <p:txBody>
          <a:bodyPr>
            <a:normAutofit fontScale="90000"/>
          </a:bodyPr>
          <a:lstStyle/>
          <a:p>
            <a:r>
              <a:rPr lang="en-US" dirty="0"/>
              <a:t>THANK YOU FOR PARTICIPATING</a:t>
            </a:r>
          </a:p>
        </p:txBody>
      </p:sp>
      <p:sp>
        <p:nvSpPr>
          <p:cNvPr id="5" name="Subtitle 4">
            <a:extLst>
              <a:ext uri="{FF2B5EF4-FFF2-40B4-BE49-F238E27FC236}">
                <a16:creationId xmlns:a16="http://schemas.microsoft.com/office/drawing/2014/main" id="{1F25472F-51D8-7120-AFCA-20BCABEA7ED8}"/>
              </a:ext>
            </a:extLst>
          </p:cNvPr>
          <p:cNvSpPr>
            <a:spLocks noGrp="1"/>
          </p:cNvSpPr>
          <p:nvPr>
            <p:ph type="subTitle" idx="1"/>
          </p:nvPr>
        </p:nvSpPr>
        <p:spPr>
          <a:xfrm>
            <a:off x="2137225" y="2850038"/>
            <a:ext cx="4870500" cy="1022399"/>
          </a:xfrm>
        </p:spPr>
        <p:txBody>
          <a:bodyPr>
            <a:normAutofit fontScale="70000" lnSpcReduction="20000"/>
          </a:bodyPr>
          <a:lstStyle/>
          <a:p>
            <a:r>
              <a:rPr lang="en-US" dirty="0"/>
              <a:t>Kyle Williams</a:t>
            </a:r>
          </a:p>
          <a:p>
            <a:r>
              <a:rPr lang="en-US" dirty="0"/>
              <a:t>Assistant Superintendent for Operations</a:t>
            </a:r>
          </a:p>
          <a:p>
            <a:r>
              <a:rPr lang="en-US" dirty="0">
                <a:hlinkClick r:id="rId5"/>
              </a:rPr>
              <a:t>kwilliams@cjr1.org</a:t>
            </a:r>
            <a:endParaRPr lang="en-US" dirty="0"/>
          </a:p>
          <a:p>
            <a:r>
              <a:rPr lang="en-US" dirty="0"/>
              <a:t>417-649-7026, ext. 1001</a:t>
            </a:r>
          </a:p>
        </p:txBody>
      </p:sp>
      <p:pic>
        <p:nvPicPr>
          <p:cNvPr id="9" name="Audio 8">
            <a:hlinkClick r:id="" action="ppaction://media"/>
            <a:extLst>
              <a:ext uri="{FF2B5EF4-FFF2-40B4-BE49-F238E27FC236}">
                <a16:creationId xmlns:a16="http://schemas.microsoft.com/office/drawing/2014/main" id="{C633F706-253F-3DCC-40FD-378157FC475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2052547644"/>
      </p:ext>
    </p:extLst>
  </p:cSld>
  <p:clrMapOvr>
    <a:masterClrMapping/>
  </p:clrMapOvr>
  <mc:AlternateContent xmlns:mc="http://schemas.openxmlformats.org/markup-compatibility/2006" xmlns:p14="http://schemas.microsoft.com/office/powerpoint/2010/main">
    <mc:Choice Requires="p14">
      <p:transition spd="slow" p14:dur="2000" advTm="11607"/>
    </mc:Choice>
    <mc:Fallback xmlns="">
      <p:transition spd="slow" advTm="116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468</TotalTime>
  <Words>2755</Words>
  <Application>Microsoft Office PowerPoint</Application>
  <PresentationFormat>On-screen Show (16:9)</PresentationFormat>
  <Paragraphs>318</Paragraphs>
  <Slides>16</Slides>
  <Notes>16</Notes>
  <HiddenSlides>0</HiddenSlides>
  <MMClips>16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Open Sans</vt:lpstr>
      <vt:lpstr>Arial</vt:lpstr>
      <vt:lpstr>PT Sans Narrow</vt:lpstr>
      <vt:lpstr>Tropic</vt:lpstr>
      <vt:lpstr>Threat Assessment &amp; Response Training</vt:lpstr>
      <vt:lpstr>Why Threat Assessment Matters</vt:lpstr>
      <vt:lpstr>Training Outcomes</vt:lpstr>
      <vt:lpstr>What is a threat?</vt:lpstr>
      <vt:lpstr>Warning Signs – Behavior &amp; Circumstances of Concern</vt:lpstr>
      <vt:lpstr>What to report?</vt:lpstr>
      <vt:lpstr>Who to report to &amp; How:</vt:lpstr>
      <vt:lpstr>How &amp; Who to report to:</vt:lpstr>
      <vt:lpstr>Reporting</vt:lpstr>
      <vt:lpstr>What is BRAT &amp; CRT?</vt:lpstr>
      <vt:lpstr>Key Purpose of the Program</vt:lpstr>
      <vt:lpstr>Key Points</vt:lpstr>
      <vt:lpstr>BRAT Teams </vt:lpstr>
      <vt:lpstr>CRT Teams </vt:lpstr>
      <vt:lpstr>Where to Report</vt:lpstr>
      <vt:lpstr>THANK YOU FOR PARTICIPATING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Kyle Williams</dc:creator>
  <cp:lastModifiedBy>Kyle Williams</cp:lastModifiedBy>
  <cp:revision>14</cp:revision>
  <dcterms:modified xsi:type="dcterms:W3CDTF">2026-07-16T18:27:15Z</dcterms:modified>
</cp:coreProperties>
</file>