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Lst>
  <p:notesMasterIdLst>
    <p:notesMasterId r:id="rId34"/>
  </p:notesMasterIdLst>
  <p:sldIdLst>
    <p:sldId id="256" r:id="rId2"/>
    <p:sldId id="257" r:id="rId3"/>
    <p:sldId id="258" r:id="rId4"/>
    <p:sldId id="261" r:id="rId5"/>
    <p:sldId id="262" r:id="rId6"/>
    <p:sldId id="259" r:id="rId7"/>
    <p:sldId id="276" r:id="rId8"/>
    <p:sldId id="277" r:id="rId9"/>
    <p:sldId id="291" r:id="rId10"/>
    <p:sldId id="292" r:id="rId11"/>
    <p:sldId id="290" r:id="rId12"/>
    <p:sldId id="268" r:id="rId13"/>
    <p:sldId id="269" r:id="rId14"/>
    <p:sldId id="260" r:id="rId15"/>
    <p:sldId id="270" r:id="rId16"/>
    <p:sldId id="280" r:id="rId17"/>
    <p:sldId id="265" r:id="rId18"/>
    <p:sldId id="274" r:id="rId19"/>
    <p:sldId id="293" r:id="rId20"/>
    <p:sldId id="278" r:id="rId21"/>
    <p:sldId id="273" r:id="rId22"/>
    <p:sldId id="287" r:id="rId23"/>
    <p:sldId id="264" r:id="rId24"/>
    <p:sldId id="272" r:id="rId25"/>
    <p:sldId id="266" r:id="rId26"/>
    <p:sldId id="279" r:id="rId27"/>
    <p:sldId id="281" r:id="rId28"/>
    <p:sldId id="289" r:id="rId29"/>
    <p:sldId id="286" r:id="rId30"/>
    <p:sldId id="288" r:id="rId31"/>
    <p:sldId id="283" r:id="rId32"/>
    <p:sldId id="28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  Tanner" initials="" lastIdx="0" clrIdx="0"/>
  <p:cmAuthor id="2" name="Renee Griffin" initials="" lastIdx="0" clrIdx="1"/>
  <p:cmAuthor id="3" name="Cynthia Samuel" initials="CS" lastIdx="4" clrIdx="2">
    <p:extLst>
      <p:ext uri="{19B8F6BF-5375-455C-9EA6-DF929625EA0E}">
        <p15:presenceInfo xmlns:p15="http://schemas.microsoft.com/office/powerpoint/2012/main" userId="S-1-5-21-3690833950-3187931919-2559966430-8663" providerId="AD"/>
      </p:ext>
    </p:extLst>
  </p:cmAuthor>
  <p:cmAuthor id="4" name="Linda Neumann" initials="LN" lastIdx="2" clrIdx="3">
    <p:extLst>
      <p:ext uri="{19B8F6BF-5375-455C-9EA6-DF929625EA0E}">
        <p15:presenceInfo xmlns:p15="http://schemas.microsoft.com/office/powerpoint/2012/main" userId="a590755c5ba846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50FC05-85C0-4A03-8A6B-20296D183683}" v="1" dt="2026-05-12T20:33:37.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1432" autoAdjust="0"/>
  </p:normalViewPr>
  <p:slideViewPr>
    <p:cSldViewPr snapToGrid="0">
      <p:cViewPr varScale="1">
        <p:scale>
          <a:sx n="66" d="100"/>
          <a:sy n="66" d="100"/>
        </p:scale>
        <p:origin x="960" y="6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6E4E1-1158-4B80-9044-00501D79090F}" type="datetimeFigureOut">
              <a:rPr lang="en-US" smtClean="0"/>
              <a:t>7/16/2026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D1801B-9F03-4702-82BA-6E628B58C8E7}" type="slidenum">
              <a:rPr lang="en-US" smtClean="0"/>
              <a:t>‹#›</a:t>
            </a:fld>
            <a:endParaRPr lang="en-US" dirty="0"/>
          </a:p>
        </p:txBody>
      </p:sp>
    </p:spTree>
    <p:extLst>
      <p:ext uri="{BB962C8B-B14F-4D97-AF65-F5344CB8AC3E}">
        <p14:creationId xmlns:p14="http://schemas.microsoft.com/office/powerpoint/2010/main" val="2312856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1</a:t>
            </a:fld>
            <a:endParaRPr lang="en-US" dirty="0"/>
          </a:p>
        </p:txBody>
      </p:sp>
    </p:spTree>
    <p:extLst>
      <p:ext uri="{BB962C8B-B14F-4D97-AF65-F5344CB8AC3E}">
        <p14:creationId xmlns:p14="http://schemas.microsoft.com/office/powerpoint/2010/main" val="3028683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5</a:t>
            </a:fld>
            <a:endParaRPr lang="en-US" dirty="0"/>
          </a:p>
        </p:txBody>
      </p:sp>
    </p:spTree>
    <p:extLst>
      <p:ext uri="{BB962C8B-B14F-4D97-AF65-F5344CB8AC3E}">
        <p14:creationId xmlns:p14="http://schemas.microsoft.com/office/powerpoint/2010/main" val="420799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200" dirty="0"/>
              <a:t>Avoiding foods known to cause food allergy is the only way to prevent an allergic reaction. These nine are responsible for most severe allergic reactions.</a:t>
            </a:r>
          </a:p>
          <a:p>
            <a:pPr eaLnBrk="1" hangingPunct="1">
              <a:spcBef>
                <a:spcPct val="0"/>
              </a:spcBef>
            </a:pPr>
            <a:endParaRPr lang="en-US" altLang="en-US" sz="1200" dirty="0"/>
          </a:p>
          <a:p>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7</a:t>
            </a:fld>
            <a:endParaRPr lang="en-US" dirty="0"/>
          </a:p>
        </p:txBody>
      </p:sp>
    </p:spTree>
    <p:extLst>
      <p:ext uri="{BB962C8B-B14F-4D97-AF65-F5344CB8AC3E}">
        <p14:creationId xmlns:p14="http://schemas.microsoft.com/office/powerpoint/2010/main" val="4000217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15</a:t>
            </a:fld>
            <a:endParaRPr lang="en-US" dirty="0"/>
          </a:p>
        </p:txBody>
      </p:sp>
    </p:spTree>
    <p:extLst>
      <p:ext uri="{BB962C8B-B14F-4D97-AF65-F5344CB8AC3E}">
        <p14:creationId xmlns:p14="http://schemas.microsoft.com/office/powerpoint/2010/main" val="3964495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recent law of interest.</a:t>
            </a:r>
          </a:p>
        </p:txBody>
      </p:sp>
      <p:sp>
        <p:nvSpPr>
          <p:cNvPr id="4" name="Slide Number Placeholder 3"/>
          <p:cNvSpPr>
            <a:spLocks noGrp="1"/>
          </p:cNvSpPr>
          <p:nvPr>
            <p:ph type="sldNum" sz="quarter" idx="5"/>
          </p:nvPr>
        </p:nvSpPr>
        <p:spPr/>
        <p:txBody>
          <a:bodyPr/>
          <a:lstStyle/>
          <a:p>
            <a:fld id="{C0D1801B-9F03-4702-82BA-6E628B58C8E7}" type="slidenum">
              <a:rPr lang="en-US" smtClean="0"/>
              <a:t>16</a:t>
            </a:fld>
            <a:endParaRPr lang="en-US" dirty="0"/>
          </a:p>
        </p:txBody>
      </p:sp>
    </p:spTree>
    <p:extLst>
      <p:ext uri="{BB962C8B-B14F-4D97-AF65-F5344CB8AC3E}">
        <p14:creationId xmlns:p14="http://schemas.microsoft.com/office/powerpoint/2010/main" val="3842737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Parent/guardians can file a civil rights claim with the U.S. Department of Education Office of Civil Rights on behalf of the student if the governing laws are not followed.</a:t>
            </a:r>
          </a:p>
          <a:p>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18</a:t>
            </a:fld>
            <a:endParaRPr lang="en-US" dirty="0"/>
          </a:p>
        </p:txBody>
      </p:sp>
    </p:spTree>
    <p:extLst>
      <p:ext uri="{BB962C8B-B14F-4D97-AF65-F5344CB8AC3E}">
        <p14:creationId xmlns:p14="http://schemas.microsoft.com/office/powerpoint/2010/main" val="343397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20</a:t>
            </a:fld>
            <a:endParaRPr lang="en-US" dirty="0"/>
          </a:p>
        </p:txBody>
      </p:sp>
    </p:spTree>
    <p:extLst>
      <p:ext uri="{BB962C8B-B14F-4D97-AF65-F5344CB8AC3E}">
        <p14:creationId xmlns:p14="http://schemas.microsoft.com/office/powerpoint/2010/main" val="3863086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IHP is a nursing document and responds to the day-to-day management of food allergy.                         </a:t>
            </a:r>
          </a:p>
          <a:p>
            <a:r>
              <a:rPr lang="en-US" altLang="en-US" dirty="0"/>
              <a:t>The EAP is aligned with the IHP and written in terms for use by non-licensed school personnel that are a part of the food allergy management team. </a:t>
            </a:r>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25</a:t>
            </a:fld>
            <a:endParaRPr lang="en-US" dirty="0"/>
          </a:p>
        </p:txBody>
      </p:sp>
    </p:spTree>
    <p:extLst>
      <p:ext uri="{BB962C8B-B14F-4D97-AF65-F5344CB8AC3E}">
        <p14:creationId xmlns:p14="http://schemas.microsoft.com/office/powerpoint/2010/main" val="1794910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Open Sans" panose="020B0606030504020204" pitchFamily="34" charset="0"/>
              </a:rPr>
              <a:t>According to the CDC more than 40% of school-aged children and adolescents in the US have at least one chronic health condition. https://www.cdc.gov/healthyschools/chronicconditions</a:t>
            </a:r>
          </a:p>
          <a:p>
            <a:endParaRPr lang="en-US" dirty="0"/>
          </a:p>
        </p:txBody>
      </p:sp>
      <p:sp>
        <p:nvSpPr>
          <p:cNvPr id="4" name="Slide Number Placeholder 3"/>
          <p:cNvSpPr>
            <a:spLocks noGrp="1"/>
          </p:cNvSpPr>
          <p:nvPr>
            <p:ph type="sldNum" sz="quarter" idx="5"/>
          </p:nvPr>
        </p:nvSpPr>
        <p:spPr/>
        <p:txBody>
          <a:bodyPr/>
          <a:lstStyle/>
          <a:p>
            <a:fld id="{C0D1801B-9F03-4702-82BA-6E628B58C8E7}" type="slidenum">
              <a:rPr lang="en-US" smtClean="0"/>
              <a:t>26</a:t>
            </a:fld>
            <a:endParaRPr lang="en-US" dirty="0"/>
          </a:p>
        </p:txBody>
      </p:sp>
    </p:spTree>
    <p:extLst>
      <p:ext uri="{BB962C8B-B14F-4D97-AF65-F5344CB8AC3E}">
        <p14:creationId xmlns:p14="http://schemas.microsoft.com/office/powerpoint/2010/main" val="2428703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1662-C01C-C548-A39E-E2B14D9FC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8AA467-37D0-5239-6B85-FABE314FDF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DB4243-4A15-9063-887F-7F2AA66FA3DD}"/>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5" name="Footer Placeholder 4">
            <a:extLst>
              <a:ext uri="{FF2B5EF4-FFF2-40B4-BE49-F238E27FC236}">
                <a16:creationId xmlns:a16="http://schemas.microsoft.com/office/drawing/2014/main" id="{09FB3268-6E86-892B-2E63-4A269BCF83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E993CF-3A7F-5E6C-F9BE-6CD3839B4E39}"/>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4172741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69318-0DB8-D6B6-E3A6-B1E9F39E67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8E8A22-BBE0-926B-E840-452EB14871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77AECC-9321-E158-E3B1-98E63D09C9C7}"/>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5" name="Footer Placeholder 4">
            <a:extLst>
              <a:ext uri="{FF2B5EF4-FFF2-40B4-BE49-F238E27FC236}">
                <a16:creationId xmlns:a16="http://schemas.microsoft.com/office/drawing/2014/main" id="{0FAE7663-B5B7-0C5A-32F5-C6B7A6739B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2093AC-896C-C003-5D1A-FEC440086F56}"/>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1583170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44156-1B60-6F20-78D2-B8D2E04115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C7B67D-A06C-3FE2-3DB3-C1EF7336B1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DBD7CC-324D-E494-6B39-A246E4175E02}"/>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5" name="Footer Placeholder 4">
            <a:extLst>
              <a:ext uri="{FF2B5EF4-FFF2-40B4-BE49-F238E27FC236}">
                <a16:creationId xmlns:a16="http://schemas.microsoft.com/office/drawing/2014/main" id="{8D64437C-466E-98A2-B1D5-A64E278E8C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C6F609A-9244-75D4-9043-A58ECFAA9A41}"/>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3796816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04AB-7B65-C570-667E-69C433EFFC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46752D-A3CD-6DB6-F82E-AA732F0BF9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E1646D-32B1-4B54-1E1F-5EBC6B8804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1D827E4-319F-72C9-9583-44CF966EEE6B}"/>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6" name="Footer Placeholder 5">
            <a:extLst>
              <a:ext uri="{FF2B5EF4-FFF2-40B4-BE49-F238E27FC236}">
                <a16:creationId xmlns:a16="http://schemas.microsoft.com/office/drawing/2014/main" id="{9B691B52-FEFA-994F-3F9A-FFCEC8244AB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81A183-AF9A-B0A5-B064-B821A7932666}"/>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67294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D6C82-240E-85B5-B483-F4FBEE9592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351F1C-8ED5-FF3F-4161-9CBBB0AD2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A36F3-866D-8895-D350-BEDE446A19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9F8EE7-8058-15C8-F1CA-95331FBC7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C46F93-9A07-E300-39A1-233A79911B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A63B7D-C913-1D58-F6A5-F36BBE0355CF}"/>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8" name="Footer Placeholder 7">
            <a:extLst>
              <a:ext uri="{FF2B5EF4-FFF2-40B4-BE49-F238E27FC236}">
                <a16:creationId xmlns:a16="http://schemas.microsoft.com/office/drawing/2014/main" id="{862B4799-EAEB-F853-43DE-4418C8BD51A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C267C2D-034A-9E84-F6A9-D06A955C9EA3}"/>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3882501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749EE-A203-F705-7EED-B807563DA2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6757F0-B74B-1971-6D41-BACF3C31E775}"/>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4" name="Footer Placeholder 3">
            <a:extLst>
              <a:ext uri="{FF2B5EF4-FFF2-40B4-BE49-F238E27FC236}">
                <a16:creationId xmlns:a16="http://schemas.microsoft.com/office/drawing/2014/main" id="{0021DB4D-B68C-3326-D6F6-B40CEE05E7E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D5B91A-61D4-B926-5882-C80088EC8878}"/>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1138027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0213FA-AF9F-FD41-45D0-F525FCFA1BCE}"/>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3" name="Footer Placeholder 2">
            <a:extLst>
              <a:ext uri="{FF2B5EF4-FFF2-40B4-BE49-F238E27FC236}">
                <a16:creationId xmlns:a16="http://schemas.microsoft.com/office/drawing/2014/main" id="{37ACF9B7-137A-AFF2-B58F-F39B83F2740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FCB6BCC-2365-0F2A-FD75-2F9BFA2AB3B2}"/>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1696173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8628-0AAE-17A7-FD28-4403128220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73D539-68F6-F626-14D9-3970E4C5CD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D70DC1-5C7F-22F0-8C3D-A016C31DA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B04A88-ED25-8766-57BF-4691620BE3CC}"/>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6" name="Footer Placeholder 5">
            <a:extLst>
              <a:ext uri="{FF2B5EF4-FFF2-40B4-BE49-F238E27FC236}">
                <a16:creationId xmlns:a16="http://schemas.microsoft.com/office/drawing/2014/main" id="{FB114758-4346-4BF3-C0D9-FACC1792CF2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4B1094E-AF2C-39D2-4AD1-65ACC60C907C}"/>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2806579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14378-2034-13FE-25B7-39D5A68F5C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DBD5AC-DD03-87B8-FC07-1521E4847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87B0F4-F1FF-D9F9-F4F9-93AA6D83E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CDB04-33C6-269F-5C8F-F0E861BB9829}"/>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6" name="Footer Placeholder 5">
            <a:extLst>
              <a:ext uri="{FF2B5EF4-FFF2-40B4-BE49-F238E27FC236}">
                <a16:creationId xmlns:a16="http://schemas.microsoft.com/office/drawing/2014/main" id="{2A74BB35-5A67-ADE1-E4B7-441F491BF73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A6F87EB-C265-6A4F-50CA-6AD495669E64}"/>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1707760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32AC-3CB4-3E24-E128-38B4483EF1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9DADE0-38E7-54BE-BB7C-023CC39B8C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20A8CD-2FFD-A775-7F59-9D7065716E5C}"/>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5" name="Footer Placeholder 4">
            <a:extLst>
              <a:ext uri="{FF2B5EF4-FFF2-40B4-BE49-F238E27FC236}">
                <a16:creationId xmlns:a16="http://schemas.microsoft.com/office/drawing/2014/main" id="{5327D853-16B6-FED2-B74A-D7C0C6F0FB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051DFB-2ED7-3545-461F-C161F3B94B25}"/>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2365280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63D7C5-8070-C6E6-8A0F-478FEE493C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FAED2E-9450-669C-01F2-6B53B37C86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635A9C-EA7E-6DE1-94A1-83D02289703B}"/>
              </a:ext>
            </a:extLst>
          </p:cNvPr>
          <p:cNvSpPr>
            <a:spLocks noGrp="1"/>
          </p:cNvSpPr>
          <p:nvPr>
            <p:ph type="dt" sz="half" idx="10"/>
          </p:nvPr>
        </p:nvSpPr>
        <p:spPr/>
        <p:txBody>
          <a:bodyPr/>
          <a:lstStyle/>
          <a:p>
            <a:fld id="{32FB3FD9-56ED-4366-91F5-9A4BB37B13EA}" type="datetimeFigureOut">
              <a:rPr lang="en-US" smtClean="0"/>
              <a:t>7/16/2026</a:t>
            </a:fld>
            <a:endParaRPr lang="en-US" dirty="0"/>
          </a:p>
        </p:txBody>
      </p:sp>
      <p:sp>
        <p:nvSpPr>
          <p:cNvPr id="5" name="Footer Placeholder 4">
            <a:extLst>
              <a:ext uri="{FF2B5EF4-FFF2-40B4-BE49-F238E27FC236}">
                <a16:creationId xmlns:a16="http://schemas.microsoft.com/office/drawing/2014/main" id="{6B1E2BDC-D28D-3695-D694-885B02F614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044DE9-E932-64A3-7CFC-A82B8BD0C132}"/>
              </a:ext>
            </a:extLst>
          </p:cNvPr>
          <p:cNvSpPr>
            <a:spLocks noGrp="1"/>
          </p:cNvSpPr>
          <p:nvPr>
            <p:ph type="sldNum" sz="quarter" idx="12"/>
          </p:nvPr>
        </p:nvSpPr>
        <p:spPr/>
        <p:txBody>
          <a:bodyPr/>
          <a:lstStyle/>
          <a:p>
            <a:fld id="{EA42A7B5-B08C-42A7-8DD4-A2BBA63456C4}" type="slidenum">
              <a:rPr lang="en-US" smtClean="0"/>
              <a:t>‹#›</a:t>
            </a:fld>
            <a:endParaRPr lang="en-US" dirty="0"/>
          </a:p>
        </p:txBody>
      </p:sp>
    </p:spTree>
    <p:extLst>
      <p:ext uri="{BB962C8B-B14F-4D97-AF65-F5344CB8AC3E}">
        <p14:creationId xmlns:p14="http://schemas.microsoft.com/office/powerpoint/2010/main" val="2417114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1DD4A6-5094-EB71-1CF3-5648642575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7170CE-7558-5173-B6EB-A5F9B39548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2A9220-8169-624D-D9D7-F758282F75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FB3FD9-56ED-4366-91F5-9A4BB37B13EA}" type="datetimeFigureOut">
              <a:rPr lang="en-US" smtClean="0"/>
              <a:t>7/16/2026</a:t>
            </a:fld>
            <a:endParaRPr lang="en-US" dirty="0"/>
          </a:p>
        </p:txBody>
      </p:sp>
      <p:sp>
        <p:nvSpPr>
          <p:cNvPr id="5" name="Footer Placeholder 4">
            <a:extLst>
              <a:ext uri="{FF2B5EF4-FFF2-40B4-BE49-F238E27FC236}">
                <a16:creationId xmlns:a16="http://schemas.microsoft.com/office/drawing/2014/main" id="{0589141A-B6C8-03A5-A566-05C76B30EF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3915E4B-4DD2-B2F5-9ED8-A863F2C0E0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42A7B5-B08C-42A7-8DD4-A2BBA63456C4}" type="slidenum">
              <a:rPr lang="en-US" smtClean="0"/>
              <a:t>‹#›</a:t>
            </a:fld>
            <a:endParaRPr lang="en-US" dirty="0"/>
          </a:p>
        </p:txBody>
      </p:sp>
    </p:spTree>
    <p:extLst>
      <p:ext uri="{BB962C8B-B14F-4D97-AF65-F5344CB8AC3E}">
        <p14:creationId xmlns:p14="http://schemas.microsoft.com/office/powerpoint/2010/main" val="2749197781"/>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epipen4schools.com/Members/Training/" TargetMode="External"/><Relationship Id="rId1" Type="http://schemas.openxmlformats.org/officeDocument/2006/relationships/slideLayout" Target="../slideLayouts/slideLayout4.xml"/><Relationship Id="rId6" Type="http://schemas.openxmlformats.org/officeDocument/2006/relationships/hyperlink" Target="https://emergency-live.com/no/it/hilser-e-sicurezza/il-farmaco-salvavita-puo-essere-somministrato-da-chiunque-o-solo-da-un-soccorritore/" TargetMode="External"/><Relationship Id="rId5" Type="http://schemas.openxmlformats.org/officeDocument/2006/relationships/image" Target="../media/image11.jpg"/><Relationship Id="rId4" Type="http://schemas.openxmlformats.org/officeDocument/2006/relationships/hyperlink" Target="https://www.propublica.org/article/if-it-needs-a-sign-its-probably-bad-desig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epipen4schools.com/Members/Training/"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hyperlink" Target="https://simbli.eboardsolutions.com/Policy/ViewPolicy.aspx?S=230&amp;revid=ifSFtTARAabZr5IgqmlrdQ==&amp;ptid=amIgTZiB9plushNjl6WXhfiOQ==&amp;secid=p6v70fD4K8ukRv6vtplusTtSg==&amp;PG=6&amp;IRP=0&amp;isPndg=false" TargetMode="External"/><Relationship Id="rId4" Type="http://schemas.openxmlformats.org/officeDocument/2006/relationships/hyperlink" Target="https://www.youtube.com/watch?v=FMxHo8CM7aw"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kidswithfoodallergies.org/living-with-food-allergies/planning-for-school/school-health-care-plans/https:/kidswithfoodallergies.org/living-with-food-allergies/planning-for-school/school-health-care-plan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community.kidswithfoodallergies.org/blog/8-tips-to-help-teachers-and-school-staff-read-food-labels-for-food-allergies" TargetMode="External"/><Relationship Id="rId2" Type="http://schemas.openxmlformats.org/officeDocument/2006/relationships/hyperlink" Target="https://www.cdc.gov/healthyschools/foodallergies/pdf/teachers_508_tagged.pdf" TargetMode="External"/><Relationship Id="rId1" Type="http://schemas.openxmlformats.org/officeDocument/2006/relationships/slideLayout" Target="../slideLayouts/slideLayout2.xml"/><Relationship Id="rId5" Type="http://schemas.openxmlformats.org/officeDocument/2006/relationships/hyperlink" Target="https://odh.ohio.gov/know-our-programs/school-nursing-program/media/sample_school_epinephrine_autoinjector_authorization" TargetMode="External"/><Relationship Id="rId4" Type="http://schemas.openxmlformats.org/officeDocument/2006/relationships/hyperlink" Target="http://www.usd261.com/Foods/Special_Dietary_Forms/Form_19D.docMedical_Statement_for_Student_Requiring_Special_Meals_Due_to_Food_Allergy_or_Intolerance.pdf"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nasn.org/nasn-resources/professional-practice-documents/position-statements/ps-ideia" TargetMode="External"/><Relationship Id="rId7" Type="http://schemas.openxmlformats.org/officeDocument/2006/relationships/hyperlink" Target="https://www.nasn.org/nasn-resources/professional-practice-documents/position-statements/ps-transition" TargetMode="External"/><Relationship Id="rId2" Type="http://schemas.openxmlformats.org/officeDocument/2006/relationships/hyperlink" Target="https://www.nasn.org/nasn-resources/professional-practice-documents/position-statements/ps-bullying" TargetMode="External"/><Relationship Id="rId1" Type="http://schemas.openxmlformats.org/officeDocument/2006/relationships/slideLayout" Target="../slideLayouts/slideLayout2.xml"/><Relationship Id="rId6" Type="http://schemas.openxmlformats.org/officeDocument/2006/relationships/hyperlink" Target="https://www.nasn.org/nasn-resources/professional-practice-documents/position-statements/ps-trips" TargetMode="External"/><Relationship Id="rId5" Type="http://schemas.openxmlformats.org/officeDocument/2006/relationships/hyperlink" Target="https://www.nasn.org/nasn-resources/professional-practice-documents/position-statements/ps-before-after-programs" TargetMode="External"/><Relationship Id="rId4" Type="http://schemas.openxmlformats.org/officeDocument/2006/relationships/hyperlink" Target="https://www.nasn.org/nasn-resources/professional-practice-documents/position-statements/ps-ihps"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cdc.gov/healthyschools/managing_CHC_OST.htm" TargetMode="External"/><Relationship Id="rId13" Type="http://schemas.openxmlformats.org/officeDocument/2006/relationships/hyperlink" Target="https://kidswithfoodallergies.org/living-with-food-allergies/planning-for-school/school-health-care-plans/" TargetMode="External"/><Relationship Id="rId3" Type="http://schemas.openxmlformats.org/officeDocument/2006/relationships/hyperlink" Target="https://www.aaaai.org/tools-for-the-public/conditions-library/allergies/food-intolerance" TargetMode="External"/><Relationship Id="rId7" Type="http://schemas.openxmlformats.org/officeDocument/2006/relationships/hyperlink" Target="https://www.cdc.gov/healthyschools/foodallergies/pdf/20_316712-A_FA_guide_508tag.pdf" TargetMode="External"/><Relationship Id="rId12" Type="http://schemas.openxmlformats.org/officeDocument/2006/relationships/hyperlink" Target="https://www.congress.gov/bill/116th-congress/house-bill/2468/text" TargetMode="External"/><Relationship Id="rId2" Type="http://schemas.openxmlformats.org/officeDocument/2006/relationships/hyperlink" Target="https://www.aaaai.org/tools-for-the-public/allergy,-asthma-immunology-glossary/immunoglobulin-e-(ige)-defined" TargetMode="External"/><Relationship Id="rId1" Type="http://schemas.openxmlformats.org/officeDocument/2006/relationships/slideLayout" Target="../slideLayouts/slideLayout2.xml"/><Relationship Id="rId6" Type="http://schemas.openxmlformats.org/officeDocument/2006/relationships/hyperlink" Target="https://www.cdc.gov/healthyschools/foodallergies/index.htm" TargetMode="External"/><Relationship Id="rId11" Type="http://schemas.openxmlformats.org/officeDocument/2006/relationships/hyperlink" Target="https://www.fda.gov/consumers/consumer-updates/have-food-allergies-read-label" TargetMode="External"/><Relationship Id="rId5" Type="http://schemas.openxmlformats.org/officeDocument/2006/relationships/hyperlink" Target="https://doi.org/10.5863/1551-6776-25.1.7" TargetMode="External"/><Relationship Id="rId10" Type="http://schemas.openxmlformats.org/officeDocument/2006/relationships/hyperlink" Target="https://www.fda.gov/food/food-labeling-nutrition/food-allergies" TargetMode="External"/><Relationship Id="rId4" Type="http://schemas.openxmlformats.org/officeDocument/2006/relationships/hyperlink" Target="https://www.aaaai.org/Tools-for-the-Public/Conditions-Library/Allergies/children-epinephrine" TargetMode="External"/><Relationship Id="rId9" Type="http://schemas.openxmlformats.org/officeDocument/2006/relationships/hyperlink" Target="https://www2.ed.gov/policy/gen/guid/fpco/ferpa/index.html" TargetMode="External"/><Relationship Id="rId14" Type="http://schemas.openxmlformats.org/officeDocument/2006/relationships/hyperlink" Target="https://doi.org/10.1016/j.jaip.2014.01.012"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nasn.org/nasn-resources/professional-practice-documents/position-statements/ps-bullying" TargetMode="External"/><Relationship Id="rId7" Type="http://schemas.openxmlformats.org/officeDocument/2006/relationships/hyperlink" Target="https://doi.org/10.1016/j.waojou.2019.100066" TargetMode="External"/><Relationship Id="rId2" Type="http://schemas.openxmlformats.org/officeDocument/2006/relationships/hyperlink" Target="https://learn.nasn.org/courses/36927" TargetMode="External"/><Relationship Id="rId1" Type="http://schemas.openxmlformats.org/officeDocument/2006/relationships/slideLayout" Target="../slideLayouts/slideLayout2.xml"/><Relationship Id="rId6" Type="http://schemas.openxmlformats.org/officeDocument/2006/relationships/hyperlink" Target="https://tea.texas.gov/sites/default/files/504_guide.pdf" TargetMode="External"/><Relationship Id="rId5" Type="http://schemas.openxmlformats.org/officeDocument/2006/relationships/hyperlink" Target="https://www.aafp.org/pubs/afp/issues/2020/0915/p355.html" TargetMode="External"/><Relationship Id="rId4" Type="http://schemas.openxmlformats.org/officeDocument/2006/relationships/hyperlink" Target="https://cdn-files.nsba.org/s3fs-public/reports/Safe-at-School-and-Ready-to-Lear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descr="Overhead of open lunch boxes">
            <a:extLst>
              <a:ext uri="{FF2B5EF4-FFF2-40B4-BE49-F238E27FC236}">
                <a16:creationId xmlns:a16="http://schemas.microsoft.com/office/drawing/2014/main" id="{A9D7B9B0-69C9-D01A-C09D-9A205C55C8C2}"/>
              </a:ext>
            </a:extLst>
          </p:cNvPr>
          <p:cNvPicPr>
            <a:picLocks noChangeAspect="1"/>
          </p:cNvPicPr>
          <p:nvPr/>
        </p:nvPicPr>
        <p:blipFill>
          <a:blip r:embed="rId3">
            <a:extLst>
              <a:ext uri="{28A0092B-C50C-407E-A947-70E740481C1C}">
                <a14:useLocalDpi xmlns:a14="http://schemas.microsoft.com/office/drawing/2010/main" val="0"/>
              </a:ext>
            </a:extLst>
          </a:blip>
          <a:srcRect t="21943" b="21943"/>
          <a:stretch/>
        </p:blipFill>
        <p:spPr>
          <a:xfrm>
            <a:off x="20" y="1"/>
            <a:ext cx="12191980" cy="6857999"/>
          </a:xfrm>
          <a:prstGeom prst="rect">
            <a:avLst/>
          </a:prstGeom>
        </p:spPr>
      </p:pic>
      <p:sp>
        <p:nvSpPr>
          <p:cNvPr id="2" name="Title 1">
            <a:extLst>
              <a:ext uri="{FF2B5EF4-FFF2-40B4-BE49-F238E27FC236}">
                <a16:creationId xmlns:a16="http://schemas.microsoft.com/office/drawing/2014/main" id="{7A833EAB-7621-22EC-B3FB-993D79140813}"/>
              </a:ext>
            </a:extLst>
          </p:cNvPr>
          <p:cNvSpPr>
            <a:spLocks noGrp="1"/>
          </p:cNvSpPr>
          <p:nvPr>
            <p:ph type="ctrTitle"/>
          </p:nvPr>
        </p:nvSpPr>
        <p:spPr>
          <a:xfrm>
            <a:off x="1524000" y="1122362"/>
            <a:ext cx="9144000" cy="2900518"/>
          </a:xfrm>
          <a:gradFill>
            <a:gsLst>
              <a:gs pos="0">
                <a:schemeClr val="accent1">
                  <a:lumMod val="5000"/>
                  <a:lumOff val="95000"/>
                  <a:alpha val="6000"/>
                </a:schemeClr>
              </a:gs>
              <a:gs pos="0">
                <a:schemeClr val="accent1">
                  <a:lumMod val="45000"/>
                  <a:lumOff val="55000"/>
                  <a:alpha val="59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b="1" dirty="0">
                <a:solidFill>
                  <a:schemeClr val="bg1"/>
                </a:solidFill>
              </a:rPr>
              <a:t>Carl Junction Schools Allergy and Anaphylaxis Annual Training</a:t>
            </a:r>
          </a:p>
        </p:txBody>
      </p:sp>
      <p:sp>
        <p:nvSpPr>
          <p:cNvPr id="3" name="Subtitle 2">
            <a:extLst>
              <a:ext uri="{FF2B5EF4-FFF2-40B4-BE49-F238E27FC236}">
                <a16:creationId xmlns:a16="http://schemas.microsoft.com/office/drawing/2014/main" id="{9C56CC13-0D25-BF50-9786-281BBC416C2E}"/>
              </a:ext>
            </a:extLst>
          </p:cNvPr>
          <p:cNvSpPr>
            <a:spLocks noGrp="1"/>
          </p:cNvSpPr>
          <p:nvPr>
            <p:ph type="subTitle" idx="1"/>
          </p:nvPr>
        </p:nvSpPr>
        <p:spPr>
          <a:xfrm>
            <a:off x="1524000" y="4159404"/>
            <a:ext cx="9144000" cy="1098395"/>
          </a:xfrm>
        </p:spPr>
        <p:txBody>
          <a:bodyPr>
            <a:normAutofit/>
          </a:bodyPr>
          <a:lstStyle/>
          <a:p>
            <a:r>
              <a:rPr lang="en-US" b="1" dirty="0">
                <a:solidFill>
                  <a:schemeClr val="bg1"/>
                </a:solidFill>
              </a:rPr>
              <a:t>For School Personnel</a:t>
            </a:r>
          </a:p>
          <a:p>
            <a:r>
              <a:rPr lang="en-US" b="1" dirty="0">
                <a:solidFill>
                  <a:schemeClr val="bg1"/>
                </a:solidFill>
              </a:rPr>
              <a:t>2026</a:t>
            </a:r>
          </a:p>
          <a:p>
            <a:endParaRPr lang="en-US" dirty="0">
              <a:solidFill>
                <a:srgbClr val="FFFFFF"/>
              </a:solidFill>
              <a:highlight>
                <a:srgbClr val="FF0000"/>
              </a:highlight>
            </a:endParaRPr>
          </a:p>
        </p:txBody>
      </p:sp>
    </p:spTree>
    <p:extLst>
      <p:ext uri="{BB962C8B-B14F-4D97-AF65-F5344CB8AC3E}">
        <p14:creationId xmlns:p14="http://schemas.microsoft.com/office/powerpoint/2010/main" val="208417619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80110-CD66-313C-A811-EDA0EDA7ECEA}"/>
              </a:ext>
            </a:extLst>
          </p:cNvPr>
          <p:cNvSpPr>
            <a:spLocks noGrp="1"/>
          </p:cNvSpPr>
          <p:nvPr>
            <p:ph type="title"/>
          </p:nvPr>
        </p:nvSpPr>
        <p:spPr>
          <a:xfrm>
            <a:off x="761803" y="350196"/>
            <a:ext cx="4646904" cy="1624520"/>
          </a:xfrm>
        </p:spPr>
        <p:txBody>
          <a:bodyPr anchor="ctr">
            <a:normAutofit/>
          </a:bodyPr>
          <a:lstStyle/>
          <a:p>
            <a:r>
              <a:rPr lang="en-US" sz="4000" b="1"/>
              <a:t>Learning Outcomes</a:t>
            </a:r>
          </a:p>
        </p:txBody>
      </p:sp>
      <p:sp>
        <p:nvSpPr>
          <p:cNvPr id="3" name="Content Placeholder 2">
            <a:extLst>
              <a:ext uri="{FF2B5EF4-FFF2-40B4-BE49-F238E27FC236}">
                <a16:creationId xmlns:a16="http://schemas.microsoft.com/office/drawing/2014/main" id="{0C2AF531-529E-F697-9D79-F60A7C9C45D9}"/>
              </a:ext>
            </a:extLst>
          </p:cNvPr>
          <p:cNvSpPr>
            <a:spLocks noGrp="1"/>
          </p:cNvSpPr>
          <p:nvPr>
            <p:ph idx="1"/>
          </p:nvPr>
        </p:nvSpPr>
        <p:spPr>
          <a:xfrm>
            <a:off x="761802" y="2286000"/>
            <a:ext cx="4646905" cy="4221804"/>
          </a:xfrm>
        </p:spPr>
        <p:txBody>
          <a:bodyPr anchor="ctr">
            <a:normAutofit lnSpcReduction="10000"/>
          </a:bodyPr>
          <a:lstStyle/>
          <a:p>
            <a:pPr marL="457200" lvl="1" indent="0">
              <a:buNone/>
            </a:pPr>
            <a:r>
              <a:rPr lang="en-US" altLang="en-US" sz="2200" dirty="0"/>
              <a:t>Learner will gain knowledge of allergy basics (food, latex, and insect) and how to respond to anaphylaxis.</a:t>
            </a:r>
          </a:p>
          <a:p>
            <a:pPr marL="457200" lvl="1" indent="0">
              <a:buNone/>
            </a:pPr>
            <a:endParaRPr lang="en-US" altLang="en-US" sz="2200" dirty="0"/>
          </a:p>
          <a:p>
            <a:pPr marL="457200" lvl="1" indent="0">
              <a:buNone/>
            </a:pPr>
            <a:r>
              <a:rPr lang="en-US" sz="2200" dirty="0">
                <a:effectLst/>
              </a:rPr>
              <a:t>The learner will gain knowledge of the importance of collaboration with staff and families in responding to anaphylaxis.</a:t>
            </a:r>
          </a:p>
          <a:p>
            <a:pPr marL="457200" lvl="1" indent="0">
              <a:buNone/>
            </a:pPr>
            <a:endParaRPr lang="en-US" altLang="en-US" sz="2200" dirty="0"/>
          </a:p>
          <a:p>
            <a:pPr marL="457200" lvl="1" indent="0">
              <a:buNone/>
            </a:pPr>
            <a:r>
              <a:rPr lang="en-US" altLang="en-US" sz="2200" dirty="0"/>
              <a:t>Learner will gain knowledge of resources for policy and practice.</a:t>
            </a:r>
          </a:p>
          <a:p>
            <a:pPr marL="0" indent="0">
              <a:buNone/>
            </a:pPr>
            <a:endParaRPr lang="en-US" sz="1900" dirty="0"/>
          </a:p>
        </p:txBody>
      </p:sp>
      <p:pic>
        <p:nvPicPr>
          <p:cNvPr id="5" name="Picture 4" descr="Assorted vegetables and fruits">
            <a:extLst>
              <a:ext uri="{FF2B5EF4-FFF2-40B4-BE49-F238E27FC236}">
                <a16:creationId xmlns:a16="http://schemas.microsoft.com/office/drawing/2014/main" id="{B0BEC673-A05B-B3A5-25D7-41F64E72ABAD}"/>
              </a:ext>
            </a:extLst>
          </p:cNvPr>
          <p:cNvPicPr>
            <a:picLocks noChangeAspect="1"/>
          </p:cNvPicPr>
          <p:nvPr/>
        </p:nvPicPr>
        <p:blipFill rotWithShape="1">
          <a:blip r:embed="rId2"/>
          <a:srcRect l="26441" r="14158" b="-2"/>
          <a:stretch/>
        </p:blipFill>
        <p:spPr>
          <a:xfrm>
            <a:off x="6096000" y="1"/>
            <a:ext cx="6102825" cy="6858000"/>
          </a:xfrm>
          <a:prstGeom prst="rect">
            <a:avLst/>
          </a:prstGeom>
        </p:spPr>
      </p:pic>
    </p:spTree>
    <p:extLst>
      <p:ext uri="{BB962C8B-B14F-4D97-AF65-F5344CB8AC3E}">
        <p14:creationId xmlns:p14="http://schemas.microsoft.com/office/powerpoint/2010/main" val="709423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5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F5791-AC7A-CC0F-0903-FF2E7F7D4FB3}"/>
              </a:ext>
            </a:extLst>
          </p:cNvPr>
          <p:cNvSpPr>
            <a:spLocks noGrp="1"/>
          </p:cNvSpPr>
          <p:nvPr>
            <p:ph type="title"/>
          </p:nvPr>
        </p:nvSpPr>
        <p:spPr/>
        <p:txBody>
          <a:bodyPr>
            <a:normAutofit/>
          </a:bodyPr>
          <a:lstStyle/>
          <a:p>
            <a:r>
              <a:rPr lang="en-US" sz="3600" b="1" dirty="0"/>
              <a:t>Prevalence of Food Allergy in Children</a:t>
            </a:r>
          </a:p>
        </p:txBody>
      </p:sp>
      <p:sp>
        <p:nvSpPr>
          <p:cNvPr id="3" name="Content Placeholder 2">
            <a:extLst>
              <a:ext uri="{FF2B5EF4-FFF2-40B4-BE49-F238E27FC236}">
                <a16:creationId xmlns:a16="http://schemas.microsoft.com/office/drawing/2014/main" id="{CD0BA8E9-5990-DBE3-FDBF-0D4582446ECA}"/>
              </a:ext>
            </a:extLst>
          </p:cNvPr>
          <p:cNvSpPr>
            <a:spLocks noGrp="1"/>
          </p:cNvSpPr>
          <p:nvPr>
            <p:ph idx="1"/>
          </p:nvPr>
        </p:nvSpPr>
        <p:spPr>
          <a:xfrm>
            <a:off x="838200" y="1825624"/>
            <a:ext cx="10515600" cy="4437671"/>
          </a:xfrm>
        </p:spPr>
        <p:txBody>
          <a:bodyPr>
            <a:normAutofit fontScale="92500" lnSpcReduction="20000"/>
          </a:bodyPr>
          <a:lstStyle/>
          <a:p>
            <a:pPr marL="0" indent="0">
              <a:buNone/>
            </a:pPr>
            <a:r>
              <a:rPr lang="en-US" sz="3000" dirty="0">
                <a:effectLst/>
                <a:latin typeface="Calibri" panose="020F0502020204030204" pitchFamily="34" charset="0"/>
                <a:ea typeface="Calibri" panose="020F0502020204030204" pitchFamily="34" charset="0"/>
                <a:cs typeface="Times New Roman" panose="02020603050405020304" pitchFamily="18" charset="0"/>
              </a:rPr>
              <a:t>Allergic conditions affect about 50 million children and adults living in the United States </a:t>
            </a:r>
            <a:r>
              <a:rPr lang="en-US" sz="1900" dirty="0">
                <a:effectLst/>
                <a:latin typeface="Calibri" panose="020F0502020204030204" pitchFamily="34" charset="0"/>
                <a:ea typeface="Calibri" panose="020F0502020204030204" pitchFamily="34" charset="0"/>
                <a:cs typeface="Times New Roman" panose="02020603050405020304" pitchFamily="18" charset="0"/>
              </a:rPr>
              <a:t>(American Academy of Allergy Asthma &amp; Immunology, 2020). </a:t>
            </a:r>
          </a:p>
          <a:p>
            <a:pPr marL="0" indent="0">
              <a:buNone/>
            </a:pPr>
            <a:endParaRPr lang="en-US"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US"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Data from the National Health Interview Survey in 2021 revealed 5.8% of children between the ages of 1-17 years had a food allergy. </a:t>
            </a:r>
            <a:r>
              <a:rPr lang="en-US" sz="19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(Centers for Disease Control and Prevention, 2023).</a:t>
            </a:r>
          </a:p>
          <a:p>
            <a:pPr marL="0" indent="0">
              <a:buNone/>
            </a:pPr>
            <a:r>
              <a:rPr lang="en-US"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kern="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n-US" sz="17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US"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Non-Hispanic Black children were more likely than non-Hispanic White and Hispanic children to have a food allergy.</a:t>
            </a:r>
            <a:r>
              <a:rPr lang="en-US" sz="17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1700" kern="10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(Zablotsky et al., 2023). </a:t>
            </a:r>
            <a:endParaRPr lang="en-US"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One third of children/youth with food allergies also has asthma. </a:t>
            </a:r>
            <a:r>
              <a:rPr lang="en-US" sz="1700" dirty="0"/>
              <a:t>(Centers for Disease Control and Prevention, 2008).</a:t>
            </a:r>
          </a:p>
          <a:p>
            <a:pPr marL="0" indent="0">
              <a:buNone/>
            </a:pPr>
            <a:endParaRPr lang="en-US" dirty="0"/>
          </a:p>
        </p:txBody>
      </p:sp>
    </p:spTree>
    <p:extLst>
      <p:ext uri="{BB962C8B-B14F-4D97-AF65-F5344CB8AC3E}">
        <p14:creationId xmlns:p14="http://schemas.microsoft.com/office/powerpoint/2010/main" val="654168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E9B8D7-5655-FB70-6544-742A8DF0C44B}"/>
              </a:ext>
            </a:extLst>
          </p:cNvPr>
          <p:cNvSpPr>
            <a:spLocks noGrp="1"/>
          </p:cNvSpPr>
          <p:nvPr>
            <p:ph type="title"/>
          </p:nvPr>
        </p:nvSpPr>
        <p:spPr>
          <a:xfrm>
            <a:off x="804672" y="802955"/>
            <a:ext cx="4977976" cy="1454051"/>
          </a:xfrm>
        </p:spPr>
        <p:txBody>
          <a:bodyPr>
            <a:normAutofit/>
          </a:bodyPr>
          <a:lstStyle/>
          <a:p>
            <a:r>
              <a:rPr lang="en-US" sz="3600" b="1">
                <a:solidFill>
                  <a:schemeClr val="tx2"/>
                </a:solidFill>
              </a:rPr>
              <a:t>Food Intolerance</a:t>
            </a:r>
          </a:p>
        </p:txBody>
      </p:sp>
      <p:sp>
        <p:nvSpPr>
          <p:cNvPr id="3" name="Content Placeholder 2">
            <a:extLst>
              <a:ext uri="{FF2B5EF4-FFF2-40B4-BE49-F238E27FC236}">
                <a16:creationId xmlns:a16="http://schemas.microsoft.com/office/drawing/2014/main" id="{4C0CB70B-044B-4281-881E-F161D3193B3F}"/>
              </a:ext>
            </a:extLst>
          </p:cNvPr>
          <p:cNvSpPr>
            <a:spLocks noGrp="1"/>
          </p:cNvSpPr>
          <p:nvPr>
            <p:ph idx="1"/>
          </p:nvPr>
        </p:nvSpPr>
        <p:spPr>
          <a:xfrm>
            <a:off x="804672" y="1629090"/>
            <a:ext cx="4977578" cy="4431882"/>
          </a:xfrm>
        </p:spPr>
        <p:txBody>
          <a:bodyPr anchor="ctr">
            <a:normAutofit fontScale="92500" lnSpcReduction="10000"/>
          </a:bodyPr>
          <a:lstStyle/>
          <a:p>
            <a:endParaRPr lang="en-US" sz="2500" dirty="0">
              <a:solidFill>
                <a:schemeClr val="tx2"/>
              </a:solidFill>
            </a:endParaRPr>
          </a:p>
          <a:p>
            <a:r>
              <a:rPr lang="en-US" sz="2500" b="1" i="0" dirty="0">
                <a:solidFill>
                  <a:schemeClr val="tx2"/>
                </a:solidFill>
                <a:effectLst/>
              </a:rPr>
              <a:t>A food </a:t>
            </a:r>
            <a:r>
              <a:rPr lang="en-US" sz="2500" b="1" i="0" u="sng" dirty="0">
                <a:solidFill>
                  <a:schemeClr val="tx2"/>
                </a:solidFill>
                <a:effectLst/>
              </a:rPr>
              <a:t>intolerance </a:t>
            </a:r>
            <a:r>
              <a:rPr lang="en-US" sz="2500" b="1" i="0" dirty="0">
                <a:solidFill>
                  <a:schemeClr val="tx2"/>
                </a:solidFill>
                <a:effectLst/>
              </a:rPr>
              <a:t>response occurs in the digestive system</a:t>
            </a:r>
            <a:r>
              <a:rPr lang="en-US" sz="2500" b="0" i="0" dirty="0">
                <a:solidFill>
                  <a:schemeClr val="tx2"/>
                </a:solidFill>
                <a:effectLst/>
              </a:rPr>
              <a:t>, not the immune system. </a:t>
            </a:r>
          </a:p>
          <a:p>
            <a:r>
              <a:rPr lang="en-US" sz="2500" b="0" i="0" dirty="0">
                <a:solidFill>
                  <a:schemeClr val="tx2"/>
                </a:solidFill>
                <a:effectLst/>
              </a:rPr>
              <a:t>Causes: enzyme deficiencies, sensitivity to food additives, or chemicals in the foods. </a:t>
            </a:r>
          </a:p>
          <a:p>
            <a:r>
              <a:rPr lang="en-US" sz="2500" dirty="0">
                <a:solidFill>
                  <a:schemeClr val="tx2"/>
                </a:solidFill>
              </a:rPr>
              <a:t>With food intolerance, s</a:t>
            </a:r>
            <a:r>
              <a:rPr lang="en-US" sz="2500" b="0" i="0" dirty="0">
                <a:solidFill>
                  <a:schemeClr val="tx2"/>
                </a:solidFill>
                <a:effectLst/>
              </a:rPr>
              <a:t>ome people can tolerate eating small amounts of the food.</a:t>
            </a:r>
          </a:p>
          <a:p>
            <a:pPr marL="0" indent="0">
              <a:buNone/>
            </a:pPr>
            <a:endParaRPr lang="en-US" sz="1800" dirty="0">
              <a:solidFill>
                <a:schemeClr val="tx2"/>
              </a:solidFill>
            </a:endParaRPr>
          </a:p>
          <a:p>
            <a:pPr marL="0" indent="0">
              <a:buNone/>
            </a:pPr>
            <a:r>
              <a:rPr lang="en-US" sz="18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(American Academy of Allergy, Asthma, &amp; Immunology, n.d.).</a:t>
            </a:r>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Stomach">
            <a:extLst>
              <a:ext uri="{FF2B5EF4-FFF2-40B4-BE49-F238E27FC236}">
                <a16:creationId xmlns:a16="http://schemas.microsoft.com/office/drawing/2014/main" id="{DA9042E0-83E3-B881-5AEB-1D26954552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098785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4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74D1-D08D-203E-B89B-9F08926C589B}"/>
              </a:ext>
            </a:extLst>
          </p:cNvPr>
          <p:cNvSpPr>
            <a:spLocks noGrp="1" noRot="1" noMove="1" noResize="1" noEditPoints="1" noAdjustHandles="1" noChangeArrowheads="1" noChangeShapeType="1"/>
          </p:cNvSpPr>
          <p:nvPr>
            <p:ph type="title"/>
          </p:nvPr>
        </p:nvSpPr>
        <p:spPr/>
        <p:txBody>
          <a:bodyPr>
            <a:normAutofit/>
          </a:bodyPr>
          <a:lstStyle/>
          <a:p>
            <a:r>
              <a:rPr lang="en-US" sz="3600" b="1" dirty="0"/>
              <a:t>Food Allergy can be a Life-Threatening Immune Response</a:t>
            </a:r>
          </a:p>
        </p:txBody>
      </p:sp>
      <p:sp>
        <p:nvSpPr>
          <p:cNvPr id="3" name="Content Placeholder 2">
            <a:extLst>
              <a:ext uri="{FF2B5EF4-FFF2-40B4-BE49-F238E27FC236}">
                <a16:creationId xmlns:a16="http://schemas.microsoft.com/office/drawing/2014/main" id="{CF67EF33-57BF-C2E8-0088-3F2DF93F5903}"/>
              </a:ext>
            </a:extLst>
          </p:cNvPr>
          <p:cNvSpPr>
            <a:spLocks noGrp="1"/>
          </p:cNvSpPr>
          <p:nvPr>
            <p:ph idx="1"/>
          </p:nvPr>
        </p:nvSpPr>
        <p:spPr/>
        <p:txBody>
          <a:bodyPr>
            <a:normAutofit/>
          </a:bodyPr>
          <a:lstStyle/>
          <a:p>
            <a:r>
              <a:rPr lang="en-US" altLang="en-US" b="1" dirty="0"/>
              <a:t>A</a:t>
            </a:r>
            <a:r>
              <a:rPr lang="en-US" altLang="en-US" sz="2800" b="1" dirty="0">
                <a:solidFill>
                  <a:schemeClr val="tx1"/>
                </a:solidFill>
              </a:rPr>
              <a:t> food </a:t>
            </a:r>
            <a:r>
              <a:rPr lang="en-US" altLang="en-US" sz="2800" b="1" u="sng" dirty="0">
                <a:solidFill>
                  <a:schemeClr val="tx1"/>
                </a:solidFill>
              </a:rPr>
              <a:t>allergy</a:t>
            </a:r>
            <a:r>
              <a:rPr lang="en-US" altLang="en-US" sz="2800" b="1" dirty="0">
                <a:solidFill>
                  <a:schemeClr val="tx1"/>
                </a:solidFill>
              </a:rPr>
              <a:t> response occurs in the immune system </a:t>
            </a:r>
            <a:r>
              <a:rPr lang="en-US" altLang="en-US" sz="2800" dirty="0">
                <a:solidFill>
                  <a:schemeClr val="tx1"/>
                </a:solidFill>
              </a:rPr>
              <a:t>when eating or coming in contact with certain foods or food additives.</a:t>
            </a:r>
          </a:p>
          <a:p>
            <a:r>
              <a:rPr lang="en-US" b="0" i="0" dirty="0">
                <a:solidFill>
                  <a:srgbClr val="323232"/>
                </a:solidFill>
                <a:effectLst/>
              </a:rPr>
              <a:t>When your immune system identifies a food protein as dangerous, </a:t>
            </a:r>
            <a:r>
              <a:rPr lang="en-US" dirty="0">
                <a:solidFill>
                  <a:srgbClr val="323232"/>
                </a:solidFill>
              </a:rPr>
              <a:t>your immune system overreacts.  </a:t>
            </a:r>
          </a:p>
          <a:p>
            <a:r>
              <a:rPr lang="en-US" dirty="0">
                <a:solidFill>
                  <a:srgbClr val="323232"/>
                </a:solidFill>
              </a:rPr>
              <a:t>T</a:t>
            </a:r>
            <a:r>
              <a:rPr lang="en-US" b="0" i="0" dirty="0">
                <a:solidFill>
                  <a:srgbClr val="323232"/>
                </a:solidFill>
                <a:effectLst/>
              </a:rPr>
              <a:t>o protect your body, substances such as histamine and </a:t>
            </a:r>
            <a:r>
              <a:rPr lang="en-US" b="0" i="0" dirty="0" err="1">
                <a:solidFill>
                  <a:srgbClr val="323232"/>
                </a:solidFill>
                <a:effectLst/>
              </a:rPr>
              <a:t>IgE</a:t>
            </a:r>
            <a:r>
              <a:rPr lang="en-US" b="0" i="0" dirty="0">
                <a:solidFill>
                  <a:srgbClr val="323232"/>
                </a:solidFill>
                <a:effectLst/>
              </a:rPr>
              <a:t> are released into the blood </a:t>
            </a:r>
            <a:r>
              <a:rPr lang="en-US" dirty="0">
                <a:solidFill>
                  <a:srgbClr val="323232"/>
                </a:solidFill>
              </a:rPr>
              <a:t>w</a:t>
            </a:r>
            <a:r>
              <a:rPr lang="en-US" b="0" i="0" dirty="0">
                <a:solidFill>
                  <a:srgbClr val="323232"/>
                </a:solidFill>
                <a:effectLst/>
              </a:rPr>
              <a:t>hich produces an allergic reaction.</a:t>
            </a:r>
          </a:p>
          <a:p>
            <a:pPr algn="l"/>
            <a:r>
              <a:rPr lang="en-US" b="0" i="0" dirty="0">
                <a:solidFill>
                  <a:srgbClr val="323232"/>
                </a:solidFill>
                <a:effectLst/>
              </a:rPr>
              <a:t>The allergic reaction causes symptoms in the nose, lungs, throat, or on the skin. </a:t>
            </a:r>
          </a:p>
          <a:p>
            <a:pPr marL="0" indent="0" algn="r">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(American Academy of Allergy, Asthma, &amp; Immunology, n.d.).</a:t>
            </a:r>
            <a:endParaRPr lang="en-US" sz="1800" dirty="0"/>
          </a:p>
          <a:p>
            <a:pPr marL="0" indent="0">
              <a:buNone/>
            </a:pPr>
            <a:endParaRPr lang="en-US" dirty="0"/>
          </a:p>
        </p:txBody>
      </p:sp>
    </p:spTree>
    <p:extLst>
      <p:ext uri="{BB962C8B-B14F-4D97-AF65-F5344CB8AC3E}">
        <p14:creationId xmlns:p14="http://schemas.microsoft.com/office/powerpoint/2010/main" val="119318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4" descr="Police car red lights in night time">
            <a:extLst>
              <a:ext uri="{FF2B5EF4-FFF2-40B4-BE49-F238E27FC236}">
                <a16:creationId xmlns:a16="http://schemas.microsoft.com/office/drawing/2014/main" id="{75304FC5-04F5-7F99-D418-447E858ABBDA}"/>
              </a:ext>
            </a:extLst>
          </p:cNvPr>
          <p:cNvPicPr>
            <a:picLocks noGrp="1" noChangeAspect="1"/>
          </p:cNvPicPr>
          <p:nvPr>
            <p:ph type="pic" idx="1"/>
          </p:nvPr>
        </p:nvPicPr>
        <p:blipFill rotWithShape="1">
          <a:blip r:embed="rId2">
            <a:alphaModFix amt="68000"/>
            <a:extLst>
              <a:ext uri="{28A0092B-C50C-407E-A947-70E740481C1C}">
                <a14:useLocalDpi xmlns:a14="http://schemas.microsoft.com/office/drawing/2010/main" val="0"/>
              </a:ext>
            </a:extLst>
          </a:blip>
          <a:srcRect b="1152"/>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2A47F2-7FBF-50B7-7A2F-288C16E330A4}"/>
              </a:ext>
            </a:extLst>
          </p:cNvPr>
          <p:cNvSpPr>
            <a:spLocks noGrp="1"/>
          </p:cNvSpPr>
          <p:nvPr>
            <p:ph type="title"/>
          </p:nvPr>
        </p:nvSpPr>
        <p:spPr>
          <a:xfrm>
            <a:off x="838200" y="365125"/>
            <a:ext cx="5419725" cy="1899912"/>
          </a:xfrm>
        </p:spPr>
        <p:txBody>
          <a:bodyPr vert="horz" lIns="91440" tIns="45720" rIns="91440" bIns="45720" rtlCol="0" anchor="ctr">
            <a:normAutofit fontScale="90000"/>
          </a:bodyPr>
          <a:lstStyle/>
          <a:p>
            <a:br>
              <a:rPr lang="en-US" sz="2500" b="1" spc="25" dirty="0">
                <a:effectLst/>
              </a:rPr>
            </a:br>
            <a:r>
              <a:rPr lang="en-US" sz="4000" b="1" spc="25" dirty="0">
                <a:effectLst/>
              </a:rPr>
              <a:t>Allergic Reactions to Food </a:t>
            </a:r>
            <a:br>
              <a:rPr lang="en-US" sz="2500" spc="25" dirty="0">
                <a:effectLst/>
              </a:rPr>
            </a:br>
            <a:br>
              <a:rPr lang="en-US" sz="2500" spc="25" dirty="0">
                <a:effectLst/>
              </a:rPr>
            </a:br>
            <a:r>
              <a:rPr lang="en-US" sz="2500" spc="25" dirty="0">
                <a:effectLst/>
              </a:rPr>
              <a:t> </a:t>
            </a:r>
            <a:endParaRPr lang="en-US" sz="2500" dirty="0"/>
          </a:p>
        </p:txBody>
      </p:sp>
      <p:sp>
        <p:nvSpPr>
          <p:cNvPr id="6" name="Content Placeholder 5">
            <a:extLst>
              <a:ext uri="{FF2B5EF4-FFF2-40B4-BE49-F238E27FC236}">
                <a16:creationId xmlns:a16="http://schemas.microsoft.com/office/drawing/2014/main" id="{EAAFCDCD-DABF-8685-09B5-7C6A138BA561}"/>
              </a:ext>
            </a:extLst>
          </p:cNvPr>
          <p:cNvSpPr>
            <a:spLocks noGrp="1"/>
          </p:cNvSpPr>
          <p:nvPr>
            <p:ph type="body" sz="half" idx="2"/>
          </p:nvPr>
        </p:nvSpPr>
        <p:spPr>
          <a:xfrm>
            <a:off x="838200" y="1590675"/>
            <a:ext cx="5324475" cy="4586288"/>
          </a:xfrm>
        </p:spPr>
        <p:txBody>
          <a:bodyPr vert="horz" lIns="91440" tIns="45720" rIns="91440" bIns="45720" rtlCol="0">
            <a:normAutofit fontScale="77500" lnSpcReduction="20000"/>
          </a:bodyPr>
          <a:lstStyle/>
          <a:p>
            <a:pPr indent="-228600">
              <a:buFont typeface="Arial" panose="020B0604020202020204" pitchFamily="34" charset="0"/>
              <a:buChar char="•"/>
            </a:pPr>
            <a:endParaRPr lang="en-US" sz="4300" b="0" i="0" dirty="0">
              <a:effectLst/>
            </a:endParaRPr>
          </a:p>
          <a:p>
            <a:pPr indent="-228600">
              <a:buFont typeface="Arial" panose="020B0604020202020204" pitchFamily="34" charset="0"/>
              <a:buChar char="•"/>
            </a:pPr>
            <a:r>
              <a:rPr lang="en-US" sz="4300" spc="25" dirty="0"/>
              <a:t>C</a:t>
            </a:r>
            <a:r>
              <a:rPr lang="en-US" sz="4300" spc="25" dirty="0">
                <a:effectLst/>
              </a:rPr>
              <a:t>an range from mild to life threatening… both may vary in type and severity over time.</a:t>
            </a:r>
            <a:br>
              <a:rPr lang="en-US" sz="4300" spc="25" dirty="0">
                <a:effectLst/>
              </a:rPr>
            </a:br>
            <a:endParaRPr lang="en-US" sz="4300" dirty="0"/>
          </a:p>
          <a:p>
            <a:pPr indent="-228600">
              <a:buFont typeface="Arial" panose="020B0604020202020204" pitchFamily="34" charset="0"/>
              <a:buChar char="•"/>
            </a:pPr>
            <a:r>
              <a:rPr lang="en-US" sz="4300" b="1" i="0" dirty="0">
                <a:effectLst/>
              </a:rPr>
              <a:t>Early recognition and treatment (without delay) can prevent serious health problems or death.</a:t>
            </a:r>
          </a:p>
          <a:p>
            <a:pPr indent="-228600">
              <a:buFont typeface="Arial" panose="020B0604020202020204" pitchFamily="34" charset="0"/>
              <a:buChar char="•"/>
            </a:pPr>
            <a:endParaRPr lang="en-US" sz="2200" dirty="0"/>
          </a:p>
          <a:p>
            <a:r>
              <a:rPr lang="en-US" sz="1900" dirty="0"/>
              <a:t>(Centers for Disease Control and Prevention, n.d.).</a:t>
            </a:r>
          </a:p>
        </p:txBody>
      </p:sp>
    </p:spTree>
    <p:extLst>
      <p:ext uri="{BB962C8B-B14F-4D97-AF65-F5344CB8AC3E}">
        <p14:creationId xmlns:p14="http://schemas.microsoft.com/office/powerpoint/2010/main" val="3956857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85B54-BEEA-B114-1632-60D40543AE40}"/>
              </a:ext>
            </a:extLst>
          </p:cNvPr>
          <p:cNvSpPr>
            <a:spLocks noGrp="1"/>
          </p:cNvSpPr>
          <p:nvPr>
            <p:ph type="title"/>
          </p:nvPr>
        </p:nvSpPr>
        <p:spPr>
          <a:xfrm>
            <a:off x="839788" y="457200"/>
            <a:ext cx="4636987" cy="853430"/>
          </a:xfrm>
        </p:spPr>
        <p:txBody>
          <a:bodyPr vert="horz" lIns="91440" tIns="45720" rIns="91440" bIns="45720" rtlCol="0" anchor="b">
            <a:normAutofit/>
          </a:bodyPr>
          <a:lstStyle/>
          <a:p>
            <a:r>
              <a:rPr lang="en-US" sz="4000" b="1" dirty="0"/>
              <a:t>Top Food Allergens</a:t>
            </a:r>
          </a:p>
        </p:txBody>
      </p:sp>
      <p:sp>
        <p:nvSpPr>
          <p:cNvPr id="4" name="Text Placeholder 3">
            <a:extLst>
              <a:ext uri="{FF2B5EF4-FFF2-40B4-BE49-F238E27FC236}">
                <a16:creationId xmlns:a16="http://schemas.microsoft.com/office/drawing/2014/main" id="{FBFBC56B-D50D-B390-94B4-2FD676F51B4E}"/>
              </a:ext>
            </a:extLst>
          </p:cNvPr>
          <p:cNvSpPr>
            <a:spLocks noGrp="1"/>
          </p:cNvSpPr>
          <p:nvPr>
            <p:ph type="body" sz="half" idx="2"/>
          </p:nvPr>
        </p:nvSpPr>
        <p:spPr>
          <a:xfrm>
            <a:off x="839788" y="1310630"/>
            <a:ext cx="3932237" cy="4558358"/>
          </a:xfrm>
        </p:spPr>
        <p:txBody>
          <a:bodyPr>
            <a:normAutofit lnSpcReduction="10000"/>
          </a:bodyPr>
          <a:lstStyle/>
          <a:p>
            <a:r>
              <a:rPr lang="en-US" sz="2200" dirty="0"/>
              <a:t>9 foods account for 90% of all reactions in the United States. These are:</a:t>
            </a:r>
          </a:p>
          <a:p>
            <a:pPr marL="285750" indent="-285750">
              <a:buFont typeface="Arial" panose="020B0604020202020204" pitchFamily="34" charset="0"/>
              <a:buChar char="•"/>
            </a:pPr>
            <a:r>
              <a:rPr lang="en-US" sz="2200" dirty="0"/>
              <a:t>Cow’s milk</a:t>
            </a:r>
          </a:p>
          <a:p>
            <a:pPr marL="285750" indent="-285750">
              <a:buFont typeface="Arial" panose="020B0604020202020204" pitchFamily="34" charset="0"/>
              <a:buChar char="•"/>
            </a:pPr>
            <a:r>
              <a:rPr lang="en-US" sz="2200" dirty="0"/>
              <a:t>Eggs</a:t>
            </a:r>
          </a:p>
          <a:p>
            <a:pPr marL="285750" indent="-285750">
              <a:buFont typeface="Arial" panose="020B0604020202020204" pitchFamily="34" charset="0"/>
              <a:buChar char="•"/>
            </a:pPr>
            <a:r>
              <a:rPr lang="en-US" sz="2200" dirty="0"/>
              <a:t>Peanuts</a:t>
            </a:r>
          </a:p>
          <a:p>
            <a:pPr marL="285750" indent="-285750">
              <a:buFont typeface="Arial" panose="020B0604020202020204" pitchFamily="34" charset="0"/>
              <a:buChar char="•"/>
            </a:pPr>
            <a:r>
              <a:rPr lang="en-US" sz="2200" dirty="0"/>
              <a:t>Tree nuts</a:t>
            </a:r>
          </a:p>
          <a:p>
            <a:pPr marL="285750" indent="-285750">
              <a:buFont typeface="Arial" panose="020B0604020202020204" pitchFamily="34" charset="0"/>
              <a:buChar char="•"/>
            </a:pPr>
            <a:r>
              <a:rPr lang="en-US" sz="2200" dirty="0"/>
              <a:t>Wheat</a:t>
            </a:r>
          </a:p>
          <a:p>
            <a:pPr marL="285750" indent="-285750">
              <a:buFont typeface="Arial" panose="020B0604020202020204" pitchFamily="34" charset="0"/>
              <a:buChar char="•"/>
            </a:pPr>
            <a:r>
              <a:rPr lang="en-US" sz="2200" dirty="0"/>
              <a:t>Soy</a:t>
            </a:r>
          </a:p>
          <a:p>
            <a:pPr marL="285750" indent="-285750">
              <a:buFont typeface="Arial" panose="020B0604020202020204" pitchFamily="34" charset="0"/>
              <a:buChar char="•"/>
            </a:pPr>
            <a:r>
              <a:rPr lang="en-US" sz="2200" dirty="0"/>
              <a:t>Fish</a:t>
            </a:r>
          </a:p>
          <a:p>
            <a:pPr marL="285750" indent="-285750">
              <a:buFont typeface="Arial" panose="020B0604020202020204" pitchFamily="34" charset="0"/>
              <a:buChar char="•"/>
            </a:pPr>
            <a:r>
              <a:rPr lang="en-US" sz="2200" dirty="0"/>
              <a:t>Shellfish</a:t>
            </a:r>
          </a:p>
          <a:p>
            <a:pPr marL="285750" indent="-285750">
              <a:buFont typeface="Arial" panose="020B0604020202020204" pitchFamily="34" charset="0"/>
              <a:buChar char="•"/>
            </a:pPr>
            <a:r>
              <a:rPr lang="en-US" sz="2200" dirty="0"/>
              <a:t>Sesame</a:t>
            </a:r>
            <a:r>
              <a:rPr lang="en-US" dirty="0"/>
              <a:t>	</a:t>
            </a:r>
          </a:p>
        </p:txBody>
      </p:sp>
      <p:pic>
        <p:nvPicPr>
          <p:cNvPr id="1026" name="Picture 2" descr="9 Major Food Allergens">
            <a:extLst>
              <a:ext uri="{FF2B5EF4-FFF2-40B4-BE49-F238E27FC236}">
                <a16:creationId xmlns:a16="http://schemas.microsoft.com/office/drawing/2014/main" id="{A8A646F4-73F8-A97C-88D0-DDE011EF71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799"/>
          <a:stretch/>
        </p:blipFill>
        <p:spPr bwMode="auto">
          <a:xfrm>
            <a:off x="5597801" y="313256"/>
            <a:ext cx="6101063" cy="608262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99B3AD3-47BF-9E91-E8C5-1FE15C86F11B}"/>
              </a:ext>
            </a:extLst>
          </p:cNvPr>
          <p:cNvSpPr txBox="1"/>
          <p:nvPr/>
        </p:nvSpPr>
        <p:spPr>
          <a:xfrm>
            <a:off x="704675" y="5415429"/>
            <a:ext cx="6258187" cy="1200329"/>
          </a:xfrm>
          <a:prstGeom prst="rect">
            <a:avLst/>
          </a:prstGeom>
          <a:noFill/>
        </p:spPr>
        <p:txBody>
          <a:bodyPr wrap="square" rtlCol="0">
            <a:spAutoFit/>
          </a:bodyPr>
          <a:lstStyle/>
          <a:p>
            <a:endParaRPr lang="en-US" dirty="0"/>
          </a:p>
          <a:p>
            <a:endParaRPr lang="en-US" dirty="0"/>
          </a:p>
          <a:p>
            <a:r>
              <a:rPr lang="en-US" dirty="0"/>
              <a:t>(Food &amp; Drug Administration, 2023).</a:t>
            </a:r>
          </a:p>
          <a:p>
            <a:endParaRPr lang="en-US" dirty="0"/>
          </a:p>
        </p:txBody>
      </p:sp>
    </p:spTree>
    <p:extLst>
      <p:ext uri="{BB962C8B-B14F-4D97-AF65-F5344CB8AC3E}">
        <p14:creationId xmlns:p14="http://schemas.microsoft.com/office/powerpoint/2010/main" val="1291516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C13F29-11FB-2215-78F5-B2CF50756657}"/>
              </a:ext>
            </a:extLst>
          </p:cNvPr>
          <p:cNvSpPr>
            <a:spLocks noGrp="1"/>
          </p:cNvSpPr>
          <p:nvPr>
            <p:ph type="title"/>
          </p:nvPr>
        </p:nvSpPr>
        <p:spPr>
          <a:xfrm>
            <a:off x="804671" y="485775"/>
            <a:ext cx="6043803" cy="1152525"/>
          </a:xfrm>
        </p:spPr>
        <p:txBody>
          <a:bodyPr>
            <a:normAutofit/>
          </a:bodyPr>
          <a:lstStyle/>
          <a:p>
            <a:r>
              <a:rPr lang="en-US" sz="3600" b="1" dirty="0">
                <a:solidFill>
                  <a:schemeClr val="tx2"/>
                </a:solidFill>
              </a:rPr>
              <a:t>Learn to Read Food Labels</a:t>
            </a:r>
          </a:p>
        </p:txBody>
      </p:sp>
      <p:sp>
        <p:nvSpPr>
          <p:cNvPr id="3" name="Content Placeholder 2">
            <a:extLst>
              <a:ext uri="{FF2B5EF4-FFF2-40B4-BE49-F238E27FC236}">
                <a16:creationId xmlns:a16="http://schemas.microsoft.com/office/drawing/2014/main" id="{469776FD-FC3A-130C-CB3E-5490FC2D1033}"/>
              </a:ext>
            </a:extLst>
          </p:cNvPr>
          <p:cNvSpPr>
            <a:spLocks noGrp="1"/>
          </p:cNvSpPr>
          <p:nvPr>
            <p:ph idx="1"/>
          </p:nvPr>
        </p:nvSpPr>
        <p:spPr>
          <a:xfrm>
            <a:off x="804672" y="1400176"/>
            <a:ext cx="5739003" cy="5076824"/>
          </a:xfrm>
        </p:spPr>
        <p:txBody>
          <a:bodyPr anchor="t">
            <a:normAutofit lnSpcReduction="10000"/>
          </a:bodyPr>
          <a:lstStyle/>
          <a:p>
            <a:pPr marL="0" indent="0">
              <a:buNone/>
            </a:pPr>
            <a:r>
              <a:rPr lang="en-US" altLang="en-US" sz="2400" dirty="0">
                <a:solidFill>
                  <a:schemeClr val="tx2"/>
                </a:solidFill>
              </a:rPr>
              <a:t>Manufacturers are required to list the ingredients on the label… this does not guarantee that all ingredients are listed. Cross contamination is still possible. Look for “may contain” or “processed with” statements. </a:t>
            </a:r>
            <a:r>
              <a:rPr lang="en-US" altLang="en-US" sz="2400" b="1" dirty="0">
                <a:solidFill>
                  <a:schemeClr val="tx2"/>
                </a:solidFill>
              </a:rPr>
              <a:t>If in doubt, do not eat it </a:t>
            </a:r>
            <a:r>
              <a:rPr lang="en-US" altLang="en-US" sz="2400" dirty="0">
                <a:solidFill>
                  <a:schemeClr val="tx2"/>
                </a:solidFill>
              </a:rPr>
              <a:t>and check with the school nurse or parent.</a:t>
            </a:r>
          </a:p>
          <a:p>
            <a:pPr marL="0" indent="0">
              <a:buNone/>
            </a:pPr>
            <a:endParaRPr lang="en-US" altLang="en-US" sz="2200" dirty="0">
              <a:solidFill>
                <a:schemeClr val="tx2"/>
              </a:solidFill>
            </a:endParaRPr>
          </a:p>
          <a:p>
            <a:pPr marL="0" indent="0">
              <a:buNone/>
            </a:pPr>
            <a:r>
              <a:rPr lang="en-US" altLang="en-US" sz="2000" dirty="0">
                <a:solidFill>
                  <a:schemeClr val="tx2"/>
                </a:solidFill>
              </a:rPr>
              <a:t>Did you know?</a:t>
            </a:r>
          </a:p>
          <a:p>
            <a:r>
              <a:rPr lang="en-US" altLang="en-US" sz="2000" dirty="0">
                <a:solidFill>
                  <a:schemeClr val="tx2"/>
                </a:solidFill>
              </a:rPr>
              <a:t>T</a:t>
            </a:r>
            <a:r>
              <a:rPr lang="en-US" sz="2000" b="0" i="0" dirty="0">
                <a:solidFill>
                  <a:schemeClr val="tx2"/>
                </a:solidFill>
                <a:effectLst/>
              </a:rPr>
              <a:t>ree nuts and coconut are in many skin and haircare products.</a:t>
            </a:r>
          </a:p>
          <a:p>
            <a:r>
              <a:rPr lang="en-US" sz="2000" dirty="0">
                <a:solidFill>
                  <a:schemeClr val="tx2"/>
                </a:solidFill>
              </a:rPr>
              <a:t>Different brands of Play-Doh may contain wheat.</a:t>
            </a:r>
          </a:p>
          <a:p>
            <a:r>
              <a:rPr lang="en-US" sz="2000" b="0" i="0" dirty="0">
                <a:solidFill>
                  <a:schemeClr val="tx2"/>
                </a:solidFill>
                <a:effectLst/>
              </a:rPr>
              <a:t>Casein, sodium caseinate, and whey are all milk proteins.</a:t>
            </a:r>
            <a:endParaRPr lang="en-US" sz="2000" dirty="0">
              <a:solidFill>
                <a:schemeClr val="tx2"/>
              </a:solidFill>
            </a:endParaRPr>
          </a:p>
          <a:p>
            <a:pPr marL="0" indent="0">
              <a:buNone/>
            </a:pPr>
            <a:r>
              <a:rPr lang="en-US" sz="1400" dirty="0">
                <a:solidFill>
                  <a:schemeClr val="tx2"/>
                </a:solidFill>
              </a:rPr>
              <a:t>(Food &amp; Drug Administration, 2023).</a:t>
            </a:r>
          </a:p>
          <a:p>
            <a:pPr marL="0" indent="0">
              <a:buNone/>
            </a:pPr>
            <a:endParaRPr lang="en-US" sz="1400" dirty="0">
              <a:solidFill>
                <a:schemeClr val="tx2"/>
              </a:solidFill>
            </a:endParaRPr>
          </a:p>
          <a:p>
            <a:pPr marL="0" indent="0">
              <a:buNone/>
            </a:pPr>
            <a:endParaRPr lang="en-US" sz="1400" b="0" i="0" dirty="0">
              <a:solidFill>
                <a:schemeClr val="tx2"/>
              </a:solidFill>
              <a:effectLst/>
            </a:endParaRPr>
          </a:p>
          <a:p>
            <a:pPr marL="0" indent="0">
              <a:buNone/>
            </a:pPr>
            <a:endParaRPr lang="en-US" altLang="en-US" sz="1400" dirty="0">
              <a:solidFill>
                <a:schemeClr val="tx2"/>
              </a:solidFill>
            </a:endParaRPr>
          </a:p>
          <a:p>
            <a:pPr marL="0" indent="0">
              <a:buNone/>
            </a:pPr>
            <a:endParaRPr lang="en-US" altLang="en-US" sz="1400" dirty="0">
              <a:solidFill>
                <a:schemeClr val="tx2"/>
              </a:solidFill>
            </a:endParaRPr>
          </a:p>
          <a:p>
            <a:pPr marL="0" indent="0">
              <a:buNone/>
            </a:pPr>
            <a:endParaRPr lang="en-US" altLang="en-US" sz="1400" dirty="0">
              <a:solidFill>
                <a:schemeClr val="tx2"/>
              </a:solidFill>
            </a:endParaRPr>
          </a:p>
          <a:p>
            <a:pPr marL="0" indent="0">
              <a:buNone/>
            </a:pPr>
            <a:endParaRPr lang="en-US" sz="1400" dirty="0">
              <a:solidFill>
                <a:schemeClr val="tx2"/>
              </a:solidFill>
            </a:endParaRPr>
          </a:p>
        </p:txBody>
      </p:sp>
      <p:grpSp>
        <p:nvGrpSpPr>
          <p:cNvPr id="16" name="Group 1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7" name="Freeform: Shape 16">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341EA20D-A69E-22AD-F9EF-2E8ACF93719A}"/>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6848474" y="1655310"/>
            <a:ext cx="5334000" cy="3886200"/>
          </a:xfrm>
          <a:prstGeom prst="rect">
            <a:avLst/>
          </a:prstGeom>
        </p:spPr>
      </p:pic>
    </p:spTree>
    <p:extLst>
      <p:ext uri="{BB962C8B-B14F-4D97-AF65-F5344CB8AC3E}">
        <p14:creationId xmlns:p14="http://schemas.microsoft.com/office/powerpoint/2010/main" val="2344859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lorful helium balloons">
            <a:extLst>
              <a:ext uri="{FF2B5EF4-FFF2-40B4-BE49-F238E27FC236}">
                <a16:creationId xmlns:a16="http://schemas.microsoft.com/office/drawing/2014/main" id="{75D8DF9A-4774-A0E9-8969-1A4679E852CF}"/>
              </a:ext>
            </a:extLst>
          </p:cNvPr>
          <p:cNvPicPr>
            <a:picLocks noChangeAspect="1"/>
          </p:cNvPicPr>
          <p:nvPr/>
        </p:nvPicPr>
        <p:blipFill>
          <a:blip r:embed="rId2">
            <a:alphaModFix amt="30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7DF185D0-6816-B29D-60A6-C8EEB3B04A94}"/>
              </a:ext>
            </a:extLst>
          </p:cNvPr>
          <p:cNvSpPr>
            <a:spLocks noGrp="1"/>
          </p:cNvSpPr>
          <p:nvPr>
            <p:ph type="title"/>
          </p:nvPr>
        </p:nvSpPr>
        <p:spPr/>
        <p:txBody>
          <a:bodyPr>
            <a:normAutofit/>
          </a:bodyPr>
          <a:lstStyle/>
          <a:p>
            <a:pPr algn="ctr"/>
            <a:r>
              <a:rPr lang="en-US" sz="4000" b="1" dirty="0"/>
              <a:t>Latex Allergies</a:t>
            </a:r>
          </a:p>
        </p:txBody>
      </p:sp>
      <p:sp>
        <p:nvSpPr>
          <p:cNvPr id="4" name="Content Placeholder 3">
            <a:extLst>
              <a:ext uri="{FF2B5EF4-FFF2-40B4-BE49-F238E27FC236}">
                <a16:creationId xmlns:a16="http://schemas.microsoft.com/office/drawing/2014/main" id="{5997E4C2-E4C5-FE1A-946B-BA47F9FC2833}"/>
              </a:ext>
            </a:extLst>
          </p:cNvPr>
          <p:cNvSpPr>
            <a:spLocks noGrp="1"/>
          </p:cNvSpPr>
          <p:nvPr>
            <p:ph sz="half" idx="1"/>
          </p:nvPr>
        </p:nvSpPr>
        <p:spPr>
          <a:xfrm>
            <a:off x="0" y="1825625"/>
            <a:ext cx="5738070" cy="4351338"/>
          </a:xfrm>
        </p:spPr>
        <p:txBody>
          <a:bodyPr>
            <a:normAutofit fontScale="92500" lnSpcReduction="20000"/>
          </a:bodyPr>
          <a:lstStyle/>
          <a:p>
            <a:pPr marL="914400" marR="0" lvl="2" indent="0">
              <a:lnSpc>
                <a:spcPct val="107000"/>
              </a:lnSpc>
              <a:spcBef>
                <a:spcPts val="0"/>
              </a:spcBef>
              <a:spcAft>
                <a:spcPts val="0"/>
              </a:spcAft>
              <a:buNone/>
            </a:pPr>
            <a:r>
              <a:rPr lang="en-US" sz="2200" b="1" kern="100" dirty="0">
                <a:latin typeface="Calibri" panose="020F0502020204030204" pitchFamily="34" charset="0"/>
                <a:ea typeface="Calibri" panose="020F0502020204030204" pitchFamily="34" charset="0"/>
                <a:cs typeface="Times New Roman" panose="02020603050405020304" pitchFamily="18" charset="0"/>
              </a:rPr>
              <a:t>Safer</a:t>
            </a: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 buildings: Identify possible sources and opportunities for exposure</a:t>
            </a:r>
          </a:p>
          <a:p>
            <a:pPr marL="914400" marR="0" lvl="2" indent="0">
              <a:lnSpc>
                <a:spcPct val="107000"/>
              </a:lnSpc>
              <a:spcBef>
                <a:spcPts val="0"/>
              </a:spcBef>
              <a:spcAft>
                <a:spcPts val="0"/>
              </a:spcAft>
              <a:buNone/>
            </a:pPr>
            <a:endParaRPr lang="en-US" sz="2200" b="1" kern="100" dirty="0">
              <a:latin typeface="Calibri" panose="020F0502020204030204" pitchFamily="34" charset="0"/>
              <a:ea typeface="Calibri" panose="020F0502020204030204" pitchFamily="34" charset="0"/>
              <a:cs typeface="Times New Roman" panose="02020603050405020304" pitchFamily="18" charset="0"/>
            </a:endParaRPr>
          </a:p>
          <a:p>
            <a:pPr marL="914400" marR="0" lvl="2" indent="0">
              <a:lnSpc>
                <a:spcPct val="107000"/>
              </a:lnSpc>
              <a:spcBef>
                <a:spcPts val="0"/>
              </a:spcBef>
              <a:spcAft>
                <a:spcPts val="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Use non-latex gloves for healthcare delivery, food prep, housekeeping, etc. </a:t>
            </a:r>
          </a:p>
          <a:p>
            <a:pPr marL="914400" marR="0" lvl="2" indent="0">
              <a:lnSpc>
                <a:spcPct val="107000"/>
              </a:lnSpc>
              <a:spcBef>
                <a:spcPts val="0"/>
              </a:spcBef>
              <a:spcAft>
                <a:spcPts val="0"/>
              </a:spcAft>
              <a:buNone/>
            </a:pPr>
            <a:endParaRPr lang="en-US" sz="2200" b="1" kern="100" dirty="0">
              <a:latin typeface="Calibri" panose="020F0502020204030204" pitchFamily="34" charset="0"/>
              <a:ea typeface="Calibri" panose="020F0502020204030204" pitchFamily="34" charset="0"/>
              <a:cs typeface="Times New Roman" panose="02020603050405020304" pitchFamily="18" charset="0"/>
            </a:endParaRPr>
          </a:p>
          <a:p>
            <a:pPr marL="914400" marR="0" lvl="2" indent="0">
              <a:lnSpc>
                <a:spcPct val="107000"/>
              </a:lnSpc>
              <a:spcBef>
                <a:spcPts val="0"/>
              </a:spcBef>
              <a:spcAft>
                <a:spcPts val="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Remove healthcare supplies containing latex (bandages, gloves, medical tape, catheters, etc.). CJ </a:t>
            </a:r>
            <a:r>
              <a:rPr lang="en-US" sz="2200" b="1" kern="100" dirty="0">
                <a:latin typeface="Calibri" panose="020F0502020204030204" pitchFamily="34" charset="0"/>
                <a:ea typeface="Calibri" panose="020F0502020204030204" pitchFamily="34" charset="0"/>
                <a:cs typeface="Times New Roman" panose="02020603050405020304" pitchFamily="18" charset="0"/>
              </a:rPr>
              <a:t>h</a:t>
            </a: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e</a:t>
            </a:r>
            <a:r>
              <a:rPr lang="en-US" sz="2200" b="1" kern="100" dirty="0">
                <a:latin typeface="Calibri" panose="020F0502020204030204" pitchFamily="34" charset="0"/>
                <a:ea typeface="Calibri" panose="020F0502020204030204" pitchFamily="34" charset="0"/>
                <a:cs typeface="Times New Roman" panose="02020603050405020304" pitchFamily="18" charset="0"/>
              </a:rPr>
              <a:t>alth office uses latex free band aids and gloves.</a:t>
            </a:r>
            <a:endParaRPr lang="en-US"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lvl="2" indent="0">
              <a:lnSpc>
                <a:spcPct val="107000"/>
              </a:lnSpc>
              <a:spcBef>
                <a:spcPts val="0"/>
              </a:spcBef>
              <a:spcAft>
                <a:spcPts val="0"/>
              </a:spcAft>
              <a:buNone/>
            </a:pPr>
            <a:endParaRPr lang="en-US" sz="2200" b="1" kern="100" dirty="0">
              <a:latin typeface="Calibri" panose="020F0502020204030204" pitchFamily="34" charset="0"/>
              <a:ea typeface="Calibri" panose="020F0502020204030204" pitchFamily="34" charset="0"/>
              <a:cs typeface="Times New Roman" panose="02020603050405020304" pitchFamily="18" charset="0"/>
            </a:endParaRPr>
          </a:p>
          <a:p>
            <a:pPr marL="914400" marR="0" lvl="2" indent="0">
              <a:lnSpc>
                <a:spcPct val="107000"/>
              </a:lnSpc>
              <a:spcBef>
                <a:spcPts val="0"/>
              </a:spcBef>
              <a:spcAft>
                <a:spcPts val="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Remove supplies with latex from classroom such as erasers, rubber bands, art supplies, balloons, etc. Don’t let those products come in contact with child with allergies.</a:t>
            </a:r>
          </a:p>
          <a:p>
            <a:endParaRPr lang="en-US" dirty="0"/>
          </a:p>
        </p:txBody>
      </p:sp>
      <p:sp>
        <p:nvSpPr>
          <p:cNvPr id="5" name="Content Placeholder 4">
            <a:extLst>
              <a:ext uri="{FF2B5EF4-FFF2-40B4-BE49-F238E27FC236}">
                <a16:creationId xmlns:a16="http://schemas.microsoft.com/office/drawing/2014/main" id="{2A99ABB5-3344-D9C7-5991-D4B1223870E7}"/>
              </a:ext>
            </a:extLst>
          </p:cNvPr>
          <p:cNvSpPr>
            <a:spLocks noGrp="1"/>
          </p:cNvSpPr>
          <p:nvPr>
            <p:ph sz="half" idx="2"/>
          </p:nvPr>
        </p:nvSpPr>
        <p:spPr>
          <a:xfrm>
            <a:off x="5234730" y="1825625"/>
            <a:ext cx="6119070" cy="4351338"/>
          </a:xfrm>
        </p:spPr>
        <p:txBody>
          <a:bodyPr>
            <a:normAutofit fontScale="92500" lnSpcReduction="20000"/>
          </a:bodyPr>
          <a:lstStyle/>
          <a:p>
            <a:pPr marL="1371600" marR="0" lvl="3" indent="0">
              <a:lnSpc>
                <a:spcPct val="107000"/>
              </a:lnSpc>
              <a:spcBef>
                <a:spcPts val="0"/>
              </a:spcBef>
              <a:spcAft>
                <a:spcPts val="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Remove playground/gym equipment with latex such as rubber mats, balls, etc. </a:t>
            </a:r>
          </a:p>
          <a:p>
            <a:pPr marL="1371600" marR="0" lvl="3" indent="0">
              <a:lnSpc>
                <a:spcPct val="107000"/>
              </a:lnSpc>
              <a:spcBef>
                <a:spcPts val="0"/>
              </a:spcBef>
              <a:spcAft>
                <a:spcPts val="0"/>
              </a:spcAft>
              <a:buNone/>
            </a:pPr>
            <a:endParaRPr lang="en-US"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lvl="3" indent="0">
              <a:lnSpc>
                <a:spcPct val="107000"/>
              </a:lnSpc>
              <a:spcBef>
                <a:spcPts val="0"/>
              </a:spcBef>
              <a:spcAft>
                <a:spcPts val="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Avoid foods that are cross-reactive with latex such as </a:t>
            </a:r>
            <a:r>
              <a:rPr lang="en-US" sz="2200" b="1" u="sng" kern="100" dirty="0">
                <a:effectLst/>
                <a:latin typeface="Calibri" panose="020F0502020204030204" pitchFamily="34" charset="0"/>
                <a:ea typeface="Calibri" panose="020F0502020204030204" pitchFamily="34" charset="0"/>
                <a:cs typeface="Times New Roman" panose="02020603050405020304" pitchFamily="18" charset="0"/>
              </a:rPr>
              <a:t>banana, kiwi, avocado</a:t>
            </a: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 chestnut, white potato, and tomato. </a:t>
            </a:r>
          </a:p>
          <a:p>
            <a:pPr marL="1371600" marR="0" lvl="3" indent="0">
              <a:lnSpc>
                <a:spcPct val="107000"/>
              </a:lnSpc>
              <a:spcBef>
                <a:spcPts val="0"/>
              </a:spcBef>
              <a:spcAft>
                <a:spcPts val="0"/>
              </a:spcAft>
              <a:buNone/>
            </a:pPr>
            <a:endParaRPr lang="en-US" sz="2200" b="1" kern="100" dirty="0">
              <a:latin typeface="Calibri" panose="020F0502020204030204" pitchFamily="34" charset="0"/>
              <a:ea typeface="Calibri" panose="020F0502020204030204" pitchFamily="34" charset="0"/>
              <a:cs typeface="Times New Roman" panose="02020603050405020304" pitchFamily="18" charset="0"/>
            </a:endParaRPr>
          </a:p>
          <a:p>
            <a:pPr marL="1371600" marR="0" lvl="3" indent="0">
              <a:lnSpc>
                <a:spcPct val="107000"/>
              </a:lnSpc>
              <a:spcBef>
                <a:spcPts val="0"/>
              </a:spcBef>
              <a:spcAft>
                <a:spcPts val="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More common in children with frequent hospital stays as an infant/child such as students with spina bifida. </a:t>
            </a:r>
          </a:p>
          <a:p>
            <a:pPr marL="1371600" marR="0" lvl="3" indent="0">
              <a:lnSpc>
                <a:spcPct val="107000"/>
              </a:lnSpc>
              <a:spcBef>
                <a:spcPts val="0"/>
              </a:spcBef>
              <a:spcAft>
                <a:spcPts val="800"/>
              </a:spcAft>
              <a:buNone/>
            </a:pPr>
            <a:endParaRPr lang="en-US"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lvl="3" indent="0">
              <a:lnSpc>
                <a:spcPct val="107000"/>
              </a:lnSpc>
              <a:spcBef>
                <a:spcPts val="0"/>
              </a:spcBef>
              <a:spcAft>
                <a:spcPts val="80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Post signage.</a:t>
            </a:r>
          </a:p>
          <a:p>
            <a:pPr marL="1371600" marR="0" lvl="3" indent="0">
              <a:lnSpc>
                <a:spcPct val="107000"/>
              </a:lnSpc>
              <a:spcBef>
                <a:spcPts val="0"/>
              </a:spcBef>
              <a:spcAft>
                <a:spcPts val="800"/>
              </a:spcAft>
              <a:buNone/>
            </a:pPr>
            <a:endParaRPr lang="en-US" sz="2200" b="1"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	</a:t>
            </a:r>
          </a:p>
        </p:txBody>
      </p:sp>
    </p:spTree>
    <p:extLst>
      <p:ext uri="{BB962C8B-B14F-4D97-AF65-F5344CB8AC3E}">
        <p14:creationId xmlns:p14="http://schemas.microsoft.com/office/powerpoint/2010/main" val="2250115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36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989717-F075-C694-F182-44F7C337BC33}"/>
              </a:ext>
            </a:extLst>
          </p:cNvPr>
          <p:cNvSpPr>
            <a:spLocks noGrp="1"/>
          </p:cNvSpPr>
          <p:nvPr>
            <p:ph type="title"/>
          </p:nvPr>
        </p:nvSpPr>
        <p:spPr>
          <a:xfrm>
            <a:off x="4572001" y="206944"/>
            <a:ext cx="6781800" cy="1410100"/>
          </a:xfrm>
        </p:spPr>
        <p:txBody>
          <a:bodyPr>
            <a:normAutofit/>
          </a:bodyPr>
          <a:lstStyle/>
          <a:p>
            <a:r>
              <a:rPr lang="en-US" b="1" dirty="0"/>
              <a:t>Insect Stings - Prevention</a:t>
            </a:r>
          </a:p>
        </p:txBody>
      </p:sp>
      <p:pic>
        <p:nvPicPr>
          <p:cNvPr id="6" name="Picture 5" descr="Chicken wire close-up">
            <a:extLst>
              <a:ext uri="{FF2B5EF4-FFF2-40B4-BE49-F238E27FC236}">
                <a16:creationId xmlns:a16="http://schemas.microsoft.com/office/drawing/2014/main" id="{305B5C2A-C3FC-82AF-0C27-7217C369A8B4}"/>
              </a:ext>
            </a:extLst>
          </p:cNvPr>
          <p:cNvPicPr>
            <a:picLocks noChangeAspect="1"/>
          </p:cNvPicPr>
          <p:nvPr/>
        </p:nvPicPr>
        <p:blipFill rotWithShape="1">
          <a:blip r:embed="rId2"/>
          <a:srcRect l="29892" r="33562"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4" name="Rectangle 1">
            <a:extLst>
              <a:ext uri="{FF2B5EF4-FFF2-40B4-BE49-F238E27FC236}">
                <a16:creationId xmlns:a16="http://schemas.microsoft.com/office/drawing/2014/main" id="{C01D7919-0230-385D-282F-0827907A994D}"/>
              </a:ext>
            </a:extLst>
          </p:cNvPr>
          <p:cNvSpPr>
            <a:spLocks noGrp="1" noChangeArrowheads="1"/>
          </p:cNvSpPr>
          <p:nvPr>
            <p:ph idx="1"/>
          </p:nvPr>
        </p:nvSpPr>
        <p:spPr bwMode="auto">
          <a:xfrm>
            <a:off x="2839454" y="1520791"/>
            <a:ext cx="9009246" cy="513026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lnSpcReduction="1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371600" marR="0" lvl="3" indent="0" defTabSz="914400" rtl="0" eaLnBrk="0" fontAlgn="base" latinLnBrk="0" hangingPunct="0">
              <a:spcBef>
                <a:spcPct val="0"/>
              </a:spcBef>
              <a:spcAft>
                <a:spcPts val="600"/>
              </a:spcAft>
              <a:buClrTx/>
              <a:buSzTx/>
              <a:buNone/>
              <a:tabLst/>
            </a:pPr>
            <a:endParaRPr kumimoji="0" lang="en-US" altLang="en-US" sz="1700" b="0" i="0" u="none" strike="noStrike" cap="none" normalizeH="0" baseline="0" dirty="0">
              <a:ln>
                <a:noFill/>
              </a:ln>
              <a:effectLst/>
            </a:endParaRPr>
          </a:p>
          <a:p>
            <a:pPr marR="0" lvl="3" defTabSz="914400" rtl="0" eaLnBrk="0" fontAlgn="base" latinLnBrk="0" hangingPunct="0">
              <a:spcBef>
                <a:spcPct val="0"/>
              </a:spcBef>
              <a:spcAft>
                <a:spcPts val="600"/>
              </a:spcAft>
              <a:buClrTx/>
              <a:buSzTx/>
              <a:tabLst/>
            </a:pPr>
            <a:r>
              <a:rPr kumimoji="0" lang="en-US" altLang="en-US" sz="22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a:t>
            </a:r>
            <a:r>
              <a:rPr kumimoji="0" lang="en-US" altLang="en-US" sz="24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Notify custodians if and where they are seen on playground so insecticides can be used and nests can be removed.</a:t>
            </a:r>
          </a:p>
          <a:p>
            <a:pPr marR="0" lvl="3" defTabSz="914400" rtl="0" eaLnBrk="0" fontAlgn="base" latinLnBrk="0" hangingPunct="0">
              <a:spcBef>
                <a:spcPct val="0"/>
              </a:spcBef>
              <a:spcAft>
                <a:spcPts val="600"/>
              </a:spcAft>
              <a:buClrTx/>
              <a:buSzTx/>
              <a:tabLst/>
            </a:pPr>
            <a:endParaRPr kumimoji="0" lang="en-US" altLang="en-US" sz="2400" b="0" i="0" u="none" strike="noStrike" cap="none" normalizeH="0" baseline="0" dirty="0">
              <a:ln>
                <a:noFill/>
              </a:ln>
              <a:effectLst/>
            </a:endParaRPr>
          </a:p>
          <a:p>
            <a:pPr marR="0" lvl="3" defTabSz="914400" rtl="0" eaLnBrk="0" fontAlgn="base" latinLnBrk="0" hangingPunct="0">
              <a:spcBef>
                <a:spcPct val="0"/>
              </a:spcBef>
              <a:spcAft>
                <a:spcPts val="600"/>
              </a:spcAft>
              <a:buClrTx/>
              <a:buSzTx/>
              <a:tabLst/>
            </a:pPr>
            <a:r>
              <a:rPr kumimoji="0" lang="en-US" altLang="en-US" sz="24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Take measures to limit exposure while eating and drinking outside, especially near trash cans.</a:t>
            </a:r>
          </a:p>
          <a:p>
            <a:pPr marR="0" lvl="3" defTabSz="914400" rtl="0" eaLnBrk="0" fontAlgn="base" latinLnBrk="0" hangingPunct="0">
              <a:spcBef>
                <a:spcPct val="0"/>
              </a:spcBef>
              <a:spcAft>
                <a:spcPts val="600"/>
              </a:spcAft>
              <a:buClrTx/>
              <a:buSzTx/>
              <a:tabLst/>
            </a:pPr>
            <a:endParaRPr kumimoji="0" lang="en-US" altLang="en-US" sz="2400" b="0" i="0" u="none" strike="noStrike" cap="none" normalizeH="0" baseline="0" dirty="0">
              <a:ln>
                <a:noFill/>
              </a:ln>
              <a:effectLst/>
            </a:endParaRPr>
          </a:p>
          <a:p>
            <a:pPr marR="0" lvl="3" defTabSz="914400" rtl="0" eaLnBrk="0" fontAlgn="base" latinLnBrk="0" hangingPunct="0">
              <a:spcBef>
                <a:spcPct val="0"/>
              </a:spcBef>
              <a:spcAft>
                <a:spcPts val="600"/>
              </a:spcAft>
              <a:buClrTx/>
              <a:buSzTx/>
              <a:tabLst/>
            </a:pPr>
            <a:r>
              <a:rPr kumimoji="0" lang="en-US" altLang="en-US" sz="2400" b="0" i="0"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 Take measures to prevent stinging insects from entering school (e.g., intact window screen, closed doors). </a:t>
            </a:r>
          </a:p>
          <a:p>
            <a:pPr marR="0" lvl="3" defTabSz="914400" rtl="0" eaLnBrk="0" fontAlgn="base" latinLnBrk="0" hangingPunct="0">
              <a:spcBef>
                <a:spcPct val="0"/>
              </a:spcBef>
              <a:spcAft>
                <a:spcPts val="600"/>
              </a:spcAft>
              <a:buClrTx/>
              <a:buSzTx/>
              <a:tabLst/>
            </a:pPr>
            <a:endParaRPr lang="en-US" altLang="en-US" sz="2400" dirty="0">
              <a:latin typeface="Calibri" panose="020F0502020204030204" pitchFamily="34" charset="0"/>
              <a:cs typeface="Times New Roman" panose="02020603050405020304" pitchFamily="18" charset="0"/>
            </a:endParaRPr>
          </a:p>
          <a:p>
            <a:pPr marR="0" lvl="3" defTabSz="914400" rtl="0" eaLnBrk="0" fontAlgn="base" latinLnBrk="0" hangingPunct="0">
              <a:spcBef>
                <a:spcPct val="0"/>
              </a:spcBef>
              <a:spcAft>
                <a:spcPts val="600"/>
              </a:spcAft>
              <a:buClrTx/>
              <a:buSzTx/>
              <a:tabLst/>
            </a:pPr>
            <a:r>
              <a:rPr kumimoji="0" lang="en-US" altLang="en-US" sz="2400" b="0" i="0" u="none" strike="noStrike" cap="none" normalizeH="0" baseline="0" dirty="0">
                <a:ln>
                  <a:noFill/>
                </a:ln>
                <a:effectLst/>
                <a:latin typeface="Calibri" panose="020F0502020204030204" pitchFamily="34" charset="0"/>
                <a:cs typeface="Times New Roman" panose="02020603050405020304" pitchFamily="18" charset="0"/>
              </a:rPr>
              <a:t>Take Walkie-Talkie/phone to recess/outdoors- if suspect allergic reaction, call for nurse. Say “Someone is having a possible allergic reaction, I need a nurse and an Epipen”. </a:t>
            </a:r>
            <a:endParaRPr kumimoji="0" lang="en-US" altLang="en-US" sz="24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1250135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86AA2DA-281A-4806-8977-D617AEAC8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64185774-6FC0-4B8D-A8DB-A88546889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59988" y="0"/>
            <a:ext cx="2632012" cy="6858000"/>
          </a:xfrm>
          <a:custGeom>
            <a:avLst/>
            <a:gdLst>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57677 w 2632012"/>
              <a:gd name="connsiteY27" fmla="*/ 2548608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08456 w 2632012"/>
              <a:gd name="connsiteY22" fmla="*/ 5878851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632012" h="6858000">
                <a:moveTo>
                  <a:pt x="932173" y="1512545"/>
                </a:moveTo>
                <a:lnTo>
                  <a:pt x="932462" y="1512581"/>
                </a:lnTo>
                <a:lnTo>
                  <a:pt x="932378" y="1512599"/>
                </a:lnTo>
                <a:cubicBezTo>
                  <a:pt x="930618" y="1512681"/>
                  <a:pt x="930202" y="1512462"/>
                  <a:pt x="932173" y="1512545"/>
                </a:cubicBezTo>
                <a:close/>
                <a:moveTo>
                  <a:pt x="1207569" y="0"/>
                </a:moveTo>
                <a:lnTo>
                  <a:pt x="2632012" y="0"/>
                </a:lnTo>
                <a:lnTo>
                  <a:pt x="2632012" y="6858000"/>
                </a:lnTo>
                <a:lnTo>
                  <a:pt x="13514" y="6858000"/>
                </a:lnTo>
                <a:cubicBezTo>
                  <a:pt x="13399" y="6842943"/>
                  <a:pt x="13285" y="6827886"/>
                  <a:pt x="13170" y="6812829"/>
                </a:cubicBezTo>
                <a:cubicBezTo>
                  <a:pt x="12714" y="6794763"/>
                  <a:pt x="13524" y="6777517"/>
                  <a:pt x="20332" y="6760689"/>
                </a:cubicBezTo>
                <a:cubicBezTo>
                  <a:pt x="10828" y="6746468"/>
                  <a:pt x="7794" y="6733277"/>
                  <a:pt x="25596" y="6721251"/>
                </a:cubicBezTo>
                <a:cubicBezTo>
                  <a:pt x="24143" y="6683539"/>
                  <a:pt x="1631" y="6673595"/>
                  <a:pt x="22507" y="6650499"/>
                </a:cubicBezTo>
                <a:cubicBezTo>
                  <a:pt x="-25124" y="6620536"/>
                  <a:pt x="16765" y="6629253"/>
                  <a:pt x="22444" y="6604241"/>
                </a:cubicBezTo>
                <a:cubicBezTo>
                  <a:pt x="28668" y="6588866"/>
                  <a:pt x="29169" y="6574778"/>
                  <a:pt x="31867" y="6559984"/>
                </a:cubicBezTo>
                <a:cubicBezTo>
                  <a:pt x="4443" y="6566661"/>
                  <a:pt x="62924" y="6515664"/>
                  <a:pt x="38635" y="6515473"/>
                </a:cubicBezTo>
                <a:cubicBezTo>
                  <a:pt x="72259" y="6495428"/>
                  <a:pt x="29118" y="6488543"/>
                  <a:pt x="38467" y="6463736"/>
                </a:cubicBezTo>
                <a:cubicBezTo>
                  <a:pt x="50944" y="6451623"/>
                  <a:pt x="52742" y="6443270"/>
                  <a:pt x="38052" y="6432794"/>
                </a:cubicBezTo>
                <a:cubicBezTo>
                  <a:pt x="98939" y="6376824"/>
                  <a:pt x="58603" y="6351821"/>
                  <a:pt x="80445" y="6301309"/>
                </a:cubicBezTo>
                <a:cubicBezTo>
                  <a:pt x="103917" y="6257537"/>
                  <a:pt x="78836" y="6301310"/>
                  <a:pt x="138157" y="6257030"/>
                </a:cubicBezTo>
                <a:cubicBezTo>
                  <a:pt x="155187" y="6248574"/>
                  <a:pt x="166108" y="6186701"/>
                  <a:pt x="170419" y="6171255"/>
                </a:cubicBezTo>
                <a:cubicBezTo>
                  <a:pt x="174731" y="6155809"/>
                  <a:pt x="166522" y="6166390"/>
                  <a:pt x="164027" y="6164357"/>
                </a:cubicBezTo>
                <a:cubicBezTo>
                  <a:pt x="206228" y="6137678"/>
                  <a:pt x="184454" y="6121750"/>
                  <a:pt x="213309" y="6109331"/>
                </a:cubicBezTo>
                <a:cubicBezTo>
                  <a:pt x="224262" y="6067371"/>
                  <a:pt x="183175" y="5890445"/>
                  <a:pt x="208456" y="5878851"/>
                </a:cubicBezTo>
                <a:cubicBezTo>
                  <a:pt x="225886" y="5808435"/>
                  <a:pt x="192379" y="5574013"/>
                  <a:pt x="219615" y="5557777"/>
                </a:cubicBezTo>
                <a:lnTo>
                  <a:pt x="245711" y="5066230"/>
                </a:lnTo>
                <a:cubicBezTo>
                  <a:pt x="117719" y="4582016"/>
                  <a:pt x="230524" y="4647254"/>
                  <a:pt x="276721" y="4162848"/>
                </a:cubicBezTo>
                <a:lnTo>
                  <a:pt x="343082" y="3059377"/>
                </a:lnTo>
                <a:cubicBezTo>
                  <a:pt x="347947" y="2889121"/>
                  <a:pt x="364765" y="2862299"/>
                  <a:pt x="369630" y="2692043"/>
                </a:cubicBezTo>
                <a:cubicBezTo>
                  <a:pt x="369393" y="2690043"/>
                  <a:pt x="435560" y="2522082"/>
                  <a:pt x="435324" y="2520083"/>
                </a:cubicBezTo>
                <a:lnTo>
                  <a:pt x="482259" y="2336178"/>
                </a:lnTo>
                <a:cubicBezTo>
                  <a:pt x="516201" y="2267350"/>
                  <a:pt x="537443" y="2148254"/>
                  <a:pt x="569515" y="2091909"/>
                </a:cubicBezTo>
                <a:cubicBezTo>
                  <a:pt x="629286" y="2030534"/>
                  <a:pt x="622061" y="2045605"/>
                  <a:pt x="638163" y="1994147"/>
                </a:cubicBezTo>
                <a:cubicBezTo>
                  <a:pt x="633178" y="1967912"/>
                  <a:pt x="705417" y="1945185"/>
                  <a:pt x="737312" y="1871408"/>
                </a:cubicBezTo>
                <a:cubicBezTo>
                  <a:pt x="759407" y="1814663"/>
                  <a:pt x="795838" y="1856475"/>
                  <a:pt x="788501" y="1793826"/>
                </a:cubicBezTo>
                <a:cubicBezTo>
                  <a:pt x="796402" y="1792725"/>
                  <a:pt x="813276" y="1750182"/>
                  <a:pt x="819432" y="1746824"/>
                </a:cubicBezTo>
                <a:lnTo>
                  <a:pt x="843936" y="1697348"/>
                </a:lnTo>
                <a:cubicBezTo>
                  <a:pt x="847635" y="1681502"/>
                  <a:pt x="845709" y="1667584"/>
                  <a:pt x="846526" y="1659754"/>
                </a:cubicBezTo>
                <a:lnTo>
                  <a:pt x="873830" y="1628041"/>
                </a:lnTo>
                <a:lnTo>
                  <a:pt x="890626" y="1599883"/>
                </a:lnTo>
                <a:lnTo>
                  <a:pt x="921288" y="1579569"/>
                </a:lnTo>
                <a:cubicBezTo>
                  <a:pt x="921111" y="1565502"/>
                  <a:pt x="920933" y="1551436"/>
                  <a:pt x="920756" y="1537369"/>
                </a:cubicBezTo>
                <a:cubicBezTo>
                  <a:pt x="918173" y="1533598"/>
                  <a:pt x="943194" y="1519497"/>
                  <a:pt x="946290" y="1514308"/>
                </a:cubicBezTo>
                <a:lnTo>
                  <a:pt x="932462" y="1512581"/>
                </a:lnTo>
                <a:lnTo>
                  <a:pt x="940652" y="1510839"/>
                </a:lnTo>
                <a:cubicBezTo>
                  <a:pt x="944059" y="1509546"/>
                  <a:pt x="947769" y="1507347"/>
                  <a:pt x="950739" y="1503635"/>
                </a:cubicBezTo>
                <a:lnTo>
                  <a:pt x="966405" y="1439967"/>
                </a:lnTo>
                <a:cubicBezTo>
                  <a:pt x="966567" y="1437915"/>
                  <a:pt x="970755" y="1392639"/>
                  <a:pt x="973516" y="1389073"/>
                </a:cubicBezTo>
                <a:lnTo>
                  <a:pt x="986960" y="1351857"/>
                </a:lnTo>
                <a:lnTo>
                  <a:pt x="987761" y="1363479"/>
                </a:lnTo>
                <a:cubicBezTo>
                  <a:pt x="987046" y="1391389"/>
                  <a:pt x="991418" y="1341827"/>
                  <a:pt x="989043" y="1346093"/>
                </a:cubicBezTo>
                <a:lnTo>
                  <a:pt x="986960" y="1351857"/>
                </a:lnTo>
                <a:lnTo>
                  <a:pt x="985769" y="1334556"/>
                </a:lnTo>
                <a:cubicBezTo>
                  <a:pt x="983992" y="1300062"/>
                  <a:pt x="982872" y="1251835"/>
                  <a:pt x="982507" y="1216698"/>
                </a:cubicBezTo>
                <a:cubicBezTo>
                  <a:pt x="989105" y="1176777"/>
                  <a:pt x="968656" y="1115073"/>
                  <a:pt x="984836" y="1082381"/>
                </a:cubicBezTo>
                <a:cubicBezTo>
                  <a:pt x="976467" y="1067557"/>
                  <a:pt x="974466" y="1054191"/>
                  <a:pt x="993140" y="1043366"/>
                </a:cubicBezTo>
                <a:cubicBezTo>
                  <a:pt x="994613" y="1005627"/>
                  <a:pt x="972947" y="994211"/>
                  <a:pt x="995544" y="972540"/>
                </a:cubicBezTo>
                <a:cubicBezTo>
                  <a:pt x="1001437" y="952637"/>
                  <a:pt x="1021106" y="938879"/>
                  <a:pt x="1028500" y="923945"/>
                </a:cubicBezTo>
                <a:cubicBezTo>
                  <a:pt x="1032923" y="901661"/>
                  <a:pt x="1022511" y="861628"/>
                  <a:pt x="1022082" y="838835"/>
                </a:cubicBezTo>
                <a:cubicBezTo>
                  <a:pt x="1057150" y="821053"/>
                  <a:pt x="1014683" y="811325"/>
                  <a:pt x="1025925" y="787183"/>
                </a:cubicBezTo>
                <a:cubicBezTo>
                  <a:pt x="1039299" y="775919"/>
                  <a:pt x="1041738" y="767701"/>
                  <a:pt x="1027904" y="756272"/>
                </a:cubicBezTo>
                <a:cubicBezTo>
                  <a:pt x="1092931" y="704439"/>
                  <a:pt x="1063111" y="690611"/>
                  <a:pt x="1088796" y="641639"/>
                </a:cubicBezTo>
                <a:cubicBezTo>
                  <a:pt x="1115586" y="599503"/>
                  <a:pt x="1101832" y="585408"/>
                  <a:pt x="1164389" y="545140"/>
                </a:cubicBezTo>
                <a:cubicBezTo>
                  <a:pt x="1183904" y="515341"/>
                  <a:pt x="1212474" y="444932"/>
                  <a:pt x="1225321" y="413843"/>
                </a:cubicBezTo>
                <a:cubicBezTo>
                  <a:pt x="1235550" y="389613"/>
                  <a:pt x="1230254" y="392779"/>
                  <a:pt x="1241477" y="358607"/>
                </a:cubicBezTo>
                <a:cubicBezTo>
                  <a:pt x="1244505" y="325057"/>
                  <a:pt x="1241891" y="287714"/>
                  <a:pt x="1246119" y="254866"/>
                </a:cubicBezTo>
                <a:cubicBezTo>
                  <a:pt x="1250325" y="233178"/>
                  <a:pt x="1255354" y="194919"/>
                  <a:pt x="1266837" y="161517"/>
                </a:cubicBezTo>
                <a:cubicBezTo>
                  <a:pt x="1312077" y="135871"/>
                  <a:pt x="1280314" y="75805"/>
                  <a:pt x="1315021" y="54455"/>
                </a:cubicBezTo>
                <a:cubicBezTo>
                  <a:pt x="1325412" y="38765"/>
                  <a:pt x="1323873" y="23602"/>
                  <a:pt x="1319335" y="8880"/>
                </a:cubicBezTo>
                <a:lnTo>
                  <a:pt x="1316402" y="852"/>
                </a:lnTo>
                <a:lnTo>
                  <a:pt x="1207569"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EFA72689-BF94-2488-309B-909E97C65B00}"/>
              </a:ext>
            </a:extLst>
          </p:cNvPr>
          <p:cNvSpPr>
            <a:spLocks noGrp="1"/>
          </p:cNvSpPr>
          <p:nvPr>
            <p:ph idx="1"/>
          </p:nvPr>
        </p:nvSpPr>
        <p:spPr>
          <a:xfrm>
            <a:off x="1137037" y="317634"/>
            <a:ext cx="6442195" cy="5785054"/>
          </a:xfrm>
        </p:spPr>
        <p:txBody>
          <a:bodyPr>
            <a:normAutofit fontScale="92500" lnSpcReduction="10000"/>
          </a:bodyPr>
          <a:lstStyle/>
          <a:p>
            <a:pPr marL="0" indent="0">
              <a:buNone/>
            </a:pPr>
            <a:r>
              <a:rPr lang="en-US" sz="3200" b="1" dirty="0">
                <a:effectLst/>
                <a:latin typeface="+mj-lt"/>
                <a:ea typeface="Calibri" panose="020F0502020204030204" pitchFamily="34" charset="0"/>
                <a:cs typeface="Times New Roman" panose="02020603050405020304" pitchFamily="18" charset="0"/>
              </a:rPr>
              <a:t>Anaphylaxis</a:t>
            </a:r>
          </a:p>
          <a:p>
            <a:pPr marL="0" indent="0">
              <a:buNone/>
            </a:pPr>
            <a:endParaRPr lang="en-US" sz="25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6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r>
              <a:rPr lang="en-US" sz="26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Anaphylaxis</a:t>
            </a:r>
            <a:r>
              <a:rPr lang="en-US" sz="26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is distinguished from a mild or moderate allergic reaction by the sudden involvement of </a:t>
            </a:r>
            <a:r>
              <a:rPr lang="en-US" sz="26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two or more organ systems manifesting with a variety of symptoms such as difficulty breathing, swelling of the tongue, swelling or tightness in the throat, wheezing, sudden persistent cough, abdominal pain, vomiting, and hypotension</a:t>
            </a:r>
            <a:r>
              <a:rPr lang="en-US" sz="26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r>
              <a:rPr lang="en-US" sz="2600" dirty="0">
                <a:effectLst/>
                <a:ea typeface="Calibri" panose="020F0502020204030204" pitchFamily="34" charset="0"/>
                <a:cs typeface="Times New Roman" panose="02020603050405020304" pitchFamily="18" charset="0"/>
              </a:rPr>
              <a:t>(</a:t>
            </a:r>
            <a:r>
              <a:rPr lang="en-US" sz="2600" dirty="0">
                <a:effectLst/>
              </a:rPr>
              <a:t>Sampson et al., 2006; </a:t>
            </a:r>
            <a:r>
              <a:rPr lang="en-US" sz="2600" dirty="0" err="1">
                <a:effectLst/>
                <a:ea typeface="Calibri" panose="020F0502020204030204" pitchFamily="34" charset="0"/>
                <a:cs typeface="Times New Roman" panose="02020603050405020304" pitchFamily="18" charset="0"/>
              </a:rPr>
              <a:t>Pflipsen</a:t>
            </a:r>
            <a:r>
              <a:rPr lang="en-US" sz="2600" dirty="0">
                <a:effectLst/>
                <a:ea typeface="Calibri" panose="020F0502020204030204" pitchFamily="34" charset="0"/>
                <a:cs typeface="Times New Roman" panose="02020603050405020304" pitchFamily="18" charset="0"/>
              </a:rPr>
              <a:t> &amp; Vega Colon, 2020).</a:t>
            </a:r>
          </a:p>
          <a:p>
            <a:pPr marL="0" indent="0">
              <a:buNone/>
            </a:pPr>
            <a:endParaRPr lang="en-US" sz="26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600" dirty="0">
              <a:highlight>
                <a:srgbClr val="FFFF00"/>
              </a:highlight>
              <a:latin typeface="Calibri" panose="020F0502020204030204" pitchFamily="34" charset="0"/>
              <a:cs typeface="Times New Roman" panose="02020603050405020304" pitchFamily="18" charset="0"/>
            </a:endParaRPr>
          </a:p>
          <a:p>
            <a:pPr marL="0" indent="0">
              <a:buNone/>
            </a:pPr>
            <a:r>
              <a:rPr lang="en-US" sz="26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a:t>
            </a:r>
            <a:r>
              <a:rPr lang="en-US" sz="26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onset</a:t>
            </a:r>
            <a:r>
              <a:rPr lang="en-US" sz="26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of anaphylaxis can </a:t>
            </a:r>
            <a:r>
              <a:rPr lang="en-US" sz="26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occur within seconds of exposure to the allergen or can be delayed </a:t>
            </a:r>
            <a:r>
              <a:rPr lang="en-US" sz="26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up to an hour or more</a:t>
            </a:r>
            <a:r>
              <a:rPr lang="en-US" sz="2600" b="1" kern="100" dirty="0">
                <a:effectLst/>
                <a:highlight>
                  <a:srgbClr val="FFFF00"/>
                </a:highlight>
                <a:ea typeface="Calibri" panose="020F0502020204030204" pitchFamily="34" charset="0"/>
                <a:cs typeface="Times New Roman" panose="02020603050405020304" pitchFamily="18" charset="0"/>
              </a:rPr>
              <a:t> </a:t>
            </a:r>
            <a:r>
              <a:rPr lang="en-US" sz="2600" kern="100" dirty="0">
                <a:effectLst/>
                <a:ea typeface="Calibri" panose="020F0502020204030204" pitchFamily="34" charset="0"/>
                <a:cs typeface="Times New Roman" panose="02020603050405020304" pitchFamily="18" charset="0"/>
              </a:rPr>
              <a:t>(</a:t>
            </a:r>
            <a:r>
              <a:rPr lang="en-US" sz="2600" b="0" i="0" dirty="0">
                <a:effectLst/>
              </a:rPr>
              <a:t>Turner et al., 2019). </a:t>
            </a:r>
            <a:endParaRPr lang="en-US" sz="2600" b="1" kern="100" dirty="0">
              <a:effectLst/>
              <a:ea typeface="Calibri" panose="020F0502020204030204" pitchFamily="34" charset="0"/>
              <a:cs typeface="Times New Roman" panose="02020603050405020304" pitchFamily="18" charset="0"/>
            </a:endParaRPr>
          </a:p>
          <a:p>
            <a:pPr marL="0" indent="0">
              <a:buNone/>
            </a:pPr>
            <a:endParaRPr lang="en-US" sz="1600" b="1"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600" b="0" i="0" dirty="0">
              <a:effectLst/>
              <a:latin typeface="Roboto" panose="02000000000000000000" pitchFamily="2" charset="0"/>
            </a:endParaRPr>
          </a:p>
          <a:p>
            <a:pPr marL="0" indent="0">
              <a:buNone/>
            </a:pP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600" dirty="0">
              <a:latin typeface="Calibri" panose="020F0502020204030204" pitchFamily="34" charset="0"/>
              <a:cs typeface="Times New Roman" panose="02020603050405020304" pitchFamily="18" charset="0"/>
            </a:endParaRPr>
          </a:p>
          <a:p>
            <a:pPr marL="0" indent="0">
              <a:buNone/>
            </a:pPr>
            <a:endParaRPr lang="en-US" sz="1600" dirty="0"/>
          </a:p>
        </p:txBody>
      </p:sp>
      <p:sp>
        <p:nvSpPr>
          <p:cNvPr id="13" name="Freeform: Shape 12">
            <a:extLst>
              <a:ext uri="{FF2B5EF4-FFF2-40B4-BE49-F238E27FC236}">
                <a16:creationId xmlns:a16="http://schemas.microsoft.com/office/drawing/2014/main" id="{B7D3B4FC-79F4-47D2-9D79-DA876E6AD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0496" y="2022496"/>
            <a:ext cx="3795039" cy="404393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Graphic 3" descr="Siren with solid fill">
            <a:extLst>
              <a:ext uri="{FF2B5EF4-FFF2-40B4-BE49-F238E27FC236}">
                <a16:creationId xmlns:a16="http://schemas.microsoft.com/office/drawing/2014/main" id="{0F359A6A-41E6-3A5D-A16B-50619DC9A4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91362" y="2308377"/>
            <a:ext cx="3482910" cy="3482910"/>
          </a:xfrm>
          <a:prstGeom prst="rect">
            <a:avLst/>
          </a:prstGeom>
        </p:spPr>
      </p:pic>
      <p:sp>
        <p:nvSpPr>
          <p:cNvPr id="15" name="Rectangle 6">
            <a:extLst>
              <a:ext uri="{FF2B5EF4-FFF2-40B4-BE49-F238E27FC236}">
                <a16:creationId xmlns:a16="http://schemas.microsoft.com/office/drawing/2014/main" id="{2775D660-3127-4688-9782-F7C4639B1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2788" y="5952857"/>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815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423DC-2403-D22A-C93D-50A0D40D7EDF}"/>
              </a:ext>
            </a:extLst>
          </p:cNvPr>
          <p:cNvSpPr>
            <a:spLocks noGrp="1"/>
          </p:cNvSpPr>
          <p:nvPr>
            <p:ph type="title"/>
          </p:nvPr>
        </p:nvSpPr>
        <p:spPr/>
        <p:txBody>
          <a:bodyPr>
            <a:norm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An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allergic reaction is considered severe or anaphylaxis </a:t>
            </a:r>
            <a:r>
              <a:rPr lang="en-US" sz="2400" dirty="0">
                <a:effectLst/>
                <a:latin typeface="Calibri" panose="020F0502020204030204" pitchFamily="34" charset="0"/>
                <a:ea typeface="Calibri" panose="020F0502020204030204" pitchFamily="34" charset="0"/>
                <a:cs typeface="Times New Roman" panose="02020603050405020304" pitchFamily="18" charset="0"/>
              </a:rPr>
              <a:t>if there are mild symptoms in more than one body system present or if any of the following severe signs or symptoms are present (FARE, n.d):</a:t>
            </a:r>
            <a:endParaRPr lang="en-US" sz="2400" b="1" dirty="0"/>
          </a:p>
        </p:txBody>
      </p:sp>
      <p:sp>
        <p:nvSpPr>
          <p:cNvPr id="4" name="Content Placeholder 3">
            <a:extLst>
              <a:ext uri="{FF2B5EF4-FFF2-40B4-BE49-F238E27FC236}">
                <a16:creationId xmlns:a16="http://schemas.microsoft.com/office/drawing/2014/main" id="{A0C48B6F-1D87-B694-4F5E-411741D0C68C}"/>
              </a:ext>
            </a:extLst>
          </p:cNvPr>
          <p:cNvSpPr>
            <a:spLocks noGrp="1"/>
          </p:cNvSpPr>
          <p:nvPr>
            <p:ph sz="half" idx="1"/>
          </p:nvPr>
        </p:nvSpPr>
        <p:spPr>
          <a:xfrm>
            <a:off x="838200" y="2097247"/>
            <a:ext cx="5181600" cy="4079715"/>
          </a:xfrm>
        </p:spPr>
        <p:txBody>
          <a:bodyPr>
            <a:normAutofit lnSpcReduction="10000"/>
          </a:bodyPr>
          <a:lstStyle/>
          <a:p>
            <a:pPr marL="0" marR="0" lvl="0" indent="0">
              <a:lnSpc>
                <a:spcPct val="107000"/>
              </a:lnSpc>
              <a:spcBef>
                <a:spcPts val="0"/>
              </a:spcBef>
              <a:spcAft>
                <a:spcPts val="0"/>
              </a:spcAft>
              <a:buNone/>
            </a:pPr>
            <a:r>
              <a:rPr lang="en-US" sz="2200" dirty="0"/>
              <a:t>Signs and symptoms of anaphylaxis may include:</a:t>
            </a:r>
            <a:endParaRPr lang="en-US" sz="2200" kern="1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Shortness of breath</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Wheezing</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Repetitive cough</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Cyanosis  </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Pallor </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Dizziness </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Weak pulse</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Fainting</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Throat tightness</a:t>
            </a:r>
          </a:p>
          <a:p>
            <a:pPr marL="0" indent="0">
              <a:buNone/>
            </a:pPr>
            <a:endParaRPr lang="en-US" dirty="0"/>
          </a:p>
        </p:txBody>
      </p:sp>
      <p:sp>
        <p:nvSpPr>
          <p:cNvPr id="5" name="Content Placeholder 4">
            <a:extLst>
              <a:ext uri="{FF2B5EF4-FFF2-40B4-BE49-F238E27FC236}">
                <a16:creationId xmlns:a16="http://schemas.microsoft.com/office/drawing/2014/main" id="{3F24267A-50B2-438B-15FB-EA8F8A0A5BEF}"/>
              </a:ext>
            </a:extLst>
          </p:cNvPr>
          <p:cNvSpPr>
            <a:spLocks noGrp="1"/>
          </p:cNvSpPr>
          <p:nvPr>
            <p:ph sz="half" idx="2"/>
          </p:nvPr>
        </p:nvSpPr>
        <p:spPr>
          <a:xfrm>
            <a:off x="6172200" y="2097247"/>
            <a:ext cx="5181600" cy="4079716"/>
          </a:xfrm>
        </p:spPr>
        <p:txBody>
          <a:bodyPr>
            <a:normAutofit lnSpcReduction="10000"/>
          </a:bodyPr>
          <a:lstStyle/>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Throat hoarseness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Trouble swallowing</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Trouble breathing</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Swelling of tongue or lips</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Many hives all over the body or widespread flushing</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Repetitive vomiting</a:t>
            </a:r>
          </a:p>
          <a:p>
            <a:pPr marL="342900" marR="0" lvl="0" indent="-342900">
              <a:lnSpc>
                <a:spcPct val="107000"/>
              </a:lnSpc>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Severe diarrhea</a:t>
            </a:r>
          </a:p>
          <a:p>
            <a:pPr marL="342900" marR="0" lvl="0" indent="-342900">
              <a:lnSpc>
                <a:spcPct val="107000"/>
              </a:lnSpc>
              <a:spcBef>
                <a:spcPts val="0"/>
              </a:spcBef>
              <a:spcAft>
                <a:spcPts val="8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Feeling something bad is about to happen, anxiety, or confusion</a:t>
            </a:r>
          </a:p>
          <a:p>
            <a:pPr marL="0" indent="0">
              <a:buNone/>
            </a:pPr>
            <a:endParaRPr lang="en-US" dirty="0"/>
          </a:p>
        </p:txBody>
      </p:sp>
    </p:spTree>
    <p:extLst>
      <p:ext uri="{BB962C8B-B14F-4D97-AF65-F5344CB8AC3E}">
        <p14:creationId xmlns:p14="http://schemas.microsoft.com/office/powerpoint/2010/main" val="1783688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ADF6C-7A8C-72EE-70EB-D16950F67791}"/>
              </a:ext>
            </a:extLst>
          </p:cNvPr>
          <p:cNvSpPr>
            <a:spLocks noGrp="1"/>
          </p:cNvSpPr>
          <p:nvPr>
            <p:ph type="title"/>
          </p:nvPr>
        </p:nvSpPr>
        <p:spPr/>
        <p:txBody>
          <a:bodyPr>
            <a:normAutofit/>
          </a:bodyPr>
          <a:lstStyle/>
          <a:p>
            <a:r>
              <a:rPr lang="en-US" sz="3600" b="1" dirty="0"/>
              <a:t>Treatment for Anaphylaxis</a:t>
            </a:r>
          </a:p>
        </p:txBody>
      </p:sp>
      <p:sp>
        <p:nvSpPr>
          <p:cNvPr id="3" name="Content Placeholder 2">
            <a:extLst>
              <a:ext uri="{FF2B5EF4-FFF2-40B4-BE49-F238E27FC236}">
                <a16:creationId xmlns:a16="http://schemas.microsoft.com/office/drawing/2014/main" id="{51AA80F7-99EA-7C26-323C-E13E77DDE66F}"/>
              </a:ext>
            </a:extLst>
          </p:cNvPr>
          <p:cNvSpPr>
            <a:spLocks noGrp="1"/>
          </p:cNvSpPr>
          <p:nvPr>
            <p:ph idx="1"/>
          </p:nvPr>
        </p:nvSpPr>
        <p:spPr/>
        <p:txBody>
          <a:bodyPr>
            <a:normAutofit lnSpcReduction="10000"/>
          </a:bodyPr>
          <a:lstStyle/>
          <a:p>
            <a:pPr marL="566738" indent="-457200" eaLnBrk="1" hangingPunct="1">
              <a:buFont typeface="Arial" panose="020B0604020202020204" pitchFamily="34" charset="0"/>
              <a:buChar char="•"/>
            </a:pPr>
            <a:r>
              <a:rPr lang="en-US" altLang="en-US" sz="2800" dirty="0">
                <a:solidFill>
                  <a:schemeClr val="tx1"/>
                </a:solidFill>
              </a:rPr>
              <a:t>Epinephrine by injection and call 911 or EMS.</a:t>
            </a:r>
          </a:p>
          <a:p>
            <a:pPr marL="566738" indent="-457200" eaLnBrk="1" hangingPunct="1">
              <a:buFont typeface="Arial" panose="020B0604020202020204" pitchFamily="34" charset="0"/>
              <a:buChar char="•"/>
            </a:pPr>
            <a:r>
              <a:rPr lang="en-US" altLang="en-US" dirty="0"/>
              <a:t>A</a:t>
            </a:r>
            <a:r>
              <a:rPr lang="en-US" altLang="en-US" sz="2800" dirty="0">
                <a:solidFill>
                  <a:schemeClr val="tx1"/>
                </a:solidFill>
              </a:rPr>
              <a:t>dministration of epinephrine without delay is key to saving a life.</a:t>
            </a:r>
          </a:p>
          <a:p>
            <a:pPr marL="566738" indent="-457200" eaLnBrk="1" hangingPunct="1">
              <a:buFont typeface="Arial" panose="020B0604020202020204" pitchFamily="34" charset="0"/>
              <a:buChar char="•"/>
            </a:pPr>
            <a:r>
              <a:rPr lang="en-US" altLang="en-US" sz="2800" dirty="0">
                <a:solidFill>
                  <a:schemeClr val="tx1"/>
                </a:solidFill>
              </a:rPr>
              <a:t>Repeat epinephrine injection if symptoms are not better in 5 minutes.</a:t>
            </a:r>
          </a:p>
          <a:p>
            <a:pPr marL="566738" indent="-457200" eaLnBrk="1" hangingPunct="1">
              <a:buFont typeface="Arial" panose="020B0604020202020204" pitchFamily="34" charset="0"/>
              <a:buChar char="•"/>
            </a:pPr>
            <a:r>
              <a:rPr lang="en-US" altLang="en-US" dirty="0"/>
              <a:t>Followed by observation </a:t>
            </a:r>
            <a:r>
              <a:rPr lang="en-US" altLang="en-US" sz="2800" dirty="0">
                <a:solidFill>
                  <a:schemeClr val="tx1"/>
                </a:solidFill>
              </a:rPr>
              <a:t>in the emergency room for 4-6 hours</a:t>
            </a:r>
          </a:p>
          <a:p>
            <a:pPr marL="566738" indent="-457200" eaLnBrk="1" hangingPunct="1">
              <a:buFont typeface="Arial" panose="020B0604020202020204" pitchFamily="34" charset="0"/>
              <a:buChar char="•"/>
            </a:pPr>
            <a:r>
              <a:rPr lang="en-US" altLang="en-US" sz="2800" dirty="0">
                <a:solidFill>
                  <a:schemeClr val="tx1"/>
                </a:solidFill>
              </a:rPr>
              <a:t>A biphasic reactions (if/when anaphylaxis returns) occurs about 20% of the time, within 72 hours.</a:t>
            </a:r>
          </a:p>
          <a:p>
            <a:pPr marL="566738" indent="-457200" eaLnBrk="1" hangingPunct="1">
              <a:buFont typeface="Arial" panose="020B0604020202020204" pitchFamily="34" charset="0"/>
              <a:buChar char="•"/>
            </a:pPr>
            <a:r>
              <a:rPr lang="en-US" altLang="en-US" sz="2800" dirty="0">
                <a:solidFill>
                  <a:schemeClr val="tx1"/>
                </a:solidFill>
              </a:rPr>
              <a:t>A biphasic reaction can be worse than the first reaction.</a:t>
            </a:r>
            <a:endParaRPr lang="en-US" sz="1400" b="0" i="0" dirty="0">
              <a:solidFill>
                <a:srgbClr val="212121"/>
              </a:solidFill>
              <a:effectLst/>
            </a:endParaRPr>
          </a:p>
          <a:p>
            <a:pPr marL="0" marR="0" indent="0" algn="r">
              <a:lnSpc>
                <a:spcPct val="90000"/>
              </a:lnSpc>
              <a:spcBef>
                <a:spcPts val="1000"/>
              </a:spcBef>
              <a:spcAft>
                <a:spcPts val="0"/>
              </a:spcAft>
              <a:buNone/>
            </a:pPr>
            <a:r>
              <a:rPr lang="en-US" sz="1800" dirty="0">
                <a:solidFill>
                  <a:srgbClr val="222222"/>
                </a:solidFill>
                <a:effectLst/>
                <a:latin typeface="Calibri" panose="020F0502020204030204" pitchFamily="34" charset="0"/>
                <a:ea typeface="Calibri" panose="020F0502020204030204" pitchFamily="34" charset="0"/>
              </a:rPr>
              <a:t>(Shaker et </a:t>
            </a:r>
            <a:r>
              <a:rPr lang="en-US" sz="1800" dirty="0">
                <a:solidFill>
                  <a:srgbClr val="222222"/>
                </a:solidFill>
                <a:latin typeface="Calibri" panose="020F0502020204030204" pitchFamily="34" charset="0"/>
                <a:ea typeface="Calibri" panose="020F0502020204030204" pitchFamily="34" charset="0"/>
              </a:rPr>
              <a:t>al., 2020). </a:t>
            </a:r>
            <a:endParaRPr lang="en-US" sz="1800" dirty="0"/>
          </a:p>
        </p:txBody>
      </p:sp>
    </p:spTree>
    <p:extLst>
      <p:ext uri="{BB962C8B-B14F-4D97-AF65-F5344CB8AC3E}">
        <p14:creationId xmlns:p14="http://schemas.microsoft.com/office/powerpoint/2010/main" val="2671348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use an EPIPEN</a:t>
            </a:r>
          </a:p>
        </p:txBody>
      </p:sp>
      <p:sp>
        <p:nvSpPr>
          <p:cNvPr id="3" name="Content Placeholder 2"/>
          <p:cNvSpPr>
            <a:spLocks noGrp="1"/>
          </p:cNvSpPr>
          <p:nvPr>
            <p:ph sz="half" idx="1"/>
          </p:nvPr>
        </p:nvSpPr>
        <p:spPr/>
        <p:txBody>
          <a:bodyPr>
            <a:normAutofit fontScale="92500"/>
          </a:bodyPr>
          <a:lstStyle/>
          <a:p>
            <a:r>
              <a:rPr lang="en-US" dirty="0">
                <a:hlinkClick r:id="rId2"/>
              </a:rPr>
              <a:t>How to use an Epipen video</a:t>
            </a:r>
            <a:endParaRPr lang="en-US" dirty="0"/>
          </a:p>
          <a:p>
            <a:r>
              <a:rPr lang="en-US" dirty="0"/>
              <a:t>Blue end up</a:t>
            </a:r>
          </a:p>
          <a:p>
            <a:r>
              <a:rPr lang="en-US" dirty="0"/>
              <a:t>Orange end down</a:t>
            </a:r>
          </a:p>
          <a:p>
            <a:r>
              <a:rPr lang="en-US" dirty="0"/>
              <a:t>“Blue to the sky, orange to the thigh”</a:t>
            </a:r>
          </a:p>
          <a:p>
            <a:r>
              <a:rPr lang="en-US" dirty="0"/>
              <a:t>Push and hold in place, count to 10 (we count fast in emergencies)</a:t>
            </a:r>
          </a:p>
          <a:p>
            <a:r>
              <a:rPr lang="en-US" dirty="0"/>
              <a:t>Call 911</a:t>
            </a:r>
          </a:p>
          <a:p>
            <a:pPr marL="0" indent="0" algn="ctr">
              <a:buNone/>
            </a:pPr>
            <a:r>
              <a:rPr lang="en-US" sz="2200" b="1" u="sng" dirty="0">
                <a:highlight>
                  <a:srgbClr val="FFFF00"/>
                </a:highlight>
              </a:rPr>
              <a:t>Be sure to visit your building nurse to sign off on demonstrating use of the Epipen.</a:t>
            </a:r>
          </a:p>
          <a:p>
            <a:pPr marL="0" indent="0">
              <a:buNone/>
            </a:pPr>
            <a:endParaRPr lang="en-US" sz="2400" dirty="0"/>
          </a:p>
          <a:p>
            <a:endParaRPr lang="en-US" dirty="0"/>
          </a:p>
        </p:txBody>
      </p:sp>
      <p:pic>
        <p:nvPicPr>
          <p:cNvPr id="8" name="Content Placeholder 7" descr="A close up of a tube&#10;&#10;Description automatically generated">
            <a:extLst>
              <a:ext uri="{FF2B5EF4-FFF2-40B4-BE49-F238E27FC236}">
                <a16:creationId xmlns:a16="http://schemas.microsoft.com/office/drawing/2014/main" id="{FA73C5F9-0436-98B7-6754-4E06EAA22B7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39000" y="365046"/>
            <a:ext cx="4800600" cy="2520315"/>
          </a:xfrm>
        </p:spPr>
      </p:pic>
      <p:pic>
        <p:nvPicPr>
          <p:cNvPr id="11" name="Picture 10" descr="A person holding a box of epipen&#10;&#10;Description automatically generated">
            <a:extLst>
              <a:ext uri="{FF2B5EF4-FFF2-40B4-BE49-F238E27FC236}">
                <a16:creationId xmlns:a16="http://schemas.microsoft.com/office/drawing/2014/main" id="{49A5DEF0-9039-DF1C-5AD0-F184FEF11A7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379970" y="3085330"/>
            <a:ext cx="4518660" cy="3276600"/>
          </a:xfrm>
          <a:prstGeom prst="rect">
            <a:avLst/>
          </a:prstGeom>
        </p:spPr>
      </p:pic>
    </p:spTree>
    <p:extLst>
      <p:ext uri="{BB962C8B-B14F-4D97-AF65-F5344CB8AC3E}">
        <p14:creationId xmlns:p14="http://schemas.microsoft.com/office/powerpoint/2010/main" val="273862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CB391-84FA-1DC9-711F-630A5FCD5CB4}"/>
              </a:ext>
            </a:extLst>
          </p:cNvPr>
          <p:cNvSpPr>
            <a:spLocks noGrp="1"/>
          </p:cNvSpPr>
          <p:nvPr>
            <p:ph type="title"/>
          </p:nvPr>
        </p:nvSpPr>
        <p:spPr>
          <a:xfrm>
            <a:off x="839788" y="457200"/>
            <a:ext cx="6658292" cy="745958"/>
          </a:xfrm>
        </p:spPr>
        <p:txBody>
          <a:bodyPr>
            <a:normAutofit/>
          </a:bodyPr>
          <a:lstStyle/>
          <a:p>
            <a:r>
              <a:rPr lang="en-US" sz="3600" b="1" dirty="0"/>
              <a:t>How to use an </a:t>
            </a:r>
            <a:r>
              <a:rPr lang="en-US" sz="3600" b="1" dirty="0" err="1"/>
              <a:t>Auvi</a:t>
            </a:r>
            <a:r>
              <a:rPr lang="en-US" sz="3600" b="1" dirty="0"/>
              <a:t>-Q</a:t>
            </a:r>
          </a:p>
        </p:txBody>
      </p:sp>
      <p:sp>
        <p:nvSpPr>
          <p:cNvPr id="3" name="Content Placeholder 2">
            <a:extLst>
              <a:ext uri="{FF2B5EF4-FFF2-40B4-BE49-F238E27FC236}">
                <a16:creationId xmlns:a16="http://schemas.microsoft.com/office/drawing/2014/main" id="{59E9142F-01DE-623D-F498-9AE3F8C34CDB}"/>
              </a:ext>
            </a:extLst>
          </p:cNvPr>
          <p:cNvSpPr>
            <a:spLocks noGrp="1"/>
          </p:cNvSpPr>
          <p:nvPr>
            <p:ph type="body" sz="half" idx="2"/>
          </p:nvPr>
        </p:nvSpPr>
        <p:spPr>
          <a:xfrm>
            <a:off x="839788" y="1333501"/>
            <a:ext cx="3932237" cy="4535488"/>
          </a:xfrm>
        </p:spPr>
        <p:txBody>
          <a:bodyPr>
            <a:normAutofit fontScale="85000" lnSpcReduction="10000"/>
          </a:bodyPr>
          <a:lstStyle/>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p>
          <a:p>
            <a:pPr marL="285750" indent="-285750">
              <a:buFont typeface="Arial" panose="020B0604020202020204" pitchFamily="34" charset="0"/>
              <a:buChar char="•"/>
            </a:pPr>
            <a:r>
              <a:rPr lang="en-US" sz="2400" dirty="0">
                <a:hlinkClick r:id="rId4"/>
              </a:rPr>
              <a:t>How to use an </a:t>
            </a:r>
            <a:r>
              <a:rPr lang="en-US" sz="2400" dirty="0" err="1">
                <a:hlinkClick r:id="rId4"/>
              </a:rPr>
              <a:t>Auvi</a:t>
            </a:r>
            <a:r>
              <a:rPr lang="en-US" sz="2400" dirty="0">
                <a:hlinkClick r:id="rId4"/>
              </a:rPr>
              <a:t>-Q video</a:t>
            </a:r>
            <a:endParaRPr lang="en-US" sz="2400" dirty="0"/>
          </a:p>
          <a:p>
            <a:pPr marL="285750" indent="-285750">
              <a:buFont typeface="Arial" panose="020B0604020202020204" pitchFamily="34" charset="0"/>
              <a:buChar char="•"/>
            </a:pPr>
            <a:r>
              <a:rPr lang="en-US" sz="2400" dirty="0"/>
              <a:t>Students who self-carry often have </a:t>
            </a:r>
            <a:r>
              <a:rPr lang="en-US" sz="2400" dirty="0" err="1"/>
              <a:t>Auvi</a:t>
            </a:r>
            <a:r>
              <a:rPr lang="en-US" sz="2400" dirty="0"/>
              <a:t>-Q brand epinephrine. </a:t>
            </a:r>
          </a:p>
          <a:p>
            <a:pPr marL="285750" indent="-285750">
              <a:buFont typeface="Arial" panose="020B0604020202020204" pitchFamily="34" charset="0"/>
              <a:buChar char="•"/>
            </a:pPr>
            <a:r>
              <a:rPr lang="en-US" sz="2400" dirty="0"/>
              <a:t>Be sure to let the school nurse know if self-carry. Self-carry forms must be renewed each school year and on file with the nurse for students who carry medications on themselves. </a:t>
            </a:r>
          </a:p>
          <a:p>
            <a:endParaRPr lang="en-US" dirty="0"/>
          </a:p>
          <a:p>
            <a:r>
              <a:rPr lang="en-US" sz="2200" dirty="0">
                <a:hlinkClick r:id="rId5"/>
              </a:rPr>
              <a:t>DISTRICT POLICY JHCF STUDENT ALLERGY PREVENTION AND RESPONSE</a:t>
            </a:r>
            <a:endParaRPr lang="en-US" sz="2200" dirty="0"/>
          </a:p>
          <a:p>
            <a:endParaRPr lang="en-US" dirty="0"/>
          </a:p>
          <a:p>
            <a:pPr marL="285750" indent="-285750">
              <a:buFont typeface="Arial" panose="020B0604020202020204" pitchFamily="34" charset="0"/>
              <a:buChar char="•"/>
            </a:pPr>
            <a:endParaRPr lang="en-US" dirty="0"/>
          </a:p>
          <a:p>
            <a:pPr marL="0" indent="0" algn="ctr">
              <a:buNone/>
            </a:pPr>
            <a:endParaRPr lang="en-US" dirty="0"/>
          </a:p>
          <a:p>
            <a:pPr marL="0" indent="0">
              <a:buNone/>
            </a:pPr>
            <a:endParaRPr lang="en-US" dirty="0"/>
          </a:p>
        </p:txBody>
      </p:sp>
      <p:pic>
        <p:nvPicPr>
          <p:cNvPr id="15" name="Picture Placeholder 14">
            <a:extLst>
              <a:ext uri="{FF2B5EF4-FFF2-40B4-BE49-F238E27FC236}">
                <a16:creationId xmlns:a16="http://schemas.microsoft.com/office/drawing/2014/main" id="{EF158B20-AA64-A15E-2858-B4978C5C6DDB}"/>
              </a:ext>
            </a:extLst>
          </p:cNvPr>
          <p:cNvPicPr>
            <a:picLocks noGrp="1" noChangeAspect="1"/>
          </p:cNvPicPr>
          <p:nvPr>
            <p:ph type="pic" idx="1"/>
          </p:nvPr>
        </p:nvPicPr>
        <p:blipFill>
          <a:blip r:embed="rId6"/>
          <a:srcRect t="12514" b="12514"/>
          <a:stretch/>
        </p:blipFill>
        <p:spPr>
          <a:xfrm>
            <a:off x="5180012" y="1203158"/>
            <a:ext cx="6172200" cy="4873625"/>
          </a:xfrm>
        </p:spPr>
      </p:pic>
    </p:spTree>
    <p:extLst>
      <p:ext uri="{BB962C8B-B14F-4D97-AF65-F5344CB8AC3E}">
        <p14:creationId xmlns:p14="http://schemas.microsoft.com/office/powerpoint/2010/main" val="3387944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A9D82-0B59-A30A-60CD-051C4C8556D0}"/>
              </a:ext>
            </a:extLst>
          </p:cNvPr>
          <p:cNvSpPr>
            <a:spLocks noGrp="1"/>
          </p:cNvSpPr>
          <p:nvPr>
            <p:ph type="title"/>
          </p:nvPr>
        </p:nvSpPr>
        <p:spPr>
          <a:xfrm>
            <a:off x="572493" y="238539"/>
            <a:ext cx="11018520" cy="1434415"/>
          </a:xfrm>
        </p:spPr>
        <p:txBody>
          <a:bodyPr anchor="b">
            <a:normAutofit/>
          </a:bodyPr>
          <a:lstStyle/>
          <a:p>
            <a:r>
              <a:rPr lang="en-US" sz="3400" b="1"/>
              <a:t>H.R. 2468, School-Based Allergies and Asthma Management Program Act was Signed into Law 1-5-2021</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37F0BA-FA91-380E-E2B2-D742913F9101}"/>
              </a:ext>
            </a:extLst>
          </p:cNvPr>
          <p:cNvSpPr>
            <a:spLocks noGrp="1"/>
          </p:cNvSpPr>
          <p:nvPr>
            <p:ph idx="1"/>
          </p:nvPr>
        </p:nvSpPr>
        <p:spPr>
          <a:xfrm>
            <a:off x="572493" y="2071316"/>
            <a:ext cx="6713552" cy="4119172"/>
          </a:xfrm>
        </p:spPr>
        <p:txBody>
          <a:bodyPr anchor="t">
            <a:normAutofit/>
          </a:bodyPr>
          <a:lstStyle/>
          <a:p>
            <a:pPr marL="0" indent="0">
              <a:buNone/>
            </a:pPr>
            <a:r>
              <a:rPr lang="en-US" sz="1700" b="0" i="0" dirty="0">
                <a:effectLst/>
              </a:rPr>
              <a:t>States can earn financial rewards for putting the following in place:</a:t>
            </a:r>
          </a:p>
          <a:p>
            <a:pPr>
              <a:buFont typeface="Arial" panose="020B0604020202020204" pitchFamily="34" charset="0"/>
              <a:buChar char="•"/>
            </a:pPr>
            <a:r>
              <a:rPr lang="en-US" sz="1700" b="0" i="0" dirty="0">
                <a:effectLst/>
              </a:rPr>
              <a:t>Methods to identify all students who have allergies or asthma</a:t>
            </a:r>
          </a:p>
          <a:p>
            <a:pPr>
              <a:buFont typeface="Arial" panose="020B0604020202020204" pitchFamily="34" charset="0"/>
              <a:buChar char="•"/>
            </a:pPr>
            <a:r>
              <a:rPr lang="en-US" sz="1700" b="0" i="0" dirty="0">
                <a:effectLst/>
              </a:rPr>
              <a:t>Create individual student action plans</a:t>
            </a:r>
          </a:p>
          <a:p>
            <a:pPr>
              <a:buFont typeface="Arial" panose="020B0604020202020204" pitchFamily="34" charset="0"/>
              <a:buChar char="•"/>
            </a:pPr>
            <a:r>
              <a:rPr lang="en-US" sz="1700" b="0" i="0" dirty="0">
                <a:effectLst/>
              </a:rPr>
              <a:t>Require school nurses or on-site trained staff during operating hours to administer medicines for both asthma and allergies</a:t>
            </a:r>
          </a:p>
          <a:p>
            <a:pPr>
              <a:buFont typeface="Arial" panose="020B0604020202020204" pitchFamily="34" charset="0"/>
              <a:buChar char="•"/>
            </a:pPr>
            <a:r>
              <a:rPr lang="en-US" sz="1700" b="0" i="0" dirty="0">
                <a:effectLst/>
              </a:rPr>
              <a:t>Asthma and allergy training education for school staff</a:t>
            </a:r>
          </a:p>
          <a:p>
            <a:pPr>
              <a:buFont typeface="Arial" panose="020B0604020202020204" pitchFamily="34" charset="0"/>
              <a:buChar char="•"/>
            </a:pPr>
            <a:r>
              <a:rPr lang="en-US" sz="1700" b="0" i="0" dirty="0">
                <a:effectLst/>
              </a:rPr>
              <a:t>Efforts to reduce indoor asthma and allergy triggers</a:t>
            </a:r>
          </a:p>
          <a:p>
            <a:pPr>
              <a:buFont typeface="Arial" panose="020B0604020202020204" pitchFamily="34" charset="0"/>
              <a:buChar char="•"/>
            </a:pPr>
            <a:r>
              <a:rPr lang="en-US" sz="1700" b="0" i="0" dirty="0">
                <a:effectLst/>
              </a:rPr>
              <a:t>Coordinate management of care with families and health care providers</a:t>
            </a:r>
          </a:p>
          <a:p>
            <a:pPr marL="0" indent="0">
              <a:buNone/>
            </a:pPr>
            <a:r>
              <a:rPr lang="en-US" sz="1700" dirty="0"/>
              <a:t>(H.R. 2468, School-Based Allergies and Asthma Management Program Act, 2021).</a:t>
            </a:r>
          </a:p>
        </p:txBody>
      </p:sp>
      <p:pic>
        <p:nvPicPr>
          <p:cNvPr id="5" name="Picture 4" descr="Hand with a gavel">
            <a:extLst>
              <a:ext uri="{FF2B5EF4-FFF2-40B4-BE49-F238E27FC236}">
                <a16:creationId xmlns:a16="http://schemas.microsoft.com/office/drawing/2014/main" id="{A16F0D2E-87F7-0CD8-19F3-950698BC5056}"/>
              </a:ext>
            </a:extLst>
          </p:cNvPr>
          <p:cNvPicPr>
            <a:picLocks noChangeAspect="1"/>
          </p:cNvPicPr>
          <p:nvPr/>
        </p:nvPicPr>
        <p:blipFill rotWithShape="1">
          <a:blip r:embed="rId3">
            <a:extLst>
              <a:ext uri="{28A0092B-C50C-407E-A947-70E740481C1C}">
                <a14:useLocalDpi xmlns:a14="http://schemas.microsoft.com/office/drawing/2010/main" val="0"/>
              </a:ext>
            </a:extLst>
          </a:blip>
          <a:srcRect l="8521" r="27263" b="2"/>
          <a:stretch/>
        </p:blipFill>
        <p:spPr>
          <a:xfrm>
            <a:off x="7675658" y="2093976"/>
            <a:ext cx="3941064" cy="4096512"/>
          </a:xfrm>
          <a:prstGeom prst="rect">
            <a:avLst/>
          </a:prstGeom>
        </p:spPr>
      </p:pic>
    </p:spTree>
    <p:extLst>
      <p:ext uri="{BB962C8B-B14F-4D97-AF65-F5344CB8AC3E}">
        <p14:creationId xmlns:p14="http://schemas.microsoft.com/office/powerpoint/2010/main" val="1540865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91800-BAE5-16BB-C649-DFD7447722F3}"/>
              </a:ext>
            </a:extLst>
          </p:cNvPr>
          <p:cNvSpPr>
            <a:spLocks noGrp="1"/>
          </p:cNvSpPr>
          <p:nvPr>
            <p:ph type="title"/>
          </p:nvPr>
        </p:nvSpPr>
        <p:spPr>
          <a:xfrm>
            <a:off x="572493" y="238539"/>
            <a:ext cx="11018520" cy="1434415"/>
          </a:xfrm>
        </p:spPr>
        <p:txBody>
          <a:bodyPr anchor="b">
            <a:normAutofit/>
          </a:bodyPr>
          <a:lstStyle/>
          <a:p>
            <a:r>
              <a:rPr lang="en-US" sz="5400" b="1"/>
              <a:t>Legal Considerations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BCC854-509F-0486-1D88-98BCDF84C089}"/>
              </a:ext>
            </a:extLst>
          </p:cNvPr>
          <p:cNvSpPr>
            <a:spLocks noGrp="1"/>
          </p:cNvSpPr>
          <p:nvPr>
            <p:ph idx="1"/>
          </p:nvPr>
        </p:nvSpPr>
        <p:spPr>
          <a:xfrm>
            <a:off x="572493" y="2071316"/>
            <a:ext cx="6713552" cy="4119172"/>
          </a:xfrm>
        </p:spPr>
        <p:txBody>
          <a:bodyPr anchor="t">
            <a:normAutofit/>
          </a:bodyPr>
          <a:lstStyle/>
          <a:p>
            <a:pPr marL="0" indent="0">
              <a:buNone/>
            </a:pPr>
            <a:r>
              <a:rPr lang="en-US" altLang="en-US" sz="2000"/>
              <a:t>Life-threatening food allergy can be considered a disability under federal laws:</a:t>
            </a:r>
          </a:p>
          <a:p>
            <a:pPr lvl="1"/>
            <a:r>
              <a:rPr lang="en-US" altLang="en-US" sz="2000"/>
              <a:t>Rehabilitation Act of 1973, Section 504 </a:t>
            </a:r>
          </a:p>
          <a:p>
            <a:pPr lvl="1"/>
            <a:r>
              <a:rPr lang="en-US" altLang="en-US" sz="2000"/>
              <a:t>The Individuals with Disabilities Education Act (IDEA) </a:t>
            </a:r>
          </a:p>
          <a:p>
            <a:pPr lvl="1"/>
            <a:r>
              <a:rPr lang="en-US" altLang="en-US" sz="2000"/>
              <a:t>The Americans with Disabilities Act (ADA), along with the ADA Amendments of 2008 (ADA)</a:t>
            </a:r>
          </a:p>
          <a:p>
            <a:pPr marL="0" indent="0">
              <a:buNone/>
            </a:pPr>
            <a:r>
              <a:rPr lang="en-US" altLang="en-US" sz="2000"/>
              <a:t>Privacy and confidentiality assurance laws:</a:t>
            </a:r>
          </a:p>
          <a:p>
            <a:pPr lvl="1"/>
            <a:r>
              <a:rPr lang="en-US" altLang="en-US" sz="2000"/>
              <a:t>Family Educational Rights and Privacy Act (FERPA)</a:t>
            </a:r>
          </a:p>
          <a:p>
            <a:pPr lvl="1"/>
            <a:r>
              <a:rPr lang="en-US" altLang="en-US" sz="2000"/>
              <a:t>Health Insurance Portability and Accountability Act of 1996 (HIPAA)</a:t>
            </a:r>
          </a:p>
          <a:p>
            <a:pPr marL="457200" lvl="1" indent="0">
              <a:buNone/>
            </a:pPr>
            <a:endParaRPr lang="en-US" altLang="en-US" sz="2000"/>
          </a:p>
          <a:p>
            <a:pPr marL="0" indent="0">
              <a:buNone/>
            </a:pPr>
            <a:endParaRPr lang="en-US" sz="2000"/>
          </a:p>
        </p:txBody>
      </p:sp>
      <p:pic>
        <p:nvPicPr>
          <p:cNvPr id="5" name="Picture 4" descr="Scales of justice on blue background">
            <a:extLst>
              <a:ext uri="{FF2B5EF4-FFF2-40B4-BE49-F238E27FC236}">
                <a16:creationId xmlns:a16="http://schemas.microsoft.com/office/drawing/2014/main" id="{544D9BF0-15C3-A78C-93E0-A2AC4E56DD7B}"/>
              </a:ext>
            </a:extLst>
          </p:cNvPr>
          <p:cNvPicPr>
            <a:picLocks noChangeAspect="1"/>
          </p:cNvPicPr>
          <p:nvPr/>
        </p:nvPicPr>
        <p:blipFill rotWithShape="1">
          <a:blip r:embed="rId2">
            <a:extLst>
              <a:ext uri="{28A0092B-C50C-407E-A947-70E740481C1C}">
                <a14:useLocalDpi xmlns:a14="http://schemas.microsoft.com/office/drawing/2010/main" val="0"/>
              </a:ext>
            </a:extLst>
          </a:blip>
          <a:srcRect l="17536" r="18248" b="2"/>
          <a:stretch/>
        </p:blipFill>
        <p:spPr>
          <a:xfrm>
            <a:off x="7675658" y="2093976"/>
            <a:ext cx="3941064" cy="4096512"/>
          </a:xfrm>
          <a:prstGeom prst="rect">
            <a:avLst/>
          </a:prstGeom>
        </p:spPr>
      </p:pic>
    </p:spTree>
    <p:extLst>
      <p:ext uri="{BB962C8B-B14F-4D97-AF65-F5344CB8AC3E}">
        <p14:creationId xmlns:p14="http://schemas.microsoft.com/office/powerpoint/2010/main" val="2809625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1DE67B-45F8-0CDB-2EFF-DFB649EEABBF}"/>
              </a:ext>
            </a:extLst>
          </p:cNvPr>
          <p:cNvSpPr>
            <a:spLocks noGrp="1"/>
          </p:cNvSpPr>
          <p:nvPr>
            <p:ph type="title"/>
          </p:nvPr>
        </p:nvSpPr>
        <p:spPr>
          <a:xfrm>
            <a:off x="572493" y="238539"/>
            <a:ext cx="11018520" cy="1434415"/>
          </a:xfrm>
        </p:spPr>
        <p:txBody>
          <a:bodyPr anchor="b">
            <a:normAutofit/>
          </a:bodyPr>
          <a:lstStyle/>
          <a:p>
            <a:r>
              <a:rPr lang="en-US" sz="4600" b="1"/>
              <a:t>ADA, Section 504, IEP, IHP and Diet Rx form</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8049E0-8E49-2AC3-DB3B-4E9A8C00FEF6}"/>
              </a:ext>
            </a:extLst>
          </p:cNvPr>
          <p:cNvSpPr>
            <a:spLocks noGrp="1"/>
          </p:cNvSpPr>
          <p:nvPr>
            <p:ph idx="1"/>
          </p:nvPr>
        </p:nvSpPr>
        <p:spPr>
          <a:xfrm>
            <a:off x="572492" y="1837463"/>
            <a:ext cx="7926615" cy="4781998"/>
          </a:xfrm>
        </p:spPr>
        <p:txBody>
          <a:bodyPr anchor="t">
            <a:normAutofit lnSpcReduction="10000"/>
          </a:bodyPr>
          <a:lstStyle/>
          <a:p>
            <a:pPr eaLnBrk="1" hangingPunct="1">
              <a:spcBef>
                <a:spcPct val="0"/>
              </a:spcBef>
              <a:defRPr/>
            </a:pPr>
            <a:r>
              <a:rPr lang="en-US" sz="1700" dirty="0"/>
              <a:t>Section 504 eligibility under Section 504 is determined on a case-by-case basis by a licensed healthcare provider (e.g., PCP or allergist). </a:t>
            </a:r>
          </a:p>
          <a:p>
            <a:pPr eaLnBrk="1" hangingPunct="1">
              <a:spcBef>
                <a:spcPct val="0"/>
              </a:spcBef>
              <a:defRPr/>
            </a:pPr>
            <a:endParaRPr lang="en-US" sz="1700" dirty="0"/>
          </a:p>
          <a:p>
            <a:pPr eaLnBrk="1" hangingPunct="1">
              <a:spcBef>
                <a:spcPct val="0"/>
              </a:spcBef>
              <a:defRPr/>
            </a:pPr>
            <a:r>
              <a:rPr lang="en-US" sz="1700" dirty="0"/>
              <a:t>A life-threatening food allergy alone is not considered condition warranting</a:t>
            </a:r>
            <a:r>
              <a:rPr lang="en-US" sz="1700" b="1" dirty="0"/>
              <a:t> </a:t>
            </a:r>
            <a:r>
              <a:rPr lang="en-US" sz="1700" dirty="0"/>
              <a:t>protection under IDEA. Some students may have comorbid condition that impacts learning, such as a hearing impairment. For such students, IDEA coverage generally applies, and an individual education plan (IEP) is developed.</a:t>
            </a:r>
          </a:p>
          <a:p>
            <a:pPr eaLnBrk="1" hangingPunct="1">
              <a:spcBef>
                <a:spcPct val="0"/>
              </a:spcBef>
              <a:defRPr/>
            </a:pPr>
            <a:endParaRPr lang="en-US" sz="1700" dirty="0"/>
          </a:p>
          <a:p>
            <a:pPr eaLnBrk="1" hangingPunct="1">
              <a:spcBef>
                <a:spcPct val="0"/>
              </a:spcBef>
              <a:defRPr/>
            </a:pPr>
            <a:r>
              <a:rPr lang="en-US" sz="1700" dirty="0"/>
              <a:t>Not all students with food allergy require a 504 plan (or IEP). Accommodations may be documented in an individual healthcare plan (IHP or IHCP) or emergency action plan (EAP).</a:t>
            </a:r>
          </a:p>
          <a:p>
            <a:pPr eaLnBrk="1" hangingPunct="1">
              <a:spcBef>
                <a:spcPct val="0"/>
              </a:spcBef>
              <a:defRPr/>
            </a:pPr>
            <a:endParaRPr lang="en-US" sz="1700" dirty="0"/>
          </a:p>
          <a:p>
            <a:pPr eaLnBrk="1" hangingPunct="1">
              <a:spcBef>
                <a:spcPct val="0"/>
              </a:spcBef>
              <a:defRPr/>
            </a:pPr>
            <a:r>
              <a:rPr lang="en-US" sz="1700" dirty="0"/>
              <a:t>A diet prescription form, completed by a licensed healthcare provider, needs to be included in the 504 plan or the IHP. Your school nutrition staff is provided a list by the school nurse to make appropriate accommodations. Look for medical alert “tray changes” or “</a:t>
            </a:r>
            <a:r>
              <a:rPr lang="en-US" sz="1700" dirty="0" err="1"/>
              <a:t>dr</a:t>
            </a:r>
            <a:r>
              <a:rPr lang="en-US" sz="1700" dirty="0"/>
              <a:t> note” followed by foods to avoid. </a:t>
            </a:r>
          </a:p>
          <a:p>
            <a:pPr eaLnBrk="1" hangingPunct="1">
              <a:spcBef>
                <a:spcPct val="0"/>
              </a:spcBef>
              <a:defRPr/>
            </a:pPr>
            <a:endParaRPr lang="en-US" sz="1700" dirty="0"/>
          </a:p>
          <a:p>
            <a:pPr eaLnBrk="1" hangingPunct="1">
              <a:spcBef>
                <a:spcPct val="0"/>
              </a:spcBef>
              <a:defRPr/>
            </a:pPr>
            <a:r>
              <a:rPr lang="en-US" sz="1700" dirty="0"/>
              <a:t>The nurse, parent, and student will determine if a Dr note for tray changes is needed based on the student’s allergy. Refer any questions about school lunches and allergies to the nurse.</a:t>
            </a:r>
            <a:r>
              <a:rPr lang="en-US" sz="1200" dirty="0"/>
              <a:t>				</a:t>
            </a:r>
          </a:p>
          <a:p>
            <a:pPr marL="0" indent="0" eaLnBrk="1" hangingPunct="1">
              <a:spcBef>
                <a:spcPct val="0"/>
              </a:spcBef>
              <a:buNone/>
              <a:defRPr/>
            </a:pPr>
            <a:r>
              <a:rPr lang="en-US" sz="1200" dirty="0"/>
              <a:t>						</a:t>
            </a:r>
          </a:p>
          <a:p>
            <a:pPr marL="0" indent="0" eaLnBrk="1" hangingPunct="1">
              <a:spcBef>
                <a:spcPct val="0"/>
              </a:spcBef>
              <a:buNone/>
              <a:defRPr/>
            </a:pPr>
            <a:r>
              <a:rPr lang="en-US" sz="1200" dirty="0"/>
              <a:t>(Texas Education Agency, 2020).</a:t>
            </a:r>
          </a:p>
          <a:p>
            <a:pPr marL="0" indent="0" eaLnBrk="1" hangingPunct="1">
              <a:spcBef>
                <a:spcPct val="0"/>
              </a:spcBef>
              <a:buNone/>
              <a:defRPr/>
            </a:pPr>
            <a:endParaRPr lang="en-US" sz="1200" dirty="0"/>
          </a:p>
          <a:p>
            <a:pPr marL="0" indent="0">
              <a:buNone/>
            </a:pPr>
            <a:endParaRPr lang="en-US" sz="1200" dirty="0"/>
          </a:p>
        </p:txBody>
      </p:sp>
      <p:pic>
        <p:nvPicPr>
          <p:cNvPr id="5" name="Picture 4" descr="Disposable plates with dividers">
            <a:extLst>
              <a:ext uri="{FF2B5EF4-FFF2-40B4-BE49-F238E27FC236}">
                <a16:creationId xmlns:a16="http://schemas.microsoft.com/office/drawing/2014/main" id="{E2AE8A71-6FD7-18A8-CB8E-E9EA8D33A63C}"/>
              </a:ext>
            </a:extLst>
          </p:cNvPr>
          <p:cNvPicPr>
            <a:picLocks noChangeAspect="1"/>
          </p:cNvPicPr>
          <p:nvPr/>
        </p:nvPicPr>
        <p:blipFill rotWithShape="1">
          <a:blip r:embed="rId3">
            <a:extLst>
              <a:ext uri="{28A0092B-C50C-407E-A947-70E740481C1C}">
                <a14:useLocalDpi xmlns:a14="http://schemas.microsoft.com/office/drawing/2010/main" val="0"/>
              </a:ext>
            </a:extLst>
          </a:blip>
          <a:srcRect l="17731" r="18053" b="2"/>
          <a:stretch/>
        </p:blipFill>
        <p:spPr>
          <a:xfrm>
            <a:off x="8594658" y="2199855"/>
            <a:ext cx="2950635" cy="3063179"/>
          </a:xfrm>
          <a:prstGeom prst="rect">
            <a:avLst/>
          </a:prstGeom>
        </p:spPr>
      </p:pic>
    </p:spTree>
    <p:extLst>
      <p:ext uri="{BB962C8B-B14F-4D97-AF65-F5344CB8AC3E}">
        <p14:creationId xmlns:p14="http://schemas.microsoft.com/office/powerpoint/2010/main" val="3024323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D432D-CC1B-4100-8DD2-C12F651BD4E0}"/>
              </a:ext>
            </a:extLst>
          </p:cNvPr>
          <p:cNvSpPr>
            <a:spLocks noGrp="1"/>
          </p:cNvSpPr>
          <p:nvPr>
            <p:ph type="title"/>
          </p:nvPr>
        </p:nvSpPr>
        <p:spPr>
          <a:xfrm>
            <a:off x="839788" y="457200"/>
            <a:ext cx="3932237" cy="1295400"/>
          </a:xfrm>
        </p:spPr>
        <p:txBody>
          <a:bodyPr/>
          <a:lstStyle/>
          <a:p>
            <a:pPr algn="ctr"/>
            <a:r>
              <a:rPr lang="en-US" b="1" dirty="0"/>
              <a:t>Emergency Action Plan (EAP)</a:t>
            </a:r>
          </a:p>
        </p:txBody>
      </p:sp>
      <p:pic>
        <p:nvPicPr>
          <p:cNvPr id="9" name="Content Placeholder 8">
            <a:extLst>
              <a:ext uri="{FF2B5EF4-FFF2-40B4-BE49-F238E27FC236}">
                <a16:creationId xmlns:a16="http://schemas.microsoft.com/office/drawing/2014/main" id="{7EDCAED2-DE35-FFD4-B1FD-34F3D9F7B5FA}"/>
              </a:ext>
            </a:extLst>
          </p:cNvPr>
          <p:cNvPicPr>
            <a:picLocks noGrp="1" noChangeAspect="1"/>
          </p:cNvPicPr>
          <p:nvPr>
            <p:ph idx="1"/>
          </p:nvPr>
        </p:nvPicPr>
        <p:blipFill>
          <a:blip r:embed="rId2"/>
          <a:stretch>
            <a:fillRect/>
          </a:stretch>
        </p:blipFill>
        <p:spPr>
          <a:xfrm>
            <a:off x="5981490" y="-594"/>
            <a:ext cx="5816088" cy="6858594"/>
          </a:xfrm>
          <a:prstGeom prst="rect">
            <a:avLst/>
          </a:prstGeom>
        </p:spPr>
      </p:pic>
      <p:sp>
        <p:nvSpPr>
          <p:cNvPr id="8" name="Text Placeholder 7">
            <a:extLst>
              <a:ext uri="{FF2B5EF4-FFF2-40B4-BE49-F238E27FC236}">
                <a16:creationId xmlns:a16="http://schemas.microsoft.com/office/drawing/2014/main" id="{6AE22744-EE78-B6CE-7D50-B3A3A926B704}"/>
              </a:ext>
            </a:extLst>
          </p:cNvPr>
          <p:cNvSpPr>
            <a:spLocks noGrp="1"/>
          </p:cNvSpPr>
          <p:nvPr>
            <p:ph type="body" sz="half" idx="2"/>
          </p:nvPr>
        </p:nvSpPr>
        <p:spPr/>
        <p:txBody>
          <a:bodyPr>
            <a:normAutofit/>
          </a:bodyPr>
          <a:lstStyle/>
          <a:p>
            <a:pPr marL="285750" indent="-285750">
              <a:buFont typeface="Arial" panose="020B0604020202020204" pitchFamily="34" charset="0"/>
              <a:buChar char="•"/>
            </a:pPr>
            <a:r>
              <a:rPr lang="en-US" sz="2200" dirty="0"/>
              <a:t>EAP kept with epinephrine. </a:t>
            </a:r>
          </a:p>
          <a:p>
            <a:pPr marL="285750" indent="-285750">
              <a:buFont typeface="Arial" panose="020B0604020202020204" pitchFamily="34" charset="0"/>
              <a:buChar char="•"/>
            </a:pPr>
            <a:r>
              <a:rPr lang="en-US" sz="2200" dirty="0"/>
              <a:t>Be aware of where epinephrine is stored in your building.</a:t>
            </a:r>
          </a:p>
          <a:p>
            <a:pPr marL="285750" indent="-285750">
              <a:buFont typeface="Arial" panose="020B0604020202020204" pitchFamily="34" charset="0"/>
              <a:buChar char="•"/>
            </a:pPr>
            <a:r>
              <a:rPr lang="en-US" sz="2200" dirty="0"/>
              <a:t>If student has life-threatening allergies, bring epinephrine on all trips off campus.</a:t>
            </a:r>
          </a:p>
          <a:p>
            <a:pPr marL="285750" indent="-285750">
              <a:buFont typeface="Arial" panose="020B0604020202020204" pitchFamily="34" charset="0"/>
              <a:buChar char="•"/>
            </a:pPr>
            <a:r>
              <a:rPr lang="en-US" sz="2200" dirty="0"/>
              <a:t>If needed, nurse may provide copy for sub folder.</a:t>
            </a:r>
          </a:p>
        </p:txBody>
      </p:sp>
    </p:spTree>
    <p:extLst>
      <p:ext uri="{BB962C8B-B14F-4D97-AF65-F5344CB8AC3E}">
        <p14:creationId xmlns:p14="http://schemas.microsoft.com/office/powerpoint/2010/main" val="2068799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9895AD-C8CE-5407-FA30-EBF94F897784}"/>
              </a:ext>
            </a:extLst>
          </p:cNvPr>
          <p:cNvSpPr>
            <a:spLocks noGrp="1"/>
          </p:cNvSpPr>
          <p:nvPr>
            <p:ph type="title"/>
          </p:nvPr>
        </p:nvSpPr>
        <p:spPr>
          <a:xfrm>
            <a:off x="572493" y="238539"/>
            <a:ext cx="11047013" cy="1434415"/>
          </a:xfrm>
        </p:spPr>
        <p:txBody>
          <a:bodyPr anchor="b">
            <a:normAutofit/>
          </a:bodyPr>
          <a:lstStyle/>
          <a:p>
            <a:r>
              <a:rPr lang="en-US" sz="5400" b="1"/>
              <a:t>Mental Health and Food Allergies</a:t>
            </a:r>
          </a:p>
        </p:txBody>
      </p:sp>
      <p:sp>
        <p:nvSpPr>
          <p:cNvPr id="15"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s holding heart">
            <a:extLst>
              <a:ext uri="{FF2B5EF4-FFF2-40B4-BE49-F238E27FC236}">
                <a16:creationId xmlns:a16="http://schemas.microsoft.com/office/drawing/2014/main" id="{E1B795A0-7FB1-191D-ED0C-1E27F0C1B675}"/>
              </a:ext>
            </a:extLst>
          </p:cNvPr>
          <p:cNvPicPr>
            <a:picLocks noChangeAspect="1"/>
          </p:cNvPicPr>
          <p:nvPr/>
        </p:nvPicPr>
        <p:blipFill rotWithShape="1">
          <a:blip r:embed="rId3">
            <a:extLst>
              <a:ext uri="{28A0092B-C50C-407E-A947-70E740481C1C}">
                <a14:useLocalDpi xmlns:a14="http://schemas.microsoft.com/office/drawing/2010/main" val="0"/>
              </a:ext>
            </a:extLst>
          </a:blip>
          <a:srcRect r="37084" b="2"/>
          <a:stretch/>
        </p:blipFill>
        <p:spPr>
          <a:xfrm>
            <a:off x="572493" y="2597126"/>
            <a:ext cx="2890902" cy="3063179"/>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249B1855-3847-F126-727D-AA0804CD560B}"/>
              </a:ext>
            </a:extLst>
          </p:cNvPr>
          <p:cNvSpPr>
            <a:spLocks noGrp="1"/>
          </p:cNvSpPr>
          <p:nvPr>
            <p:ph idx="1"/>
          </p:nvPr>
        </p:nvSpPr>
        <p:spPr>
          <a:xfrm>
            <a:off x="3570973" y="2071315"/>
            <a:ext cx="8048534" cy="4704869"/>
          </a:xfrm>
        </p:spPr>
        <p:txBody>
          <a:bodyPr anchor="t">
            <a:normAutofit/>
          </a:bodyPr>
          <a:lstStyle/>
          <a:p>
            <a:pPr marL="0" indent="0">
              <a:buNone/>
            </a:pPr>
            <a:r>
              <a:rPr lang="en-US" sz="1800" kern="100" dirty="0">
                <a:latin typeface="Calibri" panose="020F0502020204030204" pitchFamily="34" charset="0"/>
                <a:ea typeface="Calibri" panose="020F0502020204030204" pitchFamily="34" charset="0"/>
                <a:cs typeface="Calibri" panose="020F0502020204030204" pitchFamily="34" charset="0"/>
              </a:rPr>
              <a:t>It is understandable that parent(s)/guardians as well as the child/youth may feel anxious due to concerns around their food allergy/allergies… fear of a life-threatening reaction, fear that their child/youth will be socially excluded… </a:t>
            </a:r>
          </a:p>
          <a:p>
            <a:pPr marL="0" indent="0">
              <a:buNone/>
            </a:pPr>
            <a:r>
              <a:rPr lang="en-US" sz="1800" kern="100" dirty="0">
                <a:latin typeface="Calibri" panose="020F0502020204030204" pitchFamily="34" charset="0"/>
                <a:ea typeface="Calibri" panose="020F0502020204030204" pitchFamily="34" charset="0"/>
                <a:cs typeface="Calibri" panose="020F0502020204030204" pitchFamily="34" charset="0"/>
              </a:rPr>
              <a:t>What can schools do?</a:t>
            </a:r>
          </a:p>
          <a:p>
            <a:r>
              <a:rPr lang="en-US" sz="1800" kern="100" dirty="0">
                <a:latin typeface="Calibri" panose="020F0502020204030204" pitchFamily="34" charset="0"/>
                <a:ea typeface="Calibri" panose="020F0502020204030204" pitchFamily="34" charset="0"/>
                <a:cs typeface="Calibri" panose="020F0502020204030204" pitchFamily="34" charset="0"/>
              </a:rPr>
              <a:t>Create and maintain a safe, supportive, equitable school environment for all students. </a:t>
            </a:r>
          </a:p>
          <a:p>
            <a:r>
              <a:rPr lang="en-US" sz="1800" kern="100" dirty="0">
                <a:latin typeface="Calibri" panose="020F0502020204030204" pitchFamily="34" charset="0"/>
                <a:ea typeface="Calibri" panose="020F0502020204030204" pitchFamily="34" charset="0"/>
                <a:cs typeface="Calibri" panose="020F0502020204030204" pitchFamily="34" charset="0"/>
              </a:rPr>
              <a:t>Schools can promote efforts to support all students by building a positive school climate.</a:t>
            </a:r>
          </a:p>
          <a:p>
            <a:r>
              <a:rPr lang="en-US" sz="1800" kern="100" dirty="0">
                <a:latin typeface="Calibri" panose="020F0502020204030204" pitchFamily="34" charset="0"/>
                <a:ea typeface="Calibri" panose="020F0502020204030204" pitchFamily="34" charset="0"/>
                <a:cs typeface="Calibri" panose="020F0502020204030204" pitchFamily="34" charset="0"/>
              </a:rPr>
              <a:t>Reinforce the school’s rules against bullying and discrimination. </a:t>
            </a:r>
          </a:p>
          <a:p>
            <a:r>
              <a:rPr lang="en-US" sz="1800" kern="100" dirty="0">
                <a:latin typeface="Calibri" panose="020F0502020204030204" pitchFamily="34" charset="0"/>
                <a:ea typeface="Calibri" panose="020F0502020204030204" pitchFamily="34" charset="0"/>
                <a:cs typeface="Calibri" panose="020F0502020204030204" pitchFamily="34" charset="0"/>
              </a:rPr>
              <a:t>Address all reports of bullying or harassment of a student with a  food allergy to school administrators</a:t>
            </a:r>
          </a:p>
          <a:p>
            <a:r>
              <a:rPr lang="en-US" sz="1800" kern="100" dirty="0">
                <a:latin typeface="Calibri" panose="020F0502020204030204" pitchFamily="34" charset="0"/>
                <a:ea typeface="Calibri" panose="020F0502020204030204" pitchFamily="34" charset="0"/>
                <a:cs typeface="Calibri" panose="020F0502020204030204" pitchFamily="34" charset="0"/>
              </a:rPr>
              <a:t>Inform parents if their child has been bullied.</a:t>
            </a:r>
          </a:p>
          <a:p>
            <a:pPr marL="0" indent="0">
              <a:buNone/>
            </a:pPr>
            <a:endParaRPr lang="en-US" sz="1500"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1500" kern="100" dirty="0">
                <a:effectLst/>
                <a:ea typeface="Calibri" panose="020F0502020204030204" pitchFamily="34" charset="0"/>
                <a:cs typeface="Times New Roman" panose="02020603050405020304" pitchFamily="18" charset="0"/>
              </a:rPr>
              <a:t>(National Association of School Nurses, 2018).</a:t>
            </a:r>
            <a:endParaRPr lang="en-US" sz="1500" dirty="0"/>
          </a:p>
        </p:txBody>
      </p:sp>
    </p:spTree>
    <p:extLst>
      <p:ext uri="{BB962C8B-B14F-4D97-AF65-F5344CB8AC3E}">
        <p14:creationId xmlns:p14="http://schemas.microsoft.com/office/powerpoint/2010/main" val="3719599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E5F57A-C0EF-71A6-FB5C-2CB1B76629E3}"/>
              </a:ext>
            </a:extLst>
          </p:cNvPr>
          <p:cNvSpPr>
            <a:spLocks noGrp="1"/>
          </p:cNvSpPr>
          <p:nvPr>
            <p:ph type="title"/>
          </p:nvPr>
        </p:nvSpPr>
        <p:spPr>
          <a:xfrm>
            <a:off x="841248" y="548640"/>
            <a:ext cx="3600860" cy="5431536"/>
          </a:xfrm>
        </p:spPr>
        <p:txBody>
          <a:bodyPr>
            <a:normAutofit/>
          </a:bodyPr>
          <a:lstStyle/>
          <a:p>
            <a:r>
              <a:rPr lang="en-US" sz="4600" b="1"/>
              <a:t>Risk Reduction Strategies for Anaphylaxis with a Care Coordination Approach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D35AE6-D17D-7D5E-A30F-3E31C7DA242B}"/>
              </a:ext>
            </a:extLst>
          </p:cNvPr>
          <p:cNvSpPr>
            <a:spLocks noGrp="1"/>
          </p:cNvSpPr>
          <p:nvPr>
            <p:ph idx="1"/>
          </p:nvPr>
        </p:nvSpPr>
        <p:spPr>
          <a:xfrm>
            <a:off x="5126418" y="552090"/>
            <a:ext cx="6224335" cy="6031589"/>
          </a:xfrm>
        </p:spPr>
        <p:txBody>
          <a:bodyPr anchor="ctr">
            <a:normAutofit lnSpcReduction="10000"/>
          </a:bodyPr>
          <a:lstStyle/>
          <a:p>
            <a:pPr marL="0" indent="0">
              <a:buNone/>
              <a:defRPr/>
            </a:pPr>
            <a:r>
              <a:rPr lang="en-US" sz="2000" b="1" dirty="0"/>
              <a:t>School Staff: </a:t>
            </a:r>
            <a:r>
              <a:rPr lang="en-US" sz="2000" dirty="0"/>
              <a:t>Allergy and Anaphylaxis training for all school staff.</a:t>
            </a:r>
          </a:p>
          <a:p>
            <a:pPr marL="0" indent="0">
              <a:buNone/>
              <a:defRPr/>
            </a:pPr>
            <a:endParaRPr lang="en-US" sz="2000" b="1" dirty="0"/>
          </a:p>
          <a:p>
            <a:pPr marL="0" indent="0">
              <a:buNone/>
              <a:defRPr/>
            </a:pPr>
            <a:r>
              <a:rPr lang="en-US" sz="2000" b="1" dirty="0"/>
              <a:t>In the Classroom</a:t>
            </a:r>
            <a:r>
              <a:rPr lang="en-US" sz="2000" dirty="0"/>
              <a:t>: Reduce the presence of identified allergens in classrooms, promote hand washing hygiene, and follow cleaning protocols. Communicate expected behavior to all students. There is no way to guarantee an allergen-free classroom. Post signs. Notify other parents if appropriate and requested (for celebrations/parties). </a:t>
            </a:r>
          </a:p>
          <a:p>
            <a:pPr marL="0" indent="0">
              <a:buNone/>
              <a:defRPr/>
            </a:pPr>
            <a:endParaRPr lang="en-US" sz="2000" b="1" dirty="0"/>
          </a:p>
          <a:p>
            <a:pPr marL="0" indent="0">
              <a:buNone/>
              <a:defRPr/>
            </a:pPr>
            <a:r>
              <a:rPr lang="en-US" sz="2000" b="1" dirty="0"/>
              <a:t>In the Cafeteria</a:t>
            </a:r>
            <a:r>
              <a:rPr lang="en-US" sz="2000" dirty="0"/>
              <a:t>: Enforce responsibilities of school nutrition staff and contracted food service staff to take a food allergy safety training each year and clean each table before each lunch to “allergen-safe.” Take care to avoid cross-contamination. Making children with food allergies sit at separate tables is not inclusive or equitable. Allergy-free table is provided if requested by parent. </a:t>
            </a:r>
          </a:p>
          <a:p>
            <a:pPr marL="0" indent="0">
              <a:buNone/>
              <a:defRPr/>
            </a:pPr>
            <a:endParaRPr lang="en-US" sz="1700" dirty="0"/>
          </a:p>
          <a:p>
            <a:pPr marL="0" indent="0">
              <a:buNone/>
            </a:pPr>
            <a:r>
              <a:rPr lang="en-US" sz="1700" dirty="0"/>
              <a:t>(Centers for Disease Control and Prevention, 2013). </a:t>
            </a:r>
          </a:p>
          <a:p>
            <a:pPr marL="0" indent="0">
              <a:buNone/>
            </a:pPr>
            <a:endParaRPr lang="en-US" sz="1700" dirty="0"/>
          </a:p>
        </p:txBody>
      </p:sp>
    </p:spTree>
    <p:extLst>
      <p:ext uri="{BB962C8B-B14F-4D97-AF65-F5344CB8AC3E}">
        <p14:creationId xmlns:p14="http://schemas.microsoft.com/office/powerpoint/2010/main" val="1832722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63F110-61EF-0009-78E0-CA992B33A486}"/>
              </a:ext>
            </a:extLst>
          </p:cNvPr>
          <p:cNvSpPr>
            <a:spLocks noGrp="1"/>
          </p:cNvSpPr>
          <p:nvPr>
            <p:ph type="title"/>
          </p:nvPr>
        </p:nvSpPr>
        <p:spPr>
          <a:xfrm>
            <a:off x="841248" y="548640"/>
            <a:ext cx="3600860" cy="5431536"/>
          </a:xfrm>
        </p:spPr>
        <p:txBody>
          <a:bodyPr>
            <a:normAutofit/>
          </a:bodyPr>
          <a:lstStyle/>
          <a:p>
            <a:r>
              <a:rPr lang="en-US" sz="5000" b="1"/>
              <a:t>Mitigating Risk for Anaphylaxis with a Coordinated Approach (continued)</a:t>
            </a:r>
            <a:endParaRPr lang="en-US" sz="50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1675A84-1BE0-5808-AE19-1B0E9183E83E}"/>
              </a:ext>
            </a:extLst>
          </p:cNvPr>
          <p:cNvSpPr>
            <a:spLocks noGrp="1"/>
          </p:cNvSpPr>
          <p:nvPr>
            <p:ph idx="1"/>
          </p:nvPr>
        </p:nvSpPr>
        <p:spPr>
          <a:xfrm>
            <a:off x="5126418" y="552091"/>
            <a:ext cx="6224335" cy="5431536"/>
          </a:xfrm>
        </p:spPr>
        <p:txBody>
          <a:bodyPr anchor="ctr">
            <a:normAutofit/>
          </a:bodyPr>
          <a:lstStyle/>
          <a:p>
            <a:pPr marL="0" indent="0">
              <a:buNone/>
            </a:pPr>
            <a:endParaRPr lang="en-US" sz="2000" b="1" dirty="0"/>
          </a:p>
          <a:p>
            <a:pPr marL="0" indent="0">
              <a:buNone/>
            </a:pPr>
            <a:r>
              <a:rPr lang="en-US" sz="2000" b="1" dirty="0"/>
              <a:t>On the Bus: </a:t>
            </a:r>
            <a:r>
              <a:rPr lang="en-US" sz="2000" dirty="0"/>
              <a:t>Encourage a no-eating protocol, require bus companies and personnel to be familiar with local EMS procedures, and to equip all school vehicles with functional two-way communication devices.</a:t>
            </a:r>
          </a:p>
          <a:p>
            <a:pPr marL="0" indent="0">
              <a:buNone/>
            </a:pPr>
            <a:endParaRPr lang="en-US" sz="2000" dirty="0"/>
          </a:p>
          <a:p>
            <a:pPr marL="0" indent="0">
              <a:buNone/>
            </a:pPr>
            <a:r>
              <a:rPr lang="en-US" sz="2000" b="1" dirty="0"/>
              <a:t>On Field Trips: </a:t>
            </a:r>
            <a:r>
              <a:rPr lang="en-US" sz="2000" dirty="0"/>
              <a:t>All staff attending a field trip must be trained to recognize and treat anaphylaxis. Promote hand washing hygiene and discourage trading of food or drink. Consider allowing parents (schools can not require parents) to attend the field trip/activity as an extra precaution. </a:t>
            </a:r>
            <a:r>
              <a:rPr lang="en-US" sz="2000" i="1" dirty="0"/>
              <a:t>A parent may only give medication to their child/youth</a:t>
            </a:r>
            <a:r>
              <a:rPr lang="en-US" sz="2000" dirty="0"/>
              <a:t>. The student’s personal EAI must accompany the student on the field trip.</a:t>
            </a:r>
          </a:p>
          <a:p>
            <a:pPr marL="0" indent="0">
              <a:buNone/>
            </a:pPr>
            <a:endParaRPr lang="en-US" sz="2000" dirty="0"/>
          </a:p>
          <a:p>
            <a:pPr marL="0" indent="0">
              <a:buNone/>
            </a:pPr>
            <a:r>
              <a:rPr lang="en-US" sz="2000" dirty="0"/>
              <a:t>(Centers for Disease Control and Prevention, 2013). </a:t>
            </a:r>
          </a:p>
          <a:p>
            <a:pPr marL="0" indent="0">
              <a:buNone/>
            </a:pPr>
            <a:endParaRPr lang="en-US" sz="2000" dirty="0"/>
          </a:p>
        </p:txBody>
      </p:sp>
    </p:spTree>
    <p:extLst>
      <p:ext uri="{BB962C8B-B14F-4D97-AF65-F5344CB8AC3E}">
        <p14:creationId xmlns:p14="http://schemas.microsoft.com/office/powerpoint/2010/main" val="3183914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44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86AA2DA-281A-4806-8977-D617AEAC8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4185774-6FC0-4B8D-A8DB-A88546889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59988" y="0"/>
            <a:ext cx="2632012" cy="6858000"/>
          </a:xfrm>
          <a:custGeom>
            <a:avLst/>
            <a:gdLst>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57677 w 2632012"/>
              <a:gd name="connsiteY27" fmla="*/ 2548608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08456 w 2632012"/>
              <a:gd name="connsiteY22" fmla="*/ 5878851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632012" h="6858000">
                <a:moveTo>
                  <a:pt x="932173" y="1512545"/>
                </a:moveTo>
                <a:lnTo>
                  <a:pt x="932462" y="1512581"/>
                </a:lnTo>
                <a:lnTo>
                  <a:pt x="932378" y="1512599"/>
                </a:lnTo>
                <a:cubicBezTo>
                  <a:pt x="930618" y="1512681"/>
                  <a:pt x="930202" y="1512462"/>
                  <a:pt x="932173" y="1512545"/>
                </a:cubicBezTo>
                <a:close/>
                <a:moveTo>
                  <a:pt x="1207569" y="0"/>
                </a:moveTo>
                <a:lnTo>
                  <a:pt x="2632012" y="0"/>
                </a:lnTo>
                <a:lnTo>
                  <a:pt x="2632012" y="6858000"/>
                </a:lnTo>
                <a:lnTo>
                  <a:pt x="13514" y="6858000"/>
                </a:lnTo>
                <a:cubicBezTo>
                  <a:pt x="13399" y="6842943"/>
                  <a:pt x="13285" y="6827886"/>
                  <a:pt x="13170" y="6812829"/>
                </a:cubicBezTo>
                <a:cubicBezTo>
                  <a:pt x="12714" y="6794763"/>
                  <a:pt x="13524" y="6777517"/>
                  <a:pt x="20332" y="6760689"/>
                </a:cubicBezTo>
                <a:cubicBezTo>
                  <a:pt x="10828" y="6746468"/>
                  <a:pt x="7794" y="6733277"/>
                  <a:pt x="25596" y="6721251"/>
                </a:cubicBezTo>
                <a:cubicBezTo>
                  <a:pt x="24143" y="6683539"/>
                  <a:pt x="1631" y="6673595"/>
                  <a:pt x="22507" y="6650499"/>
                </a:cubicBezTo>
                <a:cubicBezTo>
                  <a:pt x="-25124" y="6620536"/>
                  <a:pt x="16765" y="6629253"/>
                  <a:pt x="22444" y="6604241"/>
                </a:cubicBezTo>
                <a:cubicBezTo>
                  <a:pt x="28668" y="6588866"/>
                  <a:pt x="29169" y="6574778"/>
                  <a:pt x="31867" y="6559984"/>
                </a:cubicBezTo>
                <a:cubicBezTo>
                  <a:pt x="4443" y="6566661"/>
                  <a:pt x="62924" y="6515664"/>
                  <a:pt x="38635" y="6515473"/>
                </a:cubicBezTo>
                <a:cubicBezTo>
                  <a:pt x="72259" y="6495428"/>
                  <a:pt x="29118" y="6488543"/>
                  <a:pt x="38467" y="6463736"/>
                </a:cubicBezTo>
                <a:cubicBezTo>
                  <a:pt x="50944" y="6451623"/>
                  <a:pt x="52742" y="6443270"/>
                  <a:pt x="38052" y="6432794"/>
                </a:cubicBezTo>
                <a:cubicBezTo>
                  <a:pt x="98939" y="6376824"/>
                  <a:pt x="58603" y="6351821"/>
                  <a:pt x="80445" y="6301309"/>
                </a:cubicBezTo>
                <a:cubicBezTo>
                  <a:pt x="103917" y="6257537"/>
                  <a:pt x="78836" y="6301310"/>
                  <a:pt x="138157" y="6257030"/>
                </a:cubicBezTo>
                <a:cubicBezTo>
                  <a:pt x="155187" y="6248574"/>
                  <a:pt x="166108" y="6186701"/>
                  <a:pt x="170419" y="6171255"/>
                </a:cubicBezTo>
                <a:cubicBezTo>
                  <a:pt x="174731" y="6155809"/>
                  <a:pt x="166522" y="6166390"/>
                  <a:pt x="164027" y="6164357"/>
                </a:cubicBezTo>
                <a:cubicBezTo>
                  <a:pt x="206228" y="6137678"/>
                  <a:pt x="184454" y="6121750"/>
                  <a:pt x="213309" y="6109331"/>
                </a:cubicBezTo>
                <a:cubicBezTo>
                  <a:pt x="224262" y="6067371"/>
                  <a:pt x="183175" y="5890445"/>
                  <a:pt x="208456" y="5878851"/>
                </a:cubicBezTo>
                <a:cubicBezTo>
                  <a:pt x="225886" y="5808435"/>
                  <a:pt x="192379" y="5574013"/>
                  <a:pt x="219615" y="5557777"/>
                </a:cubicBezTo>
                <a:lnTo>
                  <a:pt x="245711" y="5066230"/>
                </a:lnTo>
                <a:cubicBezTo>
                  <a:pt x="117719" y="4582016"/>
                  <a:pt x="230524" y="4647254"/>
                  <a:pt x="276721" y="4162848"/>
                </a:cubicBezTo>
                <a:lnTo>
                  <a:pt x="343082" y="3059377"/>
                </a:lnTo>
                <a:cubicBezTo>
                  <a:pt x="347947" y="2889121"/>
                  <a:pt x="364765" y="2862299"/>
                  <a:pt x="369630" y="2692043"/>
                </a:cubicBezTo>
                <a:cubicBezTo>
                  <a:pt x="369393" y="2690043"/>
                  <a:pt x="435560" y="2522082"/>
                  <a:pt x="435324" y="2520083"/>
                </a:cubicBezTo>
                <a:lnTo>
                  <a:pt x="482259" y="2336178"/>
                </a:lnTo>
                <a:cubicBezTo>
                  <a:pt x="516201" y="2267350"/>
                  <a:pt x="537443" y="2148254"/>
                  <a:pt x="569515" y="2091909"/>
                </a:cubicBezTo>
                <a:cubicBezTo>
                  <a:pt x="629286" y="2030534"/>
                  <a:pt x="622061" y="2045605"/>
                  <a:pt x="638163" y="1994147"/>
                </a:cubicBezTo>
                <a:cubicBezTo>
                  <a:pt x="633178" y="1967912"/>
                  <a:pt x="705417" y="1945185"/>
                  <a:pt x="737312" y="1871408"/>
                </a:cubicBezTo>
                <a:cubicBezTo>
                  <a:pt x="759407" y="1814663"/>
                  <a:pt x="795838" y="1856475"/>
                  <a:pt x="788501" y="1793826"/>
                </a:cubicBezTo>
                <a:cubicBezTo>
                  <a:pt x="796402" y="1792725"/>
                  <a:pt x="813276" y="1750182"/>
                  <a:pt x="819432" y="1746824"/>
                </a:cubicBezTo>
                <a:lnTo>
                  <a:pt x="843936" y="1697348"/>
                </a:lnTo>
                <a:cubicBezTo>
                  <a:pt x="847635" y="1681502"/>
                  <a:pt x="845709" y="1667584"/>
                  <a:pt x="846526" y="1659754"/>
                </a:cubicBezTo>
                <a:lnTo>
                  <a:pt x="873830" y="1628041"/>
                </a:lnTo>
                <a:lnTo>
                  <a:pt x="890626" y="1599883"/>
                </a:lnTo>
                <a:lnTo>
                  <a:pt x="921288" y="1579569"/>
                </a:lnTo>
                <a:cubicBezTo>
                  <a:pt x="921111" y="1565502"/>
                  <a:pt x="920933" y="1551436"/>
                  <a:pt x="920756" y="1537369"/>
                </a:cubicBezTo>
                <a:cubicBezTo>
                  <a:pt x="918173" y="1533598"/>
                  <a:pt x="943194" y="1519497"/>
                  <a:pt x="946290" y="1514308"/>
                </a:cubicBezTo>
                <a:lnTo>
                  <a:pt x="932462" y="1512581"/>
                </a:lnTo>
                <a:lnTo>
                  <a:pt x="940652" y="1510839"/>
                </a:lnTo>
                <a:cubicBezTo>
                  <a:pt x="944059" y="1509546"/>
                  <a:pt x="947769" y="1507347"/>
                  <a:pt x="950739" y="1503635"/>
                </a:cubicBezTo>
                <a:lnTo>
                  <a:pt x="966405" y="1439967"/>
                </a:lnTo>
                <a:cubicBezTo>
                  <a:pt x="966567" y="1437915"/>
                  <a:pt x="970755" y="1392639"/>
                  <a:pt x="973516" y="1389073"/>
                </a:cubicBezTo>
                <a:lnTo>
                  <a:pt x="986960" y="1351857"/>
                </a:lnTo>
                <a:lnTo>
                  <a:pt x="987761" y="1363479"/>
                </a:lnTo>
                <a:cubicBezTo>
                  <a:pt x="987046" y="1391389"/>
                  <a:pt x="991418" y="1341827"/>
                  <a:pt x="989043" y="1346093"/>
                </a:cubicBezTo>
                <a:lnTo>
                  <a:pt x="986960" y="1351857"/>
                </a:lnTo>
                <a:lnTo>
                  <a:pt x="985769" y="1334556"/>
                </a:lnTo>
                <a:cubicBezTo>
                  <a:pt x="983992" y="1300062"/>
                  <a:pt x="982872" y="1251835"/>
                  <a:pt x="982507" y="1216698"/>
                </a:cubicBezTo>
                <a:cubicBezTo>
                  <a:pt x="989105" y="1176777"/>
                  <a:pt x="968656" y="1115073"/>
                  <a:pt x="984836" y="1082381"/>
                </a:cubicBezTo>
                <a:cubicBezTo>
                  <a:pt x="976467" y="1067557"/>
                  <a:pt x="974466" y="1054191"/>
                  <a:pt x="993140" y="1043366"/>
                </a:cubicBezTo>
                <a:cubicBezTo>
                  <a:pt x="994613" y="1005627"/>
                  <a:pt x="972947" y="994211"/>
                  <a:pt x="995544" y="972540"/>
                </a:cubicBezTo>
                <a:cubicBezTo>
                  <a:pt x="1001437" y="952637"/>
                  <a:pt x="1021106" y="938879"/>
                  <a:pt x="1028500" y="923945"/>
                </a:cubicBezTo>
                <a:cubicBezTo>
                  <a:pt x="1032923" y="901661"/>
                  <a:pt x="1022511" y="861628"/>
                  <a:pt x="1022082" y="838835"/>
                </a:cubicBezTo>
                <a:cubicBezTo>
                  <a:pt x="1057150" y="821053"/>
                  <a:pt x="1014683" y="811325"/>
                  <a:pt x="1025925" y="787183"/>
                </a:cubicBezTo>
                <a:cubicBezTo>
                  <a:pt x="1039299" y="775919"/>
                  <a:pt x="1041738" y="767701"/>
                  <a:pt x="1027904" y="756272"/>
                </a:cubicBezTo>
                <a:cubicBezTo>
                  <a:pt x="1092931" y="704439"/>
                  <a:pt x="1063111" y="690611"/>
                  <a:pt x="1088796" y="641639"/>
                </a:cubicBezTo>
                <a:cubicBezTo>
                  <a:pt x="1115586" y="599503"/>
                  <a:pt x="1101832" y="585408"/>
                  <a:pt x="1164389" y="545140"/>
                </a:cubicBezTo>
                <a:cubicBezTo>
                  <a:pt x="1183904" y="515341"/>
                  <a:pt x="1212474" y="444932"/>
                  <a:pt x="1225321" y="413843"/>
                </a:cubicBezTo>
                <a:cubicBezTo>
                  <a:pt x="1235550" y="389613"/>
                  <a:pt x="1230254" y="392779"/>
                  <a:pt x="1241477" y="358607"/>
                </a:cubicBezTo>
                <a:cubicBezTo>
                  <a:pt x="1244505" y="325057"/>
                  <a:pt x="1241891" y="287714"/>
                  <a:pt x="1246119" y="254866"/>
                </a:cubicBezTo>
                <a:cubicBezTo>
                  <a:pt x="1250325" y="233178"/>
                  <a:pt x="1255354" y="194919"/>
                  <a:pt x="1266837" y="161517"/>
                </a:cubicBezTo>
                <a:cubicBezTo>
                  <a:pt x="1312077" y="135871"/>
                  <a:pt x="1280314" y="75805"/>
                  <a:pt x="1315021" y="54455"/>
                </a:cubicBezTo>
                <a:cubicBezTo>
                  <a:pt x="1325412" y="38765"/>
                  <a:pt x="1323873" y="23602"/>
                  <a:pt x="1319335" y="8880"/>
                </a:cubicBezTo>
                <a:lnTo>
                  <a:pt x="1316402" y="852"/>
                </a:lnTo>
                <a:lnTo>
                  <a:pt x="1207569"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56EB85-7F36-B182-1185-C51A6B37BAFB}"/>
              </a:ext>
            </a:extLst>
          </p:cNvPr>
          <p:cNvSpPr>
            <a:spLocks noGrp="1"/>
          </p:cNvSpPr>
          <p:nvPr>
            <p:ph type="title"/>
          </p:nvPr>
        </p:nvSpPr>
        <p:spPr>
          <a:xfrm>
            <a:off x="1137038" y="609597"/>
            <a:ext cx="9770022" cy="1330841"/>
          </a:xfrm>
        </p:spPr>
        <p:txBody>
          <a:bodyPr>
            <a:normAutofit/>
          </a:bodyPr>
          <a:lstStyle/>
          <a:p>
            <a:r>
              <a:rPr lang="en-US" b="1"/>
              <a:t>Administration and Storage of Emergency Medication Protocol</a:t>
            </a:r>
          </a:p>
        </p:txBody>
      </p:sp>
      <p:sp>
        <p:nvSpPr>
          <p:cNvPr id="3" name="Content Placeholder 2">
            <a:extLst>
              <a:ext uri="{FF2B5EF4-FFF2-40B4-BE49-F238E27FC236}">
                <a16:creationId xmlns:a16="http://schemas.microsoft.com/office/drawing/2014/main" id="{C65077AB-83BD-A0CA-E829-71BD727DAFA3}"/>
              </a:ext>
            </a:extLst>
          </p:cNvPr>
          <p:cNvSpPr>
            <a:spLocks noGrp="1"/>
          </p:cNvSpPr>
          <p:nvPr>
            <p:ph idx="1"/>
          </p:nvPr>
        </p:nvSpPr>
        <p:spPr>
          <a:xfrm>
            <a:off x="817729" y="1940439"/>
            <a:ext cx="6761504" cy="4787620"/>
          </a:xfrm>
        </p:spPr>
        <p:txBody>
          <a:bodyPr>
            <a:normAutofit fontScale="92500" lnSpcReduction="10000"/>
          </a:bodyPr>
          <a:lstStyle/>
          <a:p>
            <a:pPr marL="457200" indent="-457200">
              <a:buFont typeface="Arial" panose="020B0604020202020204" pitchFamily="34" charset="0"/>
              <a:buChar char="•"/>
              <a:defRPr/>
            </a:pPr>
            <a:endParaRPr lang="en-US" sz="2100" dirty="0"/>
          </a:p>
          <a:p>
            <a:pPr eaLnBrk="1" hangingPunct="1">
              <a:spcBef>
                <a:spcPct val="0"/>
              </a:spcBef>
            </a:pPr>
            <a:r>
              <a:rPr lang="en-US" altLang="en-US" sz="2100" dirty="0"/>
              <a:t>The school nurse obtains the appropriate forms and documentation for medication.</a:t>
            </a:r>
          </a:p>
          <a:p>
            <a:pPr marL="0" indent="0" eaLnBrk="1" hangingPunct="1">
              <a:spcBef>
                <a:spcPct val="0"/>
              </a:spcBef>
              <a:buNone/>
            </a:pPr>
            <a:endParaRPr lang="en-US" altLang="en-US" sz="2100" dirty="0"/>
          </a:p>
          <a:p>
            <a:pPr eaLnBrk="1" hangingPunct="1">
              <a:spcBef>
                <a:spcPct val="0"/>
              </a:spcBef>
            </a:pPr>
            <a:r>
              <a:rPr lang="en-US" altLang="en-US" sz="2100" dirty="0"/>
              <a:t>In accordance with your state/local laws and school districts policies, train authorized personnel to administer medications and determine where medication will be stored safely allowing for quick access.  </a:t>
            </a:r>
          </a:p>
          <a:p>
            <a:pPr marL="0" indent="0" eaLnBrk="1" hangingPunct="1">
              <a:spcBef>
                <a:spcPct val="0"/>
              </a:spcBef>
              <a:buNone/>
            </a:pPr>
            <a:endParaRPr lang="en-US" altLang="en-US" sz="2100" dirty="0"/>
          </a:p>
          <a:p>
            <a:pPr eaLnBrk="1" hangingPunct="1">
              <a:spcBef>
                <a:spcPct val="0"/>
              </a:spcBef>
            </a:pPr>
            <a:r>
              <a:rPr lang="en-US" altLang="en-US" sz="2100" dirty="0"/>
              <a:t>Any medication that is administered should be documented in the student health record, whether the medication is administered at school or during offsite, school-related activities (such as field trips). Notify the school nurse when a medicine is given offsite. </a:t>
            </a:r>
          </a:p>
          <a:p>
            <a:pPr eaLnBrk="1" hangingPunct="1">
              <a:spcBef>
                <a:spcPct val="0"/>
              </a:spcBef>
            </a:pPr>
            <a:endParaRPr lang="en-US" sz="2100" dirty="0"/>
          </a:p>
          <a:p>
            <a:pPr eaLnBrk="1" hangingPunct="1">
              <a:spcBef>
                <a:spcPct val="0"/>
              </a:spcBef>
            </a:pPr>
            <a:r>
              <a:rPr lang="en-US" sz="2100" dirty="0"/>
              <a:t>Protect the safety of students and the medications.  </a:t>
            </a:r>
          </a:p>
          <a:p>
            <a:pPr eaLnBrk="1" hangingPunct="1">
              <a:spcBef>
                <a:spcPct val="0"/>
              </a:spcBef>
            </a:pPr>
            <a:endParaRPr lang="en-US" sz="2100" dirty="0"/>
          </a:p>
          <a:p>
            <a:pPr eaLnBrk="1" hangingPunct="1">
              <a:spcBef>
                <a:spcPct val="0"/>
              </a:spcBef>
            </a:pPr>
            <a:r>
              <a:rPr lang="en-US" sz="2100" dirty="0"/>
              <a:t>Follow state laws for storage, access, and administration of medication. Check with your building nurse if you have questions on how a medicine should be stored. </a:t>
            </a:r>
          </a:p>
          <a:p>
            <a:pPr eaLnBrk="1" hangingPunct="1">
              <a:spcBef>
                <a:spcPct val="0"/>
              </a:spcBef>
            </a:pPr>
            <a:endParaRPr lang="en-US" sz="1300" dirty="0"/>
          </a:p>
        </p:txBody>
      </p:sp>
      <p:sp>
        <p:nvSpPr>
          <p:cNvPr id="14" name="Freeform: Shape 13">
            <a:extLst>
              <a:ext uri="{FF2B5EF4-FFF2-40B4-BE49-F238E27FC236}">
                <a16:creationId xmlns:a16="http://schemas.microsoft.com/office/drawing/2014/main" id="{B7D3B4FC-79F4-47D2-9D79-DA876E6AD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0496" y="2022496"/>
            <a:ext cx="3795039" cy="404393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Graphic 6" descr="Medicine">
            <a:extLst>
              <a:ext uri="{FF2B5EF4-FFF2-40B4-BE49-F238E27FC236}">
                <a16:creationId xmlns:a16="http://schemas.microsoft.com/office/drawing/2014/main" id="{4C0AC5EC-9E1E-9460-F14A-4B4DA18C3B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91362" y="2308377"/>
            <a:ext cx="3482910" cy="3482910"/>
          </a:xfrm>
          <a:prstGeom prst="rect">
            <a:avLst/>
          </a:prstGeom>
        </p:spPr>
      </p:pic>
      <p:sp>
        <p:nvSpPr>
          <p:cNvPr id="16" name="Rectangle 6">
            <a:extLst>
              <a:ext uri="{FF2B5EF4-FFF2-40B4-BE49-F238E27FC236}">
                <a16:creationId xmlns:a16="http://schemas.microsoft.com/office/drawing/2014/main" id="{2775D660-3127-4688-9782-F7C4639B1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2788" y="5952857"/>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1807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85D90-0EB3-B8E6-7AB2-0061FA02CD3F}"/>
              </a:ext>
            </a:extLst>
          </p:cNvPr>
          <p:cNvSpPr>
            <a:spLocks noGrp="1"/>
          </p:cNvSpPr>
          <p:nvPr>
            <p:ph type="title"/>
          </p:nvPr>
        </p:nvSpPr>
        <p:spPr/>
        <p:txBody>
          <a:bodyPr>
            <a:normAutofit/>
          </a:bodyPr>
          <a:lstStyle/>
          <a:p>
            <a:r>
              <a:rPr lang="en-US" sz="3600" b="1" dirty="0"/>
              <a:t>Students who Self-Carry and/or Self-Administer Epinephrine to Stop Anaphylaxis</a:t>
            </a:r>
          </a:p>
        </p:txBody>
      </p:sp>
      <p:sp>
        <p:nvSpPr>
          <p:cNvPr id="3" name="Content Placeholder 2">
            <a:extLst>
              <a:ext uri="{FF2B5EF4-FFF2-40B4-BE49-F238E27FC236}">
                <a16:creationId xmlns:a16="http://schemas.microsoft.com/office/drawing/2014/main" id="{762D7497-679B-B971-13AE-320182CEC244}"/>
              </a:ext>
            </a:extLst>
          </p:cNvPr>
          <p:cNvSpPr>
            <a:spLocks noGrp="1"/>
          </p:cNvSpPr>
          <p:nvPr>
            <p:ph idx="1"/>
          </p:nvPr>
        </p:nvSpPr>
        <p:spPr/>
        <p:txBody>
          <a:bodyPr>
            <a:normAutofit fontScale="92500"/>
          </a:bodyPr>
          <a:lstStyle/>
          <a:p>
            <a:pPr marL="0" indent="0">
              <a:buNone/>
            </a:pPr>
            <a:r>
              <a:rPr lang="en-US" sz="2000" b="1" dirty="0"/>
              <a:t>All self-carry medicines require a specific form on file in the nurse’s office. Please let the nurse know if a student is carrying medication on themselves. </a:t>
            </a:r>
          </a:p>
          <a:p>
            <a:pPr marL="0" indent="0">
              <a:buNone/>
            </a:pPr>
            <a:r>
              <a:rPr lang="en-US" sz="2000" b="1" dirty="0"/>
              <a:t>Considerations:</a:t>
            </a:r>
          </a:p>
          <a:p>
            <a:r>
              <a:rPr lang="en-US" sz="2000" dirty="0"/>
              <a:t>There is no specific age when a child is ready to self-carry or self-administer epinephrine.</a:t>
            </a:r>
          </a:p>
          <a:p>
            <a:r>
              <a:rPr lang="en-US" sz="2000" dirty="0"/>
              <a:t>Readiness should be determined by the child’s primary healthcare provider.</a:t>
            </a:r>
          </a:p>
          <a:p>
            <a:pPr algn="l">
              <a:buFont typeface="Arial" panose="020B0604020202020204" pitchFamily="34" charset="0"/>
              <a:buChar char="•"/>
            </a:pPr>
            <a:r>
              <a:rPr lang="en-US" sz="2000" dirty="0"/>
              <a:t>Does the child have the ability to recognize symptoms of a severe allergic reaction/anaphylaxis?</a:t>
            </a:r>
          </a:p>
          <a:p>
            <a:pPr algn="l">
              <a:buFont typeface="Arial" panose="020B0604020202020204" pitchFamily="34" charset="0"/>
              <a:buChar char="•"/>
            </a:pPr>
            <a:r>
              <a:rPr lang="en-US" sz="2000" dirty="0"/>
              <a:t>Can the child demonstrate with an epinephrine trainer, how to use an epinephrine auto-injector?</a:t>
            </a:r>
          </a:p>
          <a:p>
            <a:pPr algn="l">
              <a:buFont typeface="Arial" panose="020B0604020202020204" pitchFamily="34" charset="0"/>
              <a:buChar char="•"/>
            </a:pPr>
            <a:r>
              <a:rPr lang="en-US" sz="2000" dirty="0"/>
              <a:t>What is the child’s comfort level with self-carrying and self-administering?</a:t>
            </a:r>
          </a:p>
          <a:p>
            <a:pPr algn="l">
              <a:buFont typeface="Arial" panose="020B0604020202020204" pitchFamily="34" charset="0"/>
              <a:buChar char="•"/>
            </a:pPr>
            <a:r>
              <a:rPr lang="en-US" sz="2000" dirty="0"/>
              <a:t>Previous history of anaphylaxis.</a:t>
            </a:r>
          </a:p>
          <a:p>
            <a:pPr algn="l">
              <a:buFont typeface="Arial" panose="020B0604020202020204" pitchFamily="34" charset="0"/>
              <a:buChar char="•"/>
            </a:pPr>
            <a:r>
              <a:rPr lang="en-US" sz="2000" b="0" i="0" dirty="0">
                <a:solidFill>
                  <a:srgbClr val="323232"/>
                </a:solidFill>
                <a:effectLst/>
              </a:rPr>
              <a:t>Are there comorbid conditions such as developmental delay, ADHD, autism spectrum disorder, and depression? </a:t>
            </a:r>
            <a:r>
              <a:rPr lang="en-US" sz="1400" b="0" i="0" dirty="0">
                <a:solidFill>
                  <a:srgbClr val="323232"/>
                </a:solidFill>
                <a:effectLst/>
                <a:latin typeface="Raleway" pitchFamily="2" charset="0"/>
              </a:rPr>
              <a:t> </a:t>
            </a:r>
            <a:endParaRPr lang="en-US" sz="2000" b="0" i="0" dirty="0">
              <a:effectLst/>
            </a:endParaRPr>
          </a:p>
          <a:p>
            <a:pPr marL="0" indent="0" algn="r">
              <a:buNone/>
            </a:pPr>
            <a:r>
              <a:rPr lang="en-US" sz="1900" kern="100" dirty="0">
                <a:effectLst/>
                <a:latin typeface="Calibri" panose="020F0502020204030204" pitchFamily="34" charset="0"/>
                <a:ea typeface="Calibri" panose="020F0502020204030204" pitchFamily="34" charset="0"/>
                <a:cs typeface="Times New Roman" panose="02020603050405020304" pitchFamily="18" charset="0"/>
              </a:rPr>
              <a:t>(American Academy of Allergy, Asthma, &amp; Immunology,</a:t>
            </a:r>
            <a:r>
              <a:rPr lang="en-US" sz="1900" kern="100" dirty="0">
                <a:effectLst/>
                <a:latin typeface="Calibri" panose="020F0502020204030204" pitchFamily="34" charset="0"/>
                <a:ea typeface="Calibri" panose="020F0502020204030204" pitchFamily="34" charset="0"/>
                <a:cs typeface="Calibri" panose="020F0502020204030204" pitchFamily="34" charset="0"/>
              </a:rPr>
              <a:t> n.d.).</a:t>
            </a:r>
            <a:endParaRPr lang="en-US" sz="1900" dirty="0"/>
          </a:p>
          <a:p>
            <a:endParaRPr lang="en-US" sz="2000"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1497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46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58FD6-D3C2-4C1C-5611-257E3A49FCF7}"/>
              </a:ext>
            </a:extLst>
          </p:cNvPr>
          <p:cNvSpPr>
            <a:spLocks noGrp="1"/>
          </p:cNvSpPr>
          <p:nvPr>
            <p:ph type="title"/>
          </p:nvPr>
        </p:nvSpPr>
        <p:spPr/>
        <p:txBody>
          <a:bodyPr>
            <a:normAutofit/>
          </a:bodyPr>
          <a:lstStyle/>
          <a:p>
            <a:r>
              <a:rPr lang="en-US" sz="3600" b="1" dirty="0"/>
              <a:t>Develop Appropriate Plans Using Care Coordination</a:t>
            </a:r>
          </a:p>
        </p:txBody>
      </p:sp>
      <p:sp>
        <p:nvSpPr>
          <p:cNvPr id="3" name="Content Placeholder 2">
            <a:extLst>
              <a:ext uri="{FF2B5EF4-FFF2-40B4-BE49-F238E27FC236}">
                <a16:creationId xmlns:a16="http://schemas.microsoft.com/office/drawing/2014/main" id="{1E6751A2-71FC-088F-6A43-855E7E804440}"/>
              </a:ext>
            </a:extLst>
          </p:cNvPr>
          <p:cNvSpPr>
            <a:spLocks noGrp="1"/>
          </p:cNvSpPr>
          <p:nvPr>
            <p:ph idx="1"/>
          </p:nvPr>
        </p:nvSpPr>
        <p:spPr/>
        <p:txBody>
          <a:bodyPr>
            <a:normAutofit fontScale="55000" lnSpcReduction="20000"/>
          </a:bodyPr>
          <a:lstStyle/>
          <a:p>
            <a:pPr>
              <a:spcBef>
                <a:spcPct val="0"/>
              </a:spcBef>
            </a:pPr>
            <a:r>
              <a:rPr lang="en-US" altLang="en-US" sz="3200" dirty="0"/>
              <a:t>Care coordination is key in the development of these plans. Collaborate with the school nurse or designee, student’s parents, district or school nutrition staff, and licensed healthcare providers to create the plan.  </a:t>
            </a:r>
          </a:p>
          <a:p>
            <a:pPr eaLnBrk="1" hangingPunct="1">
              <a:lnSpc>
                <a:spcPct val="90000"/>
              </a:lnSpc>
              <a:spcBef>
                <a:spcPct val="0"/>
              </a:spcBef>
            </a:pPr>
            <a:endParaRPr lang="en-US" altLang="en-US" sz="3200" dirty="0"/>
          </a:p>
          <a:p>
            <a:pPr eaLnBrk="1" hangingPunct="1">
              <a:lnSpc>
                <a:spcPct val="90000"/>
              </a:lnSpc>
              <a:spcBef>
                <a:spcPct val="0"/>
              </a:spcBef>
            </a:pPr>
            <a:r>
              <a:rPr lang="en-US" altLang="en-US" sz="3200" dirty="0"/>
              <a:t>The school nurse should develop and maintain an individualized healthcare plan (IHP) and an emergency action plan (EAP), also called a food allergy action plan (FAAP) to address the student’s medical needs and any special accommodations.  </a:t>
            </a:r>
          </a:p>
          <a:p>
            <a:pPr eaLnBrk="1" hangingPunct="1">
              <a:lnSpc>
                <a:spcPct val="90000"/>
              </a:lnSpc>
              <a:spcBef>
                <a:spcPct val="0"/>
              </a:spcBef>
            </a:pPr>
            <a:endParaRPr lang="en-US" altLang="en-US" sz="3200" dirty="0"/>
          </a:p>
          <a:p>
            <a:pPr eaLnBrk="1" hangingPunct="1">
              <a:lnSpc>
                <a:spcPct val="90000"/>
              </a:lnSpc>
              <a:spcBef>
                <a:spcPct val="0"/>
              </a:spcBef>
            </a:pPr>
            <a:r>
              <a:rPr lang="en-US" altLang="en-US" sz="3200" dirty="0"/>
              <a:t>Set date to evaluate plans and revised as needed for student’s age/developmental level and consistency with state/federal laws.</a:t>
            </a:r>
          </a:p>
          <a:p>
            <a:pPr eaLnBrk="1" hangingPunct="1">
              <a:lnSpc>
                <a:spcPct val="90000"/>
              </a:lnSpc>
              <a:spcBef>
                <a:spcPct val="0"/>
              </a:spcBef>
            </a:pPr>
            <a:endParaRPr lang="en-US" altLang="en-US" sz="3200" dirty="0"/>
          </a:p>
          <a:p>
            <a:pPr eaLnBrk="1" hangingPunct="1">
              <a:lnSpc>
                <a:spcPct val="90000"/>
              </a:lnSpc>
              <a:spcBef>
                <a:spcPct val="0"/>
              </a:spcBef>
            </a:pPr>
            <a:r>
              <a:rPr lang="en-US" altLang="en-US" sz="3200" dirty="0"/>
              <a:t>The school nurse or designate is responsible for establishing and monitoring the individual written management plans.</a:t>
            </a:r>
          </a:p>
          <a:p>
            <a:pPr eaLnBrk="1" hangingPunct="1">
              <a:lnSpc>
                <a:spcPct val="90000"/>
              </a:lnSpc>
              <a:spcBef>
                <a:spcPct val="0"/>
              </a:spcBef>
            </a:pPr>
            <a:endParaRPr lang="en-US" altLang="en-US" sz="3200" dirty="0"/>
          </a:p>
          <a:p>
            <a:pPr eaLnBrk="1" hangingPunct="1">
              <a:lnSpc>
                <a:spcPct val="90000"/>
              </a:lnSpc>
              <a:spcBef>
                <a:spcPct val="0"/>
              </a:spcBef>
            </a:pPr>
            <a:r>
              <a:rPr lang="en-US" altLang="en-US" sz="3200" dirty="0"/>
              <a:t>Develop medication storage protocols and allergy incident reports.</a:t>
            </a:r>
          </a:p>
          <a:p>
            <a:pPr eaLnBrk="1" hangingPunct="1">
              <a:lnSpc>
                <a:spcPct val="90000"/>
              </a:lnSpc>
              <a:spcBef>
                <a:spcPct val="0"/>
              </a:spcBef>
            </a:pPr>
            <a:endParaRPr lang="en-US" altLang="en-US" sz="3200" dirty="0"/>
          </a:p>
          <a:p>
            <a:pPr>
              <a:lnSpc>
                <a:spcPct val="90000"/>
              </a:lnSpc>
            </a:pPr>
            <a:r>
              <a:rPr lang="en-US" altLang="en-US" sz="3200" dirty="0"/>
              <a:t>When the student’s diagnosis indicates a disability because of the food allergy, a 504 plan and/or an IEP determination should take place.  </a:t>
            </a:r>
          </a:p>
          <a:p>
            <a:pPr marL="0" indent="0" algn="r">
              <a:buNone/>
            </a:pPr>
            <a:endParaRPr lang="en-US" dirty="0">
              <a:hlinkClick r:id="rId3"/>
            </a:endParaRPr>
          </a:p>
          <a:p>
            <a:pPr marL="0" indent="0" algn="r">
              <a:buNone/>
            </a:pPr>
            <a:r>
              <a:rPr lang="en-US" dirty="0"/>
              <a:t>(Kids with Food Allergies, 2021).</a:t>
            </a:r>
          </a:p>
          <a:p>
            <a:pPr marL="0" indent="0">
              <a:buNone/>
            </a:pPr>
            <a:endParaRPr lang="en-US" dirty="0"/>
          </a:p>
        </p:txBody>
      </p:sp>
    </p:spTree>
    <p:extLst>
      <p:ext uri="{BB962C8B-B14F-4D97-AF65-F5344CB8AC3E}">
        <p14:creationId xmlns:p14="http://schemas.microsoft.com/office/powerpoint/2010/main" val="1927535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41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86AA2DA-281A-4806-8977-D617AEAC8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4185774-6FC0-4B8D-A8DB-A88546889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59988" y="0"/>
            <a:ext cx="2632012" cy="6858000"/>
          </a:xfrm>
          <a:custGeom>
            <a:avLst/>
            <a:gdLst>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57677 w 2632012"/>
              <a:gd name="connsiteY27" fmla="*/ 2548608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08456 w 2632012"/>
              <a:gd name="connsiteY22" fmla="*/ 5878851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632012" h="6858000">
                <a:moveTo>
                  <a:pt x="932173" y="1512545"/>
                </a:moveTo>
                <a:lnTo>
                  <a:pt x="932462" y="1512581"/>
                </a:lnTo>
                <a:lnTo>
                  <a:pt x="932378" y="1512599"/>
                </a:lnTo>
                <a:cubicBezTo>
                  <a:pt x="930618" y="1512681"/>
                  <a:pt x="930202" y="1512462"/>
                  <a:pt x="932173" y="1512545"/>
                </a:cubicBezTo>
                <a:close/>
                <a:moveTo>
                  <a:pt x="1207569" y="0"/>
                </a:moveTo>
                <a:lnTo>
                  <a:pt x="2632012" y="0"/>
                </a:lnTo>
                <a:lnTo>
                  <a:pt x="2632012" y="6858000"/>
                </a:lnTo>
                <a:lnTo>
                  <a:pt x="13514" y="6858000"/>
                </a:lnTo>
                <a:cubicBezTo>
                  <a:pt x="13399" y="6842943"/>
                  <a:pt x="13285" y="6827886"/>
                  <a:pt x="13170" y="6812829"/>
                </a:cubicBezTo>
                <a:cubicBezTo>
                  <a:pt x="12714" y="6794763"/>
                  <a:pt x="13524" y="6777517"/>
                  <a:pt x="20332" y="6760689"/>
                </a:cubicBezTo>
                <a:cubicBezTo>
                  <a:pt x="10828" y="6746468"/>
                  <a:pt x="7794" y="6733277"/>
                  <a:pt x="25596" y="6721251"/>
                </a:cubicBezTo>
                <a:cubicBezTo>
                  <a:pt x="24143" y="6683539"/>
                  <a:pt x="1631" y="6673595"/>
                  <a:pt x="22507" y="6650499"/>
                </a:cubicBezTo>
                <a:cubicBezTo>
                  <a:pt x="-25124" y="6620536"/>
                  <a:pt x="16765" y="6629253"/>
                  <a:pt x="22444" y="6604241"/>
                </a:cubicBezTo>
                <a:cubicBezTo>
                  <a:pt x="28668" y="6588866"/>
                  <a:pt x="29169" y="6574778"/>
                  <a:pt x="31867" y="6559984"/>
                </a:cubicBezTo>
                <a:cubicBezTo>
                  <a:pt x="4443" y="6566661"/>
                  <a:pt x="62924" y="6515664"/>
                  <a:pt x="38635" y="6515473"/>
                </a:cubicBezTo>
                <a:cubicBezTo>
                  <a:pt x="72259" y="6495428"/>
                  <a:pt x="29118" y="6488543"/>
                  <a:pt x="38467" y="6463736"/>
                </a:cubicBezTo>
                <a:cubicBezTo>
                  <a:pt x="50944" y="6451623"/>
                  <a:pt x="52742" y="6443270"/>
                  <a:pt x="38052" y="6432794"/>
                </a:cubicBezTo>
                <a:cubicBezTo>
                  <a:pt x="98939" y="6376824"/>
                  <a:pt x="58603" y="6351821"/>
                  <a:pt x="80445" y="6301309"/>
                </a:cubicBezTo>
                <a:cubicBezTo>
                  <a:pt x="103917" y="6257537"/>
                  <a:pt x="78836" y="6301310"/>
                  <a:pt x="138157" y="6257030"/>
                </a:cubicBezTo>
                <a:cubicBezTo>
                  <a:pt x="155187" y="6248574"/>
                  <a:pt x="166108" y="6186701"/>
                  <a:pt x="170419" y="6171255"/>
                </a:cubicBezTo>
                <a:cubicBezTo>
                  <a:pt x="174731" y="6155809"/>
                  <a:pt x="166522" y="6166390"/>
                  <a:pt x="164027" y="6164357"/>
                </a:cubicBezTo>
                <a:cubicBezTo>
                  <a:pt x="206228" y="6137678"/>
                  <a:pt x="184454" y="6121750"/>
                  <a:pt x="213309" y="6109331"/>
                </a:cubicBezTo>
                <a:cubicBezTo>
                  <a:pt x="224262" y="6067371"/>
                  <a:pt x="183175" y="5890445"/>
                  <a:pt x="208456" y="5878851"/>
                </a:cubicBezTo>
                <a:cubicBezTo>
                  <a:pt x="225886" y="5808435"/>
                  <a:pt x="192379" y="5574013"/>
                  <a:pt x="219615" y="5557777"/>
                </a:cubicBezTo>
                <a:lnTo>
                  <a:pt x="245711" y="5066230"/>
                </a:lnTo>
                <a:cubicBezTo>
                  <a:pt x="117719" y="4582016"/>
                  <a:pt x="230524" y="4647254"/>
                  <a:pt x="276721" y="4162848"/>
                </a:cubicBezTo>
                <a:lnTo>
                  <a:pt x="343082" y="3059377"/>
                </a:lnTo>
                <a:cubicBezTo>
                  <a:pt x="347947" y="2889121"/>
                  <a:pt x="364765" y="2862299"/>
                  <a:pt x="369630" y="2692043"/>
                </a:cubicBezTo>
                <a:cubicBezTo>
                  <a:pt x="369393" y="2690043"/>
                  <a:pt x="435560" y="2522082"/>
                  <a:pt x="435324" y="2520083"/>
                </a:cubicBezTo>
                <a:lnTo>
                  <a:pt x="482259" y="2336178"/>
                </a:lnTo>
                <a:cubicBezTo>
                  <a:pt x="516201" y="2267350"/>
                  <a:pt x="537443" y="2148254"/>
                  <a:pt x="569515" y="2091909"/>
                </a:cubicBezTo>
                <a:cubicBezTo>
                  <a:pt x="629286" y="2030534"/>
                  <a:pt x="622061" y="2045605"/>
                  <a:pt x="638163" y="1994147"/>
                </a:cubicBezTo>
                <a:cubicBezTo>
                  <a:pt x="633178" y="1967912"/>
                  <a:pt x="705417" y="1945185"/>
                  <a:pt x="737312" y="1871408"/>
                </a:cubicBezTo>
                <a:cubicBezTo>
                  <a:pt x="759407" y="1814663"/>
                  <a:pt x="795838" y="1856475"/>
                  <a:pt x="788501" y="1793826"/>
                </a:cubicBezTo>
                <a:cubicBezTo>
                  <a:pt x="796402" y="1792725"/>
                  <a:pt x="813276" y="1750182"/>
                  <a:pt x="819432" y="1746824"/>
                </a:cubicBezTo>
                <a:lnTo>
                  <a:pt x="843936" y="1697348"/>
                </a:lnTo>
                <a:cubicBezTo>
                  <a:pt x="847635" y="1681502"/>
                  <a:pt x="845709" y="1667584"/>
                  <a:pt x="846526" y="1659754"/>
                </a:cubicBezTo>
                <a:lnTo>
                  <a:pt x="873830" y="1628041"/>
                </a:lnTo>
                <a:lnTo>
                  <a:pt x="890626" y="1599883"/>
                </a:lnTo>
                <a:lnTo>
                  <a:pt x="921288" y="1579569"/>
                </a:lnTo>
                <a:cubicBezTo>
                  <a:pt x="921111" y="1565502"/>
                  <a:pt x="920933" y="1551436"/>
                  <a:pt x="920756" y="1537369"/>
                </a:cubicBezTo>
                <a:cubicBezTo>
                  <a:pt x="918173" y="1533598"/>
                  <a:pt x="943194" y="1519497"/>
                  <a:pt x="946290" y="1514308"/>
                </a:cubicBezTo>
                <a:lnTo>
                  <a:pt x="932462" y="1512581"/>
                </a:lnTo>
                <a:lnTo>
                  <a:pt x="940652" y="1510839"/>
                </a:lnTo>
                <a:cubicBezTo>
                  <a:pt x="944059" y="1509546"/>
                  <a:pt x="947769" y="1507347"/>
                  <a:pt x="950739" y="1503635"/>
                </a:cubicBezTo>
                <a:lnTo>
                  <a:pt x="966405" y="1439967"/>
                </a:lnTo>
                <a:cubicBezTo>
                  <a:pt x="966567" y="1437915"/>
                  <a:pt x="970755" y="1392639"/>
                  <a:pt x="973516" y="1389073"/>
                </a:cubicBezTo>
                <a:lnTo>
                  <a:pt x="986960" y="1351857"/>
                </a:lnTo>
                <a:lnTo>
                  <a:pt x="987761" y="1363479"/>
                </a:lnTo>
                <a:cubicBezTo>
                  <a:pt x="987046" y="1391389"/>
                  <a:pt x="991418" y="1341827"/>
                  <a:pt x="989043" y="1346093"/>
                </a:cubicBezTo>
                <a:lnTo>
                  <a:pt x="986960" y="1351857"/>
                </a:lnTo>
                <a:lnTo>
                  <a:pt x="985769" y="1334556"/>
                </a:lnTo>
                <a:cubicBezTo>
                  <a:pt x="983992" y="1300062"/>
                  <a:pt x="982872" y="1251835"/>
                  <a:pt x="982507" y="1216698"/>
                </a:cubicBezTo>
                <a:cubicBezTo>
                  <a:pt x="989105" y="1176777"/>
                  <a:pt x="968656" y="1115073"/>
                  <a:pt x="984836" y="1082381"/>
                </a:cubicBezTo>
                <a:cubicBezTo>
                  <a:pt x="976467" y="1067557"/>
                  <a:pt x="974466" y="1054191"/>
                  <a:pt x="993140" y="1043366"/>
                </a:cubicBezTo>
                <a:cubicBezTo>
                  <a:pt x="994613" y="1005627"/>
                  <a:pt x="972947" y="994211"/>
                  <a:pt x="995544" y="972540"/>
                </a:cubicBezTo>
                <a:cubicBezTo>
                  <a:pt x="1001437" y="952637"/>
                  <a:pt x="1021106" y="938879"/>
                  <a:pt x="1028500" y="923945"/>
                </a:cubicBezTo>
                <a:cubicBezTo>
                  <a:pt x="1032923" y="901661"/>
                  <a:pt x="1022511" y="861628"/>
                  <a:pt x="1022082" y="838835"/>
                </a:cubicBezTo>
                <a:cubicBezTo>
                  <a:pt x="1057150" y="821053"/>
                  <a:pt x="1014683" y="811325"/>
                  <a:pt x="1025925" y="787183"/>
                </a:cubicBezTo>
                <a:cubicBezTo>
                  <a:pt x="1039299" y="775919"/>
                  <a:pt x="1041738" y="767701"/>
                  <a:pt x="1027904" y="756272"/>
                </a:cubicBezTo>
                <a:cubicBezTo>
                  <a:pt x="1092931" y="704439"/>
                  <a:pt x="1063111" y="690611"/>
                  <a:pt x="1088796" y="641639"/>
                </a:cubicBezTo>
                <a:cubicBezTo>
                  <a:pt x="1115586" y="599503"/>
                  <a:pt x="1101832" y="585408"/>
                  <a:pt x="1164389" y="545140"/>
                </a:cubicBezTo>
                <a:cubicBezTo>
                  <a:pt x="1183904" y="515341"/>
                  <a:pt x="1212474" y="444932"/>
                  <a:pt x="1225321" y="413843"/>
                </a:cubicBezTo>
                <a:cubicBezTo>
                  <a:pt x="1235550" y="389613"/>
                  <a:pt x="1230254" y="392779"/>
                  <a:pt x="1241477" y="358607"/>
                </a:cubicBezTo>
                <a:cubicBezTo>
                  <a:pt x="1244505" y="325057"/>
                  <a:pt x="1241891" y="287714"/>
                  <a:pt x="1246119" y="254866"/>
                </a:cubicBezTo>
                <a:cubicBezTo>
                  <a:pt x="1250325" y="233178"/>
                  <a:pt x="1255354" y="194919"/>
                  <a:pt x="1266837" y="161517"/>
                </a:cubicBezTo>
                <a:cubicBezTo>
                  <a:pt x="1312077" y="135871"/>
                  <a:pt x="1280314" y="75805"/>
                  <a:pt x="1315021" y="54455"/>
                </a:cubicBezTo>
                <a:cubicBezTo>
                  <a:pt x="1325412" y="38765"/>
                  <a:pt x="1323873" y="23602"/>
                  <a:pt x="1319335" y="8880"/>
                </a:cubicBezTo>
                <a:lnTo>
                  <a:pt x="1316402" y="852"/>
                </a:lnTo>
                <a:lnTo>
                  <a:pt x="1207569"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B6EE256-3D7C-48A9-2483-CE0A39DEEB94}"/>
              </a:ext>
            </a:extLst>
          </p:cNvPr>
          <p:cNvSpPr>
            <a:spLocks noGrp="1"/>
          </p:cNvSpPr>
          <p:nvPr>
            <p:ph type="title"/>
          </p:nvPr>
        </p:nvSpPr>
        <p:spPr>
          <a:xfrm>
            <a:off x="1137038" y="609597"/>
            <a:ext cx="9770022" cy="1330841"/>
          </a:xfrm>
        </p:spPr>
        <p:txBody>
          <a:bodyPr>
            <a:normAutofit/>
          </a:bodyPr>
          <a:lstStyle/>
          <a:p>
            <a:r>
              <a:rPr lang="en-US" sz="3400" b="1">
                <a:effectLst/>
                <a:ea typeface="Calibri" panose="020F0502020204030204" pitchFamily="34" charset="0"/>
                <a:cs typeface="Times New Roman" panose="02020603050405020304" pitchFamily="18" charset="0"/>
              </a:rPr>
              <a:t>Supporting Students with Food Allergies in School-Based Out of School Time (OST) Programs </a:t>
            </a:r>
            <a:endParaRPr lang="en-US" sz="3400"/>
          </a:p>
        </p:txBody>
      </p:sp>
      <p:sp>
        <p:nvSpPr>
          <p:cNvPr id="3" name="Content Placeholder 2">
            <a:extLst>
              <a:ext uri="{FF2B5EF4-FFF2-40B4-BE49-F238E27FC236}">
                <a16:creationId xmlns:a16="http://schemas.microsoft.com/office/drawing/2014/main" id="{4AEA2A13-6CF0-DE23-1E2F-5E95EF5DF0AD}"/>
              </a:ext>
            </a:extLst>
          </p:cNvPr>
          <p:cNvSpPr>
            <a:spLocks noGrp="1"/>
          </p:cNvSpPr>
          <p:nvPr>
            <p:ph idx="1"/>
          </p:nvPr>
        </p:nvSpPr>
        <p:spPr>
          <a:xfrm>
            <a:off x="1137037" y="2194099"/>
            <a:ext cx="6442195" cy="4428081"/>
          </a:xfrm>
        </p:spPr>
        <p:txBody>
          <a:bodyPr>
            <a:normAutofit fontScale="92500" lnSpcReduction="10000"/>
          </a:bodyPr>
          <a:lstStyle/>
          <a:p>
            <a:pPr marL="0" indent="0">
              <a:buNone/>
            </a:pPr>
            <a:r>
              <a:rPr lang="en-US" sz="2000" b="0" i="0" u="none" strike="noStrike" baseline="0" dirty="0"/>
              <a:t>Many schools/school districts offer or sponsor organizations that have OST programs located on school grounds. </a:t>
            </a:r>
          </a:p>
          <a:p>
            <a:pPr marL="0" indent="0">
              <a:buNone/>
            </a:pPr>
            <a:r>
              <a:rPr lang="en-US" sz="2000" dirty="0"/>
              <a:t>S</a:t>
            </a:r>
            <a:r>
              <a:rPr lang="en-US" sz="2000" b="0" i="0" u="none" strike="noStrike" baseline="0" dirty="0"/>
              <a:t>tudents with a</a:t>
            </a:r>
            <a:r>
              <a:rPr lang="en-US" sz="2000" dirty="0"/>
              <a:t>llergies (food, insect, latex) or other </a:t>
            </a:r>
            <a:r>
              <a:rPr lang="en-US" sz="2000" b="0" i="0" u="none" strike="noStrike" baseline="0" dirty="0"/>
              <a:t>chronic health conditions may require either emergency or ongoing management in the OST setting. </a:t>
            </a:r>
          </a:p>
          <a:p>
            <a:pPr marL="0" indent="0">
              <a:buNone/>
            </a:pPr>
            <a:r>
              <a:rPr lang="en-US" sz="2000" b="0" i="0" u="none" strike="noStrike" baseline="0" dirty="0"/>
              <a:t>Currently, no federal legislation exists that mandates information sharing between schools and OST programs.</a:t>
            </a:r>
          </a:p>
          <a:p>
            <a:pPr marL="0" indent="0">
              <a:buNone/>
            </a:pPr>
            <a:r>
              <a:rPr lang="en-US" sz="2000" b="0" i="0" u="none" strike="noStrike" baseline="0" dirty="0"/>
              <a:t>Federal laws governing health information and privacy include the Family Educational Rights and Privacy Act (FERPA) and the Health Insurance Portability and Accountability Act of 1996 (HIPAA), and can help guide considerations for schools, OST staff, and families about confidentiality.</a:t>
            </a:r>
          </a:p>
          <a:p>
            <a:pPr marL="0" indent="0">
              <a:buNone/>
            </a:pPr>
            <a:endParaRPr lang="en-US" sz="1600" b="0" i="0" u="none" strike="noStrike" baseline="0" dirty="0"/>
          </a:p>
          <a:p>
            <a:pPr marL="0" indent="0">
              <a:buNone/>
            </a:pPr>
            <a:r>
              <a:rPr lang="en-US" sz="1600" dirty="0"/>
              <a:t>(Centers for Disease Control and Prevention, 2022).</a:t>
            </a:r>
          </a:p>
        </p:txBody>
      </p:sp>
      <p:sp>
        <p:nvSpPr>
          <p:cNvPr id="14" name="Freeform: Shape 13">
            <a:extLst>
              <a:ext uri="{FF2B5EF4-FFF2-40B4-BE49-F238E27FC236}">
                <a16:creationId xmlns:a16="http://schemas.microsoft.com/office/drawing/2014/main" id="{B7D3B4FC-79F4-47D2-9D79-DA876E6AD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0496" y="2022496"/>
            <a:ext cx="3795039" cy="404393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Graphic 6" descr="Schoolhouse">
            <a:extLst>
              <a:ext uri="{FF2B5EF4-FFF2-40B4-BE49-F238E27FC236}">
                <a16:creationId xmlns:a16="http://schemas.microsoft.com/office/drawing/2014/main" id="{729B895B-FAB2-207B-1F73-FD9D72C85E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91362" y="2308377"/>
            <a:ext cx="3482910" cy="3482910"/>
          </a:xfrm>
          <a:prstGeom prst="rect">
            <a:avLst/>
          </a:prstGeom>
        </p:spPr>
      </p:pic>
      <p:sp>
        <p:nvSpPr>
          <p:cNvPr id="16" name="Rectangle 6">
            <a:extLst>
              <a:ext uri="{FF2B5EF4-FFF2-40B4-BE49-F238E27FC236}">
                <a16:creationId xmlns:a16="http://schemas.microsoft.com/office/drawing/2014/main" id="{2775D660-3127-4688-9782-F7C4639B1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2788" y="5952857"/>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2133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86AA2DA-281A-4806-8977-D617AEAC8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4185774-6FC0-4B8D-A8DB-A88546889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59988" y="0"/>
            <a:ext cx="2632012" cy="6858000"/>
          </a:xfrm>
          <a:custGeom>
            <a:avLst/>
            <a:gdLst>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57677 w 2632012"/>
              <a:gd name="connsiteY27" fmla="*/ 2548608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399465 w 2632012"/>
              <a:gd name="connsiteY28" fmla="*/ 2412506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46400 w 2632012"/>
              <a:gd name="connsiteY29" fmla="*/ 2252507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138134 w 2632012"/>
              <a:gd name="connsiteY24" fmla="*/ 5616065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183756 w 2632012"/>
              <a:gd name="connsiteY23" fmla="*/ 5808789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20409 w 2632012"/>
              <a:gd name="connsiteY22" fmla="*/ 6022287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 name="connsiteX0" fmla="*/ 932173 w 2632012"/>
              <a:gd name="connsiteY0" fmla="*/ 1512545 h 6858000"/>
              <a:gd name="connsiteX1" fmla="*/ 932462 w 2632012"/>
              <a:gd name="connsiteY1" fmla="*/ 1512581 h 6858000"/>
              <a:gd name="connsiteX2" fmla="*/ 932378 w 2632012"/>
              <a:gd name="connsiteY2" fmla="*/ 1512599 h 6858000"/>
              <a:gd name="connsiteX3" fmla="*/ 932173 w 2632012"/>
              <a:gd name="connsiteY3" fmla="*/ 1512545 h 6858000"/>
              <a:gd name="connsiteX4" fmla="*/ 1207569 w 2632012"/>
              <a:gd name="connsiteY4" fmla="*/ 0 h 6858000"/>
              <a:gd name="connsiteX5" fmla="*/ 2632012 w 2632012"/>
              <a:gd name="connsiteY5" fmla="*/ 0 h 6858000"/>
              <a:gd name="connsiteX6" fmla="*/ 2632012 w 2632012"/>
              <a:gd name="connsiteY6" fmla="*/ 6858000 h 6858000"/>
              <a:gd name="connsiteX7" fmla="*/ 13514 w 2632012"/>
              <a:gd name="connsiteY7" fmla="*/ 6858000 h 6858000"/>
              <a:gd name="connsiteX8" fmla="*/ 13170 w 2632012"/>
              <a:gd name="connsiteY8" fmla="*/ 6812829 h 6858000"/>
              <a:gd name="connsiteX9" fmla="*/ 20332 w 2632012"/>
              <a:gd name="connsiteY9" fmla="*/ 6760689 h 6858000"/>
              <a:gd name="connsiteX10" fmla="*/ 25596 w 2632012"/>
              <a:gd name="connsiteY10" fmla="*/ 6721251 h 6858000"/>
              <a:gd name="connsiteX11" fmla="*/ 22507 w 2632012"/>
              <a:gd name="connsiteY11" fmla="*/ 6650499 h 6858000"/>
              <a:gd name="connsiteX12" fmla="*/ 22444 w 2632012"/>
              <a:gd name="connsiteY12" fmla="*/ 6604241 h 6858000"/>
              <a:gd name="connsiteX13" fmla="*/ 31867 w 2632012"/>
              <a:gd name="connsiteY13" fmla="*/ 6559984 h 6858000"/>
              <a:gd name="connsiteX14" fmla="*/ 38635 w 2632012"/>
              <a:gd name="connsiteY14" fmla="*/ 6515473 h 6858000"/>
              <a:gd name="connsiteX15" fmla="*/ 38467 w 2632012"/>
              <a:gd name="connsiteY15" fmla="*/ 6463736 h 6858000"/>
              <a:gd name="connsiteX16" fmla="*/ 38052 w 2632012"/>
              <a:gd name="connsiteY16" fmla="*/ 6432794 h 6858000"/>
              <a:gd name="connsiteX17" fmla="*/ 80445 w 2632012"/>
              <a:gd name="connsiteY17" fmla="*/ 6301309 h 6858000"/>
              <a:gd name="connsiteX18" fmla="*/ 138157 w 2632012"/>
              <a:gd name="connsiteY18" fmla="*/ 6257030 h 6858000"/>
              <a:gd name="connsiteX19" fmla="*/ 170419 w 2632012"/>
              <a:gd name="connsiteY19" fmla="*/ 6171255 h 6858000"/>
              <a:gd name="connsiteX20" fmla="*/ 164027 w 2632012"/>
              <a:gd name="connsiteY20" fmla="*/ 6164357 h 6858000"/>
              <a:gd name="connsiteX21" fmla="*/ 213309 w 2632012"/>
              <a:gd name="connsiteY21" fmla="*/ 6109331 h 6858000"/>
              <a:gd name="connsiteX22" fmla="*/ 208456 w 2632012"/>
              <a:gd name="connsiteY22" fmla="*/ 5878851 h 6858000"/>
              <a:gd name="connsiteX23" fmla="*/ 219615 w 2632012"/>
              <a:gd name="connsiteY23" fmla="*/ 5557777 h 6858000"/>
              <a:gd name="connsiteX24" fmla="*/ 245711 w 2632012"/>
              <a:gd name="connsiteY24" fmla="*/ 5066230 h 6858000"/>
              <a:gd name="connsiteX25" fmla="*/ 276721 w 2632012"/>
              <a:gd name="connsiteY25" fmla="*/ 4162848 h 6858000"/>
              <a:gd name="connsiteX26" fmla="*/ 343082 w 2632012"/>
              <a:gd name="connsiteY26" fmla="*/ 3059377 h 6858000"/>
              <a:gd name="connsiteX27" fmla="*/ 369630 w 2632012"/>
              <a:gd name="connsiteY27" fmla="*/ 2692043 h 6858000"/>
              <a:gd name="connsiteX28" fmla="*/ 435324 w 2632012"/>
              <a:gd name="connsiteY28" fmla="*/ 2520083 h 6858000"/>
              <a:gd name="connsiteX29" fmla="*/ 482259 w 2632012"/>
              <a:gd name="connsiteY29" fmla="*/ 2336178 h 6858000"/>
              <a:gd name="connsiteX30" fmla="*/ 569515 w 2632012"/>
              <a:gd name="connsiteY30" fmla="*/ 2091909 h 6858000"/>
              <a:gd name="connsiteX31" fmla="*/ 638163 w 2632012"/>
              <a:gd name="connsiteY31" fmla="*/ 1994147 h 6858000"/>
              <a:gd name="connsiteX32" fmla="*/ 737312 w 2632012"/>
              <a:gd name="connsiteY32" fmla="*/ 1871408 h 6858000"/>
              <a:gd name="connsiteX33" fmla="*/ 788501 w 2632012"/>
              <a:gd name="connsiteY33" fmla="*/ 1793826 h 6858000"/>
              <a:gd name="connsiteX34" fmla="*/ 819432 w 2632012"/>
              <a:gd name="connsiteY34" fmla="*/ 1746824 h 6858000"/>
              <a:gd name="connsiteX35" fmla="*/ 843936 w 2632012"/>
              <a:gd name="connsiteY35" fmla="*/ 1697348 h 6858000"/>
              <a:gd name="connsiteX36" fmla="*/ 846526 w 2632012"/>
              <a:gd name="connsiteY36" fmla="*/ 1659754 h 6858000"/>
              <a:gd name="connsiteX37" fmla="*/ 873830 w 2632012"/>
              <a:gd name="connsiteY37" fmla="*/ 1628041 h 6858000"/>
              <a:gd name="connsiteX38" fmla="*/ 890626 w 2632012"/>
              <a:gd name="connsiteY38" fmla="*/ 1599883 h 6858000"/>
              <a:gd name="connsiteX39" fmla="*/ 921288 w 2632012"/>
              <a:gd name="connsiteY39" fmla="*/ 1579569 h 6858000"/>
              <a:gd name="connsiteX40" fmla="*/ 920756 w 2632012"/>
              <a:gd name="connsiteY40" fmla="*/ 1537369 h 6858000"/>
              <a:gd name="connsiteX41" fmla="*/ 946290 w 2632012"/>
              <a:gd name="connsiteY41" fmla="*/ 1514308 h 6858000"/>
              <a:gd name="connsiteX42" fmla="*/ 932462 w 2632012"/>
              <a:gd name="connsiteY42" fmla="*/ 1512581 h 6858000"/>
              <a:gd name="connsiteX43" fmla="*/ 940652 w 2632012"/>
              <a:gd name="connsiteY43" fmla="*/ 1510839 h 6858000"/>
              <a:gd name="connsiteX44" fmla="*/ 950739 w 2632012"/>
              <a:gd name="connsiteY44" fmla="*/ 1503635 h 6858000"/>
              <a:gd name="connsiteX45" fmla="*/ 966405 w 2632012"/>
              <a:gd name="connsiteY45" fmla="*/ 1439967 h 6858000"/>
              <a:gd name="connsiteX46" fmla="*/ 973516 w 2632012"/>
              <a:gd name="connsiteY46" fmla="*/ 1389073 h 6858000"/>
              <a:gd name="connsiteX47" fmla="*/ 986960 w 2632012"/>
              <a:gd name="connsiteY47" fmla="*/ 1351857 h 6858000"/>
              <a:gd name="connsiteX48" fmla="*/ 987761 w 2632012"/>
              <a:gd name="connsiteY48" fmla="*/ 1363479 h 6858000"/>
              <a:gd name="connsiteX49" fmla="*/ 989043 w 2632012"/>
              <a:gd name="connsiteY49" fmla="*/ 1346093 h 6858000"/>
              <a:gd name="connsiteX50" fmla="*/ 986960 w 2632012"/>
              <a:gd name="connsiteY50" fmla="*/ 1351857 h 6858000"/>
              <a:gd name="connsiteX51" fmla="*/ 985769 w 2632012"/>
              <a:gd name="connsiteY51" fmla="*/ 1334556 h 6858000"/>
              <a:gd name="connsiteX52" fmla="*/ 982507 w 2632012"/>
              <a:gd name="connsiteY52" fmla="*/ 1216698 h 6858000"/>
              <a:gd name="connsiteX53" fmla="*/ 984836 w 2632012"/>
              <a:gd name="connsiteY53" fmla="*/ 1082381 h 6858000"/>
              <a:gd name="connsiteX54" fmla="*/ 993140 w 2632012"/>
              <a:gd name="connsiteY54" fmla="*/ 1043366 h 6858000"/>
              <a:gd name="connsiteX55" fmla="*/ 995544 w 2632012"/>
              <a:gd name="connsiteY55" fmla="*/ 972540 h 6858000"/>
              <a:gd name="connsiteX56" fmla="*/ 1028500 w 2632012"/>
              <a:gd name="connsiteY56" fmla="*/ 923945 h 6858000"/>
              <a:gd name="connsiteX57" fmla="*/ 1022082 w 2632012"/>
              <a:gd name="connsiteY57" fmla="*/ 838835 h 6858000"/>
              <a:gd name="connsiteX58" fmla="*/ 1025925 w 2632012"/>
              <a:gd name="connsiteY58" fmla="*/ 787183 h 6858000"/>
              <a:gd name="connsiteX59" fmla="*/ 1027904 w 2632012"/>
              <a:gd name="connsiteY59" fmla="*/ 756272 h 6858000"/>
              <a:gd name="connsiteX60" fmla="*/ 1088796 w 2632012"/>
              <a:gd name="connsiteY60" fmla="*/ 641639 h 6858000"/>
              <a:gd name="connsiteX61" fmla="*/ 1164389 w 2632012"/>
              <a:gd name="connsiteY61" fmla="*/ 545140 h 6858000"/>
              <a:gd name="connsiteX62" fmla="*/ 1225321 w 2632012"/>
              <a:gd name="connsiteY62" fmla="*/ 413843 h 6858000"/>
              <a:gd name="connsiteX63" fmla="*/ 1241477 w 2632012"/>
              <a:gd name="connsiteY63" fmla="*/ 358607 h 6858000"/>
              <a:gd name="connsiteX64" fmla="*/ 1246119 w 2632012"/>
              <a:gd name="connsiteY64" fmla="*/ 254866 h 6858000"/>
              <a:gd name="connsiteX65" fmla="*/ 1266837 w 2632012"/>
              <a:gd name="connsiteY65" fmla="*/ 161517 h 6858000"/>
              <a:gd name="connsiteX66" fmla="*/ 1315021 w 2632012"/>
              <a:gd name="connsiteY66" fmla="*/ 54455 h 6858000"/>
              <a:gd name="connsiteX67" fmla="*/ 1319335 w 2632012"/>
              <a:gd name="connsiteY67" fmla="*/ 8880 h 6858000"/>
              <a:gd name="connsiteX68" fmla="*/ 1316402 w 2632012"/>
              <a:gd name="connsiteY68" fmla="*/ 852 h 6858000"/>
              <a:gd name="connsiteX69" fmla="*/ 1207569 w 2632012"/>
              <a:gd name="connsiteY6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632012" h="6858000">
                <a:moveTo>
                  <a:pt x="932173" y="1512545"/>
                </a:moveTo>
                <a:lnTo>
                  <a:pt x="932462" y="1512581"/>
                </a:lnTo>
                <a:lnTo>
                  <a:pt x="932378" y="1512599"/>
                </a:lnTo>
                <a:cubicBezTo>
                  <a:pt x="930618" y="1512681"/>
                  <a:pt x="930202" y="1512462"/>
                  <a:pt x="932173" y="1512545"/>
                </a:cubicBezTo>
                <a:close/>
                <a:moveTo>
                  <a:pt x="1207569" y="0"/>
                </a:moveTo>
                <a:lnTo>
                  <a:pt x="2632012" y="0"/>
                </a:lnTo>
                <a:lnTo>
                  <a:pt x="2632012" y="6858000"/>
                </a:lnTo>
                <a:lnTo>
                  <a:pt x="13514" y="6858000"/>
                </a:lnTo>
                <a:cubicBezTo>
                  <a:pt x="13399" y="6842943"/>
                  <a:pt x="13285" y="6827886"/>
                  <a:pt x="13170" y="6812829"/>
                </a:cubicBezTo>
                <a:cubicBezTo>
                  <a:pt x="12714" y="6794763"/>
                  <a:pt x="13524" y="6777517"/>
                  <a:pt x="20332" y="6760689"/>
                </a:cubicBezTo>
                <a:cubicBezTo>
                  <a:pt x="10828" y="6746468"/>
                  <a:pt x="7794" y="6733277"/>
                  <a:pt x="25596" y="6721251"/>
                </a:cubicBezTo>
                <a:cubicBezTo>
                  <a:pt x="24143" y="6683539"/>
                  <a:pt x="1631" y="6673595"/>
                  <a:pt x="22507" y="6650499"/>
                </a:cubicBezTo>
                <a:cubicBezTo>
                  <a:pt x="-25124" y="6620536"/>
                  <a:pt x="16765" y="6629253"/>
                  <a:pt x="22444" y="6604241"/>
                </a:cubicBezTo>
                <a:cubicBezTo>
                  <a:pt x="28668" y="6588866"/>
                  <a:pt x="29169" y="6574778"/>
                  <a:pt x="31867" y="6559984"/>
                </a:cubicBezTo>
                <a:cubicBezTo>
                  <a:pt x="4443" y="6566661"/>
                  <a:pt x="62924" y="6515664"/>
                  <a:pt x="38635" y="6515473"/>
                </a:cubicBezTo>
                <a:cubicBezTo>
                  <a:pt x="72259" y="6495428"/>
                  <a:pt x="29118" y="6488543"/>
                  <a:pt x="38467" y="6463736"/>
                </a:cubicBezTo>
                <a:cubicBezTo>
                  <a:pt x="50944" y="6451623"/>
                  <a:pt x="52742" y="6443270"/>
                  <a:pt x="38052" y="6432794"/>
                </a:cubicBezTo>
                <a:cubicBezTo>
                  <a:pt x="98939" y="6376824"/>
                  <a:pt x="58603" y="6351821"/>
                  <a:pt x="80445" y="6301309"/>
                </a:cubicBezTo>
                <a:cubicBezTo>
                  <a:pt x="103917" y="6257537"/>
                  <a:pt x="78836" y="6301310"/>
                  <a:pt x="138157" y="6257030"/>
                </a:cubicBezTo>
                <a:cubicBezTo>
                  <a:pt x="155187" y="6248574"/>
                  <a:pt x="166108" y="6186701"/>
                  <a:pt x="170419" y="6171255"/>
                </a:cubicBezTo>
                <a:cubicBezTo>
                  <a:pt x="174731" y="6155809"/>
                  <a:pt x="166522" y="6166390"/>
                  <a:pt x="164027" y="6164357"/>
                </a:cubicBezTo>
                <a:cubicBezTo>
                  <a:pt x="206228" y="6137678"/>
                  <a:pt x="184454" y="6121750"/>
                  <a:pt x="213309" y="6109331"/>
                </a:cubicBezTo>
                <a:cubicBezTo>
                  <a:pt x="224262" y="6067371"/>
                  <a:pt x="183175" y="5890445"/>
                  <a:pt x="208456" y="5878851"/>
                </a:cubicBezTo>
                <a:cubicBezTo>
                  <a:pt x="225886" y="5808435"/>
                  <a:pt x="192379" y="5574013"/>
                  <a:pt x="219615" y="5557777"/>
                </a:cubicBezTo>
                <a:lnTo>
                  <a:pt x="245711" y="5066230"/>
                </a:lnTo>
                <a:cubicBezTo>
                  <a:pt x="117719" y="4582016"/>
                  <a:pt x="230524" y="4647254"/>
                  <a:pt x="276721" y="4162848"/>
                </a:cubicBezTo>
                <a:lnTo>
                  <a:pt x="343082" y="3059377"/>
                </a:lnTo>
                <a:cubicBezTo>
                  <a:pt x="347947" y="2889121"/>
                  <a:pt x="364765" y="2862299"/>
                  <a:pt x="369630" y="2692043"/>
                </a:cubicBezTo>
                <a:cubicBezTo>
                  <a:pt x="369393" y="2690043"/>
                  <a:pt x="435560" y="2522082"/>
                  <a:pt x="435324" y="2520083"/>
                </a:cubicBezTo>
                <a:lnTo>
                  <a:pt x="482259" y="2336178"/>
                </a:lnTo>
                <a:cubicBezTo>
                  <a:pt x="516201" y="2267350"/>
                  <a:pt x="537443" y="2148254"/>
                  <a:pt x="569515" y="2091909"/>
                </a:cubicBezTo>
                <a:cubicBezTo>
                  <a:pt x="629286" y="2030534"/>
                  <a:pt x="622061" y="2045605"/>
                  <a:pt x="638163" y="1994147"/>
                </a:cubicBezTo>
                <a:cubicBezTo>
                  <a:pt x="633178" y="1967912"/>
                  <a:pt x="705417" y="1945185"/>
                  <a:pt x="737312" y="1871408"/>
                </a:cubicBezTo>
                <a:cubicBezTo>
                  <a:pt x="759407" y="1814663"/>
                  <a:pt x="795838" y="1856475"/>
                  <a:pt x="788501" y="1793826"/>
                </a:cubicBezTo>
                <a:cubicBezTo>
                  <a:pt x="796402" y="1792725"/>
                  <a:pt x="813276" y="1750182"/>
                  <a:pt x="819432" y="1746824"/>
                </a:cubicBezTo>
                <a:lnTo>
                  <a:pt x="843936" y="1697348"/>
                </a:lnTo>
                <a:cubicBezTo>
                  <a:pt x="847635" y="1681502"/>
                  <a:pt x="845709" y="1667584"/>
                  <a:pt x="846526" y="1659754"/>
                </a:cubicBezTo>
                <a:lnTo>
                  <a:pt x="873830" y="1628041"/>
                </a:lnTo>
                <a:lnTo>
                  <a:pt x="890626" y="1599883"/>
                </a:lnTo>
                <a:lnTo>
                  <a:pt x="921288" y="1579569"/>
                </a:lnTo>
                <a:cubicBezTo>
                  <a:pt x="921111" y="1565502"/>
                  <a:pt x="920933" y="1551436"/>
                  <a:pt x="920756" y="1537369"/>
                </a:cubicBezTo>
                <a:cubicBezTo>
                  <a:pt x="918173" y="1533598"/>
                  <a:pt x="943194" y="1519497"/>
                  <a:pt x="946290" y="1514308"/>
                </a:cubicBezTo>
                <a:lnTo>
                  <a:pt x="932462" y="1512581"/>
                </a:lnTo>
                <a:lnTo>
                  <a:pt x="940652" y="1510839"/>
                </a:lnTo>
                <a:cubicBezTo>
                  <a:pt x="944059" y="1509546"/>
                  <a:pt x="947769" y="1507347"/>
                  <a:pt x="950739" y="1503635"/>
                </a:cubicBezTo>
                <a:lnTo>
                  <a:pt x="966405" y="1439967"/>
                </a:lnTo>
                <a:cubicBezTo>
                  <a:pt x="966567" y="1437915"/>
                  <a:pt x="970755" y="1392639"/>
                  <a:pt x="973516" y="1389073"/>
                </a:cubicBezTo>
                <a:lnTo>
                  <a:pt x="986960" y="1351857"/>
                </a:lnTo>
                <a:lnTo>
                  <a:pt x="987761" y="1363479"/>
                </a:lnTo>
                <a:cubicBezTo>
                  <a:pt x="987046" y="1391389"/>
                  <a:pt x="991418" y="1341827"/>
                  <a:pt x="989043" y="1346093"/>
                </a:cubicBezTo>
                <a:lnTo>
                  <a:pt x="986960" y="1351857"/>
                </a:lnTo>
                <a:lnTo>
                  <a:pt x="985769" y="1334556"/>
                </a:lnTo>
                <a:cubicBezTo>
                  <a:pt x="983992" y="1300062"/>
                  <a:pt x="982872" y="1251835"/>
                  <a:pt x="982507" y="1216698"/>
                </a:cubicBezTo>
                <a:cubicBezTo>
                  <a:pt x="989105" y="1176777"/>
                  <a:pt x="968656" y="1115073"/>
                  <a:pt x="984836" y="1082381"/>
                </a:cubicBezTo>
                <a:cubicBezTo>
                  <a:pt x="976467" y="1067557"/>
                  <a:pt x="974466" y="1054191"/>
                  <a:pt x="993140" y="1043366"/>
                </a:cubicBezTo>
                <a:cubicBezTo>
                  <a:pt x="994613" y="1005627"/>
                  <a:pt x="972947" y="994211"/>
                  <a:pt x="995544" y="972540"/>
                </a:cubicBezTo>
                <a:cubicBezTo>
                  <a:pt x="1001437" y="952637"/>
                  <a:pt x="1021106" y="938879"/>
                  <a:pt x="1028500" y="923945"/>
                </a:cubicBezTo>
                <a:cubicBezTo>
                  <a:pt x="1032923" y="901661"/>
                  <a:pt x="1022511" y="861628"/>
                  <a:pt x="1022082" y="838835"/>
                </a:cubicBezTo>
                <a:cubicBezTo>
                  <a:pt x="1057150" y="821053"/>
                  <a:pt x="1014683" y="811325"/>
                  <a:pt x="1025925" y="787183"/>
                </a:cubicBezTo>
                <a:cubicBezTo>
                  <a:pt x="1039299" y="775919"/>
                  <a:pt x="1041738" y="767701"/>
                  <a:pt x="1027904" y="756272"/>
                </a:cubicBezTo>
                <a:cubicBezTo>
                  <a:pt x="1092931" y="704439"/>
                  <a:pt x="1063111" y="690611"/>
                  <a:pt x="1088796" y="641639"/>
                </a:cubicBezTo>
                <a:cubicBezTo>
                  <a:pt x="1115586" y="599503"/>
                  <a:pt x="1101832" y="585408"/>
                  <a:pt x="1164389" y="545140"/>
                </a:cubicBezTo>
                <a:cubicBezTo>
                  <a:pt x="1183904" y="515341"/>
                  <a:pt x="1212474" y="444932"/>
                  <a:pt x="1225321" y="413843"/>
                </a:cubicBezTo>
                <a:cubicBezTo>
                  <a:pt x="1235550" y="389613"/>
                  <a:pt x="1230254" y="392779"/>
                  <a:pt x="1241477" y="358607"/>
                </a:cubicBezTo>
                <a:cubicBezTo>
                  <a:pt x="1244505" y="325057"/>
                  <a:pt x="1241891" y="287714"/>
                  <a:pt x="1246119" y="254866"/>
                </a:cubicBezTo>
                <a:cubicBezTo>
                  <a:pt x="1250325" y="233178"/>
                  <a:pt x="1255354" y="194919"/>
                  <a:pt x="1266837" y="161517"/>
                </a:cubicBezTo>
                <a:cubicBezTo>
                  <a:pt x="1312077" y="135871"/>
                  <a:pt x="1280314" y="75805"/>
                  <a:pt x="1315021" y="54455"/>
                </a:cubicBezTo>
                <a:cubicBezTo>
                  <a:pt x="1325412" y="38765"/>
                  <a:pt x="1323873" y="23602"/>
                  <a:pt x="1319335" y="8880"/>
                </a:cubicBezTo>
                <a:lnTo>
                  <a:pt x="1316402" y="852"/>
                </a:lnTo>
                <a:lnTo>
                  <a:pt x="1207569"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27EDF4F-5E93-2EC5-92B4-603D24C00915}"/>
              </a:ext>
            </a:extLst>
          </p:cNvPr>
          <p:cNvSpPr>
            <a:spLocks noGrp="1"/>
          </p:cNvSpPr>
          <p:nvPr>
            <p:ph type="title"/>
          </p:nvPr>
        </p:nvSpPr>
        <p:spPr>
          <a:xfrm>
            <a:off x="1137038" y="609597"/>
            <a:ext cx="9770022" cy="1330841"/>
          </a:xfrm>
        </p:spPr>
        <p:txBody>
          <a:bodyPr>
            <a:normAutofit/>
          </a:bodyPr>
          <a:lstStyle/>
          <a:p>
            <a:r>
              <a:rPr lang="en-US" sz="2800" b="1" dirty="0">
                <a:effectLst/>
                <a:ea typeface="Calibri" panose="020F0502020204030204" pitchFamily="34" charset="0"/>
                <a:cs typeface="Times New Roman" panose="02020603050405020304" pitchFamily="18" charset="0"/>
              </a:rPr>
              <a:t>Training </a:t>
            </a:r>
            <a:r>
              <a:rPr lang="en-US" sz="2800" b="1" dirty="0">
                <a:ea typeface="Calibri" panose="020F0502020204030204" pitchFamily="34" charset="0"/>
                <a:cs typeface="Times New Roman" panose="02020603050405020304" pitchFamily="18" charset="0"/>
              </a:rPr>
              <a:t>to </a:t>
            </a:r>
            <a:r>
              <a:rPr lang="en-US" sz="2800" b="1" dirty="0">
                <a:effectLst/>
                <a:ea typeface="Calibri" panose="020F0502020204030204" pitchFamily="34" charset="0"/>
                <a:cs typeface="Times New Roman" panose="02020603050405020304" pitchFamily="18" charset="0"/>
              </a:rPr>
              <a:t>Support the Needs of Students with Food Allergies in School-Based Out of School Time (OST) Programs </a:t>
            </a:r>
            <a:endParaRPr lang="en-US" sz="2800" dirty="0"/>
          </a:p>
        </p:txBody>
      </p:sp>
      <p:sp>
        <p:nvSpPr>
          <p:cNvPr id="3" name="Content Placeholder 2">
            <a:extLst>
              <a:ext uri="{FF2B5EF4-FFF2-40B4-BE49-F238E27FC236}">
                <a16:creationId xmlns:a16="http://schemas.microsoft.com/office/drawing/2014/main" id="{5DBEFEA7-BFF9-5D7A-BE5A-57B53BC06650}"/>
              </a:ext>
            </a:extLst>
          </p:cNvPr>
          <p:cNvSpPr>
            <a:spLocks noGrp="1"/>
          </p:cNvSpPr>
          <p:nvPr>
            <p:ph idx="1"/>
          </p:nvPr>
        </p:nvSpPr>
        <p:spPr>
          <a:xfrm>
            <a:off x="1137038" y="1799924"/>
            <a:ext cx="5950970" cy="4302764"/>
          </a:xfrm>
        </p:spPr>
        <p:txBody>
          <a:bodyPr>
            <a:normAutofit fontScale="92500"/>
          </a:bodyPr>
          <a:lstStyle/>
          <a:p>
            <a:pPr marL="0" indent="0">
              <a:buNone/>
            </a:pPr>
            <a:r>
              <a:rPr lang="en-US" sz="2200" dirty="0"/>
              <a:t>All students deserve to participate in OST programs. </a:t>
            </a:r>
          </a:p>
          <a:p>
            <a:pPr marL="0" indent="0">
              <a:buNone/>
            </a:pPr>
            <a:r>
              <a:rPr lang="en-US" sz="2200" dirty="0"/>
              <a:t>The school nurse is uniquely positioned to provide these trainings.</a:t>
            </a:r>
          </a:p>
          <a:p>
            <a:pPr marL="0" indent="0">
              <a:buNone/>
            </a:pPr>
            <a:r>
              <a:rPr lang="en-US" sz="2200" dirty="0"/>
              <a:t>Provide training to OST staff/volunteers on the chronic health conditions of the students in their care. </a:t>
            </a:r>
          </a:p>
          <a:p>
            <a:pPr marL="0" indent="0">
              <a:buNone/>
            </a:pPr>
            <a:r>
              <a:rPr lang="en-US" sz="2200" dirty="0"/>
              <a:t>Training OST staff/volunteers may include (but are not limited to) the basics of the health condition(s), an understanding of the EAP, and delegation of emergency medicine administration (if permitted by local, state, and school district). </a:t>
            </a:r>
          </a:p>
          <a:p>
            <a:pPr marL="0" indent="0">
              <a:buNone/>
            </a:pPr>
            <a:r>
              <a:rPr lang="en-US" sz="2000" dirty="0"/>
              <a:t>(Centers for Disease Control and Prevention, 2022).</a:t>
            </a:r>
          </a:p>
          <a:p>
            <a:pPr marL="0" indent="0">
              <a:buNone/>
            </a:pPr>
            <a:endParaRPr lang="en-US" sz="2000" dirty="0"/>
          </a:p>
        </p:txBody>
      </p:sp>
      <p:sp>
        <p:nvSpPr>
          <p:cNvPr id="14" name="Freeform: Shape 13">
            <a:extLst>
              <a:ext uri="{FF2B5EF4-FFF2-40B4-BE49-F238E27FC236}">
                <a16:creationId xmlns:a16="http://schemas.microsoft.com/office/drawing/2014/main" id="{B7D3B4FC-79F4-47D2-9D79-DA876E6AD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0496" y="2022496"/>
            <a:ext cx="3795039" cy="404393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Graphic 4" descr="Schoolhouse with solid fill">
            <a:extLst>
              <a:ext uri="{FF2B5EF4-FFF2-40B4-BE49-F238E27FC236}">
                <a16:creationId xmlns:a16="http://schemas.microsoft.com/office/drawing/2014/main" id="{65604D7C-BC6E-79C5-26D2-FD3324DFA6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91362" y="2308377"/>
            <a:ext cx="3482910" cy="3482910"/>
          </a:xfrm>
          <a:prstGeom prst="rect">
            <a:avLst/>
          </a:prstGeom>
        </p:spPr>
      </p:pic>
      <p:sp>
        <p:nvSpPr>
          <p:cNvPr id="16" name="Rectangle 6">
            <a:extLst>
              <a:ext uri="{FF2B5EF4-FFF2-40B4-BE49-F238E27FC236}">
                <a16:creationId xmlns:a16="http://schemas.microsoft.com/office/drawing/2014/main" id="{2775D660-3127-4688-9782-F7C4639B1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2788" y="5952857"/>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7872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E8A7AE-2878-4737-8211-A12ED20FB46E}"/>
              </a:ext>
            </a:extLst>
          </p:cNvPr>
          <p:cNvSpPr>
            <a:spLocks noGrp="1"/>
          </p:cNvSpPr>
          <p:nvPr>
            <p:ph type="title"/>
          </p:nvPr>
        </p:nvSpPr>
        <p:spPr>
          <a:xfrm>
            <a:off x="572493" y="238539"/>
            <a:ext cx="11018520" cy="1434415"/>
          </a:xfrm>
        </p:spPr>
        <p:txBody>
          <a:bodyPr anchor="b">
            <a:normAutofit/>
          </a:bodyPr>
          <a:lstStyle/>
          <a:p>
            <a:r>
              <a:rPr lang="en-US" sz="5400" b="1"/>
              <a:t>Transition Planning - Communication</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B3D0BA-6728-64E2-11C4-E2C385EDAAEC}"/>
              </a:ext>
            </a:extLst>
          </p:cNvPr>
          <p:cNvSpPr>
            <a:spLocks noGrp="1"/>
          </p:cNvSpPr>
          <p:nvPr>
            <p:ph idx="1"/>
          </p:nvPr>
        </p:nvSpPr>
        <p:spPr>
          <a:xfrm>
            <a:off x="572493" y="2071315"/>
            <a:ext cx="6713552" cy="4548145"/>
          </a:xfrm>
        </p:spPr>
        <p:txBody>
          <a:bodyPr anchor="t">
            <a:normAutofit fontScale="40000" lnSpcReduction="20000"/>
          </a:bodyPr>
          <a:lstStyle/>
          <a:p>
            <a:pPr marL="0" indent="0">
              <a:buNone/>
            </a:pPr>
            <a:r>
              <a:rPr lang="en-US" sz="5000" dirty="0"/>
              <a:t>Family Educational Rights and Privacy Act (FERPA) allows the sharing of a child/youth record to school officials with a legitimate educational interest. </a:t>
            </a:r>
          </a:p>
          <a:p>
            <a:pPr marL="0" indent="0">
              <a:buNone/>
            </a:pPr>
            <a:endParaRPr lang="en-US" sz="5000" dirty="0"/>
          </a:p>
          <a:p>
            <a:pPr marL="0" indent="0">
              <a:buNone/>
            </a:pPr>
            <a:r>
              <a:rPr lang="en-US" sz="5000" dirty="0"/>
              <a:t>Transition planning should be considered when developing plans for preventing an allergic reaction and responding to a food allergy emergency.</a:t>
            </a:r>
            <a:r>
              <a:rPr lang="en-US" sz="5000" b="0" i="0" dirty="0">
                <a:effectLst/>
              </a:rPr>
              <a:t> </a:t>
            </a:r>
          </a:p>
          <a:p>
            <a:pPr marL="0" indent="0">
              <a:buNone/>
            </a:pPr>
            <a:endParaRPr lang="en-US" sz="5000" dirty="0"/>
          </a:p>
          <a:p>
            <a:pPr marL="0" indent="0">
              <a:buNone/>
            </a:pPr>
            <a:r>
              <a:rPr lang="en-US" sz="5000" dirty="0"/>
              <a:t>The school nurse or designee (as assigned by school administrator) communicates “need to know” healthcare needs (ECP or FAAP, IHP, and if the students has a 504, or IEP) when progressing to a new teacher, the next grade, or new school. (Centers for Disease Control and Prevention, n.d.). </a:t>
            </a:r>
          </a:p>
          <a:p>
            <a:pPr marL="0" indent="0">
              <a:buNone/>
            </a:pPr>
            <a:endParaRPr lang="en-US" sz="1400" dirty="0"/>
          </a:p>
          <a:p>
            <a:pPr marL="0" indent="0">
              <a:buNone/>
            </a:pPr>
            <a:r>
              <a:rPr lang="en-US" sz="1400" dirty="0"/>
              <a:t> </a:t>
            </a:r>
          </a:p>
          <a:p>
            <a:pPr marL="0" indent="0">
              <a:buNone/>
            </a:pPr>
            <a:endParaRPr lang="en-US" sz="1400" dirty="0"/>
          </a:p>
          <a:p>
            <a:pPr marL="0" indent="0">
              <a:buNone/>
            </a:pPr>
            <a:endParaRPr lang="en-US" sz="1400" dirty="0"/>
          </a:p>
          <a:p>
            <a:pPr marL="0" indent="0">
              <a:buNone/>
            </a:pPr>
            <a:r>
              <a:rPr lang="en-US" sz="1400" dirty="0"/>
              <a:t> </a:t>
            </a:r>
            <a:endParaRPr lang="en-US" sz="1400" b="0" i="0" dirty="0">
              <a:effectLst/>
            </a:endParaRPr>
          </a:p>
          <a:p>
            <a:pPr marL="0" indent="0">
              <a:buNone/>
            </a:pPr>
            <a:endParaRPr lang="en-US" sz="1400" dirty="0">
              <a:latin typeface="Helvetica Neue"/>
            </a:endParaRPr>
          </a:p>
          <a:p>
            <a:pPr marL="0" indent="0">
              <a:buNone/>
            </a:pPr>
            <a:endParaRPr lang="en-US" sz="1400" b="0" i="0" dirty="0">
              <a:effectLst/>
              <a:latin typeface="Helvetica Neue"/>
            </a:endParaRPr>
          </a:p>
          <a:p>
            <a:pPr marL="0" indent="0">
              <a:buNone/>
            </a:pPr>
            <a:endParaRPr lang="en-US" sz="1400" dirty="0"/>
          </a:p>
        </p:txBody>
      </p:sp>
      <p:pic>
        <p:nvPicPr>
          <p:cNvPr id="5" name="Picture 4" descr="Man in business wear, standing with carry-on bag, holding passport">
            <a:extLst>
              <a:ext uri="{FF2B5EF4-FFF2-40B4-BE49-F238E27FC236}">
                <a16:creationId xmlns:a16="http://schemas.microsoft.com/office/drawing/2014/main" id="{16A43941-D311-8F25-40EA-7528A8787F58}"/>
              </a:ext>
            </a:extLst>
          </p:cNvPr>
          <p:cNvPicPr>
            <a:picLocks noChangeAspect="1"/>
          </p:cNvPicPr>
          <p:nvPr/>
        </p:nvPicPr>
        <p:blipFill rotWithShape="1">
          <a:blip r:embed="rId2">
            <a:extLst>
              <a:ext uri="{28A0092B-C50C-407E-A947-70E740481C1C}">
                <a14:useLocalDpi xmlns:a14="http://schemas.microsoft.com/office/drawing/2010/main" val="0"/>
              </a:ext>
            </a:extLst>
          </a:blip>
          <a:srcRect l="35782" r="2" b="2"/>
          <a:stretch/>
        </p:blipFill>
        <p:spPr>
          <a:xfrm>
            <a:off x="7675658" y="2093976"/>
            <a:ext cx="3941064" cy="4096512"/>
          </a:xfrm>
          <a:prstGeom prst="rect">
            <a:avLst/>
          </a:prstGeom>
        </p:spPr>
      </p:pic>
    </p:spTree>
    <p:extLst>
      <p:ext uri="{BB962C8B-B14F-4D97-AF65-F5344CB8AC3E}">
        <p14:creationId xmlns:p14="http://schemas.microsoft.com/office/powerpoint/2010/main" val="4168919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17C83-84D9-C5C6-4799-7116B81E8E04}"/>
              </a:ext>
            </a:extLst>
          </p:cNvPr>
          <p:cNvSpPr>
            <a:spLocks noGrp="1"/>
          </p:cNvSpPr>
          <p:nvPr>
            <p:ph type="title"/>
          </p:nvPr>
        </p:nvSpPr>
        <p:spPr/>
        <p:txBody>
          <a:bodyPr>
            <a:normAutofit/>
          </a:bodyPr>
          <a:lstStyle/>
          <a:p>
            <a:r>
              <a:rPr lang="en-US" sz="3600" b="1" dirty="0"/>
              <a:t>Additional Resources</a:t>
            </a:r>
          </a:p>
        </p:txBody>
      </p:sp>
      <p:sp>
        <p:nvSpPr>
          <p:cNvPr id="3" name="Content Placeholder 2">
            <a:extLst>
              <a:ext uri="{FF2B5EF4-FFF2-40B4-BE49-F238E27FC236}">
                <a16:creationId xmlns:a16="http://schemas.microsoft.com/office/drawing/2014/main" id="{9C9C2935-C6FA-6D23-C075-237C46583CF3}"/>
              </a:ext>
            </a:extLst>
          </p:cNvPr>
          <p:cNvSpPr>
            <a:spLocks noGrp="1"/>
          </p:cNvSpPr>
          <p:nvPr>
            <p:ph idx="1"/>
          </p:nvPr>
        </p:nvSpPr>
        <p:spPr/>
        <p:txBody>
          <a:bodyPr>
            <a:normAutofit fontScale="92500" lnSpcReduction="20000"/>
          </a:bodyPr>
          <a:lstStyle/>
          <a:p>
            <a:pPr marL="0" indent="0">
              <a:buNone/>
            </a:pPr>
            <a:r>
              <a:rPr lang="en-US" sz="2000" dirty="0"/>
              <a:t>CDC Field Trip checklist: Managing Food Allergies in Schools: </a:t>
            </a:r>
            <a:r>
              <a:rPr lang="en-US" sz="2000" dirty="0">
                <a:hlinkClick r:id="rId2"/>
              </a:rPr>
              <a:t>https://www.cdc.gov/healthyschools/foodallergies/pdf/teachers_508_tagged.pdf</a:t>
            </a:r>
            <a:endParaRPr lang="en-US" sz="2000" dirty="0"/>
          </a:p>
          <a:p>
            <a:pPr marL="0" indent="0">
              <a:buNone/>
            </a:pPr>
            <a:endParaRPr lang="en-US" sz="2000" dirty="0"/>
          </a:p>
          <a:p>
            <a:pPr marL="0" indent="0">
              <a:buNone/>
            </a:pPr>
            <a:r>
              <a:rPr lang="en-US" sz="2000" i="0" dirty="0">
                <a:effectLst/>
              </a:rPr>
              <a:t>8 Tips to Help Teachers and School Staff Read Food Labels for Food Allergies </a:t>
            </a:r>
            <a:r>
              <a:rPr lang="en-US" sz="2100" i="0" dirty="0">
                <a:effectLst/>
              </a:rPr>
              <a:t>(</a:t>
            </a:r>
            <a:r>
              <a:rPr lang="en-US" sz="2100" dirty="0"/>
              <a:t>Kids with Food Allergies is a division of the Asthma &amp; Allergy Foundation of America): </a:t>
            </a:r>
            <a:r>
              <a:rPr lang="en-US" sz="2000" dirty="0">
                <a:hlinkClick r:id="rId3"/>
              </a:rPr>
              <a:t>https://community.kidswithfoodallergies.org/blog/8-tips-to-help-teachers-and-school-staff-read-food-labels-for-food-allergies</a:t>
            </a:r>
            <a:endParaRPr lang="en-US" sz="2000" dirty="0"/>
          </a:p>
          <a:p>
            <a:pPr marL="0" indent="0">
              <a:buNone/>
            </a:pPr>
            <a:endParaRPr lang="en-US" sz="2000" dirty="0"/>
          </a:p>
          <a:p>
            <a:pPr marL="0" indent="0">
              <a:buNone/>
            </a:pPr>
            <a:r>
              <a:rPr lang="en-US" sz="2000" dirty="0"/>
              <a:t>Medical Statement for Student Requiring Special Meals Due to Food Allergy or Intolerance: </a:t>
            </a:r>
            <a:r>
              <a:rPr lang="en-US" sz="2000" dirty="0">
                <a:hlinkClick r:id="rId4"/>
              </a:rPr>
              <a:t>http://www.usd261.com/Foods/Special_Dietary_Forms/Form_19D.docMedical_Statement_for_Student_Requiring_Special_Meals_Due_to_Food_Allergy_or_Intolerance.pdf</a:t>
            </a:r>
            <a:endParaRPr lang="en-US" sz="2000" dirty="0"/>
          </a:p>
          <a:p>
            <a:pPr marL="0" indent="0">
              <a:buNone/>
            </a:pPr>
            <a:endParaRPr lang="en-US" dirty="0"/>
          </a:p>
          <a:p>
            <a:pPr marL="0" indent="0">
              <a:buNone/>
            </a:pPr>
            <a:r>
              <a:rPr lang="en-US" sz="2200" dirty="0"/>
              <a:t>Sample Student Epinephrine Autoinjector Self Carry Authorization Form: </a:t>
            </a:r>
            <a:r>
              <a:rPr lang="en-US" sz="1900" dirty="0">
                <a:hlinkClick r:id="rId5"/>
              </a:rPr>
              <a:t>https://odh.ohio.gov/know-our-programs/school-nursing-program/media/sample_school_epinephrine_autoinjector_authorization</a:t>
            </a:r>
            <a:endParaRPr lang="en-US" sz="1900" dirty="0"/>
          </a:p>
          <a:p>
            <a:pPr marL="0" indent="0">
              <a:buNone/>
            </a:pPr>
            <a:endParaRPr lang="en-US" dirty="0"/>
          </a:p>
        </p:txBody>
      </p:sp>
    </p:spTree>
    <p:extLst>
      <p:ext uri="{BB962C8B-B14F-4D97-AF65-F5344CB8AC3E}">
        <p14:creationId xmlns:p14="http://schemas.microsoft.com/office/powerpoint/2010/main" val="721327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96095-584B-0B5B-DAFE-B0D39591803C}"/>
              </a:ext>
            </a:extLst>
          </p:cNvPr>
          <p:cNvSpPr>
            <a:spLocks noGrp="1"/>
          </p:cNvSpPr>
          <p:nvPr>
            <p:ph type="title"/>
          </p:nvPr>
        </p:nvSpPr>
        <p:spPr/>
        <p:txBody>
          <a:bodyPr>
            <a:normAutofit/>
          </a:bodyPr>
          <a:lstStyle/>
          <a:p>
            <a:r>
              <a:rPr lang="en-US" sz="3600" b="1" dirty="0"/>
              <a:t>NASN Position Statements that Apply to the Care and Support of Students with Food Allergies</a:t>
            </a:r>
          </a:p>
        </p:txBody>
      </p:sp>
      <p:sp>
        <p:nvSpPr>
          <p:cNvPr id="3" name="Content Placeholder 2">
            <a:extLst>
              <a:ext uri="{FF2B5EF4-FFF2-40B4-BE49-F238E27FC236}">
                <a16:creationId xmlns:a16="http://schemas.microsoft.com/office/drawing/2014/main" id="{76AE577D-DD16-D0EF-82AA-07DFC64D5AE1}"/>
              </a:ext>
            </a:extLst>
          </p:cNvPr>
          <p:cNvSpPr>
            <a:spLocks noGrp="1"/>
          </p:cNvSpPr>
          <p:nvPr>
            <p:ph idx="1"/>
          </p:nvPr>
        </p:nvSpPr>
        <p:spPr>
          <a:xfrm>
            <a:off x="838200" y="1551963"/>
            <a:ext cx="10515600" cy="4625000"/>
          </a:xfrm>
        </p:spPr>
        <p:txBody>
          <a:bodyPr>
            <a:normAutofit fontScale="92500" lnSpcReduction="10000"/>
          </a:bodyPr>
          <a:lstStyle/>
          <a:p>
            <a:pPr marL="0" indent="0">
              <a:lnSpc>
                <a:spcPct val="100000"/>
              </a:lnSpc>
              <a:buNone/>
            </a:pPr>
            <a:r>
              <a:rPr lang="en-US" sz="2000" dirty="0"/>
              <a:t>Bullying and Cyberbullying, Prevention in Schools: </a:t>
            </a:r>
            <a:r>
              <a:rPr lang="en-US" sz="2000" dirty="0">
                <a:hlinkClick r:id="rId2"/>
              </a:rPr>
              <a:t>https://www.nasn.org/nasn-resources/professional-practice-documents/position-statements/ps-bullying</a:t>
            </a:r>
            <a:r>
              <a:rPr lang="en-US" sz="2000" dirty="0"/>
              <a:t>   </a:t>
            </a:r>
          </a:p>
          <a:p>
            <a:pPr marL="0" indent="0">
              <a:lnSpc>
                <a:spcPct val="100000"/>
              </a:lnSpc>
              <a:buNone/>
            </a:pPr>
            <a:r>
              <a:rPr lang="en-US" sz="2000" dirty="0"/>
              <a:t>IDEIA and Section 504 Teams, The School Nurse as an Essential Member: </a:t>
            </a:r>
            <a:r>
              <a:rPr lang="en-US" sz="2000" dirty="0">
                <a:hlinkClick r:id="rId3"/>
              </a:rPr>
              <a:t>https://www.nasn.org/nasn-resources/professional-practice-documents/position-statements/ps-ideia</a:t>
            </a:r>
            <a:r>
              <a:rPr lang="en-US" sz="2000" dirty="0"/>
              <a:t>  </a:t>
            </a:r>
            <a:endParaRPr lang="en-US" dirty="0"/>
          </a:p>
          <a:p>
            <a:pPr marL="0" indent="0">
              <a:lnSpc>
                <a:spcPct val="100000"/>
              </a:lnSpc>
              <a:buNone/>
            </a:pPr>
            <a:r>
              <a:rPr lang="en-US" sz="2000" dirty="0">
                <a:solidFill>
                  <a:srgbClr val="394147"/>
                </a:solidFill>
                <a:effectLst/>
              </a:rPr>
              <a:t>Use of Individualized Healthcare Plans to Support School Health Services: </a:t>
            </a:r>
            <a:r>
              <a:rPr lang="en-US" sz="2000" dirty="0">
                <a:solidFill>
                  <a:srgbClr val="394147"/>
                </a:solidFill>
                <a:effectLst/>
                <a:hlinkClick r:id="rId4"/>
              </a:rPr>
              <a:t>https://www.nasn.org/nasn-resources/professional-practice-documents/position-statements/ps-ihps</a:t>
            </a:r>
            <a:r>
              <a:rPr lang="en-US" sz="2000" dirty="0">
                <a:solidFill>
                  <a:srgbClr val="394147"/>
                </a:solidFill>
                <a:effectLst/>
              </a:rPr>
              <a:t>  </a:t>
            </a:r>
          </a:p>
          <a:p>
            <a:pPr marL="0" indent="0" algn="l">
              <a:lnSpc>
                <a:spcPct val="100000"/>
              </a:lnSpc>
              <a:buNone/>
            </a:pPr>
            <a:r>
              <a:rPr lang="en-US" sz="2000" dirty="0">
                <a:solidFill>
                  <a:srgbClr val="394147"/>
                </a:solidFill>
                <a:effectLst/>
              </a:rPr>
              <a:t>School-Sponsored Before, After, and Extended School Year Programs: </a:t>
            </a:r>
            <a:r>
              <a:rPr lang="en-US" sz="2000" dirty="0">
                <a:solidFill>
                  <a:srgbClr val="394147"/>
                </a:solidFill>
                <a:effectLst/>
                <a:hlinkClick r:id="rId5"/>
              </a:rPr>
              <a:t>https://www.nasn.org/nasn-resources/professional-practice-documents/position-statements/ps-before-after-programs</a:t>
            </a:r>
            <a:r>
              <a:rPr lang="en-US" sz="2000" dirty="0">
                <a:solidFill>
                  <a:srgbClr val="394147"/>
                </a:solidFill>
                <a:effectLst/>
              </a:rPr>
              <a:t> </a:t>
            </a:r>
            <a:endParaRPr lang="en-US" sz="2000" dirty="0">
              <a:effectLst/>
            </a:endParaRPr>
          </a:p>
          <a:p>
            <a:pPr marL="0" indent="0" algn="l">
              <a:lnSpc>
                <a:spcPct val="100000"/>
              </a:lnSpc>
              <a:buNone/>
            </a:pPr>
            <a:r>
              <a:rPr lang="en-US" sz="2000" dirty="0"/>
              <a:t>School-Sponsored Trips: </a:t>
            </a:r>
            <a:r>
              <a:rPr lang="en-US" sz="2000" dirty="0">
                <a:hlinkClick r:id="rId6"/>
              </a:rPr>
              <a:t>https://www.nasn.org/nasn-resources/professional-practice-documents/position-statements/ps-trips</a:t>
            </a:r>
            <a:r>
              <a:rPr lang="en-US" sz="2000" dirty="0"/>
              <a:t> </a:t>
            </a:r>
          </a:p>
          <a:p>
            <a:pPr marL="0" indent="0" algn="l">
              <a:lnSpc>
                <a:spcPct val="100000"/>
              </a:lnSpc>
              <a:buNone/>
            </a:pPr>
            <a:r>
              <a:rPr lang="en-US" sz="2000" dirty="0">
                <a:solidFill>
                  <a:srgbClr val="394147"/>
                </a:solidFill>
                <a:effectLst/>
              </a:rPr>
              <a:t>Transition Planning for Students with Healthcare Needs: </a:t>
            </a:r>
            <a:r>
              <a:rPr lang="en-US" sz="2000" dirty="0">
                <a:solidFill>
                  <a:srgbClr val="394147"/>
                </a:solidFill>
                <a:effectLst/>
                <a:hlinkClick r:id="rId7"/>
              </a:rPr>
              <a:t>https://www.nasn.org/nasn-resources/professional-practice-documents/position-statements/ps-transition</a:t>
            </a:r>
            <a:endParaRPr lang="en-US" sz="2000" dirty="0">
              <a:solidFill>
                <a:srgbClr val="394147"/>
              </a:solidFill>
              <a:effectLst/>
            </a:endParaRPr>
          </a:p>
          <a:p>
            <a:pPr marL="0" indent="0" algn="l">
              <a:lnSpc>
                <a:spcPct val="100000"/>
              </a:lnSpc>
              <a:buNone/>
            </a:pPr>
            <a:endParaRPr lang="en-US" sz="2000" dirty="0"/>
          </a:p>
          <a:p>
            <a:pPr marL="0" indent="0" algn="l">
              <a:lnSpc>
                <a:spcPct val="100000"/>
              </a:lnSpc>
              <a:buNone/>
            </a:pPr>
            <a:endParaRPr lang="en-US" sz="2000" dirty="0">
              <a:effectLst/>
            </a:endParaRPr>
          </a:p>
          <a:p>
            <a:pPr marL="0" indent="0" algn="l">
              <a:buNone/>
            </a:pPr>
            <a:endParaRPr lang="en-US" sz="2000" dirty="0">
              <a:solidFill>
                <a:srgbClr val="394147"/>
              </a:solidFill>
              <a:effectLst/>
            </a:endParaRPr>
          </a:p>
          <a:p>
            <a:pPr marL="0" indent="0">
              <a:buNone/>
            </a:pPr>
            <a:endParaRPr lang="en-US" dirty="0"/>
          </a:p>
        </p:txBody>
      </p:sp>
    </p:spTree>
    <p:extLst>
      <p:ext uri="{BB962C8B-B14F-4D97-AF65-F5344CB8AC3E}">
        <p14:creationId xmlns:p14="http://schemas.microsoft.com/office/powerpoint/2010/main" val="17226043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CEE9F-287D-8C97-5522-4A7FF7F06B7D}"/>
              </a:ext>
            </a:extLst>
          </p:cNvPr>
          <p:cNvSpPr>
            <a:spLocks noGrp="1"/>
          </p:cNvSpPr>
          <p:nvPr>
            <p:ph type="title"/>
          </p:nvPr>
        </p:nvSpPr>
        <p:spPr/>
        <p:txBody>
          <a:bodyPr>
            <a:normAutofit/>
          </a:bodyPr>
          <a:lstStyle/>
          <a:p>
            <a:pPr algn="ctr"/>
            <a:r>
              <a:rPr lang="en-US" sz="3600" b="1" dirty="0"/>
              <a:t>References</a:t>
            </a:r>
          </a:p>
        </p:txBody>
      </p:sp>
      <p:sp>
        <p:nvSpPr>
          <p:cNvPr id="3" name="Content Placeholder 2">
            <a:extLst>
              <a:ext uri="{FF2B5EF4-FFF2-40B4-BE49-F238E27FC236}">
                <a16:creationId xmlns:a16="http://schemas.microsoft.com/office/drawing/2014/main" id="{CD72EAB5-C76F-D35E-05D9-7711F86DDD84}"/>
              </a:ext>
            </a:extLst>
          </p:cNvPr>
          <p:cNvSpPr>
            <a:spLocks noGrp="1"/>
          </p:cNvSpPr>
          <p:nvPr>
            <p:ph idx="1"/>
          </p:nvPr>
        </p:nvSpPr>
        <p:spPr>
          <a:xfrm>
            <a:off x="838200" y="1381913"/>
            <a:ext cx="10515600" cy="5110961"/>
          </a:xfrm>
        </p:spPr>
        <p:txBody>
          <a:bodyPr>
            <a:normAutofit fontScale="85000" lnSpcReduction="10000"/>
          </a:bodyPr>
          <a:lstStyle/>
          <a:p>
            <a:pPr marL="0" marR="0" indent="0">
              <a:lnSpc>
                <a:spcPct val="107000"/>
              </a:lnSpc>
              <a:spcBef>
                <a:spcPts val="0"/>
              </a:spcBef>
              <a:spcAft>
                <a:spcPts val="800"/>
              </a:spcAft>
              <a:buNone/>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American Academy of Allergy, Asthma, &amp; Immunology. (n.d.). </a:t>
            </a:r>
            <a:r>
              <a:rPr lang="en-US" sz="1400" i="1" kern="100" dirty="0">
                <a:effectLst/>
                <a:latin typeface="Calibri" panose="020F0502020204030204" pitchFamily="34" charset="0"/>
                <a:ea typeface="Calibri" panose="020F0502020204030204" pitchFamily="34" charset="0"/>
                <a:cs typeface="Times New Roman" panose="02020603050405020304" pitchFamily="18" charset="0"/>
              </a:rPr>
              <a:t>Immunoglobulin E (IgE) defined. </a:t>
            </a:r>
            <a:r>
              <a:rPr lang="en-US" sz="14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https://www.aaaai.org/tools-for-the-public/allergy,-asthma-immunology-glossary/immunoglobulin-e-(ige)-defined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American Academy of Allergy, Asthma, &amp; Immunology. (n.d.).</a:t>
            </a:r>
            <a:r>
              <a:rPr lang="en-US" sz="1400" i="1" kern="100" dirty="0">
                <a:effectLst/>
                <a:latin typeface="Calibri" panose="020F0502020204030204" pitchFamily="34" charset="0"/>
                <a:ea typeface="Calibri" panose="020F0502020204030204" pitchFamily="34" charset="0"/>
                <a:cs typeface="Times New Roman" panose="02020603050405020304" pitchFamily="18" charset="0"/>
              </a:rPr>
              <a:t> Food intolerance versus food allergy. </a:t>
            </a:r>
            <a:r>
              <a:rPr lang="en-US" sz="14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https://www.aaaai.org/tools-for-the-public/conditions-library/allergies/food-intolerance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American Academy of Allergy, Asthma, &amp; Immunology</a:t>
            </a:r>
            <a:r>
              <a:rPr lang="en-US" sz="1400" kern="100" dirty="0">
                <a:effectLst/>
                <a:latin typeface="Calibri" panose="020F0502020204030204" pitchFamily="34" charset="0"/>
                <a:ea typeface="Calibri" panose="020F0502020204030204" pitchFamily="34" charset="0"/>
                <a:cs typeface="Calibri" panose="020F0502020204030204" pitchFamily="34" charset="0"/>
              </a:rPr>
              <a:t>. (n.d.). </a:t>
            </a:r>
            <a:r>
              <a:rPr lang="en-US" sz="1400" i="1" dirty="0">
                <a:effectLst/>
              </a:rPr>
              <a:t>When should children and adolescents assume responsibility for self-treatment of anaphylaxis? </a:t>
            </a:r>
            <a:r>
              <a:rPr lang="en-US" sz="1400" dirty="0">
                <a:hlinkClick r:id="rId4"/>
              </a:rPr>
              <a:t>https://www.aaaai.org/Tools-for-the-Public/Conditions-Library/Allergies/children-epinephrine</a:t>
            </a:r>
            <a:endParaRPr lang="en-US" sz="1400" dirty="0"/>
          </a:p>
          <a:p>
            <a:pPr marL="0" indent="0">
              <a:buNone/>
            </a:pPr>
            <a:r>
              <a:rPr lang="en-US" sz="1400" b="0" i="0" dirty="0">
                <a:solidFill>
                  <a:srgbClr val="212121"/>
                </a:solidFill>
                <a:effectLst/>
              </a:rPr>
              <a:t>Butler, S. M., Boucher, E. A., Tobison, J., &amp; Phan, H. (2020). Medication use in schools: Current trends, challenges, and best practices. </a:t>
            </a:r>
            <a:r>
              <a:rPr lang="en-US" sz="1400" b="0" i="1" dirty="0">
                <a:solidFill>
                  <a:srgbClr val="212121"/>
                </a:solidFill>
                <a:effectLst/>
              </a:rPr>
              <a:t>The journal of pediatric pharmacology and therapeutics : JPPT : the official journal of PPAG</a:t>
            </a:r>
            <a:r>
              <a:rPr lang="en-US" sz="1400" b="0" i="0" dirty="0">
                <a:solidFill>
                  <a:srgbClr val="212121"/>
                </a:solidFill>
                <a:effectLst/>
              </a:rPr>
              <a:t>, </a:t>
            </a:r>
            <a:r>
              <a:rPr lang="en-US" sz="1400" b="0" i="1" dirty="0">
                <a:solidFill>
                  <a:srgbClr val="212121"/>
                </a:solidFill>
                <a:effectLst/>
              </a:rPr>
              <a:t>25</a:t>
            </a:r>
            <a:r>
              <a:rPr lang="en-US" sz="1400" b="0" i="0" dirty="0">
                <a:solidFill>
                  <a:srgbClr val="212121"/>
                </a:solidFill>
                <a:effectLst/>
              </a:rPr>
              <a:t>(1), 7–24. </a:t>
            </a:r>
            <a:r>
              <a:rPr lang="en-US" sz="1400" b="0" i="0" dirty="0">
                <a:solidFill>
                  <a:srgbClr val="212121"/>
                </a:solidFill>
                <a:effectLst/>
                <a:hlinkClick r:id="rId5"/>
              </a:rPr>
              <a:t>https://doi.org/10.5863/1551-6776-25.1.7</a:t>
            </a:r>
            <a:endParaRPr lang="en-US" sz="1400" kern="100" dirty="0">
              <a:effectLst/>
              <a:ea typeface="Calibri" panose="020F0502020204030204" pitchFamily="34" charset="0"/>
              <a:cs typeface="Calibri" panose="020F0502020204030204" pitchFamily="34" charset="0"/>
            </a:endParaRPr>
          </a:p>
          <a:p>
            <a:pPr marL="0" indent="0">
              <a:buNone/>
            </a:pPr>
            <a:r>
              <a:rPr lang="en-US" sz="1400" dirty="0">
                <a:solidFill>
                  <a:srgbClr val="000000"/>
                </a:solidFill>
              </a:rPr>
              <a:t>Centers for Disease Control and Prevention. (n.d.). </a:t>
            </a:r>
            <a:r>
              <a:rPr lang="en-US" sz="1400" i="1" dirty="0">
                <a:solidFill>
                  <a:srgbClr val="000000"/>
                </a:solidFill>
              </a:rPr>
              <a:t>Food allergies</a:t>
            </a:r>
            <a:r>
              <a:rPr lang="en-US" sz="1400" dirty="0">
                <a:solidFill>
                  <a:srgbClr val="000000"/>
                </a:solidFill>
              </a:rPr>
              <a:t>. </a:t>
            </a:r>
            <a:r>
              <a:rPr lang="en-US" sz="1400" dirty="0">
                <a:solidFill>
                  <a:srgbClr val="000000"/>
                </a:solidFill>
                <a:hlinkClick r:id="rId6"/>
              </a:rPr>
              <a:t>https://www.cdc.gov/healthyschools/foodallergies/index.htm</a:t>
            </a:r>
            <a:endParaRPr lang="en-US" sz="1400" dirty="0">
              <a:solidFill>
                <a:srgbClr val="000000"/>
              </a:solidFill>
            </a:endParaRPr>
          </a:p>
          <a:p>
            <a:pPr marL="0" indent="0">
              <a:buNone/>
            </a:pPr>
            <a:r>
              <a:rPr lang="en-US" sz="1400" kern="100" dirty="0">
                <a:effectLst/>
                <a:latin typeface="Calibri" panose="020F0502020204030204" pitchFamily="34" charset="0"/>
                <a:ea typeface="Calibri" panose="020F0502020204030204" pitchFamily="34" charset="0"/>
                <a:cs typeface="Calibri" panose="020F0502020204030204" pitchFamily="34" charset="0"/>
              </a:rPr>
              <a:t>Centers for Disease Control and Prevention. (2013). </a:t>
            </a:r>
            <a:r>
              <a:rPr lang="en-US" sz="1400" i="1" kern="100" dirty="0">
                <a:effectLst/>
                <a:latin typeface="Calibri" panose="020F0502020204030204" pitchFamily="34" charset="0"/>
                <a:ea typeface="Calibri" panose="020F0502020204030204" pitchFamily="34" charset="0"/>
                <a:cs typeface="Calibri" panose="020F0502020204030204" pitchFamily="34" charset="0"/>
              </a:rPr>
              <a:t>Voluntary guidelines for managing food allergies in schools and early care and education programs. </a:t>
            </a:r>
            <a:r>
              <a:rPr lang="en-US" sz="1400" kern="100" dirty="0">
                <a:effectLst/>
                <a:latin typeface="Calibri" panose="020F0502020204030204" pitchFamily="34" charset="0"/>
                <a:ea typeface="Calibri" panose="020F0502020204030204" pitchFamily="34" charset="0"/>
                <a:cs typeface="Calibri" panose="020F0502020204030204" pitchFamily="34" charset="0"/>
              </a:rPr>
              <a:t>Washington, DC: US Department of Health &amp; Human Services. </a:t>
            </a:r>
            <a:r>
              <a:rPr lang="en-US" sz="1400" dirty="0">
                <a:hlinkClick r:id="rId7"/>
              </a:rPr>
              <a:t>https://www.cdc.gov/healthyschools/foodallergies/pdf/20_316712-A_FA_guide_508tag.pdf</a:t>
            </a:r>
            <a:endParaRPr lang="en-US" sz="1400" dirty="0"/>
          </a:p>
          <a:p>
            <a:pPr marL="0" indent="0">
              <a:buNone/>
            </a:pPr>
            <a:r>
              <a:rPr lang="en-US" sz="1400" kern="100" dirty="0">
                <a:effectLst/>
                <a:latin typeface="Calibri" panose="020F0502020204030204" pitchFamily="34" charset="0"/>
                <a:ea typeface="Calibri" panose="020F0502020204030204" pitchFamily="34" charset="0"/>
                <a:cs typeface="Calibri" panose="020F0502020204030204" pitchFamily="34" charset="0"/>
              </a:rPr>
              <a:t>Centers for Disease Control and Prevention. (2022). </a:t>
            </a:r>
            <a:r>
              <a:rPr lang="en-US" sz="1400" b="0" i="1" dirty="0">
                <a:solidFill>
                  <a:srgbClr val="222222"/>
                </a:solidFill>
                <a:effectLst/>
              </a:rPr>
              <a:t>Supporting students with chronic health conditions in school-based OST programs. </a:t>
            </a:r>
            <a:r>
              <a:rPr lang="en-US" sz="1400" dirty="0">
                <a:hlinkClick r:id="rId8"/>
              </a:rPr>
              <a:t>https://www.cdc.gov/healthyschools/managing_CHC_OST.htm</a:t>
            </a:r>
            <a:endParaRPr lang="en-US" sz="1400" dirty="0"/>
          </a:p>
          <a:p>
            <a:pPr marL="0" indent="0">
              <a:buNone/>
            </a:pPr>
            <a:r>
              <a:rPr lang="en-US" sz="1400" b="0" i="0" dirty="0">
                <a:solidFill>
                  <a:srgbClr val="212121"/>
                </a:solidFill>
                <a:effectLst/>
              </a:rPr>
              <a:t>Family Educational Rights and Privacy Act (FERPA). U.S. Department of Education. </a:t>
            </a:r>
            <a:r>
              <a:rPr lang="en-US" sz="1400" b="0" i="0" dirty="0">
                <a:solidFill>
                  <a:srgbClr val="212121"/>
                </a:solidFill>
                <a:effectLst/>
                <a:hlinkClick r:id="rId9"/>
              </a:rPr>
              <a:t>https://www2.ed.gov/policy/gen/guid/fpco/ferpa/index.html</a:t>
            </a:r>
            <a:endParaRPr lang="en-US" sz="14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1400" dirty="0"/>
              <a:t>Food &amp; Drug Administration. (2023), </a:t>
            </a:r>
            <a:r>
              <a:rPr lang="en-US" sz="1400" i="1" dirty="0"/>
              <a:t>Food allergies. </a:t>
            </a:r>
            <a:r>
              <a:rPr lang="en-US" sz="1400" dirty="0">
                <a:hlinkClick r:id="rId10"/>
              </a:rPr>
              <a:t>https://www.fda.gov/food/food-labeling-nutrition/food-allergies</a:t>
            </a:r>
            <a:endParaRPr lang="en-US" sz="1400" dirty="0"/>
          </a:p>
          <a:p>
            <a:pPr marL="0" indent="0">
              <a:buNone/>
            </a:pPr>
            <a:r>
              <a:rPr lang="en-US" sz="1400" dirty="0"/>
              <a:t>Food &amp; Drug Administration. (2023). </a:t>
            </a:r>
            <a:r>
              <a:rPr lang="en-US" sz="1400" i="1" dirty="0"/>
              <a:t>Have food allergies? Read the label</a:t>
            </a:r>
            <a:r>
              <a:rPr lang="en-US" sz="1400" dirty="0"/>
              <a:t>. </a:t>
            </a:r>
            <a:r>
              <a:rPr lang="en-US" sz="1400" dirty="0">
                <a:solidFill>
                  <a:srgbClr val="373D3F"/>
                </a:solidFill>
                <a:hlinkClick r:id="rId11"/>
              </a:rPr>
              <a:t>https://www.fda.gov/consumers/consumer-updates/have-food-allergies-read-label</a:t>
            </a:r>
            <a:endParaRPr lang="en-US" sz="1400" dirty="0">
              <a:solidFill>
                <a:srgbClr val="373D3F"/>
              </a:solidFill>
            </a:endParaRPr>
          </a:p>
          <a:p>
            <a:pPr marL="0" indent="0">
              <a:buNone/>
            </a:pPr>
            <a:r>
              <a:rPr lang="en-US" sz="1400" dirty="0"/>
              <a:t>H.R. 2468, School-Based Allergies and Asthma Management Program Act. (2021).</a:t>
            </a:r>
            <a:r>
              <a:rPr lang="en-US" sz="1400" kern="100" dirty="0">
                <a:effectLst/>
                <a:ea typeface="Calibri" panose="020F0502020204030204" pitchFamily="34" charset="0"/>
                <a:cs typeface="Calibri" panose="020F0502020204030204" pitchFamily="34" charset="0"/>
              </a:rPr>
              <a:t> </a:t>
            </a:r>
            <a:r>
              <a:rPr lang="en-US" sz="1400" kern="100" dirty="0">
                <a:effectLst/>
                <a:ea typeface="Calibri" panose="020F0502020204030204" pitchFamily="34" charset="0"/>
                <a:cs typeface="Calibri" panose="020F0502020204030204" pitchFamily="34" charset="0"/>
                <a:hlinkClick r:id="rId12"/>
              </a:rPr>
              <a:t>https://www.congress.gov/bill/116th-congress/house-bill/2468/text</a:t>
            </a:r>
            <a:endParaRPr lang="en-US" sz="1400" kern="100" dirty="0">
              <a:effectLst/>
              <a:ea typeface="Calibri" panose="020F0502020204030204" pitchFamily="34" charset="0"/>
              <a:cs typeface="Calibri" panose="020F0502020204030204" pitchFamily="34" charset="0"/>
            </a:endParaRPr>
          </a:p>
          <a:p>
            <a:pPr marL="0" indent="0">
              <a:buNone/>
            </a:pPr>
            <a:r>
              <a:rPr lang="en-US" sz="1400" kern="100" dirty="0">
                <a:effectLst/>
                <a:ea typeface="Calibri" panose="020F0502020204030204" pitchFamily="34" charset="0"/>
                <a:cs typeface="Calibri" panose="020F0502020204030204" pitchFamily="34" charset="0"/>
              </a:rPr>
              <a:t>Kids with Food Allergies. (2021). School health care plans for your child with food allergies. </a:t>
            </a:r>
            <a:r>
              <a:rPr lang="en-US" sz="1400" kern="100" dirty="0">
                <a:effectLst/>
                <a:ea typeface="Calibri" panose="020F0502020204030204" pitchFamily="34" charset="0"/>
                <a:cs typeface="Calibri" panose="020F0502020204030204" pitchFamily="34" charset="0"/>
                <a:hlinkClick r:id="rId13"/>
              </a:rPr>
              <a:t>https://kidswithfoodallergies.org/living-with-food-allergies/planning-for-school/school-health-care-plans/</a:t>
            </a:r>
            <a:endParaRPr lang="en-US" sz="1400" kern="100" dirty="0">
              <a:effectLst/>
              <a:ea typeface="Calibri" panose="020F0502020204030204" pitchFamily="34" charset="0"/>
              <a:cs typeface="Calibri" panose="020F0502020204030204" pitchFamily="34" charset="0"/>
            </a:endParaRPr>
          </a:p>
          <a:p>
            <a:pPr marL="0" indent="0">
              <a:buNone/>
            </a:pPr>
            <a:r>
              <a:rPr lang="en-US" sz="1400" b="0" i="0" dirty="0">
                <a:solidFill>
                  <a:srgbClr val="212121"/>
                </a:solidFill>
                <a:effectLst/>
              </a:rPr>
              <a:t>Lee, S., Bellolio, M. F., Hess, E. P., &amp; Campbell, R. L. (2014). Predictors of biphasic reactions in the emergency department for patients with anaphylaxis. </a:t>
            </a:r>
            <a:r>
              <a:rPr lang="en-US" sz="1400" b="0" i="1" dirty="0">
                <a:solidFill>
                  <a:srgbClr val="212121"/>
                </a:solidFill>
                <a:effectLst/>
              </a:rPr>
              <a:t>The journal of allergy and clinical immunology. In practice</a:t>
            </a:r>
            <a:r>
              <a:rPr lang="en-US" sz="1400" b="0" i="0" dirty="0">
                <a:solidFill>
                  <a:srgbClr val="212121"/>
                </a:solidFill>
                <a:effectLst/>
              </a:rPr>
              <a:t>, </a:t>
            </a:r>
            <a:r>
              <a:rPr lang="en-US" sz="1400" b="0" i="1" dirty="0">
                <a:solidFill>
                  <a:srgbClr val="212121"/>
                </a:solidFill>
                <a:effectLst/>
              </a:rPr>
              <a:t>2</a:t>
            </a:r>
            <a:r>
              <a:rPr lang="en-US" sz="1400" b="0" i="0" dirty="0">
                <a:solidFill>
                  <a:srgbClr val="212121"/>
                </a:solidFill>
                <a:effectLst/>
              </a:rPr>
              <a:t>(3), 281–287. </a:t>
            </a:r>
            <a:r>
              <a:rPr lang="en-US" sz="1400" b="0" i="0" dirty="0">
                <a:solidFill>
                  <a:srgbClr val="212121"/>
                </a:solidFill>
                <a:effectLst/>
                <a:hlinkClick r:id="rId14"/>
              </a:rPr>
              <a:t>https://doi.org/10.1016/j.jaip.2014.01.012</a:t>
            </a:r>
            <a:endParaRPr lang="en-US" sz="1400" b="0" i="0" dirty="0">
              <a:solidFill>
                <a:srgbClr val="212121"/>
              </a:solidFill>
              <a:effectLst/>
            </a:endParaRPr>
          </a:p>
        </p:txBody>
      </p:sp>
    </p:spTree>
    <p:extLst>
      <p:ext uri="{BB962C8B-B14F-4D97-AF65-F5344CB8AC3E}">
        <p14:creationId xmlns:p14="http://schemas.microsoft.com/office/powerpoint/2010/main" val="2902156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014E0-ECAD-6C75-CA04-F666190D0EC4}"/>
              </a:ext>
            </a:extLst>
          </p:cNvPr>
          <p:cNvSpPr>
            <a:spLocks noGrp="1"/>
          </p:cNvSpPr>
          <p:nvPr>
            <p:ph type="title"/>
          </p:nvPr>
        </p:nvSpPr>
        <p:spPr/>
        <p:txBody>
          <a:bodyPr>
            <a:normAutofit/>
          </a:bodyPr>
          <a:lstStyle/>
          <a:p>
            <a:pPr algn="ctr"/>
            <a:r>
              <a:rPr lang="en-US" sz="3600" b="1" dirty="0"/>
              <a:t>References</a:t>
            </a:r>
          </a:p>
        </p:txBody>
      </p:sp>
      <p:sp>
        <p:nvSpPr>
          <p:cNvPr id="3" name="Content Placeholder 2">
            <a:extLst>
              <a:ext uri="{FF2B5EF4-FFF2-40B4-BE49-F238E27FC236}">
                <a16:creationId xmlns:a16="http://schemas.microsoft.com/office/drawing/2014/main" id="{4FEFC00B-6481-F988-5A67-51F68D603AE7}"/>
              </a:ext>
            </a:extLst>
          </p:cNvPr>
          <p:cNvSpPr>
            <a:spLocks noGrp="1"/>
          </p:cNvSpPr>
          <p:nvPr>
            <p:ph idx="1"/>
          </p:nvPr>
        </p:nvSpPr>
        <p:spPr>
          <a:xfrm>
            <a:off x="838200" y="1430040"/>
            <a:ext cx="10515600" cy="4746924"/>
          </a:xfrm>
        </p:spPr>
        <p:txBody>
          <a:bodyPr>
            <a:normAutofit fontScale="85000" lnSpcReduction="20000"/>
          </a:bodyPr>
          <a:lstStyle/>
          <a:p>
            <a:pPr marL="0" indent="0">
              <a:lnSpc>
                <a:spcPct val="120000"/>
              </a:lnSpc>
              <a:buNone/>
            </a:pPr>
            <a:r>
              <a:rPr lang="en-US" sz="1500" kern="100" dirty="0">
                <a:effectLst/>
                <a:ea typeface="Calibri" panose="020F0502020204030204" pitchFamily="34" charset="0"/>
                <a:cs typeface="Calibri" panose="020F0502020204030204" pitchFamily="34" charset="0"/>
              </a:rPr>
              <a:t>National </a:t>
            </a:r>
            <a:r>
              <a:rPr lang="en-US" sz="1500" kern="100" dirty="0">
                <a:ea typeface="Calibri" panose="020F0502020204030204" pitchFamily="34" charset="0"/>
                <a:cs typeface="Times New Roman" panose="02020603050405020304" pitchFamily="18" charset="0"/>
              </a:rPr>
              <a:t>Association of School Nurses. (2021). </a:t>
            </a:r>
            <a:r>
              <a:rPr lang="en-US" sz="1500" i="1" kern="100" dirty="0">
                <a:ea typeface="Calibri" panose="020F0502020204030204" pitchFamily="34" charset="0"/>
                <a:cs typeface="Times New Roman" panose="02020603050405020304" pitchFamily="18" charset="0"/>
              </a:rPr>
              <a:t>School nursing evidence-based clinical practice guideline: Medication administration in schools implementation toolkit. </a:t>
            </a:r>
            <a:r>
              <a:rPr lang="en-US" sz="1500" u="sng" kern="100" dirty="0">
                <a:solidFill>
                  <a:srgbClr val="0563C1"/>
                </a:solidFill>
                <a:ea typeface="Calibri" panose="020F0502020204030204" pitchFamily="34" charset="0"/>
                <a:cs typeface="Times New Roman" panose="02020603050405020304" pitchFamily="18" charset="0"/>
                <a:hlinkClick r:id="rId2"/>
              </a:rPr>
              <a:t>https://learn.nasn.org/courses/36927</a:t>
            </a:r>
            <a:endParaRPr lang="en-US" sz="1500" u="sng" kern="100" dirty="0">
              <a:solidFill>
                <a:srgbClr val="0563C1"/>
              </a:solidFill>
              <a:ea typeface="Calibri" panose="020F0502020204030204" pitchFamily="34" charset="0"/>
              <a:cs typeface="Times New Roman" panose="02020603050405020304" pitchFamily="18" charset="0"/>
            </a:endParaRPr>
          </a:p>
          <a:p>
            <a:pPr marL="0" indent="0">
              <a:lnSpc>
                <a:spcPct val="120000"/>
              </a:lnSpc>
              <a:buNone/>
            </a:pPr>
            <a:r>
              <a:rPr lang="en-US" sz="1500" kern="100" dirty="0">
                <a:effectLst/>
                <a:ea typeface="Calibri" panose="020F0502020204030204" pitchFamily="34" charset="0"/>
                <a:cs typeface="Times New Roman" panose="02020603050405020304" pitchFamily="18" charset="0"/>
              </a:rPr>
              <a:t>National Association of School Nurses. (2018). </a:t>
            </a:r>
            <a:r>
              <a:rPr lang="en-US" sz="1500" i="1" kern="100" dirty="0">
                <a:effectLst/>
                <a:ea typeface="Calibri" panose="020F0502020204030204" pitchFamily="34" charset="0"/>
                <a:cs typeface="Times New Roman" panose="02020603050405020304" pitchFamily="18" charset="0"/>
              </a:rPr>
              <a:t>Bullying and cyberbullying – Prevention in schools.</a:t>
            </a:r>
            <a:r>
              <a:rPr lang="en-US" sz="1500" kern="100" dirty="0">
                <a:effectLst/>
                <a:ea typeface="Calibri" panose="020F0502020204030204" pitchFamily="34" charset="0"/>
                <a:cs typeface="Times New Roman" panose="02020603050405020304" pitchFamily="18" charset="0"/>
              </a:rPr>
              <a:t> </a:t>
            </a:r>
            <a:r>
              <a:rPr lang="en-US" sz="1500" u="none" strike="noStrike" kern="100" dirty="0">
                <a:solidFill>
                  <a:srgbClr val="0563C1"/>
                </a:solidFill>
                <a:effectLst/>
                <a:ea typeface="Calibri" panose="020F0502020204030204" pitchFamily="34" charset="0"/>
                <a:cs typeface="Times New Roman" panose="02020603050405020304" pitchFamily="18" charset="0"/>
                <a:hlinkClick r:id="rId3"/>
              </a:rPr>
              <a:t>https://www.nasn.org/nasn-resources/professional-practice-documents/position-statements/ps-bullying</a:t>
            </a:r>
            <a:r>
              <a:rPr lang="en-US" sz="1500" kern="100" dirty="0">
                <a:effectLst/>
                <a:ea typeface="Calibri" panose="020F0502020204030204" pitchFamily="34" charset="0"/>
                <a:cs typeface="Times New Roman" panose="02020603050405020304" pitchFamily="18" charset="0"/>
              </a:rPr>
              <a:t>   </a:t>
            </a:r>
          </a:p>
          <a:p>
            <a:pPr marL="0" indent="0">
              <a:buNone/>
            </a:pPr>
            <a:r>
              <a:rPr lang="en-US" sz="1500" b="0" i="0" dirty="0">
                <a:solidFill>
                  <a:srgbClr val="222222"/>
                </a:solidFill>
                <a:effectLst/>
              </a:rPr>
              <a:t>National School Boards Association. (2012). Safe at school and ready to learn: A</a:t>
            </a:r>
            <a:r>
              <a:rPr lang="en-US" altLang="en-US" sz="1500" dirty="0"/>
              <a:t> comprehensive policy guide for protecting students with life-threatening food allergies. </a:t>
            </a:r>
            <a:r>
              <a:rPr lang="en-US" altLang="en-US" sz="1500" dirty="0">
                <a:hlinkClick r:id="rId4"/>
              </a:rPr>
              <a:t>https://cdn-files.nsba.org/s3fs-public/reports/Safe-at-School-and-Ready-to-Learn.pdf</a:t>
            </a:r>
            <a:r>
              <a:rPr lang="en-US" altLang="en-US" sz="1500" dirty="0"/>
              <a:t>  </a:t>
            </a:r>
          </a:p>
          <a:p>
            <a:pPr marL="0" indent="0">
              <a:buNone/>
            </a:pPr>
            <a:r>
              <a:rPr lang="en-US" sz="1500" kern="100" dirty="0">
                <a:effectLst/>
                <a:ea typeface="Calibri" panose="020F0502020204030204" pitchFamily="34" charset="0"/>
                <a:cs typeface="Times New Roman" panose="02020603050405020304" pitchFamily="18" charset="0"/>
              </a:rPr>
              <a:t>Pflipsen, M. C., &amp; Vega Colon, K. M. (2020, September 15) Anaphylaxis: Recognition and management. </a:t>
            </a:r>
            <a:r>
              <a:rPr lang="en-US" sz="1500" i="1" kern="100" dirty="0">
                <a:effectLst/>
                <a:ea typeface="Calibri" panose="020F0502020204030204" pitchFamily="34" charset="0"/>
                <a:cs typeface="Times New Roman" panose="02020603050405020304" pitchFamily="18" charset="0"/>
              </a:rPr>
              <a:t>American Family Physician, 102</a:t>
            </a:r>
            <a:r>
              <a:rPr lang="en-US" sz="1500" kern="100" dirty="0">
                <a:effectLst/>
                <a:ea typeface="Calibri" panose="020F0502020204030204" pitchFamily="34" charset="0"/>
                <a:cs typeface="Times New Roman" panose="02020603050405020304" pitchFamily="18" charset="0"/>
              </a:rPr>
              <a:t>(6), 355-362. </a:t>
            </a:r>
            <a:r>
              <a:rPr lang="en-US" sz="1500" u="sng" kern="100" dirty="0">
                <a:solidFill>
                  <a:srgbClr val="0563C1"/>
                </a:solidFill>
                <a:effectLst/>
                <a:ea typeface="Calibri" panose="020F0502020204030204" pitchFamily="34" charset="0"/>
                <a:cs typeface="Times New Roman" panose="02020603050405020304" pitchFamily="18" charset="0"/>
                <a:hlinkClick r:id="rId5"/>
              </a:rPr>
              <a:t>https://www.aafp.org/pubs/afp/issues/2020/0915/p355.html</a:t>
            </a:r>
            <a:endParaRPr lang="en-US" altLang="en-US" sz="1500" dirty="0"/>
          </a:p>
          <a:p>
            <a:pPr marL="0" indent="0">
              <a:buNone/>
            </a:pPr>
            <a:r>
              <a:rPr lang="en-US" sz="1500" b="0" i="0" dirty="0">
                <a:solidFill>
                  <a:srgbClr val="222222"/>
                </a:solidFill>
                <a:effectLst/>
              </a:rPr>
              <a:t>Polloni, L., &amp; Muraro, A. (2020). Anxiety and food allergy: a review of the last two decades. </a:t>
            </a:r>
            <a:r>
              <a:rPr lang="en-US" sz="1500" b="0" i="1" dirty="0">
                <a:solidFill>
                  <a:srgbClr val="222222"/>
                </a:solidFill>
                <a:effectLst/>
              </a:rPr>
              <a:t>Clinical &amp; Experimental Allergy</a:t>
            </a:r>
            <a:r>
              <a:rPr lang="en-US" sz="1500" b="0" i="0" dirty="0">
                <a:solidFill>
                  <a:srgbClr val="222222"/>
                </a:solidFill>
                <a:effectLst/>
              </a:rPr>
              <a:t>, </a:t>
            </a:r>
            <a:r>
              <a:rPr lang="en-US" sz="1500" b="0" i="1" dirty="0">
                <a:solidFill>
                  <a:srgbClr val="222222"/>
                </a:solidFill>
                <a:effectLst/>
              </a:rPr>
              <a:t>50</a:t>
            </a:r>
            <a:r>
              <a:rPr lang="en-US" sz="1500" b="0" i="0" dirty="0">
                <a:solidFill>
                  <a:srgbClr val="222222"/>
                </a:solidFill>
                <a:effectLst/>
              </a:rPr>
              <a:t>(4), 420-441.</a:t>
            </a:r>
          </a:p>
          <a:p>
            <a:pPr marL="0" indent="0">
              <a:buNone/>
            </a:pPr>
            <a:r>
              <a:rPr lang="en-US" sz="1500" dirty="0">
                <a:effectLst/>
              </a:rPr>
              <a:t>Sampson, H. A., Muñoz-Furlong, A., Campbell, R. L., Adkinson Jr., N. F., Bock, S. A., Branum, A., Brown, S. G. A., Camargo Jr., C. A., Cydulka, R., Galli, S. J., Gidudu, J., Gruchalla, R. S., Harlor Jr., A. D., Hepner, D. L., Lewis, L. M., Lieberman, P. L., Metcalfe, D. D., O’Connor, R., Muraro, A., Rudman, A., Schmitt, C., Scherrer, D., Simons, F. E. R., Thomas, S., Wood, J. P., &amp; Decker, W. W. (2006). Second symposium of the definition and management of anaphylaxis: Summary report- Second National Institute of Allergy and Infectious Disease/Food Allergy and Anaphylaxis Network symposium</a:t>
            </a:r>
            <a:r>
              <a:rPr lang="en-US" sz="1500" i="1" dirty="0">
                <a:effectLst/>
              </a:rPr>
              <a:t>. Journal of Allergy and Clinical Immunology, 117</a:t>
            </a:r>
            <a:r>
              <a:rPr lang="en-US" sz="1500" dirty="0">
                <a:effectLst/>
              </a:rPr>
              <a:t>(2), 391-397. https://doi.org/10.1016/j.jaci.2005.12.1303</a:t>
            </a:r>
          </a:p>
          <a:p>
            <a:pPr marL="0" indent="0">
              <a:buNone/>
            </a:pPr>
            <a:r>
              <a:rPr lang="en-US" sz="1500" dirty="0">
                <a:solidFill>
                  <a:srgbClr val="222222"/>
                </a:solidFill>
                <a:effectLst/>
                <a:ea typeface="Calibri" panose="020F0502020204030204" pitchFamily="34" charset="0"/>
              </a:rPr>
              <a:t>Shaker, M. S., Wallace, D. V., Golden, D. B., Oppenheimer, J., Bernstein, J. A., Campbell, R. L., ... &amp; Contributors, W. (2020). Anaphylaxis—a 2020 practice parameter update, systematic review, and Grading of Recommendations, Assessment, Development and Evaluation (GRADE) analysis. </a:t>
            </a:r>
            <a:r>
              <a:rPr lang="en-US" sz="1500" i="1" dirty="0">
                <a:solidFill>
                  <a:srgbClr val="222222"/>
                </a:solidFill>
                <a:effectLst/>
                <a:ea typeface="Calibri" panose="020F0502020204030204" pitchFamily="34" charset="0"/>
              </a:rPr>
              <a:t>Journal of Allergy and Clinical Immunology</a:t>
            </a:r>
            <a:r>
              <a:rPr lang="en-US" sz="1500" dirty="0">
                <a:solidFill>
                  <a:srgbClr val="222222"/>
                </a:solidFill>
                <a:effectLst/>
                <a:ea typeface="Calibri" panose="020F0502020204030204" pitchFamily="34" charset="0"/>
              </a:rPr>
              <a:t>, </a:t>
            </a:r>
            <a:r>
              <a:rPr lang="en-US" sz="1500" i="1" dirty="0">
                <a:solidFill>
                  <a:srgbClr val="222222"/>
                </a:solidFill>
                <a:effectLst/>
                <a:ea typeface="Calibri" panose="020F0502020204030204" pitchFamily="34" charset="0"/>
              </a:rPr>
              <a:t>145</a:t>
            </a:r>
            <a:r>
              <a:rPr lang="en-US" sz="1500" dirty="0">
                <a:solidFill>
                  <a:srgbClr val="222222"/>
                </a:solidFill>
                <a:effectLst/>
                <a:ea typeface="Calibri" panose="020F0502020204030204" pitchFamily="34" charset="0"/>
              </a:rPr>
              <a:t>(4), 1082-1123.</a:t>
            </a:r>
          </a:p>
          <a:p>
            <a:pPr marL="0" indent="0" eaLnBrk="1" hangingPunct="1">
              <a:spcBef>
                <a:spcPct val="0"/>
              </a:spcBef>
              <a:buNone/>
              <a:defRPr/>
            </a:pPr>
            <a:endParaRPr lang="en-US" sz="1500" b="0" i="0" dirty="0">
              <a:solidFill>
                <a:srgbClr val="222222"/>
              </a:solidFill>
              <a:ea typeface="Calibri" panose="020F0502020204030204" pitchFamily="34" charset="0"/>
            </a:endParaRPr>
          </a:p>
          <a:p>
            <a:pPr marL="0" indent="0" eaLnBrk="1" hangingPunct="1">
              <a:spcBef>
                <a:spcPct val="0"/>
              </a:spcBef>
              <a:buNone/>
              <a:defRPr/>
            </a:pPr>
            <a:r>
              <a:rPr lang="en-US" sz="1500" b="0" i="0" dirty="0">
                <a:solidFill>
                  <a:srgbClr val="222222"/>
                </a:solidFill>
                <a:effectLst/>
              </a:rPr>
              <a:t>Texas Education Agency. (2020). </a:t>
            </a:r>
            <a:r>
              <a:rPr lang="en-US" sz="1500" b="0" i="1" dirty="0">
                <a:solidFill>
                  <a:srgbClr val="222222"/>
                </a:solidFill>
                <a:effectLst/>
              </a:rPr>
              <a:t>Technical assistance: Section 504</a:t>
            </a:r>
            <a:r>
              <a:rPr lang="en-US" sz="1500" b="0" i="0" dirty="0">
                <a:solidFill>
                  <a:srgbClr val="222222"/>
                </a:solidFill>
                <a:effectLst/>
              </a:rPr>
              <a:t>. </a:t>
            </a:r>
            <a:r>
              <a:rPr lang="en-US" sz="1600" dirty="0">
                <a:hlinkClick r:id="rId6"/>
              </a:rPr>
              <a:t>https://tea.texas.gov/sites/default/files/504_guide.pdf</a:t>
            </a:r>
            <a:endParaRPr lang="en-US" sz="1500" b="0" i="0" dirty="0">
              <a:solidFill>
                <a:srgbClr val="222222"/>
              </a:solidFill>
              <a:effectLst/>
            </a:endParaRPr>
          </a:p>
          <a:p>
            <a:pPr marL="0" indent="0">
              <a:buNone/>
            </a:pPr>
            <a:r>
              <a:rPr lang="en-US" sz="1500" b="0" i="0" dirty="0">
                <a:solidFill>
                  <a:srgbClr val="212121"/>
                </a:solidFill>
                <a:effectLst/>
              </a:rPr>
              <a:t>Turner, P. J., Worm, M., Ansotegui, I. J., El-Gamal, Y., Rivas, M. F., Fineman, S., Geller, M., Gonzalez-Estrada, A., Greenberger, P. A., Tanno, L. K., Borges, M. S., Senna, G., Sheikh, A., Thong, B. Y., Ebisawa, M., Cardona, V., &amp; WAO Anaphylaxis Committee (2019). Time to revisit the definition and clinical criteria for anaphylaxis? </a:t>
            </a:r>
            <a:r>
              <a:rPr lang="en-US" sz="1500" b="0" i="1" dirty="0">
                <a:solidFill>
                  <a:srgbClr val="212121"/>
                </a:solidFill>
                <a:effectLst/>
              </a:rPr>
              <a:t>The World Allergy Organization Journal</a:t>
            </a:r>
            <a:r>
              <a:rPr lang="en-US" sz="1500" b="0" i="0" dirty="0">
                <a:solidFill>
                  <a:srgbClr val="212121"/>
                </a:solidFill>
                <a:effectLst/>
              </a:rPr>
              <a:t>, </a:t>
            </a:r>
            <a:r>
              <a:rPr lang="en-US" sz="1500" b="0" i="1" dirty="0">
                <a:solidFill>
                  <a:srgbClr val="212121"/>
                </a:solidFill>
                <a:effectLst/>
              </a:rPr>
              <a:t>12</a:t>
            </a:r>
            <a:r>
              <a:rPr lang="en-US" sz="1500" b="0" i="0" dirty="0">
                <a:solidFill>
                  <a:srgbClr val="212121"/>
                </a:solidFill>
                <a:effectLst/>
              </a:rPr>
              <a:t>(10), 100066. </a:t>
            </a:r>
            <a:r>
              <a:rPr lang="en-US" sz="1500" b="0" i="0" dirty="0">
                <a:solidFill>
                  <a:srgbClr val="212121"/>
                </a:solidFill>
                <a:effectLst/>
                <a:hlinkClick r:id="rId7"/>
              </a:rPr>
              <a:t>https://doi.org/10.1016/j.waojou.2019.100066</a:t>
            </a:r>
            <a:endParaRPr lang="en-US" sz="1500" b="0" i="0" dirty="0">
              <a:solidFill>
                <a:srgbClr val="212121"/>
              </a:solidFill>
              <a:effectLst/>
            </a:endParaRPr>
          </a:p>
          <a:p>
            <a:pPr marL="0" indent="0">
              <a:buNone/>
            </a:pPr>
            <a:r>
              <a:rPr lang="en-US" sz="1500" kern="100" dirty="0">
                <a:solidFill>
                  <a:srgbClr val="222222"/>
                </a:solidFill>
                <a:effectLst/>
                <a:ea typeface="Calibri" panose="020F0502020204030204" pitchFamily="34" charset="0"/>
                <a:cs typeface="Calibri" panose="020F0502020204030204" pitchFamily="34" charset="0"/>
              </a:rPr>
              <a:t>Zablotsky, B., Black, L. I., &amp; Akinbami, L. J. (2023). Diagnosed allergic conditions in children aged 0–17 years: United States, 2021.</a:t>
            </a:r>
            <a:endParaRPr lang="en-US" sz="1500" kern="100" dirty="0">
              <a:effectLst/>
              <a:ea typeface="Calibri" panose="020F0502020204030204" pitchFamily="34" charset="0"/>
              <a:cs typeface="Times New Roman" panose="02020603050405020304" pitchFamily="18" charset="0"/>
            </a:endParaRPr>
          </a:p>
          <a:p>
            <a:pPr marL="0" indent="0">
              <a:buNone/>
            </a:pPr>
            <a:endParaRPr lang="en-US" sz="1400" dirty="0"/>
          </a:p>
          <a:p>
            <a:pPr marL="0" indent="0">
              <a:buNone/>
            </a:pPr>
            <a:endParaRPr lang="en-US" dirty="0"/>
          </a:p>
        </p:txBody>
      </p:sp>
    </p:spTree>
    <p:extLst>
      <p:ext uri="{BB962C8B-B14F-4D97-AF65-F5344CB8AC3E}">
        <p14:creationId xmlns:p14="http://schemas.microsoft.com/office/powerpoint/2010/main" val="980372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1562</TotalTime>
  <Words>4591</Words>
  <Application>Microsoft Office PowerPoint</Application>
  <PresentationFormat>Widescreen</PresentationFormat>
  <Paragraphs>322</Paragraphs>
  <Slides>32</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Aptos</vt:lpstr>
      <vt:lpstr>Aptos Display</vt:lpstr>
      <vt:lpstr>Arial</vt:lpstr>
      <vt:lpstr>Calibri</vt:lpstr>
      <vt:lpstr>Helvetica Neue</vt:lpstr>
      <vt:lpstr>Open Sans</vt:lpstr>
      <vt:lpstr>Raleway</vt:lpstr>
      <vt:lpstr>Roboto</vt:lpstr>
      <vt:lpstr>Symbol</vt:lpstr>
      <vt:lpstr>Office Theme</vt:lpstr>
      <vt:lpstr>Carl Junction Schools Allergy and Anaphylaxis Annual Training</vt:lpstr>
      <vt:lpstr>Learning Outcomes</vt:lpstr>
      <vt:lpstr>Prevalence of Food Allergy in Children</vt:lpstr>
      <vt:lpstr>Food Intolerance</vt:lpstr>
      <vt:lpstr>Food Allergy can be a Life-Threatening Immune Response</vt:lpstr>
      <vt:lpstr> Allergic Reactions to Food    </vt:lpstr>
      <vt:lpstr>Top Food Allergens</vt:lpstr>
      <vt:lpstr>Learn to Read Food Labels</vt:lpstr>
      <vt:lpstr>Latex Allergies</vt:lpstr>
      <vt:lpstr>Insect Stings - Prevention</vt:lpstr>
      <vt:lpstr>PowerPoint Presentation</vt:lpstr>
      <vt:lpstr>An allergic reaction is considered severe or anaphylaxis if there are mild symptoms in more than one body system present or if any of the following severe signs or symptoms are present (FARE, n.d):</vt:lpstr>
      <vt:lpstr>Treatment for Anaphylaxis</vt:lpstr>
      <vt:lpstr>How to use an EPIPEN</vt:lpstr>
      <vt:lpstr>How to use an Auvi-Q</vt:lpstr>
      <vt:lpstr>H.R. 2468, School-Based Allergies and Asthma Management Program Act was Signed into Law 1-5-2021</vt:lpstr>
      <vt:lpstr>Legal Considerations</vt:lpstr>
      <vt:lpstr>ADA, Section 504, IEP, IHP and Diet Rx form</vt:lpstr>
      <vt:lpstr>Emergency Action Plan (EAP)</vt:lpstr>
      <vt:lpstr>Mental Health and Food Allergies</vt:lpstr>
      <vt:lpstr>Risk Reduction Strategies for Anaphylaxis with a Care Coordination Approach </vt:lpstr>
      <vt:lpstr>Mitigating Risk for Anaphylaxis with a Coordinated Approach (continued)</vt:lpstr>
      <vt:lpstr>Administration and Storage of Emergency Medication Protocol</vt:lpstr>
      <vt:lpstr>Students who Self-Carry and/or Self-Administer Epinephrine to Stop Anaphylaxis</vt:lpstr>
      <vt:lpstr>Develop Appropriate Plans Using Care Coordination</vt:lpstr>
      <vt:lpstr>Supporting Students with Food Allergies in School-Based Out of School Time (OST) Programs </vt:lpstr>
      <vt:lpstr>Training to Support the Needs of Students with Food Allergies in School-Based Out of School Time (OST) Programs </vt:lpstr>
      <vt:lpstr>Transition Planning - Communication</vt:lpstr>
      <vt:lpstr>Additional Resources</vt:lpstr>
      <vt:lpstr>NASN Position Statements that Apply to the Care and Support of Students with Food Allergies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Allergy and Anaphylaxis</dc:title>
  <dc:creator>Linda Neumann</dc:creator>
  <cp:lastModifiedBy>Mary Matney</cp:lastModifiedBy>
  <cp:revision>110</cp:revision>
  <dcterms:created xsi:type="dcterms:W3CDTF">2023-04-26T09:49:46Z</dcterms:created>
  <dcterms:modified xsi:type="dcterms:W3CDTF">2026-07-16T19:12:17Z</dcterms:modified>
</cp:coreProperties>
</file>