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57" r:id="rId3"/>
    <p:sldId id="258" r:id="rId4"/>
    <p:sldId id="260" r:id="rId5"/>
    <p:sldId id="267" r:id="rId6"/>
    <p:sldId id="273" r:id="rId7"/>
    <p:sldId id="268" r:id="rId8"/>
    <p:sldId id="259" r:id="rId9"/>
    <p:sldId id="262" r:id="rId10"/>
    <p:sldId id="263" r:id="rId11"/>
    <p:sldId id="269" r:id="rId12"/>
    <p:sldId id="270" r:id="rId13"/>
    <p:sldId id="264" r:id="rId14"/>
    <p:sldId id="266" r:id="rId15"/>
    <p:sldId id="265" r:id="rId16"/>
    <p:sldId id="272" r:id="rId17"/>
    <p:sldId id="274" r:id="rId18"/>
    <p:sldId id="271" r:id="rId19"/>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0" autoAdjust="0"/>
    <p:restoredTop sz="94660"/>
  </p:normalViewPr>
  <p:slideViewPr>
    <p:cSldViewPr>
      <p:cViewPr varScale="1">
        <p:scale>
          <a:sx n="72" d="100"/>
          <a:sy n="72" d="100"/>
        </p:scale>
        <p:origin x="678" y="60"/>
      </p:cViewPr>
      <p:guideLst>
        <p:guide pos="3840"/>
        <p:guide orient="horz" pos="2160"/>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043B725B-653D-4166-A8E9-72A38A1847CF}" type="datetimeFigureOut">
              <a:rPr lang="en-US"/>
              <a:t>5/12/2026</a:t>
            </a:fld>
            <a:endParaRPr/>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9E861E8E-D392-497B-BB21-122DD7C27CF3}" type="slidenum">
              <a:rPr/>
              <a:t>‹#›</a:t>
            </a:fld>
            <a:endParaRPr/>
          </a:p>
        </p:txBody>
      </p:sp>
    </p:spTree>
    <p:extLst>
      <p:ext uri="{BB962C8B-B14F-4D97-AF65-F5344CB8AC3E}">
        <p14:creationId xmlns:p14="http://schemas.microsoft.com/office/powerpoint/2010/main" val="1208353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783F64CD-0576-4A9A-BD06-7889D6E60BDC}" type="datetimeFigureOut">
              <a:rPr lang="en-US"/>
              <a:t>5/12/2026</a:t>
            </a:fld>
            <a:endParaRPr/>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9555D449-B875-4B8D-8E66-224D27E54C9A}" type="slidenum">
              <a:rPr/>
              <a:t>‹#›</a:t>
            </a:fld>
            <a:endParaRPr/>
          </a:p>
        </p:txBody>
      </p:sp>
    </p:spTree>
    <p:extLst>
      <p:ext uri="{BB962C8B-B14F-4D97-AF65-F5344CB8AC3E}">
        <p14:creationId xmlns:p14="http://schemas.microsoft.com/office/powerpoint/2010/main" val="1349979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rgbClr val="D9D9D9"/>
            </a:gs>
            <a:gs pos="100000">
              <a:schemeClr val="bg1"/>
            </a:gs>
          </a:gsLst>
          <a:lin ang="81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6225" y="1828800"/>
            <a:ext cx="4098175" cy="3177380"/>
          </a:xfrm>
        </p:spPr>
        <p:txBody>
          <a:bodyPr anchor="b">
            <a:normAutofit/>
          </a:bodyPr>
          <a:lstStyle>
            <a:lvl1pPr algn="l">
              <a:lnSpc>
                <a:spcPct val="80000"/>
              </a:lnSpc>
              <a:defRPr sz="5400">
                <a:solidFill>
                  <a:schemeClr val="accent1"/>
                </a:solidFill>
              </a:defRPr>
            </a:lvl1pPr>
          </a:lstStyle>
          <a:p>
            <a:r>
              <a:rPr lang="en-US"/>
              <a:t>Click to edit Master title style</a:t>
            </a:r>
            <a:endParaRPr/>
          </a:p>
        </p:txBody>
      </p:sp>
      <p:sp>
        <p:nvSpPr>
          <p:cNvPr id="3" name="Subtitle 2"/>
          <p:cNvSpPr>
            <a:spLocks noGrp="1"/>
          </p:cNvSpPr>
          <p:nvPr>
            <p:ph type="subTitle" idx="1"/>
          </p:nvPr>
        </p:nvSpPr>
        <p:spPr>
          <a:xfrm>
            <a:off x="626225" y="5181600"/>
            <a:ext cx="4098175" cy="685800"/>
          </a:xfrm>
        </p:spPr>
        <p:txBody>
          <a:bodyPr>
            <a:normAutofit/>
          </a:bodyPr>
          <a:lstStyle>
            <a:lvl1pPr marL="0" indent="0" algn="l">
              <a:buNone/>
              <a:defRPr sz="2000" cap="all"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7" name="Picture 6" descr="EKG lin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188688" y="-1"/>
            <a:ext cx="7000137" cy="6858001"/>
          </a:xfrm>
          <a:prstGeom prst="rect">
            <a:avLst/>
          </a:prstGeom>
        </p:spPr>
      </p:pic>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7CC0096-1860-4642-9CD2-0079EA5E7CD1}" type="datetimeFigureOut">
              <a:rPr lang="en-US"/>
              <a:t>5/12/2026</a:t>
            </a:fld>
            <a:endParaRPr/>
          </a:p>
        </p:txBody>
      </p:sp>
      <p:sp>
        <p:nvSpPr>
          <p:cNvPr id="6" name="Slide Number Placeholder 5"/>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p:bgPr>
        <a:gradFill flip="none" rotWithShape="1">
          <a:gsLst>
            <a:gs pos="0">
              <a:schemeClr val="accent1"/>
            </a:gs>
            <a:gs pos="100000">
              <a:schemeClr val="accent1">
                <a:lumMod val="75000"/>
              </a:schemeClr>
            </a:gs>
          </a:gsLst>
          <a:lin ang="5400000" scaled="0"/>
          <a:tileRect/>
        </a:gradFill>
        <a:effectLst/>
      </p:bgPr>
    </p:bg>
    <p:spTree>
      <p:nvGrpSpPr>
        <p:cNvPr id="1" name=""/>
        <p:cNvGrpSpPr/>
        <p:nvPr/>
      </p:nvGrpSpPr>
      <p:grpSpPr>
        <a:xfrm>
          <a:off x="0" y="0"/>
          <a:ext cx="0" cy="0"/>
          <a:chOff x="0" y="0"/>
          <a:chExt cx="0" cy="0"/>
        </a:xfrm>
      </p:grpSpPr>
      <p:sp>
        <p:nvSpPr>
          <p:cNvPr id="7" name="Rectangle 6" descr="Rectangle"/>
          <p:cNvSpPr/>
          <p:nvPr/>
        </p:nvSpPr>
        <p:spPr>
          <a:xfrm>
            <a:off x="265112" y="228600"/>
            <a:ext cx="11658600" cy="6400800"/>
          </a:xfrm>
          <a:prstGeom prst="rect">
            <a:avLst/>
          </a:prstGeom>
          <a:noFill/>
          <a:ln w="15875">
            <a:gradFill flip="none" rotWithShape="1">
              <a:gsLst>
                <a:gs pos="0">
                  <a:schemeClr val="bg1">
                    <a:lumMod val="75000"/>
                  </a:schemeClr>
                </a:gs>
                <a:gs pos="100000">
                  <a:schemeClr val="bg1"/>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066800" y="1828800"/>
            <a:ext cx="7772400" cy="3177380"/>
          </a:xfrm>
        </p:spPr>
        <p:txBody>
          <a:bodyPr anchor="b">
            <a:normAutofit/>
          </a:bodyPr>
          <a:lstStyle>
            <a:lvl1pPr>
              <a:lnSpc>
                <a:spcPct val="80000"/>
              </a:lnSpc>
              <a:defRPr sz="5400"/>
            </a:lvl1pPr>
          </a:lstStyle>
          <a:p>
            <a:r>
              <a:rPr lang="en-US"/>
              <a:t>Click to edit Master title style</a:t>
            </a:r>
            <a:endParaRPr/>
          </a:p>
        </p:txBody>
      </p:sp>
      <p:sp>
        <p:nvSpPr>
          <p:cNvPr id="3" name="Text Placeholder 2"/>
          <p:cNvSpPr>
            <a:spLocks noGrp="1"/>
          </p:cNvSpPr>
          <p:nvPr>
            <p:ph type="body" idx="1"/>
          </p:nvPr>
        </p:nvSpPr>
        <p:spPr>
          <a:xfrm>
            <a:off x="1066800" y="5181600"/>
            <a:ext cx="7772400" cy="685800"/>
          </a:xfrm>
        </p:spPr>
        <p:txBody>
          <a:bodyPr>
            <a:normAutofit/>
          </a:bodyPr>
          <a:lstStyle>
            <a:lvl1pPr marL="0" indent="0">
              <a:buNone/>
              <a:defRPr sz="2000" cap="all" baseline="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6800" y="1825624"/>
            <a:ext cx="4800600" cy="457517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324600" y="1825624"/>
            <a:ext cx="4800600" cy="457517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37CC0096-1860-4642-9CD2-0079EA5E7CD1}" type="datetimeFigureOut">
              <a:rPr lang="en-US"/>
              <a:t>5/12/2026</a:t>
            </a:fld>
            <a:endParaRPr/>
          </a:p>
        </p:txBody>
      </p:sp>
      <p:sp>
        <p:nvSpPr>
          <p:cNvPr id="7" name="Slide Number Placeholder 6"/>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6800" y="1828799"/>
            <a:ext cx="4800600" cy="762000"/>
          </a:xfrm>
        </p:spPr>
        <p:txBody>
          <a:bodyPr anchor="ctr">
            <a:noAutofit/>
          </a:bodyPr>
          <a:lstStyle>
            <a:lvl1pPr marL="0" indent="0">
              <a:buNone/>
              <a:defRPr sz="2400" b="0" cap="none" baseline="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6800" y="2590799"/>
            <a:ext cx="4800600" cy="381003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324600" y="1828799"/>
            <a:ext cx="4800600" cy="762000"/>
          </a:xfrm>
        </p:spPr>
        <p:txBody>
          <a:bodyPr anchor="ctr">
            <a:noAutofit/>
          </a:bodyPr>
          <a:lstStyle>
            <a:lvl1pPr marL="0" indent="0">
              <a:buNone/>
              <a:defRPr sz="2400" b="0" cap="none" baseline="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24600" y="2590799"/>
            <a:ext cx="4800600" cy="381003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37CC0096-1860-4642-9CD2-0079EA5E7CD1}" type="datetimeFigureOut">
              <a:rPr lang="en-US"/>
              <a:t>5/12/2026</a:t>
            </a:fld>
            <a:endParaRPr/>
          </a:p>
        </p:txBody>
      </p:sp>
      <p:sp>
        <p:nvSpPr>
          <p:cNvPr id="9" name="Slide Number Placeholder 8"/>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37CC0096-1860-4642-9CD2-0079EA5E7CD1}" type="datetimeFigureOut">
              <a:rPr lang="en-US"/>
              <a:t>5/12/2026</a:t>
            </a:fld>
            <a:endParaRPr/>
          </a:p>
        </p:txBody>
      </p:sp>
      <p:sp>
        <p:nvSpPr>
          <p:cNvPr id="5" name="Slide Number Placeholder 4"/>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37CC0096-1860-4642-9CD2-0079EA5E7CD1}" type="datetimeFigureOut">
              <a:rPr lang="en-US"/>
              <a:t>5/12/2026</a:t>
            </a:fld>
            <a:endParaRPr/>
          </a:p>
        </p:txBody>
      </p:sp>
      <p:sp>
        <p:nvSpPr>
          <p:cNvPr id="4" name="Slide Number Placeholder 3"/>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descr="Rectangle"/>
          <p:cNvSpPr/>
          <p:nvPr/>
        </p:nvSpPr>
        <p:spPr>
          <a:xfrm>
            <a:off x="7008812" y="0"/>
            <a:ext cx="5180013" cy="6858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descr="Rectangle"/>
          <p:cNvSpPr/>
          <p:nvPr/>
        </p:nvSpPr>
        <p:spPr>
          <a:xfrm>
            <a:off x="7255668" y="228600"/>
            <a:ext cx="4686300" cy="6400800"/>
          </a:xfrm>
          <a:prstGeom prst="rect">
            <a:avLst/>
          </a:prstGeom>
          <a:noFill/>
          <a:ln w="15875">
            <a:gradFill flip="none" rotWithShape="1">
              <a:gsLst>
                <a:gs pos="0">
                  <a:schemeClr val="bg1">
                    <a:lumMod val="75000"/>
                  </a:schemeClr>
                </a:gs>
                <a:gs pos="100000">
                  <a:schemeClr val="bg1">
                    <a:lumMod val="95000"/>
                  </a:schemeClr>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632700" y="3200400"/>
            <a:ext cx="3932237" cy="1752600"/>
          </a:xfrm>
        </p:spPr>
        <p:txBody>
          <a:bodyPr anchor="b">
            <a:normAutofit/>
          </a:bodyPr>
          <a:lstStyle>
            <a:lvl1pPr>
              <a:defRPr sz="3600"/>
            </a:lvl1pPr>
          </a:lstStyle>
          <a:p>
            <a:r>
              <a:rPr lang="en-US"/>
              <a:t>Click to edit Master title style</a:t>
            </a:r>
            <a:endParaRPr/>
          </a:p>
        </p:txBody>
      </p:sp>
      <p:sp>
        <p:nvSpPr>
          <p:cNvPr id="3" name="Content Placeholder 2"/>
          <p:cNvSpPr>
            <a:spLocks noGrp="1"/>
          </p:cNvSpPr>
          <p:nvPr>
            <p:ph idx="1"/>
          </p:nvPr>
        </p:nvSpPr>
        <p:spPr>
          <a:xfrm>
            <a:off x="609600" y="457201"/>
            <a:ext cx="5943600" cy="5943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632699" y="5029200"/>
            <a:ext cx="3932237" cy="1371600"/>
          </a:xfrm>
        </p:spPr>
        <p:txBody>
          <a:bodyPr>
            <a:normAutofit/>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descr="Rectangle"/>
          <p:cNvSpPr/>
          <p:nvPr/>
        </p:nvSpPr>
        <p:spPr>
          <a:xfrm>
            <a:off x="7008812" y="0"/>
            <a:ext cx="5180013" cy="6858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descr="Rectangle"/>
          <p:cNvSpPr/>
          <p:nvPr/>
        </p:nvSpPr>
        <p:spPr>
          <a:xfrm>
            <a:off x="7255668" y="228600"/>
            <a:ext cx="4686300" cy="6400800"/>
          </a:xfrm>
          <a:prstGeom prst="rect">
            <a:avLst/>
          </a:prstGeom>
          <a:noFill/>
          <a:ln w="15875">
            <a:gradFill flip="none" rotWithShape="1">
              <a:gsLst>
                <a:gs pos="0">
                  <a:schemeClr val="bg1">
                    <a:lumMod val="75000"/>
                  </a:schemeClr>
                </a:gs>
                <a:gs pos="100000">
                  <a:schemeClr val="bg1">
                    <a:lumMod val="95000"/>
                  </a:schemeClr>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635240" y="3200400"/>
            <a:ext cx="3932237" cy="1752600"/>
          </a:xfrm>
        </p:spPr>
        <p:txBody>
          <a:bodyPr anchor="b">
            <a:normAutofit/>
          </a:bodyPr>
          <a:lstStyle>
            <a:lvl1pPr>
              <a:defRPr sz="360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 y="0"/>
            <a:ext cx="7008810" cy="6857999"/>
          </a:xfrm>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635240" y="5029200"/>
            <a:ext cx="3932237" cy="137464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7CC0096-1860-4642-9CD2-0079EA5E7CD1}" type="datetimeFigureOut">
              <a:rPr lang="en-US"/>
              <a:t>5/12/2026</a:t>
            </a:fld>
            <a:endParaRPr/>
          </a:p>
        </p:txBody>
      </p:sp>
      <p:sp>
        <p:nvSpPr>
          <p:cNvPr id="6" name="Slide Number Placeholder 5"/>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descr="Rectangle"/>
          <p:cNvSpPr/>
          <p:nvPr/>
        </p:nvSpPr>
        <p:spPr>
          <a:xfrm>
            <a:off x="9982200" y="0"/>
            <a:ext cx="2209800" cy="6858000"/>
          </a:xfrm>
          <a:prstGeom prst="rect">
            <a:avLst/>
          </a:prstGeom>
          <a:gradFill flip="none" rotWithShape="1">
            <a:gsLst>
              <a:gs pos="0">
                <a:schemeClr val="accent1"/>
              </a:gs>
              <a:gs pos="100000">
                <a:schemeClr val="accent1">
                  <a:lumMod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10058399" y="457201"/>
            <a:ext cx="2057401" cy="59436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609600" y="457200"/>
            <a:ext cx="9067800" cy="5943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7CC0096-1860-4642-9CD2-0079EA5E7CD1}" type="datetimeFigureOut">
              <a:rPr lang="en-US"/>
              <a:t>5/12/2026</a:t>
            </a:fld>
            <a:endParaRPr/>
          </a:p>
        </p:txBody>
      </p:sp>
      <p:sp>
        <p:nvSpPr>
          <p:cNvPr id="6" name="Slide Number Placeholder 5"/>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9D9D9"/>
            </a:gs>
            <a:gs pos="100000">
              <a:schemeClr val="bg1"/>
            </a:gs>
          </a:gsLst>
          <a:lin ang="16200000" scaled="1"/>
          <a:tileRect/>
        </a:gradFill>
        <a:effectLst/>
      </p:bgPr>
    </p:bg>
    <p:spTree>
      <p:nvGrpSpPr>
        <p:cNvPr id="1" name=""/>
        <p:cNvGrpSpPr/>
        <p:nvPr/>
      </p:nvGrpSpPr>
      <p:grpSpPr>
        <a:xfrm>
          <a:off x="0" y="0"/>
          <a:ext cx="0" cy="0"/>
          <a:chOff x="0" y="0"/>
          <a:chExt cx="0" cy="0"/>
        </a:xfrm>
      </p:grpSpPr>
      <p:sp>
        <p:nvSpPr>
          <p:cNvPr id="7" name="red bar" descr="Red bar"/>
          <p:cNvSpPr/>
          <p:nvPr/>
        </p:nvSpPr>
        <p:spPr>
          <a:xfrm>
            <a:off x="1" y="1"/>
            <a:ext cx="12188824" cy="1524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066800" y="99220"/>
            <a:ext cx="10058400" cy="1325563"/>
          </a:xfrm>
          <a:prstGeom prst="rect">
            <a:avLst/>
          </a:prstGeom>
        </p:spPr>
        <p:txBody>
          <a:bodyPr vert="horz" lIns="91440" tIns="45720" rIns="91440" bIns="45720" rtlCol="0" anchor="ctr">
            <a:normAutofit/>
          </a:bodyPr>
          <a:lstStyle/>
          <a:p>
            <a:r>
              <a:rPr lang="en-US"/>
              <a:t>Click to edit Master title style</a:t>
            </a:r>
            <a:endParaRPr dirty="0"/>
          </a:p>
        </p:txBody>
      </p:sp>
      <p:sp>
        <p:nvSpPr>
          <p:cNvPr id="3" name="Text Placeholder 2"/>
          <p:cNvSpPr>
            <a:spLocks noGrp="1"/>
          </p:cNvSpPr>
          <p:nvPr>
            <p:ph type="body" idx="1"/>
          </p:nvPr>
        </p:nvSpPr>
        <p:spPr>
          <a:xfrm>
            <a:off x="1524000" y="1828799"/>
            <a:ext cx="9144000" cy="45720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066800" y="6481760"/>
            <a:ext cx="7848600" cy="239715"/>
          </a:xfrm>
          <a:prstGeom prst="rect">
            <a:avLst/>
          </a:prstGeom>
        </p:spPr>
        <p:txBody>
          <a:bodyPr vert="horz" lIns="91440" tIns="45720" rIns="91440" bIns="45720" rtlCol="0" anchor="ctr"/>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9067800" y="6465885"/>
            <a:ext cx="1066800" cy="239715"/>
          </a:xfrm>
          <a:prstGeom prst="rect">
            <a:avLst/>
          </a:prstGeom>
        </p:spPr>
        <p:txBody>
          <a:bodyPr vert="horz" lIns="91440" tIns="45720" rIns="91440" bIns="45720" rtlCol="0" anchor="ctr"/>
          <a:lstStyle>
            <a:lvl1pPr algn="r">
              <a:defRPr sz="1100">
                <a:solidFill>
                  <a:schemeClr val="tx1"/>
                </a:solidFill>
              </a:defRPr>
            </a:lvl1pPr>
          </a:lstStyle>
          <a:p>
            <a:fld id="{37CC0096-1860-4642-9CD2-0079EA5E7CD1}" type="datetimeFigureOut">
              <a:rPr lang="en-US" smtClean="0"/>
              <a:pPr/>
              <a:t>5/12/2026</a:t>
            </a:fld>
            <a:endParaRPr lang="en-US" dirty="0"/>
          </a:p>
        </p:txBody>
      </p:sp>
      <p:sp>
        <p:nvSpPr>
          <p:cNvPr id="6" name="Slide Number Placeholder 5"/>
          <p:cNvSpPr>
            <a:spLocks noGrp="1"/>
          </p:cNvSpPr>
          <p:nvPr>
            <p:ph type="sldNum" sz="quarter" idx="4"/>
          </p:nvPr>
        </p:nvSpPr>
        <p:spPr>
          <a:xfrm>
            <a:off x="10287000" y="6481760"/>
            <a:ext cx="838200" cy="239715"/>
          </a:xfrm>
          <a:prstGeom prst="rect">
            <a:avLst/>
          </a:prstGeom>
        </p:spPr>
        <p:txBody>
          <a:bodyPr vert="horz" lIns="91440" tIns="45720" rIns="91440" bIns="45720" rtlCol="0" anchor="ctr"/>
          <a:lstStyle>
            <a:lvl1pPr algn="r">
              <a:defRPr sz="1100">
                <a:solidFill>
                  <a:schemeClr val="tx1"/>
                </a:solidFill>
              </a:defRPr>
            </a:lvl1pPr>
          </a:lstStyle>
          <a:p>
            <a:fld id="{E31375A4-56A4-47D6-9801-1991572033F7}" type="slidenum">
              <a:rPr lang="en-US" smtClean="0"/>
              <a:pPr/>
              <a:t>‹#›</a:t>
            </a:fld>
            <a:endParaRPr lang="en-US"/>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800"/>
        </a:spcBef>
        <a:buSzPct val="100000"/>
        <a:buFont typeface="Arial" pitchFamily="34" charset="0"/>
        <a:buChar char="▪"/>
        <a:defRPr sz="2400" kern="1200">
          <a:solidFill>
            <a:schemeClr val="tx1">
              <a:lumMod val="75000"/>
              <a:lumOff val="25000"/>
            </a:schemeClr>
          </a:solidFill>
          <a:latin typeface="+mn-lt"/>
          <a:ea typeface="+mn-ea"/>
          <a:cs typeface="+mn-cs"/>
        </a:defRPr>
      </a:lvl1pPr>
      <a:lvl2pPr marL="457200" indent="-228600" algn="l" defTabSz="914400" rtl="0" eaLnBrk="1" latinLnBrk="0" hangingPunct="1">
        <a:lnSpc>
          <a:spcPct val="90000"/>
        </a:lnSpc>
        <a:spcBef>
          <a:spcPts val="600"/>
        </a:spcBef>
        <a:buSzPct val="100000"/>
        <a:buFont typeface="Arial" pitchFamily="34" charset="0"/>
        <a:buChar char="▪"/>
        <a:defRPr sz="2200" kern="1200">
          <a:solidFill>
            <a:schemeClr val="tx1">
              <a:lumMod val="75000"/>
              <a:lumOff val="25000"/>
            </a:schemeClr>
          </a:solidFill>
          <a:latin typeface="+mn-lt"/>
          <a:ea typeface="+mn-ea"/>
          <a:cs typeface="+mn-cs"/>
        </a:defRPr>
      </a:lvl2pPr>
      <a:lvl3pPr marL="685800" indent="-182880" algn="l" defTabSz="914400" rtl="0" eaLnBrk="1" latinLnBrk="0" hangingPunct="1">
        <a:lnSpc>
          <a:spcPct val="90000"/>
        </a:lnSpc>
        <a:spcBef>
          <a:spcPts val="600"/>
        </a:spcBef>
        <a:buSzPct val="100000"/>
        <a:buFont typeface="Arial" pitchFamily="34" charset="0"/>
        <a:buChar char="▪"/>
        <a:defRPr sz="2000" kern="1200">
          <a:solidFill>
            <a:schemeClr val="tx1">
              <a:lumMod val="75000"/>
              <a:lumOff val="25000"/>
            </a:schemeClr>
          </a:solidFill>
          <a:latin typeface="+mn-lt"/>
          <a:ea typeface="+mn-ea"/>
          <a:cs typeface="+mn-cs"/>
        </a:defRPr>
      </a:lvl3pPr>
      <a:lvl4pPr marL="868680" indent="-182563" algn="l" defTabSz="914400" rtl="0" eaLnBrk="1" latinLnBrk="0" hangingPunct="1">
        <a:lnSpc>
          <a:spcPct val="90000"/>
        </a:lnSpc>
        <a:spcBef>
          <a:spcPts val="600"/>
        </a:spcBef>
        <a:buSzPct val="100000"/>
        <a:buFont typeface="Arial" pitchFamily="34" charset="0"/>
        <a:buChar char="▪"/>
        <a:defRPr sz="1800" kern="1200">
          <a:solidFill>
            <a:schemeClr val="tx1">
              <a:lumMod val="75000"/>
              <a:lumOff val="25000"/>
            </a:schemeClr>
          </a:solidFill>
          <a:latin typeface="+mn-lt"/>
          <a:ea typeface="+mn-ea"/>
          <a:cs typeface="+mn-cs"/>
        </a:defRPr>
      </a:lvl4pPr>
      <a:lvl5pPr marL="1051560" indent="-182880" algn="l" defTabSz="914400" rtl="0" eaLnBrk="1" latinLnBrk="0" hangingPunct="1">
        <a:lnSpc>
          <a:spcPct val="90000"/>
        </a:lnSpc>
        <a:spcBef>
          <a:spcPts val="600"/>
        </a:spcBef>
        <a:buSzPct val="100000"/>
        <a:buFont typeface="Arial" pitchFamily="34" charset="0"/>
        <a:buChar char="▪"/>
        <a:defRPr sz="1600" kern="1200">
          <a:solidFill>
            <a:schemeClr val="tx1">
              <a:lumMod val="75000"/>
              <a:lumOff val="25000"/>
            </a:schemeClr>
          </a:solidFill>
          <a:latin typeface="+mn-lt"/>
          <a:ea typeface="+mn-ea"/>
          <a:cs typeface="+mn-cs"/>
        </a:defRPr>
      </a:lvl5pPr>
      <a:lvl6pPr marL="123444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6pPr>
      <a:lvl7pPr marL="141732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7pPr>
      <a:lvl8pPr marL="160020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8pPr>
      <a:lvl9pPr marL="178308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youtu.be/dEQNwZojEw4?si=ThSScWnR8aOPhKTt" TargetMode="External"/><Relationship Id="rId1" Type="http://schemas.openxmlformats.org/officeDocument/2006/relationships/slideLayout" Target="../slideLayouts/slideLayout4.xml"/><Relationship Id="rId6" Type="http://schemas.openxmlformats.org/officeDocument/2006/relationships/hyperlink" Target="https://emergency-live.com/no/it/hilser-e-sicurezza/il-farmaco-salvavita-puo-essere-somministrato-da-chiunque-o-solo-da-un-soccorritore/" TargetMode="External"/><Relationship Id="rId5" Type="http://schemas.openxmlformats.org/officeDocument/2006/relationships/image" Target="../media/image4.jpg"/><Relationship Id="rId4" Type="http://schemas.openxmlformats.org/officeDocument/2006/relationships/hyperlink" Target="https://www.propublica.org/article/if-it-needs-a-sign-its-probably-bad-desig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simbli.eboardsolutions.com/Policy/ViewPolicy.aspx?S=230&amp;revid=ifSFtTARAabZr5IgqmlrdQ==&amp;ptid=amIgTZiB9plushNjl6WXhfiOQ==&amp;secid=p6v70fD4K8ukRv6vtplusTtSg==&amp;PG=6&amp;IRP=0&amp;isPndg=false" TargetMode="External"/><Relationship Id="rId1" Type="http://schemas.openxmlformats.org/officeDocument/2006/relationships/slideLayout" Target="../slideLayouts/slideLayout4.xml"/><Relationship Id="rId6" Type="http://schemas.openxmlformats.org/officeDocument/2006/relationships/hyperlink" Target="https://emergency-live.com/no/it/hilser-e-sicurezza/il-farmaco-salvavita-puo-essere-somministrato-da-chiunque-o-solo-da-un-soccorritore/" TargetMode="External"/><Relationship Id="rId5" Type="http://schemas.openxmlformats.org/officeDocument/2006/relationships/image" Target="../media/image4.jpg"/><Relationship Id="rId4" Type="http://schemas.openxmlformats.org/officeDocument/2006/relationships/hyperlink" Target="https://www.propublica.org/article/if-it-needs-a-sign-its-probably-bad-desig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7.xml"/><Relationship Id="rId1" Type="http://schemas.openxmlformats.org/officeDocument/2006/relationships/video" Target="https://www.youtube.com/embed/dEQNwZojEw4?feature=oembed" TargetMode="External"/><Relationship Id="rId4" Type="http://schemas.openxmlformats.org/officeDocument/2006/relationships/hyperlink" Target="https://youtu.be/dEQNwZojEw4"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em.networkforgood.com/ls/click?upn=VAGGw4zHikj3d-2F5242H3ZlrkaRB292ueKRAFdFAxdFU-2BYjEtfaJhVbsLLn3v2V62eeoQ_pbbmKCQPvQwPqod44EY103XnB5GBB8b4JsIQbYF1zMk2dkkXOmqe6TVbl6A1ApGQRa2fCa3s7zTqaeU4SCajFR6ZZYLCYtVtoefZtkCJCJ5A84ZkX8fNPM3Xj7o-2FjAyROWXaQxACjhwdkS7Mj2ikDV3PJnFHuJuorkCTeKmZqVGGngSWX8v16ZYdJqVGq-2F7aSTtXyQay1qUfROOrc4fusQ5QDmgeIS5Rg3ThOdvdCAgDFJVMbMsEFNfSxdqQy7KdkhfyiRe6ILikvZzSmRXCer7k-2F1Ajo1MS4KU-2FV2MQIbr7YjMsbUDPn-2BZcGecFbH9HsS93XpkNuF55X2f-2BgkbbxqszKwt26tRVAZvbAxgGSzU-3D" TargetMode="External"/><Relationship Id="rId2" Type="http://schemas.openxmlformats.org/officeDocument/2006/relationships/hyperlink" Target="https://www.youtube.com/watch?v=luHzfEX48WY" TargetMode="Externa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5.xml"/><Relationship Id="rId1" Type="http://schemas.openxmlformats.org/officeDocument/2006/relationships/video" Target="https://www.youtube.com/embed/BbONuRXJdr0?feature=oembed" TargetMode="External"/><Relationship Id="rId4" Type="http://schemas.openxmlformats.org/officeDocument/2006/relationships/hyperlink" Target="https://youtu.be/BbONuRXJdr0"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hyperlink" Target="https://youtu.be/pGHGLNKelEo" TargetMode="External"/><Relationship Id="rId2" Type="http://schemas.openxmlformats.org/officeDocument/2006/relationships/video" Target="https://www.youtube.com/embed/pGHGLNKelEo?feature=oembed" TargetMode="External"/><Relationship Id="rId1" Type="http://schemas.openxmlformats.org/officeDocument/2006/relationships/video" Target="https://www.youtube.com/embed/u3nrDb5XjSI?feature=oembed" TargetMode="External"/><Relationship Id="rId6" Type="http://schemas.openxmlformats.org/officeDocument/2006/relationships/hyperlink" Target="https://youtu.be/u3nrDb5XjSI" TargetMode="External"/><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video" Target="https://www.youtube.com/embed/MXfMqPIbCME?feature=oembed" TargetMode="External"/><Relationship Id="rId4" Type="http://schemas.openxmlformats.org/officeDocument/2006/relationships/hyperlink" Target="https://youtu.be/MXfMqPIbCME?si=ctodZEI3ukb1GR6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video" Target="https://www.youtube.com/embed/5tx_8LHgxVw?feature=oembed" TargetMode="External"/><Relationship Id="rId4" Type="http://schemas.openxmlformats.org/officeDocument/2006/relationships/hyperlink" Target="https://youtu.be/5tx_8LHgxVw" TargetMode="External"/></Relationships>
</file>

<file path=ppt/slides/_rels/slide18.xml.rels><?xml version="1.0" encoding="UTF-8" standalone="yes"?>
<Relationships xmlns="http://schemas.openxmlformats.org/package/2006/relationships"><Relationship Id="rId2" Type="http://schemas.openxmlformats.org/officeDocument/2006/relationships/hyperlink" Target="mailto:amiller@cjr1.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6225" y="533400"/>
            <a:ext cx="4098175" cy="4472780"/>
          </a:xfrm>
        </p:spPr>
        <p:txBody>
          <a:bodyPr>
            <a:normAutofit/>
          </a:bodyPr>
          <a:lstStyle/>
          <a:p>
            <a:r>
              <a:rPr lang="en-US" dirty="0"/>
              <a:t>Health Related Training</a:t>
            </a:r>
            <a:br>
              <a:rPr lang="en-US" dirty="0"/>
            </a:br>
            <a:br>
              <a:rPr lang="en-US" dirty="0"/>
            </a:br>
            <a:r>
              <a:rPr lang="en-US" sz="3300" dirty="0"/>
              <a:t>Stock Meds,</a:t>
            </a:r>
            <a:br>
              <a:rPr lang="en-US" sz="3300" dirty="0"/>
            </a:br>
            <a:r>
              <a:rPr lang="en-US" sz="3300" dirty="0"/>
              <a:t>Stop the Bleed, Hands-Only CPR</a:t>
            </a:r>
          </a:p>
        </p:txBody>
      </p:sp>
      <p:sp>
        <p:nvSpPr>
          <p:cNvPr id="3" name="Subtitle 2"/>
          <p:cNvSpPr>
            <a:spLocks noGrp="1"/>
          </p:cNvSpPr>
          <p:nvPr>
            <p:ph type="subTitle" idx="1"/>
          </p:nvPr>
        </p:nvSpPr>
        <p:spPr/>
        <p:txBody>
          <a:bodyPr/>
          <a:lstStyle/>
          <a:p>
            <a:r>
              <a:rPr lang="en-US" dirty="0"/>
              <a:t>Carl Junction R-1 Schools</a:t>
            </a:r>
          </a:p>
        </p:txBody>
      </p:sp>
    </p:spTree>
    <p:extLst>
      <p:ext uri="{BB962C8B-B14F-4D97-AF65-F5344CB8AC3E}">
        <p14:creationId xmlns:p14="http://schemas.microsoft.com/office/powerpoint/2010/main" val="435141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a:xfrm>
            <a:off x="533400" y="1524000"/>
            <a:ext cx="11277600" cy="5334000"/>
          </a:xfrm>
        </p:spPr>
        <p:txBody>
          <a:bodyPr>
            <a:normAutofit fontScale="47500" lnSpcReduction="20000"/>
          </a:bodyPr>
          <a:lstStyle/>
          <a:p>
            <a:pPr marL="0" marR="0" indent="0">
              <a:spcBef>
                <a:spcPts val="0"/>
              </a:spcBef>
              <a:spcAft>
                <a:spcPts val="0"/>
              </a:spcAft>
              <a:buNone/>
            </a:pPr>
            <a:r>
              <a:rPr lang="en-US" sz="4000" dirty="0">
                <a:latin typeface="Calibri" panose="020F0502020204030204" pitchFamily="34" charset="0"/>
                <a:ea typeface="Calibri" panose="020F0502020204030204" pitchFamily="34" charset="0"/>
              </a:rPr>
              <a:t>R</a:t>
            </a:r>
            <a:r>
              <a:rPr lang="en-US" sz="4000" dirty="0">
                <a:effectLst/>
                <a:latin typeface="Calibri" panose="020F0502020204030204" pitchFamily="34" charset="0"/>
                <a:ea typeface="Calibri" panose="020F0502020204030204" pitchFamily="34" charset="0"/>
              </a:rPr>
              <a:t>eview of these topics and hands-on practice. This is not in-depth information, only the quick basics of what you will need to know to respond to an emergency until help arrives.</a:t>
            </a:r>
          </a:p>
          <a:p>
            <a:pPr marL="0" marR="0" indent="0">
              <a:spcBef>
                <a:spcPts val="0"/>
              </a:spcBef>
              <a:spcAft>
                <a:spcPts val="0"/>
              </a:spcAft>
              <a:buNone/>
            </a:pPr>
            <a:endParaRPr lang="en-US" sz="4000" dirty="0">
              <a:effectLst/>
              <a:latin typeface="Calibri" panose="020F0502020204030204" pitchFamily="34" charset="0"/>
              <a:ea typeface="Calibri" panose="020F0502020204030204" pitchFamily="34" charset="0"/>
            </a:endParaRPr>
          </a:p>
          <a:p>
            <a:pPr marL="0" marR="0" indent="0">
              <a:spcBef>
                <a:spcPts val="0"/>
              </a:spcBef>
              <a:spcAft>
                <a:spcPts val="0"/>
              </a:spcAft>
              <a:buNone/>
            </a:pPr>
            <a:r>
              <a:rPr lang="en-US" sz="4000" dirty="0">
                <a:effectLst/>
                <a:latin typeface="Calibri" panose="020F0502020204030204" pitchFamily="34" charset="0"/>
                <a:ea typeface="Calibri" panose="020F0502020204030204" pitchFamily="34" charset="0"/>
              </a:rPr>
              <a:t>1) Epipen use </a:t>
            </a:r>
            <a:r>
              <a:rPr lang="en-US" sz="4000" dirty="0">
                <a:latin typeface="Calibri" panose="020F0502020204030204" pitchFamily="34" charset="0"/>
                <a:ea typeface="Calibri" panose="020F0502020204030204" pitchFamily="34" charset="0"/>
              </a:rPr>
              <a:t>and </a:t>
            </a:r>
            <a:r>
              <a:rPr lang="en-US" sz="4000" dirty="0">
                <a:effectLst/>
                <a:latin typeface="Calibri" panose="020F0502020204030204" pitchFamily="34" charset="0"/>
                <a:ea typeface="Calibri" panose="020F0502020204030204" pitchFamily="34" charset="0"/>
              </a:rPr>
              <a:t>return demonstration. (required for district employees) (Epipen kept in CJU office side closet.)</a:t>
            </a:r>
          </a:p>
          <a:p>
            <a:pPr marL="0" marR="0" indent="0">
              <a:spcBef>
                <a:spcPts val="0"/>
              </a:spcBef>
              <a:spcAft>
                <a:spcPts val="0"/>
              </a:spcAft>
              <a:buNone/>
            </a:pPr>
            <a:endParaRPr lang="en-US" sz="4000" dirty="0">
              <a:effectLst/>
              <a:latin typeface="Calibri" panose="020F0502020204030204" pitchFamily="34" charset="0"/>
              <a:ea typeface="Calibri" panose="020F0502020204030204" pitchFamily="34" charset="0"/>
            </a:endParaRPr>
          </a:p>
          <a:p>
            <a:pPr marL="0" marR="0" indent="0">
              <a:spcBef>
                <a:spcPts val="0"/>
              </a:spcBef>
              <a:spcAft>
                <a:spcPts val="0"/>
              </a:spcAft>
              <a:buNone/>
            </a:pPr>
            <a:r>
              <a:rPr lang="en-US" sz="4000" dirty="0">
                <a:effectLst/>
                <a:latin typeface="Calibri" panose="020F0502020204030204" pitchFamily="34" charset="0"/>
                <a:ea typeface="Calibri" panose="020F0502020204030204" pitchFamily="34" charset="0"/>
              </a:rPr>
              <a:t>2) Seizure video and assessment (completed on your own). </a:t>
            </a:r>
            <a:r>
              <a:rPr lang="en-US" sz="4000" dirty="0">
                <a:latin typeface="Calibri" panose="020F0502020204030204" pitchFamily="34" charset="0"/>
                <a:ea typeface="Calibri" panose="020F0502020204030204" pitchFamily="34" charset="0"/>
              </a:rPr>
              <a:t>Use sign </a:t>
            </a:r>
            <a:r>
              <a:rPr lang="en-US" sz="4000" dirty="0">
                <a:effectLst/>
                <a:latin typeface="Calibri" panose="020F0502020204030204" pitchFamily="34" charset="0"/>
                <a:ea typeface="Calibri" panose="020F0502020204030204" pitchFamily="34" charset="0"/>
              </a:rPr>
              <a:t>off sheet if you were unable to turn in certification of completion. (required for district employees). </a:t>
            </a:r>
            <a:r>
              <a:rPr lang="en-US" sz="4000" u="sng" dirty="0">
                <a:latin typeface="Calibri" panose="020F0502020204030204" pitchFamily="34" charset="0"/>
                <a:ea typeface="Calibri" panose="020F0502020204030204" pitchFamily="34" charset="0"/>
              </a:rPr>
              <a:t>This is completed on Vector. </a:t>
            </a:r>
            <a:endParaRPr lang="en-US" sz="4000" u="sng" dirty="0">
              <a:effectLst/>
              <a:latin typeface="Calibri" panose="020F0502020204030204" pitchFamily="34" charset="0"/>
              <a:ea typeface="Calibri" panose="020F0502020204030204" pitchFamily="34" charset="0"/>
            </a:endParaRPr>
          </a:p>
          <a:p>
            <a:pPr marL="0" marR="0" indent="0">
              <a:spcBef>
                <a:spcPts val="0"/>
              </a:spcBef>
              <a:spcAft>
                <a:spcPts val="0"/>
              </a:spcAft>
              <a:buNone/>
            </a:pPr>
            <a:endParaRPr lang="en-US" sz="4000" dirty="0">
              <a:effectLst/>
              <a:latin typeface="Calibri" panose="020F0502020204030204" pitchFamily="34" charset="0"/>
              <a:ea typeface="Calibri" panose="020F0502020204030204" pitchFamily="34" charset="0"/>
            </a:endParaRPr>
          </a:p>
          <a:p>
            <a:pPr marL="0" marR="0" indent="0">
              <a:spcBef>
                <a:spcPts val="0"/>
              </a:spcBef>
              <a:spcAft>
                <a:spcPts val="0"/>
              </a:spcAft>
              <a:buNone/>
            </a:pPr>
            <a:r>
              <a:rPr lang="en-US" sz="4000" dirty="0">
                <a:latin typeface="Calibri" panose="020F0502020204030204" pitchFamily="34" charset="0"/>
                <a:ea typeface="Calibri" panose="020F0502020204030204" pitchFamily="34" charset="0"/>
              </a:rPr>
              <a:t>Bonus</a:t>
            </a:r>
            <a:r>
              <a:rPr lang="en-US" sz="4000" dirty="0">
                <a:effectLst/>
                <a:latin typeface="Calibri" panose="020F0502020204030204" pitchFamily="34" charset="0"/>
                <a:ea typeface="Calibri" panose="020F0502020204030204" pitchFamily="34" charset="0"/>
              </a:rPr>
              <a:t> training:</a:t>
            </a:r>
          </a:p>
          <a:p>
            <a:pPr marL="0" marR="0" indent="0">
              <a:spcBef>
                <a:spcPts val="0"/>
              </a:spcBef>
              <a:spcAft>
                <a:spcPts val="0"/>
              </a:spcAft>
              <a:buNone/>
            </a:pPr>
            <a:endParaRPr lang="en-US" sz="4000" dirty="0">
              <a:effectLst/>
              <a:latin typeface="Calibri" panose="020F0502020204030204" pitchFamily="34" charset="0"/>
              <a:ea typeface="Calibri" panose="020F0502020204030204" pitchFamily="34" charset="0"/>
            </a:endParaRPr>
          </a:p>
          <a:p>
            <a:pPr marL="0" marR="0" indent="0">
              <a:spcBef>
                <a:spcPts val="0"/>
              </a:spcBef>
              <a:spcAft>
                <a:spcPts val="0"/>
              </a:spcAft>
              <a:buNone/>
            </a:pPr>
            <a:r>
              <a:rPr lang="en-US" sz="4000" dirty="0">
                <a:effectLst/>
                <a:latin typeface="Calibri" panose="020F0502020204030204" pitchFamily="34" charset="0"/>
                <a:ea typeface="Calibri" panose="020F0502020204030204" pitchFamily="34" charset="0"/>
              </a:rPr>
              <a:t>3) Asthma inhaler and demonstration. (</a:t>
            </a:r>
            <a:r>
              <a:rPr lang="en-US" sz="4000" dirty="0">
                <a:latin typeface="Calibri" panose="020F0502020204030204" pitchFamily="34" charset="0"/>
                <a:ea typeface="Calibri" panose="020F0502020204030204" pitchFamily="34" charset="0"/>
              </a:rPr>
              <a:t>I</a:t>
            </a:r>
            <a:r>
              <a:rPr lang="en-US" sz="4000" dirty="0">
                <a:effectLst/>
                <a:latin typeface="Calibri" panose="020F0502020204030204" pitchFamily="34" charset="0"/>
                <a:ea typeface="Calibri" panose="020F0502020204030204" pitchFamily="34" charset="0"/>
              </a:rPr>
              <a:t>n </a:t>
            </a:r>
            <a:r>
              <a:rPr lang="en-US" sz="4000" dirty="0">
                <a:latin typeface="Calibri" panose="020F0502020204030204" pitchFamily="34" charset="0"/>
                <a:ea typeface="Calibri" panose="020F0502020204030204" pitchFamily="34" charset="0"/>
              </a:rPr>
              <a:t>school nurse office</a:t>
            </a:r>
            <a:r>
              <a:rPr lang="en-US" sz="4000" dirty="0">
                <a:effectLst/>
                <a:latin typeface="Calibri" panose="020F0502020204030204" pitchFamily="34" charset="0"/>
                <a:ea typeface="Calibri" panose="020F0502020204030204" pitchFamily="34" charset="0"/>
              </a:rPr>
              <a:t>. Know the location for your building.)</a:t>
            </a:r>
          </a:p>
          <a:p>
            <a:pPr marL="0" marR="0" indent="0">
              <a:spcBef>
                <a:spcPts val="0"/>
              </a:spcBef>
              <a:spcAft>
                <a:spcPts val="0"/>
              </a:spcAft>
              <a:buNone/>
            </a:pPr>
            <a:endParaRPr lang="en-US" sz="4000" dirty="0">
              <a:effectLst/>
              <a:latin typeface="Calibri" panose="020F0502020204030204" pitchFamily="34" charset="0"/>
              <a:ea typeface="Calibri" panose="020F0502020204030204" pitchFamily="34" charset="0"/>
            </a:endParaRPr>
          </a:p>
          <a:p>
            <a:pPr marL="0" marR="0" indent="0">
              <a:spcBef>
                <a:spcPts val="0"/>
              </a:spcBef>
              <a:spcAft>
                <a:spcPts val="0"/>
              </a:spcAft>
              <a:buNone/>
            </a:pPr>
            <a:r>
              <a:rPr lang="en-US" sz="4000" dirty="0">
                <a:effectLst/>
                <a:latin typeface="Calibri" panose="020F0502020204030204" pitchFamily="34" charset="0"/>
                <a:ea typeface="Calibri" panose="020F0502020204030204" pitchFamily="34" charset="0"/>
              </a:rPr>
              <a:t>4) Narcan use and return demonstration. (</a:t>
            </a:r>
            <a:r>
              <a:rPr lang="en-US" sz="4000" dirty="0">
                <a:latin typeface="Calibri" panose="020F0502020204030204" pitchFamily="34" charset="0"/>
                <a:ea typeface="Calibri" panose="020F0502020204030204" pitchFamily="34" charset="0"/>
              </a:rPr>
              <a:t>I</a:t>
            </a:r>
            <a:r>
              <a:rPr lang="en-US" sz="4000" dirty="0">
                <a:effectLst/>
                <a:latin typeface="Calibri" panose="020F0502020204030204" pitchFamily="34" charset="0"/>
                <a:ea typeface="Calibri" panose="020F0502020204030204" pitchFamily="34" charset="0"/>
              </a:rPr>
              <a:t>n </a:t>
            </a:r>
            <a:r>
              <a:rPr lang="en-US" sz="4000" dirty="0">
                <a:latin typeface="Calibri" panose="020F0502020204030204" pitchFamily="34" charset="0"/>
                <a:ea typeface="Calibri" panose="020F0502020204030204" pitchFamily="34" charset="0"/>
              </a:rPr>
              <a:t>school nurse office. Know the location for your building.</a:t>
            </a:r>
            <a:r>
              <a:rPr lang="en-US" sz="4000" dirty="0">
                <a:effectLst/>
                <a:latin typeface="Calibri" panose="020F0502020204030204" pitchFamily="34" charset="0"/>
                <a:ea typeface="Calibri" panose="020F0502020204030204" pitchFamily="34" charset="0"/>
              </a:rPr>
              <a:t>)</a:t>
            </a:r>
          </a:p>
          <a:p>
            <a:pPr marL="0" marR="0" indent="0">
              <a:spcBef>
                <a:spcPts val="0"/>
              </a:spcBef>
              <a:spcAft>
                <a:spcPts val="0"/>
              </a:spcAft>
              <a:buNone/>
            </a:pPr>
            <a:endParaRPr lang="en-US" sz="4000" dirty="0">
              <a:effectLst/>
              <a:latin typeface="Calibri" panose="020F0502020204030204" pitchFamily="34" charset="0"/>
              <a:ea typeface="Calibri" panose="020F0502020204030204" pitchFamily="34" charset="0"/>
            </a:endParaRPr>
          </a:p>
          <a:p>
            <a:pPr marL="0" marR="0" indent="0">
              <a:spcBef>
                <a:spcPts val="0"/>
              </a:spcBef>
              <a:spcAft>
                <a:spcPts val="0"/>
              </a:spcAft>
              <a:buNone/>
            </a:pPr>
            <a:r>
              <a:rPr lang="en-US" sz="4000" dirty="0">
                <a:effectLst/>
                <a:latin typeface="Calibri" panose="020F0502020204030204" pitchFamily="34" charset="0"/>
                <a:ea typeface="Calibri" panose="020F0502020204030204" pitchFamily="34" charset="0"/>
              </a:rPr>
              <a:t>5) Stop the Bleed Quick training</a:t>
            </a:r>
          </a:p>
          <a:p>
            <a:pPr marL="0" marR="0" indent="0">
              <a:spcBef>
                <a:spcPts val="0"/>
              </a:spcBef>
              <a:spcAft>
                <a:spcPts val="0"/>
              </a:spcAft>
              <a:buNone/>
            </a:pPr>
            <a:r>
              <a:rPr lang="en-US" sz="4000" dirty="0">
                <a:latin typeface="Calibri" panose="020F0502020204030204" pitchFamily="34" charset="0"/>
                <a:ea typeface="Calibri" panose="020F0502020204030204" pitchFamily="34" charset="0"/>
              </a:rPr>
              <a:t>	-</a:t>
            </a:r>
            <a:r>
              <a:rPr lang="en-US" sz="4000" dirty="0">
                <a:effectLst/>
                <a:latin typeface="Calibri" panose="020F0502020204030204" pitchFamily="34" charset="0"/>
                <a:ea typeface="Calibri" panose="020F0502020204030204" pitchFamily="34" charset="0"/>
              </a:rPr>
              <a:t>tourniquet use,</a:t>
            </a:r>
          </a:p>
          <a:p>
            <a:pPr marL="0" marR="0" indent="0">
              <a:spcBef>
                <a:spcPts val="0"/>
              </a:spcBef>
              <a:spcAft>
                <a:spcPts val="0"/>
              </a:spcAft>
              <a:buNone/>
            </a:pPr>
            <a:r>
              <a:rPr lang="en-US" sz="4000" dirty="0">
                <a:latin typeface="Calibri" panose="020F0502020204030204" pitchFamily="34" charset="0"/>
                <a:ea typeface="Calibri" panose="020F0502020204030204" pitchFamily="34" charset="0"/>
              </a:rPr>
              <a:t>	-</a:t>
            </a:r>
            <a:r>
              <a:rPr lang="en-US" sz="4000" dirty="0">
                <a:effectLst/>
                <a:latin typeface="Calibri" panose="020F0502020204030204" pitchFamily="34" charset="0"/>
                <a:ea typeface="Calibri" panose="020F0502020204030204" pitchFamily="34" charset="0"/>
              </a:rPr>
              <a:t>applying pressure to a wound</a:t>
            </a:r>
          </a:p>
          <a:p>
            <a:pPr marL="0" marR="0" indent="0">
              <a:spcBef>
                <a:spcPts val="0"/>
              </a:spcBef>
              <a:spcAft>
                <a:spcPts val="0"/>
              </a:spcAft>
              <a:buNone/>
            </a:pPr>
            <a:r>
              <a:rPr lang="en-US" sz="4000" dirty="0">
                <a:latin typeface="Calibri" panose="020F0502020204030204" pitchFamily="34" charset="0"/>
                <a:ea typeface="Calibri" panose="020F0502020204030204" pitchFamily="34" charset="0"/>
              </a:rPr>
              <a:t>	-</a:t>
            </a:r>
            <a:r>
              <a:rPr lang="en-US" sz="4000" dirty="0">
                <a:effectLst/>
                <a:latin typeface="Calibri" panose="020F0502020204030204" pitchFamily="34" charset="0"/>
                <a:ea typeface="Calibri" panose="020F0502020204030204" pitchFamily="34" charset="0"/>
              </a:rPr>
              <a:t>packing a wound and you will get a chance to practice. </a:t>
            </a:r>
          </a:p>
          <a:p>
            <a:pPr marL="0" marR="0" indent="0">
              <a:spcBef>
                <a:spcPts val="0"/>
              </a:spcBef>
              <a:spcAft>
                <a:spcPts val="0"/>
              </a:spcAft>
              <a:buNone/>
            </a:pPr>
            <a:endParaRPr lang="en-US" sz="4000" dirty="0">
              <a:effectLst/>
              <a:latin typeface="Calibri" panose="020F0502020204030204" pitchFamily="34" charset="0"/>
              <a:ea typeface="Calibri" panose="020F0502020204030204" pitchFamily="34" charset="0"/>
            </a:endParaRPr>
          </a:p>
          <a:p>
            <a:pPr marL="0" marR="0" indent="0">
              <a:spcBef>
                <a:spcPts val="0"/>
              </a:spcBef>
              <a:spcAft>
                <a:spcPts val="0"/>
              </a:spcAft>
              <a:buNone/>
            </a:pPr>
            <a:r>
              <a:rPr lang="en-US" sz="4000" dirty="0">
                <a:effectLst/>
                <a:latin typeface="Calibri" panose="020F0502020204030204" pitchFamily="34" charset="0"/>
                <a:ea typeface="Calibri" panose="020F0502020204030204" pitchFamily="34" charset="0"/>
              </a:rPr>
              <a:t>7) Conscious choking- Adult and Child</a:t>
            </a:r>
          </a:p>
          <a:p>
            <a:pPr marL="0" marR="0" indent="0">
              <a:spcBef>
                <a:spcPts val="0"/>
              </a:spcBef>
              <a:spcAft>
                <a:spcPts val="0"/>
              </a:spcAft>
              <a:buNone/>
            </a:pPr>
            <a:endParaRPr lang="en-US" sz="4000" dirty="0">
              <a:effectLst/>
              <a:latin typeface="Calibri" panose="020F0502020204030204" pitchFamily="34" charset="0"/>
              <a:ea typeface="Calibri" panose="020F0502020204030204" pitchFamily="34" charset="0"/>
            </a:endParaRPr>
          </a:p>
          <a:p>
            <a:pPr marL="0" marR="0" indent="0">
              <a:spcBef>
                <a:spcPts val="0"/>
              </a:spcBef>
              <a:spcAft>
                <a:spcPts val="0"/>
              </a:spcAft>
              <a:buNone/>
            </a:pPr>
            <a:r>
              <a:rPr lang="en-US" sz="4000" dirty="0">
                <a:latin typeface="Calibri" panose="020F0502020204030204" pitchFamily="34" charset="0"/>
                <a:ea typeface="Calibri" panose="020F0502020204030204" pitchFamily="34" charset="0"/>
              </a:rPr>
              <a:t>8) Hands-only CPR</a:t>
            </a:r>
            <a:endParaRPr lang="en-US" sz="4000" dirty="0">
              <a:effectLst/>
              <a:latin typeface="Calibri" panose="020F0502020204030204" pitchFamily="34" charset="0"/>
              <a:ea typeface="Calibri" panose="020F0502020204030204" pitchFamily="34" charset="0"/>
            </a:endParaRPr>
          </a:p>
          <a:p>
            <a:pPr marL="0" marR="0" indent="0">
              <a:spcBef>
                <a:spcPts val="0"/>
              </a:spcBef>
              <a:spcAft>
                <a:spcPts val="0"/>
              </a:spcAft>
              <a:buNone/>
            </a:pPr>
            <a:endParaRPr lang="en-US" sz="4000" dirty="0">
              <a:effectLst/>
              <a:latin typeface="Calibri" panose="020F0502020204030204" pitchFamily="34" charset="0"/>
              <a:ea typeface="Calibri" panose="020F0502020204030204" pitchFamily="34" charset="0"/>
            </a:endParaRPr>
          </a:p>
          <a:p>
            <a:pPr marL="0" marR="0" indent="0">
              <a:spcBef>
                <a:spcPts val="0"/>
              </a:spcBef>
              <a:spcAft>
                <a:spcPts val="0"/>
              </a:spcAft>
              <a:buNone/>
            </a:pPr>
            <a:r>
              <a:rPr lang="en-US" sz="4000" dirty="0">
                <a:latin typeface="Calibri" panose="020F0502020204030204" pitchFamily="34" charset="0"/>
                <a:ea typeface="Calibri" panose="020F0502020204030204" pitchFamily="34" charset="0"/>
              </a:rPr>
              <a:t>9</a:t>
            </a:r>
            <a:r>
              <a:rPr lang="en-US" sz="4000" dirty="0">
                <a:effectLst/>
                <a:latin typeface="Calibri" panose="020F0502020204030204" pitchFamily="34" charset="0"/>
                <a:ea typeface="Calibri" panose="020F0502020204030204" pitchFamily="34" charset="0"/>
              </a:rPr>
              <a:t>) Q &amp; A </a:t>
            </a:r>
          </a:p>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772969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99220"/>
            <a:ext cx="10972800" cy="1325563"/>
          </a:xfrm>
        </p:spPr>
        <p:txBody>
          <a:bodyPr/>
          <a:lstStyle/>
          <a:p>
            <a:r>
              <a:rPr lang="en-US" dirty="0"/>
              <a:t>REVIEW AND PRACTICE</a:t>
            </a:r>
          </a:p>
        </p:txBody>
      </p:sp>
      <p:pic>
        <p:nvPicPr>
          <p:cNvPr id="5" name="Content Placeholder 4">
            <a:extLst>
              <a:ext uri="{FF2B5EF4-FFF2-40B4-BE49-F238E27FC236}">
                <a16:creationId xmlns:a16="http://schemas.microsoft.com/office/drawing/2014/main" id="{8EA1190A-39F3-4F8F-9214-6DAA97D4E34B}"/>
              </a:ext>
            </a:extLst>
          </p:cNvPr>
          <p:cNvPicPr>
            <a:picLocks noGrp="1" noChangeAspect="1"/>
          </p:cNvPicPr>
          <p:nvPr>
            <p:ph idx="1"/>
          </p:nvPr>
        </p:nvPicPr>
        <p:blipFill>
          <a:blip r:embed="rId2"/>
          <a:stretch>
            <a:fillRect/>
          </a:stretch>
        </p:blipFill>
        <p:spPr>
          <a:xfrm>
            <a:off x="4495800" y="99220"/>
            <a:ext cx="7334124" cy="6791533"/>
          </a:xfrm>
          <a:prstGeom prst="rect">
            <a:avLst/>
          </a:prstGeom>
        </p:spPr>
      </p:pic>
      <p:grpSp>
        <p:nvGrpSpPr>
          <p:cNvPr id="7" name="Group 6">
            <a:extLst>
              <a:ext uri="{FF2B5EF4-FFF2-40B4-BE49-F238E27FC236}">
                <a16:creationId xmlns:a16="http://schemas.microsoft.com/office/drawing/2014/main" id="{AA6232E8-0313-20DD-4CB1-7A9D52D4E3BE}"/>
              </a:ext>
            </a:extLst>
          </p:cNvPr>
          <p:cNvGrpSpPr/>
          <p:nvPr/>
        </p:nvGrpSpPr>
        <p:grpSpPr>
          <a:xfrm>
            <a:off x="4754185" y="2807750"/>
            <a:ext cx="1374472" cy="1374472"/>
            <a:chOff x="158677" y="2697481"/>
            <a:chExt cx="1374472" cy="1374472"/>
          </a:xfrm>
        </p:grpSpPr>
        <p:sp>
          <p:nvSpPr>
            <p:cNvPr id="8" name="Oval 7">
              <a:extLst>
                <a:ext uri="{FF2B5EF4-FFF2-40B4-BE49-F238E27FC236}">
                  <a16:creationId xmlns:a16="http://schemas.microsoft.com/office/drawing/2014/main" id="{85ADC10D-88A5-F92B-31FA-E01C4B1E42F1}"/>
                </a:ext>
              </a:extLst>
            </p:cNvPr>
            <p:cNvSpPr/>
            <p:nvPr/>
          </p:nvSpPr>
          <p:spPr>
            <a:xfrm>
              <a:off x="158677" y="2697481"/>
              <a:ext cx="1374472" cy="1374472"/>
            </a:xfrm>
            <a:prstGeom prst="ellipse">
              <a:avLst/>
            </a:prstGeom>
            <a:solidFill>
              <a:schemeClr val="tx1"/>
            </a:solidFill>
            <a:ln w="25400" cap="flat" cmpd="sng" algn="ctr">
              <a:solidFill>
                <a:schemeClr val="bg1">
                  <a:lumMod val="75000"/>
                </a:scheme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9" name="Oval 4">
              <a:extLst>
                <a:ext uri="{FF2B5EF4-FFF2-40B4-BE49-F238E27FC236}">
                  <a16:creationId xmlns:a16="http://schemas.microsoft.com/office/drawing/2014/main" id="{47E172CE-08B1-4686-7AB5-C164B22F98D6}"/>
                </a:ext>
              </a:extLst>
            </p:cNvPr>
            <p:cNvSpPr txBox="1"/>
            <p:nvPr/>
          </p:nvSpPr>
          <p:spPr>
            <a:xfrm>
              <a:off x="359964" y="2832782"/>
              <a:ext cx="971898" cy="9718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latin typeface="Arial"/>
                  <a:ea typeface="+mn-ea"/>
                  <a:cs typeface="Arial"/>
                </a:rPr>
                <a:t>Conscious</a:t>
              </a:r>
              <a:r>
                <a:rPr lang="en-US" sz="1600" b="1" kern="1200" baseline="0" dirty="0">
                  <a:solidFill>
                    <a:schemeClr val="bg1"/>
                  </a:solidFill>
                  <a:latin typeface="Arial"/>
                  <a:ea typeface="+mn-ea"/>
                  <a:cs typeface="Arial"/>
                </a:rPr>
                <a:t> </a:t>
              </a:r>
              <a:r>
                <a:rPr lang="en-US" sz="1700" b="1" kern="1200" baseline="0" dirty="0">
                  <a:solidFill>
                    <a:schemeClr val="bg1"/>
                  </a:solidFill>
                  <a:latin typeface="Arial"/>
                  <a:ea typeface="+mn-ea"/>
                  <a:cs typeface="Arial"/>
                </a:rPr>
                <a:t>Choking</a:t>
              </a:r>
              <a:endParaRPr lang="en-US" sz="1700" b="1" kern="1200" dirty="0">
                <a:solidFill>
                  <a:schemeClr val="bg1"/>
                </a:solidFill>
                <a:latin typeface="Arial"/>
                <a:ea typeface="+mn-ea"/>
                <a:cs typeface="Arial"/>
              </a:endParaRPr>
            </a:p>
          </p:txBody>
        </p:sp>
      </p:grpSp>
      <p:grpSp>
        <p:nvGrpSpPr>
          <p:cNvPr id="10" name="Group 9">
            <a:extLst>
              <a:ext uri="{FF2B5EF4-FFF2-40B4-BE49-F238E27FC236}">
                <a16:creationId xmlns:a16="http://schemas.microsoft.com/office/drawing/2014/main" id="{0F7BB2EB-3D4E-9D3A-5A31-1429C096D132}"/>
              </a:ext>
            </a:extLst>
          </p:cNvPr>
          <p:cNvGrpSpPr/>
          <p:nvPr/>
        </p:nvGrpSpPr>
        <p:grpSpPr>
          <a:xfrm>
            <a:off x="5564036" y="861926"/>
            <a:ext cx="1374472" cy="1374472"/>
            <a:chOff x="1071146" y="790603"/>
            <a:chExt cx="1374472" cy="1374472"/>
          </a:xfrm>
        </p:grpSpPr>
        <p:sp>
          <p:nvSpPr>
            <p:cNvPr id="11" name="Oval 10">
              <a:extLst>
                <a:ext uri="{FF2B5EF4-FFF2-40B4-BE49-F238E27FC236}">
                  <a16:creationId xmlns:a16="http://schemas.microsoft.com/office/drawing/2014/main" id="{E37178E1-E57D-D872-51A8-E592E75DC584}"/>
                </a:ext>
              </a:extLst>
            </p:cNvPr>
            <p:cNvSpPr/>
            <p:nvPr/>
          </p:nvSpPr>
          <p:spPr>
            <a:xfrm>
              <a:off x="1071146" y="790603"/>
              <a:ext cx="1374472" cy="1374472"/>
            </a:xfrm>
            <a:prstGeom prst="ellipse">
              <a:avLst/>
            </a:prstGeom>
            <a:solidFill>
              <a:srgbClr val="FFFFFF"/>
            </a:solidFill>
            <a:ln w="25400" cap="flat" cmpd="sng" algn="ctr">
              <a:solidFill>
                <a:srgbClr val="EDEDEC">
                  <a:hueOff val="0"/>
                  <a:satOff val="0"/>
                  <a:lumOff val="0"/>
                  <a:alphaOff val="0"/>
                </a:srgbClr>
              </a:solidFill>
              <a:prstDash val="solid"/>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12" name="Oval 4">
              <a:extLst>
                <a:ext uri="{FF2B5EF4-FFF2-40B4-BE49-F238E27FC236}">
                  <a16:creationId xmlns:a16="http://schemas.microsoft.com/office/drawing/2014/main" id="{7CE19575-2EDB-20FA-1D0B-AE78A2420128}"/>
                </a:ext>
              </a:extLst>
            </p:cNvPr>
            <p:cNvSpPr txBox="1"/>
            <p:nvPr/>
          </p:nvSpPr>
          <p:spPr>
            <a:xfrm>
              <a:off x="1272433" y="991890"/>
              <a:ext cx="971898" cy="9718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dirty="0">
                  <a:solidFill>
                    <a:sysClr val="windowText" lastClr="000000">
                      <a:lumMod val="85000"/>
                      <a:lumOff val="15000"/>
                    </a:sysClr>
                  </a:solidFill>
                  <a:latin typeface="Arial"/>
                  <a:cs typeface="Arial"/>
                </a:rPr>
                <a:t>Hands-only CPR</a:t>
              </a:r>
              <a:endParaRPr lang="en-US" sz="2000" b="1" kern="1200" dirty="0">
                <a:solidFill>
                  <a:sysClr val="windowText" lastClr="000000">
                    <a:lumMod val="85000"/>
                    <a:lumOff val="15000"/>
                  </a:sysClr>
                </a:solidFill>
                <a:latin typeface="Arial"/>
                <a:ea typeface="+mn-ea"/>
                <a:cs typeface="Arial"/>
              </a:endParaRPr>
            </a:p>
          </p:txBody>
        </p:sp>
      </p:grpSp>
    </p:spTree>
    <p:extLst>
      <p:ext uri="{BB962C8B-B14F-4D97-AF65-F5344CB8AC3E}">
        <p14:creationId xmlns:p14="http://schemas.microsoft.com/office/powerpoint/2010/main" val="1928620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EPIPEN</a:t>
            </a:r>
          </a:p>
        </p:txBody>
      </p:sp>
      <p:sp>
        <p:nvSpPr>
          <p:cNvPr id="3" name="Content Placeholder 2"/>
          <p:cNvSpPr>
            <a:spLocks noGrp="1"/>
          </p:cNvSpPr>
          <p:nvPr>
            <p:ph sz="half" idx="1"/>
          </p:nvPr>
        </p:nvSpPr>
        <p:spPr/>
        <p:txBody>
          <a:bodyPr/>
          <a:lstStyle/>
          <a:p>
            <a:r>
              <a:rPr lang="en-US" dirty="0">
                <a:hlinkClick r:id="rId2"/>
              </a:rPr>
              <a:t>HOW TO USE AN EPIPEN</a:t>
            </a:r>
            <a:endParaRPr lang="en-US" dirty="0"/>
          </a:p>
          <a:p>
            <a:r>
              <a:rPr lang="en-US" dirty="0"/>
              <a:t>Blue end up</a:t>
            </a:r>
          </a:p>
          <a:p>
            <a:r>
              <a:rPr lang="en-US" dirty="0"/>
              <a:t>Orange end down</a:t>
            </a:r>
          </a:p>
          <a:p>
            <a:r>
              <a:rPr lang="en-US" dirty="0"/>
              <a:t>“Blue to the sky, orange to the thigh”</a:t>
            </a:r>
          </a:p>
          <a:p>
            <a:r>
              <a:rPr lang="en-US" dirty="0"/>
              <a:t>Push and hold in place, count to 10 (we count fast in emergencies)</a:t>
            </a:r>
          </a:p>
          <a:p>
            <a:r>
              <a:rPr lang="en-US" dirty="0"/>
              <a:t>Call 911</a:t>
            </a:r>
          </a:p>
          <a:p>
            <a:pPr marL="0" indent="0">
              <a:buNone/>
            </a:pPr>
            <a:endParaRPr lang="en-US" dirty="0"/>
          </a:p>
          <a:p>
            <a:endParaRPr lang="en-US" dirty="0"/>
          </a:p>
        </p:txBody>
      </p:sp>
      <p:pic>
        <p:nvPicPr>
          <p:cNvPr id="8" name="Content Placeholder 7" descr="A close up of a tube&#10;&#10;Description automatically generated">
            <a:extLst>
              <a:ext uri="{FF2B5EF4-FFF2-40B4-BE49-F238E27FC236}">
                <a16:creationId xmlns:a16="http://schemas.microsoft.com/office/drawing/2014/main" id="{FA73C5F9-0436-98B7-6754-4E06EAA22B72}"/>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239000" y="365046"/>
            <a:ext cx="4800600" cy="2520315"/>
          </a:xfrm>
        </p:spPr>
      </p:pic>
      <p:pic>
        <p:nvPicPr>
          <p:cNvPr id="11" name="Picture 10" descr="A person holding a box of epipen&#10;&#10;Description automatically generated">
            <a:extLst>
              <a:ext uri="{FF2B5EF4-FFF2-40B4-BE49-F238E27FC236}">
                <a16:creationId xmlns:a16="http://schemas.microsoft.com/office/drawing/2014/main" id="{49A5DEF0-9039-DF1C-5AD0-F184FEF11A7C}"/>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379970" y="3085330"/>
            <a:ext cx="4518660" cy="3276600"/>
          </a:xfrm>
          <a:prstGeom prst="rect">
            <a:avLst/>
          </a:prstGeom>
        </p:spPr>
      </p:pic>
    </p:spTree>
    <p:extLst>
      <p:ext uri="{BB962C8B-B14F-4D97-AF65-F5344CB8AC3E}">
        <p14:creationId xmlns:p14="http://schemas.microsoft.com/office/powerpoint/2010/main" val="273862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EPIPEN</a:t>
            </a:r>
          </a:p>
        </p:txBody>
      </p:sp>
      <p:sp>
        <p:nvSpPr>
          <p:cNvPr id="3" name="Content Placeholder 2"/>
          <p:cNvSpPr>
            <a:spLocks noGrp="1"/>
          </p:cNvSpPr>
          <p:nvPr>
            <p:ph sz="half" idx="1"/>
          </p:nvPr>
        </p:nvSpPr>
        <p:spPr/>
        <p:txBody>
          <a:bodyPr/>
          <a:lstStyle/>
          <a:p>
            <a:pPr marL="0" indent="0">
              <a:buNone/>
            </a:pPr>
            <a:r>
              <a:rPr lang="en-US" dirty="0">
                <a:hlinkClick r:id="rId2"/>
              </a:rPr>
              <a:t>DISTRICT POLICY JHCF STUDENT ALLERGY PREVENTION AND RESPONSE</a:t>
            </a:r>
            <a:endParaRPr lang="en-US" dirty="0"/>
          </a:p>
          <a:p>
            <a:pPr marL="0" indent="0">
              <a:buNone/>
            </a:pPr>
            <a:endParaRPr lang="en-US" dirty="0"/>
          </a:p>
          <a:p>
            <a:pPr marL="0" indent="0">
              <a:buNone/>
            </a:pPr>
            <a:endParaRPr lang="en-US" dirty="0"/>
          </a:p>
          <a:p>
            <a:pPr marL="0" indent="0">
              <a:buNone/>
            </a:pPr>
            <a:endParaRPr lang="en-US" dirty="0"/>
          </a:p>
          <a:p>
            <a:endParaRPr lang="en-US" dirty="0"/>
          </a:p>
        </p:txBody>
      </p:sp>
      <p:pic>
        <p:nvPicPr>
          <p:cNvPr id="8" name="Content Placeholder 7" descr="A close up of a tube&#10;&#10;Description automatically generated">
            <a:extLst>
              <a:ext uri="{FF2B5EF4-FFF2-40B4-BE49-F238E27FC236}">
                <a16:creationId xmlns:a16="http://schemas.microsoft.com/office/drawing/2014/main" id="{FA73C5F9-0436-98B7-6754-4E06EAA22B72}"/>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239000" y="365046"/>
            <a:ext cx="4800600" cy="2520315"/>
          </a:xfrm>
        </p:spPr>
      </p:pic>
      <p:pic>
        <p:nvPicPr>
          <p:cNvPr id="11" name="Picture 10" descr="A person holding a box of epipen&#10;&#10;Description automatically generated">
            <a:extLst>
              <a:ext uri="{FF2B5EF4-FFF2-40B4-BE49-F238E27FC236}">
                <a16:creationId xmlns:a16="http://schemas.microsoft.com/office/drawing/2014/main" id="{49A5DEF0-9039-DF1C-5AD0-F184FEF11A7C}"/>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379970" y="3085330"/>
            <a:ext cx="4518660" cy="3276600"/>
          </a:xfrm>
          <a:prstGeom prst="rect">
            <a:avLst/>
          </a:prstGeom>
        </p:spPr>
      </p:pic>
    </p:spTree>
    <p:extLst>
      <p:ext uri="{BB962C8B-B14F-4D97-AF65-F5344CB8AC3E}">
        <p14:creationId xmlns:p14="http://schemas.microsoft.com/office/powerpoint/2010/main" val="3118708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How to use an EpiPen">
            <a:hlinkClick r:id="" action="ppaction://media"/>
            <a:extLst>
              <a:ext uri="{FF2B5EF4-FFF2-40B4-BE49-F238E27FC236}">
                <a16:creationId xmlns:a16="http://schemas.microsoft.com/office/drawing/2014/main" id="{42470A78-D526-4386-B965-40E2741F6942}"/>
              </a:ext>
            </a:extLst>
          </p:cNvPr>
          <p:cNvPicPr>
            <a:picLocks noRot="1" noChangeAspect="1"/>
          </p:cNvPicPr>
          <p:nvPr>
            <a:videoFile r:link="rId1"/>
          </p:nvPr>
        </p:nvPicPr>
        <p:blipFill>
          <a:blip r:embed="rId3"/>
          <a:stretch>
            <a:fillRect/>
          </a:stretch>
        </p:blipFill>
        <p:spPr>
          <a:xfrm>
            <a:off x="3686175" y="1643063"/>
            <a:ext cx="4819650" cy="3614737"/>
          </a:xfrm>
          <a:prstGeom prst="rect">
            <a:avLst/>
          </a:prstGeom>
        </p:spPr>
      </p:pic>
      <p:sp>
        <p:nvSpPr>
          <p:cNvPr id="3" name="TextBox 2">
            <a:extLst>
              <a:ext uri="{FF2B5EF4-FFF2-40B4-BE49-F238E27FC236}">
                <a16:creationId xmlns:a16="http://schemas.microsoft.com/office/drawing/2014/main" id="{08C83DC7-CCAC-C623-4121-2D0454CD32E7}"/>
              </a:ext>
            </a:extLst>
          </p:cNvPr>
          <p:cNvSpPr txBox="1"/>
          <p:nvPr/>
        </p:nvSpPr>
        <p:spPr>
          <a:xfrm>
            <a:off x="4267200" y="5562600"/>
            <a:ext cx="3810000" cy="369332"/>
          </a:xfrm>
          <a:prstGeom prst="rect">
            <a:avLst/>
          </a:prstGeom>
          <a:noFill/>
        </p:spPr>
        <p:txBody>
          <a:bodyPr wrap="square" rtlCol="0">
            <a:spAutoFit/>
          </a:bodyPr>
          <a:lstStyle/>
          <a:p>
            <a:pPr algn="ctr"/>
            <a:r>
              <a:rPr lang="en-US" dirty="0">
                <a:hlinkClick r:id="rId4"/>
              </a:rPr>
              <a:t>Epipen video link</a:t>
            </a:r>
            <a:r>
              <a:rPr lang="en-US" dirty="0"/>
              <a:t> </a:t>
            </a:r>
          </a:p>
        </p:txBody>
      </p:sp>
    </p:spTree>
    <p:extLst>
      <p:ext uri="{BB962C8B-B14F-4D97-AF65-F5344CB8AC3E}">
        <p14:creationId xmlns:p14="http://schemas.microsoft.com/office/powerpoint/2010/main" val="3354774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EPIPEN</a:t>
            </a:r>
          </a:p>
        </p:txBody>
      </p:sp>
      <p:sp>
        <p:nvSpPr>
          <p:cNvPr id="3" name="Content Placeholder 2"/>
          <p:cNvSpPr>
            <a:spLocks noGrp="1"/>
          </p:cNvSpPr>
          <p:nvPr>
            <p:ph sz="half" idx="1"/>
          </p:nvPr>
        </p:nvSpPr>
        <p:spPr/>
        <p:txBody>
          <a:bodyPr/>
          <a:lstStyle/>
          <a:p>
            <a:pPr marL="0" indent="0">
              <a:buNone/>
            </a:pPr>
            <a:endParaRPr lang="en-US" dirty="0"/>
          </a:p>
          <a:p>
            <a:endParaRPr lang="en-US" dirty="0"/>
          </a:p>
        </p:txBody>
      </p:sp>
      <p:pic>
        <p:nvPicPr>
          <p:cNvPr id="5" name="Picture 4">
            <a:extLst>
              <a:ext uri="{FF2B5EF4-FFF2-40B4-BE49-F238E27FC236}">
                <a16:creationId xmlns:a16="http://schemas.microsoft.com/office/drawing/2014/main" id="{969CAC16-71A6-4F5D-1464-A19225D8C350}"/>
              </a:ext>
            </a:extLst>
          </p:cNvPr>
          <p:cNvPicPr>
            <a:picLocks noChangeAspect="1"/>
          </p:cNvPicPr>
          <p:nvPr/>
        </p:nvPicPr>
        <p:blipFill>
          <a:blip r:embed="rId2"/>
          <a:stretch>
            <a:fillRect/>
          </a:stretch>
        </p:blipFill>
        <p:spPr>
          <a:xfrm>
            <a:off x="4953000" y="0"/>
            <a:ext cx="5819640" cy="6858000"/>
          </a:xfrm>
          <a:prstGeom prst="rect">
            <a:avLst/>
          </a:prstGeom>
        </p:spPr>
      </p:pic>
    </p:spTree>
    <p:extLst>
      <p:ext uri="{BB962C8B-B14F-4D97-AF65-F5344CB8AC3E}">
        <p14:creationId xmlns:p14="http://schemas.microsoft.com/office/powerpoint/2010/main" val="4171977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SEIZURES IN SCHOOLS</a:t>
            </a:r>
          </a:p>
        </p:txBody>
      </p:sp>
      <p:sp>
        <p:nvSpPr>
          <p:cNvPr id="3" name="Content Placeholder 2"/>
          <p:cNvSpPr>
            <a:spLocks noGrp="1"/>
          </p:cNvSpPr>
          <p:nvPr>
            <p:ph sz="half" idx="1"/>
          </p:nvPr>
        </p:nvSpPr>
        <p:spPr/>
        <p:txBody>
          <a:bodyPr/>
          <a:lstStyle/>
          <a:p>
            <a:pPr marL="0" indent="0">
              <a:buNone/>
            </a:pPr>
            <a:r>
              <a:rPr lang="en-US" sz="3500" dirty="0">
                <a:hlinkClick r:id="rId2"/>
              </a:rPr>
              <a:t>SEIZURE TRAINING FOR SCHOOL PERSONNEL</a:t>
            </a:r>
            <a:endParaRPr lang="en-US" sz="3500" dirty="0"/>
          </a:p>
          <a:p>
            <a:pPr marL="0" indent="0">
              <a:buNone/>
            </a:pPr>
            <a:endParaRPr lang="en-US" sz="3000" dirty="0"/>
          </a:p>
          <a:p>
            <a:pPr marL="0" indent="0">
              <a:buNone/>
            </a:pPr>
            <a:r>
              <a:rPr lang="en-US" sz="3000" b="1" u="sng" dirty="0">
                <a:solidFill>
                  <a:srgbClr val="0000FF"/>
                </a:solidFill>
                <a:effectLst/>
                <a:latin typeface="Calibri" panose="020F0502020204030204" pitchFamily="34" charset="0"/>
                <a:ea typeface="Calibri" panose="020F0502020204030204" pitchFamily="34" charset="0"/>
                <a:hlinkClick r:id="rId3"/>
              </a:rPr>
              <a:t>Link to assessment and certification of completion</a:t>
            </a:r>
            <a:endParaRPr lang="en-US" sz="3000" dirty="0"/>
          </a:p>
          <a:p>
            <a:pPr marL="0" indent="0">
              <a:buNone/>
            </a:pPr>
            <a:endParaRPr lang="en-US" dirty="0"/>
          </a:p>
        </p:txBody>
      </p:sp>
      <p:pic>
        <p:nvPicPr>
          <p:cNvPr id="8" name="Picture 7">
            <a:extLst>
              <a:ext uri="{FF2B5EF4-FFF2-40B4-BE49-F238E27FC236}">
                <a16:creationId xmlns:a16="http://schemas.microsoft.com/office/drawing/2014/main" id="{2B8A23EF-AA3D-0CCE-D91D-D65B3DF11F4A}"/>
              </a:ext>
            </a:extLst>
          </p:cNvPr>
          <p:cNvPicPr>
            <a:picLocks noChangeAspect="1"/>
          </p:cNvPicPr>
          <p:nvPr/>
        </p:nvPicPr>
        <p:blipFill>
          <a:blip r:embed="rId4"/>
          <a:stretch>
            <a:fillRect/>
          </a:stretch>
        </p:blipFill>
        <p:spPr>
          <a:xfrm>
            <a:off x="6096000" y="0"/>
            <a:ext cx="5904827" cy="6858000"/>
          </a:xfrm>
          <a:prstGeom prst="rect">
            <a:avLst/>
          </a:prstGeom>
        </p:spPr>
      </p:pic>
    </p:spTree>
    <p:extLst>
      <p:ext uri="{BB962C8B-B14F-4D97-AF65-F5344CB8AC3E}">
        <p14:creationId xmlns:p14="http://schemas.microsoft.com/office/powerpoint/2010/main" val="394882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Albuterol Inhaler</a:t>
            </a:r>
          </a:p>
        </p:txBody>
      </p:sp>
      <p:pic>
        <p:nvPicPr>
          <p:cNvPr id="9" name="Online Media 8" title="Using a metered dose inhaler with a spacer">
            <a:hlinkClick r:id="" action="ppaction://media"/>
            <a:extLst>
              <a:ext uri="{FF2B5EF4-FFF2-40B4-BE49-F238E27FC236}">
                <a16:creationId xmlns:a16="http://schemas.microsoft.com/office/drawing/2014/main" id="{FA851351-7828-386E-DF22-E3CEA4F502B1}"/>
              </a:ext>
            </a:extLst>
          </p:cNvPr>
          <p:cNvPicPr>
            <a:picLocks noRot="1" noChangeAspect="1"/>
          </p:cNvPicPr>
          <p:nvPr>
            <a:videoFile r:link="rId1"/>
          </p:nvPr>
        </p:nvPicPr>
        <p:blipFill>
          <a:blip r:embed="rId3"/>
          <a:stretch>
            <a:fillRect/>
          </a:stretch>
        </p:blipFill>
        <p:spPr>
          <a:xfrm>
            <a:off x="5943600" y="2133600"/>
            <a:ext cx="5867400" cy="4038600"/>
          </a:xfrm>
          <a:prstGeom prst="rect">
            <a:avLst/>
          </a:prstGeom>
        </p:spPr>
      </p:pic>
      <p:sp>
        <p:nvSpPr>
          <p:cNvPr id="10" name="TextBox 9">
            <a:extLst>
              <a:ext uri="{FF2B5EF4-FFF2-40B4-BE49-F238E27FC236}">
                <a16:creationId xmlns:a16="http://schemas.microsoft.com/office/drawing/2014/main" id="{8CF73B56-F87C-7D45-A3B5-225F62847AB2}"/>
              </a:ext>
            </a:extLst>
          </p:cNvPr>
          <p:cNvSpPr txBox="1"/>
          <p:nvPr/>
        </p:nvSpPr>
        <p:spPr>
          <a:xfrm>
            <a:off x="304800" y="1828800"/>
            <a:ext cx="5334000" cy="5447645"/>
          </a:xfrm>
          <a:prstGeom prst="rect">
            <a:avLst/>
          </a:prstGeom>
          <a:noFill/>
        </p:spPr>
        <p:txBody>
          <a:bodyPr wrap="square" rtlCol="0">
            <a:spAutoFit/>
          </a:bodyPr>
          <a:lstStyle/>
          <a:p>
            <a:r>
              <a:rPr lang="en-US" sz="2300" dirty="0"/>
              <a:t>Use if student is showing signs of breathing difficulty:</a:t>
            </a:r>
          </a:p>
          <a:p>
            <a:pPr algn="ctr"/>
            <a:r>
              <a:rPr lang="en-US" sz="2300" dirty="0"/>
              <a:t>Nasal flaring, increased respiratory rate, wheezing or other abnormal breathing sounds, abnormal skin color AND their own inhaler is not available</a:t>
            </a:r>
            <a:endParaRPr lang="en-US" sz="2300" dirty="0">
              <a:sym typeface="Wingdings" panose="05000000000000000000" pitchFamily="2" charset="2"/>
            </a:endParaRPr>
          </a:p>
          <a:p>
            <a:pPr algn="ctr"/>
            <a:endParaRPr lang="en-US" sz="2300" dirty="0">
              <a:sym typeface="Wingdings" panose="05000000000000000000" pitchFamily="2" charset="2"/>
            </a:endParaRPr>
          </a:p>
          <a:p>
            <a:pPr algn="ctr"/>
            <a:r>
              <a:rPr lang="en-US" sz="2300" dirty="0">
                <a:sym typeface="Wingdings" panose="05000000000000000000" pitchFamily="2" charset="2"/>
              </a:rPr>
              <a:t> Then use the school stock albuterol</a:t>
            </a:r>
          </a:p>
          <a:p>
            <a:pPr algn="ctr"/>
            <a:endParaRPr lang="en-US" sz="2300" dirty="0">
              <a:sym typeface="Wingdings" panose="05000000000000000000" pitchFamily="2" charset="2"/>
            </a:endParaRPr>
          </a:p>
          <a:p>
            <a:r>
              <a:rPr lang="en-US" sz="2300" dirty="0">
                <a:sym typeface="Wingdings" panose="05000000000000000000" pitchFamily="2" charset="2"/>
              </a:rPr>
              <a:t>After use, observe the student until improved. If not improved, call the parent and 911 if necessary.</a:t>
            </a:r>
          </a:p>
          <a:p>
            <a:endParaRPr lang="en-US" dirty="0">
              <a:sym typeface="Wingdings" panose="05000000000000000000" pitchFamily="2" charset="2"/>
            </a:endParaRPr>
          </a:p>
          <a:p>
            <a:endParaRPr lang="en-US" dirty="0">
              <a:sym typeface="Wingdings" panose="05000000000000000000" pitchFamily="2" charset="2"/>
            </a:endParaRPr>
          </a:p>
          <a:p>
            <a:pPr algn="ctr"/>
            <a:endParaRPr lang="en-US" dirty="0">
              <a:sym typeface="Wingdings" panose="05000000000000000000" pitchFamily="2" charset="2"/>
            </a:endParaRPr>
          </a:p>
          <a:p>
            <a:endParaRPr lang="en-US" dirty="0"/>
          </a:p>
        </p:txBody>
      </p:sp>
      <p:sp>
        <p:nvSpPr>
          <p:cNvPr id="3" name="TextBox 2">
            <a:extLst>
              <a:ext uri="{FF2B5EF4-FFF2-40B4-BE49-F238E27FC236}">
                <a16:creationId xmlns:a16="http://schemas.microsoft.com/office/drawing/2014/main" id="{1F9B59C2-F907-D2F4-840A-042B8E291743}"/>
              </a:ext>
            </a:extLst>
          </p:cNvPr>
          <p:cNvSpPr txBox="1"/>
          <p:nvPr/>
        </p:nvSpPr>
        <p:spPr>
          <a:xfrm>
            <a:off x="7010400" y="6324600"/>
            <a:ext cx="4038600" cy="369332"/>
          </a:xfrm>
          <a:prstGeom prst="rect">
            <a:avLst/>
          </a:prstGeom>
          <a:noFill/>
        </p:spPr>
        <p:txBody>
          <a:bodyPr wrap="square" rtlCol="0">
            <a:spAutoFit/>
          </a:bodyPr>
          <a:lstStyle/>
          <a:p>
            <a:r>
              <a:rPr lang="en-US" dirty="0">
                <a:hlinkClick r:id="rId4"/>
              </a:rPr>
              <a:t>How to use an inhaler video link</a:t>
            </a:r>
            <a:r>
              <a:rPr lang="en-US" dirty="0"/>
              <a:t> </a:t>
            </a:r>
          </a:p>
        </p:txBody>
      </p:sp>
      <p:cxnSp>
        <p:nvCxnSpPr>
          <p:cNvPr id="5" name="Straight Arrow Connector 4">
            <a:extLst>
              <a:ext uri="{FF2B5EF4-FFF2-40B4-BE49-F238E27FC236}">
                <a16:creationId xmlns:a16="http://schemas.microsoft.com/office/drawing/2014/main" id="{68D776EE-3764-8394-45C9-B7CA8D2A7EA2}"/>
              </a:ext>
            </a:extLst>
          </p:cNvPr>
          <p:cNvCxnSpPr/>
          <p:nvPr/>
        </p:nvCxnSpPr>
        <p:spPr>
          <a:xfrm>
            <a:off x="4800600" y="3810000"/>
            <a:ext cx="5334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37673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Asthma Action Plan</a:t>
            </a:r>
          </a:p>
        </p:txBody>
      </p:sp>
      <p:pic>
        <p:nvPicPr>
          <p:cNvPr id="4" name="Picture 3">
            <a:extLst>
              <a:ext uri="{FF2B5EF4-FFF2-40B4-BE49-F238E27FC236}">
                <a16:creationId xmlns:a16="http://schemas.microsoft.com/office/drawing/2014/main" id="{072BE6E2-61AD-745C-8253-C10D8D1956BF}"/>
              </a:ext>
            </a:extLst>
          </p:cNvPr>
          <p:cNvPicPr>
            <a:picLocks noChangeAspect="1"/>
          </p:cNvPicPr>
          <p:nvPr/>
        </p:nvPicPr>
        <p:blipFill>
          <a:blip r:embed="rId2"/>
          <a:stretch>
            <a:fillRect/>
          </a:stretch>
        </p:blipFill>
        <p:spPr>
          <a:xfrm>
            <a:off x="6096000" y="0"/>
            <a:ext cx="5248470" cy="6858000"/>
          </a:xfrm>
          <a:prstGeom prst="rect">
            <a:avLst/>
          </a:prstGeom>
        </p:spPr>
      </p:pic>
    </p:spTree>
    <p:extLst>
      <p:ext uri="{BB962C8B-B14F-4D97-AF65-F5344CB8AC3E}">
        <p14:creationId xmlns:p14="http://schemas.microsoft.com/office/powerpoint/2010/main" val="547100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000" dirty="0"/>
              <a:t>Narcan</a:t>
            </a:r>
          </a:p>
        </p:txBody>
      </p:sp>
      <p:sp>
        <p:nvSpPr>
          <p:cNvPr id="10" name="TextBox 9">
            <a:extLst>
              <a:ext uri="{FF2B5EF4-FFF2-40B4-BE49-F238E27FC236}">
                <a16:creationId xmlns:a16="http://schemas.microsoft.com/office/drawing/2014/main" id="{8CF73B56-F87C-7D45-A3B5-225F62847AB2}"/>
              </a:ext>
            </a:extLst>
          </p:cNvPr>
          <p:cNvSpPr txBox="1"/>
          <p:nvPr/>
        </p:nvSpPr>
        <p:spPr>
          <a:xfrm>
            <a:off x="304800" y="1828800"/>
            <a:ext cx="5334000" cy="1200329"/>
          </a:xfrm>
          <a:prstGeom prst="rect">
            <a:avLst/>
          </a:prstGeom>
          <a:noFill/>
        </p:spPr>
        <p:txBody>
          <a:bodyPr wrap="square" rtlCol="0">
            <a:spAutoFit/>
          </a:bodyPr>
          <a:lstStyle/>
          <a:p>
            <a:endParaRPr lang="en-US" dirty="0">
              <a:sym typeface="Wingdings" panose="05000000000000000000" pitchFamily="2" charset="2"/>
            </a:endParaRPr>
          </a:p>
          <a:p>
            <a:endParaRPr lang="en-US" dirty="0">
              <a:sym typeface="Wingdings" panose="05000000000000000000" pitchFamily="2" charset="2"/>
            </a:endParaRPr>
          </a:p>
          <a:p>
            <a:pPr algn="ctr"/>
            <a:endParaRPr lang="en-US" dirty="0">
              <a:sym typeface="Wingdings" panose="05000000000000000000" pitchFamily="2" charset="2"/>
            </a:endParaRPr>
          </a:p>
          <a:p>
            <a:endParaRPr lang="en-US" dirty="0"/>
          </a:p>
        </p:txBody>
      </p:sp>
      <p:pic>
        <p:nvPicPr>
          <p:cNvPr id="6" name="Picture 5">
            <a:extLst>
              <a:ext uri="{FF2B5EF4-FFF2-40B4-BE49-F238E27FC236}">
                <a16:creationId xmlns:a16="http://schemas.microsoft.com/office/drawing/2014/main" id="{B6CCA763-BD8A-3D47-96CA-68A6AAAA432A}"/>
              </a:ext>
            </a:extLst>
          </p:cNvPr>
          <p:cNvPicPr>
            <a:picLocks noChangeAspect="1"/>
          </p:cNvPicPr>
          <p:nvPr/>
        </p:nvPicPr>
        <p:blipFill>
          <a:blip r:embed="rId2"/>
          <a:stretch>
            <a:fillRect/>
          </a:stretch>
        </p:blipFill>
        <p:spPr>
          <a:xfrm>
            <a:off x="1332835" y="1742606"/>
            <a:ext cx="9526330" cy="4172532"/>
          </a:xfrm>
          <a:prstGeom prst="rect">
            <a:avLst/>
          </a:prstGeom>
        </p:spPr>
      </p:pic>
      <p:sp>
        <p:nvSpPr>
          <p:cNvPr id="3" name="TextBox 2">
            <a:extLst>
              <a:ext uri="{FF2B5EF4-FFF2-40B4-BE49-F238E27FC236}">
                <a16:creationId xmlns:a16="http://schemas.microsoft.com/office/drawing/2014/main" id="{F37EADE0-2354-FEFC-9143-744FB65E8F29}"/>
              </a:ext>
            </a:extLst>
          </p:cNvPr>
          <p:cNvSpPr txBox="1"/>
          <p:nvPr/>
        </p:nvSpPr>
        <p:spPr>
          <a:xfrm>
            <a:off x="1524000" y="6096000"/>
            <a:ext cx="9067800" cy="553998"/>
          </a:xfrm>
          <a:prstGeom prst="rect">
            <a:avLst/>
          </a:prstGeom>
          <a:noFill/>
        </p:spPr>
        <p:txBody>
          <a:bodyPr wrap="square" rtlCol="0">
            <a:spAutoFit/>
          </a:bodyPr>
          <a:lstStyle/>
          <a:p>
            <a:r>
              <a:rPr lang="en-US" sz="1500" dirty="0"/>
              <a:t>Narcan should only be used for overdose symptoms, not for individuals experiencing an opioid high. If you are unsure whether the person has used an opioid, using Narcan is safe and will not harm them. </a:t>
            </a:r>
          </a:p>
        </p:txBody>
      </p:sp>
    </p:spTree>
    <p:extLst>
      <p:ext uri="{BB962C8B-B14F-4D97-AF65-F5344CB8AC3E}">
        <p14:creationId xmlns:p14="http://schemas.microsoft.com/office/powerpoint/2010/main" val="2416437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D50BDF-62FD-DE44-9BE5-FE952FF8BFB4}"/>
              </a:ext>
            </a:extLst>
          </p:cNvPr>
          <p:cNvPicPr>
            <a:picLocks noChangeAspect="1"/>
          </p:cNvPicPr>
          <p:nvPr/>
        </p:nvPicPr>
        <p:blipFill>
          <a:blip r:embed="rId2"/>
          <a:stretch>
            <a:fillRect/>
          </a:stretch>
        </p:blipFill>
        <p:spPr>
          <a:xfrm>
            <a:off x="3344796" y="235774"/>
            <a:ext cx="5502408" cy="6386451"/>
          </a:xfrm>
          <a:prstGeom prst="rect">
            <a:avLst/>
          </a:prstGeom>
        </p:spPr>
      </p:pic>
    </p:spTree>
    <p:extLst>
      <p:ext uri="{BB962C8B-B14F-4D97-AF65-F5344CB8AC3E}">
        <p14:creationId xmlns:p14="http://schemas.microsoft.com/office/powerpoint/2010/main" val="91045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BD52DB-7F65-5B78-EDAD-C13E8E918467}"/>
              </a:ext>
            </a:extLst>
          </p:cNvPr>
          <p:cNvPicPr>
            <a:picLocks noChangeAspect="1"/>
          </p:cNvPicPr>
          <p:nvPr/>
        </p:nvPicPr>
        <p:blipFill>
          <a:blip r:embed="rId2"/>
          <a:stretch>
            <a:fillRect/>
          </a:stretch>
        </p:blipFill>
        <p:spPr>
          <a:xfrm>
            <a:off x="8077199" y="1295400"/>
            <a:ext cx="3852448" cy="4766975"/>
          </a:xfrm>
          <a:prstGeom prst="rect">
            <a:avLst/>
          </a:prstGeom>
        </p:spPr>
      </p:pic>
      <p:pic>
        <p:nvPicPr>
          <p:cNvPr id="7" name="Picture 6">
            <a:extLst>
              <a:ext uri="{FF2B5EF4-FFF2-40B4-BE49-F238E27FC236}">
                <a16:creationId xmlns:a16="http://schemas.microsoft.com/office/drawing/2014/main" id="{C3416DB2-00AF-F566-955D-EFEC4F20C2DD}"/>
              </a:ext>
            </a:extLst>
          </p:cNvPr>
          <p:cNvPicPr>
            <a:picLocks noChangeAspect="1"/>
          </p:cNvPicPr>
          <p:nvPr/>
        </p:nvPicPr>
        <p:blipFill>
          <a:blip r:embed="rId3"/>
          <a:stretch>
            <a:fillRect/>
          </a:stretch>
        </p:blipFill>
        <p:spPr>
          <a:xfrm>
            <a:off x="228600" y="456785"/>
            <a:ext cx="7230485" cy="5944430"/>
          </a:xfrm>
          <a:prstGeom prst="rect">
            <a:avLst/>
          </a:prstGeom>
        </p:spPr>
      </p:pic>
    </p:spTree>
    <p:extLst>
      <p:ext uri="{BB962C8B-B14F-4D97-AF65-F5344CB8AC3E}">
        <p14:creationId xmlns:p14="http://schemas.microsoft.com/office/powerpoint/2010/main" val="1001865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descr="An empty placeholder to add an image. Click on the placeholder and select the image that you wish to add."/>
          <p:cNvSpPr>
            <a:spLocks noGrp="1"/>
          </p:cNvSpPr>
          <p:nvPr>
            <p:ph type="pic" idx="1"/>
          </p:nvPr>
        </p:nvSpPr>
        <p:spPr/>
        <p:txBody>
          <a:bodyPr>
            <a:normAutofit/>
          </a:bodyPr>
          <a:lstStyle/>
          <a:p>
            <a:pPr algn="l"/>
            <a:r>
              <a:rPr lang="en-US" sz="4000" dirty="0"/>
              <a:t>       Applying a Tourniquet</a:t>
            </a:r>
          </a:p>
        </p:txBody>
      </p:sp>
      <p:sp>
        <p:nvSpPr>
          <p:cNvPr id="9" name="TextBox 8">
            <a:extLst>
              <a:ext uri="{FF2B5EF4-FFF2-40B4-BE49-F238E27FC236}">
                <a16:creationId xmlns:a16="http://schemas.microsoft.com/office/drawing/2014/main" id="{238BD2D3-E4CF-8709-EE51-5E207B641ED1}"/>
              </a:ext>
            </a:extLst>
          </p:cNvPr>
          <p:cNvSpPr txBox="1"/>
          <p:nvPr/>
        </p:nvSpPr>
        <p:spPr>
          <a:xfrm>
            <a:off x="7696200" y="609600"/>
            <a:ext cx="3962400" cy="1938992"/>
          </a:xfrm>
          <a:prstGeom prst="rect">
            <a:avLst/>
          </a:prstGeom>
          <a:noFill/>
        </p:spPr>
        <p:txBody>
          <a:bodyPr wrap="square" rtlCol="0">
            <a:spAutoFit/>
          </a:bodyPr>
          <a:lstStyle/>
          <a:p>
            <a:r>
              <a:rPr lang="en-US" sz="4000" dirty="0">
                <a:solidFill>
                  <a:schemeClr val="bg1"/>
                </a:solidFill>
              </a:rPr>
              <a:t>Applying Pressure and Wound Packing</a:t>
            </a:r>
          </a:p>
        </p:txBody>
      </p:sp>
      <p:pic>
        <p:nvPicPr>
          <p:cNvPr id="2" name="Online Media 1" title="Stop the Bleed: Tourniquet">
            <a:hlinkClick r:id="" action="ppaction://media"/>
            <a:extLst>
              <a:ext uri="{FF2B5EF4-FFF2-40B4-BE49-F238E27FC236}">
                <a16:creationId xmlns:a16="http://schemas.microsoft.com/office/drawing/2014/main" id="{BBA9540F-1F5D-BF9F-60FF-93FFDDE9A7F4}"/>
              </a:ext>
            </a:extLst>
          </p:cNvPr>
          <p:cNvPicPr>
            <a:picLocks noRot="1" noChangeAspect="1"/>
          </p:cNvPicPr>
          <p:nvPr>
            <a:videoFile r:link="rId1"/>
          </p:nvPr>
        </p:nvPicPr>
        <p:blipFill>
          <a:blip r:embed="rId4"/>
          <a:stretch>
            <a:fillRect/>
          </a:stretch>
        </p:blipFill>
        <p:spPr>
          <a:xfrm>
            <a:off x="352425" y="1219200"/>
            <a:ext cx="5715000" cy="3228975"/>
          </a:xfrm>
          <a:prstGeom prst="rect">
            <a:avLst/>
          </a:prstGeom>
        </p:spPr>
      </p:pic>
      <p:pic>
        <p:nvPicPr>
          <p:cNvPr id="4" name="Online Media 3" title="Stop the Bleed: Pressure and Wound Packing">
            <a:hlinkClick r:id="" action="ppaction://media"/>
            <a:extLst>
              <a:ext uri="{FF2B5EF4-FFF2-40B4-BE49-F238E27FC236}">
                <a16:creationId xmlns:a16="http://schemas.microsoft.com/office/drawing/2014/main" id="{DA94FE83-B984-FAC2-36C4-2789DA3B4C5C}"/>
              </a:ext>
            </a:extLst>
          </p:cNvPr>
          <p:cNvPicPr>
            <a:picLocks noRot="1" noChangeAspect="1"/>
          </p:cNvPicPr>
          <p:nvPr>
            <a:videoFile r:link="rId2"/>
          </p:nvPr>
        </p:nvPicPr>
        <p:blipFill>
          <a:blip r:embed="rId5"/>
          <a:stretch>
            <a:fillRect/>
          </a:stretch>
        </p:blipFill>
        <p:spPr>
          <a:xfrm>
            <a:off x="6419849" y="3019425"/>
            <a:ext cx="5715000" cy="3228975"/>
          </a:xfrm>
          <a:prstGeom prst="rect">
            <a:avLst/>
          </a:prstGeom>
        </p:spPr>
      </p:pic>
      <p:sp>
        <p:nvSpPr>
          <p:cNvPr id="6" name="TextBox 5">
            <a:extLst>
              <a:ext uri="{FF2B5EF4-FFF2-40B4-BE49-F238E27FC236}">
                <a16:creationId xmlns:a16="http://schemas.microsoft.com/office/drawing/2014/main" id="{98085EC7-A1B0-16F6-35B6-6DFA110732C0}"/>
              </a:ext>
            </a:extLst>
          </p:cNvPr>
          <p:cNvSpPr txBox="1"/>
          <p:nvPr/>
        </p:nvSpPr>
        <p:spPr>
          <a:xfrm>
            <a:off x="381000" y="4800600"/>
            <a:ext cx="5562600" cy="369332"/>
          </a:xfrm>
          <a:prstGeom prst="rect">
            <a:avLst/>
          </a:prstGeom>
          <a:noFill/>
        </p:spPr>
        <p:txBody>
          <a:bodyPr wrap="square" rtlCol="0">
            <a:spAutoFit/>
          </a:bodyPr>
          <a:lstStyle/>
          <a:p>
            <a:r>
              <a:rPr lang="en-US" dirty="0">
                <a:hlinkClick r:id="rId6"/>
              </a:rPr>
              <a:t>How to apply a tourniquet video link</a:t>
            </a:r>
            <a:r>
              <a:rPr lang="en-US" dirty="0"/>
              <a:t> </a:t>
            </a:r>
          </a:p>
        </p:txBody>
      </p:sp>
      <p:sp>
        <p:nvSpPr>
          <p:cNvPr id="7" name="TextBox 6">
            <a:extLst>
              <a:ext uri="{FF2B5EF4-FFF2-40B4-BE49-F238E27FC236}">
                <a16:creationId xmlns:a16="http://schemas.microsoft.com/office/drawing/2014/main" id="{38106A60-2474-520A-07BD-C1A6D8952416}"/>
              </a:ext>
            </a:extLst>
          </p:cNvPr>
          <p:cNvSpPr txBox="1"/>
          <p:nvPr/>
        </p:nvSpPr>
        <p:spPr>
          <a:xfrm>
            <a:off x="390525" y="5522357"/>
            <a:ext cx="5105400" cy="369332"/>
          </a:xfrm>
          <a:prstGeom prst="rect">
            <a:avLst/>
          </a:prstGeom>
          <a:noFill/>
        </p:spPr>
        <p:txBody>
          <a:bodyPr wrap="square" rtlCol="0">
            <a:spAutoFit/>
          </a:bodyPr>
          <a:lstStyle/>
          <a:p>
            <a:r>
              <a:rPr lang="en-US" dirty="0">
                <a:hlinkClick r:id="rId7"/>
              </a:rPr>
              <a:t>Applying pressure and wound packing video link</a:t>
            </a:r>
            <a:r>
              <a:rPr lang="en-US" dirty="0"/>
              <a:t> </a:t>
            </a:r>
          </a:p>
        </p:txBody>
      </p:sp>
    </p:spTree>
    <p:extLst>
      <p:ext uri="{BB962C8B-B14F-4D97-AF65-F5344CB8AC3E}">
        <p14:creationId xmlns:p14="http://schemas.microsoft.com/office/powerpoint/2010/main" val="3049232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video>
              <p:cMediaNode vol="80000">
                <p:cTn id="17" fill="hold" display="0">
                  <p:stCondLst>
                    <p:cond delay="indefinite"/>
                  </p:stCondLst>
                </p:cTn>
                <p:tgtEl>
                  <p:spTgt spid="4"/>
                </p:tgtEl>
              </p:cMediaNode>
            </p:video>
            <p:seq concurrent="1" nextAc="seek">
              <p:cTn id="18" restart="whenNotActive" fill="hold" evtFilter="cancelBubble" nodeType="interactiveSeq">
                <p:stCondLst>
                  <p:cond evt="onClick" delay="0">
                    <p:tgtEl>
                      <p:spTgt spid="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2A4D37F-92EE-7398-3918-031CD0484542}"/>
              </a:ext>
            </a:extLst>
          </p:cNvPr>
          <p:cNvPicPr>
            <a:picLocks noGrp="1" noChangeAspect="1"/>
          </p:cNvPicPr>
          <p:nvPr>
            <p:ph idx="1"/>
          </p:nvPr>
        </p:nvPicPr>
        <p:blipFill>
          <a:blip r:embed="rId2"/>
          <a:stretch>
            <a:fillRect/>
          </a:stretch>
        </p:blipFill>
        <p:spPr>
          <a:xfrm>
            <a:off x="1676400" y="0"/>
            <a:ext cx="3913971" cy="6882981"/>
          </a:xfrm>
          <a:prstGeom prst="rect">
            <a:avLst/>
          </a:prstGeom>
        </p:spPr>
      </p:pic>
      <p:pic>
        <p:nvPicPr>
          <p:cNvPr id="6" name="Picture 5">
            <a:extLst>
              <a:ext uri="{FF2B5EF4-FFF2-40B4-BE49-F238E27FC236}">
                <a16:creationId xmlns:a16="http://schemas.microsoft.com/office/drawing/2014/main" id="{2EE392D5-9B11-8D79-2A7B-28D46C0E8BCB}"/>
              </a:ext>
            </a:extLst>
          </p:cNvPr>
          <p:cNvPicPr>
            <a:picLocks noChangeAspect="1"/>
          </p:cNvPicPr>
          <p:nvPr/>
        </p:nvPicPr>
        <p:blipFill>
          <a:blip r:embed="rId3"/>
          <a:stretch>
            <a:fillRect/>
          </a:stretch>
        </p:blipFill>
        <p:spPr>
          <a:xfrm>
            <a:off x="7086600" y="2133600"/>
            <a:ext cx="4962574" cy="4389500"/>
          </a:xfrm>
          <a:prstGeom prst="rect">
            <a:avLst/>
          </a:prstGeom>
        </p:spPr>
      </p:pic>
      <p:sp>
        <p:nvSpPr>
          <p:cNvPr id="9" name="TextBox 8">
            <a:extLst>
              <a:ext uri="{FF2B5EF4-FFF2-40B4-BE49-F238E27FC236}">
                <a16:creationId xmlns:a16="http://schemas.microsoft.com/office/drawing/2014/main" id="{0BC9FB8C-25B6-9ED3-8BD1-45F2DD6DB6BC}"/>
              </a:ext>
            </a:extLst>
          </p:cNvPr>
          <p:cNvSpPr txBox="1"/>
          <p:nvPr/>
        </p:nvSpPr>
        <p:spPr>
          <a:xfrm>
            <a:off x="7467600" y="381000"/>
            <a:ext cx="4267200" cy="1169551"/>
          </a:xfrm>
          <a:prstGeom prst="rect">
            <a:avLst/>
          </a:prstGeom>
          <a:noFill/>
        </p:spPr>
        <p:txBody>
          <a:bodyPr wrap="square" rtlCol="0">
            <a:spAutoFit/>
          </a:bodyPr>
          <a:lstStyle/>
          <a:p>
            <a:pPr algn="ctr"/>
            <a:r>
              <a:rPr lang="en-US" sz="3500" dirty="0">
                <a:solidFill>
                  <a:schemeClr val="bg1"/>
                </a:solidFill>
              </a:rPr>
              <a:t>Stop the Bleed Kit </a:t>
            </a:r>
          </a:p>
          <a:p>
            <a:pPr algn="ctr"/>
            <a:r>
              <a:rPr lang="en-US" sz="3500" dirty="0">
                <a:solidFill>
                  <a:schemeClr val="bg1"/>
                </a:solidFill>
              </a:rPr>
              <a:t>And Practice</a:t>
            </a:r>
          </a:p>
        </p:txBody>
      </p:sp>
    </p:spTree>
    <p:extLst>
      <p:ext uri="{BB962C8B-B14F-4D97-AF65-F5344CB8AC3E}">
        <p14:creationId xmlns:p14="http://schemas.microsoft.com/office/powerpoint/2010/main" val="291474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53933-0DFA-1267-D877-D28F0C448460}"/>
              </a:ext>
            </a:extLst>
          </p:cNvPr>
          <p:cNvSpPr>
            <a:spLocks noGrp="1"/>
          </p:cNvSpPr>
          <p:nvPr>
            <p:ph type="title"/>
          </p:nvPr>
        </p:nvSpPr>
        <p:spPr/>
        <p:txBody>
          <a:bodyPr/>
          <a:lstStyle/>
          <a:p>
            <a:r>
              <a:rPr lang="en-US" dirty="0"/>
              <a:t>Conscious Choking</a:t>
            </a:r>
          </a:p>
        </p:txBody>
      </p:sp>
      <p:pic>
        <p:nvPicPr>
          <p:cNvPr id="6" name="Online Media 5" title="Conscious Choking   Adult and Child">
            <a:hlinkClick r:id="" action="ppaction://media"/>
            <a:extLst>
              <a:ext uri="{FF2B5EF4-FFF2-40B4-BE49-F238E27FC236}">
                <a16:creationId xmlns:a16="http://schemas.microsoft.com/office/drawing/2014/main" id="{6B0B1C86-82DF-3B23-956C-20D8372366DA}"/>
              </a:ext>
            </a:extLst>
          </p:cNvPr>
          <p:cNvPicPr>
            <a:picLocks noGrp="1" noRot="1" noChangeAspect="1"/>
          </p:cNvPicPr>
          <p:nvPr>
            <p:ph idx="1"/>
            <a:videoFile r:link="rId1"/>
          </p:nvPr>
        </p:nvPicPr>
        <p:blipFill>
          <a:blip r:embed="rId3"/>
          <a:stretch>
            <a:fillRect/>
          </a:stretch>
        </p:blipFill>
        <p:spPr>
          <a:xfrm>
            <a:off x="2049463" y="1828800"/>
            <a:ext cx="8091487" cy="4572000"/>
          </a:xfrm>
          <a:prstGeom prst="rect">
            <a:avLst/>
          </a:prstGeom>
        </p:spPr>
      </p:pic>
      <p:sp>
        <p:nvSpPr>
          <p:cNvPr id="4" name="TextBox 3">
            <a:extLst>
              <a:ext uri="{FF2B5EF4-FFF2-40B4-BE49-F238E27FC236}">
                <a16:creationId xmlns:a16="http://schemas.microsoft.com/office/drawing/2014/main" id="{4C8073BA-883D-C16D-CB11-4E3FCFEDBF2B}"/>
              </a:ext>
            </a:extLst>
          </p:cNvPr>
          <p:cNvSpPr txBox="1"/>
          <p:nvPr/>
        </p:nvSpPr>
        <p:spPr>
          <a:xfrm flipH="1">
            <a:off x="2971800" y="6391977"/>
            <a:ext cx="6659881" cy="369332"/>
          </a:xfrm>
          <a:prstGeom prst="rect">
            <a:avLst/>
          </a:prstGeom>
          <a:noFill/>
        </p:spPr>
        <p:txBody>
          <a:bodyPr wrap="square" rtlCol="0">
            <a:spAutoFit/>
          </a:bodyPr>
          <a:lstStyle/>
          <a:p>
            <a:pPr algn="ctr"/>
            <a:r>
              <a:rPr lang="en-US" b="0" i="0" u="none" strike="noStrike" dirty="0">
                <a:solidFill>
                  <a:srgbClr val="FFFFFF"/>
                </a:solidFill>
                <a:effectLst/>
                <a:latin typeface="YouTube Noto"/>
                <a:hlinkClick r:id="rId4"/>
              </a:rPr>
              <a:t>Conscious Choking Video- Adult and Child</a:t>
            </a:r>
            <a:endParaRPr lang="en-US" dirty="0"/>
          </a:p>
        </p:txBody>
      </p:sp>
    </p:spTree>
    <p:extLst>
      <p:ext uri="{BB962C8B-B14F-4D97-AF65-F5344CB8AC3E}">
        <p14:creationId xmlns:p14="http://schemas.microsoft.com/office/powerpoint/2010/main" val="179915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23D80-900B-0F7A-5921-38C2B26AAF09}"/>
              </a:ext>
            </a:extLst>
          </p:cNvPr>
          <p:cNvSpPr>
            <a:spLocks noGrp="1"/>
          </p:cNvSpPr>
          <p:nvPr>
            <p:ph type="title"/>
          </p:nvPr>
        </p:nvSpPr>
        <p:spPr/>
        <p:txBody>
          <a:bodyPr/>
          <a:lstStyle/>
          <a:p>
            <a:r>
              <a:rPr lang="en-US" dirty="0"/>
              <a:t>HANDS ONLY CPR</a:t>
            </a:r>
          </a:p>
        </p:txBody>
      </p:sp>
      <p:pic>
        <p:nvPicPr>
          <p:cNvPr id="4" name="Online Media 3" title="New Hands-Only CPR Instructional Video">
            <a:hlinkClick r:id="" action="ppaction://media"/>
            <a:extLst>
              <a:ext uri="{FF2B5EF4-FFF2-40B4-BE49-F238E27FC236}">
                <a16:creationId xmlns:a16="http://schemas.microsoft.com/office/drawing/2014/main" id="{C92000AD-30FA-5B08-DB93-0AB526ECD8C2}"/>
              </a:ext>
            </a:extLst>
          </p:cNvPr>
          <p:cNvPicPr>
            <a:picLocks noGrp="1" noRot="1" noChangeAspect="1"/>
          </p:cNvPicPr>
          <p:nvPr>
            <p:ph idx="1"/>
            <a:videoFile r:link="rId1"/>
          </p:nvPr>
        </p:nvPicPr>
        <p:blipFill>
          <a:blip r:embed="rId3"/>
          <a:stretch>
            <a:fillRect/>
          </a:stretch>
        </p:blipFill>
        <p:spPr>
          <a:xfrm>
            <a:off x="2051050" y="1828800"/>
            <a:ext cx="8091488" cy="4572000"/>
          </a:xfrm>
          <a:prstGeom prst="rect">
            <a:avLst/>
          </a:prstGeom>
        </p:spPr>
      </p:pic>
      <p:sp>
        <p:nvSpPr>
          <p:cNvPr id="3" name="TextBox 2">
            <a:extLst>
              <a:ext uri="{FF2B5EF4-FFF2-40B4-BE49-F238E27FC236}">
                <a16:creationId xmlns:a16="http://schemas.microsoft.com/office/drawing/2014/main" id="{EFFAFB07-53AD-611E-990E-6B7A082CA9D6}"/>
              </a:ext>
            </a:extLst>
          </p:cNvPr>
          <p:cNvSpPr txBox="1"/>
          <p:nvPr/>
        </p:nvSpPr>
        <p:spPr>
          <a:xfrm>
            <a:off x="3505200" y="6477000"/>
            <a:ext cx="5257800" cy="369332"/>
          </a:xfrm>
          <a:prstGeom prst="rect">
            <a:avLst/>
          </a:prstGeom>
          <a:noFill/>
        </p:spPr>
        <p:txBody>
          <a:bodyPr wrap="square" rtlCol="0">
            <a:spAutoFit/>
          </a:bodyPr>
          <a:lstStyle/>
          <a:p>
            <a:pPr algn="ctr"/>
            <a:r>
              <a:rPr lang="en-US" dirty="0">
                <a:hlinkClick r:id="rId4"/>
              </a:rPr>
              <a:t>Hands-only CPR link</a:t>
            </a:r>
            <a:r>
              <a:rPr lang="en-US" dirty="0"/>
              <a:t> </a:t>
            </a:r>
          </a:p>
        </p:txBody>
      </p:sp>
    </p:spTree>
    <p:extLst>
      <p:ext uri="{BB962C8B-B14F-4D97-AF65-F5344CB8AC3E}">
        <p14:creationId xmlns:p14="http://schemas.microsoft.com/office/powerpoint/2010/main" val="2697934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D92E1-C58A-6921-CD29-6BCE17B9E0B2}"/>
              </a:ext>
            </a:extLst>
          </p:cNvPr>
          <p:cNvSpPr>
            <a:spLocks noGrp="1"/>
          </p:cNvSpPr>
          <p:nvPr>
            <p:ph type="title"/>
          </p:nvPr>
        </p:nvSpPr>
        <p:spPr/>
        <p:txBody>
          <a:bodyPr>
            <a:normAutofit/>
          </a:bodyPr>
          <a:lstStyle/>
          <a:p>
            <a:r>
              <a:rPr lang="en-US" sz="4000" dirty="0"/>
              <a:t>Questions??		Feedback??</a:t>
            </a:r>
          </a:p>
        </p:txBody>
      </p:sp>
      <p:sp>
        <p:nvSpPr>
          <p:cNvPr id="3" name="Content Placeholder 2">
            <a:extLst>
              <a:ext uri="{FF2B5EF4-FFF2-40B4-BE49-F238E27FC236}">
                <a16:creationId xmlns:a16="http://schemas.microsoft.com/office/drawing/2014/main" id="{40B3D313-F5AF-A752-2A26-84FDF1EC1D2C}"/>
              </a:ext>
            </a:extLst>
          </p:cNvPr>
          <p:cNvSpPr>
            <a:spLocks noGrp="1"/>
          </p:cNvSpPr>
          <p:nvPr>
            <p:ph idx="1"/>
          </p:nvPr>
        </p:nvSpPr>
        <p:spPr/>
        <p:txBody>
          <a:bodyPr>
            <a:noAutofit/>
          </a:bodyPr>
          <a:lstStyle/>
          <a:p>
            <a:pPr marL="0" indent="0">
              <a:buNone/>
            </a:pPr>
            <a:r>
              <a:rPr lang="en-US" sz="3500" dirty="0"/>
              <a:t>Amberlee Miller, BSN, RN</a:t>
            </a:r>
          </a:p>
          <a:p>
            <a:pPr marL="0" indent="0">
              <a:buNone/>
            </a:pPr>
            <a:r>
              <a:rPr lang="en-US" sz="3500" dirty="0"/>
              <a:t>Phone 417-649-5719</a:t>
            </a:r>
          </a:p>
          <a:p>
            <a:pPr marL="0" indent="0">
              <a:buNone/>
            </a:pPr>
            <a:r>
              <a:rPr lang="en-US" sz="3500" dirty="0"/>
              <a:t>Cell 417-438-3659</a:t>
            </a:r>
          </a:p>
          <a:p>
            <a:pPr marL="0" indent="0">
              <a:buNone/>
            </a:pPr>
            <a:r>
              <a:rPr lang="en-US" sz="3500" dirty="0">
                <a:hlinkClick r:id="rId2"/>
              </a:rPr>
              <a:t>amiller@cjr1.org</a:t>
            </a:r>
            <a:endParaRPr lang="en-US" sz="3500" dirty="0"/>
          </a:p>
          <a:p>
            <a:pPr marL="0" indent="0">
              <a:buNone/>
            </a:pPr>
            <a:endParaRPr lang="en-US" sz="3500" dirty="0"/>
          </a:p>
          <a:p>
            <a:pPr marL="0" indent="0">
              <a:buNone/>
            </a:pPr>
            <a:endParaRPr lang="en-US" sz="3500" dirty="0"/>
          </a:p>
          <a:p>
            <a:pPr marL="0" indent="0">
              <a:buNone/>
            </a:pPr>
            <a:r>
              <a:rPr lang="en-US" sz="3500" dirty="0"/>
              <a:t>Thank you for being a captive audience!! </a:t>
            </a:r>
          </a:p>
        </p:txBody>
      </p:sp>
    </p:spTree>
    <p:extLst>
      <p:ext uri="{BB962C8B-B14F-4D97-AF65-F5344CB8AC3E}">
        <p14:creationId xmlns:p14="http://schemas.microsoft.com/office/powerpoint/2010/main" val="52022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edical Design 16x9">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41.potx" id="{D7485564-6666-4DDB-B0D3-55F6E694D6E5}" vid="{6E950D30-6FC6-4411-BCFF-468AD9ECA787}"/>
    </a:ext>
  </a:extLst>
</a:theme>
</file>

<file path=ppt/theme/theme2.xml><?xml version="1.0" encoding="utf-8"?>
<a:theme xmlns:a="http://schemas.openxmlformats.org/drawingml/2006/main" name="Office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Medical design presentation (widescreen)</Template>
  <TotalTime>5384</TotalTime>
  <Words>471</Words>
  <Application>Microsoft Office PowerPoint</Application>
  <PresentationFormat>Widescreen</PresentationFormat>
  <Paragraphs>78</Paragraphs>
  <Slides>18</Slides>
  <Notes>0</Notes>
  <HiddenSlides>0</HiddenSlides>
  <MMClips>6</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Franklin Gothic Medium</vt:lpstr>
      <vt:lpstr>Wingdings</vt:lpstr>
      <vt:lpstr>YouTube Noto</vt:lpstr>
      <vt:lpstr>Medical Design 16x9</vt:lpstr>
      <vt:lpstr>Health Related Training  Stock Meds, Stop the Bleed, Hands-Only CPR</vt:lpstr>
      <vt:lpstr>Agenda</vt:lpstr>
      <vt:lpstr>REVIEW AND PRACTICE</vt:lpstr>
      <vt:lpstr>EPIPEN</vt:lpstr>
      <vt:lpstr>EPIPEN</vt:lpstr>
      <vt:lpstr>PowerPoint Presentation</vt:lpstr>
      <vt:lpstr>EPIPEN</vt:lpstr>
      <vt:lpstr>SEIZURES IN SCHOOLS</vt:lpstr>
      <vt:lpstr>Albuterol Inhaler</vt:lpstr>
      <vt:lpstr>Asthma Action Plan</vt:lpstr>
      <vt:lpstr>Narcan</vt:lpstr>
      <vt:lpstr>PowerPoint Presentation</vt:lpstr>
      <vt:lpstr>PowerPoint Presentation</vt:lpstr>
      <vt:lpstr>PowerPoint Presentation</vt:lpstr>
      <vt:lpstr>PowerPoint Presentation</vt:lpstr>
      <vt:lpstr>Conscious Choking</vt:lpstr>
      <vt:lpstr>HANDS ONLY CPR</vt:lpstr>
      <vt:lpstr>Questions??  Feedback??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Related Training with Nurse Amberlee and Nurse Connie</dc:title>
  <dc:creator>Amberlee Miller</dc:creator>
  <cp:lastModifiedBy>Mary Matney</cp:lastModifiedBy>
  <cp:revision>13</cp:revision>
  <cp:lastPrinted>2023-08-25T18:13:46Z</cp:lastPrinted>
  <dcterms:created xsi:type="dcterms:W3CDTF">2023-08-24T20:50:03Z</dcterms:created>
  <dcterms:modified xsi:type="dcterms:W3CDTF">2026-05-12T16:24:42Z</dcterms:modified>
</cp:coreProperties>
</file>