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98" r:id="rId4"/>
    <p:sldId id="297" r:id="rId5"/>
    <p:sldId id="300" r:id="rId6"/>
    <p:sldId id="305" r:id="rId7"/>
    <p:sldId id="303" r:id="rId8"/>
    <p:sldId id="295" r:id="rId9"/>
    <p:sldId id="299" r:id="rId10"/>
    <p:sldId id="292" r:id="rId11"/>
    <p:sldId id="261" r:id="rId1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horney\AppData\Local\Microsoft\Windows\INetCache\Content.Outlook\0MM034JE\4.13.26%20Dat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2026-27 Projected</a:t>
            </a:r>
            <a:r>
              <a:rPr lang="en-US" baseline="0" dirty="0"/>
              <a:t> Revenues</a:t>
            </a:r>
            <a:endParaRPr lang="en-US" dirty="0"/>
          </a:p>
        </c:rich>
      </c:tx>
      <c:layout>
        <c:manualLayout>
          <c:xMode val="edge"/>
          <c:yMode val="edge"/>
          <c:x val="0.33067927650348056"/>
          <c:y val="1.2707950093578543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32387110578568984"/>
          <c:y val="0.23733367594767285"/>
          <c:w val="0.35225788352542886"/>
          <c:h val="0.74130436000762079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2026-27 Revenues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E77-476B-A8BE-09C8D1A78AC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3E77-476B-A8BE-09C8D1A78AC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3E77-476B-A8BE-09C8D1A78AC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E77-476B-A8BE-09C8D1A78AC3}"/>
              </c:ext>
            </c:extLst>
          </c:dPt>
          <c:dLbls>
            <c:dLbl>
              <c:idx val="0"/>
              <c:layout>
                <c:manualLayout>
                  <c:x val="5.0724637681159333E-2"/>
                  <c:y val="-5.8372849914210293E-3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non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1-3E77-476B-A8BE-09C8D1A78AC3}"/>
                </c:ext>
              </c:extLst>
            </c:dLbl>
            <c:dLbl>
              <c:idx val="1"/>
              <c:layout>
                <c:manualLayout>
                  <c:x val="-6.5217391304347852E-2"/>
                  <c:y val="-5.8372849914210293E-3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non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2-3E77-476B-A8BE-09C8D1A78AC3}"/>
                </c:ext>
              </c:extLst>
            </c:dLbl>
            <c:dLbl>
              <c:idx val="2"/>
              <c:layout>
                <c:manualLayout>
                  <c:x val="-7.608695652173908E-2"/>
                  <c:y val="4.5018145458752649E-3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non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4-3E77-476B-A8BE-09C8D1A78AC3}"/>
                </c:ext>
              </c:extLst>
            </c:dLbl>
            <c:dLbl>
              <c:idx val="3"/>
              <c:layout>
                <c:manualLayout>
                  <c:x val="8.0917874396135264E-2"/>
                  <c:y val="2.0284277084711005E-3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non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3-3E77-476B-A8BE-09C8D1A78AC3}"/>
                </c:ext>
              </c:extLst>
            </c:dLbl>
            <c:numFmt formatCode="0.00%" sourceLinked="0"/>
            <c:spPr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Ref>
              <c:f>Sheet1!$A$2:$A$5</c:f>
              <c:strCache>
                <c:ptCount val="4"/>
                <c:pt idx="0">
                  <c:v>Local Sources</c:v>
                </c:pt>
                <c:pt idx="1">
                  <c:v>State Sources</c:v>
                </c:pt>
                <c:pt idx="2">
                  <c:v>Federal Sources</c:v>
                </c:pt>
                <c:pt idx="3">
                  <c:v>Other Sources</c:v>
                </c:pt>
              </c:strCache>
            </c:strRef>
          </c:cat>
          <c:val>
            <c:numRef>
              <c:f>Sheet1!$B$2:$B$5</c:f>
              <c:numCache>
                <c:formatCode>0.00%</c:formatCode>
                <c:ptCount val="4"/>
                <c:pt idx="0">
                  <c:v>0.63070000000000004</c:v>
                </c:pt>
                <c:pt idx="1">
                  <c:v>0.35599999999999998</c:v>
                </c:pt>
                <c:pt idx="2">
                  <c:v>1.2699999999999999E-2</c:v>
                </c:pt>
                <c:pt idx="3">
                  <c:v>5.8227141430919371E-4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77-476B-A8BE-09C8D1A78AC3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2026-27 Projected Expenses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2026-27</a:t>
            </a:r>
            <a:r>
              <a:rPr lang="en-US" baseline="0"/>
              <a:t> PROJECTED EXPENSES</a:t>
            </a:r>
            <a:endParaRPr lang="en-US"/>
          </a:p>
        </c:rich>
      </c:tx>
      <c:layout>
        <c:manualLayout>
          <c:xMode val="edge"/>
          <c:yMode val="edge"/>
          <c:x val="0.36688855904653106"/>
          <c:y val="1.772406285762134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5AE-4F73-A662-F453E0A6585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5AE-4F73-A662-F453E0A6585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85AE-4F73-A662-F453E0A6585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85AE-4F73-A662-F453E0A6585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85AE-4F73-A662-F453E0A6585A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85AE-4F73-A662-F453E0A6585A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85AE-4F73-A662-F453E0A6585A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85AE-4F73-A662-F453E0A6585A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85AE-4F73-A662-F453E0A6585A}"/>
              </c:ext>
            </c:extLst>
          </c:dPt>
          <c:dLbls>
            <c:dLbl>
              <c:idx val="0"/>
              <c:layout>
                <c:manualLayout>
                  <c:x val="5.5488213815544349E-2"/>
                  <c:y val="3.721251633079793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9A529D4-FF27-4466-BAC3-664C6B622906}" type="CATEGORYNAME">
                      <a:rPr lang="en-US" dirty="0"/>
                      <a:pPr>
                        <a:defRPr/>
                      </a:pPr>
                      <a:t>[CATEGORY NAME]</a:t>
                    </a:fld>
                    <a:r>
                      <a:rPr lang="en-US" baseline="0" dirty="0"/>
                      <a:t>
</a:t>
                    </a:r>
                    <a:r>
                      <a:rPr lang="en-US" baseline="0" dirty="0" smtClean="0"/>
                      <a:t>40.10</a:t>
                    </a:r>
                    <a:r>
                      <a:rPr lang="en-US" baseline="0" dirty="0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85AE-4F73-A662-F453E0A6585A}"/>
                </c:ext>
              </c:extLst>
            </c:dLbl>
            <c:dLbl>
              <c:idx val="1"/>
              <c:layout>
                <c:manualLayout>
                  <c:x val="-0.1758460067919895"/>
                  <c:y val="-6.236836543867572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C909DE9-71F4-4D26-AC74-2B896C199FD6}" type="CATEGORYNAME">
                      <a:rPr lang="en-US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[CATEGORY NAME]</a:t>
                    </a:fld>
                    <a:r>
                      <a:rPr lang="en-US" baseline="0" dirty="0"/>
                      <a:t>
</a:t>
                    </a:r>
                    <a:r>
                      <a:rPr lang="en-US" baseline="0" dirty="0" smtClean="0"/>
                      <a:t>29.56%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85AE-4F73-A662-F453E0A6585A}"/>
                </c:ext>
              </c:extLst>
            </c:dLbl>
            <c:dLbl>
              <c:idx val="2"/>
              <c:layout>
                <c:manualLayout>
                  <c:x val="-6.3967071025766556E-2"/>
                  <c:y val="5.099785078292907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867FF8D6-A738-4F27-A3DA-1E0A781A2B47}" type="CATEGORYNAME">
                      <a:rPr lang="en-US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[CATEGORY NAME]</a:t>
                    </a:fld>
                    <a:r>
                      <a:rPr lang="en-US" baseline="0" dirty="0"/>
                      <a:t>
</a:t>
                    </a:r>
                    <a:r>
                      <a:rPr lang="en-US" baseline="0" dirty="0" smtClean="0"/>
                      <a:t>4.91%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85AE-4F73-A662-F453E0A6585A}"/>
                </c:ext>
              </c:extLst>
            </c:dLbl>
            <c:dLbl>
              <c:idx val="3"/>
              <c:layout>
                <c:manualLayout>
                  <c:x val="-5.9364267711109905E-2"/>
                  <c:y val="-1.623197189669403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C05F6355-E843-42CC-AF4C-85F42EB88964}" type="CATEGORYNAME">
                      <a:rPr lang="en-US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[CATEGORY NAME]</a:t>
                    </a:fld>
                    <a:r>
                      <a:rPr lang="en-US" baseline="0" dirty="0"/>
                      <a:t>
1.52%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85AE-4F73-A662-F453E0A6585A}"/>
                </c:ext>
              </c:extLst>
            </c:dLbl>
            <c:dLbl>
              <c:idx val="4"/>
              <c:layout>
                <c:manualLayout>
                  <c:x val="-0.10315814559517981"/>
                  <c:y val="6.883276379745523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894A705D-8B32-4634-B341-32CEB100EB9A}" type="CATEGORYNAME">
                      <a:rPr lang="en-US" dirty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[CATEGORY NAME]</a:t>
                    </a:fld>
                    <a:r>
                      <a:rPr lang="en-US" baseline="0" dirty="0"/>
                      <a:t>
13.75%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85AE-4F73-A662-F453E0A6585A}"/>
                </c:ext>
              </c:extLst>
            </c:dLbl>
            <c:dLbl>
              <c:idx val="5"/>
              <c:layout>
                <c:manualLayout>
                  <c:x val="-8.629194157127576E-2"/>
                  <c:y val="4.002448273249621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70F084A-83CC-4EBA-B361-C541E5B33B04}" type="CATEGORYNAME">
                      <a:rPr lang="en-US" smtClean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[CATEGORY NAME]</a:t>
                    </a:fld>
                    <a:endParaRPr lang="en-US" baseline="0" dirty="0"/>
                  </a:p>
                  <a:p>
                    <a:pPr>
                      <a:defRPr>
                        <a:solidFill>
                          <a:schemeClr val="accent1"/>
                        </a:solidFill>
                      </a:defRPr>
                    </a:pPr>
                    <a:r>
                      <a:rPr lang="en-US" baseline="0" dirty="0"/>
                      <a:t>6.63%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521320163815947"/>
                      <c:h val="6.9402366132485876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85AE-4F73-A662-F453E0A6585A}"/>
                </c:ext>
              </c:extLst>
            </c:dLbl>
            <c:dLbl>
              <c:idx val="6"/>
              <c:layout>
                <c:manualLayout>
                  <c:x val="-0.16186056993650969"/>
                  <c:y val="-4.195798061318478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90E197C3-EF71-4D67-A085-92372D42F930}" type="CATEGORYNAME">
                      <a:rPr lang="en-US" dirty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[CATEGORY NAME]</a:t>
                    </a:fld>
                    <a:r>
                      <a:rPr lang="en-US" baseline="0" dirty="0"/>
                      <a:t>
0.95%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869558572490629"/>
                      <c:h val="6.9402366132485876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85AE-4F73-A662-F453E0A6585A}"/>
                </c:ext>
              </c:extLst>
            </c:dLbl>
            <c:dLbl>
              <c:idx val="7"/>
              <c:layout>
                <c:manualLayout>
                  <c:x val="2.9402783642580956E-2"/>
                  <c:y val="-5.3257960694622917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70C574F-BB59-4ABA-A458-B4E6A7ACBBFE}" type="CATEGORYNAME">
                      <a:rPr lang="en-US" dirty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[CATEGORY NAME]</a:t>
                    </a:fld>
                    <a:r>
                      <a:rPr lang="en-US" baseline="0" dirty="0"/>
                      <a:t>
0.14%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85AE-4F73-A662-F453E0A6585A}"/>
                </c:ext>
              </c:extLst>
            </c:dLbl>
            <c:dLbl>
              <c:idx val="8"/>
              <c:layout>
                <c:manualLayout>
                  <c:x val="0.33974733384622957"/>
                  <c:y val="2.103660846368858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491A467-817F-451A-B1D4-1A9B76821AE0}" type="CATEGORYNAME">
                      <a:rPr lang="en-US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[CATEGORY NAME]</a:t>
                    </a:fld>
                    <a:r>
                      <a:rPr lang="en-US" baseline="0" dirty="0"/>
                      <a:t>
2.44%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85AE-4F73-A662-F453E0A6585A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'Expenditures Summary'!$B$2:$B$10</c:f>
              <c:strCache>
                <c:ptCount val="9"/>
                <c:pt idx="0">
                  <c:v>100's Salaries &amp; Wages</c:v>
                </c:pt>
                <c:pt idx="1">
                  <c:v>200's Employee Benefits</c:v>
                </c:pt>
                <c:pt idx="2">
                  <c:v>300's Purchased Professional  &amp; Technical Services</c:v>
                </c:pt>
                <c:pt idx="3">
                  <c:v>400's Purchased Property Services</c:v>
                </c:pt>
                <c:pt idx="4">
                  <c:v>500's Other Purchased Services</c:v>
                </c:pt>
                <c:pt idx="5">
                  <c:v>600's Supplies</c:v>
                </c:pt>
                <c:pt idx="6">
                  <c:v>700's Property</c:v>
                </c:pt>
                <c:pt idx="7">
                  <c:v>800's Other Objects</c:v>
                </c:pt>
                <c:pt idx="8">
                  <c:v>900's Other Uses of Funds</c:v>
                </c:pt>
              </c:strCache>
            </c:strRef>
          </c:cat>
          <c:val>
            <c:numRef>
              <c:f>'Expenditures Summary'!$C$2:$C$10</c:f>
              <c:numCache>
                <c:formatCode>_(* #,##0.00_);_(* \(#,##0.00\);_(* "-"??_);_(@_)</c:formatCode>
                <c:ptCount val="9"/>
                <c:pt idx="0">
                  <c:v>34443082</c:v>
                </c:pt>
                <c:pt idx="1">
                  <c:v>25410511</c:v>
                </c:pt>
                <c:pt idx="2">
                  <c:v>4114361</c:v>
                </c:pt>
                <c:pt idx="3">
                  <c:v>1542407</c:v>
                </c:pt>
                <c:pt idx="4">
                  <c:v>11480228</c:v>
                </c:pt>
                <c:pt idx="5">
                  <c:v>5312905</c:v>
                </c:pt>
                <c:pt idx="6">
                  <c:v>1038363</c:v>
                </c:pt>
                <c:pt idx="7">
                  <c:v>114828</c:v>
                </c:pt>
                <c:pt idx="8">
                  <c:v>2055671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85AE-4F73-A662-F453E0A6585A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80063-8A78-48F9-A358-D30D07A01799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D65D9-C4DF-4E00-9283-09FD7AD9E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085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80063-8A78-48F9-A358-D30D07A01799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D65D9-C4DF-4E00-9283-09FD7AD9E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665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80063-8A78-48F9-A358-D30D07A01799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D65D9-C4DF-4E00-9283-09FD7AD9E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717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80063-8A78-48F9-A358-D30D07A01799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D65D9-C4DF-4E00-9283-09FD7AD9E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169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80063-8A78-48F9-A358-D30D07A01799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D65D9-C4DF-4E00-9283-09FD7AD9E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884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80063-8A78-48F9-A358-D30D07A01799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D65D9-C4DF-4E00-9283-09FD7AD9E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725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80063-8A78-48F9-A358-D30D07A01799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D65D9-C4DF-4E00-9283-09FD7AD9E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817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80063-8A78-48F9-A358-D30D07A01799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D65D9-C4DF-4E00-9283-09FD7AD9E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881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80063-8A78-48F9-A358-D30D07A01799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D65D9-C4DF-4E00-9283-09FD7AD9E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504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80063-8A78-48F9-A358-D30D07A01799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D65D9-C4DF-4E00-9283-09FD7AD9E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225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80063-8A78-48F9-A358-D30D07A01799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D65D9-C4DF-4E00-9283-09FD7AD9E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708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D80063-8A78-48F9-A358-D30D07A01799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8D65D9-C4DF-4E00-9283-09FD7AD9E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763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Lower Dauphin School District</a:t>
            </a:r>
            <a:br>
              <a:rPr lang="en-US" sz="4800" b="1" dirty="0"/>
            </a:br>
            <a:r>
              <a:rPr lang="en-US" sz="4800" b="1" dirty="0"/>
              <a:t>	</a:t>
            </a:r>
            <a:br>
              <a:rPr lang="en-US" sz="4800" b="1" dirty="0"/>
            </a:br>
            <a:r>
              <a:rPr lang="en-US" sz="4800" b="1" dirty="0"/>
              <a:t>2026-27 Budget Presentation </a:t>
            </a:r>
            <a:r>
              <a:rPr lang="en-US" sz="4800" b="1" dirty="0" smtClean="0"/>
              <a:t>#4.</a:t>
            </a:r>
            <a:r>
              <a:rPr lang="en-US" sz="4800" b="1" dirty="0"/>
              <a:t>	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 smtClean="0"/>
              <a:t>June </a:t>
            </a:r>
            <a:r>
              <a:rPr lang="en-US" dirty="0"/>
              <a:t>8</a:t>
            </a:r>
            <a:r>
              <a:rPr lang="en-US" dirty="0" smtClean="0"/>
              <a:t>, </a:t>
            </a:r>
            <a:r>
              <a:rPr lang="en-US" dirty="0"/>
              <a:t>2026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8143" y="4853246"/>
            <a:ext cx="1596177" cy="1596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248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2026-2027 </a:t>
            </a:r>
            <a:r>
              <a:rPr lang="en-US" sz="4000" b="1" dirty="0" smtClean="0"/>
              <a:t>Final Budgeted Revenues </a:t>
            </a:r>
            <a:r>
              <a:rPr lang="en-US" sz="4000" b="1" dirty="0"/>
              <a:t>$</a:t>
            </a:r>
            <a:r>
              <a:rPr lang="en-US" sz="4000" b="1" dirty="0" smtClean="0"/>
              <a:t>81,577,077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61555"/>
            <a:ext cx="10515600" cy="3798917"/>
          </a:xfrm>
        </p:spPr>
        <p:txBody>
          <a:bodyPr>
            <a:normAutofit/>
          </a:bodyPr>
          <a:lstStyle/>
          <a:p>
            <a:r>
              <a:rPr lang="en-US" sz="3600" dirty="0"/>
              <a:t>Local Sources </a:t>
            </a:r>
            <a:r>
              <a:rPr lang="en-US" sz="3600" dirty="0" smtClean="0"/>
              <a:t>63.07%, </a:t>
            </a:r>
            <a:r>
              <a:rPr lang="en-US" sz="3600" dirty="0"/>
              <a:t>$51,449,845</a:t>
            </a:r>
          </a:p>
          <a:p>
            <a:r>
              <a:rPr lang="en-US" sz="3600" dirty="0"/>
              <a:t>State Sources </a:t>
            </a:r>
            <a:r>
              <a:rPr lang="en-US" sz="3600" dirty="0" smtClean="0"/>
              <a:t>35.60%, </a:t>
            </a:r>
            <a:r>
              <a:rPr lang="en-US" sz="3600" dirty="0"/>
              <a:t>$</a:t>
            </a:r>
            <a:r>
              <a:rPr lang="en-US" sz="3600" dirty="0" smtClean="0"/>
              <a:t>29,042,244</a:t>
            </a:r>
            <a:endParaRPr lang="en-US" sz="3600" dirty="0"/>
          </a:p>
          <a:p>
            <a:r>
              <a:rPr lang="en-US" sz="3600" dirty="0"/>
              <a:t>Federal Sources </a:t>
            </a:r>
            <a:r>
              <a:rPr lang="en-US" sz="3600" dirty="0" smtClean="0"/>
              <a:t>1.27%, $1,037,488</a:t>
            </a:r>
            <a:endParaRPr lang="en-US" sz="3600" dirty="0"/>
          </a:p>
          <a:p>
            <a:r>
              <a:rPr lang="en-US" sz="3600" dirty="0"/>
              <a:t>Other Sources 0.06%, $47,500</a:t>
            </a:r>
          </a:p>
        </p:txBody>
      </p:sp>
      <p:pic>
        <p:nvPicPr>
          <p:cNvPr id="4" name="Content Placeholder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5677" y="5029223"/>
            <a:ext cx="1586510" cy="1586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087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2026-2027 Revenue Categories by Percentage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964C762B-64DD-D7C6-EEDF-E2045CC817B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0451149"/>
              </p:ext>
            </p:extLst>
          </p:nvPr>
        </p:nvGraphicFramePr>
        <p:xfrm>
          <a:off x="838200" y="1339274"/>
          <a:ext cx="10515600" cy="499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Content Placeholder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5971" y="335563"/>
            <a:ext cx="1422594" cy="1422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8272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2026-2027 </a:t>
            </a:r>
            <a:r>
              <a:rPr lang="en-US" b="1" dirty="0" smtClean="0"/>
              <a:t>Real Estate </a:t>
            </a:r>
            <a:r>
              <a:rPr lang="en-US" b="1" dirty="0"/>
              <a:t>Millage Rate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2026-27 22.0486 Mills, 4.20% </a:t>
            </a:r>
            <a:r>
              <a:rPr lang="en-US" dirty="0" smtClean="0"/>
              <a:t>Increase (Index)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 smtClean="0"/>
              <a:t>CERTIFIED TAXABLE ASSESSED </a:t>
            </a:r>
            <a:r>
              <a:rPr lang="en-US" dirty="0"/>
              <a:t>VALUE: 	</a:t>
            </a:r>
            <a:r>
              <a:rPr lang="en-US" dirty="0" smtClean="0"/>
              <a:t>	$1,934,994,874 (May 2026)</a:t>
            </a:r>
            <a:endParaRPr lang="en-US" dirty="0"/>
          </a:p>
          <a:p>
            <a:pPr lvl="1"/>
            <a:r>
              <a:rPr lang="en-US" dirty="0"/>
              <a:t>Multiplied by </a:t>
            </a:r>
            <a:r>
              <a:rPr lang="en-US" dirty="0" smtClean="0"/>
              <a:t>2026-2027 </a:t>
            </a:r>
            <a:r>
              <a:rPr lang="en-US" dirty="0"/>
              <a:t>Millage Rate	</a:t>
            </a:r>
            <a:r>
              <a:rPr lang="en-US" dirty="0" smtClean="0"/>
              <a:t>	     X </a:t>
            </a:r>
            <a:r>
              <a:rPr lang="en-US" dirty="0"/>
              <a:t>.0220486</a:t>
            </a:r>
          </a:p>
          <a:p>
            <a:pPr lvl="1"/>
            <a:r>
              <a:rPr lang="en-US" dirty="0"/>
              <a:t>Gross Tax Levy				</a:t>
            </a:r>
            <a:r>
              <a:rPr lang="en-US" dirty="0" smtClean="0"/>
              <a:t>	$42,663,927.97</a:t>
            </a:r>
            <a:endParaRPr lang="en-US" dirty="0"/>
          </a:p>
          <a:p>
            <a:pPr lvl="1"/>
            <a:r>
              <a:rPr lang="en-US" dirty="0"/>
              <a:t>Less:  Act 1 Gaming Revenues	             </a:t>
            </a:r>
            <a:r>
              <a:rPr lang="en-US" dirty="0" smtClean="0"/>
              <a:t>		($2,347,970.22)</a:t>
            </a:r>
            <a:endParaRPr lang="en-US" dirty="0"/>
          </a:p>
          <a:p>
            <a:pPr lvl="1"/>
            <a:r>
              <a:rPr lang="en-US" dirty="0"/>
              <a:t>Net Tax Levy				</a:t>
            </a:r>
            <a:r>
              <a:rPr lang="en-US" dirty="0" smtClean="0"/>
              <a:t>	$40,315,957.75</a:t>
            </a:r>
            <a:endParaRPr lang="en-US" dirty="0"/>
          </a:p>
          <a:p>
            <a:pPr lvl="1"/>
            <a:r>
              <a:rPr lang="en-US" dirty="0"/>
              <a:t>Estimated Collection Rate			 </a:t>
            </a:r>
            <a:r>
              <a:rPr lang="en-US" dirty="0" smtClean="0"/>
              <a:t>        96.00034</a:t>
            </a:r>
            <a:r>
              <a:rPr lang="en-US" dirty="0"/>
              <a:t>%</a:t>
            </a:r>
          </a:p>
          <a:p>
            <a:pPr lvl="1"/>
            <a:r>
              <a:rPr lang="en-US" dirty="0"/>
              <a:t>Projected Real Estate Revenue		</a:t>
            </a:r>
            <a:r>
              <a:rPr lang="en-US" dirty="0" smtClean="0"/>
              <a:t>	$38,685,878.00</a:t>
            </a:r>
            <a:endParaRPr lang="en-US" dirty="0"/>
          </a:p>
          <a:p>
            <a:endParaRPr lang="en-US" dirty="0"/>
          </a:p>
        </p:txBody>
      </p:sp>
      <p:pic>
        <p:nvPicPr>
          <p:cNvPr id="5" name="Content Placeholder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6589" y="239115"/>
            <a:ext cx="1422594" cy="1422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1288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Millage Rate Comparison</a:t>
            </a:r>
            <a:endParaRPr lang="en-US" b="1" dirty="0"/>
          </a:p>
        </p:txBody>
      </p:sp>
      <p:pic>
        <p:nvPicPr>
          <p:cNvPr id="4" name="Content Placeholder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316609"/>
            <a:ext cx="1422594" cy="1422594"/>
          </a:xfrm>
          <a:prstGeom prst="rect">
            <a:avLst/>
          </a:prstGeom>
        </p:spPr>
      </p:pic>
      <p:pic>
        <p:nvPicPr>
          <p:cNvPr id="8" name="Content Placeholder 7" descr="Screen Clippi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611" y="1768906"/>
            <a:ext cx="7747462" cy="4187157"/>
          </a:xfrm>
        </p:spPr>
      </p:pic>
    </p:spTree>
    <p:extLst>
      <p:ext uri="{BB962C8B-B14F-4D97-AF65-F5344CB8AC3E}">
        <p14:creationId xmlns:p14="http://schemas.microsoft.com/office/powerpoint/2010/main" val="14496098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2026-27 Homestead /Farmstead Exclusion</a:t>
            </a:r>
          </a:p>
        </p:txBody>
      </p:sp>
      <p:pic>
        <p:nvPicPr>
          <p:cNvPr id="5" name="Content Placeholder 4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109" y="1825624"/>
            <a:ext cx="8221287" cy="4640389"/>
          </a:xfrm>
        </p:spPr>
      </p:pic>
      <p:pic>
        <p:nvPicPr>
          <p:cNvPr id="4" name="Content Placeholder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9276" y="335563"/>
            <a:ext cx="1177353" cy="117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760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2026-27 Homestead Median Values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2026 Median Assessment Value $128,900</a:t>
            </a:r>
          </a:p>
          <a:p>
            <a:r>
              <a:rPr lang="en-US" dirty="0" smtClean="0"/>
              <a:t>Real Estate Taxes on Median Assessed Property:</a:t>
            </a:r>
          </a:p>
          <a:p>
            <a:pPr lvl="2"/>
            <a:r>
              <a:rPr lang="en-US" dirty="0" smtClean="0"/>
              <a:t>$128,900 X .0224086 Millage Rate: $2,842.06 </a:t>
            </a:r>
          </a:p>
          <a:p>
            <a:pPr lvl="2"/>
            <a:r>
              <a:rPr lang="en-US" dirty="0" smtClean="0"/>
              <a:t>Less: 2026 Homestead/Farmstead Exclusion</a:t>
            </a:r>
            <a:r>
              <a:rPr lang="en-US" dirty="0">
                <a:sym typeface="Wingdings" panose="05000000000000000000" pitchFamily="2" charset="2"/>
              </a:rPr>
              <a:t>(</a:t>
            </a:r>
            <a:r>
              <a:rPr lang="en-US" dirty="0" smtClean="0">
                <a:sym typeface="Wingdings" panose="05000000000000000000" pitchFamily="2" charset="2"/>
              </a:rPr>
              <a:t>$337.36)</a:t>
            </a:r>
            <a:endParaRPr lang="en-US" dirty="0" smtClean="0"/>
          </a:p>
          <a:p>
            <a:pPr lvl="2"/>
            <a:r>
              <a:rPr lang="en-US" dirty="0" smtClean="0"/>
              <a:t>$2,504.70 Median 2026 Real Estate Tax Notice</a:t>
            </a:r>
          </a:p>
          <a:p>
            <a:r>
              <a:rPr lang="en-US" dirty="0" smtClean="0"/>
              <a:t>2026 High Homestead Value Assessment: $1,338,200</a:t>
            </a:r>
          </a:p>
          <a:p>
            <a:r>
              <a:rPr lang="en-US" dirty="0" smtClean="0"/>
              <a:t>2026 Low Homestead Value Assessment:  $1,000</a:t>
            </a:r>
          </a:p>
          <a:p>
            <a:endParaRPr lang="en-US" dirty="0"/>
          </a:p>
        </p:txBody>
      </p:sp>
      <p:pic>
        <p:nvPicPr>
          <p:cNvPr id="4" name="Content Placeholder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6589" y="239115"/>
            <a:ext cx="1422594" cy="1422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1054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2026-2027 </a:t>
            </a:r>
            <a:r>
              <a:rPr lang="en-US" sz="4000" b="1" dirty="0" smtClean="0"/>
              <a:t>Final Budgeted Expenses </a:t>
            </a:r>
            <a:r>
              <a:rPr lang="en-US" sz="4000" b="1" dirty="0"/>
              <a:t>$</a:t>
            </a:r>
            <a:r>
              <a:rPr lang="en-US" sz="4000" b="1" dirty="0" smtClean="0"/>
              <a:t>84,108,769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100’s Salaries &amp; Wages, </a:t>
            </a:r>
            <a:r>
              <a:rPr lang="en-US" dirty="0" smtClean="0"/>
              <a:t>40.10</a:t>
            </a:r>
            <a:r>
              <a:rPr lang="en-US" dirty="0"/>
              <a:t>%, $</a:t>
            </a:r>
            <a:r>
              <a:rPr lang="en-US" dirty="0" smtClean="0"/>
              <a:t>33,723,435</a:t>
            </a:r>
            <a:endParaRPr lang="en-US" dirty="0"/>
          </a:p>
          <a:p>
            <a:r>
              <a:rPr lang="en-US" dirty="0"/>
              <a:t>200’s Employee Benefits, </a:t>
            </a:r>
            <a:r>
              <a:rPr lang="en-US" dirty="0" smtClean="0"/>
              <a:t>29.56%, </a:t>
            </a:r>
            <a:r>
              <a:rPr lang="en-US" dirty="0"/>
              <a:t>$</a:t>
            </a:r>
            <a:r>
              <a:rPr lang="en-US" dirty="0" smtClean="0"/>
              <a:t>24,862,429</a:t>
            </a:r>
            <a:endParaRPr lang="en-US" dirty="0"/>
          </a:p>
          <a:p>
            <a:r>
              <a:rPr lang="en-US" dirty="0"/>
              <a:t>300’s Purchased Professional &amp; Technical Services, </a:t>
            </a:r>
            <a:r>
              <a:rPr lang="en-US" dirty="0" smtClean="0"/>
              <a:t>4.91%, $4,133,701</a:t>
            </a:r>
            <a:endParaRPr lang="en-US" dirty="0"/>
          </a:p>
          <a:p>
            <a:r>
              <a:rPr lang="en-US" dirty="0"/>
              <a:t>400’s Purchased Property Services, 1.52%, $1,277,001</a:t>
            </a:r>
          </a:p>
          <a:p>
            <a:r>
              <a:rPr lang="en-US" dirty="0"/>
              <a:t>500’s Other Purchased Services, 13.75%, $11,567,024</a:t>
            </a:r>
          </a:p>
          <a:p>
            <a:r>
              <a:rPr lang="en-US" dirty="0"/>
              <a:t>600’s Supplies, 6.63%, $</a:t>
            </a:r>
            <a:r>
              <a:rPr lang="en-US" dirty="0" smtClean="0"/>
              <a:t>5,578,846</a:t>
            </a:r>
            <a:endParaRPr lang="en-US" dirty="0"/>
          </a:p>
          <a:p>
            <a:r>
              <a:rPr lang="en-US" dirty="0"/>
              <a:t>700’s Property, 0.95%, $796,584</a:t>
            </a:r>
          </a:p>
          <a:p>
            <a:r>
              <a:rPr lang="en-US" dirty="0"/>
              <a:t>800’s Other Objects, 0.14%, $114,078</a:t>
            </a:r>
          </a:p>
          <a:p>
            <a:r>
              <a:rPr lang="en-US" dirty="0"/>
              <a:t>900’s Other Uses of Funds, 2.44</a:t>
            </a:r>
            <a:r>
              <a:rPr lang="en-US" dirty="0" smtClean="0"/>
              <a:t>%, </a:t>
            </a:r>
            <a:r>
              <a:rPr lang="en-US" dirty="0"/>
              <a:t>$2,055,671</a:t>
            </a:r>
          </a:p>
          <a:p>
            <a:endParaRPr lang="en-US" dirty="0"/>
          </a:p>
        </p:txBody>
      </p:sp>
      <p:pic>
        <p:nvPicPr>
          <p:cNvPr id="4" name="Content Placeholder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0271" y="5137266"/>
            <a:ext cx="1422594" cy="1422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316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78578"/>
          </a:xfrm>
        </p:spPr>
        <p:txBody>
          <a:bodyPr/>
          <a:lstStyle/>
          <a:p>
            <a:r>
              <a:rPr lang="en-US" b="1" dirty="0"/>
              <a:t>2026-27 Expense Categories by Percentage</a:t>
            </a:r>
          </a:p>
        </p:txBody>
      </p:sp>
      <p:pic>
        <p:nvPicPr>
          <p:cNvPr id="4" name="Content Placeholder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56" y="5058564"/>
            <a:ext cx="1586510" cy="1586510"/>
          </a:xfrm>
          <a:prstGeom prst="rect">
            <a:avLst/>
          </a:prstGeom>
        </p:spPr>
      </p:pic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537854"/>
          <a:ext cx="10515600" cy="4813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7498185"/>
              </p:ext>
            </p:extLst>
          </p:nvPr>
        </p:nvGraphicFramePr>
        <p:xfrm>
          <a:off x="1080656" y="1436498"/>
          <a:ext cx="9651075" cy="50157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569483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03457"/>
          </a:xfrm>
        </p:spPr>
        <p:txBody>
          <a:bodyPr>
            <a:normAutofit/>
          </a:bodyPr>
          <a:lstStyle/>
          <a:p>
            <a:r>
              <a:rPr lang="en-US" b="1" dirty="0"/>
              <a:t>Budget </a:t>
            </a:r>
            <a:r>
              <a:rPr lang="en-US" b="1" dirty="0" smtClean="0"/>
              <a:t>Deficit: ($2,531,692)</a:t>
            </a:r>
            <a:r>
              <a:rPr lang="en-US" sz="3100" dirty="0" smtClean="0"/>
              <a:t> </a:t>
            </a:r>
            <a:endParaRPr lang="en-US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635135"/>
            <a:ext cx="10515600" cy="354182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600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Content Placeholder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1565" y="365125"/>
            <a:ext cx="1372235" cy="1372235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261" y="1580891"/>
            <a:ext cx="6356423" cy="418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155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6000" b="1" dirty="0"/>
          </a:p>
          <a:p>
            <a:pPr marL="0" indent="0" algn="ctr">
              <a:buNone/>
            </a:pPr>
            <a:r>
              <a:rPr lang="en-US" sz="8000" dirty="0"/>
              <a:t>Questions ???</a:t>
            </a:r>
          </a:p>
          <a:p>
            <a:endParaRPr lang="en-US" dirty="0"/>
          </a:p>
        </p:txBody>
      </p:sp>
      <p:pic>
        <p:nvPicPr>
          <p:cNvPr id="4" name="Content Placeholder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197" y="4408976"/>
            <a:ext cx="1567876" cy="1567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0445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1592</TotalTime>
  <Words>364</Words>
  <Application>Microsoft Office PowerPoint</Application>
  <PresentationFormat>Widescreen</PresentationFormat>
  <Paragraphs>63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Wingdings</vt:lpstr>
      <vt:lpstr>Office Theme</vt:lpstr>
      <vt:lpstr>Lower Dauphin School District   2026-27 Budget Presentation #4. </vt:lpstr>
      <vt:lpstr>2026-2027 Final Budgeted Revenues $81,577,077</vt:lpstr>
      <vt:lpstr>2026-2027 Revenue Categories by Percentage</vt:lpstr>
      <vt:lpstr>2026-2027 Real Estate Millage Rate</vt:lpstr>
      <vt:lpstr>Millage Rate Comparison</vt:lpstr>
      <vt:lpstr>2026-27 Homestead /Farmstead Exclusion</vt:lpstr>
      <vt:lpstr>2026-27 Homestead Median Values</vt:lpstr>
      <vt:lpstr>2026-2027 Final Budgeted Expenses $84,108,769</vt:lpstr>
      <vt:lpstr>2026-27 Expense Categories by Percentage</vt:lpstr>
      <vt:lpstr>Budget Deficit: ($2,531,692) </vt:lpstr>
      <vt:lpstr>PowerPoint Presentation</vt:lpstr>
    </vt:vector>
  </TitlesOfParts>
  <Company>Lower Dauphin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Lower Dauphin School District   2026-27 Budget Presentation #2.</dc:title>
  <dc:creator>Horney, Robert J.</dc:creator>
  <cp:lastModifiedBy>Horney, Robert J.</cp:lastModifiedBy>
  <cp:revision>89</cp:revision>
  <cp:lastPrinted>2026-06-05T13:07:05Z</cp:lastPrinted>
  <dcterms:created xsi:type="dcterms:W3CDTF">2026-03-27T14:32:51Z</dcterms:created>
  <dcterms:modified xsi:type="dcterms:W3CDTF">2026-06-10T17:56:04Z</dcterms:modified>
</cp:coreProperties>
</file>