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4"/>
    <p:sldMasterId id="2147483696" r:id="rId5"/>
  </p:sldMasterIdLst>
  <p:notesMasterIdLst>
    <p:notesMasterId r:id="rId39"/>
  </p:notesMasterIdLst>
  <p:sldIdLst>
    <p:sldId id="3362" r:id="rId6"/>
    <p:sldId id="3353" r:id="rId7"/>
    <p:sldId id="3374" r:id="rId8"/>
    <p:sldId id="6411" r:id="rId9"/>
    <p:sldId id="6413" r:id="rId10"/>
    <p:sldId id="6412" r:id="rId11"/>
    <p:sldId id="6441" r:id="rId12"/>
    <p:sldId id="6415" r:id="rId13"/>
    <p:sldId id="6414" r:id="rId14"/>
    <p:sldId id="6416" r:id="rId15"/>
    <p:sldId id="6418" r:id="rId16"/>
    <p:sldId id="6444" r:id="rId17"/>
    <p:sldId id="6417" r:id="rId18"/>
    <p:sldId id="6419" r:id="rId19"/>
    <p:sldId id="6421" r:id="rId20"/>
    <p:sldId id="6420" r:id="rId21"/>
    <p:sldId id="6447" r:id="rId22"/>
    <p:sldId id="6423" r:id="rId23"/>
    <p:sldId id="6448" r:id="rId24"/>
    <p:sldId id="6445" r:id="rId25"/>
    <p:sldId id="6424" r:id="rId26"/>
    <p:sldId id="6442" r:id="rId27"/>
    <p:sldId id="6446" r:id="rId28"/>
    <p:sldId id="6427" r:id="rId29"/>
    <p:sldId id="6429" r:id="rId30"/>
    <p:sldId id="6431" r:id="rId31"/>
    <p:sldId id="6432" r:id="rId32"/>
    <p:sldId id="6410" r:id="rId33"/>
    <p:sldId id="6428" r:id="rId34"/>
    <p:sldId id="6433" r:id="rId35"/>
    <p:sldId id="6435" r:id="rId36"/>
    <p:sldId id="6434" r:id="rId37"/>
    <p:sldId id="6437" r:id="rId3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26A823-FAB7-AE0A-9168-A90AAE6FBB88}" name="Boltz, Sarah" initials="SB" userId="S::boltz@fultonschools.org::317e5404-a640-47bc-b09d-7e09076eb1e2" providerId="AD"/>
  <p188:author id="{91A8A7B1-49FD-08E9-BA22-7498E38475B7}" name="Edmonds, Jennifer" initials="" userId="S::EdmondsJ@fultonschools.org::63d475f1-b6e3-4e5d-8850-64df3e59036f" providerId="AD"/>
  <p188:author id="{5A0CF8E8-2CEC-9C77-9381-695CD36BF8D9}" name="Edmonds, Jennifer" initials="JE" userId="S::edmondsj@fultonschools.org::63d475f1-b6e3-4e5d-8850-64df3e59036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0B2D"/>
    <a:srgbClr val="C2A104"/>
    <a:srgbClr val="FFFFFF"/>
    <a:srgbClr val="00593C"/>
    <a:srgbClr val="FAF2B8"/>
    <a:srgbClr val="75B755"/>
    <a:srgbClr val="057DB1"/>
    <a:srgbClr val="016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EBC343-FC33-4124-A3CA-A944A6F78941}" v="2" dt="2026-07-16T13:58:00.5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8/10/relationships/authors" Target="authors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ltz, Sarah" userId="317e5404-a640-47bc-b09d-7e09076eb1e2" providerId="ADAL" clId="{B6ECE74B-2104-412D-B707-E4AA7C0D17E9}"/>
    <pc:docChg chg="undo custSel addSld delSld modSld sldOrd">
      <pc:chgData name="Boltz, Sarah" userId="317e5404-a640-47bc-b09d-7e09076eb1e2" providerId="ADAL" clId="{B6ECE74B-2104-412D-B707-E4AA7C0D17E9}" dt="2026-07-16T13:59:38.705" v="1426" actId="1076"/>
      <pc:docMkLst>
        <pc:docMk/>
      </pc:docMkLst>
      <pc:sldChg chg="modSp add del mod">
        <pc:chgData name="Boltz, Sarah" userId="317e5404-a640-47bc-b09d-7e09076eb1e2" providerId="ADAL" clId="{B6ECE74B-2104-412D-B707-E4AA7C0D17E9}" dt="2026-07-16T13:56:10.665" v="1350" actId="20577"/>
        <pc:sldMkLst>
          <pc:docMk/>
          <pc:sldMk cId="2978196642" sldId="3353"/>
        </pc:sldMkLst>
        <pc:spChg chg="mod">
          <ac:chgData name="Boltz, Sarah" userId="317e5404-a640-47bc-b09d-7e09076eb1e2" providerId="ADAL" clId="{B6ECE74B-2104-412D-B707-E4AA7C0D17E9}" dt="2026-07-16T13:56:10.665" v="1350" actId="20577"/>
          <ac:spMkLst>
            <pc:docMk/>
            <pc:sldMk cId="2978196642" sldId="3353"/>
            <ac:spMk id="4" creationId="{17CB3BD7-EABC-674F-31EC-D912087F03C2}"/>
          </ac:spMkLst>
        </pc:spChg>
        <pc:spChg chg="mod">
          <ac:chgData name="Boltz, Sarah" userId="317e5404-a640-47bc-b09d-7e09076eb1e2" providerId="ADAL" clId="{B6ECE74B-2104-412D-B707-E4AA7C0D17E9}" dt="2026-07-06T16:15:41.570" v="98" actId="13926"/>
          <ac:spMkLst>
            <pc:docMk/>
            <pc:sldMk cId="2978196642" sldId="3353"/>
            <ac:spMk id="9" creationId="{68C01B63-01A6-7C55-A6F2-6CF729CE179E}"/>
          </ac:spMkLst>
        </pc:spChg>
      </pc:sldChg>
      <pc:sldChg chg="modSp mod modNotesTx">
        <pc:chgData name="Boltz, Sarah" userId="317e5404-a640-47bc-b09d-7e09076eb1e2" providerId="ADAL" clId="{B6ECE74B-2104-412D-B707-E4AA7C0D17E9}" dt="2026-07-06T16:14:40.007" v="20" actId="20577"/>
        <pc:sldMkLst>
          <pc:docMk/>
          <pc:sldMk cId="3220633860" sldId="3362"/>
        </pc:sldMkLst>
        <pc:spChg chg="mod">
          <ac:chgData name="Boltz, Sarah" userId="317e5404-a640-47bc-b09d-7e09076eb1e2" providerId="ADAL" clId="{B6ECE74B-2104-412D-B707-E4AA7C0D17E9}" dt="2026-07-06T16:14:40.007" v="20" actId="20577"/>
          <ac:spMkLst>
            <pc:docMk/>
            <pc:sldMk cId="3220633860" sldId="3362"/>
            <ac:spMk id="2" creationId="{536AF8D4-208A-251A-DC08-08F94E5B8C6A}"/>
          </ac:spMkLst>
        </pc:spChg>
      </pc:sldChg>
      <pc:sldChg chg="modSp mod">
        <pc:chgData name="Boltz, Sarah" userId="317e5404-a640-47bc-b09d-7e09076eb1e2" providerId="ADAL" clId="{B6ECE74B-2104-412D-B707-E4AA7C0D17E9}" dt="2026-07-15T14:51:21.819" v="1205" actId="13926"/>
        <pc:sldMkLst>
          <pc:docMk/>
          <pc:sldMk cId="2636418565" sldId="3374"/>
        </pc:sldMkLst>
        <pc:spChg chg="mod">
          <ac:chgData name="Boltz, Sarah" userId="317e5404-a640-47bc-b09d-7e09076eb1e2" providerId="ADAL" clId="{B6ECE74B-2104-412D-B707-E4AA7C0D17E9}" dt="2026-07-15T14:51:21.819" v="1205" actId="13926"/>
          <ac:spMkLst>
            <pc:docMk/>
            <pc:sldMk cId="2636418565" sldId="3374"/>
            <ac:spMk id="5" creationId="{59CD6DD6-BB07-E7B6-8632-98FA6EDEA68D}"/>
          </ac:spMkLst>
        </pc:spChg>
      </pc:sldChg>
      <pc:sldChg chg="addSp delSp modSp mod">
        <pc:chgData name="Boltz, Sarah" userId="317e5404-a640-47bc-b09d-7e09076eb1e2" providerId="ADAL" clId="{B6ECE74B-2104-412D-B707-E4AA7C0D17E9}" dt="2026-07-06T16:36:45.445" v="444" actId="113"/>
        <pc:sldMkLst>
          <pc:docMk/>
          <pc:sldMk cId="71115494" sldId="6410"/>
        </pc:sldMkLst>
        <pc:spChg chg="mod">
          <ac:chgData name="Boltz, Sarah" userId="317e5404-a640-47bc-b09d-7e09076eb1e2" providerId="ADAL" clId="{B6ECE74B-2104-412D-B707-E4AA7C0D17E9}" dt="2026-07-06T16:36:45.445" v="444" actId="113"/>
          <ac:spMkLst>
            <pc:docMk/>
            <pc:sldMk cId="71115494" sldId="6410"/>
            <ac:spMk id="5" creationId="{59CD6DD6-BB07-E7B6-8632-98FA6EDEA68D}"/>
          </ac:spMkLst>
        </pc:spChg>
        <pc:picChg chg="add mod">
          <ac:chgData name="Boltz, Sarah" userId="317e5404-a640-47bc-b09d-7e09076eb1e2" providerId="ADAL" clId="{B6ECE74B-2104-412D-B707-E4AA7C0D17E9}" dt="2026-07-06T16:36:43.563" v="443" actId="1076"/>
          <ac:picMkLst>
            <pc:docMk/>
            <pc:sldMk cId="71115494" sldId="6410"/>
            <ac:picMk id="4" creationId="{6B2CB125-1D2C-74BA-DA33-C08884657525}"/>
          </ac:picMkLst>
        </pc:picChg>
      </pc:sldChg>
      <pc:sldChg chg="modSp mod">
        <pc:chgData name="Boltz, Sarah" userId="317e5404-a640-47bc-b09d-7e09076eb1e2" providerId="ADAL" clId="{B6ECE74B-2104-412D-B707-E4AA7C0D17E9}" dt="2026-07-06T16:16:49.733" v="103" actId="113"/>
        <pc:sldMkLst>
          <pc:docMk/>
          <pc:sldMk cId="2705704600" sldId="6411"/>
        </pc:sldMkLst>
        <pc:spChg chg="mod">
          <ac:chgData name="Boltz, Sarah" userId="317e5404-a640-47bc-b09d-7e09076eb1e2" providerId="ADAL" clId="{B6ECE74B-2104-412D-B707-E4AA7C0D17E9}" dt="2026-07-06T16:16:49.733" v="103" actId="113"/>
          <ac:spMkLst>
            <pc:docMk/>
            <pc:sldMk cId="2705704600" sldId="6411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06T16:17:19.022" v="105" actId="113"/>
        <pc:sldMkLst>
          <pc:docMk/>
          <pc:sldMk cId="466977891" sldId="6412"/>
        </pc:sldMkLst>
        <pc:spChg chg="mod">
          <ac:chgData name="Boltz, Sarah" userId="317e5404-a640-47bc-b09d-7e09076eb1e2" providerId="ADAL" clId="{B6ECE74B-2104-412D-B707-E4AA7C0D17E9}" dt="2026-07-06T16:17:19.022" v="105" actId="113"/>
          <ac:spMkLst>
            <pc:docMk/>
            <pc:sldMk cId="466977891" sldId="6412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06T16:17:14.877" v="104" actId="113"/>
        <pc:sldMkLst>
          <pc:docMk/>
          <pc:sldMk cId="1568138006" sldId="6413"/>
        </pc:sldMkLst>
        <pc:spChg chg="mod">
          <ac:chgData name="Boltz, Sarah" userId="317e5404-a640-47bc-b09d-7e09076eb1e2" providerId="ADAL" clId="{B6ECE74B-2104-412D-B707-E4AA7C0D17E9}" dt="2026-07-06T16:17:14.877" v="104" actId="113"/>
          <ac:spMkLst>
            <pc:docMk/>
            <pc:sldMk cId="1568138006" sldId="6413"/>
            <ac:spMk id="5" creationId="{59CD6DD6-BB07-E7B6-8632-98FA6EDEA68D}"/>
          </ac:spMkLst>
        </pc:spChg>
      </pc:sldChg>
      <pc:sldChg chg="addSp delSp modSp mod">
        <pc:chgData name="Boltz, Sarah" userId="317e5404-a640-47bc-b09d-7e09076eb1e2" providerId="ADAL" clId="{B6ECE74B-2104-412D-B707-E4AA7C0D17E9}" dt="2026-07-06T16:20:54.983" v="136" actId="478"/>
        <pc:sldMkLst>
          <pc:docMk/>
          <pc:sldMk cId="2032713385" sldId="6414"/>
        </pc:sldMkLst>
        <pc:spChg chg="add del">
          <ac:chgData name="Boltz, Sarah" userId="317e5404-a640-47bc-b09d-7e09076eb1e2" providerId="ADAL" clId="{B6ECE74B-2104-412D-B707-E4AA7C0D17E9}" dt="2026-07-06T16:19:43.978" v="110" actId="478"/>
          <ac:spMkLst>
            <pc:docMk/>
            <pc:sldMk cId="2032713385" sldId="6414"/>
            <ac:spMk id="4" creationId="{B7197609-758D-F813-B715-7DAC35B7E6D8}"/>
          </ac:spMkLst>
        </pc:spChg>
        <pc:spChg chg="mod">
          <ac:chgData name="Boltz, Sarah" userId="317e5404-a640-47bc-b09d-7e09076eb1e2" providerId="ADAL" clId="{B6ECE74B-2104-412D-B707-E4AA7C0D17E9}" dt="2026-07-06T16:18:34.458" v="108" actId="113"/>
          <ac:spMkLst>
            <pc:docMk/>
            <pc:sldMk cId="2032713385" sldId="6414"/>
            <ac:spMk id="5" creationId="{59CD6DD6-BB07-E7B6-8632-98FA6EDEA68D}"/>
          </ac:spMkLst>
        </pc:spChg>
        <pc:picChg chg="add del mod">
          <ac:chgData name="Boltz, Sarah" userId="317e5404-a640-47bc-b09d-7e09076eb1e2" providerId="ADAL" clId="{B6ECE74B-2104-412D-B707-E4AA7C0D17E9}" dt="2026-07-06T16:20:54.983" v="136" actId="478"/>
          <ac:picMkLst>
            <pc:docMk/>
            <pc:sldMk cId="2032713385" sldId="6414"/>
            <ac:picMk id="6" creationId="{CB603EE0-ACA9-E15F-D991-209D45386EEA}"/>
          </ac:picMkLst>
        </pc:picChg>
      </pc:sldChg>
      <pc:sldChg chg="modSp mod">
        <pc:chgData name="Boltz, Sarah" userId="317e5404-a640-47bc-b09d-7e09076eb1e2" providerId="ADAL" clId="{B6ECE74B-2104-412D-B707-E4AA7C0D17E9}" dt="2026-07-06T16:18:20.069" v="107" actId="113"/>
        <pc:sldMkLst>
          <pc:docMk/>
          <pc:sldMk cId="1918778206" sldId="6415"/>
        </pc:sldMkLst>
        <pc:spChg chg="mod">
          <ac:chgData name="Boltz, Sarah" userId="317e5404-a640-47bc-b09d-7e09076eb1e2" providerId="ADAL" clId="{B6ECE74B-2104-412D-B707-E4AA7C0D17E9}" dt="2026-07-06T16:18:20.069" v="107" actId="113"/>
          <ac:spMkLst>
            <pc:docMk/>
            <pc:sldMk cId="1918778206" sldId="6415"/>
            <ac:spMk id="5" creationId="{59CD6DD6-BB07-E7B6-8632-98FA6EDEA68D}"/>
          </ac:spMkLst>
        </pc:spChg>
      </pc:sldChg>
      <pc:sldChg chg="addSp delSp modSp mod">
        <pc:chgData name="Boltz, Sarah" userId="317e5404-a640-47bc-b09d-7e09076eb1e2" providerId="ADAL" clId="{B6ECE74B-2104-412D-B707-E4AA7C0D17E9}" dt="2026-07-15T14:52:31.234" v="1206" actId="478"/>
        <pc:sldMkLst>
          <pc:docMk/>
          <pc:sldMk cId="109558425" sldId="6416"/>
        </pc:sldMkLst>
        <pc:spChg chg="mod">
          <ac:chgData name="Boltz, Sarah" userId="317e5404-a640-47bc-b09d-7e09076eb1e2" providerId="ADAL" clId="{B6ECE74B-2104-412D-B707-E4AA7C0D17E9}" dt="2026-07-06T16:21:27.488" v="139" actId="13926"/>
          <ac:spMkLst>
            <pc:docMk/>
            <pc:sldMk cId="109558425" sldId="6416"/>
            <ac:spMk id="5" creationId="{59CD6DD6-BB07-E7B6-8632-98FA6EDEA68D}"/>
          </ac:spMkLst>
        </pc:spChg>
        <pc:inkChg chg="add del">
          <ac:chgData name="Boltz, Sarah" userId="317e5404-a640-47bc-b09d-7e09076eb1e2" providerId="ADAL" clId="{B6ECE74B-2104-412D-B707-E4AA7C0D17E9}" dt="2026-07-15T14:52:31.234" v="1206" actId="478"/>
          <ac:inkMkLst>
            <pc:docMk/>
            <pc:sldMk cId="109558425" sldId="6416"/>
            <ac:inkMk id="2" creationId="{8EE07F90-9FA1-2003-34ED-C79067F37325}"/>
          </ac:inkMkLst>
        </pc:inkChg>
      </pc:sldChg>
      <pc:sldChg chg="modSp mod modNotesTx">
        <pc:chgData name="Boltz, Sarah" userId="317e5404-a640-47bc-b09d-7e09076eb1e2" providerId="ADAL" clId="{B6ECE74B-2104-412D-B707-E4AA7C0D17E9}" dt="2026-07-06T16:24:29.677" v="156" actId="113"/>
        <pc:sldMkLst>
          <pc:docMk/>
          <pc:sldMk cId="3039618217" sldId="6417"/>
        </pc:sldMkLst>
        <pc:spChg chg="mod">
          <ac:chgData name="Boltz, Sarah" userId="317e5404-a640-47bc-b09d-7e09076eb1e2" providerId="ADAL" clId="{B6ECE74B-2104-412D-B707-E4AA7C0D17E9}" dt="2026-07-06T16:24:29.677" v="156" actId="113"/>
          <ac:spMkLst>
            <pc:docMk/>
            <pc:sldMk cId="3039618217" sldId="6417"/>
            <ac:spMk id="6" creationId="{D379D403-3416-D70A-D887-448F21209C7D}"/>
          </ac:spMkLst>
        </pc:spChg>
      </pc:sldChg>
      <pc:sldChg chg="modSp mod">
        <pc:chgData name="Boltz, Sarah" userId="317e5404-a640-47bc-b09d-7e09076eb1e2" providerId="ADAL" clId="{B6ECE74B-2104-412D-B707-E4AA7C0D17E9}" dt="2026-07-15T14:44:40.929" v="1153" actId="20577"/>
        <pc:sldMkLst>
          <pc:docMk/>
          <pc:sldMk cId="4156760052" sldId="6418"/>
        </pc:sldMkLst>
        <pc:spChg chg="mod">
          <ac:chgData name="Boltz, Sarah" userId="317e5404-a640-47bc-b09d-7e09076eb1e2" providerId="ADAL" clId="{B6ECE74B-2104-412D-B707-E4AA7C0D17E9}" dt="2026-07-15T14:44:40.929" v="1153" actId="20577"/>
          <ac:spMkLst>
            <pc:docMk/>
            <pc:sldMk cId="4156760052" sldId="6418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15T14:53:13.737" v="1207" actId="13926"/>
        <pc:sldMkLst>
          <pc:docMk/>
          <pc:sldMk cId="3931744325" sldId="6419"/>
        </pc:sldMkLst>
        <pc:spChg chg="mod">
          <ac:chgData name="Boltz, Sarah" userId="317e5404-a640-47bc-b09d-7e09076eb1e2" providerId="ADAL" clId="{B6ECE74B-2104-412D-B707-E4AA7C0D17E9}" dt="2026-07-15T14:53:13.737" v="1207" actId="13926"/>
          <ac:spMkLst>
            <pc:docMk/>
            <pc:sldMk cId="3931744325" sldId="6419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16T13:57:16.199" v="1382" actId="13926"/>
        <pc:sldMkLst>
          <pc:docMk/>
          <pc:sldMk cId="4053486145" sldId="6420"/>
        </pc:sldMkLst>
        <pc:spChg chg="mod">
          <ac:chgData name="Boltz, Sarah" userId="317e5404-a640-47bc-b09d-7e09076eb1e2" providerId="ADAL" clId="{B6ECE74B-2104-412D-B707-E4AA7C0D17E9}" dt="2026-07-06T16:25:41.463" v="162" actId="113"/>
          <ac:spMkLst>
            <pc:docMk/>
            <pc:sldMk cId="4053486145" sldId="6420"/>
            <ac:spMk id="5" creationId="{59CD6DD6-BB07-E7B6-8632-98FA6EDEA68D}"/>
          </ac:spMkLst>
        </pc:spChg>
        <pc:spChg chg="mod">
          <ac:chgData name="Boltz, Sarah" userId="317e5404-a640-47bc-b09d-7e09076eb1e2" providerId="ADAL" clId="{B6ECE74B-2104-412D-B707-E4AA7C0D17E9}" dt="2026-07-16T13:57:16.199" v="1382" actId="13926"/>
          <ac:spMkLst>
            <pc:docMk/>
            <pc:sldMk cId="4053486145" sldId="6420"/>
            <ac:spMk id="13" creationId="{81C3641E-D899-F757-10B8-72B598A230D8}"/>
          </ac:spMkLst>
        </pc:spChg>
        <pc:graphicFrameChg chg="mod">
          <ac:chgData name="Boltz, Sarah" userId="317e5404-a640-47bc-b09d-7e09076eb1e2" providerId="ADAL" clId="{B6ECE74B-2104-412D-B707-E4AA7C0D17E9}" dt="2026-07-16T13:56:38.213" v="1351" actId="1076"/>
          <ac:graphicFrameMkLst>
            <pc:docMk/>
            <pc:sldMk cId="4053486145" sldId="6420"/>
            <ac:graphicFrameMk id="8" creationId="{0664C119-CEAC-F26D-E507-9EC5300D9186}"/>
          </ac:graphicFrameMkLst>
        </pc:graphicFrameChg>
        <pc:graphicFrameChg chg="mod modGraphic">
          <ac:chgData name="Boltz, Sarah" userId="317e5404-a640-47bc-b09d-7e09076eb1e2" providerId="ADAL" clId="{B6ECE74B-2104-412D-B707-E4AA7C0D17E9}" dt="2026-07-15T14:55:35.826" v="1291" actId="13926"/>
          <ac:graphicFrameMkLst>
            <pc:docMk/>
            <pc:sldMk cId="4053486145" sldId="6420"/>
            <ac:graphicFrameMk id="15" creationId="{2039EB61-2694-D9CF-9CF7-A64355F9539C}"/>
          </ac:graphicFrameMkLst>
        </pc:graphicFrameChg>
        <pc:picChg chg="mod modCrop">
          <ac:chgData name="Boltz, Sarah" userId="317e5404-a640-47bc-b09d-7e09076eb1e2" providerId="ADAL" clId="{B6ECE74B-2104-412D-B707-E4AA7C0D17E9}" dt="2026-07-16T13:57:08.411" v="1381" actId="1035"/>
          <ac:picMkLst>
            <pc:docMk/>
            <pc:sldMk cId="4053486145" sldId="6420"/>
            <ac:picMk id="3" creationId="{C38045D9-E9D1-FE52-04D0-6AC74EEBE46B}"/>
          </ac:picMkLst>
        </pc:picChg>
      </pc:sldChg>
      <pc:sldChg chg="modSp mod">
        <pc:chgData name="Boltz, Sarah" userId="317e5404-a640-47bc-b09d-7e09076eb1e2" providerId="ADAL" clId="{B6ECE74B-2104-412D-B707-E4AA7C0D17E9}" dt="2026-07-06T16:25:27.707" v="161" actId="113"/>
        <pc:sldMkLst>
          <pc:docMk/>
          <pc:sldMk cId="3162155604" sldId="6421"/>
        </pc:sldMkLst>
        <pc:spChg chg="mod">
          <ac:chgData name="Boltz, Sarah" userId="317e5404-a640-47bc-b09d-7e09076eb1e2" providerId="ADAL" clId="{B6ECE74B-2104-412D-B707-E4AA7C0D17E9}" dt="2026-07-06T16:25:27.707" v="161" actId="113"/>
          <ac:spMkLst>
            <pc:docMk/>
            <pc:sldMk cId="3162155604" sldId="6421"/>
            <ac:spMk id="5" creationId="{59CD6DD6-BB07-E7B6-8632-98FA6EDEA68D}"/>
          </ac:spMkLst>
        </pc:spChg>
      </pc:sldChg>
      <pc:sldChg chg="addSp delSp modSp mod">
        <pc:chgData name="Boltz, Sarah" userId="317e5404-a640-47bc-b09d-7e09076eb1e2" providerId="ADAL" clId="{B6ECE74B-2104-412D-B707-E4AA7C0D17E9}" dt="2026-07-16T13:58:02.594" v="1420" actId="20577"/>
        <pc:sldMkLst>
          <pc:docMk/>
          <pc:sldMk cId="3255499180" sldId="6423"/>
        </pc:sldMkLst>
        <pc:spChg chg="mod">
          <ac:chgData name="Boltz, Sarah" userId="317e5404-a640-47bc-b09d-7e09076eb1e2" providerId="ADAL" clId="{B6ECE74B-2104-412D-B707-E4AA7C0D17E9}" dt="2026-07-15T14:56:22.760" v="1323" actId="20577"/>
          <ac:spMkLst>
            <pc:docMk/>
            <pc:sldMk cId="3255499180" sldId="6423"/>
            <ac:spMk id="5" creationId="{59CD6DD6-BB07-E7B6-8632-98FA6EDEA68D}"/>
          </ac:spMkLst>
        </pc:spChg>
        <pc:graphicFrameChg chg="add mod modGraphic">
          <ac:chgData name="Boltz, Sarah" userId="317e5404-a640-47bc-b09d-7e09076eb1e2" providerId="ADAL" clId="{B6ECE74B-2104-412D-B707-E4AA7C0D17E9}" dt="2026-07-16T13:58:02.594" v="1420" actId="20577"/>
          <ac:graphicFrameMkLst>
            <pc:docMk/>
            <pc:sldMk cId="3255499180" sldId="6423"/>
            <ac:graphicFrameMk id="3" creationId="{D5321E86-F44E-6184-9A8B-47E858572E14}"/>
          </ac:graphicFrameMkLst>
        </pc:graphicFrameChg>
      </pc:sldChg>
      <pc:sldChg chg="modSp mod">
        <pc:chgData name="Boltz, Sarah" userId="317e5404-a640-47bc-b09d-7e09076eb1e2" providerId="ADAL" clId="{B6ECE74B-2104-412D-B707-E4AA7C0D17E9}" dt="2026-07-06T16:33:55.331" v="352" actId="113"/>
        <pc:sldMkLst>
          <pc:docMk/>
          <pc:sldMk cId="3111482455" sldId="6424"/>
        </pc:sldMkLst>
        <pc:spChg chg="mod">
          <ac:chgData name="Boltz, Sarah" userId="317e5404-a640-47bc-b09d-7e09076eb1e2" providerId="ADAL" clId="{B6ECE74B-2104-412D-B707-E4AA7C0D17E9}" dt="2026-07-06T16:33:55.331" v="352" actId="113"/>
          <ac:spMkLst>
            <pc:docMk/>
            <pc:sldMk cId="3111482455" sldId="6424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06T16:34:14.173" v="356" actId="113"/>
        <pc:sldMkLst>
          <pc:docMk/>
          <pc:sldMk cId="2821001338" sldId="6427"/>
        </pc:sldMkLst>
        <pc:spChg chg="mod">
          <ac:chgData name="Boltz, Sarah" userId="317e5404-a640-47bc-b09d-7e09076eb1e2" providerId="ADAL" clId="{B6ECE74B-2104-412D-B707-E4AA7C0D17E9}" dt="2026-07-06T16:34:14.173" v="356" actId="113"/>
          <ac:spMkLst>
            <pc:docMk/>
            <pc:sldMk cId="2821001338" sldId="6427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06T16:36:50.119" v="445" actId="113"/>
        <pc:sldMkLst>
          <pc:docMk/>
          <pc:sldMk cId="3425804154" sldId="6428"/>
        </pc:sldMkLst>
        <pc:spChg chg="mod">
          <ac:chgData name="Boltz, Sarah" userId="317e5404-a640-47bc-b09d-7e09076eb1e2" providerId="ADAL" clId="{B6ECE74B-2104-412D-B707-E4AA7C0D17E9}" dt="2026-07-06T16:36:50.119" v="445" actId="113"/>
          <ac:spMkLst>
            <pc:docMk/>
            <pc:sldMk cId="3425804154" sldId="6428"/>
            <ac:spMk id="5" creationId="{59CD6DD6-BB07-E7B6-8632-98FA6EDEA68D}"/>
          </ac:spMkLst>
        </pc:spChg>
      </pc:sldChg>
      <pc:sldChg chg="addSp delSp modSp mod">
        <pc:chgData name="Boltz, Sarah" userId="317e5404-a640-47bc-b09d-7e09076eb1e2" providerId="ADAL" clId="{B6ECE74B-2104-412D-B707-E4AA7C0D17E9}" dt="2026-07-06T16:36:08.071" v="436" actId="1035"/>
        <pc:sldMkLst>
          <pc:docMk/>
          <pc:sldMk cId="391281225" sldId="6429"/>
        </pc:sldMkLst>
        <pc:spChg chg="mod">
          <ac:chgData name="Boltz, Sarah" userId="317e5404-a640-47bc-b09d-7e09076eb1e2" providerId="ADAL" clId="{B6ECE74B-2104-412D-B707-E4AA7C0D17E9}" dt="2026-07-06T16:34:17.808" v="357" actId="113"/>
          <ac:spMkLst>
            <pc:docMk/>
            <pc:sldMk cId="391281225" sldId="6429"/>
            <ac:spMk id="5" creationId="{59CD6DD6-BB07-E7B6-8632-98FA6EDEA68D}"/>
          </ac:spMkLst>
        </pc:spChg>
        <pc:picChg chg="add mod">
          <ac:chgData name="Boltz, Sarah" userId="317e5404-a640-47bc-b09d-7e09076eb1e2" providerId="ADAL" clId="{B6ECE74B-2104-412D-B707-E4AA7C0D17E9}" dt="2026-07-06T16:36:08.071" v="436" actId="1035"/>
          <ac:picMkLst>
            <pc:docMk/>
            <pc:sldMk cId="391281225" sldId="6429"/>
            <ac:picMk id="4" creationId="{DE4796F2-0138-7F97-5D88-5246157A7975}"/>
          </ac:picMkLst>
        </pc:picChg>
        <pc:picChg chg="add mod">
          <ac:chgData name="Boltz, Sarah" userId="317e5404-a640-47bc-b09d-7e09076eb1e2" providerId="ADAL" clId="{B6ECE74B-2104-412D-B707-E4AA7C0D17E9}" dt="2026-07-06T16:36:02.921" v="423" actId="1036"/>
          <ac:picMkLst>
            <pc:docMk/>
            <pc:sldMk cId="391281225" sldId="6429"/>
            <ac:picMk id="7" creationId="{7CE7E386-ECF0-FA85-14BB-615833C7F407}"/>
          </ac:picMkLst>
        </pc:picChg>
        <pc:cxnChg chg="mod">
          <ac:chgData name="Boltz, Sarah" userId="317e5404-a640-47bc-b09d-7e09076eb1e2" providerId="ADAL" clId="{B6ECE74B-2104-412D-B707-E4AA7C0D17E9}" dt="2026-07-06T16:35:52.433" v="396" actId="1037"/>
          <ac:cxnSpMkLst>
            <pc:docMk/>
            <pc:sldMk cId="391281225" sldId="6429"/>
            <ac:cxnSpMk id="10" creationId="{9ECC131C-A699-B165-B898-1A680A0B80D8}"/>
          </ac:cxnSpMkLst>
        </pc:cxnChg>
      </pc:sldChg>
      <pc:sldChg chg="modSp mod">
        <pc:chgData name="Boltz, Sarah" userId="317e5404-a640-47bc-b09d-7e09076eb1e2" providerId="ADAL" clId="{B6ECE74B-2104-412D-B707-E4AA7C0D17E9}" dt="2026-07-06T16:36:16.909" v="437" actId="113"/>
        <pc:sldMkLst>
          <pc:docMk/>
          <pc:sldMk cId="2270970232" sldId="6431"/>
        </pc:sldMkLst>
        <pc:spChg chg="mod">
          <ac:chgData name="Boltz, Sarah" userId="317e5404-a640-47bc-b09d-7e09076eb1e2" providerId="ADAL" clId="{B6ECE74B-2104-412D-B707-E4AA7C0D17E9}" dt="2026-07-06T16:36:16.909" v="437" actId="113"/>
          <ac:spMkLst>
            <pc:docMk/>
            <pc:sldMk cId="2270970232" sldId="6431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06T16:36:24.432" v="438" actId="113"/>
        <pc:sldMkLst>
          <pc:docMk/>
          <pc:sldMk cId="3482090210" sldId="6432"/>
        </pc:sldMkLst>
        <pc:spChg chg="mod">
          <ac:chgData name="Boltz, Sarah" userId="317e5404-a640-47bc-b09d-7e09076eb1e2" providerId="ADAL" clId="{B6ECE74B-2104-412D-B707-E4AA7C0D17E9}" dt="2026-07-06T16:36:24.432" v="438" actId="113"/>
          <ac:spMkLst>
            <pc:docMk/>
            <pc:sldMk cId="3482090210" sldId="6432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06T16:36:57.910" v="448" actId="113"/>
        <pc:sldMkLst>
          <pc:docMk/>
          <pc:sldMk cId="463222225" sldId="6433"/>
        </pc:sldMkLst>
        <pc:spChg chg="mod">
          <ac:chgData name="Boltz, Sarah" userId="317e5404-a640-47bc-b09d-7e09076eb1e2" providerId="ADAL" clId="{B6ECE74B-2104-412D-B707-E4AA7C0D17E9}" dt="2026-07-06T16:36:57.910" v="448" actId="113"/>
          <ac:spMkLst>
            <pc:docMk/>
            <pc:sldMk cId="463222225" sldId="6433"/>
            <ac:spMk id="5" creationId="{59CD6DD6-BB07-E7B6-8632-98FA6EDEA68D}"/>
          </ac:spMkLst>
        </pc:spChg>
      </pc:sldChg>
      <pc:sldChg chg="modSp mod ord">
        <pc:chgData name="Boltz, Sarah" userId="317e5404-a640-47bc-b09d-7e09076eb1e2" providerId="ADAL" clId="{B6ECE74B-2104-412D-B707-E4AA7C0D17E9}" dt="2026-07-15T14:49:53.991" v="1204"/>
        <pc:sldMkLst>
          <pc:docMk/>
          <pc:sldMk cId="3778941182" sldId="6434"/>
        </pc:sldMkLst>
        <pc:spChg chg="mod">
          <ac:chgData name="Boltz, Sarah" userId="317e5404-a640-47bc-b09d-7e09076eb1e2" providerId="ADAL" clId="{B6ECE74B-2104-412D-B707-E4AA7C0D17E9}" dt="2026-07-06T16:37:02.511" v="449" actId="113"/>
          <ac:spMkLst>
            <pc:docMk/>
            <pc:sldMk cId="3778941182" sldId="6434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06T16:18:13.932" v="106" actId="113"/>
        <pc:sldMkLst>
          <pc:docMk/>
          <pc:sldMk cId="2203388414" sldId="6441"/>
        </pc:sldMkLst>
        <pc:spChg chg="mod">
          <ac:chgData name="Boltz, Sarah" userId="317e5404-a640-47bc-b09d-7e09076eb1e2" providerId="ADAL" clId="{B6ECE74B-2104-412D-B707-E4AA7C0D17E9}" dt="2026-07-06T16:18:13.932" v="106" actId="113"/>
          <ac:spMkLst>
            <pc:docMk/>
            <pc:sldMk cId="2203388414" sldId="6441"/>
            <ac:spMk id="8" creationId="{96CEA4B8-304E-B083-8451-8E9B0746676C}"/>
          </ac:spMkLst>
        </pc:spChg>
      </pc:sldChg>
      <pc:sldChg chg="modSp mod">
        <pc:chgData name="Boltz, Sarah" userId="317e5404-a640-47bc-b09d-7e09076eb1e2" providerId="ADAL" clId="{B6ECE74B-2104-412D-B707-E4AA7C0D17E9}" dt="2026-07-06T16:33:58.696" v="353" actId="113"/>
        <pc:sldMkLst>
          <pc:docMk/>
          <pc:sldMk cId="1200087296" sldId="6442"/>
        </pc:sldMkLst>
        <pc:spChg chg="mod">
          <ac:chgData name="Boltz, Sarah" userId="317e5404-a640-47bc-b09d-7e09076eb1e2" providerId="ADAL" clId="{B6ECE74B-2104-412D-B707-E4AA7C0D17E9}" dt="2026-07-06T16:33:58.696" v="353" actId="113"/>
          <ac:spMkLst>
            <pc:docMk/>
            <pc:sldMk cId="1200087296" sldId="6442"/>
            <ac:spMk id="5" creationId="{59CD6DD6-BB07-E7B6-8632-98FA6EDEA68D}"/>
          </ac:spMkLst>
        </pc:spChg>
      </pc:sldChg>
      <pc:sldChg chg="modSp mod">
        <pc:chgData name="Boltz, Sarah" userId="317e5404-a640-47bc-b09d-7e09076eb1e2" providerId="ADAL" clId="{B6ECE74B-2104-412D-B707-E4AA7C0D17E9}" dt="2026-07-06T16:23:11.425" v="145" actId="20577"/>
        <pc:sldMkLst>
          <pc:docMk/>
          <pc:sldMk cId="870436629" sldId="6444"/>
        </pc:sldMkLst>
        <pc:spChg chg="mod">
          <ac:chgData name="Boltz, Sarah" userId="317e5404-a640-47bc-b09d-7e09076eb1e2" providerId="ADAL" clId="{B6ECE74B-2104-412D-B707-E4AA7C0D17E9}" dt="2026-07-06T16:22:34.571" v="142" actId="113"/>
          <ac:spMkLst>
            <pc:docMk/>
            <pc:sldMk cId="870436629" sldId="6444"/>
            <ac:spMk id="5" creationId="{BE765360-8ED3-6252-E91B-C76B6E23C1BA}"/>
          </ac:spMkLst>
        </pc:spChg>
        <pc:graphicFrameChg chg="modGraphic">
          <ac:chgData name="Boltz, Sarah" userId="317e5404-a640-47bc-b09d-7e09076eb1e2" providerId="ADAL" clId="{B6ECE74B-2104-412D-B707-E4AA7C0D17E9}" dt="2026-07-06T16:23:11.425" v="145" actId="20577"/>
          <ac:graphicFrameMkLst>
            <pc:docMk/>
            <pc:sldMk cId="870436629" sldId="6444"/>
            <ac:graphicFrameMk id="9" creationId="{F41128C7-225E-9D10-173C-F8365D7F7007}"/>
          </ac:graphicFrameMkLst>
        </pc:graphicFrameChg>
      </pc:sldChg>
      <pc:sldChg chg="modSp mod">
        <pc:chgData name="Boltz, Sarah" userId="317e5404-a640-47bc-b09d-7e09076eb1e2" providerId="ADAL" clId="{B6ECE74B-2104-412D-B707-E4AA7C0D17E9}" dt="2026-07-15T14:45:18.498" v="1155" actId="113"/>
        <pc:sldMkLst>
          <pc:docMk/>
          <pc:sldMk cId="3961165127" sldId="6445"/>
        </pc:sldMkLst>
        <pc:spChg chg="mod">
          <ac:chgData name="Boltz, Sarah" userId="317e5404-a640-47bc-b09d-7e09076eb1e2" providerId="ADAL" clId="{B6ECE74B-2104-412D-B707-E4AA7C0D17E9}" dt="2026-07-15T14:45:18.498" v="1155" actId="113"/>
          <ac:spMkLst>
            <pc:docMk/>
            <pc:sldMk cId="3961165127" sldId="6445"/>
            <ac:spMk id="8" creationId="{A96EC805-91EB-6589-5743-6A3079BCC2C1}"/>
          </ac:spMkLst>
        </pc:spChg>
      </pc:sldChg>
      <pc:sldChg chg="modSp mod">
        <pc:chgData name="Boltz, Sarah" userId="317e5404-a640-47bc-b09d-7e09076eb1e2" providerId="ADAL" clId="{B6ECE74B-2104-412D-B707-E4AA7C0D17E9}" dt="2026-07-15T14:57:40.466" v="1325" actId="13926"/>
        <pc:sldMkLst>
          <pc:docMk/>
          <pc:sldMk cId="2618942128" sldId="6446"/>
        </pc:sldMkLst>
        <pc:spChg chg="mod">
          <ac:chgData name="Boltz, Sarah" userId="317e5404-a640-47bc-b09d-7e09076eb1e2" providerId="ADAL" clId="{B6ECE74B-2104-412D-B707-E4AA7C0D17E9}" dt="2026-07-15T14:57:40.466" v="1325" actId="13926"/>
          <ac:spMkLst>
            <pc:docMk/>
            <pc:sldMk cId="2618942128" sldId="6446"/>
            <ac:spMk id="2" creationId="{58DDCC0B-B2D7-F3B8-3D94-65556D6A2FEC}"/>
          </ac:spMkLst>
        </pc:spChg>
      </pc:sldChg>
      <pc:sldChg chg="addSp delSp modSp add mod">
        <pc:chgData name="Boltz, Sarah" userId="317e5404-a640-47bc-b09d-7e09076eb1e2" providerId="ADAL" clId="{B6ECE74B-2104-412D-B707-E4AA7C0D17E9}" dt="2026-07-16T13:57:52.517" v="1416" actId="114"/>
        <pc:sldMkLst>
          <pc:docMk/>
          <pc:sldMk cId="232226969" sldId="6447"/>
        </pc:sldMkLst>
        <pc:spChg chg="mod">
          <ac:chgData name="Boltz, Sarah" userId="317e5404-a640-47bc-b09d-7e09076eb1e2" providerId="ADAL" clId="{B6ECE74B-2104-412D-B707-E4AA7C0D17E9}" dt="2026-07-15T14:56:11.417" v="1305" actId="13926"/>
          <ac:spMkLst>
            <pc:docMk/>
            <pc:sldMk cId="232226969" sldId="6447"/>
            <ac:spMk id="5" creationId="{A19095AD-7A2C-D867-3C5D-7B613C836380}"/>
          </ac:spMkLst>
        </pc:spChg>
        <pc:spChg chg="mod">
          <ac:chgData name="Boltz, Sarah" userId="317e5404-a640-47bc-b09d-7e09076eb1e2" providerId="ADAL" clId="{B6ECE74B-2104-412D-B707-E4AA7C0D17E9}" dt="2026-07-06T18:39:27.535" v="709" actId="1076"/>
          <ac:spMkLst>
            <pc:docMk/>
            <pc:sldMk cId="232226969" sldId="6447"/>
            <ac:spMk id="13" creationId="{BF153462-26C1-97FC-B438-D12C878B96B8}"/>
          </ac:spMkLst>
        </pc:spChg>
        <pc:graphicFrameChg chg="add mod modGraphic">
          <ac:chgData name="Boltz, Sarah" userId="317e5404-a640-47bc-b09d-7e09076eb1e2" providerId="ADAL" clId="{B6ECE74B-2104-412D-B707-E4AA7C0D17E9}" dt="2026-07-16T13:57:52.517" v="1416" actId="114"/>
          <ac:graphicFrameMkLst>
            <pc:docMk/>
            <pc:sldMk cId="232226969" sldId="6447"/>
            <ac:graphicFrameMk id="4" creationId="{BA143B7E-64E8-2F92-4CA1-EB323420EE98}"/>
          </ac:graphicFrameMkLst>
        </pc:graphicFrameChg>
        <pc:picChg chg="mod">
          <ac:chgData name="Boltz, Sarah" userId="317e5404-a640-47bc-b09d-7e09076eb1e2" providerId="ADAL" clId="{B6ECE74B-2104-412D-B707-E4AA7C0D17E9}" dt="2026-07-06T18:39:29.580" v="710" actId="1076"/>
          <ac:picMkLst>
            <pc:docMk/>
            <pc:sldMk cId="232226969" sldId="6447"/>
            <ac:picMk id="3" creationId="{BD163D09-E28E-AF80-446A-37A7BDA883DA}"/>
          </ac:picMkLst>
        </pc:picChg>
        <pc:picChg chg="add mod">
          <ac:chgData name="Boltz, Sarah" userId="317e5404-a640-47bc-b09d-7e09076eb1e2" providerId="ADAL" clId="{B6ECE74B-2104-412D-B707-E4AA7C0D17E9}" dt="2026-07-06T18:44:03.785" v="1077" actId="1036"/>
          <ac:picMkLst>
            <pc:docMk/>
            <pc:sldMk cId="232226969" sldId="6447"/>
            <ac:picMk id="7" creationId="{8D99E5F9-5D6E-FD1A-8C54-BF3B47532292}"/>
          </ac:picMkLst>
        </pc:picChg>
      </pc:sldChg>
      <pc:sldChg chg="addSp delSp modSp new mod">
        <pc:chgData name="Boltz, Sarah" userId="317e5404-a640-47bc-b09d-7e09076eb1e2" providerId="ADAL" clId="{B6ECE74B-2104-412D-B707-E4AA7C0D17E9}" dt="2026-07-16T13:59:38.705" v="1426" actId="1076"/>
        <pc:sldMkLst>
          <pc:docMk/>
          <pc:sldMk cId="3483904724" sldId="6448"/>
        </pc:sldMkLst>
        <pc:spChg chg="mod">
          <ac:chgData name="Boltz, Sarah" userId="317e5404-a640-47bc-b09d-7e09076eb1e2" providerId="ADAL" clId="{B6ECE74B-2104-412D-B707-E4AA7C0D17E9}" dt="2026-07-15T14:56:49.191" v="1324" actId="13926"/>
          <ac:spMkLst>
            <pc:docMk/>
            <pc:sldMk cId="3483904724" sldId="6448"/>
            <ac:spMk id="2" creationId="{2270A680-9856-3528-D760-AF0055D3BC0B}"/>
          </ac:spMkLst>
        </pc:spChg>
        <pc:spChg chg="add mod">
          <ac:chgData name="Boltz, Sarah" userId="317e5404-a640-47bc-b09d-7e09076eb1e2" providerId="ADAL" clId="{B6ECE74B-2104-412D-B707-E4AA7C0D17E9}" dt="2026-07-16T13:58:10.595" v="1421" actId="13926"/>
          <ac:spMkLst>
            <pc:docMk/>
            <pc:sldMk cId="3483904724" sldId="6448"/>
            <ac:spMk id="10" creationId="{74C6E9D3-FCA3-81B8-4B77-757ABD3C6A1B}"/>
          </ac:spMkLst>
        </pc:spChg>
        <pc:spChg chg="add mod">
          <ac:chgData name="Boltz, Sarah" userId="317e5404-a640-47bc-b09d-7e09076eb1e2" providerId="ADAL" clId="{B6ECE74B-2104-412D-B707-E4AA7C0D17E9}" dt="2026-07-16T13:59:38.705" v="1426" actId="1076"/>
          <ac:spMkLst>
            <pc:docMk/>
            <pc:sldMk cId="3483904724" sldId="6448"/>
            <ac:spMk id="12" creationId="{AD1BA761-726E-6325-8F06-55951160D1E9}"/>
          </ac:spMkLst>
        </pc:spChg>
        <pc:picChg chg="add mod">
          <ac:chgData name="Boltz, Sarah" userId="317e5404-a640-47bc-b09d-7e09076eb1e2" providerId="ADAL" clId="{B6ECE74B-2104-412D-B707-E4AA7C0D17E9}" dt="2026-07-16T13:59:35.765" v="1425" actId="1076"/>
          <ac:picMkLst>
            <pc:docMk/>
            <pc:sldMk cId="3483904724" sldId="6448"/>
            <ac:picMk id="5" creationId="{A4977CCE-BDF5-ED1A-9756-F72D1E23D2B3}"/>
          </ac:picMkLst>
        </pc:picChg>
        <pc:picChg chg="add mod ord">
          <ac:chgData name="Boltz, Sarah" userId="317e5404-a640-47bc-b09d-7e09076eb1e2" providerId="ADAL" clId="{B6ECE74B-2104-412D-B707-E4AA7C0D17E9}" dt="2026-07-06T18:45:32.447" v="1093" actId="1038"/>
          <ac:picMkLst>
            <pc:docMk/>
            <pc:sldMk cId="3483904724" sldId="6448"/>
            <ac:picMk id="6" creationId="{510A0527-C056-FA34-17FD-6ABEE4567859}"/>
          </ac:picMkLst>
        </pc:picChg>
        <pc:picChg chg="add mod">
          <ac:chgData name="Boltz, Sarah" userId="317e5404-a640-47bc-b09d-7e09076eb1e2" providerId="ADAL" clId="{B6ECE74B-2104-412D-B707-E4AA7C0D17E9}" dt="2026-07-06T18:45:24.104" v="1084" actId="14100"/>
          <ac:picMkLst>
            <pc:docMk/>
            <pc:sldMk cId="3483904724" sldId="6448"/>
            <ac:picMk id="9" creationId="{10F46609-3016-5BAB-0130-3B9E6F61505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7FB9DF-0955-4384-948D-3E4FF1C59867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DA58160-6843-484C-9D1F-3E93C8663A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72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3117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509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9953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5492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Copies of policy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High level overview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Key takeaway: purpose of assessment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2046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1883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Purpose of standardized assessments is to evaluate learning at the end of the instruction (end of year or program) to determine if a student has achieved proficiency on required skills and concepts 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48914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Purpose of universal screening and diagnostic assessments is to …..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0754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Purpose of universal screening and diagnostic assessments is to …..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7582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79628-0536-9775-F264-09B8A7D56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7B4807-B47E-D244-3108-899A0D66A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447CD2-EDAC-8267-64B3-16E9CAFD2D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Purpose of universal screening and diagnostic assessments is to …..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94715-76AD-EB04-9885-CB4D22C85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74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  <a:ea typeface="Aptos" panose="020B0004020202020204" pitchFamily="34" charset="0"/>
              </a:rPr>
              <a:t>Some students will continue to be required to take MAP in August.  Those students include:</a:t>
            </a:r>
            <a:br>
              <a:rPr lang="en-US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r>
              <a:rPr lang="en-US" sz="180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  <a:ea typeface="Aptos" panose="020B0004020202020204" pitchFamily="34" charset="0"/>
              </a:rPr>
              <a:t>- Students who scored below the 30th percentile on PSAT or MAP during the 2025-26 school year</a:t>
            </a:r>
            <a:br>
              <a:rPr lang="en-US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r>
              <a:rPr lang="en-US" sz="180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  <a:ea typeface="Aptos" panose="020B0004020202020204" pitchFamily="34" charset="0"/>
              </a:rPr>
              <a:t>- Students who scored level 1 "Beginning" on Milestones during the 2025-26 school year.  </a:t>
            </a:r>
            <a:r>
              <a:rPr lang="en-US" sz="1200" b="0" i="0" kern="1200">
                <a:solidFill>
                  <a:schemeClr val="tx1"/>
                </a:solidFill>
                <a:effectLst/>
                <a:highlight>
                  <a:srgbClr val="FFFFFF"/>
                </a:highlight>
                <a:latin typeface="+mn-lt"/>
                <a:ea typeface="+mn-ea"/>
                <a:cs typeface="+mn-cs"/>
              </a:rPr>
              <a:t>(The state will return ELA GMAS data in Nov/Dec 2026 so this data point is not applicable to determine who to test in the BOY window.)</a:t>
            </a:r>
            <a:br>
              <a:rPr lang="en-US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r>
              <a:rPr lang="en-US" sz="180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  <a:ea typeface="Aptos" panose="020B0004020202020204" pitchFamily="34" charset="0"/>
              </a:rPr>
              <a:t>- Students in basic read/write or algebra support courses</a:t>
            </a:r>
            <a:br>
              <a:rPr lang="en-US" sz="1800">
                <a:solidFill>
                  <a:srgbClr val="000000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</a:br>
            <a:r>
              <a:rPr lang="en-US" sz="180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  <a:ea typeface="Aptos" panose="020B0004020202020204" pitchFamily="34" charset="0"/>
              </a:rPr>
              <a:t>- Students in Tier 2 or Tier 3 MTSS</a:t>
            </a:r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5221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>
              <a:solidFill>
                <a:srgbClr val="FF0000"/>
              </a:solidFill>
              <a:highlight>
                <a:srgbClr val="FFFF00"/>
              </a:highlight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56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895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9159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B2549-7D60-A2E5-F2DB-101EA4BCF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8F3210-D70A-DE34-B9EE-A12A94C663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05FA58-4ED5-065B-2B11-B234693C57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356B8-7A9C-7B19-0154-73A4377FF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60133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9437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7036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Give one minutes to log in to </a:t>
            </a:r>
            <a:r>
              <a:rPr lang="en-US" err="1">
                <a:ea typeface="Calibri"/>
                <a:cs typeface="Calibri"/>
              </a:rPr>
              <a:t>ClassLink</a:t>
            </a:r>
            <a:r>
              <a:rPr lang="en-US">
                <a:ea typeface="Calibri"/>
                <a:cs typeface="Calibri"/>
              </a:rPr>
              <a:t> and find/access Illuminate app </a:t>
            </a:r>
          </a:p>
          <a:p>
            <a:r>
              <a:rPr lang="en-US">
                <a:cs typeface="Calibri"/>
              </a:rPr>
              <a:t>Share uses of Illuminate</a:t>
            </a:r>
          </a:p>
          <a:p>
            <a:pPr marL="171450" indent="-171450">
              <a:buFontTx/>
              <a:buChar char="-"/>
            </a:pPr>
            <a:r>
              <a:rPr lang="en-US">
                <a:cs typeface="Calibri"/>
              </a:rPr>
              <a:t>Access and administer district created unit assessments (summative assessments) for specific grades/contents  </a:t>
            </a:r>
          </a:p>
          <a:p>
            <a:pPr marL="171450" indent="-171450">
              <a:buFontTx/>
              <a:buChar char="-"/>
            </a:pPr>
            <a:r>
              <a:rPr lang="en-US">
                <a:cs typeface="Calibri"/>
              </a:rPr>
              <a:t>Create additional assessments (</a:t>
            </a:r>
            <a:r>
              <a:rPr lang="en-US" err="1">
                <a:cs typeface="Calibri"/>
              </a:rPr>
              <a:t>summatives</a:t>
            </a:r>
            <a:r>
              <a:rPr lang="en-US">
                <a:cs typeface="Calibri"/>
              </a:rPr>
              <a:t> and formatives) for use throughout the year </a:t>
            </a:r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263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356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Explain how calendar is divided by content/student groups and organized by weeks</a:t>
            </a:r>
          </a:p>
          <a:p>
            <a:r>
              <a:rPr lang="en-US"/>
              <a:t>Explain testing window, can administer assessment before window if students are ready, must test by Friday of the assessment window week  </a:t>
            </a:r>
          </a:p>
          <a:p>
            <a:r>
              <a:rPr lang="en-US"/>
              <a:t>Calendar for each content matches the content pacing guides </a:t>
            </a:r>
          </a:p>
          <a:p>
            <a:r>
              <a:rPr lang="en-US"/>
              <a:t>IF ON THE CALENDAR IT IS REQUIRED. Other assessments that can be given as options but these are REQUIRED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3647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Walk through steps and give a minute to navigate to Employee Hub 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0522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Walk through steps and give a minute to navigate to 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272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Give a few minutes to look at the assessment calendar</a:t>
            </a:r>
          </a:p>
          <a:p>
            <a:r>
              <a:rPr lang="en-US"/>
              <a:t>Share one thing they notice in the chat </a:t>
            </a:r>
          </a:p>
          <a:p>
            <a:r>
              <a:rPr lang="en-US"/>
              <a:t> 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3797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65808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8246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6958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0480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8AF5-3066-7343-8AC7-84ECE01B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9775EF-99FF-9F37-7FEE-2CB23BC368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1D096-EFFD-A677-8D5A-4A6502C29F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64F4-BBB9-C5FE-835E-8E6AD8AE7A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CB5A3-A174-4284-AC25-5A82B7159A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737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533400"/>
            <a:ext cx="12192000" cy="44196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1E7EEA-A383-4F8B-AE1D-512D4BC0722D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97" y="5076100"/>
            <a:ext cx="2236304" cy="1163155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4876800" y="5257800"/>
            <a:ext cx="6705600" cy="838200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9963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36798" y="3752893"/>
            <a:ext cx="7518400" cy="1177925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12191999" cy="1149436"/>
          </a:xfrm>
          <a:prstGeom prst="rect">
            <a:avLst/>
          </a:prstGeom>
          <a:solidFill>
            <a:srgbClr val="004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1E7EEA-A383-4F8B-AE1D-512D4BC0722D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8600"/>
            <a:ext cx="1524000" cy="7240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399" y="2800393"/>
            <a:ext cx="8077199" cy="952500"/>
          </a:xfrm>
        </p:spPr>
        <p:txBody>
          <a:bodyPr>
            <a:noAutofit/>
          </a:bodyPr>
          <a:lstStyle>
            <a:lvl1pPr algn="ctr"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887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400364"/>
            <a:ext cx="10972800" cy="47432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1999" cy="1149436"/>
          </a:xfrm>
          <a:prstGeom prst="rect">
            <a:avLst/>
          </a:prstGeom>
          <a:solidFill>
            <a:srgbClr val="004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1E7EEA-A383-4F8B-AE1D-512D4BC0722D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2708"/>
            <a:ext cx="1524000" cy="7240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199" y="250927"/>
            <a:ext cx="7513655" cy="685800"/>
          </a:xfrm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6419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411400"/>
            <a:ext cx="5384800" cy="47472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599" y="1402310"/>
            <a:ext cx="5384800" cy="474723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1999" cy="1149436"/>
          </a:xfrm>
          <a:prstGeom prst="rect">
            <a:avLst/>
          </a:prstGeom>
          <a:solidFill>
            <a:srgbClr val="004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1E7EEA-A383-4F8B-AE1D-512D4BC0722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2708"/>
            <a:ext cx="1524000" cy="7240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252874"/>
            <a:ext cx="7391399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3117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1999" cy="1149436"/>
          </a:xfrm>
          <a:prstGeom prst="rect">
            <a:avLst/>
          </a:prstGeom>
          <a:solidFill>
            <a:srgbClr val="004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1E7EEA-A383-4F8B-AE1D-512D4BC0722D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2708"/>
            <a:ext cx="1524000" cy="72401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800600" y="252874"/>
            <a:ext cx="7391399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6593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7800"/>
            <a:ext cx="7120467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1999" cy="1149436"/>
          </a:xfrm>
          <a:prstGeom prst="rect">
            <a:avLst/>
          </a:prstGeom>
          <a:solidFill>
            <a:srgbClr val="004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6263129-F6C3-459B-91A2-143BEBCDA498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1E7EEA-A383-4F8B-AE1D-512D4BC0722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2708"/>
            <a:ext cx="1524000" cy="724019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800600" y="252874"/>
            <a:ext cx="7391399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C99F4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304800" y="1447800"/>
            <a:ext cx="4191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052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6523" y="1441379"/>
            <a:ext cx="11582399" cy="405787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8399" y="5684837"/>
            <a:ext cx="7315200" cy="485933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1999" cy="1149436"/>
          </a:xfrm>
          <a:prstGeom prst="rect">
            <a:avLst/>
          </a:prstGeom>
          <a:solidFill>
            <a:srgbClr val="004E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1E7EEA-A383-4F8B-AE1D-512D4BC0722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2708"/>
            <a:ext cx="1524000" cy="724019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00600" y="252874"/>
            <a:ext cx="7391399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7288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93586-C26F-B78F-621B-8FA4A874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94FE62CF-15C2-FE58-F167-70F6A05DC7B5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98" y="5029002"/>
            <a:ext cx="2734834" cy="1299777"/>
          </a:xfrm>
          <a:prstGeom prst="rect">
            <a:avLst/>
          </a:prstGeom>
        </p:spPr>
      </p:pic>
      <p:pic>
        <p:nvPicPr>
          <p:cNvPr id="5" name="Picture 4" descr="A group of people smiling and holding diploma&#10;&#10;Description automatically generated">
            <a:extLst>
              <a:ext uri="{FF2B5EF4-FFF2-40B4-BE49-F238E27FC236}">
                <a16:creationId xmlns:a16="http://schemas.microsoft.com/office/drawing/2014/main" id="{AE7D4C00-ABC3-A8EF-2A47-0D151344E9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5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93586-C26F-B78F-621B-8FA4A874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94FE62CF-15C2-FE58-F167-70F6A05DC7B5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98" y="5029002"/>
            <a:ext cx="2734834" cy="1299777"/>
          </a:xfrm>
          <a:prstGeom prst="rect">
            <a:avLst/>
          </a:prstGeom>
        </p:spPr>
      </p:pic>
      <p:pic>
        <p:nvPicPr>
          <p:cNvPr id="5" name="Picture 4" descr="A group of people smiling and holding diploma&#10;&#10;Description automatically generated">
            <a:extLst>
              <a:ext uri="{FF2B5EF4-FFF2-40B4-BE49-F238E27FC236}">
                <a16:creationId xmlns:a16="http://schemas.microsoft.com/office/drawing/2014/main" id="{AE7D4C00-ABC3-A8EF-2A47-0D151344E9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1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9100A-92AA-68E3-5EE6-D0CC123548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41951" y="1635844"/>
            <a:ext cx="9133936" cy="4351338"/>
          </a:xfr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defRPr sz="2800"/>
            </a:lvl1pPr>
            <a:lvl2pPr marL="685800" indent="-2286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Calibri" panose="020F0502020204030204" pitchFamily="34" charset="0"/>
              <a:buChar char="–"/>
              <a:defRPr/>
            </a:lvl2pPr>
            <a:lvl3pPr marL="11430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add text (Calibri 28 pt. </a:t>
            </a:r>
            <a:r>
              <a:rPr lang="en-US" err="1"/>
              <a:t>unbold</a:t>
            </a:r>
            <a:r>
              <a:rPr lang="en-US"/>
              <a:t>)</a:t>
            </a:r>
          </a:p>
          <a:p>
            <a:pPr lvl="1"/>
            <a:r>
              <a:rPr lang="en-US"/>
              <a:t>Second level</a:t>
            </a:r>
          </a:p>
          <a:p>
            <a:pPr lvl="1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C4A5A01-C8F8-2AF4-E0ED-010E9A259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7DDCA2-23E4-E554-1803-AFC079202A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850" y="543014"/>
            <a:ext cx="9376912" cy="750888"/>
          </a:xfrm>
        </p:spPr>
        <p:txBody>
          <a:bodyPr>
            <a:normAutofit/>
          </a:bodyPr>
          <a:lstStyle>
            <a:lvl1pPr marL="0" indent="0">
              <a:buNone/>
              <a:defRPr sz="4200" b="1">
                <a:solidFill>
                  <a:srgbClr val="C2A104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HEADER IN ALL CAPS (Calibri 42pt bold)</a:t>
            </a:r>
          </a:p>
        </p:txBody>
      </p:sp>
    </p:spTree>
    <p:extLst>
      <p:ext uri="{BB962C8B-B14F-4D97-AF65-F5344CB8AC3E}">
        <p14:creationId xmlns:p14="http://schemas.microsoft.com/office/powerpoint/2010/main" val="186384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395C1-F692-A961-8B2C-566E3EF9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E0F36-A7BE-D6B5-4B34-24E07C6C8D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8E02523-083A-C9CA-EC00-3CB0963E4D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47781" y="2639682"/>
            <a:ext cx="5120640" cy="512064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88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B9100A-92AA-68E3-5EE6-D0CC123548F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41951" y="1635844"/>
            <a:ext cx="9133936" cy="43513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 (Calibri 26 pt. </a:t>
            </a:r>
            <a:r>
              <a:rPr lang="en-US" err="1"/>
              <a:t>unbold</a:t>
            </a:r>
            <a:r>
              <a:rPr lang="en-US"/>
              <a:t>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C4A5A01-C8F8-2AF4-E0ED-010E9A259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67DDCA2-23E4-E554-1803-AFC079202A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850" y="543014"/>
            <a:ext cx="9376912" cy="750888"/>
          </a:xfrm>
        </p:spPr>
        <p:txBody>
          <a:bodyPr>
            <a:normAutofit/>
          </a:bodyPr>
          <a:lstStyle>
            <a:lvl1pPr marL="0" indent="0">
              <a:buNone/>
              <a:defRPr sz="4200" b="1">
                <a:solidFill>
                  <a:srgbClr val="BF9000"/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US"/>
              <a:t>HEADER IN ALL CAPS (Calibri 42pt bold)</a:t>
            </a:r>
          </a:p>
        </p:txBody>
      </p:sp>
    </p:spTree>
    <p:extLst>
      <p:ext uri="{BB962C8B-B14F-4D97-AF65-F5344CB8AC3E}">
        <p14:creationId xmlns:p14="http://schemas.microsoft.com/office/powerpoint/2010/main" val="3915410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A03DF8-29F1-4332-8245-72FD6E19DC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6D990B-8AD2-BADC-B423-25E29F211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094DCF8-D4CB-E4DB-31E5-4962DC0669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093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58B3-3E03-E6F6-346F-4AE2A5F38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584C7-F80D-3B36-79A6-45CAAA181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3CD36-91A9-8253-0293-C8F8827B6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1627-22C0-DECB-8BA6-3C1BCBEA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0D96CC-2E9A-52D2-DF44-8239B9252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2DDAD5-F8EF-6CCE-7AB7-C14697D74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877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AB27B-30F0-AAA8-3493-B26DAD328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5731AC-46DF-0331-0FF8-33D224D818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52184-B6B6-932F-C2DA-47CC238D9C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D8181-CA5C-6BE2-F3D0-24C9BC4DEF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A9D9D-D855-5515-4A8D-84C2D6A9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547425F-2743-EEBE-F102-97C35F2ECC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529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E69B9-DD06-1265-CDE3-05AFB85C5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49" y="365125"/>
            <a:ext cx="8962845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F525E1-8A9D-0B72-ACC9-07B577654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4994E-3E69-567E-F640-A4FCF5E8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8C2F8-D5A9-601C-CC1D-B16CEC24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293B615-D346-281F-E291-5AFF212D37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61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A7396A-5A29-D905-D1C4-7AAE20969D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37F87E-49D9-2A3F-7628-13B3F72CE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FE503-2736-1369-F5F1-86314F8A5B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DD7AF-72F5-784F-CD5B-A44E55C13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80C9888-86A0-AD44-8D38-2CA85CDA8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501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3849" y="365125"/>
            <a:ext cx="8962845" cy="132556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88337" y="1361508"/>
            <a:ext cx="4789170" cy="4646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479538" y="1337952"/>
            <a:ext cx="4742815" cy="40728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0B51986-11AB-14B8-AE15-F9670DA86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338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6AD0B-4BEF-E527-CF83-82D9358C2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A1DF6-781D-8CD5-B7E5-2AFED96A81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2877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8572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898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wm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1434232"/>
            <a:ext cx="10972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2120032"/>
            <a:ext cx="109728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63129-F6C3-459B-91A2-143BEBCDA498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E7EEA-A383-4F8B-AE1D-512D4BC0722D}" type="slidenum">
              <a:rPr lang="en-US" smtClean="0"/>
              <a:t>‹#›</a:t>
            </a:fld>
            <a:endParaRPr lang="en-US"/>
          </a:p>
        </p:txBody>
      </p:sp>
      <p:pic>
        <p:nvPicPr>
          <p:cNvPr id="30" name="Picture 29" descr="FC Logo white.wm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" y="296048"/>
            <a:ext cx="1727200" cy="618353"/>
          </a:xfrm>
          <a:prstGeom prst="rect">
            <a:avLst/>
          </a:prstGeom>
          <a:effectLst/>
        </p:spPr>
      </p:pic>
      <p:sp>
        <p:nvSpPr>
          <p:cNvPr id="8" name="Rectangle 7"/>
          <p:cNvSpPr/>
          <p:nvPr/>
        </p:nvSpPr>
        <p:spPr>
          <a:xfrm>
            <a:off x="-2" y="6354764"/>
            <a:ext cx="12192000" cy="503236"/>
          </a:xfrm>
          <a:prstGeom prst="rect">
            <a:avLst/>
          </a:prstGeom>
          <a:solidFill>
            <a:srgbClr val="C99F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>
          <a:xfrm>
            <a:off x="8890000" y="6411515"/>
            <a:ext cx="2692398" cy="3099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22332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6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rgbClr val="C99F4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AB13D4-13B7-1FE2-B104-0BBB780C8A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603850" y="1825624"/>
            <a:ext cx="10567358" cy="483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9B7E335-DFB6-5314-5CE9-6427E4974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2249" y="6553200"/>
            <a:ext cx="1439263" cy="238125"/>
          </a:xfrm>
          <a:prstGeom prst="rect">
            <a:avLst/>
          </a:prstGeom>
        </p:spPr>
        <p:txBody>
          <a:bodyPr/>
          <a:lstStyle>
            <a:lvl1pPr algn="r">
              <a:defRPr sz="1000"/>
            </a:lvl1pPr>
          </a:lstStyle>
          <a:p>
            <a:fld id="{24147ACD-457C-4CFD-A092-0D72A65181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60470E64-1624-C1BC-7FD4-95CF5BDB4A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517585" y="587439"/>
            <a:ext cx="10749950" cy="58297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header</a:t>
            </a:r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271B9275-4012-265C-9C85-C2B140379950}"/>
              </a:ext>
            </a:extLst>
          </p:cNvPr>
          <p:cNvPicPr/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233" y="565371"/>
            <a:ext cx="982032" cy="474651"/>
          </a:xfrm>
          <a:prstGeom prst="rect">
            <a:avLst/>
          </a:prstGeom>
        </p:spPr>
      </p:pic>
      <p:pic>
        <p:nvPicPr>
          <p:cNvPr id="9" name="Picture 8" descr="A green and white rectangular object&#10;&#10;Description automatically generated">
            <a:extLst>
              <a:ext uri="{FF2B5EF4-FFF2-40B4-BE49-F238E27FC236}">
                <a16:creationId xmlns:a16="http://schemas.microsoft.com/office/drawing/2014/main" id="{E3C03496-CB11-018D-BEB7-0221DCC543E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5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kern="1200">
          <a:solidFill>
            <a:srgbClr val="BF9000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tinyurl.com/FCSNTC2026" TargetMode="Externa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o.boarddocs.com/ga/fcss/Board.nsf/goto?open&amp;id=9L9NEP4C1CC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pcyclededucation.com/2013/02/turn-and-talk.html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fultonk12.sharepoint.com/sites/AssessmentHub/SitePages/i-Ready.aspx" TargetMode="Externa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ultonk12.sharepoint.com/sites/AssessmentHub/SitePages/PSAT%20Universal%20Screener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.png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6.png"/><Relationship Id="rId4" Type="http://schemas.openxmlformats.org/officeDocument/2006/relationships/hyperlink" Target="https://fultonk12.sharepoint.com/sites/AssessmentHub/SitePages/MAP.aspx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ultonk12.sharepoint.com/sites/AssessmentHub/SitePages/Data-Driven-Instruction.aspx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fultonk12.sharepoint.com/sites/AssessmentHub/SitePages/Unit%20and%20Interim%20Assessments.aspx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ultonk12.sharepoint.com/sites/AssessmentHub/SitePages/Writing-Assessments.aspx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5" Type="http://schemas.openxmlformats.org/officeDocument/2006/relationships/hyperlink" Target="https://fultonk12.sharepoint.com/sites/AssessmentHub/SitePages/Write-Score-Assessment.aspx" TargetMode="Externa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6.png"/><Relationship Id="rId4" Type="http://schemas.openxmlformats.org/officeDocument/2006/relationships/hyperlink" Target="https://freepngimg.com/png/88553-emoticon-area-text-smiley-question-mark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pcyclededucation.com/2013/02/turn-and-talk.html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fultonk12.sharepoint.com/:b:/s/AssessmentHub/EY2Ljg2BVFZJskWyFxcHzsoBiWb1d8U9Bfe--q-v8Y-JHw?e=xDha3a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fultonk12.sharepoint.com/sites/AssessmentHub/SitePages/Assessment-Calendar.aspx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fultonk12.sharepoint.com/sites/AssessmentHub/SitePages/Unit%20and%20Interim%20Assessments.aspx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fultonk12.sharepoint.com/sites/AssessmentHub/SitePages/i-Ready.aspx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D08EEB7-3F52-BB3C-2163-A54785AE29AB}"/>
              </a:ext>
            </a:extLst>
          </p:cNvPr>
          <p:cNvSpPr txBox="1">
            <a:spLocks/>
          </p:cNvSpPr>
          <p:nvPr/>
        </p:nvSpPr>
        <p:spPr>
          <a:xfrm>
            <a:off x="9142953" y="139977"/>
            <a:ext cx="3863340" cy="1877437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  <a:outerShdw blurRad="25400" dist="508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76200">
              <a:bevelT w="69850" h="95250" prst="divot"/>
              <a:extrusionClr>
                <a:srgbClr val="FFFFFF"/>
              </a:extrusion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2400" b="0" i="0" u="none" strike="noStrike" kern="1200" cap="all" spc="0" normalizeH="0" baseline="0" noProof="0">
                <a:ln>
                  <a:noFill/>
                </a:ln>
                <a:solidFill>
                  <a:srgbClr val="00593C"/>
                </a:solidFill>
                <a:effectLst>
                  <a:outerShdw blurRad="50800" dist="50800" dir="6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24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6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FCS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6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Assessment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600000" algn="ctr" rotWithShape="0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Department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all" spc="0" normalizeH="0" baseline="0" noProof="0">
              <a:ln>
                <a:noFill/>
              </a:ln>
              <a:solidFill>
                <a:srgbClr val="00593C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6AF8D4-208A-251A-DC08-08F94E5B8C6A}"/>
              </a:ext>
            </a:extLst>
          </p:cNvPr>
          <p:cNvSpPr txBox="1"/>
          <p:nvPr/>
        </p:nvSpPr>
        <p:spPr>
          <a:xfrm>
            <a:off x="522039" y="3964614"/>
            <a:ext cx="6528816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b="1">
                <a:solidFill>
                  <a:schemeClr val="accent5"/>
                </a:solidFill>
              </a:rPr>
              <a:t>New Teacher Celebration</a:t>
            </a:r>
            <a:endParaRPr lang="en-US" sz="4800" b="1">
              <a:solidFill>
                <a:schemeClr val="accent5"/>
              </a:solidFill>
              <a:cs typeface="Calibri"/>
            </a:endParaRPr>
          </a:p>
          <a:p>
            <a:pPr algn="ctr"/>
            <a:r>
              <a:rPr lang="en-US" sz="4800" b="1">
                <a:solidFill>
                  <a:schemeClr val="accent5"/>
                </a:solidFill>
                <a:cs typeface="Calibri"/>
              </a:rPr>
              <a:t>2026-2027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264B9-0C34-8E32-EFB0-5AAF496EB29C}"/>
              </a:ext>
            </a:extLst>
          </p:cNvPr>
          <p:cNvSpPr/>
          <p:nvPr/>
        </p:nvSpPr>
        <p:spPr>
          <a:xfrm>
            <a:off x="522039" y="5534274"/>
            <a:ext cx="5126182" cy="939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r>
              <a:rPr lang="en-US" sz="3600" b="1">
                <a:solidFill>
                  <a:schemeClr val="accent1"/>
                </a:solidFill>
              </a:rPr>
              <a:t>Overview of Assessment Secondary</a:t>
            </a:r>
          </a:p>
          <a:p>
            <a:pPr algn="ctr"/>
            <a:endParaRPr lang="en-US" sz="24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63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9C4EB3-B0F0-1A2E-09DA-01F069536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147ACD-457C-4CFD-A092-0D72A651817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B3BD7-EABC-674F-31EC-D912087F03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NEW TEACHER RESOURCES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C01B63-01A6-7C55-A6F2-6CF729CE179E}"/>
              </a:ext>
            </a:extLst>
          </p:cNvPr>
          <p:cNvSpPr txBox="1"/>
          <p:nvPr/>
        </p:nvSpPr>
        <p:spPr>
          <a:xfrm>
            <a:off x="1068309" y="2254312"/>
            <a:ext cx="595428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Access the program and session resources by going to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https://tinyurl.com/FCSNTC2026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or scanning the QR code:</a:t>
            </a:r>
          </a:p>
        </p:txBody>
      </p:sp>
      <p:sp>
        <p:nvSpPr>
          <p:cNvPr id="10" name="Arrow: Curved Up 9">
            <a:extLst>
              <a:ext uri="{FF2B5EF4-FFF2-40B4-BE49-F238E27FC236}">
                <a16:creationId xmlns:a16="http://schemas.microsoft.com/office/drawing/2014/main" id="{37AB1D71-F5C2-E0A2-253A-9EF1E449C979}"/>
              </a:ext>
            </a:extLst>
          </p:cNvPr>
          <p:cNvSpPr/>
          <p:nvPr/>
        </p:nvSpPr>
        <p:spPr>
          <a:xfrm rot="503135">
            <a:off x="3729439" y="4722618"/>
            <a:ext cx="5205742" cy="1284083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rgbClr val="00593C"/>
          </a:solidFill>
          <a:ln>
            <a:solidFill>
              <a:srgbClr val="0059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A947255-9B18-1843-3992-15193A6A25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243" y="2901156"/>
            <a:ext cx="1928685" cy="19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196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C2A104"/>
                </a:solidFill>
                <a:latin typeface="+mn-lt"/>
              </a:rPr>
              <a:t>INTRODUCTION TO THE ASSESSMENT TEAM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942C83-5F74-46A1-5849-9A625E1FD4BE}"/>
              </a:ext>
            </a:extLst>
          </p:cNvPr>
          <p:cNvSpPr txBox="1"/>
          <p:nvPr/>
        </p:nvSpPr>
        <p:spPr>
          <a:xfrm>
            <a:off x="6880244" y="5715725"/>
            <a:ext cx="4255684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>
                <a:solidFill>
                  <a:srgbClr val="00593C"/>
                </a:solidFill>
                <a:latin typeface="Calibri"/>
                <a:cs typeface="Calibri"/>
              </a:rPr>
              <a:t>LaWanda Knight</a:t>
            </a:r>
          </a:p>
          <a:p>
            <a:pPr algn="ctr"/>
            <a:r>
              <a:rPr lang="en-US" sz="2400">
                <a:solidFill>
                  <a:srgbClr val="00593C"/>
                </a:solidFill>
                <a:latin typeface="Calibri"/>
              </a:rPr>
              <a:t>Assessment Program Specialist</a:t>
            </a:r>
            <a:endParaRPr lang="en-US" sz="2400">
              <a:solidFill>
                <a:srgbClr val="00593C"/>
              </a:solidFill>
              <a:latin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B16002-8676-2C44-2B82-FA5206325D6C}"/>
              </a:ext>
            </a:extLst>
          </p:cNvPr>
          <p:cNvSpPr txBox="1"/>
          <p:nvPr/>
        </p:nvSpPr>
        <p:spPr>
          <a:xfrm>
            <a:off x="1528890" y="5675337"/>
            <a:ext cx="4255684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>
                <a:solidFill>
                  <a:srgbClr val="00593C"/>
                </a:solidFill>
                <a:latin typeface="Calibri"/>
                <a:cs typeface="Calibri"/>
              </a:rPr>
              <a:t>Sarah Boltz</a:t>
            </a:r>
          </a:p>
          <a:p>
            <a:pPr algn="ctr"/>
            <a:r>
              <a:rPr lang="en-US" sz="2400">
                <a:solidFill>
                  <a:srgbClr val="00593C"/>
                </a:solidFill>
                <a:latin typeface="Calibri"/>
              </a:rPr>
              <a:t>Assessment Program Specialist</a:t>
            </a:r>
            <a:endParaRPr lang="en-US" sz="2400">
              <a:solidFill>
                <a:srgbClr val="00593C"/>
              </a:solidFill>
              <a:latin typeface="Calibri"/>
              <a:cs typeface="Calibri"/>
            </a:endParaRPr>
          </a:p>
        </p:txBody>
      </p:sp>
      <p:pic>
        <p:nvPicPr>
          <p:cNvPr id="21" name="Picture 7" descr="A person smiling in front of a bush&#10;&#10;Description automatically generated">
            <a:extLst>
              <a:ext uri="{FF2B5EF4-FFF2-40B4-BE49-F238E27FC236}">
                <a16:creationId xmlns:a16="http://schemas.microsoft.com/office/drawing/2014/main" id="{E90A74FE-3F1D-A993-CBBA-391CCF5D1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1769" y="1948380"/>
            <a:ext cx="2752635" cy="3736171"/>
          </a:xfrm>
          <a:prstGeom prst="rect">
            <a:avLst/>
          </a:prstGeom>
        </p:spPr>
      </p:pic>
      <p:pic>
        <p:nvPicPr>
          <p:cNvPr id="23" name="Picture 22" descr="A person smiling at camera&#10;&#10;Description automatically generated">
            <a:extLst>
              <a:ext uri="{FF2B5EF4-FFF2-40B4-BE49-F238E27FC236}">
                <a16:creationId xmlns:a16="http://schemas.microsoft.com/office/drawing/2014/main" id="{DF0EFC2D-7D73-7A31-DB9A-06CF258908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85" y="2019470"/>
            <a:ext cx="2695493" cy="359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18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358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GOALS FOR TODAY’S SESSION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80D9E8-5FEA-55D2-BD47-39F5091EB4F4}"/>
              </a:ext>
            </a:extLst>
          </p:cNvPr>
          <p:cNvSpPr/>
          <p:nvPr/>
        </p:nvSpPr>
        <p:spPr>
          <a:xfrm>
            <a:off x="368559" y="2229024"/>
            <a:ext cx="11643556" cy="41068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Participants will learn about the different assessments administered in Fulton County. We will: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0" lvl="1" indent="-457200" algn="ctr">
              <a:spcBef>
                <a:spcPts val="800"/>
              </a:spcBef>
              <a:buFont typeface="Wingdings" panose="05000000000000000000" pitchFamily="2" charset="2"/>
              <a:buChar char="ü"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Share assessment board policy</a:t>
            </a:r>
            <a:r>
              <a:rPr lang="en-US" sz="2800" kern="0">
                <a:solidFill>
                  <a:srgbClr val="6B1F33"/>
                </a:solidFill>
                <a:latin typeface="Calibri"/>
                <a:cs typeface="Calibri"/>
              </a:rPr>
              <a:t> </a:t>
            </a:r>
            <a:endParaRPr lang="en-US" sz="2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59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Discuss Fulton assessments and purpose</a:t>
            </a:r>
            <a:endParaRPr lang="en-US" sz="2800" b="0" i="0" u="none" strike="noStrike" kern="0" cap="none" spc="0" normalizeH="0" baseline="0" noProof="0">
              <a:ln>
                <a:noFill/>
              </a:ln>
              <a:solidFill>
                <a:srgbClr val="00593C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Show how to access various assessment platforms 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593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59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Review Fulton's assessment calendar</a:t>
            </a:r>
            <a:endParaRPr lang="en-US" sz="2800" b="0" i="0" u="none" strike="noStrike" kern="0" cap="none" spc="0" normalizeH="0" baseline="0" noProof="0">
              <a:ln>
                <a:noFill/>
              </a:ln>
              <a:solidFill>
                <a:srgbClr val="00593C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914400" lvl="1" indent="-457200" algn="ctr">
              <a:spcBef>
                <a:spcPts val="800"/>
              </a:spcBef>
              <a:buFont typeface="Wingdings" panose="05000000000000000000" pitchFamily="2" charset="2"/>
              <a:buChar char="ü"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Discuss data-driven </a:t>
            </a:r>
            <a:r>
              <a:rPr lang="en-US" sz="2800" kern="0">
                <a:solidFill>
                  <a:srgbClr val="6B1F33"/>
                </a:solidFill>
                <a:latin typeface="Calibri"/>
                <a:cs typeface="Calibri"/>
              </a:rPr>
              <a:t>instructional 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practices</a:t>
            </a:r>
            <a:r>
              <a:rPr lang="en-US" sz="2800" kern="0">
                <a:solidFill>
                  <a:srgbClr val="6B1F33"/>
                </a:solidFill>
                <a:latin typeface="Calibri"/>
                <a:cs typeface="Calibri"/>
              </a:rPr>
              <a:t> 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5704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084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GOALS FOR TODAY’S SESSION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80D9E8-5FEA-55D2-BD47-39F5091EB4F4}"/>
              </a:ext>
            </a:extLst>
          </p:cNvPr>
          <p:cNvSpPr/>
          <p:nvPr/>
        </p:nvSpPr>
        <p:spPr>
          <a:xfrm>
            <a:off x="368559" y="2229024"/>
            <a:ext cx="11643556" cy="41068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Participants will learn about the different assessments administered in Fulton County. We will: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Share assessment board policy </a:t>
            </a:r>
          </a:p>
        </p:txBody>
      </p:sp>
    </p:spTree>
    <p:extLst>
      <p:ext uri="{BB962C8B-B14F-4D97-AF65-F5344CB8AC3E}">
        <p14:creationId xmlns:p14="http://schemas.microsoft.com/office/powerpoint/2010/main" val="156813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BOARD POLICY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C1D269-01FE-D7F7-6DF1-68C12BB72749}"/>
              </a:ext>
            </a:extLst>
          </p:cNvPr>
          <p:cNvSpPr/>
          <p:nvPr/>
        </p:nvSpPr>
        <p:spPr>
          <a:xfrm>
            <a:off x="316964" y="1105071"/>
            <a:ext cx="12129477" cy="41068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3"/>
              </a:rPr>
              <a:t>Board policy II 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governs assessment administration for FCS. </a:t>
            </a:r>
            <a:b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</a:b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How does policy define the </a:t>
            </a:r>
            <a:r>
              <a:rPr kumimoji="0" lang="en-US" sz="3000" b="1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purpose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of each assessment type?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6C06EA-834C-91C4-F62C-DE3C69493F41}"/>
              </a:ext>
            </a:extLst>
          </p:cNvPr>
          <p:cNvSpPr/>
          <p:nvPr/>
        </p:nvSpPr>
        <p:spPr>
          <a:xfrm>
            <a:off x="4584171" y="2390071"/>
            <a:ext cx="3333347" cy="4224116"/>
          </a:xfrm>
          <a:prstGeom prst="rect">
            <a:avLst/>
          </a:prstGeom>
          <a:noFill/>
          <a:ln w="28575" cap="flat" cmpd="sng" algn="ctr">
            <a:solidFill>
              <a:srgbClr val="00593C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Universal Screening &amp; Diagnostic Assessment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determine a student’s overall academic performance level and their strengths/weaknesses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 students who may benefit from additional services or supports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BC9A0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kern="0">
                <a:solidFill>
                  <a:prstClr val="black"/>
                </a:solidFill>
                <a:latin typeface="Calibri"/>
              </a:rPr>
              <a:t>p</a:t>
            </a:r>
            <a:r>
              <a:rPr kumimoji="0" lang="en-US" sz="1600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inpoint</a:t>
            </a: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learning needs to guide curricular and instructional decisions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used at intervals throughout the year to monitor student growth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7D00F0-F18B-468A-D067-904C0F9865BC}"/>
              </a:ext>
            </a:extLst>
          </p:cNvPr>
          <p:cNvSpPr/>
          <p:nvPr/>
        </p:nvSpPr>
        <p:spPr>
          <a:xfrm>
            <a:off x="604752" y="2851718"/>
            <a:ext cx="3333347" cy="3300822"/>
          </a:xfrm>
          <a:prstGeom prst="rect">
            <a:avLst/>
          </a:prstGeom>
          <a:noFill/>
          <a:ln w="28575" cap="flat" cmpd="sng" algn="ctr">
            <a:solidFill>
              <a:srgbClr val="00593C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 and National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Assessment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evaluate learning at the end of a long-term instructional period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determine whether each student has achieved proficiency on a set of required skills and concepts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classify or rank students on a continuum of achievement compared to their peers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6D4255-98E4-01C0-E0C0-BC78052DF43F}"/>
              </a:ext>
            </a:extLst>
          </p:cNvPr>
          <p:cNvSpPr/>
          <p:nvPr/>
        </p:nvSpPr>
        <p:spPr>
          <a:xfrm>
            <a:off x="8541689" y="2539301"/>
            <a:ext cx="3333347" cy="3978431"/>
          </a:xfrm>
          <a:prstGeom prst="rect">
            <a:avLst/>
          </a:prstGeom>
          <a:noFill/>
          <a:ln w="28575" cap="flat" cmpd="sng" algn="ctr">
            <a:solidFill>
              <a:srgbClr val="00593C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Standards-based Assessment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used in the classroom before, during, and after instruction 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monitor and evaluate student progress towards mastery of grade level standards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 instruction and respond to students’ needs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teachers reflect on the effectiveness of their instructional strategies</a:t>
            </a:r>
          </a:p>
        </p:txBody>
      </p:sp>
    </p:spTree>
    <p:extLst>
      <p:ext uri="{BB962C8B-B14F-4D97-AF65-F5344CB8AC3E}">
        <p14:creationId xmlns:p14="http://schemas.microsoft.com/office/powerpoint/2010/main" val="46697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D0657-B6AC-0172-91B1-9D2E74E56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 sz="3200">
                <a:solidFill>
                  <a:srgbClr val="00593C"/>
                </a:solidFill>
              </a:rPr>
              <a:t>Share a one-minute summary of one of the assessment types (state and national, universal screening and diagnostic, standards-based assessments).</a:t>
            </a:r>
          </a:p>
          <a:p>
            <a:pPr marL="0" indent="0">
              <a:buNone/>
            </a:pPr>
            <a:endParaRPr lang="en-US" sz="3200">
              <a:solidFill>
                <a:srgbClr val="00593C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10F67-2075-402F-CB57-6B5EA20128B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/>
              <a:t>7</a:t>
            </a:fld>
            <a:endParaRPr lang="en-US"/>
          </a:p>
        </p:txBody>
      </p:sp>
      <p:pic>
        <p:nvPicPr>
          <p:cNvPr id="5" name="Picture 4" descr="A group of colorful speech bubbles&#10;&#10;Description automatically generated">
            <a:extLst>
              <a:ext uri="{FF2B5EF4-FFF2-40B4-BE49-F238E27FC236}">
                <a16:creationId xmlns:a16="http://schemas.microsoft.com/office/drawing/2014/main" id="{B0FCB3E9-1C17-94F4-474A-52FC001E4A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652429" y="3477217"/>
            <a:ext cx="3731664" cy="2793408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96CEA4B8-304E-B083-8451-8E9B07466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25" y="587375"/>
            <a:ext cx="10750550" cy="582613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TURN AND TALK</a:t>
            </a:r>
          </a:p>
        </p:txBody>
      </p:sp>
    </p:spTree>
    <p:extLst>
      <p:ext uri="{BB962C8B-B14F-4D97-AF65-F5344CB8AC3E}">
        <p14:creationId xmlns:p14="http://schemas.microsoft.com/office/powerpoint/2010/main" val="2203388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06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GOALS FOR TODAY’S SESSION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80D9E8-5FEA-55D2-BD47-39F5091EB4F4}"/>
              </a:ext>
            </a:extLst>
          </p:cNvPr>
          <p:cNvSpPr/>
          <p:nvPr/>
        </p:nvSpPr>
        <p:spPr>
          <a:xfrm>
            <a:off x="368559" y="2229024"/>
            <a:ext cx="11643556" cy="41068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Participants will learn about the different assessments administered in Fulton County. We will: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593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59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Discuss Fulton assessments and purpose</a:t>
            </a: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877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FCS ASSESSMENTS: STATE and NATIONAL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6D0FBEBB-B9B1-9EB4-5F73-81D9CE1CD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206" y="4070479"/>
            <a:ext cx="2290814" cy="1192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Foreman College and Career Academy">
            <a:extLst>
              <a:ext uri="{FF2B5EF4-FFF2-40B4-BE49-F238E27FC236}">
                <a16:creationId xmlns:a16="http://schemas.microsoft.com/office/drawing/2014/main" id="{D661155C-71E0-0027-FC6C-E802A8200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694" y="5589680"/>
            <a:ext cx="2300339" cy="1021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02E52C-918B-7B54-BC3C-E9A6451BD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685" y="1426752"/>
            <a:ext cx="4658375" cy="1428949"/>
          </a:xfrm>
          <a:prstGeom prst="rect">
            <a:avLst/>
          </a:prstGeom>
        </p:spPr>
      </p:pic>
      <p:pic>
        <p:nvPicPr>
          <p:cNvPr id="13" name="Picture 11" descr="Score Interpretation Guide Georgia Alternate Assessment 2.0 Spring 2021">
            <a:extLst>
              <a:ext uri="{FF2B5EF4-FFF2-40B4-BE49-F238E27FC236}">
                <a16:creationId xmlns:a16="http://schemas.microsoft.com/office/drawing/2014/main" id="{C6A75C29-D2A9-F170-B84C-D5D26F5D0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978" y="5323388"/>
            <a:ext cx="1140515" cy="136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1CC2005-CD54-24CC-D7AE-8AA196FC3A99}"/>
              </a:ext>
            </a:extLst>
          </p:cNvPr>
          <p:cNvSpPr/>
          <p:nvPr/>
        </p:nvSpPr>
        <p:spPr>
          <a:xfrm>
            <a:off x="7170664" y="2509256"/>
            <a:ext cx="4096871" cy="3156617"/>
          </a:xfrm>
          <a:prstGeom prst="rect">
            <a:avLst/>
          </a:prstGeom>
          <a:noFill/>
          <a:ln w="28575" cap="flat" cmpd="sng" algn="ctr">
            <a:solidFill>
              <a:srgbClr val="00593C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State and National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Assessment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evaluate learning at the end of a long-term instructional period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determine whether each student has achieved proficiency on a set of required skills and concepts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classify or rank students on a continuum of achievement compared to their peers</a:t>
            </a:r>
          </a:p>
        </p:txBody>
      </p:sp>
      <p:pic>
        <p:nvPicPr>
          <p:cNvPr id="2" name="Picture 1" descr="A green sign with white text&#10;&#10;Description automatically generated">
            <a:extLst>
              <a:ext uri="{FF2B5EF4-FFF2-40B4-BE49-F238E27FC236}">
                <a16:creationId xmlns:a16="http://schemas.microsoft.com/office/drawing/2014/main" id="{8618C158-8676-0778-AECF-D1426B0F5C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064" y="2862057"/>
            <a:ext cx="4676775" cy="1019175"/>
          </a:xfrm>
          <a:prstGeom prst="rect">
            <a:avLst/>
          </a:prstGeom>
        </p:spPr>
      </p:pic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B7197609-758D-F813-B715-7DAC35B7E6D8}"/>
              </a:ext>
            </a:extLst>
          </p:cNvPr>
          <p:cNvSpPr/>
          <p:nvPr/>
        </p:nvSpPr>
        <p:spPr>
          <a:xfrm>
            <a:off x="4378569" y="2862057"/>
            <a:ext cx="1140515" cy="1019175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603EE0-ACA9-E15F-D991-209D45386E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0401" y="2899021"/>
            <a:ext cx="1065777" cy="88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1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416976"/>
            <a:ext cx="9318178" cy="1123828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FCS ASSESSMENTS: UNIVERSAL SCREENER &amp; DIAGNOSTIC ASSESSMENT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289FA3-7F73-2166-B996-6F35BCC9BD6C}"/>
              </a:ext>
            </a:extLst>
          </p:cNvPr>
          <p:cNvSpPr/>
          <p:nvPr/>
        </p:nvSpPr>
        <p:spPr>
          <a:xfrm>
            <a:off x="8406776" y="2345427"/>
            <a:ext cx="3333347" cy="4224116"/>
          </a:xfrm>
          <a:prstGeom prst="rect">
            <a:avLst/>
          </a:prstGeom>
          <a:noFill/>
          <a:ln w="28575" cap="flat" cmpd="sng" algn="ctr">
            <a:solidFill>
              <a:srgbClr val="00593C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Universal Screening &amp; Diagnostic Assessment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sng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determine a student’s overall academic performance level and their strengths/weaknesses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 students who may benefit from additional services or supports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BC9A0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Pinpoint learning needs to guide curricular and instructional decisions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used at intervals throughout the year to monitor student growth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19C1D3C-DA7D-AB73-90B6-D6B9B755F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580" y="3543543"/>
            <a:ext cx="2605094" cy="155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B24CC10C-D80A-2760-5763-622C4633D4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47"/>
          <a:stretch/>
        </p:blipFill>
        <p:spPr bwMode="auto">
          <a:xfrm>
            <a:off x="4546425" y="4753911"/>
            <a:ext cx="2974868" cy="168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ts Types and Digital PSAT/NMSQT">
            <a:extLst>
              <a:ext uri="{FF2B5EF4-FFF2-40B4-BE49-F238E27FC236}">
                <a16:creationId xmlns:a16="http://schemas.microsoft.com/office/drawing/2014/main" id="{EE5AC690-3C35-0A6A-23E9-641E6070B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10" y="5245207"/>
            <a:ext cx="1324336" cy="13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SAT/NMSQT® – Testing Information">
            <a:extLst>
              <a:ext uri="{FF2B5EF4-FFF2-40B4-BE49-F238E27FC236}">
                <a16:creationId xmlns:a16="http://schemas.microsoft.com/office/drawing/2014/main" id="{8B756957-1F5F-3479-6D06-3C67B9074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606" y="5245207"/>
            <a:ext cx="1324336" cy="13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7BC67E-CB5B-A3DC-3422-F81FB461329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9566"/>
          <a:stretch>
            <a:fillRect/>
          </a:stretch>
        </p:blipFill>
        <p:spPr>
          <a:xfrm>
            <a:off x="4935105" y="2394918"/>
            <a:ext cx="1092892" cy="85000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232E921-87D1-1DFC-72C6-A593A1ECB0CC}"/>
              </a:ext>
            </a:extLst>
          </p:cNvPr>
          <p:cNvSpPr/>
          <p:nvPr/>
        </p:nvSpPr>
        <p:spPr>
          <a:xfrm>
            <a:off x="5498225" y="2894150"/>
            <a:ext cx="389106" cy="155642"/>
          </a:xfrm>
          <a:prstGeom prst="rect">
            <a:avLst/>
          </a:prstGeom>
          <a:solidFill>
            <a:srgbClr val="0059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B75C3B-6BF0-5583-4383-4049B5C66AF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9544"/>
          <a:stretch>
            <a:fillRect/>
          </a:stretch>
        </p:blipFill>
        <p:spPr>
          <a:xfrm>
            <a:off x="1422094" y="1987861"/>
            <a:ext cx="3579754" cy="1371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FD2AB8-1F21-FC18-A0C9-6E5C3E10941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9917" y="2311139"/>
            <a:ext cx="1120237" cy="9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9318178" cy="1123828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2A104"/>
                </a:solidFill>
              </a:rPr>
              <a:t>UNIVERSAL SCREENER &amp; DIAGNOSTIC </a:t>
            </a:r>
            <a:br>
              <a:rPr lang="en-US" sz="4000" b="1" dirty="0">
                <a:solidFill>
                  <a:srgbClr val="C2A104"/>
                </a:solidFill>
              </a:rPr>
            </a:br>
            <a:r>
              <a:rPr lang="en-US" sz="4000" b="1" dirty="0" err="1">
                <a:solidFill>
                  <a:srgbClr val="C2A104"/>
                </a:solidFill>
              </a:rPr>
              <a:t>i</a:t>
            </a:r>
            <a:r>
              <a:rPr lang="en-US" sz="4000" b="1" dirty="0">
                <a:solidFill>
                  <a:srgbClr val="C2A104"/>
                </a:solidFill>
              </a:rPr>
              <a:t>-READY INFORM</a:t>
            </a: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533607D8-5BB7-CBFD-4E42-2C704B357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219291"/>
              </p:ext>
            </p:extLst>
          </p:nvPr>
        </p:nvGraphicFramePr>
        <p:xfrm>
          <a:off x="517585" y="1924312"/>
          <a:ext cx="7465525" cy="3200400"/>
        </p:xfrm>
        <a:graphic>
          <a:graphicData uri="http://schemas.openxmlformats.org/drawingml/2006/table">
            <a:tbl>
              <a:tblPr firstRow="1" bandRow="1"/>
              <a:tblGrid>
                <a:gridCol w="863379">
                  <a:extLst>
                    <a:ext uri="{9D8B030D-6E8A-4147-A177-3AD203B41FA5}">
                      <a16:colId xmlns:a16="http://schemas.microsoft.com/office/drawing/2014/main" val="384861202"/>
                    </a:ext>
                  </a:extLst>
                </a:gridCol>
                <a:gridCol w="2286819">
                  <a:extLst>
                    <a:ext uri="{9D8B030D-6E8A-4147-A177-3AD203B41FA5}">
                      <a16:colId xmlns:a16="http://schemas.microsoft.com/office/drawing/2014/main" val="2739647959"/>
                    </a:ext>
                  </a:extLst>
                </a:gridCol>
                <a:gridCol w="4315327">
                  <a:extLst>
                    <a:ext uri="{9D8B030D-6E8A-4147-A177-3AD203B41FA5}">
                      <a16:colId xmlns:a16="http://schemas.microsoft.com/office/drawing/2014/main" val="1923819562"/>
                    </a:ext>
                  </a:extLst>
                </a:gridCol>
              </a:tblGrid>
              <a:tr h="185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Who?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When?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Why?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550625"/>
                  </a:ext>
                </a:extLst>
              </a:tr>
              <a:tr h="24693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Grades 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6 - 8 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rtl="0" fontAlgn="base"/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Fall (BOY)</a:t>
                      </a:r>
                    </a:p>
                    <a:p>
                      <a:pPr rtl="0" fontAlgn="base"/>
                      <a:endParaRPr lang="en-US" sz="16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Winter (MOY)</a:t>
                      </a:r>
                    </a:p>
                    <a:p>
                      <a:pPr rtl="0" fontAlgn="base"/>
                      <a:endParaRPr lang="en-US" sz="16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Spring (EOY) </a:t>
                      </a:r>
                      <a:r>
                        <a:rPr lang="en-US" sz="1600" b="0" i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(optional)</a:t>
                      </a:r>
                    </a:p>
                    <a:p>
                      <a:pPr marL="457200" lvl="1" indent="0">
                        <a:buFontTx/>
                        <a:buNone/>
                      </a:pPr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/>
                        <a:t>Computer adaptive test that measures skills in Reading and Math 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endParaRPr lang="en-US"/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/>
                        <a:t>Helps determine students' overall academic performance levels </a:t>
                      </a: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endParaRPr lang="en-US"/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/>
                        <a:t>Identifies </a:t>
                      </a:r>
                      <a:r>
                        <a:rPr lang="en-US" sz="1800" kern="120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students who may benefit from additional services or supports to meet their learning needs </a:t>
                      </a:r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846453"/>
                  </a:ext>
                </a:extLst>
              </a:tr>
            </a:tbl>
          </a:graphicData>
        </a:graphic>
      </p:graphicFrame>
      <p:pic>
        <p:nvPicPr>
          <p:cNvPr id="10" name="Picture 4">
            <a:extLst>
              <a:ext uri="{FF2B5EF4-FFF2-40B4-BE49-F238E27FC236}">
                <a16:creationId xmlns:a16="http://schemas.microsoft.com/office/drawing/2014/main" id="{0524FF0E-BF8B-CFBA-0E48-138948C4A3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" t="7015" b="9332"/>
          <a:stretch/>
        </p:blipFill>
        <p:spPr bwMode="auto">
          <a:xfrm>
            <a:off x="9463955" y="1544828"/>
            <a:ext cx="1500894" cy="758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53BDA6-85CF-88F3-9A6F-E765CD769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5978" y="2450711"/>
            <a:ext cx="3989627" cy="39480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3044A76-285E-E14D-1614-BB3B633656B9}"/>
              </a:ext>
            </a:extLst>
          </p:cNvPr>
          <p:cNvSpPr txBox="1"/>
          <p:nvPr/>
        </p:nvSpPr>
        <p:spPr>
          <a:xfrm>
            <a:off x="1628665" y="5966576"/>
            <a:ext cx="50691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 about i-Ready on the Assessment Hub!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60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BA112-D754-AAB4-4988-1473DAED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E765360-8ED3-6252-E91B-C76B6E23C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9318178" cy="1123828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UNIVERSAL SCREENER &amp; DIAGNOSTIC </a:t>
            </a:r>
            <a:br>
              <a:rPr lang="en-US" sz="4000" b="1">
                <a:solidFill>
                  <a:srgbClr val="C2A104"/>
                </a:solidFill>
              </a:rPr>
            </a:br>
            <a:r>
              <a:rPr lang="en-US" sz="4000" b="1">
                <a:solidFill>
                  <a:srgbClr val="C2A104"/>
                </a:solidFill>
              </a:rPr>
              <a:t>PSAT 8/9 + PSAT NMSQT</a:t>
            </a: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F41128C7-225E-9D10-173C-F8365D7F7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975229"/>
              </p:ext>
            </p:extLst>
          </p:nvPr>
        </p:nvGraphicFramePr>
        <p:xfrm>
          <a:off x="517585" y="1837417"/>
          <a:ext cx="9822918" cy="2377440"/>
        </p:xfrm>
        <a:graphic>
          <a:graphicData uri="http://schemas.openxmlformats.org/drawingml/2006/table">
            <a:tbl>
              <a:tblPr firstRow="1" bandRow="1"/>
              <a:tblGrid>
                <a:gridCol w="1136009">
                  <a:extLst>
                    <a:ext uri="{9D8B030D-6E8A-4147-A177-3AD203B41FA5}">
                      <a16:colId xmlns:a16="http://schemas.microsoft.com/office/drawing/2014/main" val="384861202"/>
                    </a:ext>
                  </a:extLst>
                </a:gridCol>
                <a:gridCol w="1507895">
                  <a:extLst>
                    <a:ext uri="{9D8B030D-6E8A-4147-A177-3AD203B41FA5}">
                      <a16:colId xmlns:a16="http://schemas.microsoft.com/office/drawing/2014/main" val="2739647959"/>
                    </a:ext>
                  </a:extLst>
                </a:gridCol>
                <a:gridCol w="7179014">
                  <a:extLst>
                    <a:ext uri="{9D8B030D-6E8A-4147-A177-3AD203B41FA5}">
                      <a16:colId xmlns:a16="http://schemas.microsoft.com/office/drawing/2014/main" val="1923819562"/>
                    </a:ext>
                  </a:extLst>
                </a:gridCol>
              </a:tblGrid>
              <a:tr h="287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Who?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When?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Why?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550625"/>
                  </a:ext>
                </a:extLst>
              </a:tr>
              <a:tr h="19412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Grades </a:t>
                      </a:r>
                    </a:p>
                    <a:p>
                      <a:pPr lvl="0">
                        <a:buNone/>
                      </a:pPr>
                      <a:r>
                        <a:rPr lang="en-US"/>
                        <a:t>9 - 11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rtl="0" fontAlgn="base"/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October 14</a:t>
                      </a:r>
                      <a:r>
                        <a:rPr lang="en-US" sz="1600" b="0" i="0" kern="1200" baseline="300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600" b="0" i="0" kern="120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lvl="1" indent="0">
                        <a:buFontTx/>
                        <a:buNone/>
                      </a:pPr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/>
                        <a:t>Computer adaptive test that measures skills in Reading and Math 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endParaRPr lang="en-US"/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/>
                        <a:t>Helps determine students' overall academic performance levels </a:t>
                      </a: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endParaRPr lang="en-US"/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/>
                        <a:t>Identifies </a:t>
                      </a:r>
                      <a:r>
                        <a:rPr lang="en-US" sz="1800" kern="120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students who may benefit from additional services or supports to meet their learning needs </a:t>
                      </a:r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84645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F0ABCC9-4D50-4943-2593-3B7497C04A6F}"/>
              </a:ext>
            </a:extLst>
          </p:cNvPr>
          <p:cNvSpPr txBox="1"/>
          <p:nvPr/>
        </p:nvSpPr>
        <p:spPr>
          <a:xfrm>
            <a:off x="9835763" y="5252396"/>
            <a:ext cx="22262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3"/>
              </a:rPr>
              <a:t>Read more about PSAT on the Assessment Hub! </a:t>
            </a:r>
            <a:endParaRPr lang="en-US"/>
          </a:p>
        </p:txBody>
      </p:sp>
      <p:pic>
        <p:nvPicPr>
          <p:cNvPr id="2" name="Picture 4" descr="PSAT/NMSQT® – Testing Information">
            <a:extLst>
              <a:ext uri="{FF2B5EF4-FFF2-40B4-BE49-F238E27FC236}">
                <a16:creationId xmlns:a16="http://schemas.microsoft.com/office/drawing/2014/main" id="{D5553DB3-7681-5D56-40BA-72E9FC415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050" y="4960420"/>
            <a:ext cx="1324336" cy="13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ts Types and Digital PSAT/NMSQT">
            <a:extLst>
              <a:ext uri="{FF2B5EF4-FFF2-40B4-BE49-F238E27FC236}">
                <a16:creationId xmlns:a16="http://schemas.microsoft.com/office/drawing/2014/main" id="{2B45D73A-CCB5-A5D2-E7AC-E12770CFF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85" y="4960420"/>
            <a:ext cx="1324336" cy="13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35EE57-FA28-ED06-4B8A-6EE0D36097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7535" y="4503907"/>
            <a:ext cx="5238814" cy="223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36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D379D403-3416-D70A-D887-448F2120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9318178" cy="1123828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UNIVERSAL SCREENER &amp; DIAGNOSTIC </a:t>
            </a:r>
            <a:br>
              <a:rPr lang="en-US" sz="4000" b="1">
                <a:solidFill>
                  <a:srgbClr val="C2A104"/>
                </a:solidFill>
              </a:rPr>
            </a:br>
            <a:r>
              <a:rPr lang="en-US" sz="4000" b="1">
                <a:solidFill>
                  <a:srgbClr val="C2A104"/>
                </a:solidFill>
              </a:rPr>
              <a:t>MAP</a:t>
            </a:r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64259E18-F78C-FF93-ADD2-25ABD44FB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6" b="12833"/>
          <a:stretch/>
        </p:blipFill>
        <p:spPr bwMode="auto">
          <a:xfrm>
            <a:off x="8988356" y="2077852"/>
            <a:ext cx="2200065" cy="111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19F1812-769B-5FFB-E14E-84DBEC650EA3}"/>
              </a:ext>
            </a:extLst>
          </p:cNvPr>
          <p:cNvSpPr txBox="1"/>
          <p:nvPr/>
        </p:nvSpPr>
        <p:spPr>
          <a:xfrm>
            <a:off x="1558310" y="6151242"/>
            <a:ext cx="46467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 about MAP on the Assessment Hub!</a:t>
            </a:r>
            <a:endParaRPr lang="en-US"/>
          </a:p>
        </p:txBody>
      </p:sp>
      <p:graphicFrame>
        <p:nvGraphicFramePr>
          <p:cNvPr id="13" name="Table 5">
            <a:extLst>
              <a:ext uri="{FF2B5EF4-FFF2-40B4-BE49-F238E27FC236}">
                <a16:creationId xmlns:a16="http://schemas.microsoft.com/office/drawing/2014/main" id="{ACB4FE41-55C6-AF22-FE9C-66E98C4C5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929088"/>
              </p:ext>
            </p:extLst>
          </p:nvPr>
        </p:nvGraphicFramePr>
        <p:xfrm>
          <a:off x="517585" y="2183296"/>
          <a:ext cx="7444541" cy="3749040"/>
        </p:xfrm>
        <a:graphic>
          <a:graphicData uri="http://schemas.openxmlformats.org/drawingml/2006/table">
            <a:tbl>
              <a:tblPr firstRow="1" bandRow="1"/>
              <a:tblGrid>
                <a:gridCol w="1424741">
                  <a:extLst>
                    <a:ext uri="{9D8B030D-6E8A-4147-A177-3AD203B41FA5}">
                      <a16:colId xmlns:a16="http://schemas.microsoft.com/office/drawing/2014/main" val="384861202"/>
                    </a:ext>
                  </a:extLst>
                </a:gridCol>
                <a:gridCol w="1874520">
                  <a:extLst>
                    <a:ext uri="{9D8B030D-6E8A-4147-A177-3AD203B41FA5}">
                      <a16:colId xmlns:a16="http://schemas.microsoft.com/office/drawing/2014/main" val="2739647959"/>
                    </a:ext>
                  </a:extLst>
                </a:gridCol>
                <a:gridCol w="4145280">
                  <a:extLst>
                    <a:ext uri="{9D8B030D-6E8A-4147-A177-3AD203B41FA5}">
                      <a16:colId xmlns:a16="http://schemas.microsoft.com/office/drawing/2014/main" val="1923819562"/>
                    </a:ext>
                  </a:extLst>
                </a:gridCol>
              </a:tblGrid>
              <a:tr h="2839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/>
                        <a:t>Who?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When?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Why?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550625"/>
                  </a:ext>
                </a:extLst>
              </a:tr>
              <a:tr h="28634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800"/>
                        <a:t>Grades </a:t>
                      </a:r>
                    </a:p>
                    <a:p>
                      <a:r>
                        <a:rPr lang="en-US" sz="1800"/>
                        <a:t>9 - 12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/>
                        <a:t>(select students based on performance or support programs)</a:t>
                      </a:r>
                    </a:p>
                    <a:p>
                      <a:endParaRPr lang="en-US" sz="1800"/>
                    </a:p>
                    <a:p>
                      <a:endParaRPr lang="en-US" sz="1800"/>
                    </a:p>
                    <a:p>
                      <a:endParaRPr lang="en-US" sz="1800"/>
                    </a:p>
                    <a:p>
                      <a:endParaRPr lang="en-US" sz="180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rtl="0" fontAlgn="base"/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August</a:t>
                      </a:r>
                    </a:p>
                    <a:p>
                      <a:pPr rtl="0" fontAlgn="base"/>
                      <a:endParaRPr lang="en-US" sz="1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January</a:t>
                      </a:r>
                    </a:p>
                    <a:p>
                      <a:pPr rtl="0" fontAlgn="base"/>
                      <a:endParaRPr lang="en-US" sz="1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en-US" sz="18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 (optional)</a:t>
                      </a:r>
                    </a:p>
                    <a:p>
                      <a:pPr rtl="0" fontAlgn="base"/>
                      <a:endParaRPr lang="en-US" sz="18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/>
                        <a:t>Computer adaptive test that measures skills in Reading and Math 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endParaRPr lang="en-US"/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/>
                        <a:t>Helps determine students' overall academic performance levels </a:t>
                      </a: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endParaRPr lang="en-US"/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/>
                        <a:t>Identifies </a:t>
                      </a:r>
                      <a:r>
                        <a:rPr lang="en-US" sz="1800" kern="120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students who may benefit from additional services or supports to meet their learning needs </a:t>
                      </a:r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endParaRPr lang="en-US" sz="1800" kern="12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Meets the state criteria for MTSS students testing three times a year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846453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D1180DA4-312F-DEE0-A912-17599986B2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5" t="2983" r="27654" b="1595"/>
          <a:stretch/>
        </p:blipFill>
        <p:spPr>
          <a:xfrm>
            <a:off x="8163635" y="3429000"/>
            <a:ext cx="3849506" cy="2870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18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177" y="508000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2A104"/>
                </a:solidFill>
              </a:rPr>
              <a:t>READING FLOWCHART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FD200CC-931B-46DF-152C-D323099A8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313216"/>
              </p:ext>
            </p:extLst>
          </p:nvPr>
        </p:nvGraphicFramePr>
        <p:xfrm>
          <a:off x="461177" y="1840717"/>
          <a:ext cx="7368760" cy="4091757"/>
        </p:xfrm>
        <a:graphic>
          <a:graphicData uri="http://schemas.openxmlformats.org/drawingml/2006/table">
            <a:tbl>
              <a:tblPr firstRow="1" bandRow="1"/>
              <a:tblGrid>
                <a:gridCol w="1319915">
                  <a:extLst>
                    <a:ext uri="{9D8B030D-6E8A-4147-A177-3AD203B41FA5}">
                      <a16:colId xmlns:a16="http://schemas.microsoft.com/office/drawing/2014/main" val="384861202"/>
                    </a:ext>
                  </a:extLst>
                </a:gridCol>
                <a:gridCol w="2003705">
                  <a:extLst>
                    <a:ext uri="{9D8B030D-6E8A-4147-A177-3AD203B41FA5}">
                      <a16:colId xmlns:a16="http://schemas.microsoft.com/office/drawing/2014/main" val="2739647959"/>
                    </a:ext>
                  </a:extLst>
                </a:gridCol>
                <a:gridCol w="4045140">
                  <a:extLst>
                    <a:ext uri="{9D8B030D-6E8A-4147-A177-3AD203B41FA5}">
                      <a16:colId xmlns:a16="http://schemas.microsoft.com/office/drawing/2014/main" val="1923819562"/>
                    </a:ext>
                  </a:extLst>
                </a:gridCol>
              </a:tblGrid>
              <a:tr h="3490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Who?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When?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Why?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550625"/>
                  </a:ext>
                </a:extLst>
              </a:tr>
              <a:tr h="37259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Grades </a:t>
                      </a:r>
                    </a:p>
                    <a:p>
                      <a:r>
                        <a:rPr lang="en-US"/>
                        <a:t>6-8 </a:t>
                      </a:r>
                      <a:r>
                        <a:rPr lang="en-US" sz="1400" i="1"/>
                        <a:t>(select students based on performance in i-Ready*)</a:t>
                      </a:r>
                    </a:p>
                    <a:p>
                      <a:endParaRPr lang="en-US" sz="1400" i="1"/>
                    </a:p>
                    <a:p>
                      <a:endParaRPr lang="en-US" sz="1400" i="1"/>
                    </a:p>
                    <a:p>
                      <a:endParaRPr lang="en-US" sz="1400" i="1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rtl="0" fontAlgn="base"/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Fall: </a:t>
                      </a:r>
                      <a:b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Grades 6-8</a:t>
                      </a:r>
                    </a:p>
                    <a:p>
                      <a:pPr rtl="0" fontAlgn="base"/>
                      <a:endParaRPr lang="en-US" sz="16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rtl="0" fontAlgn="base"/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Winter:</a:t>
                      </a:r>
                      <a:b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Grades 6-8 </a:t>
                      </a:r>
                      <a:br>
                        <a:rPr lang="en-US" sz="16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6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(as needed)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indent="0">
                        <a:buFont typeface="Calibri"/>
                        <a:buNone/>
                      </a:pPr>
                      <a:endParaRPr lang="en-US"/>
                    </a:p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/>
                        <a:t>Helps teachers gain additional information on students’ phonics skills </a:t>
                      </a:r>
                    </a:p>
                    <a:p>
                      <a:pPr marL="285750" indent="-285750">
                        <a:buFont typeface="Calibri"/>
                        <a:buChar char="-"/>
                      </a:pPr>
                      <a:endParaRPr lang="en-US"/>
                    </a:p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/>
                        <a:t>Allows teachers to identify specific gaps in phonological awareness, phonics, and oral reading fluency </a:t>
                      </a:r>
                    </a:p>
                    <a:p>
                      <a:pPr marL="0" lvl="0" indent="0">
                        <a:buFont typeface="Calibri"/>
                        <a:buNone/>
                      </a:pPr>
                      <a:endParaRPr lang="en-US"/>
                    </a:p>
                    <a:p>
                      <a:pPr marL="285750" lvl="0" indent="-285750">
                        <a:buFont typeface="Calibri"/>
                        <a:buChar char="-"/>
                      </a:pPr>
                      <a:r>
                        <a:rPr lang="en-US"/>
                        <a:t>Identifies </a:t>
                      </a:r>
                      <a:r>
                        <a:rPr lang="en-US" sz="1800" kern="120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students who may benefit from additional services or supports to meet their learning needs </a:t>
                      </a:r>
                      <a:r>
                        <a:rPr lang="en-US" sz="180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endParaRPr lang="en-US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84645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7FCB8DD-DB0A-800C-C26C-DF58C91EC5C6}"/>
              </a:ext>
            </a:extLst>
          </p:cNvPr>
          <p:cNvSpPr txBox="1"/>
          <p:nvPr/>
        </p:nvSpPr>
        <p:spPr>
          <a:xfrm>
            <a:off x="913180" y="6277897"/>
            <a:ext cx="6409607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 about the Reading Flow Chart on the Assessment Hub!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F2E937-7BFE-A6EA-3A00-824FA92A9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087" y="2935893"/>
            <a:ext cx="4232214" cy="255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744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DFE66A-BBD2-D082-45CC-FBADB2F3C4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747" b="69512"/>
          <a:stretch/>
        </p:blipFill>
        <p:spPr>
          <a:xfrm>
            <a:off x="860189" y="3022269"/>
            <a:ext cx="3292042" cy="40673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FCS ASSESSMENTS:</a:t>
            </a:r>
            <a:br>
              <a:rPr lang="en-US" sz="4000" b="1">
                <a:solidFill>
                  <a:srgbClr val="C2A104"/>
                </a:solidFill>
              </a:rPr>
            </a:br>
            <a:r>
              <a:rPr lang="en-US" sz="4000" b="1">
                <a:solidFill>
                  <a:srgbClr val="C2A104"/>
                </a:solidFill>
              </a:rPr>
              <a:t>STANDARDS-BASED ASSESSMENTS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7E3551-1C02-4C8F-CB65-AC5872080DC9}"/>
              </a:ext>
            </a:extLst>
          </p:cNvPr>
          <p:cNvSpPr/>
          <p:nvPr/>
        </p:nvSpPr>
        <p:spPr>
          <a:xfrm>
            <a:off x="5013350" y="2131485"/>
            <a:ext cx="3333347" cy="4106884"/>
          </a:xfrm>
          <a:prstGeom prst="rect">
            <a:avLst/>
          </a:prstGeom>
          <a:noFill/>
          <a:ln w="28575" cap="flat" cmpd="sng" algn="ctr">
            <a:solidFill>
              <a:srgbClr val="00593C"/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Standards-based Assessment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used in the classroom before, during, and after instruction 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monitor and evaluate student progress towards mastery of grade level standards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inform instruction and respond to students’ needs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teachers reflect on the effectiveness of their instructional strategies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FD6CBDC-E1FD-EBE8-95F2-0DF3E4B8E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0800" y="4184927"/>
            <a:ext cx="156210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4A4FC2-9DCC-9D63-B5B5-01DADC458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080" y="3482867"/>
            <a:ext cx="3948753" cy="11678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C66CC6D-D0F1-8BCC-7B43-570E744C50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8907" y="2554425"/>
            <a:ext cx="1512148" cy="1342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4A7362-EB43-886C-08A7-4CB72DD9246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250" t="27233" r="41189"/>
          <a:stretch>
            <a:fillRect/>
          </a:stretch>
        </p:blipFill>
        <p:spPr>
          <a:xfrm>
            <a:off x="699580" y="3552091"/>
            <a:ext cx="1256287" cy="1098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C366F1-E8B6-C799-14F5-06E2A9E46C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80" y="4650715"/>
            <a:ext cx="1296787" cy="1146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5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410774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2A104"/>
                </a:solidFill>
              </a:rPr>
              <a:t>STANDARDS-BASED ASSESSMENTS:</a:t>
            </a:r>
            <a:br>
              <a:rPr lang="en-US" sz="4000" b="1" dirty="0">
                <a:solidFill>
                  <a:srgbClr val="C2A104"/>
                </a:solidFill>
              </a:rPr>
            </a:br>
            <a:r>
              <a:rPr lang="en-US" sz="4000" b="1" dirty="0">
                <a:solidFill>
                  <a:srgbClr val="C2A104"/>
                </a:solidFill>
              </a:rPr>
              <a:t>UNIT ASSESSMENTS</a:t>
            </a:r>
          </a:p>
        </p:txBody>
      </p:sp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0664C119-CEAC-F26D-E507-9EC5300D9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689298"/>
              </p:ext>
            </p:extLst>
          </p:nvPr>
        </p:nvGraphicFramePr>
        <p:xfrm>
          <a:off x="576072" y="1704560"/>
          <a:ext cx="9182825" cy="2382520"/>
        </p:xfrm>
        <a:graphic>
          <a:graphicData uri="http://schemas.openxmlformats.org/drawingml/2006/table">
            <a:tbl>
              <a:tblPr firstRow="1" bandRow="1"/>
              <a:tblGrid>
                <a:gridCol w="1259135">
                  <a:extLst>
                    <a:ext uri="{9D8B030D-6E8A-4147-A177-3AD203B41FA5}">
                      <a16:colId xmlns:a16="http://schemas.microsoft.com/office/drawing/2014/main" val="2739647959"/>
                    </a:ext>
                  </a:extLst>
                </a:gridCol>
                <a:gridCol w="7923690">
                  <a:extLst>
                    <a:ext uri="{9D8B030D-6E8A-4147-A177-3AD203B41FA5}">
                      <a16:colId xmlns:a16="http://schemas.microsoft.com/office/drawing/2014/main" val="192381956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When?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Why?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55062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end of each instructional unit</a:t>
                      </a:r>
                    </a:p>
                    <a:p>
                      <a:pPr rtl="0" fontAlgn="base"/>
                      <a:endParaRPr lang="en-US" sz="1600" b="0" i="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 dirty="0"/>
                        <a:t>Used to monitor student progress towards mastery of grade-level standards </a:t>
                      </a:r>
                    </a:p>
                    <a:p>
                      <a:pPr marL="285750" indent="-285750">
                        <a:buFont typeface="Calibri"/>
                        <a:buChar char="-"/>
                      </a:pPr>
                      <a:endParaRPr lang="en-US" dirty="0"/>
                    </a:p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 dirty="0"/>
                        <a:t>Administered at the end of an instructional unit </a:t>
                      </a:r>
                    </a:p>
                    <a:p>
                      <a:pPr marL="285750" indent="-285750">
                        <a:buFont typeface="Calibri"/>
                        <a:buChar char="-"/>
                      </a:pPr>
                      <a:endParaRPr lang="en-US" dirty="0"/>
                    </a:p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 dirty="0"/>
                        <a:t>Unpacking assessment items facilitates understanding of student expectations </a:t>
                      </a:r>
                    </a:p>
                    <a:p>
                      <a:pPr marL="285750" indent="-285750">
                        <a:buFont typeface="Calibri"/>
                        <a:buChar char="-"/>
                      </a:pPr>
                      <a:endParaRPr lang="en-US" dirty="0"/>
                    </a:p>
                    <a:p>
                      <a:pPr marL="285750" indent="-285750">
                        <a:buFont typeface="Calibri"/>
                        <a:buChar char="-"/>
                      </a:pPr>
                      <a:r>
                        <a:rPr lang="en-US" dirty="0"/>
                        <a:t>Results should be analyzed and used to inform instruction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846453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1C3641E-D899-F757-10B8-72B598A230D8}"/>
              </a:ext>
            </a:extLst>
          </p:cNvPr>
          <p:cNvSpPr txBox="1"/>
          <p:nvPr/>
        </p:nvSpPr>
        <p:spPr>
          <a:xfrm>
            <a:off x="9808255" y="3255328"/>
            <a:ext cx="22214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 about Unit Assessments on the Assessment Hub!</a:t>
            </a:r>
            <a:endParaRPr lang="en-US" dirty="0"/>
          </a:p>
        </p:txBody>
      </p:sp>
      <p:graphicFrame>
        <p:nvGraphicFramePr>
          <p:cNvPr id="15" name="Table 12">
            <a:extLst>
              <a:ext uri="{FF2B5EF4-FFF2-40B4-BE49-F238E27FC236}">
                <a16:creationId xmlns:a16="http://schemas.microsoft.com/office/drawing/2014/main" id="{2039EB61-2694-D9CF-9CF7-A64355F95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697899"/>
              </p:ext>
            </p:extLst>
          </p:nvPr>
        </p:nvGraphicFramePr>
        <p:xfrm>
          <a:off x="576072" y="4270235"/>
          <a:ext cx="11333686" cy="2471617"/>
        </p:xfrm>
        <a:graphic>
          <a:graphicData uri="http://schemas.openxmlformats.org/drawingml/2006/table">
            <a:tbl>
              <a:tblPr firstRow="1" bandRow="1"/>
              <a:tblGrid>
                <a:gridCol w="1562336">
                  <a:extLst>
                    <a:ext uri="{9D8B030D-6E8A-4147-A177-3AD203B41FA5}">
                      <a16:colId xmlns:a16="http://schemas.microsoft.com/office/drawing/2014/main" val="4262436571"/>
                    </a:ext>
                  </a:extLst>
                </a:gridCol>
                <a:gridCol w="9771350">
                  <a:extLst>
                    <a:ext uri="{9D8B030D-6E8A-4147-A177-3AD203B41FA5}">
                      <a16:colId xmlns:a16="http://schemas.microsoft.com/office/drawing/2014/main" val="1321379778"/>
                    </a:ext>
                  </a:extLst>
                </a:gridCol>
              </a:tblGrid>
              <a:tr h="3152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/>
                        <a:t>Content 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/>
                        <a:t>Grade 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026784"/>
                  </a:ext>
                </a:extLst>
              </a:tr>
              <a:tr h="5445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/>
                        <a:t>Math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Grades 6-8, Enhanced Honors Algebra, Algebra CC, Algebra CC Honors (required) </a:t>
                      </a:r>
                    </a:p>
                    <a:p>
                      <a:endParaRPr lang="en-US" sz="800" dirty="0"/>
                    </a:p>
                    <a:p>
                      <a:r>
                        <a:rPr lang="en-US" sz="1600" dirty="0"/>
                        <a:t>Advanced Algebra CC, Advanced Algebra CC Honors, Geometry CC, Geometry CC Honors, Precalculus (optional)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603592"/>
                  </a:ext>
                </a:extLst>
              </a:tr>
              <a:tr h="3751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/>
                        <a:t>ELA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Grades 6-8, Enhanced Literature &amp; Composition I, Literature &amp; Composition II (required)</a:t>
                      </a:r>
                    </a:p>
                    <a:p>
                      <a:endParaRPr lang="en-US" sz="800" dirty="0"/>
                    </a:p>
                    <a:p>
                      <a:r>
                        <a:rPr lang="en-US" sz="1600" dirty="0"/>
                        <a:t>Literature &amp; Composition I (optional)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189430"/>
                  </a:ext>
                </a:extLst>
              </a:tr>
              <a:tr h="3152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/>
                        <a:t>Science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Grade 8, HS Physical Science (Grade 8), Biology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147185"/>
                  </a:ext>
                </a:extLst>
              </a:tr>
              <a:tr h="3989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/>
                        <a:t>Social Studies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600" dirty="0"/>
                        <a:t>Grade 8, U.S. History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49168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38045D9-E9D1-FE52-04D0-6AC74EEBE4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16"/>
          <a:stretch>
            <a:fillRect/>
          </a:stretch>
        </p:blipFill>
        <p:spPr>
          <a:xfrm>
            <a:off x="10201447" y="1975103"/>
            <a:ext cx="1512148" cy="125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486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0A9A8-D4CF-F374-36BC-505531B50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9095AD-7A2C-D867-3C5D-7B613C836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31" y="531663"/>
            <a:ext cx="10749950" cy="1045427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2A104"/>
                </a:solidFill>
              </a:rPr>
              <a:t>STANDARDS-BASED ASSESSMENTS:</a:t>
            </a:r>
            <a:br>
              <a:rPr lang="en-US" sz="4000" b="1" dirty="0">
                <a:solidFill>
                  <a:srgbClr val="C2A104"/>
                </a:solidFill>
              </a:rPr>
            </a:br>
            <a:r>
              <a:rPr lang="en-US" sz="4000" b="1" dirty="0">
                <a:solidFill>
                  <a:srgbClr val="C2A104"/>
                </a:solidFill>
              </a:rPr>
              <a:t>WRITING ASSESSMENTS BENCHMARK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153462-26C1-97FC-B438-D12C878B96B8}"/>
              </a:ext>
            </a:extLst>
          </p:cNvPr>
          <p:cNvSpPr txBox="1"/>
          <p:nvPr/>
        </p:nvSpPr>
        <p:spPr>
          <a:xfrm>
            <a:off x="9072554" y="5633623"/>
            <a:ext cx="29888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>
                <a:hlinkClick r:id="rId3"/>
              </a:rPr>
              <a:t>Read more about Writing Assessments on the Assessment Hub!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163D09-E28E-AF80-446A-37A7BDA883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925" y="4312242"/>
            <a:ext cx="1512148" cy="1342418"/>
          </a:xfrm>
          <a:prstGeom prst="rect">
            <a:avLst/>
          </a:prstGeom>
        </p:spPr>
      </p:pic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BA143B7E-64E8-2F92-4CA1-EB323420E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751618"/>
              </p:ext>
            </p:extLst>
          </p:nvPr>
        </p:nvGraphicFramePr>
        <p:xfrm>
          <a:off x="666177" y="1890566"/>
          <a:ext cx="10323458" cy="2108200"/>
        </p:xfrm>
        <a:graphic>
          <a:graphicData uri="http://schemas.openxmlformats.org/drawingml/2006/table">
            <a:tbl>
              <a:tblPr firstRow="1" bandRow="1"/>
              <a:tblGrid>
                <a:gridCol w="1573231">
                  <a:extLst>
                    <a:ext uri="{9D8B030D-6E8A-4147-A177-3AD203B41FA5}">
                      <a16:colId xmlns:a16="http://schemas.microsoft.com/office/drawing/2014/main" val="384861202"/>
                    </a:ext>
                  </a:extLst>
                </a:gridCol>
                <a:gridCol w="2789373">
                  <a:extLst>
                    <a:ext uri="{9D8B030D-6E8A-4147-A177-3AD203B41FA5}">
                      <a16:colId xmlns:a16="http://schemas.microsoft.com/office/drawing/2014/main" val="2739647959"/>
                    </a:ext>
                  </a:extLst>
                </a:gridCol>
                <a:gridCol w="5960854">
                  <a:extLst>
                    <a:ext uri="{9D8B030D-6E8A-4147-A177-3AD203B41FA5}">
                      <a16:colId xmlns:a16="http://schemas.microsoft.com/office/drawing/2014/main" val="192381956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Who?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When?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Why?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55062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Grades 6-8, Lit/Comp II</a:t>
                      </a:r>
                    </a:p>
                    <a:p>
                      <a:r>
                        <a:rPr lang="en-US"/>
                        <a:t>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September 14</a:t>
                      </a:r>
                      <a:r>
                        <a:rPr lang="en-US" sz="1800" b="0" i="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-18</a:t>
                      </a:r>
                      <a:r>
                        <a:rPr lang="en-US" sz="1800" b="0" i="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lvl="0">
                        <a:buNone/>
                      </a:pPr>
                      <a:r>
                        <a:rPr lang="en-US" sz="16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(Benchmark 1 on the calendar)</a:t>
                      </a:r>
                      <a:endParaRPr lang="en-US" sz="1400" b="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None/>
                      </a:pP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None/>
                      </a:pP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Provides district-wide assessment and data point on students’ writing skills so that schools can use the data to tailor further writing instruction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Offers data analysis and reporting (needs to be teacher scored using GADOE rubric)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846453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D99E5F9-5D6E-FD1A-8C54-BF3B475322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3613" y="4137889"/>
            <a:ext cx="7037782" cy="258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26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2A104"/>
                </a:solidFill>
              </a:rPr>
              <a:t>STANDARDS-BASED ASSESSMENTS:</a:t>
            </a:r>
            <a:br>
              <a:rPr lang="en-US" sz="4000" b="1" dirty="0">
                <a:solidFill>
                  <a:srgbClr val="C2A104"/>
                </a:solidFill>
              </a:rPr>
            </a:br>
            <a:r>
              <a:rPr lang="en-US" sz="4000" b="1" dirty="0">
                <a:solidFill>
                  <a:srgbClr val="C2A104"/>
                </a:solidFill>
              </a:rPr>
              <a:t>WRITE SCORE BENCHMARK 2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D52C310-DC57-51DD-74A3-7B05DE47D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798" y="4934093"/>
            <a:ext cx="1440025" cy="143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A screenshot of a test&#10;&#10;Description automatically generated">
            <a:extLst>
              <a:ext uri="{FF2B5EF4-FFF2-40B4-BE49-F238E27FC236}">
                <a16:creationId xmlns:a16="http://schemas.microsoft.com/office/drawing/2014/main" id="{C136CB44-47E2-C656-C8AA-44A0F41BC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835" y="4637912"/>
            <a:ext cx="4533564" cy="20236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C0E7F28-F09C-FB8C-F95B-12D352ECF28E}"/>
              </a:ext>
            </a:extLst>
          </p:cNvPr>
          <p:cNvSpPr txBox="1"/>
          <p:nvPr/>
        </p:nvSpPr>
        <p:spPr>
          <a:xfrm>
            <a:off x="9881422" y="5378289"/>
            <a:ext cx="23102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 more about Write Score on the Assessment Hub!</a:t>
            </a:r>
            <a:endParaRPr lang="en-US"/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D5321E86-F44E-6184-9A8B-47E858572E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941123"/>
              </p:ext>
            </p:extLst>
          </p:nvPr>
        </p:nvGraphicFramePr>
        <p:xfrm>
          <a:off x="683922" y="1728248"/>
          <a:ext cx="10323458" cy="2382520"/>
        </p:xfrm>
        <a:graphic>
          <a:graphicData uri="http://schemas.openxmlformats.org/drawingml/2006/table">
            <a:tbl>
              <a:tblPr firstRow="1" bandRow="1"/>
              <a:tblGrid>
                <a:gridCol w="1573231">
                  <a:extLst>
                    <a:ext uri="{9D8B030D-6E8A-4147-A177-3AD203B41FA5}">
                      <a16:colId xmlns:a16="http://schemas.microsoft.com/office/drawing/2014/main" val="384861202"/>
                    </a:ext>
                  </a:extLst>
                </a:gridCol>
                <a:gridCol w="2789373">
                  <a:extLst>
                    <a:ext uri="{9D8B030D-6E8A-4147-A177-3AD203B41FA5}">
                      <a16:colId xmlns:a16="http://schemas.microsoft.com/office/drawing/2014/main" val="2739647959"/>
                    </a:ext>
                  </a:extLst>
                </a:gridCol>
                <a:gridCol w="5960854">
                  <a:extLst>
                    <a:ext uri="{9D8B030D-6E8A-4147-A177-3AD203B41FA5}">
                      <a16:colId xmlns:a16="http://schemas.microsoft.com/office/drawing/2014/main" val="192381956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Who?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When?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/>
                        <a:t>Why?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55062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dirty="0"/>
                        <a:t>Grades 6-8, Lit/Comp II</a:t>
                      </a:r>
                    </a:p>
                    <a:p>
                      <a:r>
                        <a:rPr lang="en-US" dirty="0"/>
                        <a:t> </a:t>
                      </a:r>
                    </a:p>
                    <a:p>
                      <a:r>
                        <a:rPr lang="en-US" sz="1400" i="1" dirty="0"/>
                        <a:t>(some schools choose to opt in additional grades)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lvl="0">
                        <a:buNone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January 19</a:t>
                      </a:r>
                      <a:r>
                        <a:rPr lang="en-US" sz="1800" b="0" i="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  <a:r>
                        <a:rPr lang="en-US" sz="1800" b="0" i="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(Benchmark 2 on the calendar)</a:t>
                      </a:r>
                      <a:endParaRPr lang="en-US" sz="1400" b="0" i="1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lvl="0">
                        <a:buNone/>
                      </a:pP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None/>
                      </a:pP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>
                        <a:buNone/>
                      </a:pPr>
                      <a:endParaRPr lang="en-US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Provides hand-scored extended writing task and peer revision tasks assessments that are formatted and aligned to Georgia Milestones (ELA Section 1)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i="1" dirty="0"/>
                        <a:t>*G6 and G7 will have a Peer Revision Task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dirty="0"/>
                        <a:t>Offers data analysis and reporting, as well as lesson plans, professional development, and resources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93C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846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5499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A680-9856-3528-D760-AF0055D3B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C2A104"/>
                </a:solidFill>
              </a:rPr>
              <a:t>FAQ and SPECIAL POPULATIONS GUIDANCE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E0C79-B00B-28EB-7397-7283B477A91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F46609-3016-5BAB-0130-3B9E6F615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2093981"/>
            <a:ext cx="5366328" cy="45887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0A0527-C056-FA34-17FD-6ABEE4567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730171" y="1133474"/>
            <a:ext cx="2470010" cy="16466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C6E9D3-FCA3-81B8-4B77-757ABD3C6A1B}"/>
              </a:ext>
            </a:extLst>
          </p:cNvPr>
          <p:cNvSpPr txBox="1"/>
          <p:nvPr/>
        </p:nvSpPr>
        <p:spPr>
          <a:xfrm>
            <a:off x="886691" y="1459345"/>
            <a:ext cx="3435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Assessment FAQ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1BA761-726E-6325-8F06-55951160D1E9}"/>
              </a:ext>
            </a:extLst>
          </p:cNvPr>
          <p:cNvSpPr txBox="1"/>
          <p:nvPr/>
        </p:nvSpPr>
        <p:spPr>
          <a:xfrm>
            <a:off x="7304834" y="2093981"/>
            <a:ext cx="3435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Special Populations Guidance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977CCE-BDF5-ED1A-9756-F72D1E23D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800125"/>
            <a:ext cx="5853596" cy="292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04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37536-9509-5295-9D1A-18863D669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C0899-6D0D-D7F9-6AAD-3A3173D550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 sz="3200">
                <a:solidFill>
                  <a:srgbClr val="00593C"/>
                </a:solidFill>
              </a:rPr>
              <a:t>Name one assessment you have learned about in FCS and share its purpose. </a:t>
            </a:r>
          </a:p>
          <a:p>
            <a:pPr marL="0" indent="0">
              <a:buNone/>
            </a:pPr>
            <a:endParaRPr lang="en-US" sz="3200">
              <a:solidFill>
                <a:srgbClr val="00593C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B64717-7F63-35F8-B425-16222CAB6F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/>
              <a:t>20</a:t>
            </a:fld>
            <a:endParaRPr lang="en-US"/>
          </a:p>
        </p:txBody>
      </p:sp>
      <p:pic>
        <p:nvPicPr>
          <p:cNvPr id="5" name="Picture 4" descr="A group of colorful speech bubbles&#10;&#10;Description automatically generated">
            <a:extLst>
              <a:ext uri="{FF2B5EF4-FFF2-40B4-BE49-F238E27FC236}">
                <a16:creationId xmlns:a16="http://schemas.microsoft.com/office/drawing/2014/main" id="{4E0A685D-2A2F-2429-7AFD-80A858397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92794" y="3207342"/>
            <a:ext cx="3731664" cy="2793408"/>
          </a:xfrm>
          <a:prstGeom prst="rect">
            <a:avLst/>
          </a:prstGeom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A96EC805-91EB-6589-5743-6A3079BCC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25" y="587375"/>
            <a:ext cx="10750550" cy="582613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C2A104"/>
                </a:solidFill>
              </a:rPr>
              <a:t>TURN AND TALK</a:t>
            </a:r>
          </a:p>
        </p:txBody>
      </p:sp>
    </p:spTree>
    <p:extLst>
      <p:ext uri="{BB962C8B-B14F-4D97-AF65-F5344CB8AC3E}">
        <p14:creationId xmlns:p14="http://schemas.microsoft.com/office/powerpoint/2010/main" val="3961165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GOALS FOR TODAY’S SESSION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80D9E8-5FEA-55D2-BD47-39F5091EB4F4}"/>
              </a:ext>
            </a:extLst>
          </p:cNvPr>
          <p:cNvSpPr/>
          <p:nvPr/>
        </p:nvSpPr>
        <p:spPr>
          <a:xfrm>
            <a:off x="368559" y="2229024"/>
            <a:ext cx="11643556" cy="41068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Participants will learn about the different assessments administered in Fulton County. We will: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2800" kern="0">
              <a:solidFill>
                <a:srgbClr val="6B1F33"/>
              </a:solidFill>
              <a:latin typeface="Calibri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Show how to access various assessment platforms 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593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593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48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FCS ASSESSMENT PLATFORMS</a:t>
            </a: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F7A5E512-58CA-2935-3442-A74ED138A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45" y="1616753"/>
            <a:ext cx="10261023" cy="478481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151E888-D3E8-9A18-0799-67D1F0E64031}"/>
              </a:ext>
            </a:extLst>
          </p:cNvPr>
          <p:cNvSpPr/>
          <p:nvPr/>
        </p:nvSpPr>
        <p:spPr>
          <a:xfrm>
            <a:off x="2165471" y="5189282"/>
            <a:ext cx="1330177" cy="1202713"/>
          </a:xfrm>
          <a:prstGeom prst="rect">
            <a:avLst/>
          </a:prstGeom>
          <a:noFill/>
          <a:ln w="57150" cap="flat" cmpd="sng" algn="ctr">
            <a:solidFill>
              <a:srgbClr val="BC9A0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4C84D4-AFCA-7D38-9D35-13EDB52D6E4F}"/>
              </a:ext>
            </a:extLst>
          </p:cNvPr>
          <p:cNvSpPr/>
          <p:nvPr/>
        </p:nvSpPr>
        <p:spPr>
          <a:xfrm>
            <a:off x="9097940" y="5194477"/>
            <a:ext cx="1338836" cy="1202713"/>
          </a:xfrm>
          <a:prstGeom prst="rect">
            <a:avLst/>
          </a:prstGeom>
          <a:noFill/>
          <a:ln w="57150" cap="flat" cmpd="sng" algn="ctr">
            <a:solidFill>
              <a:srgbClr val="BC9A0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9EF728-32FE-DE7C-03CD-1A9533358C66}"/>
              </a:ext>
            </a:extLst>
          </p:cNvPr>
          <p:cNvSpPr/>
          <p:nvPr/>
        </p:nvSpPr>
        <p:spPr>
          <a:xfrm>
            <a:off x="7719412" y="3634110"/>
            <a:ext cx="1373472" cy="1246009"/>
          </a:xfrm>
          <a:prstGeom prst="rect">
            <a:avLst/>
          </a:prstGeom>
          <a:noFill/>
          <a:ln w="57150" cap="flat" cmpd="sng" algn="ctr">
            <a:solidFill>
              <a:srgbClr val="BC9A0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2AB74234-4BEA-984D-85AF-4642D74C9375}"/>
              </a:ext>
            </a:extLst>
          </p:cNvPr>
          <p:cNvSpPr/>
          <p:nvPr/>
        </p:nvSpPr>
        <p:spPr>
          <a:xfrm rot="-2820000">
            <a:off x="2052325" y="4794537"/>
            <a:ext cx="225136" cy="571499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E5ED0023-DFC2-5A49-5D02-5D10EC45BC9E}"/>
              </a:ext>
            </a:extLst>
          </p:cNvPr>
          <p:cNvSpPr/>
          <p:nvPr/>
        </p:nvSpPr>
        <p:spPr>
          <a:xfrm rot="2940000">
            <a:off x="8996915" y="3227241"/>
            <a:ext cx="225136" cy="571499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2F81E99F-883F-DEBB-3A01-DCC4443D289B}"/>
              </a:ext>
            </a:extLst>
          </p:cNvPr>
          <p:cNvSpPr/>
          <p:nvPr/>
        </p:nvSpPr>
        <p:spPr>
          <a:xfrm rot="2160000">
            <a:off x="10209189" y="4768560"/>
            <a:ext cx="225136" cy="571499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8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DCC0B-B2D7-F3B8-3D94-65556D6A2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C2A104"/>
                </a:solidFill>
              </a:rPr>
              <a:t>CANVAS</a:t>
            </a:r>
            <a:r>
              <a:rPr lang="en-US" b="1" dirty="0">
                <a:solidFill>
                  <a:srgbClr val="C2A104"/>
                </a:solidFill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550DC-178D-771D-2DC9-4BE28DDDB89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99865A-C42C-821F-B183-FF18FCB03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131" y="1412212"/>
            <a:ext cx="1473084" cy="1569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7DCBF0-8F4D-EBB9-F50F-ACEB2C253011}"/>
              </a:ext>
            </a:extLst>
          </p:cNvPr>
          <p:cNvSpPr txBox="1"/>
          <p:nvPr/>
        </p:nvSpPr>
        <p:spPr>
          <a:xfrm>
            <a:off x="6338261" y="3224005"/>
            <a:ext cx="5425114" cy="264687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/>
              <a:t>Canvas is a platform for instructors to manage their courses. One feature teachers can use is Creating an Assignment with Illuminate, which links the assessment from Illuminate into Canvas. </a:t>
            </a:r>
          </a:p>
          <a:p>
            <a:endParaRPr lang="en-US"/>
          </a:p>
          <a:p>
            <a:r>
              <a:rPr lang="en-US" sz="1400" i="1"/>
              <a:t>NOTE: there are some watchouts when using this feature</a:t>
            </a:r>
          </a:p>
          <a:p>
            <a:endParaRPr lang="en-US"/>
          </a:p>
          <a:p>
            <a:r>
              <a:rPr lang="en-US">
                <a:hlinkClick r:id="rId3"/>
              </a:rPr>
              <a:t>Read more about linking Illuminate and Canvas on the Assessment Hub!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63F5E0-ED59-F868-BF23-D3CF1E7218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86"/>
          <a:stretch>
            <a:fillRect/>
          </a:stretch>
        </p:blipFill>
        <p:spPr>
          <a:xfrm>
            <a:off x="854920" y="1361868"/>
            <a:ext cx="5241080" cy="519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42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90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GOALS FOR TODAY’S SESSION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80D9E8-5FEA-55D2-BD47-39F5091EB4F4}"/>
              </a:ext>
            </a:extLst>
          </p:cNvPr>
          <p:cNvSpPr/>
          <p:nvPr/>
        </p:nvSpPr>
        <p:spPr>
          <a:xfrm>
            <a:off x="368559" y="2229024"/>
            <a:ext cx="11643556" cy="41068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Participants will learn about the different assessments administered in Fulton County. We will: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593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2800" kern="0">
              <a:solidFill>
                <a:srgbClr val="00593C"/>
              </a:solidFill>
              <a:latin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00593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593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Review Fulton's assessment calendar</a:t>
            </a:r>
          </a:p>
        </p:txBody>
      </p:sp>
    </p:spTree>
    <p:extLst>
      <p:ext uri="{BB962C8B-B14F-4D97-AF65-F5344CB8AC3E}">
        <p14:creationId xmlns:p14="http://schemas.microsoft.com/office/powerpoint/2010/main" val="282100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FCS ASSESSMENT CALENDAR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3CB7A3-A872-FAAE-E86F-2F243BD95A75}"/>
              </a:ext>
            </a:extLst>
          </p:cNvPr>
          <p:cNvSpPr txBox="1"/>
          <p:nvPr/>
        </p:nvSpPr>
        <p:spPr>
          <a:xfrm>
            <a:off x="3963646" y="5887575"/>
            <a:ext cx="5643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3"/>
              </a:rPr>
              <a:t>View your assessment calendars on the Assessment Hub!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CC131C-A699-B165-B898-1A680A0B80D8}"/>
              </a:ext>
            </a:extLst>
          </p:cNvPr>
          <p:cNvCxnSpPr/>
          <p:nvPr/>
        </p:nvCxnSpPr>
        <p:spPr>
          <a:xfrm>
            <a:off x="5972190" y="1862592"/>
            <a:ext cx="0" cy="3824577"/>
          </a:xfrm>
          <a:prstGeom prst="line">
            <a:avLst/>
          </a:prstGeom>
          <a:ln w="57150">
            <a:solidFill>
              <a:srgbClr val="730B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E4796F2-0138-7F97-5D88-5246157A7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98" y="2355269"/>
            <a:ext cx="5356738" cy="30053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E7E386-ECF0-FA85-14BB-615833C7F4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547" y="2346034"/>
            <a:ext cx="6063683" cy="296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12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FCS ASSESSMENT CALENDAR: ACCESS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9EC87DB-FA7B-0D3E-6CBF-A62B8FD53D35}"/>
              </a:ext>
            </a:extLst>
          </p:cNvPr>
          <p:cNvGrpSpPr/>
          <p:nvPr/>
        </p:nvGrpSpPr>
        <p:grpSpPr>
          <a:xfrm>
            <a:off x="517585" y="1232796"/>
            <a:ext cx="10969120" cy="5051360"/>
            <a:chOff x="201743" y="1183648"/>
            <a:chExt cx="11284962" cy="510050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F7283E5-6C1E-EF61-049A-654D57FF0F88}"/>
                </a:ext>
              </a:extLst>
            </p:cNvPr>
            <p:cNvSpPr txBox="1"/>
            <p:nvPr/>
          </p:nvSpPr>
          <p:spPr>
            <a:xfrm>
              <a:off x="2900454" y="1183648"/>
              <a:ext cx="67208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730B2D"/>
                  </a:solidFill>
                  <a:effectLst/>
                  <a:uLnTx/>
                  <a:uFillTx/>
                </a:rPr>
                <a:t>To access the Assessment Hub…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0855614-E431-9A57-D8C4-69DA2756FA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1743" y="2316557"/>
              <a:ext cx="7736538" cy="3809748"/>
            </a:xfrm>
            <a:prstGeom prst="rect">
              <a:avLst/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FC79B5E-38FC-D40D-4402-AE5662049FA1}"/>
                </a:ext>
              </a:extLst>
            </p:cNvPr>
            <p:cNvCxnSpPr>
              <a:cxnSpLocks/>
            </p:cNvCxnSpPr>
            <p:nvPr/>
          </p:nvCxnSpPr>
          <p:spPr>
            <a:xfrm>
              <a:off x="621418" y="3741374"/>
              <a:ext cx="420398" cy="410714"/>
            </a:xfrm>
            <a:prstGeom prst="straightConnector1">
              <a:avLst/>
            </a:prstGeom>
            <a:noFill/>
            <a:ln w="38100" cap="flat" cmpd="sng" algn="ctr">
              <a:solidFill>
                <a:srgbClr val="BC9A04"/>
              </a:solidFill>
              <a:prstDash val="solid"/>
              <a:tailEnd type="triangle"/>
            </a:ln>
            <a:effectLst/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7DFF0A-22CF-0154-2723-5C105B9A507B}"/>
                </a:ext>
              </a:extLst>
            </p:cNvPr>
            <p:cNvSpPr txBox="1"/>
            <p:nvPr/>
          </p:nvSpPr>
          <p:spPr>
            <a:xfrm>
              <a:off x="1504940" y="1775574"/>
              <a:ext cx="9182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730B2D"/>
                  </a:solidFill>
                  <a:effectLst/>
                  <a:uLnTx/>
                  <a:uFillTx/>
                </a:rPr>
                <a:t>Log into the Employee Hub </a:t>
              </a: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730B2D"/>
                  </a:solidFill>
                  <a:effectLst/>
                  <a:uLnTx/>
                  <a:uFillTx/>
                  <a:sym typeface="Wingdings" panose="05000000000000000000" pitchFamily="2" charset="2"/>
                </a:rPr>
                <a:t> </a:t>
              </a: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730B2D"/>
                  </a:solidFill>
                  <a:effectLst/>
                  <a:uLnTx/>
                  <a:uFillTx/>
                </a:rPr>
                <a:t>Click the Academics app </a:t>
              </a: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730B2D"/>
                  </a:solidFill>
                  <a:effectLst/>
                  <a:uLnTx/>
                  <a:uFillTx/>
                  <a:sym typeface="Wingdings" panose="05000000000000000000" pitchFamily="2" charset="2"/>
                </a:rPr>
                <a:t> C</a:t>
              </a: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730B2D"/>
                  </a:solidFill>
                  <a:effectLst/>
                  <a:uLnTx/>
                  <a:uFillTx/>
                </a:rPr>
                <a:t>hoose Assessment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6F5E2F3-7E17-352B-F0F4-6B9A23AE3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37600" y="2361778"/>
              <a:ext cx="2749105" cy="3787853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CF5C2D4-353F-CF0E-F88C-C40A5ED95BFA}"/>
                </a:ext>
              </a:extLst>
            </p:cNvPr>
            <p:cNvSpPr/>
            <p:nvPr/>
          </p:nvSpPr>
          <p:spPr>
            <a:xfrm>
              <a:off x="866992" y="3092894"/>
              <a:ext cx="1203098" cy="1296960"/>
            </a:xfrm>
            <a:prstGeom prst="rect">
              <a:avLst/>
            </a:prstGeom>
            <a:noFill/>
            <a:ln w="38100" cap="flat" cmpd="sng" algn="ctr">
              <a:solidFill>
                <a:srgbClr val="BC9A0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C939A0D-F650-BCB4-68C1-7D8C2692B574}"/>
                </a:ext>
              </a:extLst>
            </p:cNvPr>
            <p:cNvSpPr/>
            <p:nvPr/>
          </p:nvSpPr>
          <p:spPr>
            <a:xfrm>
              <a:off x="8737599" y="5546996"/>
              <a:ext cx="2749105" cy="737160"/>
            </a:xfrm>
            <a:prstGeom prst="rect">
              <a:avLst/>
            </a:prstGeom>
            <a:noFill/>
            <a:ln w="38100" cap="flat" cmpd="sng" algn="ctr">
              <a:solidFill>
                <a:srgbClr val="BC9A04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093A93A-AF95-2E05-B0CA-B27BC4EE580A}"/>
                </a:ext>
              </a:extLst>
            </p:cNvPr>
            <p:cNvCxnSpPr>
              <a:cxnSpLocks/>
            </p:cNvCxnSpPr>
            <p:nvPr/>
          </p:nvCxnSpPr>
          <p:spPr>
            <a:xfrm>
              <a:off x="8610802" y="5350840"/>
              <a:ext cx="488174" cy="356215"/>
            </a:xfrm>
            <a:prstGeom prst="straightConnector1">
              <a:avLst/>
            </a:prstGeom>
            <a:noFill/>
            <a:ln w="38100" cap="flat" cmpd="sng" algn="ctr">
              <a:solidFill>
                <a:srgbClr val="BC9A04"/>
              </a:solidFill>
              <a:prstDash val="solid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709702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E98E69BD-E0B1-1841-DC4D-C2E91E717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533" y="2659927"/>
            <a:ext cx="5962650" cy="40386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FCS ASSESSMENT CALENDAR: VIEWING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DC8D09-91FE-702A-E9CE-9FCC89B5016B}"/>
              </a:ext>
            </a:extLst>
          </p:cNvPr>
          <p:cNvGrpSpPr/>
          <p:nvPr/>
        </p:nvGrpSpPr>
        <p:grpSpPr>
          <a:xfrm>
            <a:off x="628407" y="2143592"/>
            <a:ext cx="5261234" cy="3936978"/>
            <a:chOff x="-1" y="1492432"/>
            <a:chExt cx="6510388" cy="4142346"/>
          </a:xfrm>
        </p:grpSpPr>
        <p:pic>
          <p:nvPicPr>
            <p:cNvPr id="14" name="Picture 8" descr="A screenshot of a calendar&#10;&#10;Description automatically generated">
              <a:extLst>
                <a:ext uri="{FF2B5EF4-FFF2-40B4-BE49-F238E27FC236}">
                  <a16:creationId xmlns:a16="http://schemas.microsoft.com/office/drawing/2014/main" id="{AA635A0D-776B-2059-969F-49B293CE6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" y="2109600"/>
              <a:ext cx="6510388" cy="352517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AD2140D-55B6-0728-E6F0-2BB8A63EE830}"/>
                </a:ext>
              </a:extLst>
            </p:cNvPr>
            <p:cNvSpPr txBox="1"/>
            <p:nvPr/>
          </p:nvSpPr>
          <p:spPr>
            <a:xfrm>
              <a:off x="567827" y="1492432"/>
              <a:ext cx="5374734" cy="42098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730B2D"/>
                  </a:solidFill>
                  <a:effectLst/>
                  <a:uLnTx/>
                  <a:uFillTx/>
                </a:rPr>
                <a:t>Choose "Assessment Calendars"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39F9812-F8FD-2F2A-DB9C-05846FB9D062}"/>
              </a:ext>
            </a:extLst>
          </p:cNvPr>
          <p:cNvSpPr txBox="1"/>
          <p:nvPr/>
        </p:nvSpPr>
        <p:spPr>
          <a:xfrm>
            <a:off x="6096000" y="2022276"/>
            <a:ext cx="5615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730B2D"/>
                </a:solidFill>
                <a:effectLst/>
                <a:uLnTx/>
                <a:uFillTx/>
              </a:rPr>
              <a:t>Place your clicker over the </a:t>
            </a:r>
            <a:r>
              <a:rPr lang="en-US" sz="2000" kern="0">
                <a:solidFill>
                  <a:srgbClr val="730B2D"/>
                </a:solidFill>
              </a:rPr>
              <a:t>6-8 or HS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730B2D"/>
                </a:solidFill>
                <a:effectLst/>
                <a:uLnTx/>
                <a:uFillTx/>
              </a:rPr>
              <a:t> Assessment Calendar-&gt; Click “Open in new window” box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038EE4-4457-569A-F40F-00F443B78FCB}"/>
              </a:ext>
            </a:extLst>
          </p:cNvPr>
          <p:cNvSpPr/>
          <p:nvPr/>
        </p:nvSpPr>
        <p:spPr>
          <a:xfrm>
            <a:off x="6820190" y="5121198"/>
            <a:ext cx="4804617" cy="544580"/>
          </a:xfrm>
          <a:prstGeom prst="rect">
            <a:avLst/>
          </a:prstGeom>
          <a:noFill/>
          <a:ln w="38100" cap="flat" cmpd="sng" algn="ctr">
            <a:solidFill>
              <a:srgbClr val="BC9A0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BC9A04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BA5DEB9-11C9-8EE4-957A-E1CCCF099F98}"/>
              </a:ext>
            </a:extLst>
          </p:cNvPr>
          <p:cNvCxnSpPr>
            <a:cxnSpLocks/>
          </p:cNvCxnSpPr>
          <p:nvPr/>
        </p:nvCxnSpPr>
        <p:spPr>
          <a:xfrm flipH="1">
            <a:off x="11527949" y="4826442"/>
            <a:ext cx="478244" cy="405686"/>
          </a:xfrm>
          <a:prstGeom prst="straightConnector1">
            <a:avLst/>
          </a:prstGeom>
          <a:noFill/>
          <a:ln w="57150" cap="flat" cmpd="sng" algn="ctr">
            <a:solidFill>
              <a:srgbClr val="730B2D"/>
            </a:solidFill>
            <a:prstDash val="solid"/>
            <a:tailEnd type="triangle"/>
          </a:ln>
          <a:effectLst/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7DD8E587-CDE4-56A6-7B09-73917280E0EB}"/>
              </a:ext>
            </a:extLst>
          </p:cNvPr>
          <p:cNvSpPr/>
          <p:nvPr/>
        </p:nvSpPr>
        <p:spPr>
          <a:xfrm>
            <a:off x="8439149" y="6210300"/>
            <a:ext cx="1628775" cy="285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CF85C5-B437-8A00-5EC3-059C45AFC48D}"/>
              </a:ext>
            </a:extLst>
          </p:cNvPr>
          <p:cNvSpPr/>
          <p:nvPr/>
        </p:nvSpPr>
        <p:spPr>
          <a:xfrm>
            <a:off x="7296150" y="5960534"/>
            <a:ext cx="757632" cy="285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902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FCS ASSESSMENT CALENDAR</a:t>
            </a:r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6BC332F6-1ECD-04B4-61D2-7216C8A4FF91}"/>
              </a:ext>
            </a:extLst>
          </p:cNvPr>
          <p:cNvSpPr/>
          <p:nvPr/>
        </p:nvSpPr>
        <p:spPr>
          <a:xfrm rot="514455">
            <a:off x="10128860" y="2473233"/>
            <a:ext cx="2022239" cy="1911533"/>
          </a:xfrm>
          <a:prstGeom prst="wedgeEllipseCallout">
            <a:avLst>
              <a:gd name="adj1" fmla="val -39872"/>
              <a:gd name="adj2" fmla="val 123733"/>
            </a:avLst>
          </a:prstGeom>
          <a:solidFill>
            <a:srgbClr val="00593C"/>
          </a:solidFill>
          <a:ln w="25400" cap="flat" cmpd="sng" algn="ctr">
            <a:solidFill>
              <a:srgbClr val="00593C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Share ONE thing you notice on the Assessment Calendar you’re viewing.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2CB125-1D2C-74BA-DA33-C08884657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74" y="1995290"/>
            <a:ext cx="8863784" cy="434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734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GOALS FOR TODAY’S SESSION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80D9E8-5FEA-55D2-BD47-39F5091EB4F4}"/>
              </a:ext>
            </a:extLst>
          </p:cNvPr>
          <p:cNvSpPr/>
          <p:nvPr/>
        </p:nvSpPr>
        <p:spPr>
          <a:xfrm>
            <a:off x="368559" y="2229024"/>
            <a:ext cx="11643556" cy="4106884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40" tIns="45720" rIns="91440" bIns="4572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Participants will learn about the different assessments administered in Fulton County. We will: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 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2800" kern="0">
              <a:solidFill>
                <a:srgbClr val="6B1F33"/>
              </a:solidFill>
              <a:latin typeface="Calibri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914400" marR="0" lvl="1" indent="-457200" algn="ctr" defTabSz="91440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en-US" sz="2800" kern="0">
              <a:solidFill>
                <a:srgbClr val="6B1F33"/>
              </a:solidFill>
              <a:latin typeface="Calibri"/>
              <a:cs typeface="Calibri"/>
            </a:endParaRPr>
          </a:p>
          <a:p>
            <a:pPr marL="914400" lvl="1" indent="-457200" algn="ctr">
              <a:spcBef>
                <a:spcPts val="800"/>
              </a:spcBef>
              <a:buFont typeface="Wingdings" panose="05000000000000000000" pitchFamily="2" charset="2"/>
              <a:buChar char="ü"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Discuss data-driven </a:t>
            </a:r>
            <a:r>
              <a:rPr lang="en-US" sz="2800" kern="0">
                <a:solidFill>
                  <a:srgbClr val="6B1F33"/>
                </a:solidFill>
                <a:latin typeface="Calibri"/>
                <a:cs typeface="Calibri"/>
              </a:rPr>
              <a:t>instructional 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6B1F33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practices</a:t>
            </a:r>
            <a:r>
              <a:rPr lang="en-US" sz="2800" kern="0">
                <a:solidFill>
                  <a:srgbClr val="6B1F33"/>
                </a:solidFill>
                <a:latin typeface="Calibri"/>
                <a:cs typeface="Calibri"/>
              </a:rPr>
              <a:t> </a:t>
            </a:r>
            <a:endParaRPr lang="en-US" sz="2800" b="0" i="0" u="none" strike="noStrike" kern="0" cap="none" spc="0" normalizeH="0" baseline="0" noProof="0">
              <a:ln>
                <a:noFill/>
              </a:ln>
              <a:solidFill>
                <a:srgbClr val="6B1F33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580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DATA-DRIVEN INSTRUCTION IN FCS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856B915-EE0B-0E2B-2C01-9D7D56D132CC}"/>
              </a:ext>
            </a:extLst>
          </p:cNvPr>
          <p:cNvGrpSpPr/>
          <p:nvPr/>
        </p:nvGrpSpPr>
        <p:grpSpPr>
          <a:xfrm>
            <a:off x="808984" y="1315623"/>
            <a:ext cx="9804587" cy="5411748"/>
            <a:chOff x="2058121" y="1250308"/>
            <a:chExt cx="8343673" cy="510310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851581AB-47FB-12EA-601F-7FE235D282C4}"/>
                </a:ext>
              </a:extLst>
            </p:cNvPr>
            <p:cNvGrpSpPr/>
            <p:nvPr/>
          </p:nvGrpSpPr>
          <p:grpSpPr>
            <a:xfrm>
              <a:off x="2058121" y="1369715"/>
              <a:ext cx="8343673" cy="4983694"/>
              <a:chOff x="2122960" y="1343002"/>
              <a:chExt cx="8343673" cy="4983694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1C82B1AB-CD19-7FE8-8727-74EADAB29CA2}"/>
                  </a:ext>
                </a:extLst>
              </p:cNvPr>
              <p:cNvSpPr/>
              <p:nvPr/>
            </p:nvSpPr>
            <p:spPr>
              <a:xfrm>
                <a:off x="7886393" y="2717671"/>
                <a:ext cx="2580240" cy="1807997"/>
              </a:xfrm>
              <a:prstGeom prst="ellipse">
                <a:avLst/>
              </a:prstGeom>
              <a:gradFill rotWithShape="1">
                <a:gsLst>
                  <a:gs pos="0">
                    <a:srgbClr val="00593C">
                      <a:shade val="51000"/>
                      <a:satMod val="130000"/>
                    </a:srgbClr>
                  </a:gs>
                  <a:gs pos="80000">
                    <a:srgbClr val="00593C">
                      <a:shade val="93000"/>
                      <a:satMod val="130000"/>
                    </a:srgbClr>
                  </a:gs>
                  <a:gs pos="100000">
                    <a:srgbClr val="00593C">
                      <a:shade val="94000"/>
                      <a:satMod val="135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00593C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Balanced Assessment Plan (Calendarize)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- Plan and implement common formative assessments &amp; checks for understanding 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D4DC1907-7D9A-C510-5D4D-63CD0CAC68EF}"/>
                  </a:ext>
                </a:extLst>
              </p:cNvPr>
              <p:cNvSpPr/>
              <p:nvPr/>
            </p:nvSpPr>
            <p:spPr>
              <a:xfrm>
                <a:off x="4977345" y="4081190"/>
                <a:ext cx="2505227" cy="1807997"/>
              </a:xfrm>
              <a:prstGeom prst="ellipse">
                <a:avLst/>
              </a:prstGeom>
              <a:gradFill rotWithShape="1">
                <a:gsLst>
                  <a:gs pos="0">
                    <a:srgbClr val="00593C">
                      <a:shade val="51000"/>
                      <a:satMod val="130000"/>
                    </a:srgbClr>
                  </a:gs>
                  <a:gs pos="80000">
                    <a:srgbClr val="00593C">
                      <a:shade val="93000"/>
                      <a:satMod val="130000"/>
                    </a:srgbClr>
                  </a:gs>
                  <a:gs pos="100000">
                    <a:srgbClr val="00593C">
                      <a:shade val="94000"/>
                      <a:satMod val="135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00593C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Data Analysis &amp; Action (Formative)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71450" marR="0" lvl="0" indent="-1714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Analyze formative assessment data</a:t>
                </a:r>
              </a:p>
              <a:p>
                <a:pPr marL="171450" marR="0" lvl="0" indent="-1714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Plan for learning &amp; reteaching (if needed)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B388B347-17A1-3A2F-4230-F25B68582B78}"/>
                  </a:ext>
                </a:extLst>
              </p:cNvPr>
              <p:cNvSpPr/>
              <p:nvPr/>
            </p:nvSpPr>
            <p:spPr>
              <a:xfrm>
                <a:off x="3373512" y="1407688"/>
                <a:ext cx="1303655" cy="736600"/>
              </a:xfrm>
              <a:prstGeom prst="roundRect">
                <a:avLst/>
              </a:prstGeom>
              <a:solidFill>
                <a:srgbClr val="6B1F33"/>
              </a:solidFill>
              <a:ln w="12700" cap="flat" cmpd="sng" algn="ctr">
                <a:solidFill>
                  <a:srgbClr val="6B1F33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What do students need to know? </a:t>
                </a:r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D09250D1-9AA4-ACF5-D4A1-47D7F257A750}"/>
                  </a:ext>
                </a:extLst>
              </p:cNvPr>
              <p:cNvSpPr/>
              <p:nvPr/>
            </p:nvSpPr>
            <p:spPr>
              <a:xfrm>
                <a:off x="7893872" y="5139451"/>
                <a:ext cx="1303655" cy="736600"/>
              </a:xfrm>
              <a:prstGeom prst="roundRect">
                <a:avLst/>
              </a:prstGeom>
              <a:solidFill>
                <a:srgbClr val="6B1F33"/>
              </a:solidFill>
              <a:ln w="12700" cap="flat" cmpd="sng" algn="ctr">
                <a:solidFill>
                  <a:srgbClr val="6B1F33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How do we know that they know it?</a:t>
                </a:r>
              </a:p>
            </p:txBody>
          </p:sp>
          <p:sp>
            <p:nvSpPr>
              <p:cNvPr id="25" name="Rectangle: Rounded Corners 24">
                <a:extLst>
                  <a:ext uri="{FF2B5EF4-FFF2-40B4-BE49-F238E27FC236}">
                    <a16:creationId xmlns:a16="http://schemas.microsoft.com/office/drawing/2014/main" id="{7A1D0E2C-9867-B674-948D-84CD37210DE8}"/>
                  </a:ext>
                </a:extLst>
              </p:cNvPr>
              <p:cNvSpPr/>
              <p:nvPr/>
            </p:nvSpPr>
            <p:spPr>
              <a:xfrm>
                <a:off x="3373511" y="4796977"/>
                <a:ext cx="1303655" cy="736600"/>
              </a:xfrm>
              <a:prstGeom prst="roundRect">
                <a:avLst/>
              </a:prstGeom>
              <a:solidFill>
                <a:srgbClr val="6B1F33"/>
              </a:solidFill>
              <a:ln w="12700" cap="flat" cmpd="sng" algn="ctr">
                <a:solidFill>
                  <a:srgbClr val="6B1F33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What do we do if they don’t know it?</a:t>
                </a:r>
              </a:p>
            </p:txBody>
          </p:sp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F5D38967-0F5E-7FCA-74AD-CFB521711F27}"/>
                  </a:ext>
                </a:extLst>
              </p:cNvPr>
              <p:cNvSpPr/>
              <p:nvPr/>
            </p:nvSpPr>
            <p:spPr>
              <a:xfrm>
                <a:off x="7889921" y="1343002"/>
                <a:ext cx="1303655" cy="736600"/>
              </a:xfrm>
              <a:prstGeom prst="roundRect">
                <a:avLst/>
              </a:prstGeom>
              <a:solidFill>
                <a:srgbClr val="6B1F33"/>
              </a:solidFill>
              <a:ln w="12700" cap="flat" cmpd="sng" algn="ctr">
                <a:solidFill>
                  <a:srgbClr val="6B1F33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What is the plan for initial learning?</a:t>
                </a:r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FB35F042-96BD-212F-206D-788019789884}"/>
                  </a:ext>
                </a:extLst>
              </p:cNvPr>
              <p:cNvSpPr/>
              <p:nvPr/>
            </p:nvSpPr>
            <p:spPr>
              <a:xfrm>
                <a:off x="3354247" y="5590096"/>
                <a:ext cx="1303655" cy="736600"/>
              </a:xfrm>
              <a:prstGeom prst="roundRect">
                <a:avLst/>
              </a:prstGeom>
              <a:solidFill>
                <a:srgbClr val="6B1F33"/>
              </a:solidFill>
              <a:ln w="12700" cap="flat" cmpd="sng" algn="ctr">
                <a:solidFill>
                  <a:srgbClr val="6B1F33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Times New Roman" panose="02020603050405020304" pitchFamily="18" charset="0"/>
                  </a:rPr>
                  <a:t>What do we do if they already know it?</a:t>
                </a:r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42E1D45-0AD4-43D5-3550-1352F28E0B56}"/>
                  </a:ext>
                </a:extLst>
              </p:cNvPr>
              <p:cNvSpPr/>
              <p:nvPr/>
            </p:nvSpPr>
            <p:spPr>
              <a:xfrm>
                <a:off x="2122960" y="2837656"/>
                <a:ext cx="2546607" cy="1694469"/>
              </a:xfrm>
              <a:prstGeom prst="ellipse">
                <a:avLst/>
              </a:prstGeom>
              <a:gradFill rotWithShape="1">
                <a:gsLst>
                  <a:gs pos="0">
                    <a:srgbClr val="00593C">
                      <a:shade val="51000"/>
                      <a:satMod val="130000"/>
                    </a:srgbClr>
                  </a:gs>
                  <a:gs pos="80000">
                    <a:srgbClr val="00593C">
                      <a:shade val="93000"/>
                      <a:satMod val="130000"/>
                    </a:srgbClr>
                  </a:gs>
                  <a:gs pos="100000">
                    <a:srgbClr val="00593C">
                      <a:shade val="94000"/>
                      <a:satMod val="135000"/>
                    </a:srgbClr>
                  </a:gs>
                </a:gsLst>
                <a:lin ang="16200000" scaled="0"/>
              </a:gradFill>
              <a:ln w="9525" cap="flat" cmpd="sng" algn="ctr">
                <a:solidFill>
                  <a:srgbClr val="00593C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Data Analysis &amp; Action (Summative)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171450" marR="0" lvl="0" indent="-1714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Analyze summative assessment data </a:t>
                </a:r>
              </a:p>
              <a:p>
                <a:pPr marL="171450" marR="0" lvl="0" indent="-1714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Char char="-"/>
                  <a:tabLst/>
                  <a:defRPr/>
                </a:pPr>
                <a:r>
                  <a:rPr kumimoji="0" lang="en-US" sz="12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Plan for reteaching &amp; reassessing  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Arrow: Right 28">
                <a:extLst>
                  <a:ext uri="{FF2B5EF4-FFF2-40B4-BE49-F238E27FC236}">
                    <a16:creationId xmlns:a16="http://schemas.microsoft.com/office/drawing/2014/main" id="{74197461-B06A-23FD-ACE0-6ABAD87C7A53}"/>
                  </a:ext>
                </a:extLst>
              </p:cNvPr>
              <p:cNvSpPr/>
              <p:nvPr/>
            </p:nvSpPr>
            <p:spPr>
              <a:xfrm rot="19274616">
                <a:off x="4104206" y="2521831"/>
                <a:ext cx="1108405" cy="526070"/>
              </a:xfrm>
              <a:prstGeom prst="rightArrow">
                <a:avLst/>
              </a:prstGeom>
              <a:gradFill rotWithShape="1">
                <a:gsLst>
                  <a:gs pos="0">
                    <a:srgbClr val="BC9A04">
                      <a:shade val="51000"/>
                      <a:satMod val="130000"/>
                    </a:srgbClr>
                  </a:gs>
                  <a:gs pos="80000">
                    <a:srgbClr val="BC9A04">
                      <a:shade val="93000"/>
                      <a:satMod val="130000"/>
                    </a:srgbClr>
                  </a:gs>
                  <a:gs pos="100000">
                    <a:srgbClr val="BC9A04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Arrow: Right 29">
                <a:extLst>
                  <a:ext uri="{FF2B5EF4-FFF2-40B4-BE49-F238E27FC236}">
                    <a16:creationId xmlns:a16="http://schemas.microsoft.com/office/drawing/2014/main" id="{3208F1A9-B7F6-24AA-D8A9-E23BBE8549DE}"/>
                  </a:ext>
                </a:extLst>
              </p:cNvPr>
              <p:cNvSpPr/>
              <p:nvPr/>
            </p:nvSpPr>
            <p:spPr>
              <a:xfrm rot="2330389">
                <a:off x="7180850" y="2553048"/>
                <a:ext cx="1108405" cy="526070"/>
              </a:xfrm>
              <a:prstGeom prst="rightArrow">
                <a:avLst/>
              </a:prstGeom>
              <a:gradFill rotWithShape="1">
                <a:gsLst>
                  <a:gs pos="0">
                    <a:srgbClr val="BC9A04">
                      <a:shade val="51000"/>
                      <a:satMod val="130000"/>
                    </a:srgbClr>
                  </a:gs>
                  <a:gs pos="80000">
                    <a:srgbClr val="BC9A04">
                      <a:shade val="93000"/>
                      <a:satMod val="130000"/>
                    </a:srgbClr>
                  </a:gs>
                  <a:gs pos="100000">
                    <a:srgbClr val="BC9A04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Arrow: Right 30">
                <a:extLst>
                  <a:ext uri="{FF2B5EF4-FFF2-40B4-BE49-F238E27FC236}">
                    <a16:creationId xmlns:a16="http://schemas.microsoft.com/office/drawing/2014/main" id="{DE98E41A-FEDC-142F-7A9A-E22C0A89361A}"/>
                  </a:ext>
                </a:extLst>
              </p:cNvPr>
              <p:cNvSpPr/>
              <p:nvPr/>
            </p:nvSpPr>
            <p:spPr>
              <a:xfrm rot="8826121">
                <a:off x="7291443" y="4339427"/>
                <a:ext cx="1108405" cy="526070"/>
              </a:xfrm>
              <a:prstGeom prst="rightArrow">
                <a:avLst/>
              </a:prstGeom>
              <a:gradFill rotWithShape="1">
                <a:gsLst>
                  <a:gs pos="0">
                    <a:srgbClr val="BC9A04">
                      <a:shade val="51000"/>
                      <a:satMod val="130000"/>
                    </a:srgbClr>
                  </a:gs>
                  <a:gs pos="80000">
                    <a:srgbClr val="BC9A04">
                      <a:shade val="93000"/>
                      <a:satMod val="130000"/>
                    </a:srgbClr>
                  </a:gs>
                  <a:gs pos="100000">
                    <a:srgbClr val="BC9A04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Arrow: Right 31">
                <a:extLst>
                  <a:ext uri="{FF2B5EF4-FFF2-40B4-BE49-F238E27FC236}">
                    <a16:creationId xmlns:a16="http://schemas.microsoft.com/office/drawing/2014/main" id="{A3117131-6A58-8098-E617-D539E3910A2E}"/>
                  </a:ext>
                </a:extLst>
              </p:cNvPr>
              <p:cNvSpPr/>
              <p:nvPr/>
            </p:nvSpPr>
            <p:spPr>
              <a:xfrm rot="13092282">
                <a:off x="4163590" y="4115049"/>
                <a:ext cx="1108405" cy="526070"/>
              </a:xfrm>
              <a:prstGeom prst="rightArrow">
                <a:avLst/>
              </a:prstGeom>
              <a:gradFill rotWithShape="1">
                <a:gsLst>
                  <a:gs pos="0">
                    <a:srgbClr val="BC9A04">
                      <a:shade val="51000"/>
                      <a:satMod val="130000"/>
                    </a:srgbClr>
                  </a:gs>
                  <a:gs pos="80000">
                    <a:srgbClr val="BC9A04">
                      <a:shade val="93000"/>
                      <a:satMod val="130000"/>
                    </a:srgbClr>
                  </a:gs>
                  <a:gs pos="100000">
                    <a:srgbClr val="BC9A04">
                      <a:shade val="94000"/>
                      <a:satMod val="135000"/>
                    </a:srgb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F138828-47E1-6D93-C680-C0E3C94317F9}"/>
                </a:ext>
              </a:extLst>
            </p:cNvPr>
            <p:cNvSpPr/>
            <p:nvPr/>
          </p:nvSpPr>
          <p:spPr>
            <a:xfrm>
              <a:off x="4977345" y="1250308"/>
              <a:ext cx="2505227" cy="1748972"/>
            </a:xfrm>
            <a:prstGeom prst="ellipse">
              <a:avLst/>
            </a:prstGeom>
            <a:solidFill>
              <a:srgbClr val="00593C"/>
            </a:solidFill>
            <a:ln w="9525" cap="flat" cmpd="sng" algn="ctr">
              <a:solidFill>
                <a:srgbClr val="00593C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Initial Unit Plan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171450" marR="0" lvl="0" indent="-1714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Unpack summative assessment(s) </a:t>
              </a:r>
            </a:p>
            <a:p>
              <a:pPr marL="171450" marR="0" lvl="0" indent="-17145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Plan for learning 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2B1FC811-B793-C561-5EFD-AC6F3FA1B754}"/>
              </a:ext>
            </a:extLst>
          </p:cNvPr>
          <p:cNvSpPr txBox="1"/>
          <p:nvPr/>
        </p:nvSpPr>
        <p:spPr>
          <a:xfrm>
            <a:off x="9981194" y="5527042"/>
            <a:ext cx="22108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Resources to support with Data-Driven Instruction on the Assessment Hub</a:t>
            </a:r>
            <a:r>
              <a:rPr lang="en-US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222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>
                <a:solidFill>
                  <a:srgbClr val="C2A104"/>
                </a:solidFill>
              </a:rPr>
              <a:t>WHO DO I CONTACT FOR SUPPORT?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50A63F0-3663-73A1-699A-6BEFA03D5280}"/>
              </a:ext>
            </a:extLst>
          </p:cNvPr>
          <p:cNvGrpSpPr/>
          <p:nvPr/>
        </p:nvGrpSpPr>
        <p:grpSpPr>
          <a:xfrm>
            <a:off x="420233" y="1342224"/>
            <a:ext cx="12002354" cy="4884976"/>
            <a:chOff x="189646" y="1326322"/>
            <a:chExt cx="12002354" cy="488497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7E14564-9A53-E769-997F-EEC09E490F64}"/>
                </a:ext>
              </a:extLst>
            </p:cNvPr>
            <p:cNvSpPr/>
            <p:nvPr/>
          </p:nvSpPr>
          <p:spPr>
            <a:xfrm>
              <a:off x="4265062" y="3174148"/>
              <a:ext cx="2019056" cy="1181101"/>
            </a:xfrm>
            <a:prstGeom prst="roundRect">
              <a:avLst/>
            </a:prstGeom>
            <a:solidFill>
              <a:srgbClr val="00593C"/>
            </a:solidFill>
            <a:ln w="25400" cap="flat" cmpd="sng" algn="ctr">
              <a:solidFill>
                <a:srgbClr val="00593C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Curriculum Support Teacher (CST)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88BF0C-4387-B7CE-04E8-FC0AB122486A}"/>
                </a:ext>
              </a:extLst>
            </p:cNvPr>
            <p:cNvSpPr txBox="1"/>
            <p:nvPr/>
          </p:nvSpPr>
          <p:spPr>
            <a:xfrm>
              <a:off x="5060842" y="2629008"/>
              <a:ext cx="3117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School-Based Support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908BA6E8-D796-6595-DB4D-A74CCE33DEB2}"/>
                </a:ext>
              </a:extLst>
            </p:cNvPr>
            <p:cNvSpPr/>
            <p:nvPr/>
          </p:nvSpPr>
          <p:spPr>
            <a:xfrm>
              <a:off x="6421277" y="3048418"/>
              <a:ext cx="2431915" cy="2159687"/>
            </a:xfrm>
            <a:prstGeom prst="roundRect">
              <a:avLst/>
            </a:prstGeom>
            <a:solidFill>
              <a:srgbClr val="00593C"/>
            </a:solidFill>
            <a:ln w="25400" cap="flat" cmpd="sng" algn="ctr">
              <a:solidFill>
                <a:srgbClr val="00593C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- Coach(es)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>
                  <a:solidFill>
                    <a:prstClr val="white"/>
                  </a:solidFill>
                  <a:latin typeface="Calibri"/>
                </a:rPr>
                <a:t>- Department Chair</a:t>
              </a: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</a:p>
            <a:p>
              <a:pPr marL="342900" marR="0" lvl="0" indent="-3429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Administrative Assistant (AA)</a:t>
              </a:r>
            </a:p>
            <a:p>
              <a:pPr marL="342900" marR="0" lvl="0" indent="-34290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Char char="-"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SDI Coach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C21FC8-645A-27EC-014B-10004EF06BFE}"/>
                </a:ext>
              </a:extLst>
            </p:cNvPr>
            <p:cNvSpPr txBox="1"/>
            <p:nvPr/>
          </p:nvSpPr>
          <p:spPr>
            <a:xfrm>
              <a:off x="430822" y="1326322"/>
              <a:ext cx="3117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PLC-Based Support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68E5A3EC-CDD2-08A8-2C89-60324A2F314E}"/>
                </a:ext>
              </a:extLst>
            </p:cNvPr>
            <p:cNvSpPr/>
            <p:nvPr/>
          </p:nvSpPr>
          <p:spPr>
            <a:xfrm>
              <a:off x="189646" y="1909573"/>
              <a:ext cx="1691396" cy="1181101"/>
            </a:xfrm>
            <a:prstGeom prst="roundRect">
              <a:avLst/>
            </a:prstGeom>
            <a:solidFill>
              <a:srgbClr val="BC9A04"/>
            </a:solidFill>
            <a:ln w="25400" cap="flat" cmpd="sng" algn="ctr">
              <a:solidFill>
                <a:srgbClr val="00593C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Grade Level Chair 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DC361199-70B8-878A-6250-94F74AEBA70D}"/>
                </a:ext>
              </a:extLst>
            </p:cNvPr>
            <p:cNvSpPr/>
            <p:nvPr/>
          </p:nvSpPr>
          <p:spPr>
            <a:xfrm>
              <a:off x="1992706" y="1909572"/>
              <a:ext cx="1691396" cy="1181101"/>
            </a:xfrm>
            <a:prstGeom prst="roundRect">
              <a:avLst/>
            </a:prstGeom>
            <a:solidFill>
              <a:srgbClr val="BC9A04"/>
            </a:solidFill>
            <a:ln w="25400" cap="flat" cmpd="sng" algn="ctr">
              <a:solidFill>
                <a:srgbClr val="00593C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PLC Team Member or Mentor 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F6B1BCD4-D4D3-DBAD-E4E7-1A97BEE0B628}"/>
                </a:ext>
              </a:extLst>
            </p:cNvPr>
            <p:cNvCxnSpPr>
              <a:cxnSpLocks/>
            </p:cNvCxnSpPr>
            <p:nvPr/>
          </p:nvCxnSpPr>
          <p:spPr>
            <a:xfrm>
              <a:off x="3742671" y="3048418"/>
              <a:ext cx="461430" cy="228182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993CC33-AF67-34A0-E225-B94B3F7CD151}"/>
                </a:ext>
              </a:extLst>
            </p:cNvPr>
            <p:cNvCxnSpPr>
              <a:cxnSpLocks/>
            </p:cNvCxnSpPr>
            <p:nvPr/>
          </p:nvCxnSpPr>
          <p:spPr>
            <a:xfrm>
              <a:off x="8853192" y="5208105"/>
              <a:ext cx="802726" cy="369361"/>
            </a:xfrm>
            <a:prstGeom prst="straightConnector1">
              <a:avLst/>
            </a:prstGeom>
            <a:noFill/>
            <a:ln w="5715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/>
          </p:spPr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D0E2DD1-DC55-8B77-E846-200264B195B1}"/>
                </a:ext>
              </a:extLst>
            </p:cNvPr>
            <p:cNvSpPr txBox="1"/>
            <p:nvPr/>
          </p:nvSpPr>
          <p:spPr>
            <a:xfrm>
              <a:off x="9074467" y="4616640"/>
              <a:ext cx="31175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District-Based Support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57CF9DF-DAF9-7B06-E3F3-DC8BB0FA47BD}"/>
                </a:ext>
              </a:extLst>
            </p:cNvPr>
            <p:cNvSpPr/>
            <p:nvPr/>
          </p:nvSpPr>
          <p:spPr>
            <a:xfrm>
              <a:off x="9799614" y="5137572"/>
              <a:ext cx="1667237" cy="1073726"/>
            </a:xfrm>
            <a:prstGeom prst="roundRect">
              <a:avLst/>
            </a:prstGeom>
            <a:solidFill>
              <a:srgbClr val="6B1F33"/>
            </a:solidFill>
            <a:ln w="25400" cap="flat" cmpd="sng" algn="ctr">
              <a:solidFill>
                <a:srgbClr val="00593C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Assessment Program Specialist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04526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CD6DD6-BB07-E7B6-8632-98FA6EDEA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85" y="522092"/>
            <a:ext cx="10749950" cy="582979"/>
          </a:xfrm>
        </p:spPr>
        <p:txBody>
          <a:bodyPr>
            <a:noAutofit/>
          </a:bodyPr>
          <a:lstStyle/>
          <a:p>
            <a:r>
              <a:rPr lang="en-US" sz="4000" b="1">
                <a:solidFill>
                  <a:srgbClr val="C2A104"/>
                </a:solidFill>
              </a:rPr>
              <a:t>QUESTIONS</a:t>
            </a:r>
          </a:p>
        </p:txBody>
      </p:sp>
      <p:pic>
        <p:nvPicPr>
          <p:cNvPr id="2" name="Picture 2" descr="Good Question, Glad You Asked #5: After A Group Meeting, How Do You  Differentiate Your Follow-up?">
            <a:extLst>
              <a:ext uri="{FF2B5EF4-FFF2-40B4-BE49-F238E27FC236}">
                <a16:creationId xmlns:a16="http://schemas.microsoft.com/office/drawing/2014/main" id="{6E6542D7-B1B6-B493-18A7-6C4B1FECD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7" y="1834276"/>
            <a:ext cx="7058025" cy="380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9411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0865B-1545-1548-0091-31C25C6C3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nd Writing Thank You On Chalkboard Stock Photo - Download Image Now - Thank  You - Phrase, Attending, Gratitude - iStock">
            <a:extLst>
              <a:ext uri="{FF2B5EF4-FFF2-40B4-BE49-F238E27FC236}">
                <a16:creationId xmlns:a16="http://schemas.microsoft.com/office/drawing/2014/main" id="{98D1F506-6E3F-FF05-44A0-2FF3B6762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206" y="885906"/>
            <a:ext cx="5013007" cy="333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8D26D0-D57D-6182-6EB5-43FFCD042B31}"/>
              </a:ext>
            </a:extLst>
          </p:cNvPr>
          <p:cNvSpPr txBox="1"/>
          <p:nvPr/>
        </p:nvSpPr>
        <p:spPr>
          <a:xfrm>
            <a:off x="2587654" y="4505504"/>
            <a:ext cx="799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BC9A04"/>
                </a:solidFill>
                <a:effectLst/>
                <a:uLnTx/>
                <a:uFillTx/>
              </a:rPr>
              <a:t>And welcome to Fulton County Schools!</a:t>
            </a:r>
          </a:p>
        </p:txBody>
      </p:sp>
      <p:pic>
        <p:nvPicPr>
          <p:cNvPr id="10" name="Picture 8" descr="A logo for a school&#10;&#10;Description automatically generated">
            <a:extLst>
              <a:ext uri="{FF2B5EF4-FFF2-40B4-BE49-F238E27FC236}">
                <a16:creationId xmlns:a16="http://schemas.microsoft.com/office/drawing/2014/main" id="{D272D982-9A61-36CA-79E2-FCD1E5138AF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253" r="-364" b="18615"/>
          <a:stretch/>
        </p:blipFill>
        <p:spPr>
          <a:xfrm>
            <a:off x="5093437" y="5317972"/>
            <a:ext cx="2741858" cy="154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344582"/>
      </p:ext>
    </p:extLst>
  </p:cSld>
  <p:clrMapOvr>
    <a:masterClrMapping/>
  </p:clrMapOvr>
</p:sld>
</file>

<file path=ppt/theme/theme1.xml><?xml version="1.0" encoding="utf-8"?>
<a:theme xmlns:a="http://schemas.openxmlformats.org/drawingml/2006/main" name="Fulton">
  <a:themeElements>
    <a:clrScheme name="Fulton">
      <a:dk1>
        <a:sysClr val="windowText" lastClr="000000"/>
      </a:dk1>
      <a:lt1>
        <a:sysClr val="window" lastClr="FFFFFF"/>
      </a:lt1>
      <a:dk2>
        <a:srgbClr val="7B7B7B"/>
      </a:dk2>
      <a:lt2>
        <a:srgbClr val="A5A5A5"/>
      </a:lt2>
      <a:accent1>
        <a:srgbClr val="00593C"/>
      </a:accent1>
      <a:accent2>
        <a:srgbClr val="6B1F33"/>
      </a:accent2>
      <a:accent3>
        <a:srgbClr val="203C74"/>
      </a:accent3>
      <a:accent4>
        <a:srgbClr val="7D6223"/>
      </a:accent4>
      <a:accent5>
        <a:srgbClr val="BC9A04"/>
      </a:accent5>
      <a:accent6>
        <a:srgbClr val="A5A5A5"/>
      </a:accent6>
      <a:hlink>
        <a:srgbClr val="203C74"/>
      </a:hlink>
      <a:folHlink>
        <a:srgbClr val="203C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lton" id="{8802488B-178A-46AF-AC2A-19B00FE9D1B9}" vid="{FBFA7246-FF38-4256-A546-CBDB0A360591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f6e0e3d-68fc-4fb6-a0a6-6692e35a5484">
      <UserInfo>
        <DisplayName>Humphrey, Brooke</DisplayName>
        <AccountId>1711</AccountId>
        <AccountType/>
      </UserInfo>
      <UserInfo>
        <DisplayName>Richards, Kimberly</DisplayName>
        <AccountId>13</AccountId>
        <AccountType/>
      </UserInfo>
    </SharedWithUsers>
    <lcf76f155ced4ddcb4097134ff3c332f xmlns="56118771-d351-4a2f-8ef6-c04febc97a52">
      <Terms xmlns="http://schemas.microsoft.com/office/infopath/2007/PartnerControls"/>
    </lcf76f155ced4ddcb4097134ff3c332f>
    <TaxCatchAll xmlns="1f6e0e3d-68fc-4fb6-a0a6-6692e35a5484" xsi:nil="true"/>
    <Complete xmlns="56118771-d351-4a2f-8ef6-c04febc97a5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0D20079FAC241ACE9E2028A3AB6B7" ma:contentTypeVersion="20" ma:contentTypeDescription="Create a new document." ma:contentTypeScope="" ma:versionID="2b18e3d6d7e1d442d57ce0e7094a0232">
  <xsd:schema xmlns:xsd="http://www.w3.org/2001/XMLSchema" xmlns:xs="http://www.w3.org/2001/XMLSchema" xmlns:p="http://schemas.microsoft.com/office/2006/metadata/properties" xmlns:ns2="56118771-d351-4a2f-8ef6-c04febc97a52" xmlns:ns3="1f6e0e3d-68fc-4fb6-a0a6-6692e35a5484" targetNamespace="http://schemas.microsoft.com/office/2006/metadata/properties" ma:root="true" ma:fieldsID="30e173995495968f00421d6cfc0835f2" ns2:_="" ns3:_="">
    <xsd:import namespace="56118771-d351-4a2f-8ef6-c04febc97a52"/>
    <xsd:import namespace="1f6e0e3d-68fc-4fb6-a0a6-6692e35a54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Complet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118771-d351-4a2f-8ef6-c04febc97a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51e8eed-b210-4e9a-b15e-1ae725bc65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omplete" ma:index="26" nillable="true" ma:displayName="Completion" ma:format="Dropdown" ma:internalName="Complete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6e0e3d-68fc-4fb6-a0a6-6692e35a548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b3e1c8c-7957-4454-ab32-8263115467a7}" ma:internalName="TaxCatchAll" ma:showField="CatchAllData" ma:web="1f6e0e3d-68fc-4fb6-a0a6-6692e35a54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F18A26-EF4B-48A5-B8FA-4130AC5900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9A3732-34C0-4FB5-B80E-942EA41F3388}">
  <ds:schemaRefs>
    <ds:schemaRef ds:uri="1f6e0e3d-68fc-4fb6-a0a6-6692e35a5484"/>
    <ds:schemaRef ds:uri="56118771-d351-4a2f-8ef6-c04febc97a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B0D30AB-7C7F-434C-8FEF-9A5661F1A4E8}">
  <ds:schemaRefs>
    <ds:schemaRef ds:uri="1f6e0e3d-68fc-4fb6-a0a6-6692e35a5484"/>
    <ds:schemaRef ds:uri="56118771-d351-4a2f-8ef6-c04febc97a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Fulton</Template>
  <TotalTime>18</TotalTime>
  <Words>1890</Words>
  <Application>Microsoft Office PowerPoint</Application>
  <PresentationFormat>Widescreen</PresentationFormat>
  <Paragraphs>349</Paragraphs>
  <Slides>33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Arial</vt:lpstr>
      <vt:lpstr>Calibri</vt:lpstr>
      <vt:lpstr>Segoe UI</vt:lpstr>
      <vt:lpstr>Wingdings</vt:lpstr>
      <vt:lpstr>Fulton</vt:lpstr>
      <vt:lpstr>2_Office Theme</vt:lpstr>
      <vt:lpstr>PowerPoint Presentation</vt:lpstr>
      <vt:lpstr>PowerPoint Presentation</vt:lpstr>
      <vt:lpstr>INTRODUCTION TO THE ASSESSMENT TEAM</vt:lpstr>
      <vt:lpstr>GOALS FOR TODAY’S SESSION</vt:lpstr>
      <vt:lpstr>GOALS FOR TODAY’S SESSION</vt:lpstr>
      <vt:lpstr>BOARD POLICY</vt:lpstr>
      <vt:lpstr>TURN AND TALK</vt:lpstr>
      <vt:lpstr>GOALS FOR TODAY’S SESSION</vt:lpstr>
      <vt:lpstr>FCS ASSESSMENTS: STATE and NATIONAL</vt:lpstr>
      <vt:lpstr>FCS ASSESSMENTS: UNIVERSAL SCREENER &amp; DIAGNOSTIC ASSESSMENT</vt:lpstr>
      <vt:lpstr>UNIVERSAL SCREENER &amp; DIAGNOSTIC  i-READY INFORM</vt:lpstr>
      <vt:lpstr>UNIVERSAL SCREENER &amp; DIAGNOSTIC  PSAT 8/9 + PSAT NMSQT</vt:lpstr>
      <vt:lpstr>UNIVERSAL SCREENER &amp; DIAGNOSTIC  MAP</vt:lpstr>
      <vt:lpstr>READING FLOWCHART</vt:lpstr>
      <vt:lpstr>FCS ASSESSMENTS: STANDARDS-BASED ASSESSMENTS</vt:lpstr>
      <vt:lpstr>STANDARDS-BASED ASSESSMENTS: UNIT ASSESSMENTS</vt:lpstr>
      <vt:lpstr>STANDARDS-BASED ASSESSMENTS: WRITING ASSESSMENTS BENCHMARK 1</vt:lpstr>
      <vt:lpstr>STANDARDS-BASED ASSESSMENTS: WRITE SCORE BENCHMARK 2</vt:lpstr>
      <vt:lpstr>FAQ and SPECIAL POPULATIONS GUIDANCE</vt:lpstr>
      <vt:lpstr>TURN AND TALK</vt:lpstr>
      <vt:lpstr>GOALS FOR TODAY’S SESSION</vt:lpstr>
      <vt:lpstr>FCS ASSESSMENT PLATFORMS</vt:lpstr>
      <vt:lpstr>CANVAS </vt:lpstr>
      <vt:lpstr>GOALS FOR TODAY’S SESSION</vt:lpstr>
      <vt:lpstr>FCS ASSESSMENT CALENDAR</vt:lpstr>
      <vt:lpstr>FCS ASSESSMENT CALENDAR: ACCESS</vt:lpstr>
      <vt:lpstr>FCS ASSESSMENT CALENDAR: VIEWING</vt:lpstr>
      <vt:lpstr>FCS ASSESSMENT CALENDAR</vt:lpstr>
      <vt:lpstr>GOALS FOR TODAY’S SESSION</vt:lpstr>
      <vt:lpstr>DATA-DRIVEN INSTRUCTION IN FCS</vt:lpstr>
      <vt:lpstr>WHO DO I CONTACT FOR SUPPORT?</vt:lpstr>
      <vt:lpstr>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Richards, Kimberly</dc:creator>
  <cp:lastModifiedBy>Boltz, Sarah</cp:lastModifiedBy>
  <cp:revision>1</cp:revision>
  <cp:lastPrinted>2022-07-27T19:58:24Z</cp:lastPrinted>
  <dcterms:created xsi:type="dcterms:W3CDTF">2022-07-13T14:10:10Z</dcterms:created>
  <dcterms:modified xsi:type="dcterms:W3CDTF">2026-07-16T13:59:47Z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2022-07-13T14:10:10Z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66cb318a-6528-4886-ae3e-c6b60388c021</vt:lpwstr>
  </property>
  <property fmtid="{D5CDD505-2E9C-101B-9397-08002B2CF9AE}" pid="8" name="MSIP_Label_0ee3c538-ec52-435f-ae58-017644bd9513_ContentBits">
    <vt:lpwstr>0</vt:lpwstr>
  </property>
  <property fmtid="{D5CDD505-2E9C-101B-9397-08002B2CF9AE}" pid="9" name="ContentTypeId">
    <vt:lpwstr>0x010100D980D20079FAC241ACE9E2028A3AB6B7</vt:lpwstr>
  </property>
  <property fmtid="{D5CDD505-2E9C-101B-9397-08002B2CF9AE}" pid="10" name="MediaServiceImageTags">
    <vt:lpwstr/>
  </property>
</Properties>
</file>