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57"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7" autoAdjust="0"/>
    <p:restoredTop sz="94660"/>
  </p:normalViewPr>
  <p:slideViewPr>
    <p:cSldViewPr snapToGrid="0">
      <p:cViewPr varScale="1">
        <p:scale>
          <a:sx n="75" d="100"/>
          <a:sy n="75" d="100"/>
        </p:scale>
        <p:origin x="53" y="1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C8804E-2A35-4A14-95ED-85437DFA54E7}"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869677E-C738-4F5A-A9B8-5EB9DB98F3F4}">
      <dgm:prSet/>
      <dgm:spPr/>
      <dgm:t>
        <a:bodyPr/>
        <a:lstStyle/>
        <a:p>
          <a:pPr>
            <a:lnSpc>
              <a:spcPct val="100000"/>
            </a:lnSpc>
          </a:pPr>
          <a:r>
            <a:rPr lang="en-US" dirty="0"/>
            <a:t>Scratches and cuts: If a scratch or bite breaks the skin, bloodborne pathogens can enter the bloodstream through these open wounds.</a:t>
          </a:r>
        </a:p>
      </dgm:t>
    </dgm:pt>
    <dgm:pt modelId="{1CA25A1E-2A86-4525-9D54-DEC98EA8BFD7}" type="parTrans" cxnId="{93850E82-739A-43EB-831B-B12990CC4FC2}">
      <dgm:prSet/>
      <dgm:spPr/>
      <dgm:t>
        <a:bodyPr/>
        <a:lstStyle/>
        <a:p>
          <a:endParaRPr lang="en-US"/>
        </a:p>
      </dgm:t>
    </dgm:pt>
    <dgm:pt modelId="{B500DC1C-D23E-4BAC-B5FA-C41963930BE8}" type="sibTrans" cxnId="{93850E82-739A-43EB-831B-B12990CC4FC2}">
      <dgm:prSet/>
      <dgm:spPr/>
      <dgm:t>
        <a:bodyPr/>
        <a:lstStyle/>
        <a:p>
          <a:pPr>
            <a:lnSpc>
              <a:spcPct val="100000"/>
            </a:lnSpc>
          </a:pPr>
          <a:endParaRPr lang="en-US"/>
        </a:p>
      </dgm:t>
    </dgm:pt>
    <dgm:pt modelId="{5D36BCA9-C6E7-4913-BB84-E85883B0EA3A}">
      <dgm:prSet/>
      <dgm:spPr/>
      <dgm:t>
        <a:bodyPr/>
        <a:lstStyle/>
        <a:p>
          <a:pPr>
            <a:lnSpc>
              <a:spcPct val="100000"/>
            </a:lnSpc>
          </a:pPr>
          <a:r>
            <a:rPr lang="en-US"/>
            <a:t>Contact with infected blood or body fluids: If the person or animal that bites or scratches is infected, and their blood or other potentially infectious materials (OPIMs) come into contact with your broken skin or mucous membranes (eyes, nose, mouth), you can be exposed to BBPs.</a:t>
          </a:r>
        </a:p>
      </dgm:t>
    </dgm:pt>
    <dgm:pt modelId="{1FB5111E-6557-449D-81FB-537B03787605}" type="parTrans" cxnId="{435B159B-D44D-4E92-8BDD-8DC006C72ADB}">
      <dgm:prSet/>
      <dgm:spPr/>
      <dgm:t>
        <a:bodyPr/>
        <a:lstStyle/>
        <a:p>
          <a:endParaRPr lang="en-US"/>
        </a:p>
      </dgm:t>
    </dgm:pt>
    <dgm:pt modelId="{9A763810-31DF-4A22-9E7D-3EEA6D16E50F}" type="sibTrans" cxnId="{435B159B-D44D-4E92-8BDD-8DC006C72ADB}">
      <dgm:prSet/>
      <dgm:spPr/>
      <dgm:t>
        <a:bodyPr/>
        <a:lstStyle/>
        <a:p>
          <a:pPr>
            <a:lnSpc>
              <a:spcPct val="100000"/>
            </a:lnSpc>
          </a:pPr>
          <a:endParaRPr lang="en-US"/>
        </a:p>
      </dgm:t>
    </dgm:pt>
    <dgm:pt modelId="{E1F738AE-DFE8-4930-AA63-AFAE1DAA0B5F}">
      <dgm:prSet/>
      <dgm:spPr/>
      <dgm:t>
        <a:bodyPr/>
        <a:lstStyle/>
        <a:p>
          <a:pPr>
            <a:lnSpc>
              <a:spcPct val="100000"/>
            </a:lnSpc>
          </a:pPr>
          <a:r>
            <a:rPr lang="en-US"/>
            <a:t>Saliva: In some cases, such as human bites, saliva can be a concern if it contains blood or other potentially infectious materials.</a:t>
          </a:r>
        </a:p>
      </dgm:t>
    </dgm:pt>
    <dgm:pt modelId="{2BECEE43-AA89-43F5-AE32-842FB4D93364}" type="parTrans" cxnId="{4BA2CCCA-CE0B-4966-BDA2-8D648C78FCE5}">
      <dgm:prSet/>
      <dgm:spPr/>
      <dgm:t>
        <a:bodyPr/>
        <a:lstStyle/>
        <a:p>
          <a:endParaRPr lang="en-US"/>
        </a:p>
      </dgm:t>
    </dgm:pt>
    <dgm:pt modelId="{BC15FF41-C9C8-42B8-B1BC-D43AD813B787}" type="sibTrans" cxnId="{4BA2CCCA-CE0B-4966-BDA2-8D648C78FCE5}">
      <dgm:prSet/>
      <dgm:spPr/>
      <dgm:t>
        <a:bodyPr/>
        <a:lstStyle/>
        <a:p>
          <a:pPr>
            <a:lnSpc>
              <a:spcPct val="100000"/>
            </a:lnSpc>
          </a:pPr>
          <a:endParaRPr lang="en-US"/>
        </a:p>
      </dgm:t>
    </dgm:pt>
    <dgm:pt modelId="{6C64D40F-9FD4-4268-974F-5950EE3F1653}">
      <dgm:prSet/>
      <dgm:spPr/>
      <dgm:t>
        <a:bodyPr/>
        <a:lstStyle/>
        <a:p>
          <a:pPr>
            <a:lnSpc>
              <a:spcPct val="100000"/>
            </a:lnSpc>
          </a:pPr>
          <a:r>
            <a:rPr lang="en-US"/>
            <a:t>Animal saliva on claws: Animals that carry diseases like rabies can transmit the virus through scratches because they lick their claws. </a:t>
          </a:r>
        </a:p>
      </dgm:t>
    </dgm:pt>
    <dgm:pt modelId="{B064893E-5474-41A9-9C64-0619E6952277}" type="parTrans" cxnId="{0562F80E-32D0-4416-902F-BB248D8313C7}">
      <dgm:prSet/>
      <dgm:spPr/>
      <dgm:t>
        <a:bodyPr/>
        <a:lstStyle/>
        <a:p>
          <a:endParaRPr lang="en-US"/>
        </a:p>
      </dgm:t>
    </dgm:pt>
    <dgm:pt modelId="{46691A8E-72BD-4770-B164-F660285865BC}" type="sibTrans" cxnId="{0562F80E-32D0-4416-902F-BB248D8313C7}">
      <dgm:prSet/>
      <dgm:spPr/>
      <dgm:t>
        <a:bodyPr/>
        <a:lstStyle/>
        <a:p>
          <a:endParaRPr lang="en-US"/>
        </a:p>
      </dgm:t>
    </dgm:pt>
    <dgm:pt modelId="{3A547F44-23D7-478B-8311-96E5BF59E01A}" type="pres">
      <dgm:prSet presAssocID="{39C8804E-2A35-4A14-95ED-85437DFA54E7}" presName="root" presStyleCnt="0">
        <dgm:presLayoutVars>
          <dgm:dir/>
          <dgm:resizeHandles val="exact"/>
        </dgm:presLayoutVars>
      </dgm:prSet>
      <dgm:spPr/>
    </dgm:pt>
    <dgm:pt modelId="{E6481AEB-95BD-4C4F-B3F7-4E455A471106}" type="pres">
      <dgm:prSet presAssocID="{39C8804E-2A35-4A14-95ED-85437DFA54E7}" presName="container" presStyleCnt="0">
        <dgm:presLayoutVars>
          <dgm:dir/>
          <dgm:resizeHandles val="exact"/>
        </dgm:presLayoutVars>
      </dgm:prSet>
      <dgm:spPr/>
    </dgm:pt>
    <dgm:pt modelId="{B031D0D1-9ED2-4466-A3EA-F79911818882}" type="pres">
      <dgm:prSet presAssocID="{B869677E-C738-4F5A-A9B8-5EB9DB98F3F4}" presName="compNode" presStyleCnt="0"/>
      <dgm:spPr/>
    </dgm:pt>
    <dgm:pt modelId="{AE0421F9-305E-42BF-97D0-1967DD63CC99}" type="pres">
      <dgm:prSet presAssocID="{B869677E-C738-4F5A-A9B8-5EB9DB98F3F4}" presName="iconBgRect" presStyleLbl="bgShp" presStyleIdx="0" presStyleCnt="4"/>
      <dgm:spPr/>
    </dgm:pt>
    <dgm:pt modelId="{AFE7C66F-C9EA-465C-A017-AFDEAAFE1D3A}" type="pres">
      <dgm:prSet presAssocID="{B869677E-C738-4F5A-A9B8-5EB9DB98F3F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irst Aid Kit"/>
        </a:ext>
      </dgm:extLst>
    </dgm:pt>
    <dgm:pt modelId="{4AD21FFF-EA7B-4F26-8BB6-C176A1B444AD}" type="pres">
      <dgm:prSet presAssocID="{B869677E-C738-4F5A-A9B8-5EB9DB98F3F4}" presName="spaceRect" presStyleCnt="0"/>
      <dgm:spPr/>
    </dgm:pt>
    <dgm:pt modelId="{9BFB18FF-9DDC-463D-BCC6-9AF2C2F2BD7F}" type="pres">
      <dgm:prSet presAssocID="{B869677E-C738-4F5A-A9B8-5EB9DB98F3F4}" presName="textRect" presStyleLbl="revTx" presStyleIdx="0" presStyleCnt="4">
        <dgm:presLayoutVars>
          <dgm:chMax val="1"/>
          <dgm:chPref val="1"/>
        </dgm:presLayoutVars>
      </dgm:prSet>
      <dgm:spPr/>
    </dgm:pt>
    <dgm:pt modelId="{A05AC200-A64A-427A-8461-78883758A5C8}" type="pres">
      <dgm:prSet presAssocID="{B500DC1C-D23E-4BAC-B5FA-C41963930BE8}" presName="sibTrans" presStyleLbl="sibTrans2D1" presStyleIdx="0" presStyleCnt="0"/>
      <dgm:spPr/>
    </dgm:pt>
    <dgm:pt modelId="{9F5E8CD8-E633-4526-BD3F-02571BD78D75}" type="pres">
      <dgm:prSet presAssocID="{5D36BCA9-C6E7-4913-BB84-E85883B0EA3A}" presName="compNode" presStyleCnt="0"/>
      <dgm:spPr/>
    </dgm:pt>
    <dgm:pt modelId="{F5B74644-CC08-4936-93E1-BACC1994AF0C}" type="pres">
      <dgm:prSet presAssocID="{5D36BCA9-C6E7-4913-BB84-E85883B0EA3A}" presName="iconBgRect" presStyleLbl="bgShp" presStyleIdx="1" presStyleCnt="4"/>
      <dgm:spPr/>
    </dgm:pt>
    <dgm:pt modelId="{16B9A6EE-4461-44EE-A7B0-7DC953036F67}" type="pres">
      <dgm:prSet presAssocID="{5D36BCA9-C6E7-4913-BB84-E85883B0EA3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edle"/>
        </a:ext>
      </dgm:extLst>
    </dgm:pt>
    <dgm:pt modelId="{E3053C60-33BA-4964-A920-998AEC2A6C29}" type="pres">
      <dgm:prSet presAssocID="{5D36BCA9-C6E7-4913-BB84-E85883B0EA3A}" presName="spaceRect" presStyleCnt="0"/>
      <dgm:spPr/>
    </dgm:pt>
    <dgm:pt modelId="{5BDB79AA-780A-495E-9144-02F99938DF16}" type="pres">
      <dgm:prSet presAssocID="{5D36BCA9-C6E7-4913-BB84-E85883B0EA3A}" presName="textRect" presStyleLbl="revTx" presStyleIdx="1" presStyleCnt="4">
        <dgm:presLayoutVars>
          <dgm:chMax val="1"/>
          <dgm:chPref val="1"/>
        </dgm:presLayoutVars>
      </dgm:prSet>
      <dgm:spPr/>
    </dgm:pt>
    <dgm:pt modelId="{C8EBAD43-FEA0-4659-977F-B1FA2B43B7F0}" type="pres">
      <dgm:prSet presAssocID="{9A763810-31DF-4A22-9E7D-3EEA6D16E50F}" presName="sibTrans" presStyleLbl="sibTrans2D1" presStyleIdx="0" presStyleCnt="0"/>
      <dgm:spPr/>
    </dgm:pt>
    <dgm:pt modelId="{C0C6AE53-9DAF-42CB-B907-B3ED2038E04D}" type="pres">
      <dgm:prSet presAssocID="{E1F738AE-DFE8-4930-AA63-AFAE1DAA0B5F}" presName="compNode" presStyleCnt="0"/>
      <dgm:spPr/>
    </dgm:pt>
    <dgm:pt modelId="{16013C26-D2B6-4937-821B-F2F2A4DA8BB2}" type="pres">
      <dgm:prSet presAssocID="{E1F738AE-DFE8-4930-AA63-AFAE1DAA0B5F}" presName="iconBgRect" presStyleLbl="bgShp" presStyleIdx="2" presStyleCnt="4"/>
      <dgm:spPr/>
    </dgm:pt>
    <dgm:pt modelId="{67797514-2719-4621-A897-752CF71EBF2C}" type="pres">
      <dgm:prSet presAssocID="{E1F738AE-DFE8-4930-AA63-AFAE1DAA0B5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Kidney"/>
        </a:ext>
      </dgm:extLst>
    </dgm:pt>
    <dgm:pt modelId="{4C722565-3DB1-4F47-8882-481C10F15104}" type="pres">
      <dgm:prSet presAssocID="{E1F738AE-DFE8-4930-AA63-AFAE1DAA0B5F}" presName="spaceRect" presStyleCnt="0"/>
      <dgm:spPr/>
    </dgm:pt>
    <dgm:pt modelId="{5CE15B9C-8C3C-412C-A2F7-19560A2BE8B7}" type="pres">
      <dgm:prSet presAssocID="{E1F738AE-DFE8-4930-AA63-AFAE1DAA0B5F}" presName="textRect" presStyleLbl="revTx" presStyleIdx="2" presStyleCnt="4">
        <dgm:presLayoutVars>
          <dgm:chMax val="1"/>
          <dgm:chPref val="1"/>
        </dgm:presLayoutVars>
      </dgm:prSet>
      <dgm:spPr/>
    </dgm:pt>
    <dgm:pt modelId="{9E2C9FDD-6AAC-4AF1-8DB9-B9D8F04CF8A0}" type="pres">
      <dgm:prSet presAssocID="{BC15FF41-C9C8-42B8-B1BC-D43AD813B787}" presName="sibTrans" presStyleLbl="sibTrans2D1" presStyleIdx="0" presStyleCnt="0"/>
      <dgm:spPr/>
    </dgm:pt>
    <dgm:pt modelId="{C552E66D-8570-4D61-86DB-68473C0AADA2}" type="pres">
      <dgm:prSet presAssocID="{6C64D40F-9FD4-4268-974F-5950EE3F1653}" presName="compNode" presStyleCnt="0"/>
      <dgm:spPr/>
    </dgm:pt>
    <dgm:pt modelId="{A286A172-B6E9-44B6-88A3-54C146BCE309}" type="pres">
      <dgm:prSet presAssocID="{6C64D40F-9FD4-4268-974F-5950EE3F1653}" presName="iconBgRect" presStyleLbl="bgShp" presStyleIdx="3" presStyleCnt="4"/>
      <dgm:spPr/>
    </dgm:pt>
    <dgm:pt modelId="{3E582030-07CA-4F59-89A6-5A45FCFE5688}" type="pres">
      <dgm:prSet presAssocID="{6C64D40F-9FD4-4268-974F-5950EE3F165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at"/>
        </a:ext>
      </dgm:extLst>
    </dgm:pt>
    <dgm:pt modelId="{7B8E06B3-D2D8-4DBA-A678-3B8117CE692A}" type="pres">
      <dgm:prSet presAssocID="{6C64D40F-9FD4-4268-974F-5950EE3F1653}" presName="spaceRect" presStyleCnt="0"/>
      <dgm:spPr/>
    </dgm:pt>
    <dgm:pt modelId="{9CA55724-9179-4E94-A288-24F191A9734F}" type="pres">
      <dgm:prSet presAssocID="{6C64D40F-9FD4-4268-974F-5950EE3F1653}" presName="textRect" presStyleLbl="revTx" presStyleIdx="3" presStyleCnt="4">
        <dgm:presLayoutVars>
          <dgm:chMax val="1"/>
          <dgm:chPref val="1"/>
        </dgm:presLayoutVars>
      </dgm:prSet>
      <dgm:spPr/>
    </dgm:pt>
  </dgm:ptLst>
  <dgm:cxnLst>
    <dgm:cxn modelId="{0562F80E-32D0-4416-902F-BB248D8313C7}" srcId="{39C8804E-2A35-4A14-95ED-85437DFA54E7}" destId="{6C64D40F-9FD4-4268-974F-5950EE3F1653}" srcOrd="3" destOrd="0" parTransId="{B064893E-5474-41A9-9C64-0619E6952277}" sibTransId="{46691A8E-72BD-4770-B164-F660285865BC}"/>
    <dgm:cxn modelId="{C2FA781B-21FB-4BF3-BAA9-5A44D8FA631C}" type="presOf" srcId="{E1F738AE-DFE8-4930-AA63-AFAE1DAA0B5F}" destId="{5CE15B9C-8C3C-412C-A2F7-19560A2BE8B7}" srcOrd="0" destOrd="0" presId="urn:microsoft.com/office/officeart/2018/2/layout/IconCircleList"/>
    <dgm:cxn modelId="{85793A3F-F9E6-4A86-9BB4-1FD419312F69}" type="presOf" srcId="{9A763810-31DF-4A22-9E7D-3EEA6D16E50F}" destId="{C8EBAD43-FEA0-4659-977F-B1FA2B43B7F0}" srcOrd="0" destOrd="0" presId="urn:microsoft.com/office/officeart/2018/2/layout/IconCircleList"/>
    <dgm:cxn modelId="{A4AC827E-A1F0-420B-BCEA-D5F449F3D935}" type="presOf" srcId="{BC15FF41-C9C8-42B8-B1BC-D43AD813B787}" destId="{9E2C9FDD-6AAC-4AF1-8DB9-B9D8F04CF8A0}" srcOrd="0" destOrd="0" presId="urn:microsoft.com/office/officeart/2018/2/layout/IconCircleList"/>
    <dgm:cxn modelId="{48760C7F-3C2C-4240-8EF6-5A04D4A9AC36}" type="presOf" srcId="{B500DC1C-D23E-4BAC-B5FA-C41963930BE8}" destId="{A05AC200-A64A-427A-8461-78883758A5C8}" srcOrd="0" destOrd="0" presId="urn:microsoft.com/office/officeart/2018/2/layout/IconCircleList"/>
    <dgm:cxn modelId="{93850E82-739A-43EB-831B-B12990CC4FC2}" srcId="{39C8804E-2A35-4A14-95ED-85437DFA54E7}" destId="{B869677E-C738-4F5A-A9B8-5EB9DB98F3F4}" srcOrd="0" destOrd="0" parTransId="{1CA25A1E-2A86-4525-9D54-DEC98EA8BFD7}" sibTransId="{B500DC1C-D23E-4BAC-B5FA-C41963930BE8}"/>
    <dgm:cxn modelId="{435B159B-D44D-4E92-8BDD-8DC006C72ADB}" srcId="{39C8804E-2A35-4A14-95ED-85437DFA54E7}" destId="{5D36BCA9-C6E7-4913-BB84-E85883B0EA3A}" srcOrd="1" destOrd="0" parTransId="{1FB5111E-6557-449D-81FB-537B03787605}" sibTransId="{9A763810-31DF-4A22-9E7D-3EEA6D16E50F}"/>
    <dgm:cxn modelId="{CD7D2A9F-B416-491A-997F-6923E734B5CD}" type="presOf" srcId="{6C64D40F-9FD4-4268-974F-5950EE3F1653}" destId="{9CA55724-9179-4E94-A288-24F191A9734F}" srcOrd="0" destOrd="0" presId="urn:microsoft.com/office/officeart/2018/2/layout/IconCircleList"/>
    <dgm:cxn modelId="{6B7E0DBA-5DDD-4B48-9A46-5DB459206688}" type="presOf" srcId="{39C8804E-2A35-4A14-95ED-85437DFA54E7}" destId="{3A547F44-23D7-478B-8311-96E5BF59E01A}" srcOrd="0" destOrd="0" presId="urn:microsoft.com/office/officeart/2018/2/layout/IconCircleList"/>
    <dgm:cxn modelId="{4BA2CCCA-CE0B-4966-BDA2-8D648C78FCE5}" srcId="{39C8804E-2A35-4A14-95ED-85437DFA54E7}" destId="{E1F738AE-DFE8-4930-AA63-AFAE1DAA0B5F}" srcOrd="2" destOrd="0" parTransId="{2BECEE43-AA89-43F5-AE32-842FB4D93364}" sibTransId="{BC15FF41-C9C8-42B8-B1BC-D43AD813B787}"/>
    <dgm:cxn modelId="{051205E3-1542-4190-BF1E-15560EC98931}" type="presOf" srcId="{5D36BCA9-C6E7-4913-BB84-E85883B0EA3A}" destId="{5BDB79AA-780A-495E-9144-02F99938DF16}" srcOrd="0" destOrd="0" presId="urn:microsoft.com/office/officeart/2018/2/layout/IconCircleList"/>
    <dgm:cxn modelId="{67076CEE-81C8-4061-AA9D-02BB8468B8F9}" type="presOf" srcId="{B869677E-C738-4F5A-A9B8-5EB9DB98F3F4}" destId="{9BFB18FF-9DDC-463D-BCC6-9AF2C2F2BD7F}" srcOrd="0" destOrd="0" presId="urn:microsoft.com/office/officeart/2018/2/layout/IconCircleList"/>
    <dgm:cxn modelId="{75AD2BD5-AEFF-497F-AF38-35DFE806A362}" type="presParOf" srcId="{3A547F44-23D7-478B-8311-96E5BF59E01A}" destId="{E6481AEB-95BD-4C4F-B3F7-4E455A471106}" srcOrd="0" destOrd="0" presId="urn:microsoft.com/office/officeart/2018/2/layout/IconCircleList"/>
    <dgm:cxn modelId="{1BB0C3DC-DC81-4F3C-9947-0DD3BD3F47BC}" type="presParOf" srcId="{E6481AEB-95BD-4C4F-B3F7-4E455A471106}" destId="{B031D0D1-9ED2-4466-A3EA-F79911818882}" srcOrd="0" destOrd="0" presId="urn:microsoft.com/office/officeart/2018/2/layout/IconCircleList"/>
    <dgm:cxn modelId="{AAC7EEC3-1C4F-4268-8666-B5EC1191FE99}" type="presParOf" srcId="{B031D0D1-9ED2-4466-A3EA-F79911818882}" destId="{AE0421F9-305E-42BF-97D0-1967DD63CC99}" srcOrd="0" destOrd="0" presId="urn:microsoft.com/office/officeart/2018/2/layout/IconCircleList"/>
    <dgm:cxn modelId="{D01F8FBB-F9AF-4AB6-93F8-B303269D7622}" type="presParOf" srcId="{B031D0D1-9ED2-4466-A3EA-F79911818882}" destId="{AFE7C66F-C9EA-465C-A017-AFDEAAFE1D3A}" srcOrd="1" destOrd="0" presId="urn:microsoft.com/office/officeart/2018/2/layout/IconCircleList"/>
    <dgm:cxn modelId="{D55363EA-E74C-4D6B-9640-DE3E5B445EAF}" type="presParOf" srcId="{B031D0D1-9ED2-4466-A3EA-F79911818882}" destId="{4AD21FFF-EA7B-4F26-8BB6-C176A1B444AD}" srcOrd="2" destOrd="0" presId="urn:microsoft.com/office/officeart/2018/2/layout/IconCircleList"/>
    <dgm:cxn modelId="{C59EF7D7-007D-4D38-9B98-E801262CAA53}" type="presParOf" srcId="{B031D0D1-9ED2-4466-A3EA-F79911818882}" destId="{9BFB18FF-9DDC-463D-BCC6-9AF2C2F2BD7F}" srcOrd="3" destOrd="0" presId="urn:microsoft.com/office/officeart/2018/2/layout/IconCircleList"/>
    <dgm:cxn modelId="{1EC41B31-C056-4539-8B4C-3854E5E1443D}" type="presParOf" srcId="{E6481AEB-95BD-4C4F-B3F7-4E455A471106}" destId="{A05AC200-A64A-427A-8461-78883758A5C8}" srcOrd="1" destOrd="0" presId="urn:microsoft.com/office/officeart/2018/2/layout/IconCircleList"/>
    <dgm:cxn modelId="{0A121892-6520-4279-A304-F638A3127798}" type="presParOf" srcId="{E6481AEB-95BD-4C4F-B3F7-4E455A471106}" destId="{9F5E8CD8-E633-4526-BD3F-02571BD78D75}" srcOrd="2" destOrd="0" presId="urn:microsoft.com/office/officeart/2018/2/layout/IconCircleList"/>
    <dgm:cxn modelId="{1EFCB71F-36D5-4F9C-AE31-C7C0E8808ECF}" type="presParOf" srcId="{9F5E8CD8-E633-4526-BD3F-02571BD78D75}" destId="{F5B74644-CC08-4936-93E1-BACC1994AF0C}" srcOrd="0" destOrd="0" presId="urn:microsoft.com/office/officeart/2018/2/layout/IconCircleList"/>
    <dgm:cxn modelId="{E42D4F82-5BE5-47B2-9E96-7ED731788271}" type="presParOf" srcId="{9F5E8CD8-E633-4526-BD3F-02571BD78D75}" destId="{16B9A6EE-4461-44EE-A7B0-7DC953036F67}" srcOrd="1" destOrd="0" presId="urn:microsoft.com/office/officeart/2018/2/layout/IconCircleList"/>
    <dgm:cxn modelId="{8F0550BB-B2BB-47B6-B912-5F2C1B1F5348}" type="presParOf" srcId="{9F5E8CD8-E633-4526-BD3F-02571BD78D75}" destId="{E3053C60-33BA-4964-A920-998AEC2A6C29}" srcOrd="2" destOrd="0" presId="urn:microsoft.com/office/officeart/2018/2/layout/IconCircleList"/>
    <dgm:cxn modelId="{ADA810EC-35E7-4DCB-9DD3-E17F242E27D2}" type="presParOf" srcId="{9F5E8CD8-E633-4526-BD3F-02571BD78D75}" destId="{5BDB79AA-780A-495E-9144-02F99938DF16}" srcOrd="3" destOrd="0" presId="urn:microsoft.com/office/officeart/2018/2/layout/IconCircleList"/>
    <dgm:cxn modelId="{D00B744C-89DD-487F-B6B7-79B994E722CC}" type="presParOf" srcId="{E6481AEB-95BD-4C4F-B3F7-4E455A471106}" destId="{C8EBAD43-FEA0-4659-977F-B1FA2B43B7F0}" srcOrd="3" destOrd="0" presId="urn:microsoft.com/office/officeart/2018/2/layout/IconCircleList"/>
    <dgm:cxn modelId="{B1FFE8F3-67EF-4CFB-954A-BDF78B734ED1}" type="presParOf" srcId="{E6481AEB-95BD-4C4F-B3F7-4E455A471106}" destId="{C0C6AE53-9DAF-42CB-B907-B3ED2038E04D}" srcOrd="4" destOrd="0" presId="urn:microsoft.com/office/officeart/2018/2/layout/IconCircleList"/>
    <dgm:cxn modelId="{1331D711-7466-4AE3-8E3D-FE79CED1FA07}" type="presParOf" srcId="{C0C6AE53-9DAF-42CB-B907-B3ED2038E04D}" destId="{16013C26-D2B6-4937-821B-F2F2A4DA8BB2}" srcOrd="0" destOrd="0" presId="urn:microsoft.com/office/officeart/2018/2/layout/IconCircleList"/>
    <dgm:cxn modelId="{BC50FFA7-5F4A-41FC-9E25-387C426D4C3C}" type="presParOf" srcId="{C0C6AE53-9DAF-42CB-B907-B3ED2038E04D}" destId="{67797514-2719-4621-A897-752CF71EBF2C}" srcOrd="1" destOrd="0" presId="urn:microsoft.com/office/officeart/2018/2/layout/IconCircleList"/>
    <dgm:cxn modelId="{EE2CCCE7-7ECE-4348-B7E0-28BFE08EDF8D}" type="presParOf" srcId="{C0C6AE53-9DAF-42CB-B907-B3ED2038E04D}" destId="{4C722565-3DB1-4F47-8882-481C10F15104}" srcOrd="2" destOrd="0" presId="urn:microsoft.com/office/officeart/2018/2/layout/IconCircleList"/>
    <dgm:cxn modelId="{DC715A19-26B4-4D5B-8844-643B18668868}" type="presParOf" srcId="{C0C6AE53-9DAF-42CB-B907-B3ED2038E04D}" destId="{5CE15B9C-8C3C-412C-A2F7-19560A2BE8B7}" srcOrd="3" destOrd="0" presId="urn:microsoft.com/office/officeart/2018/2/layout/IconCircleList"/>
    <dgm:cxn modelId="{67AD25CC-B0AD-4C92-9F62-4A9BC8B94247}" type="presParOf" srcId="{E6481AEB-95BD-4C4F-B3F7-4E455A471106}" destId="{9E2C9FDD-6AAC-4AF1-8DB9-B9D8F04CF8A0}" srcOrd="5" destOrd="0" presId="urn:microsoft.com/office/officeart/2018/2/layout/IconCircleList"/>
    <dgm:cxn modelId="{9AD92CF3-D024-42FD-B8B2-05D926F2D585}" type="presParOf" srcId="{E6481AEB-95BD-4C4F-B3F7-4E455A471106}" destId="{C552E66D-8570-4D61-86DB-68473C0AADA2}" srcOrd="6" destOrd="0" presId="urn:microsoft.com/office/officeart/2018/2/layout/IconCircleList"/>
    <dgm:cxn modelId="{BBD87CE4-B545-4B65-8A9B-BE5BA0182947}" type="presParOf" srcId="{C552E66D-8570-4D61-86DB-68473C0AADA2}" destId="{A286A172-B6E9-44B6-88A3-54C146BCE309}" srcOrd="0" destOrd="0" presId="urn:microsoft.com/office/officeart/2018/2/layout/IconCircleList"/>
    <dgm:cxn modelId="{3D79B82B-341E-44E8-B6F6-10185F6C7195}" type="presParOf" srcId="{C552E66D-8570-4D61-86DB-68473C0AADA2}" destId="{3E582030-07CA-4F59-89A6-5A45FCFE5688}" srcOrd="1" destOrd="0" presId="urn:microsoft.com/office/officeart/2018/2/layout/IconCircleList"/>
    <dgm:cxn modelId="{98A296D5-31C4-4DCF-B320-1291D9A0965F}" type="presParOf" srcId="{C552E66D-8570-4D61-86DB-68473C0AADA2}" destId="{7B8E06B3-D2D8-4DBA-A678-3B8117CE692A}" srcOrd="2" destOrd="0" presId="urn:microsoft.com/office/officeart/2018/2/layout/IconCircleList"/>
    <dgm:cxn modelId="{C0853A07-2360-469F-AE25-2271EE5A6345}" type="presParOf" srcId="{C552E66D-8570-4D61-86DB-68473C0AADA2}" destId="{9CA55724-9179-4E94-A288-24F191A9734F}"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421F9-305E-42BF-97D0-1967DD63CC99}">
      <dsp:nvSpPr>
        <dsp:cNvPr id="0" name=""/>
        <dsp:cNvSpPr/>
      </dsp:nvSpPr>
      <dsp:spPr>
        <a:xfrm>
          <a:off x="212335" y="82275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E7C66F-C9EA-465C-A017-AFDEAAFE1D3A}">
      <dsp:nvSpPr>
        <dsp:cNvPr id="0" name=""/>
        <dsp:cNvSpPr/>
      </dsp:nvSpPr>
      <dsp:spPr>
        <a:xfrm>
          <a:off x="492877" y="1103292"/>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FB18FF-9DDC-463D-BCC6-9AF2C2F2BD7F}">
      <dsp:nvSpPr>
        <dsp:cNvPr id="0" name=""/>
        <dsp:cNvSpPr/>
      </dsp:nvSpPr>
      <dsp:spPr>
        <a:xfrm>
          <a:off x="1834517" y="82275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Scratches and cuts: If a scratch or bite breaks the skin, bloodborne pathogens can enter the bloodstream through these open wounds.</a:t>
          </a:r>
        </a:p>
      </dsp:txBody>
      <dsp:txXfrm>
        <a:off x="1834517" y="822750"/>
        <a:ext cx="3148942" cy="1335915"/>
      </dsp:txXfrm>
    </dsp:sp>
    <dsp:sp modelId="{F5B74644-CC08-4936-93E1-BACC1994AF0C}">
      <dsp:nvSpPr>
        <dsp:cNvPr id="0" name=""/>
        <dsp:cNvSpPr/>
      </dsp:nvSpPr>
      <dsp:spPr>
        <a:xfrm>
          <a:off x="5532139" y="822750"/>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B9A6EE-4461-44EE-A7B0-7DC953036F67}">
      <dsp:nvSpPr>
        <dsp:cNvPr id="0" name=""/>
        <dsp:cNvSpPr/>
      </dsp:nvSpPr>
      <dsp:spPr>
        <a:xfrm>
          <a:off x="5812681" y="1103292"/>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DB79AA-780A-495E-9144-02F99938DF16}">
      <dsp:nvSpPr>
        <dsp:cNvPr id="0" name=""/>
        <dsp:cNvSpPr/>
      </dsp:nvSpPr>
      <dsp:spPr>
        <a:xfrm>
          <a:off x="7154322" y="82275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t>Contact with infected blood or body fluids: If the person or animal that bites or scratches is infected, and their blood or other potentially infectious materials (OPIMs) come into contact with your broken skin or mucous membranes (eyes, nose, mouth), you can be exposed to BBPs.</a:t>
          </a:r>
        </a:p>
      </dsp:txBody>
      <dsp:txXfrm>
        <a:off x="7154322" y="822750"/>
        <a:ext cx="3148942" cy="1335915"/>
      </dsp:txXfrm>
    </dsp:sp>
    <dsp:sp modelId="{16013C26-D2B6-4937-821B-F2F2A4DA8BB2}">
      <dsp:nvSpPr>
        <dsp:cNvPr id="0" name=""/>
        <dsp:cNvSpPr/>
      </dsp:nvSpPr>
      <dsp:spPr>
        <a:xfrm>
          <a:off x="212335" y="3042937"/>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797514-2719-4621-A897-752CF71EBF2C}">
      <dsp:nvSpPr>
        <dsp:cNvPr id="0" name=""/>
        <dsp:cNvSpPr/>
      </dsp:nvSpPr>
      <dsp:spPr>
        <a:xfrm>
          <a:off x="492877" y="3323479"/>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E15B9C-8C3C-412C-A2F7-19560A2BE8B7}">
      <dsp:nvSpPr>
        <dsp:cNvPr id="0" name=""/>
        <dsp:cNvSpPr/>
      </dsp:nvSpPr>
      <dsp:spPr>
        <a:xfrm>
          <a:off x="1834517" y="3042937"/>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t>Saliva: In some cases, such as human bites, saliva can be a concern if it contains blood or other potentially infectious materials.</a:t>
          </a:r>
        </a:p>
      </dsp:txBody>
      <dsp:txXfrm>
        <a:off x="1834517" y="3042937"/>
        <a:ext cx="3148942" cy="1335915"/>
      </dsp:txXfrm>
    </dsp:sp>
    <dsp:sp modelId="{A286A172-B6E9-44B6-88A3-54C146BCE309}">
      <dsp:nvSpPr>
        <dsp:cNvPr id="0" name=""/>
        <dsp:cNvSpPr/>
      </dsp:nvSpPr>
      <dsp:spPr>
        <a:xfrm>
          <a:off x="5532139" y="3042937"/>
          <a:ext cx="1335915" cy="133591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582030-07CA-4F59-89A6-5A45FCFE5688}">
      <dsp:nvSpPr>
        <dsp:cNvPr id="0" name=""/>
        <dsp:cNvSpPr/>
      </dsp:nvSpPr>
      <dsp:spPr>
        <a:xfrm>
          <a:off x="5812681" y="3323479"/>
          <a:ext cx="774830" cy="774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A55724-9179-4E94-A288-24F191A9734F}">
      <dsp:nvSpPr>
        <dsp:cNvPr id="0" name=""/>
        <dsp:cNvSpPr/>
      </dsp:nvSpPr>
      <dsp:spPr>
        <a:xfrm>
          <a:off x="7154322" y="3042937"/>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a:t>Animal saliva on claws: Animals that carry diseases like rabies can transmit the virus through scratches because they lick their claws. </a:t>
          </a:r>
        </a:p>
      </dsp:txBody>
      <dsp:txXfrm>
        <a:off x="7154322" y="3042937"/>
        <a:ext cx="3148942" cy="133591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D1585-BAC6-3F7A-AC22-2C2CFA4758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0E9210-2936-87A8-C932-E2FD8AC36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54711C-B7A7-9959-31A0-81C17B97A58E}"/>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5" name="Footer Placeholder 4">
            <a:extLst>
              <a:ext uri="{FF2B5EF4-FFF2-40B4-BE49-F238E27FC236}">
                <a16:creationId xmlns:a16="http://schemas.microsoft.com/office/drawing/2014/main" id="{FDB8BAC3-4CCE-3E71-CF40-6973BF8089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1085A-7C24-8E07-148B-543895BE917D}"/>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2922708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826A6-5642-AF46-6A43-8890479BFC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1185B4-56EF-884E-C213-EDE1998529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75D0E1-6E56-20C9-F46E-7C534E9279F9}"/>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5" name="Footer Placeholder 4">
            <a:extLst>
              <a:ext uri="{FF2B5EF4-FFF2-40B4-BE49-F238E27FC236}">
                <a16:creationId xmlns:a16="http://schemas.microsoft.com/office/drawing/2014/main" id="{C098AFC7-97C3-2DE3-AEE4-84E86FEEC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05C450-F66B-90DE-3EA5-03F3B30523C2}"/>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241506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80BCB-4CF5-0F91-F9CF-D70057069F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CECCC0-25D4-EEA2-1234-CD572C88CA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3FA0BD-2EAE-B527-7779-311D241063F7}"/>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5" name="Footer Placeholder 4">
            <a:extLst>
              <a:ext uri="{FF2B5EF4-FFF2-40B4-BE49-F238E27FC236}">
                <a16:creationId xmlns:a16="http://schemas.microsoft.com/office/drawing/2014/main" id="{CFD32CD2-C98F-55F2-AF59-5C27C53503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C86AA-5F83-4DAE-8E90-ABD215CA012E}"/>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2017109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3A478-AE9D-C7CA-C0F2-57C54C4299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0478F4-E18E-18C5-6CEF-C707CEF13C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FA2FF5-DAFB-C518-F935-D22DCB659C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91B960-0477-5E75-8727-3B3C90D4DD0E}"/>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6" name="Footer Placeholder 5">
            <a:extLst>
              <a:ext uri="{FF2B5EF4-FFF2-40B4-BE49-F238E27FC236}">
                <a16:creationId xmlns:a16="http://schemas.microsoft.com/office/drawing/2014/main" id="{7C315CD1-901C-C9B7-BE07-F2D970D894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096B29-8076-671C-D60F-320C62FB0735}"/>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1884858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AC46-F0FB-28AD-6274-FEE0DA92B2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6D9E11-2721-0EA2-E1B1-0ADDBB8781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B25E4D-E11C-FB87-F48C-233D37E8AC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937507-E21A-B69C-4EDF-F8521460D5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71AC98-FDB5-DA50-56B5-83BBFF04FB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B65BED8-961A-E962-1C60-88D9CFD7AACE}"/>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8" name="Footer Placeholder 7">
            <a:extLst>
              <a:ext uri="{FF2B5EF4-FFF2-40B4-BE49-F238E27FC236}">
                <a16:creationId xmlns:a16="http://schemas.microsoft.com/office/drawing/2014/main" id="{D936C2B6-7504-C28B-25BD-B24FD3A804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0159B3-6A31-4A7E-19DE-E16C79B3E9A2}"/>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3659915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27D5F-0A9C-EC26-D9ED-CC55EC712E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3C1512-B05F-067C-7848-495EA57DC66B}"/>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4" name="Footer Placeholder 3">
            <a:extLst>
              <a:ext uri="{FF2B5EF4-FFF2-40B4-BE49-F238E27FC236}">
                <a16:creationId xmlns:a16="http://schemas.microsoft.com/office/drawing/2014/main" id="{F0A797DA-1348-77E2-F24E-540AD8599C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DE1EBD-A9BF-E0C3-FF88-35C9E3ABE108}"/>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2493836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8606DD-7220-0DF9-364E-F9353F5B669E}"/>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3" name="Footer Placeholder 2">
            <a:extLst>
              <a:ext uri="{FF2B5EF4-FFF2-40B4-BE49-F238E27FC236}">
                <a16:creationId xmlns:a16="http://schemas.microsoft.com/office/drawing/2014/main" id="{36657514-0A63-90A9-0684-13D10E95A9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CBD3780-406E-A479-5DFC-2A1B3DA3E6D3}"/>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4037579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4A615-02D0-DF34-62C6-4876D2E2C5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2CB0DE-B2A2-262F-4B4E-65848C022A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B3990A-7CCC-59CB-DA40-42BFC5780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3A7998-5D41-2925-ECEA-F6399F36B8BD}"/>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6" name="Footer Placeholder 5">
            <a:extLst>
              <a:ext uri="{FF2B5EF4-FFF2-40B4-BE49-F238E27FC236}">
                <a16:creationId xmlns:a16="http://schemas.microsoft.com/office/drawing/2014/main" id="{6AA59297-A76C-4FBC-4AEF-6BC2125E82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22EB3F-15F4-5BA3-8C35-F7A85ECDABBB}"/>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3599291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8493-4CD0-8954-2F45-C150A9EC8B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97ECAE-02C0-F5D8-3716-BEE934E406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24B385-1C0C-35F2-0CED-F66EAD1909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974F9E-9B35-925D-41BF-268EFC033938}"/>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6" name="Footer Placeholder 5">
            <a:extLst>
              <a:ext uri="{FF2B5EF4-FFF2-40B4-BE49-F238E27FC236}">
                <a16:creationId xmlns:a16="http://schemas.microsoft.com/office/drawing/2014/main" id="{654957C8-4084-1731-E096-61872A85BA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1C59F6-8FA8-187E-B43F-F91678ECA45D}"/>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3446198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DC62A-35D8-2818-71AF-44FEB708C8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1A184C-2125-D932-8BCE-BA36ECC032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1AE113-6ED0-ECF0-61C3-E74774927A62}"/>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5" name="Footer Placeholder 4">
            <a:extLst>
              <a:ext uri="{FF2B5EF4-FFF2-40B4-BE49-F238E27FC236}">
                <a16:creationId xmlns:a16="http://schemas.microsoft.com/office/drawing/2014/main" id="{40980446-2857-7771-FB83-B746FE8D3A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DF6C2-8FD3-B2CC-4F15-A854305BA831}"/>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153061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5C2409-6EF8-1397-6866-EED07C6CD9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6E57B9-04DE-CA66-2538-EFB6CB84E9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53466C-C0AF-CF70-B8E1-CE4948AFB6F6}"/>
              </a:ext>
            </a:extLst>
          </p:cNvPr>
          <p:cNvSpPr>
            <a:spLocks noGrp="1"/>
          </p:cNvSpPr>
          <p:nvPr>
            <p:ph type="dt" sz="half" idx="10"/>
          </p:nvPr>
        </p:nvSpPr>
        <p:spPr/>
        <p:txBody>
          <a:bodyPr/>
          <a:lstStyle/>
          <a:p>
            <a:fld id="{CCE0E315-A7AD-4D30-97EC-FDA5BB035761}" type="datetimeFigureOut">
              <a:rPr lang="en-US" smtClean="0"/>
              <a:t>7/16/2026</a:t>
            </a:fld>
            <a:endParaRPr lang="en-US"/>
          </a:p>
        </p:txBody>
      </p:sp>
      <p:sp>
        <p:nvSpPr>
          <p:cNvPr id="5" name="Footer Placeholder 4">
            <a:extLst>
              <a:ext uri="{FF2B5EF4-FFF2-40B4-BE49-F238E27FC236}">
                <a16:creationId xmlns:a16="http://schemas.microsoft.com/office/drawing/2014/main" id="{A754C5D7-5B2F-5767-1D1B-688D6C91A5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7B2A3A-96B4-7BDF-3641-C43D848621B4}"/>
              </a:ext>
            </a:extLst>
          </p:cNvPr>
          <p:cNvSpPr>
            <a:spLocks noGrp="1"/>
          </p:cNvSpPr>
          <p:nvPr>
            <p:ph type="sldNum" sz="quarter" idx="12"/>
          </p:nvPr>
        </p:nvSpPr>
        <p:spPr/>
        <p:txBody>
          <a:bodyPr/>
          <a:lstStyle/>
          <a:p>
            <a:fld id="{23E94A85-7695-44B2-A986-47E4BF35E715}" type="slidenum">
              <a:rPr lang="en-US" smtClean="0"/>
              <a:t>‹#›</a:t>
            </a:fld>
            <a:endParaRPr lang="en-US"/>
          </a:p>
        </p:txBody>
      </p:sp>
    </p:spTree>
    <p:extLst>
      <p:ext uri="{BB962C8B-B14F-4D97-AF65-F5344CB8AC3E}">
        <p14:creationId xmlns:p14="http://schemas.microsoft.com/office/powerpoint/2010/main" val="3238199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14515B-BD4B-310D-9896-DABB35F499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B5F792-F0F7-6868-2FA8-193DDC3F6B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F37FF-80E7-9E7D-7BC3-995BE3FB89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E0E315-A7AD-4D30-97EC-FDA5BB035761}" type="datetimeFigureOut">
              <a:rPr lang="en-US" smtClean="0"/>
              <a:t>7/16/2026</a:t>
            </a:fld>
            <a:endParaRPr lang="en-US"/>
          </a:p>
        </p:txBody>
      </p:sp>
      <p:sp>
        <p:nvSpPr>
          <p:cNvPr id="5" name="Footer Placeholder 4">
            <a:extLst>
              <a:ext uri="{FF2B5EF4-FFF2-40B4-BE49-F238E27FC236}">
                <a16:creationId xmlns:a16="http://schemas.microsoft.com/office/drawing/2014/main" id="{3CFA639C-85E8-2FE0-E9CB-3B038F8208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7AF8AB5-4D2B-7664-1FE5-F400B0D5A1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E94A85-7695-44B2-A986-47E4BF35E715}" type="slidenum">
              <a:rPr lang="en-US" smtClean="0"/>
              <a:t>‹#›</a:t>
            </a:fld>
            <a:endParaRPr lang="en-US"/>
          </a:p>
        </p:txBody>
      </p:sp>
    </p:spTree>
    <p:extLst>
      <p:ext uri="{BB962C8B-B14F-4D97-AF65-F5344CB8AC3E}">
        <p14:creationId xmlns:p14="http://schemas.microsoft.com/office/powerpoint/2010/main" val="509307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cv9U_VBTWas?feature=oembed"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1BA7680-B1FB-4B6B-2155-45DD5D6C4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olorful light bulb with business icons">
            <a:extLst>
              <a:ext uri="{FF2B5EF4-FFF2-40B4-BE49-F238E27FC236}">
                <a16:creationId xmlns:a16="http://schemas.microsoft.com/office/drawing/2014/main" id="{44E2BE03-B3D2-16CE-7AD8-93ED14B1C910}"/>
              </a:ext>
            </a:extLst>
          </p:cNvPr>
          <p:cNvPicPr>
            <a:picLocks noChangeAspect="1"/>
          </p:cNvPicPr>
          <p:nvPr/>
        </p:nvPicPr>
        <p:blipFill>
          <a:blip r:embed="rId2"/>
          <a:srcRect t="19643"/>
          <a:stretch>
            <a:fillRect/>
          </a:stretch>
        </p:blipFill>
        <p:spPr>
          <a:xfrm>
            <a:off x="20" y="-1"/>
            <a:ext cx="12191980" cy="6858001"/>
          </a:xfrm>
          <a:prstGeom prst="rect">
            <a:avLst/>
          </a:prstGeom>
        </p:spPr>
      </p:pic>
      <p:sp>
        <p:nvSpPr>
          <p:cNvPr id="15" name="Rectangle 14">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32383"/>
            <a:ext cx="12192000" cy="4525617"/>
          </a:xfrm>
          <a:prstGeom prst="rect">
            <a:avLst/>
          </a:prstGeom>
          <a:gradFill>
            <a:gsLst>
              <a:gs pos="0">
                <a:srgbClr val="000000">
                  <a:alpha val="0"/>
                </a:srgbClr>
              </a:gs>
              <a:gs pos="55000">
                <a:srgbClr val="000000">
                  <a:alpha val="35000"/>
                </a:srgbClr>
              </a:gs>
              <a:gs pos="100000">
                <a:srgbClr val="000000">
                  <a:alpha val="4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F6AA52-5404-4303-0C8B-CE077B7B5230}"/>
              </a:ext>
            </a:extLst>
          </p:cNvPr>
          <p:cNvSpPr>
            <a:spLocks noGrp="1"/>
          </p:cNvSpPr>
          <p:nvPr>
            <p:ph type="ctrTitle"/>
          </p:nvPr>
        </p:nvSpPr>
        <p:spPr>
          <a:xfrm>
            <a:off x="624506" y="3991500"/>
            <a:ext cx="8837546" cy="1870483"/>
          </a:xfrm>
        </p:spPr>
        <p:txBody>
          <a:bodyPr>
            <a:normAutofit/>
          </a:bodyPr>
          <a:lstStyle/>
          <a:p>
            <a:pPr algn="l"/>
            <a:r>
              <a:rPr lang="en-US">
                <a:solidFill>
                  <a:srgbClr val="FFFFFF"/>
                </a:solidFill>
              </a:rPr>
              <a:t>THE BEST WAY TO BE EFFECTIVE</a:t>
            </a:r>
          </a:p>
        </p:txBody>
      </p:sp>
      <p:sp>
        <p:nvSpPr>
          <p:cNvPr id="3" name="Subtitle 2">
            <a:extLst>
              <a:ext uri="{FF2B5EF4-FFF2-40B4-BE49-F238E27FC236}">
                <a16:creationId xmlns:a16="http://schemas.microsoft.com/office/drawing/2014/main" id="{510EF361-B3FA-173D-2D4A-3217B984D3F5}"/>
              </a:ext>
            </a:extLst>
          </p:cNvPr>
          <p:cNvSpPr>
            <a:spLocks noGrp="1"/>
          </p:cNvSpPr>
          <p:nvPr>
            <p:ph type="subTitle" idx="1"/>
          </p:nvPr>
        </p:nvSpPr>
        <p:spPr>
          <a:xfrm>
            <a:off x="624506" y="5917399"/>
            <a:ext cx="8837546" cy="644789"/>
          </a:xfrm>
        </p:spPr>
        <p:txBody>
          <a:bodyPr>
            <a:normAutofit lnSpcReduction="10000"/>
          </a:bodyPr>
          <a:lstStyle/>
          <a:p>
            <a:pPr algn="l"/>
            <a:endParaRPr lang="en-US" sz="1500" dirty="0">
              <a:solidFill>
                <a:srgbClr val="FFFFFF"/>
              </a:solidFill>
            </a:endParaRPr>
          </a:p>
          <a:p>
            <a:pPr algn="l"/>
            <a:r>
              <a:rPr lang="en-US" sz="1800" dirty="0">
                <a:solidFill>
                  <a:srgbClr val="FFFFFF"/>
                </a:solidFill>
              </a:rPr>
              <a:t>WEARING THE RIGHT </a:t>
            </a:r>
            <a:r>
              <a:rPr lang="en-US" sz="1800" dirty="0">
                <a:solidFill>
                  <a:srgbClr val="FF0000"/>
                </a:solidFill>
              </a:rPr>
              <a:t>PPE</a:t>
            </a:r>
            <a:endParaRPr lang="en-US" sz="1500" dirty="0"/>
          </a:p>
        </p:txBody>
      </p:sp>
    </p:spTree>
    <p:extLst>
      <p:ext uri="{BB962C8B-B14F-4D97-AF65-F5344CB8AC3E}">
        <p14:creationId xmlns:p14="http://schemas.microsoft.com/office/powerpoint/2010/main" val="24596633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2AFC67-0973-EC0D-F14E-710D701B2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E14AFA-BFAA-429C-2903-A48521382141}"/>
              </a:ext>
            </a:extLst>
          </p:cNvPr>
          <p:cNvSpPr>
            <a:spLocks noGrp="1"/>
          </p:cNvSpPr>
          <p:nvPr>
            <p:ph type="title"/>
          </p:nvPr>
        </p:nvSpPr>
        <p:spPr>
          <a:xfrm>
            <a:off x="612648" y="603504"/>
            <a:ext cx="3553412" cy="1527048"/>
          </a:xfrm>
        </p:spPr>
        <p:txBody>
          <a:bodyPr anchor="b">
            <a:normAutofit/>
          </a:bodyPr>
          <a:lstStyle/>
          <a:p>
            <a:r>
              <a:rPr lang="en-US" dirty="0"/>
              <a:t>PPE</a:t>
            </a:r>
          </a:p>
        </p:txBody>
      </p:sp>
      <p:sp>
        <p:nvSpPr>
          <p:cNvPr id="3" name="Content Placeholder 2">
            <a:extLst>
              <a:ext uri="{FF2B5EF4-FFF2-40B4-BE49-F238E27FC236}">
                <a16:creationId xmlns:a16="http://schemas.microsoft.com/office/drawing/2014/main" id="{FA624627-FEF2-B6EA-670E-C105A7329143}"/>
              </a:ext>
            </a:extLst>
          </p:cNvPr>
          <p:cNvSpPr>
            <a:spLocks noGrp="1"/>
          </p:cNvSpPr>
          <p:nvPr>
            <p:ph idx="1"/>
          </p:nvPr>
        </p:nvSpPr>
        <p:spPr>
          <a:xfrm>
            <a:off x="423310" y="2132076"/>
            <a:ext cx="4355398" cy="4122420"/>
          </a:xfrm>
        </p:spPr>
        <p:txBody>
          <a:bodyPr>
            <a:normAutofit/>
          </a:bodyPr>
          <a:lstStyle/>
          <a:p>
            <a:r>
              <a:rPr lang="en-US" sz="1800" dirty="0"/>
              <a:t> The right Personal Protective Equipment (PPE) is crucial for workplace safety, as it minimizes the risk of injuries and illnesses caused by hazards. </a:t>
            </a:r>
          </a:p>
          <a:p>
            <a:r>
              <a:rPr lang="en-US" sz="1800" dirty="0"/>
              <a:t>PPE acts as a barrier, protecting workers from physical, chemical, and biological hazards. Proper selection and use of PPE are essential to ensure adequate protection</a:t>
            </a:r>
          </a:p>
        </p:txBody>
      </p:sp>
      <p:pic>
        <p:nvPicPr>
          <p:cNvPr id="4" name="Picture 3">
            <a:extLst>
              <a:ext uri="{FF2B5EF4-FFF2-40B4-BE49-F238E27FC236}">
                <a16:creationId xmlns:a16="http://schemas.microsoft.com/office/drawing/2014/main" id="{030F4B7A-C6B1-F04F-5D6D-A5CF608C81C2}"/>
              </a:ext>
            </a:extLst>
          </p:cNvPr>
          <p:cNvPicPr>
            <a:picLocks noChangeAspect="1"/>
          </p:cNvPicPr>
          <p:nvPr/>
        </p:nvPicPr>
        <p:blipFill>
          <a:blip r:embed="rId2"/>
          <a:stretch>
            <a:fillRect/>
          </a:stretch>
        </p:blipFill>
        <p:spPr>
          <a:xfrm>
            <a:off x="4778708" y="891103"/>
            <a:ext cx="5994399" cy="5075794"/>
          </a:xfrm>
          <a:prstGeom prst="rect">
            <a:avLst/>
          </a:prstGeom>
        </p:spPr>
      </p:pic>
    </p:spTree>
    <p:extLst>
      <p:ext uri="{BB962C8B-B14F-4D97-AF65-F5344CB8AC3E}">
        <p14:creationId xmlns:p14="http://schemas.microsoft.com/office/powerpoint/2010/main" val="1920512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D37DE4-94E4-0A53-96E9-5BF4AB3ACAB7}"/>
              </a:ext>
            </a:extLst>
          </p:cNvPr>
          <p:cNvSpPr>
            <a:spLocks noGrp="1"/>
          </p:cNvSpPr>
          <p:nvPr>
            <p:ph type="title"/>
          </p:nvPr>
        </p:nvSpPr>
        <p:spPr>
          <a:xfrm>
            <a:off x="612648" y="603504"/>
            <a:ext cx="5862396" cy="1527048"/>
          </a:xfrm>
        </p:spPr>
        <p:txBody>
          <a:bodyPr anchor="b">
            <a:normAutofit/>
          </a:bodyPr>
          <a:lstStyle/>
          <a:p>
            <a:r>
              <a:rPr lang="en-US" dirty="0"/>
              <a:t>Are you Ready for an incident?</a:t>
            </a:r>
          </a:p>
        </p:txBody>
      </p:sp>
      <p:sp>
        <p:nvSpPr>
          <p:cNvPr id="3" name="Content Placeholder 2">
            <a:extLst>
              <a:ext uri="{FF2B5EF4-FFF2-40B4-BE49-F238E27FC236}">
                <a16:creationId xmlns:a16="http://schemas.microsoft.com/office/drawing/2014/main" id="{CA7A9A81-AB42-027F-C7EC-2AAA05EFD3B1}"/>
              </a:ext>
            </a:extLst>
          </p:cNvPr>
          <p:cNvSpPr>
            <a:spLocks noGrp="1"/>
          </p:cNvSpPr>
          <p:nvPr>
            <p:ph idx="1"/>
          </p:nvPr>
        </p:nvSpPr>
        <p:spPr>
          <a:xfrm>
            <a:off x="612648" y="2212848"/>
            <a:ext cx="5862396" cy="4096512"/>
          </a:xfrm>
        </p:spPr>
        <p:txBody>
          <a:bodyPr>
            <a:normAutofit/>
          </a:bodyPr>
          <a:lstStyle/>
          <a:p>
            <a:r>
              <a:rPr lang="en-US" sz="1800" dirty="0"/>
              <a:t> Accidents and incidents don’t happen when it’s convenient; they happen when we are or aren’t prepared. Preparation is the most important tool we can have in our tool belt. To be successful in any job, it's crucial to learn the craft and know the ins and outs. </a:t>
            </a:r>
          </a:p>
          <a:p>
            <a:r>
              <a:rPr lang="en-US" sz="1800" dirty="0"/>
              <a:t> Working with children with special needs is no different. The time you invest in comprehensive training and learning how to protect yourself during behaviors escalation is critical. </a:t>
            </a:r>
          </a:p>
          <a:p>
            <a:r>
              <a:rPr lang="en-US" sz="1800" dirty="0"/>
              <a:t>Why do we say yourself first? Equipping ourselves with the proper PPE is just as important as the service we give to our students.</a:t>
            </a:r>
          </a:p>
        </p:txBody>
      </p:sp>
      <p:pic>
        <p:nvPicPr>
          <p:cNvPr id="7" name="Graphic 6" descr="Irritant">
            <a:extLst>
              <a:ext uri="{FF2B5EF4-FFF2-40B4-BE49-F238E27FC236}">
                <a16:creationId xmlns:a16="http://schemas.microsoft.com/office/drawing/2014/main" id="{E1C6D95E-F1AD-3274-8691-3661B1F52D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3873296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8DBD04-402B-51F1-6C23-F8627DE6755A}"/>
              </a:ext>
            </a:extLst>
          </p:cNvPr>
          <p:cNvSpPr>
            <a:spLocks noGrp="1"/>
          </p:cNvSpPr>
          <p:nvPr>
            <p:ph type="title"/>
          </p:nvPr>
        </p:nvSpPr>
        <p:spPr>
          <a:xfrm>
            <a:off x="612648" y="603504"/>
            <a:ext cx="5862396" cy="1527048"/>
          </a:xfrm>
        </p:spPr>
        <p:txBody>
          <a:bodyPr vert="horz" lIns="91440" tIns="45720" rIns="91440" bIns="45720" rtlCol="0" anchor="b">
            <a:normAutofit/>
          </a:bodyPr>
          <a:lstStyle/>
          <a:p>
            <a:r>
              <a:rPr lang="en-US" sz="3600" b="1" kern="1200" dirty="0">
                <a:solidFill>
                  <a:schemeClr val="tx1"/>
                </a:solidFill>
                <a:latin typeface="+mj-lt"/>
                <a:ea typeface="+mj-ea"/>
                <a:cs typeface="+mj-cs"/>
              </a:rPr>
              <a:t> PPE VS. No PPE</a:t>
            </a:r>
          </a:p>
        </p:txBody>
      </p:sp>
      <p:sp>
        <p:nvSpPr>
          <p:cNvPr id="5" name="TextBox 4">
            <a:extLst>
              <a:ext uri="{FF2B5EF4-FFF2-40B4-BE49-F238E27FC236}">
                <a16:creationId xmlns:a16="http://schemas.microsoft.com/office/drawing/2014/main" id="{439D2E2D-7414-ECAA-30C2-D977204765F8}"/>
              </a:ext>
            </a:extLst>
          </p:cNvPr>
          <p:cNvSpPr txBox="1"/>
          <p:nvPr/>
        </p:nvSpPr>
        <p:spPr>
          <a:xfrm>
            <a:off x="612648" y="2212848"/>
            <a:ext cx="5862396" cy="4096512"/>
          </a:xfrm>
          <a:prstGeom prst="rect">
            <a:avLst/>
          </a:prstGeom>
        </p:spPr>
        <p:txBody>
          <a:bodyPr vert="horz" lIns="91440" tIns="45720" rIns="91440" bIns="45720" rtlCol="0">
            <a:normAutofit/>
          </a:bodyPr>
          <a:lstStyle/>
          <a:p>
            <a:pPr indent="-228600">
              <a:lnSpc>
                <a:spcPct val="120000"/>
              </a:lnSpc>
              <a:spcAft>
                <a:spcPts val="600"/>
              </a:spcAft>
              <a:buFont typeface="Arial" panose="020B0604020202020204" pitchFamily="34" charset="0"/>
              <a:buChar char="•"/>
            </a:pPr>
            <a:r>
              <a:rPr lang="en-US" dirty="0"/>
              <a:t>The use of Personal Protective Equipment (PPE) significantly reduces the risk of workplace injuries. Proper PPE use can prevent 37.6% of occupational injuries and diseases, according to OSHA. Conversely, studies show that a substantial percentage of injuries occur due to the lack of or improper use of PPE, with some studies reporting that up to 34% of occupational accidents are linked to inadequate PPE usage, according to a study published by the National Institutes of Health. </a:t>
            </a:r>
          </a:p>
        </p:txBody>
      </p:sp>
      <p:pic>
        <p:nvPicPr>
          <p:cNvPr id="15" name="Graphic 14" descr="Laptop Secure">
            <a:extLst>
              <a:ext uri="{FF2B5EF4-FFF2-40B4-BE49-F238E27FC236}">
                <a16:creationId xmlns:a16="http://schemas.microsoft.com/office/drawing/2014/main" id="{6E2C732B-169B-B97A-BA9F-D7F81826C0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4231439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F0155232-7145-C84C-65EF-9892B11D63BC}"/>
              </a:ext>
            </a:extLst>
          </p:cNvPr>
          <p:cNvGraphicFramePr>
            <a:graphicFrameLocks noGrp="1"/>
          </p:cNvGraphicFramePr>
          <p:nvPr>
            <p:ph idx="1"/>
          </p:nvPr>
        </p:nvGraphicFramePr>
        <p:xfrm>
          <a:off x="838200" y="1219200"/>
          <a:ext cx="10515600" cy="5201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E588ACB-618B-A67E-7C91-D585776D04E6}"/>
              </a:ext>
            </a:extLst>
          </p:cNvPr>
          <p:cNvSpPr txBox="1"/>
          <p:nvPr/>
        </p:nvSpPr>
        <p:spPr>
          <a:xfrm>
            <a:off x="1056640" y="294640"/>
            <a:ext cx="4267200" cy="646331"/>
          </a:xfrm>
          <a:prstGeom prst="rect">
            <a:avLst/>
          </a:prstGeom>
          <a:noFill/>
        </p:spPr>
        <p:txBody>
          <a:bodyPr wrap="square" rtlCol="0">
            <a:spAutoFit/>
          </a:bodyPr>
          <a:lstStyle/>
          <a:p>
            <a:r>
              <a:rPr lang="en-US" sz="3600" b="1"/>
              <a:t>WITHOUT PPE</a:t>
            </a:r>
            <a:endParaRPr lang="en-US" sz="3600" b="1" dirty="0"/>
          </a:p>
        </p:txBody>
      </p:sp>
    </p:spTree>
    <p:extLst>
      <p:ext uri="{BB962C8B-B14F-4D97-AF65-F5344CB8AC3E}">
        <p14:creationId xmlns:p14="http://schemas.microsoft.com/office/powerpoint/2010/main" val="3665805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D19C37-A749-A390-4105-E604AE68E96B}"/>
              </a:ext>
            </a:extLst>
          </p:cNvPr>
          <p:cNvSpPr>
            <a:spLocks noGrp="1"/>
          </p:cNvSpPr>
          <p:nvPr>
            <p:ph type="title"/>
          </p:nvPr>
        </p:nvSpPr>
        <p:spPr>
          <a:xfrm>
            <a:off x="612648" y="1114923"/>
            <a:ext cx="4621553" cy="1360728"/>
          </a:xfrm>
        </p:spPr>
        <p:txBody>
          <a:bodyPr anchor="b">
            <a:normAutofit/>
          </a:bodyPr>
          <a:lstStyle/>
          <a:p>
            <a:r>
              <a:rPr lang="en-US" dirty="0"/>
              <a:t>What are BBPs</a:t>
            </a:r>
          </a:p>
        </p:txBody>
      </p:sp>
      <p:sp>
        <p:nvSpPr>
          <p:cNvPr id="3" name="Content Placeholder 2">
            <a:extLst>
              <a:ext uri="{FF2B5EF4-FFF2-40B4-BE49-F238E27FC236}">
                <a16:creationId xmlns:a16="http://schemas.microsoft.com/office/drawing/2014/main" id="{3DBA1CA0-5BA8-18DC-137D-3396BD9BB143}"/>
              </a:ext>
            </a:extLst>
          </p:cNvPr>
          <p:cNvSpPr>
            <a:spLocks noGrp="1"/>
          </p:cNvSpPr>
          <p:nvPr>
            <p:ph idx="1"/>
          </p:nvPr>
        </p:nvSpPr>
        <p:spPr>
          <a:xfrm>
            <a:off x="612648" y="2584058"/>
            <a:ext cx="4621553" cy="3159018"/>
          </a:xfrm>
        </p:spPr>
        <p:txBody>
          <a:bodyPr>
            <a:normAutofit/>
          </a:bodyPr>
          <a:lstStyle/>
          <a:p>
            <a:pPr marL="0" indent="0">
              <a:buNone/>
            </a:pPr>
            <a:r>
              <a:rPr lang="en-US" sz="1800" dirty="0"/>
              <a:t>Examples of BBP</a:t>
            </a:r>
          </a:p>
          <a:p>
            <a:r>
              <a:rPr lang="en-US" sz="1800" dirty="0"/>
              <a:t>Hepatitis B (HBV): A highly infectious virus that can cause liver damage.</a:t>
            </a:r>
          </a:p>
          <a:p>
            <a:r>
              <a:rPr lang="en-US" sz="1800" dirty="0"/>
              <a:t>Hepatitis C (HCV): Another virus that affects the liver.</a:t>
            </a:r>
          </a:p>
          <a:p>
            <a:r>
              <a:rPr lang="en-US" sz="1800" dirty="0"/>
              <a:t>Human Immunodeficiency Virus (HIV): The virus that causes AIDS.</a:t>
            </a:r>
          </a:p>
          <a:p>
            <a:r>
              <a:rPr lang="en-US" sz="1800" dirty="0"/>
              <a:t>Syphilis: A bacterial infection. </a:t>
            </a:r>
          </a:p>
        </p:txBody>
      </p:sp>
      <p:pic>
        <p:nvPicPr>
          <p:cNvPr id="4" name="Picture 3">
            <a:extLst>
              <a:ext uri="{FF2B5EF4-FFF2-40B4-BE49-F238E27FC236}">
                <a16:creationId xmlns:a16="http://schemas.microsoft.com/office/drawing/2014/main" id="{6307E64C-6001-6BF1-49FB-C9200D81CAF0}"/>
              </a:ext>
            </a:extLst>
          </p:cNvPr>
          <p:cNvPicPr>
            <a:picLocks noChangeAspect="1"/>
          </p:cNvPicPr>
          <p:nvPr/>
        </p:nvPicPr>
        <p:blipFill>
          <a:blip r:embed="rId2"/>
          <a:srcRect t="183" b="7460"/>
          <a:stretch>
            <a:fillRect/>
          </a:stretch>
        </p:blipFill>
        <p:spPr>
          <a:xfrm>
            <a:off x="5691261" y="1346362"/>
            <a:ext cx="5837780" cy="4165274"/>
          </a:xfrm>
          <a:prstGeom prst="rect">
            <a:avLst/>
          </a:prstGeom>
        </p:spPr>
      </p:pic>
    </p:spTree>
    <p:extLst>
      <p:ext uri="{BB962C8B-B14F-4D97-AF65-F5344CB8AC3E}">
        <p14:creationId xmlns:p14="http://schemas.microsoft.com/office/powerpoint/2010/main" val="2192792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A34C-DA88-7E3E-B87A-E040479834CA}"/>
              </a:ext>
            </a:extLst>
          </p:cNvPr>
          <p:cNvSpPr>
            <a:spLocks noGrp="1"/>
          </p:cNvSpPr>
          <p:nvPr>
            <p:ph type="title"/>
          </p:nvPr>
        </p:nvSpPr>
        <p:spPr/>
        <p:txBody>
          <a:bodyPr/>
          <a:lstStyle/>
          <a:p>
            <a:r>
              <a:rPr lang="en-US" dirty="0"/>
              <a:t>The best way to protect is to cover up</a:t>
            </a:r>
          </a:p>
        </p:txBody>
      </p:sp>
      <p:sp>
        <p:nvSpPr>
          <p:cNvPr id="3" name="Content Placeholder 2">
            <a:extLst>
              <a:ext uri="{FF2B5EF4-FFF2-40B4-BE49-F238E27FC236}">
                <a16:creationId xmlns:a16="http://schemas.microsoft.com/office/drawing/2014/main" id="{50AFCD0B-C6D6-81E9-6C9D-4C4A8AAA1D4D}"/>
              </a:ext>
            </a:extLst>
          </p:cNvPr>
          <p:cNvSpPr>
            <a:spLocks noGrp="1"/>
          </p:cNvSpPr>
          <p:nvPr>
            <p:ph idx="1"/>
          </p:nvPr>
        </p:nvSpPr>
        <p:spPr/>
        <p:txBody>
          <a:bodyPr/>
          <a:lstStyle/>
          <a:p>
            <a:r>
              <a:rPr lang="en-US"/>
              <a:t>Proper use of personal protective equipment (PPE) is a critical component in minimizing the risk of exposure to bloodborne pathogens (BBPs). By serving as a barrier between potentially infectious materials and the skin, eyes, mouth, and mucous membranes, PPE plays a vital role in safeguarding the health and safety of workers. Consistent adherence to PPE protocols—along with proper training, disposal, and hygiene practices—ensures that individuals are protected and workplace standards for infection control are maintained. Ultimately, PPE is not just a protective measure; it is a fundamental responsibility in preventing the transmission of serious infectious diseases.</a:t>
            </a:r>
            <a:endParaRPr lang="en-US" dirty="0"/>
          </a:p>
        </p:txBody>
      </p:sp>
    </p:spTree>
    <p:extLst>
      <p:ext uri="{BB962C8B-B14F-4D97-AF65-F5344CB8AC3E}">
        <p14:creationId xmlns:p14="http://schemas.microsoft.com/office/powerpoint/2010/main" val="1009664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2DD5E267-EB6F-47DF-ABEF-2C1BED44DA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848" y="0"/>
            <a:ext cx="12188949" cy="6858000"/>
            <a:chOff x="-2848" y="0"/>
            <a:chExt cx="12188949" cy="6858000"/>
          </a:xfrm>
        </p:grpSpPr>
        <p:sp>
          <p:nvSpPr>
            <p:cNvPr id="38" name="Color Cover">
              <a:extLst>
                <a:ext uri="{FF2B5EF4-FFF2-40B4-BE49-F238E27FC236}">
                  <a16:creationId xmlns:a16="http://schemas.microsoft.com/office/drawing/2014/main" id="{4BA86AA3-0623-4268-861E-ADA01A7C0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Color Cover">
              <a:extLst>
                <a:ext uri="{FF2B5EF4-FFF2-40B4-BE49-F238E27FC236}">
                  <a16:creationId xmlns:a16="http://schemas.microsoft.com/office/drawing/2014/main" id="{72692EF2-4C1F-4ED7-9C00-6CF92783E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oup 40">
            <a:extLst>
              <a:ext uri="{FF2B5EF4-FFF2-40B4-BE49-F238E27FC236}">
                <a16:creationId xmlns:a16="http://schemas.microsoft.com/office/drawing/2014/main" id="{66828D02-A05D-412B-9F20-B68E970B9F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1279" y="598259"/>
            <a:ext cx="10889442" cy="5680742"/>
            <a:chOff x="651279" y="598259"/>
            <a:chExt cx="10889442" cy="5680742"/>
          </a:xfrm>
        </p:grpSpPr>
        <p:sp>
          <p:nvSpPr>
            <p:cNvPr id="42" name="Color">
              <a:extLst>
                <a:ext uri="{FF2B5EF4-FFF2-40B4-BE49-F238E27FC236}">
                  <a16:creationId xmlns:a16="http://schemas.microsoft.com/office/drawing/2014/main" id="{A1A8E50E-11DE-480E-A93B-F503760BC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Color">
              <a:extLst>
                <a:ext uri="{FF2B5EF4-FFF2-40B4-BE49-F238E27FC236}">
                  <a16:creationId xmlns:a16="http://schemas.microsoft.com/office/drawing/2014/main" id="{D2E2EE99-89A4-435B-B61A-3C8B5B2B2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Content Placeholder 6" descr="A pair of grey arm sleeves&#10;&#10;AI-generated content may be incorrect.">
            <a:extLst>
              <a:ext uri="{FF2B5EF4-FFF2-40B4-BE49-F238E27FC236}">
                <a16:creationId xmlns:a16="http://schemas.microsoft.com/office/drawing/2014/main" id="{240195D5-4090-3DA3-2427-52DA80CA2E39}"/>
              </a:ext>
            </a:extLst>
          </p:cNvPr>
          <p:cNvPicPr>
            <a:picLocks noChangeAspect="1"/>
          </p:cNvPicPr>
          <p:nvPr/>
        </p:nvPicPr>
        <p:blipFill>
          <a:blip r:embed="rId2"/>
          <a:stretch>
            <a:fillRect/>
          </a:stretch>
        </p:blipFill>
        <p:spPr>
          <a:xfrm>
            <a:off x="6690405" y="819015"/>
            <a:ext cx="4545177" cy="5196653"/>
          </a:xfrm>
          <a:prstGeom prst="rect">
            <a:avLst/>
          </a:prstGeom>
        </p:spPr>
      </p:pic>
      <p:grpSp>
        <p:nvGrpSpPr>
          <p:cNvPr id="45" name="Group 44">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6" name="Freeform: Shape 45">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7" name="Freeform: Shape 46">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Freeform: Shape 47">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0" name="Freeform: Shape 49">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1" name="Freeform: Shape 50">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Freeform: Shape 51">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6B62F837-4E9A-DAD1-029A-0C6BD1D6521E}"/>
              </a:ext>
            </a:extLst>
          </p:cNvPr>
          <p:cNvSpPr>
            <a:spLocks noGrp="1"/>
          </p:cNvSpPr>
          <p:nvPr>
            <p:ph type="title"/>
          </p:nvPr>
        </p:nvSpPr>
        <p:spPr>
          <a:xfrm>
            <a:off x="1014985" y="819015"/>
            <a:ext cx="5501548" cy="2353362"/>
          </a:xfrm>
        </p:spPr>
        <p:txBody>
          <a:bodyPr vert="horz" lIns="91440" tIns="45720" rIns="91440" bIns="45720" rtlCol="0" anchor="b">
            <a:normAutofit/>
          </a:bodyPr>
          <a:lstStyle/>
          <a:p>
            <a:r>
              <a:rPr lang="en-US" kern="1200" dirty="0">
                <a:solidFill>
                  <a:schemeClr val="bg1"/>
                </a:solidFill>
                <a:latin typeface="+mj-lt"/>
                <a:ea typeface="+mj-ea"/>
                <a:cs typeface="+mj-cs"/>
              </a:rPr>
              <a:t>Working with a student who scratches, bites, and hits tool kit</a:t>
            </a:r>
          </a:p>
        </p:txBody>
      </p:sp>
      <p:sp>
        <p:nvSpPr>
          <p:cNvPr id="32" name="Content Placeholder 31">
            <a:extLst>
              <a:ext uri="{FF2B5EF4-FFF2-40B4-BE49-F238E27FC236}">
                <a16:creationId xmlns:a16="http://schemas.microsoft.com/office/drawing/2014/main" id="{4BB59AC6-9E90-BCB8-C9D8-7656E7F5CB5C}"/>
              </a:ext>
            </a:extLst>
          </p:cNvPr>
          <p:cNvSpPr>
            <a:spLocks noGrp="1"/>
          </p:cNvSpPr>
          <p:nvPr>
            <p:ph idx="1"/>
          </p:nvPr>
        </p:nvSpPr>
        <p:spPr>
          <a:xfrm>
            <a:off x="1014985" y="3442089"/>
            <a:ext cx="5501548" cy="2573579"/>
          </a:xfrm>
        </p:spPr>
        <p:txBody>
          <a:bodyPr anchor="t">
            <a:normAutofit/>
          </a:bodyPr>
          <a:lstStyle/>
          <a:p>
            <a:endParaRPr lang="en-US" sz="1800">
              <a:solidFill>
                <a:schemeClr val="bg1"/>
              </a:solidFill>
            </a:endParaRPr>
          </a:p>
        </p:txBody>
      </p:sp>
    </p:spTree>
    <p:extLst>
      <p:ext uri="{BB962C8B-B14F-4D97-AF65-F5344CB8AC3E}">
        <p14:creationId xmlns:p14="http://schemas.microsoft.com/office/powerpoint/2010/main" val="3511065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00DE1-EEF1-ABF7-2507-2B7E18E770B5}"/>
              </a:ext>
            </a:extLst>
          </p:cNvPr>
          <p:cNvSpPr>
            <a:spLocks noGrp="1"/>
          </p:cNvSpPr>
          <p:nvPr>
            <p:ph type="title"/>
          </p:nvPr>
        </p:nvSpPr>
        <p:spPr/>
        <p:txBody>
          <a:bodyPr/>
          <a:lstStyle/>
          <a:p>
            <a:pPr algn="ctr"/>
            <a:r>
              <a:rPr lang="en-US" dirty="0"/>
              <a:t>Safety tips for student behavior</a:t>
            </a:r>
          </a:p>
        </p:txBody>
      </p:sp>
      <p:pic>
        <p:nvPicPr>
          <p:cNvPr id="4" name="Online Media 3" title="Managing Child Meltdowns &amp; Tantrums - Tips From A Board Certified Behavior Analyst">
            <a:hlinkClick r:id="" action="ppaction://media"/>
            <a:extLst>
              <a:ext uri="{FF2B5EF4-FFF2-40B4-BE49-F238E27FC236}">
                <a16:creationId xmlns:a16="http://schemas.microsoft.com/office/drawing/2014/main" id="{E1171094-7C8D-5F23-6B16-50EB60457E99}"/>
              </a:ext>
            </a:extLst>
          </p:cNvPr>
          <p:cNvPicPr>
            <a:picLocks noGrp="1" noRot="1" noChangeAspect="1"/>
          </p:cNvPicPr>
          <p:nvPr>
            <p:ph idx="1"/>
            <a:videoFile r:link="rId1"/>
          </p:nvPr>
        </p:nvPicPr>
        <p:blipFill>
          <a:blip r:embed="rId3"/>
          <a:stretch>
            <a:fillRect/>
          </a:stretch>
        </p:blipFill>
        <p:spPr>
          <a:xfrm>
            <a:off x="2242343" y="1845945"/>
            <a:ext cx="7707313" cy="4351338"/>
          </a:xfrm>
          <a:prstGeom prst="rect">
            <a:avLst/>
          </a:prstGeom>
        </p:spPr>
      </p:pic>
    </p:spTree>
    <p:extLst>
      <p:ext uri="{BB962C8B-B14F-4D97-AF65-F5344CB8AC3E}">
        <p14:creationId xmlns:p14="http://schemas.microsoft.com/office/powerpoint/2010/main" val="256851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F7F12-A43B-4DE2-841F-261AB3923617}"/>
              </a:ext>
            </a:extLst>
          </p:cNvPr>
          <p:cNvSpPr>
            <a:spLocks noGrp="1"/>
          </p:cNvSpPr>
          <p:nvPr>
            <p:ph type="title"/>
          </p:nvPr>
        </p:nvSpPr>
        <p:spPr/>
        <p:txBody>
          <a:bodyPr/>
          <a:lstStyle/>
          <a:p>
            <a:r>
              <a:rPr lang="en-US" dirty="0"/>
              <a:t>Any Question</a:t>
            </a:r>
          </a:p>
        </p:txBody>
      </p:sp>
      <p:sp>
        <p:nvSpPr>
          <p:cNvPr id="3" name="Content Placeholder 2">
            <a:extLst>
              <a:ext uri="{FF2B5EF4-FFF2-40B4-BE49-F238E27FC236}">
                <a16:creationId xmlns:a16="http://schemas.microsoft.com/office/drawing/2014/main" id="{C239FDC4-891F-AFF4-ADE8-C4188171ED5A}"/>
              </a:ext>
            </a:extLst>
          </p:cNvPr>
          <p:cNvSpPr>
            <a:spLocks noGrp="1"/>
          </p:cNvSpPr>
          <p:nvPr>
            <p:ph idx="1"/>
          </p:nvPr>
        </p:nvSpPr>
        <p:spPr/>
        <p:txBody>
          <a:bodyPr/>
          <a:lstStyle/>
          <a:p>
            <a:r>
              <a:rPr lang="en-US" dirty="0"/>
              <a:t>Was there any new information?</a:t>
            </a:r>
          </a:p>
          <a:p>
            <a:endParaRPr lang="en-US" dirty="0"/>
          </a:p>
          <a:p>
            <a:r>
              <a:rPr lang="en-US" dirty="0"/>
              <a:t>What stood out to you?</a:t>
            </a:r>
          </a:p>
          <a:p>
            <a:endParaRPr lang="en-US" dirty="0"/>
          </a:p>
          <a:p>
            <a:r>
              <a:rPr lang="en-US" dirty="0"/>
              <a:t>Is there anything you could add to this training?</a:t>
            </a:r>
          </a:p>
        </p:txBody>
      </p:sp>
    </p:spTree>
    <p:extLst>
      <p:ext uri="{BB962C8B-B14F-4D97-AF65-F5344CB8AC3E}">
        <p14:creationId xmlns:p14="http://schemas.microsoft.com/office/powerpoint/2010/main" val="1283363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1148</TotalTime>
  <Words>624</Words>
  <Application>Microsoft Office PowerPoint</Application>
  <PresentationFormat>Widescreen</PresentationFormat>
  <Paragraphs>33</Paragraphs>
  <Slides>10</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THE BEST WAY TO BE EFFECTIVE</vt:lpstr>
      <vt:lpstr>PPE</vt:lpstr>
      <vt:lpstr>Are you Ready for an incident?</vt:lpstr>
      <vt:lpstr> PPE VS. No PPE</vt:lpstr>
      <vt:lpstr>PowerPoint Presentation</vt:lpstr>
      <vt:lpstr>What are BBPs</vt:lpstr>
      <vt:lpstr>The best way to protect is to cover up</vt:lpstr>
      <vt:lpstr>Working with a student who scratches, bites, and hits tool kit</vt:lpstr>
      <vt:lpstr>Safety tips for student behavior</vt:lpstr>
      <vt:lpstr>Any 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Shepheard</dc:creator>
  <cp:lastModifiedBy>Robert Shepheard</cp:lastModifiedBy>
  <cp:revision>4</cp:revision>
  <dcterms:created xsi:type="dcterms:W3CDTF">2025-06-25T20:01:58Z</dcterms:created>
  <dcterms:modified xsi:type="dcterms:W3CDTF">2026-07-16T15:21:42Z</dcterms:modified>
</cp:coreProperties>
</file>