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90" r:id="rId5"/>
    <p:sldId id="291" r:id="rId6"/>
    <p:sldId id="308" r:id="rId7"/>
    <p:sldId id="306" r:id="rId8"/>
    <p:sldId id="307" r:id="rId9"/>
    <p:sldId id="302" r:id="rId10"/>
    <p:sldId id="301" r:id="rId11"/>
    <p:sldId id="303" r:id="rId12"/>
    <p:sldId id="310" r:id="rId13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i Rodriguez" userId="6e88ac4e-7b1b-4191-9e8b-3c4766ff51ca" providerId="ADAL" clId="{AF167645-6EEA-488E-92B4-6F872116E674}"/>
    <pc:docChg chg="undo custSel modSld">
      <pc:chgData name="Anai Rodriguez" userId="6e88ac4e-7b1b-4191-9e8b-3c4766ff51ca" providerId="ADAL" clId="{AF167645-6EEA-488E-92B4-6F872116E674}" dt="2026-07-14T18:26:50.231" v="19" actId="14100"/>
      <pc:docMkLst>
        <pc:docMk/>
      </pc:docMkLst>
      <pc:sldChg chg="modSp mod">
        <pc:chgData name="Anai Rodriguez" userId="6e88ac4e-7b1b-4191-9e8b-3c4766ff51ca" providerId="ADAL" clId="{AF167645-6EEA-488E-92B4-6F872116E674}" dt="2026-07-14T18:16:50.130" v="3" actId="20577"/>
        <pc:sldMkLst>
          <pc:docMk/>
          <pc:sldMk cId="3485409462" sldId="291"/>
        </pc:sldMkLst>
        <pc:spChg chg="mod">
          <ac:chgData name="Anai Rodriguez" userId="6e88ac4e-7b1b-4191-9e8b-3c4766ff51ca" providerId="ADAL" clId="{AF167645-6EEA-488E-92B4-6F872116E674}" dt="2026-07-14T18:16:50.130" v="3" actId="20577"/>
          <ac:spMkLst>
            <pc:docMk/>
            <pc:sldMk cId="3485409462" sldId="291"/>
            <ac:spMk id="2" creationId="{D764E58C-41DA-5AED-A7EC-0BFA626762A1}"/>
          </ac:spMkLst>
        </pc:spChg>
      </pc:sldChg>
      <pc:sldChg chg="modSp mod">
        <pc:chgData name="Anai Rodriguez" userId="6e88ac4e-7b1b-4191-9e8b-3c4766ff51ca" providerId="ADAL" clId="{AF167645-6EEA-488E-92B4-6F872116E674}" dt="2026-07-14T18:26:50.231" v="19" actId="14100"/>
        <pc:sldMkLst>
          <pc:docMk/>
          <pc:sldMk cId="2947591206" sldId="302"/>
        </pc:sldMkLst>
        <pc:picChg chg="mod">
          <ac:chgData name="Anai Rodriguez" userId="6e88ac4e-7b1b-4191-9e8b-3c4766ff51ca" providerId="ADAL" clId="{AF167645-6EEA-488E-92B4-6F872116E674}" dt="2026-07-14T18:26:50.231" v="19" actId="14100"/>
          <ac:picMkLst>
            <pc:docMk/>
            <pc:sldMk cId="2947591206" sldId="302"/>
            <ac:picMk id="7" creationId="{09FC6B94-6C71-3C35-169A-122D72794740}"/>
          </ac:picMkLst>
        </pc:picChg>
      </pc:sldChg>
      <pc:sldChg chg="modSp mod">
        <pc:chgData name="Anai Rodriguez" userId="6e88ac4e-7b1b-4191-9e8b-3c4766ff51ca" providerId="ADAL" clId="{AF167645-6EEA-488E-92B4-6F872116E674}" dt="2026-07-14T18:23:48.134" v="14" actId="14100"/>
        <pc:sldMkLst>
          <pc:docMk/>
          <pc:sldMk cId="1948288767" sldId="307"/>
        </pc:sldMkLst>
        <pc:picChg chg="mod">
          <ac:chgData name="Anai Rodriguez" userId="6e88ac4e-7b1b-4191-9e8b-3c4766ff51ca" providerId="ADAL" clId="{AF167645-6EEA-488E-92B4-6F872116E674}" dt="2026-07-14T18:23:48.134" v="14" actId="14100"/>
          <ac:picMkLst>
            <pc:docMk/>
            <pc:sldMk cId="1948288767" sldId="307"/>
            <ac:picMk id="6" creationId="{98EA8B48-08A3-A659-74FF-B9D63BA52FE0}"/>
          </ac:picMkLst>
        </pc:picChg>
      </pc:sldChg>
      <pc:sldChg chg="modSp mod">
        <pc:chgData name="Anai Rodriguez" userId="6e88ac4e-7b1b-4191-9e8b-3c4766ff51ca" providerId="ADAL" clId="{AF167645-6EEA-488E-92B4-6F872116E674}" dt="2026-07-09T20:18:33.036" v="0" actId="20577"/>
        <pc:sldMkLst>
          <pc:docMk/>
          <pc:sldMk cId="3217685972" sldId="310"/>
        </pc:sldMkLst>
        <pc:spChg chg="mod">
          <ac:chgData name="Anai Rodriguez" userId="6e88ac4e-7b1b-4191-9e8b-3c4766ff51ca" providerId="ADAL" clId="{AF167645-6EEA-488E-92B4-6F872116E674}" dt="2026-07-09T20:18:33.036" v="0" actId="20577"/>
          <ac:spMkLst>
            <pc:docMk/>
            <pc:sldMk cId="3217685972" sldId="310"/>
            <ac:spMk id="6" creationId="{36384129-CCB5-CDD5-8FF1-E21781516925}"/>
          </ac:spMkLst>
        </pc:spChg>
      </pc:sldChg>
    </pc:docChg>
  </pc:docChgLst>
  <pc:docChgLst>
    <pc:chgData name="Emmanuel Mensah" userId="dbc89806-d57e-46a8-a86e-192616d7c85f" providerId="ADAL" clId="{A21501F3-C5BA-498E-9213-956363EC9D03}"/>
    <pc:docChg chg="undo custSel modSld">
      <pc:chgData name="Emmanuel Mensah" userId="dbc89806-d57e-46a8-a86e-192616d7c85f" providerId="ADAL" clId="{A21501F3-C5BA-498E-9213-956363EC9D03}" dt="2026-07-09T18:41:21.633" v="57" actId="14826"/>
      <pc:docMkLst>
        <pc:docMk/>
      </pc:docMkLst>
      <pc:sldChg chg="modSp">
        <pc:chgData name="Emmanuel Mensah" userId="dbc89806-d57e-46a8-a86e-192616d7c85f" providerId="ADAL" clId="{A21501F3-C5BA-498E-9213-956363EC9D03}" dt="2026-06-25T22:00:10.184" v="0"/>
        <pc:sldMkLst>
          <pc:docMk/>
          <pc:sldMk cId="2278573421" sldId="290"/>
        </pc:sldMkLst>
        <pc:spChg chg="mod">
          <ac:chgData name="Emmanuel Mensah" userId="dbc89806-d57e-46a8-a86e-192616d7c85f" providerId="ADAL" clId="{A21501F3-C5BA-498E-9213-956363EC9D03}" dt="2026-06-25T22:00:10.184" v="0"/>
          <ac:spMkLst>
            <pc:docMk/>
            <pc:sldMk cId="2278573421" sldId="290"/>
            <ac:spMk id="3" creationId="{22BF43C3-FCDF-E36F-4067-AD8C8A1D5BEB}"/>
          </ac:spMkLst>
        </pc:spChg>
      </pc:sldChg>
      <pc:sldChg chg="modSp mod">
        <pc:chgData name="Emmanuel Mensah" userId="dbc89806-d57e-46a8-a86e-192616d7c85f" providerId="ADAL" clId="{A21501F3-C5BA-498E-9213-956363EC9D03}" dt="2026-06-25T22:12:49.118" v="50" actId="14826"/>
        <pc:sldMkLst>
          <pc:docMk/>
          <pc:sldMk cId="865672605" sldId="301"/>
        </pc:sldMkLst>
        <pc:spChg chg="mod">
          <ac:chgData name="Emmanuel Mensah" userId="dbc89806-d57e-46a8-a86e-192616d7c85f" providerId="ADAL" clId="{A21501F3-C5BA-498E-9213-956363EC9D03}" dt="2026-06-25T22:00:10.184" v="0"/>
          <ac:spMkLst>
            <pc:docMk/>
            <pc:sldMk cId="865672605" sldId="301"/>
            <ac:spMk id="2" creationId="{7919ADB1-DF1E-FDB3-F5B5-9D33B9774C54}"/>
          </ac:spMkLst>
        </pc:spChg>
        <pc:picChg chg="mod">
          <ac:chgData name="Emmanuel Mensah" userId="dbc89806-d57e-46a8-a86e-192616d7c85f" providerId="ADAL" clId="{A21501F3-C5BA-498E-9213-956363EC9D03}" dt="2026-06-25T22:12:49.118" v="50" actId="14826"/>
          <ac:picMkLst>
            <pc:docMk/>
            <pc:sldMk cId="865672605" sldId="301"/>
            <ac:picMk id="5" creationId="{2F6CC100-32D9-2C58-DAA2-8DC9AFD21DB0}"/>
          </ac:picMkLst>
        </pc:picChg>
      </pc:sldChg>
      <pc:sldChg chg="modSp mod">
        <pc:chgData name="Emmanuel Mensah" userId="dbc89806-d57e-46a8-a86e-192616d7c85f" providerId="ADAL" clId="{A21501F3-C5BA-498E-9213-956363EC9D03}" dt="2026-07-09T18:41:21.633" v="57" actId="14826"/>
        <pc:sldMkLst>
          <pc:docMk/>
          <pc:sldMk cId="2947591206" sldId="302"/>
        </pc:sldMkLst>
        <pc:spChg chg="mod">
          <ac:chgData name="Emmanuel Mensah" userId="dbc89806-d57e-46a8-a86e-192616d7c85f" providerId="ADAL" clId="{A21501F3-C5BA-498E-9213-956363EC9D03}" dt="2026-06-25T22:00:10.184" v="0"/>
          <ac:spMkLst>
            <pc:docMk/>
            <pc:sldMk cId="2947591206" sldId="302"/>
            <ac:spMk id="2" creationId="{9C3E1CEB-7798-820B-D5F1-B6F105D772F5}"/>
          </ac:spMkLst>
        </pc:spChg>
        <pc:picChg chg="mod">
          <ac:chgData name="Emmanuel Mensah" userId="dbc89806-d57e-46a8-a86e-192616d7c85f" providerId="ADAL" clId="{A21501F3-C5BA-498E-9213-956363EC9D03}" dt="2026-07-09T18:41:21.633" v="57" actId="14826"/>
          <ac:picMkLst>
            <pc:docMk/>
            <pc:sldMk cId="2947591206" sldId="302"/>
            <ac:picMk id="5" creationId="{D5FF32BB-859F-FE55-8FF6-B5E426E4A74A}"/>
          </ac:picMkLst>
        </pc:picChg>
        <pc:picChg chg="mod">
          <ac:chgData name="Emmanuel Mensah" userId="dbc89806-d57e-46a8-a86e-192616d7c85f" providerId="ADAL" clId="{A21501F3-C5BA-498E-9213-956363EC9D03}" dt="2026-06-25T22:11:22.742" v="49" actId="14826"/>
          <ac:picMkLst>
            <pc:docMk/>
            <pc:sldMk cId="2947591206" sldId="302"/>
            <ac:picMk id="7" creationId="{09FC6B94-6C71-3C35-169A-122D72794740}"/>
          </ac:picMkLst>
        </pc:picChg>
      </pc:sldChg>
      <pc:sldChg chg="modSp mod">
        <pc:chgData name="Emmanuel Mensah" userId="dbc89806-d57e-46a8-a86e-192616d7c85f" providerId="ADAL" clId="{A21501F3-C5BA-498E-9213-956363EC9D03}" dt="2026-06-25T22:14:10.621" v="52" actId="14100"/>
        <pc:sldMkLst>
          <pc:docMk/>
          <pc:sldMk cId="425811488" sldId="303"/>
        </pc:sldMkLst>
        <pc:spChg chg="mod">
          <ac:chgData name="Emmanuel Mensah" userId="dbc89806-d57e-46a8-a86e-192616d7c85f" providerId="ADAL" clId="{A21501F3-C5BA-498E-9213-956363EC9D03}" dt="2026-06-25T22:00:10.184" v="0"/>
          <ac:spMkLst>
            <pc:docMk/>
            <pc:sldMk cId="425811488" sldId="303"/>
            <ac:spMk id="2" creationId="{7D068E30-8495-7501-B524-09916D2DD0A7}"/>
          </ac:spMkLst>
        </pc:spChg>
        <pc:picChg chg="mod">
          <ac:chgData name="Emmanuel Mensah" userId="dbc89806-d57e-46a8-a86e-192616d7c85f" providerId="ADAL" clId="{A21501F3-C5BA-498E-9213-956363EC9D03}" dt="2026-06-25T22:14:10.621" v="52" actId="14100"/>
          <ac:picMkLst>
            <pc:docMk/>
            <pc:sldMk cId="425811488" sldId="303"/>
            <ac:picMk id="6" creationId="{6EDBFD41-6DD0-EE8F-445A-56498D242454}"/>
          </ac:picMkLst>
        </pc:picChg>
      </pc:sldChg>
      <pc:sldChg chg="modSp mod">
        <pc:chgData name="Emmanuel Mensah" userId="dbc89806-d57e-46a8-a86e-192616d7c85f" providerId="ADAL" clId="{A21501F3-C5BA-498E-9213-956363EC9D03}" dt="2026-06-25T22:03:40.786" v="3" actId="14100"/>
        <pc:sldMkLst>
          <pc:docMk/>
          <pc:sldMk cId="1577078561" sldId="306"/>
        </pc:sldMkLst>
        <pc:spChg chg="mod">
          <ac:chgData name="Emmanuel Mensah" userId="dbc89806-d57e-46a8-a86e-192616d7c85f" providerId="ADAL" clId="{A21501F3-C5BA-498E-9213-956363EC9D03}" dt="2026-06-25T22:00:10.184" v="0"/>
          <ac:spMkLst>
            <pc:docMk/>
            <pc:sldMk cId="1577078561" sldId="306"/>
            <ac:spMk id="2" creationId="{E8C8CC62-C32D-A0C3-E424-E0C6420BC92F}"/>
          </ac:spMkLst>
        </pc:spChg>
        <pc:picChg chg="mod">
          <ac:chgData name="Emmanuel Mensah" userId="dbc89806-d57e-46a8-a86e-192616d7c85f" providerId="ADAL" clId="{A21501F3-C5BA-498E-9213-956363EC9D03}" dt="2026-06-25T22:03:40.786" v="3" actId="14100"/>
          <ac:picMkLst>
            <pc:docMk/>
            <pc:sldMk cId="1577078561" sldId="306"/>
            <ac:picMk id="12" creationId="{49EAD628-E3AC-CC82-4A34-560187433D55}"/>
          </ac:picMkLst>
        </pc:picChg>
      </pc:sldChg>
      <pc:sldChg chg="modSp mod">
        <pc:chgData name="Emmanuel Mensah" userId="dbc89806-d57e-46a8-a86e-192616d7c85f" providerId="ADAL" clId="{A21501F3-C5BA-498E-9213-956363EC9D03}" dt="2026-07-09T18:40:22.894" v="54" actId="14100"/>
        <pc:sldMkLst>
          <pc:docMk/>
          <pc:sldMk cId="1948288767" sldId="307"/>
        </pc:sldMkLst>
        <pc:spChg chg="mod">
          <ac:chgData name="Emmanuel Mensah" userId="dbc89806-d57e-46a8-a86e-192616d7c85f" providerId="ADAL" clId="{A21501F3-C5BA-498E-9213-956363EC9D03}" dt="2026-06-25T22:00:10.184" v="0"/>
          <ac:spMkLst>
            <pc:docMk/>
            <pc:sldMk cId="1948288767" sldId="307"/>
            <ac:spMk id="2" creationId="{35C1BF26-EEFC-FDD4-FE5B-E92D655CC18E}"/>
          </ac:spMkLst>
        </pc:spChg>
        <pc:spChg chg="mod">
          <ac:chgData name="Emmanuel Mensah" userId="dbc89806-d57e-46a8-a86e-192616d7c85f" providerId="ADAL" clId="{A21501F3-C5BA-498E-9213-956363EC9D03}" dt="2026-06-25T22:08:05.329" v="47" actId="20577"/>
          <ac:spMkLst>
            <pc:docMk/>
            <pc:sldMk cId="1948288767" sldId="307"/>
            <ac:spMk id="4" creationId="{0D5D7AE3-86BD-5DB0-D64F-8F76406066E2}"/>
          </ac:spMkLst>
        </pc:spChg>
        <pc:picChg chg="mod">
          <ac:chgData name="Emmanuel Mensah" userId="dbc89806-d57e-46a8-a86e-192616d7c85f" providerId="ADAL" clId="{A21501F3-C5BA-498E-9213-956363EC9D03}" dt="2026-07-09T18:40:22.894" v="54" actId="14100"/>
          <ac:picMkLst>
            <pc:docMk/>
            <pc:sldMk cId="1948288767" sldId="307"/>
            <ac:picMk id="6" creationId="{98EA8B48-08A3-A659-74FF-B9D63BA52FE0}"/>
          </ac:picMkLst>
        </pc:picChg>
      </pc:sldChg>
      <pc:sldChg chg="modSp mod">
        <pc:chgData name="Emmanuel Mensah" userId="dbc89806-d57e-46a8-a86e-192616d7c85f" providerId="ADAL" clId="{A21501F3-C5BA-498E-9213-956363EC9D03}" dt="2026-06-25T22:02:14.601" v="1" actId="14826"/>
        <pc:sldMkLst>
          <pc:docMk/>
          <pc:sldMk cId="2351595246" sldId="308"/>
        </pc:sldMkLst>
        <pc:spChg chg="mod">
          <ac:chgData name="Emmanuel Mensah" userId="dbc89806-d57e-46a8-a86e-192616d7c85f" providerId="ADAL" clId="{A21501F3-C5BA-498E-9213-956363EC9D03}" dt="2026-06-25T22:00:10.184" v="0"/>
          <ac:spMkLst>
            <pc:docMk/>
            <pc:sldMk cId="2351595246" sldId="308"/>
            <ac:spMk id="2" creationId="{8AA33C95-47A9-2697-2B58-9CE5688C3213}"/>
          </ac:spMkLst>
        </pc:spChg>
        <pc:picChg chg="mod">
          <ac:chgData name="Emmanuel Mensah" userId="dbc89806-d57e-46a8-a86e-192616d7c85f" providerId="ADAL" clId="{A21501F3-C5BA-498E-9213-956363EC9D03}" dt="2026-06-25T22:02:14.601" v="1" actId="14826"/>
          <ac:picMkLst>
            <pc:docMk/>
            <pc:sldMk cId="2351595246" sldId="308"/>
            <ac:picMk id="5" creationId="{D9450F61-ECD9-7BBE-F3E9-3B4B4843B7F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hild holding a red hat&#10;&#10;AI-generated content may be incorrect.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43539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945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7097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9500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462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4747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4783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4783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0402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children and a teacher&#10;&#10;AI-generated content may be incorrect.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37C9D58-9A13-BB13-419E-9A338F063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A319FF-45DD-C6BC-C5F7-365FB22B0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7419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68B02F-74D7-F642-08B7-733C3461A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2CCCEA5-9987-217B-9766-A129114A4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5192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90A20D3-F5AA-0FE9-91FD-78EEAF04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41AF70F-1D48-CE4D-40B0-E8E205D21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992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33D7993-215D-2B11-FF6D-C6E965155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D481ED7-473E-98ED-40E7-5CAED1DF2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8021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FE81F37-A057-5858-1665-01C3208C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A7C6A4-69B9-FDDA-F959-B86F43CCA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9703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tegory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3256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79ED550-C1D5-F7AF-6E91-D95497432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37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DA92-CD8F-88DC-E959-949DC5053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94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5AB89-762E-E17B-693C-17EFB527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75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3AA707-28CA-86E4-F5FC-8A589D2A8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8AB9998-3FB3-75F6-4879-D6BCAA747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AAD9861-6EC4-1F69-C0E5-108A8DAB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81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grid with black squares&#10;&#10;AI-generated content may be incorrect.">
            <a:extLst>
              <a:ext uri="{FF2B5EF4-FFF2-40B4-BE49-F238E27FC236}">
                <a16:creationId xmlns:a16="http://schemas.microsoft.com/office/drawing/2014/main" id="{A4F79184-E2A2-C2F2-9A29-39C8DA4A1E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A5C1CDA-C4C1-9EC9-B1E7-CCF6FB8B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99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86AF21-46AF-2DA8-24E9-920FD57D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D96B8-AFF8-2004-E0F7-F12D1D03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47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0CAAE-B860-926A-2F54-93836BEE4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44077" y="6290434"/>
            <a:ext cx="5413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FB0D5-5C7A-E53D-0213-A1F0C9E2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0235" y="6290434"/>
            <a:ext cx="6394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7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85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6DC8F-EDA6-3362-F5B0-304F410231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Investment Report	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BF43C3-FCDF-E36F-4067-AD8C8A1D5B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Quarter Ended May 31, 2026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Ann Westbrooks, CPA, RTSBA</a:t>
            </a:r>
          </a:p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Chief Financial Officer</a:t>
            </a:r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8573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E58C-41DA-5AED-A7EC-0BFA62676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  <a:t>QUARTERLY INVESTMENT REPORT (unaudited)</a:t>
            </a:r>
            <a:b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</a:b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  <a:t>PURPOSE OF REPORT</a:t>
            </a:r>
            <a:b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</a:br>
            <a:r>
              <a:rPr lang="en-US" sz="2400" b="0" dirty="0">
                <a:solidFill>
                  <a:schemeClr val="tx1"/>
                </a:solidFill>
                <a:ea typeface="Roboto" panose="02000000000000000000" pitchFamily="2" charset="0"/>
              </a:rPr>
              <a:t>As of May 31, 2026</a:t>
            </a:r>
            <a:endParaRPr lang="en-US" sz="3200" b="0" dirty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3EF123-39BA-0ACC-ABB3-C5C6B2126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65728-08E2-384A-AA5C-1D59EF381D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6D9A4D-8664-BCA6-BD94-2E9A9D531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A96FD4-281E-A255-CFCA-3FA325D3B7F6}"/>
              </a:ext>
            </a:extLst>
          </p:cNvPr>
          <p:cNvSpPr txBox="1"/>
          <p:nvPr/>
        </p:nvSpPr>
        <p:spPr>
          <a:xfrm>
            <a:off x="447211" y="1679838"/>
            <a:ext cx="10906589" cy="4544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State compliance with state law, HCDE policy and investment strategy.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Texas Government Code, Section 2256, Public Funds Investment Act; and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CDA (LEGAL) and CDA (LOCAL), Other Revenues: Investments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Describe investment position at report date.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Portfolio by Investment Type  /  PFC Portfolio by Investment Type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State account or fund for each investment asset.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Investment Earnings Reports  /  PFC Investment Earnings Reports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State book and market value for each investment asset at beginning and end of the period.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Inventory Report  /  PFC Inventory Report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Present a summary statement for each pooled fund group, including beginning market value; additions and changes to market value during the period; and ending market value.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Inventory Report  /  PFC Inventory Report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2BB974-1275-9A94-9460-B30403A94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985" y="1202756"/>
            <a:ext cx="3907159" cy="27548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5409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33C95-47A9-2697-2B58-9CE5688C3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17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2800" b="0" dirty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2800" b="0" dirty="0"/>
            </a:br>
            <a:r>
              <a:rPr lang="en-US" sz="2800" b="0" dirty="0">
                <a:solidFill>
                  <a:schemeClr val="tx1"/>
                </a:solidFill>
                <a:latin typeface="Arial"/>
                <a:cs typeface="Arial"/>
              </a:rPr>
              <a:t>INVESTMENT INTEREST RATES AND EARNED YIELD</a:t>
            </a:r>
            <a:br>
              <a:rPr lang="en-US" sz="3200" b="0" dirty="0"/>
            </a:br>
            <a:r>
              <a:rPr lang="en-US" sz="2400" b="0" dirty="0">
                <a:solidFill>
                  <a:schemeClr val="tx1"/>
                </a:solidFill>
                <a:latin typeface="Arial"/>
                <a:cs typeface="Arial"/>
              </a:rPr>
              <a:t>Quarter Ended May 31, 2026</a:t>
            </a:r>
            <a:endParaRPr lang="en-US" sz="3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6E9049-754A-2CAC-397C-498B8CFBB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D137E-6BE7-59D0-E343-EE374D117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450F61-ECD9-7BBE-F3E9-3B4B4843B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580" y="1228702"/>
            <a:ext cx="3441259" cy="46724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4A3143-78B3-5F67-7054-385352B7DC2D}"/>
              </a:ext>
            </a:extLst>
          </p:cNvPr>
          <p:cNvSpPr txBox="1"/>
          <p:nvPr/>
        </p:nvSpPr>
        <p:spPr>
          <a:xfrm>
            <a:off x="674310" y="1518972"/>
            <a:ext cx="333606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>
                <a:latin typeface="Arial"/>
                <a:ea typeface="Calibri"/>
                <a:cs typeface="Arial"/>
              </a:rPr>
              <a:t>Interest rates are trending lower in 2026 when compared to 2025 due to interest rate cuts in late 2025</a:t>
            </a:r>
          </a:p>
          <a:p>
            <a:pPr marL="342900" indent="-342900">
              <a:buFont typeface="Arial"/>
              <a:buChar char="•"/>
            </a:pPr>
            <a:r>
              <a:rPr lang="en-US" sz="2400">
                <a:latin typeface="Arial"/>
                <a:ea typeface="Calibri"/>
                <a:cs typeface="Arial"/>
              </a:rPr>
              <a:t>Investment approach – safety→ liquidity→ yield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159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CC62-C32D-A0C3-E424-E0C6420BC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7" y="365125"/>
            <a:ext cx="10714383" cy="1325563"/>
          </a:xfrm>
        </p:spPr>
        <p:txBody>
          <a:bodyPr>
            <a:noAutofit/>
          </a:bodyPr>
          <a:lstStyle/>
          <a:p>
            <a:r>
              <a:rPr lang="en-US" sz="3200" b="0" dirty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200" b="0" dirty="0"/>
            </a:br>
            <a:r>
              <a:rPr lang="en-US" sz="3200" b="0" dirty="0">
                <a:solidFill>
                  <a:schemeClr val="tx1"/>
                </a:solidFill>
                <a:latin typeface="Arial"/>
                <a:cs typeface="Arial"/>
              </a:rPr>
              <a:t>HCDE &amp; PFC PORTFOLIO MARKET AND BOOK VALUE</a:t>
            </a:r>
            <a:br>
              <a:rPr lang="en-US" sz="3200" b="0" dirty="0"/>
            </a:br>
            <a:r>
              <a:rPr lang="en-US" sz="2800" b="0" dirty="0">
                <a:solidFill>
                  <a:schemeClr val="tx1"/>
                </a:solidFill>
                <a:latin typeface="Arial"/>
                <a:cs typeface="Arial"/>
              </a:rPr>
              <a:t>Quarter Ended May 31, 2026</a:t>
            </a:r>
            <a:endParaRPr lang="en-US" sz="3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A0B2BF-2917-B3CD-BCF0-5FF43F439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B8B6AE-8A8F-59C5-A8ED-B8D3BDE35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EAD628-E3AC-CC82-4A34-560187433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8318" y="2196982"/>
            <a:ext cx="4818672" cy="29384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47C233-DE1C-63E5-30E8-CB16BE89A1D0}"/>
              </a:ext>
            </a:extLst>
          </p:cNvPr>
          <p:cNvSpPr txBox="1"/>
          <p:nvPr/>
        </p:nvSpPr>
        <p:spPr>
          <a:xfrm>
            <a:off x="7667352" y="2476831"/>
            <a:ext cx="4032805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300">
                <a:latin typeface="Arial"/>
                <a:ea typeface="Calibri"/>
                <a:cs typeface="Arial"/>
              </a:rPr>
              <a:t>Book Value = Market Value</a:t>
            </a:r>
          </a:p>
          <a:p>
            <a:endParaRPr lang="en-US" sz="2300">
              <a:latin typeface="Arial"/>
              <a:ea typeface="Calibri"/>
              <a:cs typeface="Arial"/>
            </a:endParaRPr>
          </a:p>
          <a:p>
            <a:r>
              <a:rPr lang="en-US" sz="2300">
                <a:latin typeface="Arial"/>
                <a:ea typeface="Calibri"/>
                <a:cs typeface="Arial"/>
              </a:rPr>
              <a:t>Book value refers to the financial institution statement which is reconciled to the department's general ledger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7078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1BF26-EEFC-FDD4-FE5B-E92D655CC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7" y="307067"/>
            <a:ext cx="10515600" cy="1325563"/>
          </a:xfrm>
        </p:spPr>
        <p:txBody>
          <a:bodyPr>
            <a:noAutofit/>
          </a:bodyPr>
          <a:lstStyle/>
          <a:p>
            <a:r>
              <a:rPr lang="en-US" sz="3200" b="0" dirty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200" b="0" dirty="0"/>
            </a:br>
            <a:r>
              <a:rPr lang="en-US" sz="3200" b="0" dirty="0">
                <a:solidFill>
                  <a:schemeClr val="tx1"/>
                </a:solidFill>
                <a:latin typeface="Arial"/>
                <a:cs typeface="Arial"/>
              </a:rPr>
              <a:t>BEGINNING AND ENDING VALUES</a:t>
            </a:r>
            <a:br>
              <a:rPr lang="en-US" sz="3200" b="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2800" b="0" dirty="0">
                <a:solidFill>
                  <a:schemeClr val="tx1"/>
                </a:solidFill>
                <a:latin typeface="Arial"/>
                <a:cs typeface="Arial"/>
              </a:rPr>
              <a:t>Quarter Ended May 31, 2026</a:t>
            </a:r>
            <a:endParaRPr lang="en-US" sz="3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486125-8D9B-ACB9-1E07-1677A0D06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5D7AE3-86BD-5DB0-D64F-8F7640606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457200"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** Benchmark – 13 Week Treasury Bill at Maturity</a:t>
            </a:r>
          </a:p>
          <a:p>
            <a:pPr defTabSz="457200">
              <a:defRPr/>
            </a:pPr>
            <a:r>
              <a:rPr lang="en-US" dirty="0">
                <a:latin typeface="Arial"/>
                <a:cs typeface="Arial"/>
              </a:rPr>
              <a:t>Note:   The Department also maintained an average of $4,643,498 during May 2026 to yield 3.682% in earnings credit resulting in savings from fee avoidance of $4,230.10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A8B48-08A3-A659-74FF-B9D63BA52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417" y="2027976"/>
            <a:ext cx="10324329" cy="36666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828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E1CEB-7798-820B-D5F1-B6F105D77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44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b="0" dirty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600" b="0" dirty="0"/>
            </a:br>
            <a:r>
              <a:rPr lang="en-US" sz="3600" b="0" dirty="0">
                <a:solidFill>
                  <a:schemeClr val="tx1"/>
                </a:solidFill>
                <a:latin typeface="Arial"/>
                <a:cs typeface="Arial"/>
              </a:rPr>
              <a:t>HCDE PORTFOLIO BY INVESTMENT TYPE</a:t>
            </a:r>
            <a:br>
              <a:rPr lang="en-US" b="0" dirty="0"/>
            </a:br>
            <a:r>
              <a:rPr lang="en-US" sz="3100" b="0" dirty="0">
                <a:solidFill>
                  <a:schemeClr val="tx1"/>
                </a:solidFill>
                <a:latin typeface="Arial"/>
                <a:cs typeface="Arial"/>
              </a:rPr>
              <a:t>Quarter Ended May 31, 2026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E370D2-A60C-F08A-FA93-61A3F2CCB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7860A4-78C9-C9CA-A929-D28A7A07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F32BB-859F-FE55-8FF6-B5E426E4A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114" y="1806140"/>
            <a:ext cx="5669439" cy="3981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FC6B94-6C71-3C35-169A-122D72794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0265" y="1627511"/>
            <a:ext cx="5043535" cy="27634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7591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ADB1-DF1E-FDB3-F5B5-9D33B977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7650"/>
            <a:ext cx="10515600" cy="1325563"/>
          </a:xfrm>
        </p:spPr>
        <p:txBody>
          <a:bodyPr>
            <a:noAutofit/>
          </a:bodyPr>
          <a:lstStyle/>
          <a:p>
            <a:r>
              <a:rPr lang="en-US" sz="3200" b="0" dirty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200" b="0" dirty="0"/>
            </a:br>
            <a:r>
              <a:rPr lang="en-US" sz="3200" b="0" dirty="0">
                <a:solidFill>
                  <a:schemeClr val="tx1"/>
                </a:solidFill>
                <a:latin typeface="Arial"/>
                <a:cs typeface="Arial"/>
              </a:rPr>
              <a:t>INVESTMENT BY FUND BY TYPE</a:t>
            </a:r>
            <a:br>
              <a:rPr lang="en-US" sz="3600" b="0" dirty="0"/>
            </a:br>
            <a:r>
              <a:rPr lang="en-US" sz="2800" b="0" dirty="0">
                <a:solidFill>
                  <a:schemeClr val="tx1"/>
                </a:solidFill>
                <a:latin typeface="Arial"/>
                <a:cs typeface="Arial"/>
              </a:rPr>
              <a:t>Quarter Ended May 31, 2026</a:t>
            </a:r>
            <a:endParaRPr lang="en-US" sz="36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141578-0DA6-7D1E-73F9-1B898994F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DF29FF-340D-CD72-88A8-03686B22C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CC100-32D9-2C58-DAA2-8DC9AFD21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306" y="1703342"/>
            <a:ext cx="11451386" cy="40794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5672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68E30-8495-7501-B524-09916D2D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0" dirty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200" b="0" dirty="0"/>
            </a:br>
            <a:r>
              <a:rPr lang="en-US" sz="3200" b="0" dirty="0">
                <a:solidFill>
                  <a:schemeClr val="tx1"/>
                </a:solidFill>
                <a:latin typeface="Arial"/>
                <a:cs typeface="Arial"/>
              </a:rPr>
              <a:t>PFC PORTFOLIO BY INVESTMENT TYPE</a:t>
            </a:r>
            <a:br>
              <a:rPr lang="en-US" sz="3200" b="0" dirty="0"/>
            </a:br>
            <a:r>
              <a:rPr lang="en-US" sz="2800" b="0" dirty="0">
                <a:solidFill>
                  <a:schemeClr val="tx1"/>
                </a:solidFill>
                <a:latin typeface="Arial"/>
                <a:cs typeface="Arial"/>
              </a:rPr>
              <a:t>Quarter Ended May 31, 2026</a:t>
            </a:r>
            <a:endParaRPr lang="en-US" sz="3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7F9D3A-CEFC-112E-7BA4-6C2BC31E2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134300-D57F-56A2-383A-05C7E4007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B1585-F7EB-03B2-263B-51B1044CD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65" y="2126098"/>
            <a:ext cx="4776304" cy="3141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DBFD41-6DD0-EE8F-445A-56498D242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5602" y="2992598"/>
            <a:ext cx="6008565" cy="12468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811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021A8-F1F7-0F36-D981-47AE86AD6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 defTabSz="457200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>
                <a:srgbClr val="BA291C"/>
              </a:buClr>
              <a:buSzPct val="80000"/>
              <a:defRPr/>
            </a:pPr>
            <a:r>
              <a:rPr lang="en-US" sz="4000" b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Q&amp;A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C65F8B-B710-069C-7806-F7005C71D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48C2B-5221-CAC6-8229-4291A8546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384129-CCB5-CDD5-8FF1-E21781516925}"/>
              </a:ext>
            </a:extLst>
          </p:cNvPr>
          <p:cNvSpPr txBox="1"/>
          <p:nvPr/>
        </p:nvSpPr>
        <p:spPr>
          <a:xfrm>
            <a:off x="2024741" y="1859734"/>
            <a:ext cx="8142514" cy="17321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457200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SzPct val="80000"/>
              <a:defRPr/>
            </a:pPr>
            <a:r>
              <a:rPr lang="en-US" sz="1800" b="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I certify that the following information is true and accurate to the best of my knowledge. </a:t>
            </a:r>
            <a:b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u="sng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/s/ Ann Westbrooks, CPA, RTSBA</a:t>
            </a:r>
            <a:br>
              <a:rPr lang="en-US" sz="1800" b="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u="sng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 Chief Financial Officer</a:t>
            </a:r>
            <a:br>
              <a:rPr lang="en-US" sz="1800" b="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b="0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12446C-F318-B73E-3B32-7CA6F3E38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84" y="3713125"/>
            <a:ext cx="1899295" cy="2006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CEF71F-166C-5ED9-0E75-DE822C3CB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085" y="3713125"/>
            <a:ext cx="1985205" cy="2089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04F66E-4588-B2C3-57B2-49058E89F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3396" y="3760921"/>
            <a:ext cx="1985205" cy="2053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2B403B-A3D5-381C-BF33-B2FFE0A0D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1549" y="3734562"/>
            <a:ext cx="1985205" cy="20468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0A67C4-9F0D-2F19-6FD8-F301AEC5E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2860" y="3760921"/>
            <a:ext cx="1985205" cy="20754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76859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D88F105C6D46458348A3D7641C7353" ma:contentTypeVersion="11" ma:contentTypeDescription="Create a new document." ma:contentTypeScope="" ma:versionID="d2a51d3639b7584131756d24f62ccd2e">
  <xsd:schema xmlns:xsd="http://www.w3.org/2001/XMLSchema" xmlns:xs="http://www.w3.org/2001/XMLSchema" xmlns:p="http://schemas.microsoft.com/office/2006/metadata/properties" xmlns:ns2="52c7f77f-e760-44a2-bc27-b0327cbfe215" xmlns:ns3="f676c664-4b48-435e-8182-5a1967445af1" targetNamespace="http://schemas.microsoft.com/office/2006/metadata/properties" ma:root="true" ma:fieldsID="90c40491387230c228d3580d755f7509" ns2:_="" ns3:_="">
    <xsd:import namespace="52c7f77f-e760-44a2-bc27-b0327cbfe215"/>
    <xsd:import namespace="f676c664-4b48-435e-8182-5a1967445a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c7f77f-e760-44a2-bc27-b0327cbfe2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cd72e08-dc67-45a2-8a88-4d021391a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76c664-4b48-435e-8182-5a1967445af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8fba2e4-f7a1-4ff2-a7cf-7e475da67df1}" ma:internalName="TaxCatchAll" ma:showField="CatchAllData" ma:web="f676c664-4b48-435e-8182-5a1967445a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76c664-4b48-435e-8182-5a1967445af1" xsi:nil="true"/>
    <lcf76f155ced4ddcb4097134ff3c332f xmlns="52c7f77f-e760-44a2-bc27-b0327cbfe2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2C4B6F1-D5BE-42F3-A543-604816FF29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c7f77f-e760-44a2-bc27-b0327cbfe215"/>
    <ds:schemaRef ds:uri="f676c664-4b48-435e-8182-5a1967445a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F9ADAE-921C-4C3C-9C6D-AC7AEE6501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B06BF0-82AD-43A2-B892-67AB9C82C0FD}">
  <ds:schemaRefs>
    <ds:schemaRef ds:uri="http://schemas.microsoft.com/office/2006/metadata/properties"/>
    <ds:schemaRef ds:uri="http://schemas.microsoft.com/office/infopath/2007/PartnerControls"/>
    <ds:schemaRef ds:uri="f676c664-4b48-435e-8182-5a1967445af1"/>
    <ds:schemaRef ds:uri="52c7f77f-e760-44a2-bc27-b0327cbfe21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426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Roboto</vt:lpstr>
      <vt:lpstr>Wingdings</vt:lpstr>
      <vt:lpstr>1_Office Theme</vt:lpstr>
      <vt:lpstr>Investment Report  </vt:lpstr>
      <vt:lpstr>QUARTERLY INVESTMENT REPORT (unaudited) PURPOSE OF REPORT As of May 31, 2026</vt:lpstr>
      <vt:lpstr>QUARTERLY INVESTMENT REPORT (unaudited) INVESTMENT INTEREST RATES AND EARNED YIELD Quarter Ended May 31, 2026</vt:lpstr>
      <vt:lpstr>QUARTERLY INVESTMENT REPORT (unaudited) HCDE &amp; PFC PORTFOLIO MARKET AND BOOK VALUE Quarter Ended May 31, 2026</vt:lpstr>
      <vt:lpstr>QUARTERLY INVESTMENT REPORT (unaudited) BEGINNING AND ENDING VALUES Quarter Ended May 31, 2026</vt:lpstr>
      <vt:lpstr>QUARTERLY INVESTMENT REPORT (unaudited) HCDE PORTFOLIO BY INVESTMENT TYPE Quarter Ended May 31, 2026</vt:lpstr>
      <vt:lpstr>QUARTERLY INVESTMENT REPORT (unaudited) INVESTMENT BY FUND BY TYPE Quarter Ended May 31, 2026</vt:lpstr>
      <vt:lpstr>QUARTERLY INVESTMENT REPORT (unaudited) PFC PORTFOLIO BY INVESTMENT TYPE Quarter Ended May 31, 2026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Jorge A. Garza</dc:creator>
  <cp:lastModifiedBy>Anai Rodriguez</cp:lastModifiedBy>
  <cp:revision>4</cp:revision>
  <dcterms:created xsi:type="dcterms:W3CDTF">2026-04-10T15:35:49Z</dcterms:created>
  <dcterms:modified xsi:type="dcterms:W3CDTF">2026-07-14T18:26:51Z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AF7CB571-15ED-4855-89AA-787D99C8A0FD</vt:lpwstr>
  </property>
  <property fmtid="{D5CDD505-2E9C-101B-9397-08002B2CF9AE}" pid="3" name="ArticulatePath">
    <vt:lpwstr>Presentation1</vt:lpwstr>
  </property>
  <property fmtid="{D5CDD505-2E9C-101B-9397-08002B2CF9AE}" pid="4" name="ContentTypeId">
    <vt:lpwstr>0x0101006FD88F105C6D46458348A3D7641C7353</vt:lpwstr>
  </property>
  <property fmtid="{D5CDD505-2E9C-101B-9397-08002B2CF9AE}" pid="5" name="MSIP_Label_6b50eb1c-5bdf-4e64-ba4f-f684a0d83073_Enabled">
    <vt:lpwstr>True</vt:lpwstr>
  </property>
  <property fmtid="{D5CDD505-2E9C-101B-9397-08002B2CF9AE}" pid="6" name="MSIP_Label_6b50eb1c-5bdf-4e64-ba4f-f684a0d83073_SiteId">
    <vt:lpwstr>4b1e08a6-3626-44b1-bee4-c614c2ebaebe</vt:lpwstr>
  </property>
  <property fmtid="{D5CDD505-2E9C-101B-9397-08002B2CF9AE}" pid="7" name="MSIP_Label_6b50eb1c-5bdf-4e64-ba4f-f684a0d83073_SetDate">
    <vt:lpwstr>2026-06-08T21:20:11Z</vt:lpwstr>
  </property>
  <property fmtid="{D5CDD505-2E9C-101B-9397-08002B2CF9AE}" pid="8" name="MSIP_Label_6b50eb1c-5bdf-4e64-ba4f-f684a0d83073_Name">
    <vt:lpwstr>General Use</vt:lpwstr>
  </property>
  <property fmtid="{D5CDD505-2E9C-101B-9397-08002B2CF9AE}" pid="9" name="MSIP_Label_6b50eb1c-5bdf-4e64-ba4f-f684a0d83073_ActionId">
    <vt:lpwstr>264d6452-69b2-495c-b9db-7835313e152e</vt:lpwstr>
  </property>
  <property fmtid="{D5CDD505-2E9C-101B-9397-08002B2CF9AE}" pid="10" name="MSIP_Label_6b50eb1c-5bdf-4e64-ba4f-f684a0d83073_Removed">
    <vt:lpwstr>False</vt:lpwstr>
  </property>
  <property fmtid="{D5CDD505-2E9C-101B-9397-08002B2CF9AE}" pid="11" name="MSIP_Label_6b50eb1c-5bdf-4e64-ba4f-f684a0d83073_Extended_MSFT_Method">
    <vt:lpwstr>Standard</vt:lpwstr>
  </property>
  <property fmtid="{D5CDD505-2E9C-101B-9397-08002B2CF9AE}" pid="12" name="Sensitivity">
    <vt:lpwstr>General Use</vt:lpwstr>
  </property>
  <property fmtid="{D5CDD505-2E9C-101B-9397-08002B2CF9AE}" pid="13" name="MediaServiceImageTags">
    <vt:lpwstr/>
  </property>
</Properties>
</file>