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0" r:id="rId1"/>
  </p:sldMasterIdLst>
  <p:notesMasterIdLst>
    <p:notesMasterId r:id="rId83"/>
  </p:notesMasterIdLst>
  <p:sldIdLst>
    <p:sldId id="341" r:id="rId2"/>
    <p:sldId id="256" r:id="rId3"/>
    <p:sldId id="257" r:id="rId4"/>
    <p:sldId id="258" r:id="rId5"/>
    <p:sldId id="259" r:id="rId6"/>
    <p:sldId id="260" r:id="rId7"/>
    <p:sldId id="262" r:id="rId8"/>
    <p:sldId id="263" r:id="rId9"/>
    <p:sldId id="264" r:id="rId10"/>
    <p:sldId id="265" r:id="rId11"/>
    <p:sldId id="267" r:id="rId12"/>
    <p:sldId id="269" r:id="rId13"/>
    <p:sldId id="271" r:id="rId14"/>
    <p:sldId id="272" r:id="rId15"/>
    <p:sldId id="273" r:id="rId16"/>
    <p:sldId id="274" r:id="rId17"/>
    <p:sldId id="275" r:id="rId18"/>
    <p:sldId id="276" r:id="rId19"/>
    <p:sldId id="277" r:id="rId20"/>
    <p:sldId id="278" r:id="rId21"/>
    <p:sldId id="279" r:id="rId22"/>
    <p:sldId id="280" r:id="rId23"/>
    <p:sldId id="281"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7" r:id="rId69"/>
    <p:sldId id="328" r:id="rId70"/>
    <p:sldId id="329" r:id="rId71"/>
    <p:sldId id="330" r:id="rId72"/>
    <p:sldId id="331" r:id="rId73"/>
    <p:sldId id="332" r:id="rId74"/>
    <p:sldId id="333" r:id="rId75"/>
    <p:sldId id="334" r:id="rId76"/>
    <p:sldId id="335" r:id="rId77"/>
    <p:sldId id="336" r:id="rId78"/>
    <p:sldId id="337" r:id="rId79"/>
    <p:sldId id="338" r:id="rId80"/>
    <p:sldId id="339" r:id="rId81"/>
    <p:sldId id="340" r:id="rId82"/>
  </p:sldIdLst>
  <p:sldSz cx="9144000" cy="5143500" type="screen16x9"/>
  <p:notesSz cx="6858000" cy="9144000"/>
  <p:embeddedFontLst>
    <p:embeddedFont>
      <p:font typeface="Calibri" panose="020F0502020204030204" pitchFamily="34" charset="0"/>
      <p:regular r:id="rId84"/>
      <p:bold r:id="rId85"/>
      <p:italic r:id="rId86"/>
      <p:boldItalic r:id="rId87"/>
    </p:embeddedFont>
    <p:embeddedFont>
      <p:font typeface="Calibri Light" panose="020F0302020204030204" pitchFamily="34" charset="0"/>
      <p:regular r:id="rId88"/>
      <p:italic r:id="rId89"/>
    </p:embeddedFont>
    <p:embeddedFont>
      <p:font typeface="Dancing Script" panose="020B0604020202020204" charset="0"/>
      <p:regular r:id="rId90"/>
      <p:bold r:id="rId91"/>
    </p:embeddedFont>
    <p:embeddedFont>
      <p:font typeface="Lucida Calligraphy" panose="03010101010101010101" pitchFamily="66" charset="0"/>
      <p:regular r:id="rId92"/>
    </p:embeddedFont>
    <p:embeddedFont>
      <p:font typeface="Roboto" panose="020B0604020202020204" charset="0"/>
      <p:regular r:id="rId93"/>
      <p:bold r:id="rId94"/>
      <p:italic r:id="rId95"/>
      <p:boldItalic r:id="rId9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400" y="6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1.fntdata"/><Relationship Id="rId89" Type="http://schemas.openxmlformats.org/officeDocument/2006/relationships/font" Target="fonts/font6.fntdata"/><Relationship Id="rId97"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font" Target="fonts/font7.fntdata"/><Relationship Id="rId95" Type="http://schemas.openxmlformats.org/officeDocument/2006/relationships/font" Target="fonts/font12.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93" Type="http://schemas.openxmlformats.org/officeDocument/2006/relationships/font" Target="fonts/font10.fntdata"/><Relationship Id="rId98"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font" Target="fonts/font5.fntdata"/><Relationship Id="rId91" Type="http://schemas.openxmlformats.org/officeDocument/2006/relationships/font" Target="fonts/font8.fntdata"/><Relationship Id="rId96"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94" Type="http://schemas.openxmlformats.org/officeDocument/2006/relationships/font" Target="fonts/font11.fntdata"/><Relationship Id="rId9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3002513b1b3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3002513b1b3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
        <p:cNvGrpSpPr/>
        <p:nvPr/>
      </p:nvGrpSpPr>
      <p:grpSpPr>
        <a:xfrm>
          <a:off x="0" y="0"/>
          <a:ext cx="0" cy="0"/>
          <a:chOff x="0" y="0"/>
          <a:chExt cx="0" cy="0"/>
        </a:xfrm>
      </p:grpSpPr>
      <p:sp>
        <p:nvSpPr>
          <p:cNvPr id="66" name="Google Shape;6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7" name="Google Shape;6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002513b1b3_0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002513b1b3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002513b1b3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002513b1b3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01d76bfc92_0_3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01d76bfc92_0_37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0c408d6185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0c408d6185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0c408d6185_0_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0c408d6185_0_7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301d76bfc92_0_38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301d76bfc92_0_38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301d76bfc92_0_3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1" name="Google Shape;121;g301d76bfc92_0_3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301d76bfc92_0_4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301d76bfc92_0_4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g301d76bfc92_0_40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8" name="Google Shape;148;g301d76bfc92_0_40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9"/>
        <p:cNvGrpSpPr/>
        <p:nvPr/>
      </p:nvGrpSpPr>
      <p:grpSpPr>
        <a:xfrm>
          <a:off x="0" y="0"/>
          <a:ext cx="0" cy="0"/>
          <a:chOff x="0" y="0"/>
          <a:chExt cx="0" cy="0"/>
        </a:xfrm>
      </p:grpSpPr>
      <p:sp>
        <p:nvSpPr>
          <p:cNvPr id="160" name="Google Shape;160;g301d76bfc92_0_18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1" name="Google Shape;161;g301d76bfc92_0_1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01d76bfc92_0_2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01d76bfc92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301d76bfc92_0_1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3" name="Google Shape;173;g301d76bfc92_0_1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g301d76bfc92_0_1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9" name="Google Shape;179;g301d76bfc92_0_1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g301d76bfc92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6" name="Google Shape;186;g301d76bfc92_0_1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Google Shape;192;g301d76bfc92_0_2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3" name="Google Shape;193;g301d76bfc92_0_2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6"/>
        <p:cNvGrpSpPr/>
        <p:nvPr/>
      </p:nvGrpSpPr>
      <p:grpSpPr>
        <a:xfrm>
          <a:off x="0" y="0"/>
          <a:ext cx="0" cy="0"/>
          <a:chOff x="0" y="0"/>
          <a:chExt cx="0" cy="0"/>
        </a:xfrm>
      </p:grpSpPr>
      <p:sp>
        <p:nvSpPr>
          <p:cNvPr id="197" name="Google Shape;197;g301d76bfc92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8" name="Google Shape;198;g301d76bfc92_0_1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g301d76bfc92_0_1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4" name="Google Shape;204;g301d76bfc92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g301d76bfc92_0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0" name="Google Shape;210;g301d76bfc92_0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30c408d6185_0_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7" name="Google Shape;217;g30c408d6185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2"/>
        <p:cNvGrpSpPr/>
        <p:nvPr/>
      </p:nvGrpSpPr>
      <p:grpSpPr>
        <a:xfrm>
          <a:off x="0" y="0"/>
          <a:ext cx="0" cy="0"/>
          <a:chOff x="0" y="0"/>
          <a:chExt cx="0" cy="0"/>
        </a:xfrm>
      </p:grpSpPr>
      <p:sp>
        <p:nvSpPr>
          <p:cNvPr id="223" name="Google Shape;223;g30c408d6185_0_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4" name="Google Shape;224;g30c408d6185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6"/>
        <p:cNvGrpSpPr/>
        <p:nvPr/>
      </p:nvGrpSpPr>
      <p:grpSpPr>
        <a:xfrm>
          <a:off x="0" y="0"/>
          <a:ext cx="0" cy="0"/>
          <a:chOff x="0" y="0"/>
          <a:chExt cx="0" cy="0"/>
        </a:xfrm>
      </p:grpSpPr>
      <p:sp>
        <p:nvSpPr>
          <p:cNvPr id="237" name="Google Shape;237;g30c408d6185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38" name="Google Shape;238;g30c408d6185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301d76bfc92_0_1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5" name="Google Shape;245;g301d76bfc92_0_1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01d76bfc92_0_1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301d76bfc92_0_1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5"/>
        <p:cNvGrpSpPr/>
        <p:nvPr/>
      </p:nvGrpSpPr>
      <p:grpSpPr>
        <a:xfrm>
          <a:off x="0" y="0"/>
          <a:ext cx="0" cy="0"/>
          <a:chOff x="0" y="0"/>
          <a:chExt cx="0" cy="0"/>
        </a:xfrm>
      </p:grpSpPr>
      <p:sp>
        <p:nvSpPr>
          <p:cNvPr id="256" name="Google Shape;256;g301d76bfc92_0_1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7" name="Google Shape;257;g301d76bfc92_0_1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301d76bfc92_0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3" name="Google Shape;263;g301d76bfc92_0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01d76bfc92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9" name="Google Shape;269;g301d76bfc92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g301d76bfc92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5" name="Google Shape;275;g301d76bfc92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301d76bfc92_0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301d76bfc92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5"/>
        <p:cNvGrpSpPr/>
        <p:nvPr/>
      </p:nvGrpSpPr>
      <p:grpSpPr>
        <a:xfrm>
          <a:off x="0" y="0"/>
          <a:ext cx="0" cy="0"/>
          <a:chOff x="0" y="0"/>
          <a:chExt cx="0" cy="0"/>
        </a:xfrm>
      </p:grpSpPr>
      <p:sp>
        <p:nvSpPr>
          <p:cNvPr id="286" name="Google Shape;286;g301d76bfc92_0_2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7" name="Google Shape;287;g301d76bfc92_0_2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1"/>
        <p:cNvGrpSpPr/>
        <p:nvPr/>
      </p:nvGrpSpPr>
      <p:grpSpPr>
        <a:xfrm>
          <a:off x="0" y="0"/>
          <a:ext cx="0" cy="0"/>
          <a:chOff x="0" y="0"/>
          <a:chExt cx="0" cy="0"/>
        </a:xfrm>
      </p:grpSpPr>
      <p:sp>
        <p:nvSpPr>
          <p:cNvPr id="292" name="Google Shape;292;g301d76bfc92_0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3" name="Google Shape;293;g301d76bfc92_0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g301d76bfc92_0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1" name="Google Shape;301;g301d76bfc92_0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g301d76bfc92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8" name="Google Shape;308;g301d76bfc9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2"/>
        <p:cNvGrpSpPr/>
        <p:nvPr/>
      </p:nvGrpSpPr>
      <p:grpSpPr>
        <a:xfrm>
          <a:off x="0" y="0"/>
          <a:ext cx="0" cy="0"/>
          <a:chOff x="0" y="0"/>
          <a:chExt cx="0" cy="0"/>
        </a:xfrm>
      </p:grpSpPr>
      <p:sp>
        <p:nvSpPr>
          <p:cNvPr id="313" name="Google Shape;313;g301d76bfc92_0_2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4" name="Google Shape;314;g301d76bfc92_0_2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Google Shape;320;g3f520c0e1d4_0_3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1" name="Google Shape;321;g3f520c0e1d4_0_3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01d76bfc92_0_2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301d76bfc92_0_26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g301d76bfc92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4" name="Google Shape;334;g301d76bfc92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g301d76bfc92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0" name="Google Shape;340;g301d76bfc92_0_2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g301d76bfc92_0_2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6" name="Google Shape;346;g301d76bfc92_0_2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3"/>
        <p:cNvGrpSpPr/>
        <p:nvPr/>
      </p:nvGrpSpPr>
      <p:grpSpPr>
        <a:xfrm>
          <a:off x="0" y="0"/>
          <a:ext cx="0" cy="0"/>
          <a:chOff x="0" y="0"/>
          <a:chExt cx="0" cy="0"/>
        </a:xfrm>
      </p:grpSpPr>
      <p:sp>
        <p:nvSpPr>
          <p:cNvPr id="354" name="Google Shape;354;g301d76bfc92_0_3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55" name="Google Shape;355;g301d76bfc92_0_34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01d76bfc92_0_2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4" name="Google Shape;364;g301d76bfc92_0_2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01d76bfc92_0_2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01d76bfc92_0_2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01d76bfc92_0_3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01d76bfc92_0_3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01d76bfc92_0_3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2" name="Google Shape;392;g301d76bfc92_0_3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01d76bfc92_0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1" name="Google Shape;401;g301d76bfc92_0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g301d76bfc92_0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7" name="Google Shape;407;g301d76bfc92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g301d76bfc92_0_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5" name="Google Shape;415;g301d76bfc92_0_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g301d76bfc92_0_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3" name="Google Shape;423;g301d76bfc92_0_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01d76bfc92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01d76bfc92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3"/>
        <p:cNvGrpSpPr/>
        <p:nvPr/>
      </p:nvGrpSpPr>
      <p:grpSpPr>
        <a:xfrm>
          <a:off x="0" y="0"/>
          <a:ext cx="0" cy="0"/>
          <a:chOff x="0" y="0"/>
          <a:chExt cx="0" cy="0"/>
        </a:xfrm>
      </p:grpSpPr>
      <p:sp>
        <p:nvSpPr>
          <p:cNvPr id="434" name="Google Shape;434;g301d76bfc92_0_8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5" name="Google Shape;435;g301d76bfc92_0_8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1"/>
        <p:cNvGrpSpPr/>
        <p:nvPr/>
      </p:nvGrpSpPr>
      <p:grpSpPr>
        <a:xfrm>
          <a:off x="0" y="0"/>
          <a:ext cx="0" cy="0"/>
          <a:chOff x="0" y="0"/>
          <a:chExt cx="0" cy="0"/>
        </a:xfrm>
      </p:grpSpPr>
      <p:sp>
        <p:nvSpPr>
          <p:cNvPr id="442" name="Google Shape;442;g301d76bfc92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3" name="Google Shape;443;g301d76bfc92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9"/>
        <p:cNvGrpSpPr/>
        <p:nvPr/>
      </p:nvGrpSpPr>
      <p:grpSpPr>
        <a:xfrm>
          <a:off x="0" y="0"/>
          <a:ext cx="0" cy="0"/>
          <a:chOff x="0" y="0"/>
          <a:chExt cx="0" cy="0"/>
        </a:xfrm>
      </p:grpSpPr>
      <p:sp>
        <p:nvSpPr>
          <p:cNvPr id="450" name="Google Shape;450;g301d76bfc92_0_9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1" name="Google Shape;451;g301d76bfc92_0_9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7"/>
        <p:cNvGrpSpPr/>
        <p:nvPr/>
      </p:nvGrpSpPr>
      <p:grpSpPr>
        <a:xfrm>
          <a:off x="0" y="0"/>
          <a:ext cx="0" cy="0"/>
          <a:chOff x="0" y="0"/>
          <a:chExt cx="0" cy="0"/>
        </a:xfrm>
      </p:grpSpPr>
      <p:sp>
        <p:nvSpPr>
          <p:cNvPr id="458" name="Google Shape;458;g301d76bfc92_0_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9" name="Google Shape;459;g301d76bfc92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6"/>
        <p:cNvGrpSpPr/>
        <p:nvPr/>
      </p:nvGrpSpPr>
      <p:grpSpPr>
        <a:xfrm>
          <a:off x="0" y="0"/>
          <a:ext cx="0" cy="0"/>
          <a:chOff x="0" y="0"/>
          <a:chExt cx="0" cy="0"/>
        </a:xfrm>
      </p:grpSpPr>
      <p:sp>
        <p:nvSpPr>
          <p:cNvPr id="467" name="Google Shape;467;g301d76bfc92_0_4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68" name="Google Shape;468;g301d76bfc92_0_4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g301d76bfc92_0_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4" name="Google Shape;474;g301d76bfc92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0"/>
        <p:cNvGrpSpPr/>
        <p:nvPr/>
      </p:nvGrpSpPr>
      <p:grpSpPr>
        <a:xfrm>
          <a:off x="0" y="0"/>
          <a:ext cx="0" cy="0"/>
          <a:chOff x="0" y="0"/>
          <a:chExt cx="0" cy="0"/>
        </a:xfrm>
      </p:grpSpPr>
      <p:sp>
        <p:nvSpPr>
          <p:cNvPr id="481" name="Google Shape;481;g301d76bfc92_0_1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2" name="Google Shape;482;g301d76bfc92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01d76bfc92_0_4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7" name="Google Shape;487;g301d76bfc92_0_4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g301d76bfc92_0_6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94" name="Google Shape;494;g301d76bfc92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8"/>
        <p:cNvGrpSpPr/>
        <p:nvPr/>
      </p:nvGrpSpPr>
      <p:grpSpPr>
        <a:xfrm>
          <a:off x="0" y="0"/>
          <a:ext cx="0" cy="0"/>
          <a:chOff x="0" y="0"/>
          <a:chExt cx="0" cy="0"/>
        </a:xfrm>
      </p:grpSpPr>
      <p:sp>
        <p:nvSpPr>
          <p:cNvPr id="499" name="Google Shape;499;g301d76bfc92_0_2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0" name="Google Shape;500;g301d76bfc92_0_2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0c408d6185_0_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06" name="Google Shape;506;g30c408d6185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1"/>
        <p:cNvGrpSpPr/>
        <p:nvPr/>
      </p:nvGrpSpPr>
      <p:grpSpPr>
        <a:xfrm>
          <a:off x="0" y="0"/>
          <a:ext cx="0" cy="0"/>
          <a:chOff x="0" y="0"/>
          <a:chExt cx="0" cy="0"/>
        </a:xfrm>
      </p:grpSpPr>
      <p:sp>
        <p:nvSpPr>
          <p:cNvPr id="512" name="Google Shape;512;g3178c92bbd5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13" name="Google Shape;513;g3178c92bbd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9"/>
        <p:cNvGrpSpPr/>
        <p:nvPr/>
      </p:nvGrpSpPr>
      <p:grpSpPr>
        <a:xfrm>
          <a:off x="0" y="0"/>
          <a:ext cx="0" cy="0"/>
          <a:chOff x="0" y="0"/>
          <a:chExt cx="0" cy="0"/>
        </a:xfrm>
      </p:grpSpPr>
      <p:sp>
        <p:nvSpPr>
          <p:cNvPr id="520" name="Google Shape;520;g30c408d6185_0_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1" name="Google Shape;521;g30c408d6185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g30c408d6185_0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8" name="Google Shape;528;g30c408d6185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3"/>
        <p:cNvGrpSpPr/>
        <p:nvPr/>
      </p:nvGrpSpPr>
      <p:grpSpPr>
        <a:xfrm>
          <a:off x="0" y="0"/>
          <a:ext cx="0" cy="0"/>
          <a:chOff x="0" y="0"/>
          <a:chExt cx="0" cy="0"/>
        </a:xfrm>
      </p:grpSpPr>
      <p:sp>
        <p:nvSpPr>
          <p:cNvPr id="534" name="Google Shape;534;g30c408d618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35" name="Google Shape;535;g30c408d618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2"/>
        <p:cNvGrpSpPr/>
        <p:nvPr/>
      </p:nvGrpSpPr>
      <p:grpSpPr>
        <a:xfrm>
          <a:off x="0" y="0"/>
          <a:ext cx="0" cy="0"/>
          <a:chOff x="0" y="0"/>
          <a:chExt cx="0" cy="0"/>
        </a:xfrm>
      </p:grpSpPr>
      <p:sp>
        <p:nvSpPr>
          <p:cNvPr id="543" name="Google Shape;543;g30c408d6185_0_9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44" name="Google Shape;544;g30c408d6185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8"/>
        <p:cNvGrpSpPr/>
        <p:nvPr/>
      </p:nvGrpSpPr>
      <p:grpSpPr>
        <a:xfrm>
          <a:off x="0" y="0"/>
          <a:ext cx="0" cy="0"/>
          <a:chOff x="0" y="0"/>
          <a:chExt cx="0" cy="0"/>
        </a:xfrm>
      </p:grpSpPr>
      <p:sp>
        <p:nvSpPr>
          <p:cNvPr id="549" name="Google Shape;549;g30c408d6185_0_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0" name="Google Shape;550;g30c408d6185_0_6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g30c408d6185_0_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57" name="Google Shape;557;g30c408d6185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2"/>
        <p:cNvGrpSpPr/>
        <p:nvPr/>
      </p:nvGrpSpPr>
      <p:grpSpPr>
        <a:xfrm>
          <a:off x="0" y="0"/>
          <a:ext cx="0" cy="0"/>
          <a:chOff x="0" y="0"/>
          <a:chExt cx="0" cy="0"/>
        </a:xfrm>
      </p:grpSpPr>
      <p:sp>
        <p:nvSpPr>
          <p:cNvPr id="563" name="Google Shape;563;g310cf57b4d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4" name="Google Shape;564;g310cf57b4d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9"/>
        <p:cNvGrpSpPr/>
        <p:nvPr/>
      </p:nvGrpSpPr>
      <p:grpSpPr>
        <a:xfrm>
          <a:off x="0" y="0"/>
          <a:ext cx="0" cy="0"/>
          <a:chOff x="0" y="0"/>
          <a:chExt cx="0" cy="0"/>
        </a:xfrm>
      </p:grpSpPr>
      <p:sp>
        <p:nvSpPr>
          <p:cNvPr id="570" name="Google Shape;570;g310cf57b4d7_0_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1" name="Google Shape;571;g310cf57b4d7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10cf57b4d7_0_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79" name="Google Shape;579;g310cf57b4d7_0_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5"/>
        <p:cNvGrpSpPr/>
        <p:nvPr/>
      </p:nvGrpSpPr>
      <p:grpSpPr>
        <a:xfrm>
          <a:off x="0" y="0"/>
          <a:ext cx="0" cy="0"/>
          <a:chOff x="0" y="0"/>
          <a:chExt cx="0" cy="0"/>
        </a:xfrm>
      </p:grpSpPr>
      <p:sp>
        <p:nvSpPr>
          <p:cNvPr id="586" name="Google Shape;586;g310cf57b4d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7" name="Google Shape;587;g310cf57b4d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3"/>
        <p:cNvGrpSpPr/>
        <p:nvPr/>
      </p:nvGrpSpPr>
      <p:grpSpPr>
        <a:xfrm>
          <a:off x="0" y="0"/>
          <a:ext cx="0" cy="0"/>
          <a:chOff x="0" y="0"/>
          <a:chExt cx="0" cy="0"/>
        </a:xfrm>
      </p:grpSpPr>
      <p:sp>
        <p:nvSpPr>
          <p:cNvPr id="594" name="Google Shape;594;g310cf57b4d7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5" name="Google Shape;595;g310cf57b4d7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1"/>
        <p:cNvGrpSpPr/>
        <p:nvPr/>
      </p:nvGrpSpPr>
      <p:grpSpPr>
        <a:xfrm>
          <a:off x="0" y="0"/>
          <a:ext cx="0" cy="0"/>
          <a:chOff x="0" y="0"/>
          <a:chExt cx="0" cy="0"/>
        </a:xfrm>
      </p:grpSpPr>
      <p:sp>
        <p:nvSpPr>
          <p:cNvPr id="602" name="Google Shape;602;g310cf57b4d7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3" name="Google Shape;603;g310cf57b4d7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8"/>
        <p:cNvGrpSpPr/>
        <p:nvPr/>
      </p:nvGrpSpPr>
      <p:grpSpPr>
        <a:xfrm>
          <a:off x="0" y="0"/>
          <a:ext cx="0" cy="0"/>
          <a:chOff x="0" y="0"/>
          <a:chExt cx="0" cy="0"/>
        </a:xfrm>
      </p:grpSpPr>
      <p:sp>
        <p:nvSpPr>
          <p:cNvPr id="609" name="Google Shape;609;g310cf57b4d7_0_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0" name="Google Shape;610;g310cf57b4d7_0_4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g3178c92bbd5_0_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18" name="Google Shape;618;g3178c92bbd5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2"/>
        <p:cNvGrpSpPr/>
        <p:nvPr/>
      </p:nvGrpSpPr>
      <p:grpSpPr>
        <a:xfrm>
          <a:off x="0" y="0"/>
          <a:ext cx="0" cy="0"/>
          <a:chOff x="0" y="0"/>
          <a:chExt cx="0" cy="0"/>
        </a:xfrm>
      </p:grpSpPr>
      <p:sp>
        <p:nvSpPr>
          <p:cNvPr id="623" name="Google Shape;623;g30c408d6185_0_8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4" name="Google Shape;624;g30c408d6185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8"/>
        <p:cNvGrpSpPr/>
        <p:nvPr/>
      </p:nvGrpSpPr>
      <p:grpSpPr>
        <a:xfrm>
          <a:off x="0" y="0"/>
          <a:ext cx="0" cy="0"/>
          <a:chOff x="0" y="0"/>
          <a:chExt cx="0" cy="0"/>
        </a:xfrm>
      </p:grpSpPr>
      <p:sp>
        <p:nvSpPr>
          <p:cNvPr id="629" name="Google Shape;629;g3178c92bbd5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0" name="Google Shape;630;g3178c92bbd5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3"/>
        <p:cNvGrpSpPr/>
        <p:nvPr/>
      </p:nvGrpSpPr>
      <p:grpSpPr>
        <a:xfrm>
          <a:off x="0" y="0"/>
          <a:ext cx="0" cy="0"/>
          <a:chOff x="0" y="0"/>
          <a:chExt cx="0" cy="0"/>
        </a:xfrm>
      </p:grpSpPr>
      <p:sp>
        <p:nvSpPr>
          <p:cNvPr id="634" name="Google Shape;634;g310cf57b4d7_0_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5" name="Google Shape;635;g310cf57b4d7_0_6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8"/>
        <p:cNvGrpSpPr/>
        <p:nvPr/>
      </p:nvGrpSpPr>
      <p:grpSpPr>
        <a:xfrm>
          <a:off x="0" y="0"/>
          <a:ext cx="0" cy="0"/>
          <a:chOff x="0" y="0"/>
          <a:chExt cx="0" cy="0"/>
        </a:xfrm>
      </p:grpSpPr>
      <p:sp>
        <p:nvSpPr>
          <p:cNvPr id="639" name="Google Shape;639;g3178c92bbd5_0_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40" name="Google Shape;640;g3178c92bbd5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93774-C58F-433D-B482-F9736283B30A}"/>
              </a:ext>
            </a:extLst>
          </p:cNvPr>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257AED31-7378-4179-B876-C6B5D33940A5}"/>
              </a:ext>
            </a:extLst>
          </p:cNvPr>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3CC6C2B7-C640-4F56-BBDC-7314C70F5FB2}"/>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9D09C7B4-DFCC-45F6-9802-4121156B95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5C0DEC5-384A-41A4-8D0C-E85243AFAAF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602872933"/>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B703E-4404-447D-93D3-C6081666622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B96851-85FE-446D-8770-B6E49DB1FA1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B87C8D-288E-4512-83CE-55B607BD99EB}"/>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224E5112-9DED-48A5-9AC1-EFF85CD288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CD898-E12F-42B2-99CA-C39B6917B999}"/>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714150226"/>
      </p:ext>
    </p:extLst>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A0699-DA1A-45F6-A864-1D785277A996}"/>
              </a:ext>
            </a:extLst>
          </p:cNvPr>
          <p:cNvSpPr>
            <a:spLocks noGrp="1"/>
          </p:cNvSpPr>
          <p:nvPr>
            <p:ph type="title"/>
          </p:nvPr>
        </p:nvSpPr>
        <p:spPr>
          <a:xfrm>
            <a:off x="623888" y="1282304"/>
            <a:ext cx="7886700" cy="2139553"/>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C0F9B703-2CC1-4068-ACDA-3ECF78FAABB2}"/>
              </a:ext>
            </a:extLst>
          </p:cNvPr>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54AD73-4407-4E3B-8D3B-B24530104984}"/>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94D968BA-C198-4ED7-B5FC-6B5433A49E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FB56429-6E54-4CB2-9921-46DFDE427DA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51975759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17299-B696-439B-AEEF-A4BF65B88A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3FC519-FAE5-45F7-A2F5-4CC4AB37EC98}"/>
              </a:ext>
            </a:extLst>
          </p:cNvPr>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140DF92-D07E-4EFE-989F-67961168A13B}"/>
              </a:ext>
            </a:extLst>
          </p:cNvPr>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3B5C2F5-BCAE-4B61-A3A1-34C1810992E3}"/>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6" name="Footer Placeholder 5">
            <a:extLst>
              <a:ext uri="{FF2B5EF4-FFF2-40B4-BE49-F238E27FC236}">
                <a16:creationId xmlns:a16="http://schemas.microsoft.com/office/drawing/2014/main" id="{A7F3475F-92E9-4C99-A6D6-D6E30C852C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DCB0F2-EC13-4A7F-8599-ABB54B75C68F}"/>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2216119228"/>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0A47D-661F-4782-8CF5-F50627F52E3E}"/>
              </a:ext>
            </a:extLst>
          </p:cNvPr>
          <p:cNvSpPr>
            <a:spLocks noGrp="1"/>
          </p:cNvSpPr>
          <p:nvPr>
            <p:ph type="title"/>
          </p:nvPr>
        </p:nvSpPr>
        <p:spPr>
          <a:xfrm>
            <a:off x="629841" y="273844"/>
            <a:ext cx="7886700" cy="994172"/>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AF8FBE-A789-4BAF-9B29-F83D193C2A0D}"/>
              </a:ext>
            </a:extLst>
          </p:cNvPr>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7283BCD8-AE34-499F-AE88-424E18139D6B}"/>
              </a:ext>
            </a:extLst>
          </p:cNvPr>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136095A-37A5-4EC8-A66E-BF7C4CF73A9B}"/>
              </a:ext>
            </a:extLst>
          </p:cNvPr>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4DA5929-E4B0-4740-8C1B-85D2C71AC07E}"/>
              </a:ext>
            </a:extLst>
          </p:cNvPr>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AE40BC1-808E-4D7E-B524-546F2134E62B}"/>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8" name="Footer Placeholder 7">
            <a:extLst>
              <a:ext uri="{FF2B5EF4-FFF2-40B4-BE49-F238E27FC236}">
                <a16:creationId xmlns:a16="http://schemas.microsoft.com/office/drawing/2014/main" id="{F70EC1B8-7F18-4722-ACA9-6BF3ECFAF88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EB6F526-8CF1-4E5F-8C73-537BA98D2192}"/>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4087669645"/>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F4FC7-797D-488B-919F-4557050CD4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A869F73-60D5-4B8C-A616-7047967DB470}"/>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4" name="Footer Placeholder 3">
            <a:extLst>
              <a:ext uri="{FF2B5EF4-FFF2-40B4-BE49-F238E27FC236}">
                <a16:creationId xmlns:a16="http://schemas.microsoft.com/office/drawing/2014/main" id="{C836888F-23E8-489B-A3C6-EA6D5E2815B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4767198-D721-4D8B-BDD4-D713B2A43F4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468505614"/>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1BBB409-913F-4350-B4B7-F4332B745F13}"/>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3" name="Footer Placeholder 2">
            <a:extLst>
              <a:ext uri="{FF2B5EF4-FFF2-40B4-BE49-F238E27FC236}">
                <a16:creationId xmlns:a16="http://schemas.microsoft.com/office/drawing/2014/main" id="{348BAEEC-4DB5-4A74-B509-EB1965E3119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D061CDF-3C7D-4773-92D7-62CDD2E6CF90}"/>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924244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F7947-EE7E-4707-B82A-0D7A7406ED2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A57542D1-401D-4BF5-BE9B-10C507D6C2D5}"/>
              </a:ext>
            </a:extLst>
          </p:cNvPr>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5E4495A-E62D-4C2F-91EC-3C4F1C84085C}"/>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7F04D924-8430-49FB-9B38-62C66FEF324C}"/>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6" name="Footer Placeholder 5">
            <a:extLst>
              <a:ext uri="{FF2B5EF4-FFF2-40B4-BE49-F238E27FC236}">
                <a16:creationId xmlns:a16="http://schemas.microsoft.com/office/drawing/2014/main" id="{77A52341-A41A-40D9-9AF0-785A69B6F0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C3B16D8-99FC-4C1A-82A7-247D33BBDB61}"/>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887212873"/>
      </p:ext>
    </p:extLst>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85D0F-6013-4066-9F08-41A6A941A3A3}"/>
              </a:ext>
            </a:extLst>
          </p:cNvPr>
          <p:cNvSpPr>
            <a:spLocks noGrp="1"/>
          </p:cNvSpPr>
          <p:nvPr>
            <p:ph type="title"/>
          </p:nvPr>
        </p:nvSpPr>
        <p:spPr>
          <a:xfrm>
            <a:off x="629841" y="342900"/>
            <a:ext cx="2949178" cy="120015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661362A2-82F6-4FB5-8BBF-DA8DF38D18EA}"/>
              </a:ext>
            </a:extLst>
          </p:cNvPr>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9408E0EF-D50E-40C3-B025-679C12D1A472}"/>
              </a:ext>
            </a:extLst>
          </p:cNvPr>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570AC62-B787-4888-AF27-102CC6ADC962}"/>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6" name="Footer Placeholder 5">
            <a:extLst>
              <a:ext uri="{FF2B5EF4-FFF2-40B4-BE49-F238E27FC236}">
                <a16:creationId xmlns:a16="http://schemas.microsoft.com/office/drawing/2014/main" id="{CEBAA52C-6BED-4DC6-B86F-25B234785B2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A75072-F21E-4328-86A7-ED73E37E1DF8}"/>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1675480501"/>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C75A8-4441-495A-B946-0BC6EBEF09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76C849B-BB18-4EA7-BFCC-AF1B18C625C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714401-67F1-4625-ACFD-4E062E106708}"/>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3F3D64C6-F9CC-4CF4-B3BB-C5D4B1DB1F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387EB7-EAD1-4615-AA4D-DFD324864534}"/>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456806461"/>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E43D71-284A-4658-AE76-1187B7C9E3EB}"/>
              </a:ext>
            </a:extLst>
          </p:cNvPr>
          <p:cNvSpPr>
            <a:spLocks noGrp="1"/>
          </p:cNvSpPr>
          <p:nvPr>
            <p:ph type="title" orient="vert"/>
          </p:nvPr>
        </p:nvSpPr>
        <p:spPr>
          <a:xfrm>
            <a:off x="6543675" y="273844"/>
            <a:ext cx="1971675" cy="4358879"/>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986CC70-1336-4F15-8598-353AEA4CE407}"/>
              </a:ext>
            </a:extLst>
          </p:cNvPr>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1B2EDF-EC33-46D5-B2EE-E22ED231FF71}"/>
              </a:ext>
            </a:extLst>
          </p:cNvPr>
          <p:cNvSpPr>
            <a:spLocks noGrp="1"/>
          </p:cNvSpPr>
          <p:nvPr>
            <p:ph type="dt" sz="half" idx="10"/>
          </p:nvPr>
        </p:nvSpPr>
        <p:spPr/>
        <p:txBody>
          <a:body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2AED3324-8728-4F0E-A6E8-DE62AE6131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A487F0-21D5-4854-B7D9-935A5D2B740B}"/>
              </a:ext>
            </a:extLst>
          </p:cNvPr>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918704928"/>
      </p:ext>
    </p:extLst>
  </p:cSld>
  <p:clrMapOvr>
    <a:masterClrMapping/>
  </p:clrMapOvr>
  <p:hf sldNum="0"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9"/>
        <p:cNvGrpSpPr/>
        <p:nvPr/>
      </p:nvGrpSpPr>
      <p:grpSpPr>
        <a:xfrm>
          <a:off x="0" y="0"/>
          <a:ext cx="0" cy="0"/>
          <a:chOff x="0" y="0"/>
          <a:chExt cx="0" cy="0"/>
        </a:xfrm>
      </p:grpSpPr>
      <p:sp>
        <p:nvSpPr>
          <p:cNvPr id="23" name="Google Shape;23;p4"/>
          <p:cNvSpPr txBox="1">
            <a:spLocks noGrp="1"/>
          </p:cNvSpPr>
          <p:nvPr>
            <p:ph type="title"/>
          </p:nvPr>
        </p:nvSpPr>
        <p:spPr>
          <a:xfrm>
            <a:off x="311725" y="500925"/>
            <a:ext cx="3706500" cy="2508900"/>
          </a:xfrm>
          <a:prstGeom prst="rect">
            <a:avLst/>
          </a:prstGeom>
        </p:spPr>
        <p:txBody>
          <a:bodyPr spcFirstLastPara="1" wrap="square" lIns="91425" tIns="91425" rIns="91425" bIns="91425" anchor="t" anchorCtr="0">
            <a:normAutofit/>
          </a:bodyPr>
          <a:lstStyle>
            <a:lvl1pPr lvl="0">
              <a:spcBef>
                <a:spcPts val="0"/>
              </a:spcBef>
              <a:spcAft>
                <a:spcPts val="0"/>
              </a:spcAft>
              <a:buClr>
                <a:schemeClr val="lt1"/>
              </a:buClr>
              <a:buSzPts val="2800"/>
              <a:buNone/>
              <a:defRPr>
                <a:solidFill>
                  <a:schemeClr val="lt1"/>
                </a:solidFill>
              </a:defRPr>
            </a:lvl1pPr>
            <a:lvl2pPr lvl="1">
              <a:spcBef>
                <a:spcPts val="0"/>
              </a:spcBef>
              <a:spcAft>
                <a:spcPts val="0"/>
              </a:spcAft>
              <a:buClr>
                <a:schemeClr val="lt1"/>
              </a:buClr>
              <a:buSzPts val="2800"/>
              <a:buNone/>
              <a:defRPr>
                <a:solidFill>
                  <a:schemeClr val="lt1"/>
                </a:solidFill>
              </a:defRPr>
            </a:lvl2pPr>
            <a:lvl3pPr lvl="2">
              <a:spcBef>
                <a:spcPts val="0"/>
              </a:spcBef>
              <a:spcAft>
                <a:spcPts val="0"/>
              </a:spcAft>
              <a:buClr>
                <a:schemeClr val="lt1"/>
              </a:buClr>
              <a:buSzPts val="2800"/>
              <a:buNone/>
              <a:defRPr>
                <a:solidFill>
                  <a:schemeClr val="lt1"/>
                </a:solidFill>
              </a:defRPr>
            </a:lvl3pPr>
            <a:lvl4pPr lvl="3">
              <a:spcBef>
                <a:spcPts val="0"/>
              </a:spcBef>
              <a:spcAft>
                <a:spcPts val="0"/>
              </a:spcAft>
              <a:buClr>
                <a:schemeClr val="lt1"/>
              </a:buClr>
              <a:buSzPts val="2800"/>
              <a:buNone/>
              <a:defRPr>
                <a:solidFill>
                  <a:schemeClr val="lt1"/>
                </a:solidFill>
              </a:defRPr>
            </a:lvl4pPr>
            <a:lvl5pPr lvl="4">
              <a:spcBef>
                <a:spcPts val="0"/>
              </a:spcBef>
              <a:spcAft>
                <a:spcPts val="0"/>
              </a:spcAft>
              <a:buClr>
                <a:schemeClr val="lt1"/>
              </a:buClr>
              <a:buSzPts val="2800"/>
              <a:buNone/>
              <a:defRPr>
                <a:solidFill>
                  <a:schemeClr val="lt1"/>
                </a:solidFill>
              </a:defRPr>
            </a:lvl5pPr>
            <a:lvl6pPr lvl="5">
              <a:spcBef>
                <a:spcPts val="0"/>
              </a:spcBef>
              <a:spcAft>
                <a:spcPts val="0"/>
              </a:spcAft>
              <a:buClr>
                <a:schemeClr val="lt1"/>
              </a:buClr>
              <a:buSzPts val="2800"/>
              <a:buNone/>
              <a:defRPr>
                <a:solidFill>
                  <a:schemeClr val="lt1"/>
                </a:solidFill>
              </a:defRPr>
            </a:lvl6pPr>
            <a:lvl7pPr lvl="6">
              <a:spcBef>
                <a:spcPts val="0"/>
              </a:spcBef>
              <a:spcAft>
                <a:spcPts val="0"/>
              </a:spcAft>
              <a:buClr>
                <a:schemeClr val="lt1"/>
              </a:buClr>
              <a:buSzPts val="2800"/>
              <a:buNone/>
              <a:defRPr>
                <a:solidFill>
                  <a:schemeClr val="lt1"/>
                </a:solidFill>
              </a:defRPr>
            </a:lvl7pPr>
            <a:lvl8pPr lvl="7">
              <a:spcBef>
                <a:spcPts val="0"/>
              </a:spcBef>
              <a:spcAft>
                <a:spcPts val="0"/>
              </a:spcAft>
              <a:buClr>
                <a:schemeClr val="lt1"/>
              </a:buClr>
              <a:buSzPts val="2800"/>
              <a:buNone/>
              <a:defRPr>
                <a:solidFill>
                  <a:schemeClr val="lt1"/>
                </a:solidFill>
              </a:defRPr>
            </a:lvl8pPr>
            <a:lvl9pPr lvl="8">
              <a:spcBef>
                <a:spcPts val="0"/>
              </a:spcBef>
              <a:spcAft>
                <a:spcPts val="0"/>
              </a:spcAft>
              <a:buClr>
                <a:schemeClr val="lt1"/>
              </a:buClr>
              <a:buSzPts val="2800"/>
              <a:buNone/>
              <a:defRPr>
                <a:solidFill>
                  <a:schemeClr val="lt1"/>
                </a:solidFill>
              </a:defRPr>
            </a:lvl9pPr>
          </a:lstStyle>
          <a:p>
            <a:endParaRPr/>
          </a:p>
        </p:txBody>
      </p:sp>
      <p:sp>
        <p:nvSpPr>
          <p:cNvPr id="24" name="Google Shape;24;p4"/>
          <p:cNvSpPr txBox="1">
            <a:spLocks noGrp="1"/>
          </p:cNvSpPr>
          <p:nvPr>
            <p:ph type="body" idx="1"/>
          </p:nvPr>
        </p:nvSpPr>
        <p:spPr>
          <a:xfrm>
            <a:off x="4644675" y="500925"/>
            <a:ext cx="4166400" cy="4098600"/>
          </a:xfrm>
          <a:prstGeom prst="rect">
            <a:avLst/>
          </a:prstGeom>
        </p:spPr>
        <p:txBody>
          <a:bodyPr spcFirstLastPara="1" wrap="square" lIns="91425" tIns="91425" rIns="91425" bIns="91425" anchor="t" anchorCtr="0">
            <a:normAutofit/>
          </a:bodyPr>
          <a:lstStyle>
            <a:lvl1pPr marL="457200" lvl="0" indent="-311150">
              <a:spcBef>
                <a:spcPts val="0"/>
              </a:spcBef>
              <a:spcAft>
                <a:spcPts val="0"/>
              </a:spcAft>
              <a:buSzPts val="13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25" name="Google Shape;25;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extLst>
      <p:ext uri="{BB962C8B-B14F-4D97-AF65-F5344CB8AC3E}">
        <p14:creationId xmlns:p14="http://schemas.microsoft.com/office/powerpoint/2010/main" val="2955991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A8D59B7-7E51-466F-A092-7059D4D82292}"/>
              </a:ext>
            </a:extLst>
          </p:cNvPr>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459CD1A-D06F-4E34-A459-6C441AD0A2AC}"/>
              </a:ext>
            </a:extLst>
          </p:cNvPr>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1C5062D-4175-4172-9B13-855BDAA6C6C2}"/>
              </a:ext>
            </a:extLst>
          </p:cNvPr>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65DE5021-6BB4-4FC4-B60C-FD4D616A7CE1}" type="datetimeFigureOut">
              <a:rPr lang="en-US" smtClean="0"/>
              <a:t>7/15/2026</a:t>
            </a:fld>
            <a:endParaRPr lang="en-US"/>
          </a:p>
        </p:txBody>
      </p:sp>
      <p:sp>
        <p:nvSpPr>
          <p:cNvPr id="5" name="Footer Placeholder 4">
            <a:extLst>
              <a:ext uri="{FF2B5EF4-FFF2-40B4-BE49-F238E27FC236}">
                <a16:creationId xmlns:a16="http://schemas.microsoft.com/office/drawing/2014/main" id="{5C5AD28E-E419-4C3E-B29F-CA975BA9B645}"/>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A46A5C-A90B-4C7D-B555-D8CFF7311426}"/>
              </a:ext>
            </a:extLst>
          </p:cNvPr>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lvl="0" indent="0" algn="r" rtl="0">
              <a:spcBef>
                <a:spcPts val="0"/>
              </a:spcBef>
              <a:spcAft>
                <a:spcPts val="0"/>
              </a:spcAft>
              <a:buNone/>
            </a:pPr>
            <a:fld id="{00000000-1234-1234-1234-123412341234}" type="slidenum">
              <a:rPr lang="en" smtClean="0"/>
              <a:t>‹#›</a:t>
            </a:fld>
            <a:endParaRPr lang="en"/>
          </a:p>
        </p:txBody>
      </p:sp>
    </p:spTree>
    <p:extLst>
      <p:ext uri="{BB962C8B-B14F-4D97-AF65-F5344CB8AC3E}">
        <p14:creationId xmlns:p14="http://schemas.microsoft.com/office/powerpoint/2010/main" val="361759542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g"/><Relationship Id="rId9" Type="http://schemas.openxmlformats.org/officeDocument/2006/relationships/image" Target="../media/image8.jpg"/></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1.jpg"/></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25.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image" Target="../media/image31.jpg"/></Relationships>
</file>

<file path=ppt/slides/_rels/slide24.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40.xml"/><Relationship Id="rId1" Type="http://schemas.openxmlformats.org/officeDocument/2006/relationships/slideLayout" Target="../slideLayouts/slideLayout12.xml"/><Relationship Id="rId4" Type="http://schemas.openxmlformats.org/officeDocument/2006/relationships/image" Target="../media/image46.jpg"/></Relationships>
</file>

<file path=ppt/slides/_rels/slide42.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notesSlide" Target="../notesSlides/notesSlide41.xml"/><Relationship Id="rId1" Type="http://schemas.openxmlformats.org/officeDocument/2006/relationships/slideLayout" Target="../slideLayouts/slideLayout12.xml"/><Relationship Id="rId4" Type="http://schemas.openxmlformats.org/officeDocument/2006/relationships/image" Target="../media/image47.jpg"/></Relationships>
</file>

<file path=ppt/slides/_rels/slide4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49.jpg"/></Relationships>
</file>

<file path=ppt/slides/_rels/slide44.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3.xml"/><Relationship Id="rId1" Type="http://schemas.openxmlformats.org/officeDocument/2006/relationships/slideLayout" Target="../slideLayouts/slideLayout12.xml"/><Relationship Id="rId4" Type="http://schemas.openxmlformats.org/officeDocument/2006/relationships/image" Target="../media/image50.jpg"/></Relationships>
</file>

<file path=ppt/slides/_rels/slide45.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44.xml"/><Relationship Id="rId1" Type="http://schemas.openxmlformats.org/officeDocument/2006/relationships/slideLayout" Target="../slideLayouts/slideLayout12.xml"/><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notesSlide" Target="../notesSlides/notesSlide45.xml"/><Relationship Id="rId1" Type="http://schemas.openxmlformats.org/officeDocument/2006/relationships/slideLayout" Target="../slideLayouts/slideLayout12.xml"/><Relationship Id="rId4" Type="http://schemas.openxmlformats.org/officeDocument/2006/relationships/image" Target="../media/image54.jpg"/></Relationships>
</file>

<file path=ppt/slides/_rels/slide47.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notesSlide" Target="../notesSlides/notesSlide47.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8.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58.jp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59.jpg"/><Relationship Id="rId2" Type="http://schemas.openxmlformats.org/officeDocument/2006/relationships/notesSlide" Target="../notesSlides/notesSlide50.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60.jpg"/><Relationship Id="rId2" Type="http://schemas.openxmlformats.org/officeDocument/2006/relationships/notesSlide" Target="../notesSlides/notesSlide51.xml"/><Relationship Id="rId1" Type="http://schemas.openxmlformats.org/officeDocument/2006/relationships/slideLayout" Target="../slideLayouts/slideLayout12.xml"/><Relationship Id="rId4" Type="http://schemas.openxmlformats.org/officeDocument/2006/relationships/image" Target="../media/image61.jpg"/></Relationships>
</file>

<file path=ppt/slides/_rels/slide53.xml.rels><?xml version="1.0" encoding="UTF-8" standalone="yes"?>
<Relationships xmlns="http://schemas.openxmlformats.org/package/2006/relationships"><Relationship Id="rId3" Type="http://schemas.openxmlformats.org/officeDocument/2006/relationships/image" Target="../media/image62.jpg"/><Relationship Id="rId2" Type="http://schemas.openxmlformats.org/officeDocument/2006/relationships/notesSlide" Target="../notesSlides/notesSlide52.xml"/><Relationship Id="rId1" Type="http://schemas.openxmlformats.org/officeDocument/2006/relationships/slideLayout" Target="../slideLayouts/slideLayout12.xml"/><Relationship Id="rId4" Type="http://schemas.openxmlformats.org/officeDocument/2006/relationships/image" Target="../media/image63.jpg"/></Relationships>
</file>

<file path=ppt/slides/_rels/slide54.xml.rels><?xml version="1.0" encoding="UTF-8" standalone="yes"?>
<Relationships xmlns="http://schemas.openxmlformats.org/package/2006/relationships"><Relationship Id="rId3" Type="http://schemas.openxmlformats.org/officeDocument/2006/relationships/image" Target="../media/image64.jpg"/><Relationship Id="rId2" Type="http://schemas.openxmlformats.org/officeDocument/2006/relationships/notesSlide" Target="../notesSlides/notesSlide53.xml"/><Relationship Id="rId1" Type="http://schemas.openxmlformats.org/officeDocument/2006/relationships/slideLayout" Target="../slideLayouts/slideLayout12.xml"/><Relationship Id="rId4" Type="http://schemas.openxmlformats.org/officeDocument/2006/relationships/image" Target="../media/image65.jpg"/></Relationships>
</file>

<file path=ppt/slides/_rels/slide55.xml.rels><?xml version="1.0" encoding="UTF-8" standalone="yes"?>
<Relationships xmlns="http://schemas.openxmlformats.org/package/2006/relationships"><Relationship Id="rId3" Type="http://schemas.openxmlformats.org/officeDocument/2006/relationships/image" Target="../media/image66.jpg"/><Relationship Id="rId2" Type="http://schemas.openxmlformats.org/officeDocument/2006/relationships/notesSlide" Target="../notesSlides/notesSlide54.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hyperlink" Target="https://docs.google.com/presentation/d/12zNPvkGCUhzWsIsumK2oa7-S2VH23kqaUV3RTDGUqLw/edit?usp=sharing" TargetMode="External"/><Relationship Id="rId2" Type="http://schemas.openxmlformats.org/officeDocument/2006/relationships/notesSlide" Target="../notesSlides/notesSlide55.xml"/><Relationship Id="rId1" Type="http://schemas.openxmlformats.org/officeDocument/2006/relationships/slideLayout" Target="../slideLayouts/slideLayout12.xml"/><Relationship Id="rId4" Type="http://schemas.openxmlformats.org/officeDocument/2006/relationships/image" Target="../media/image66.jpg"/></Relationships>
</file>

<file path=ppt/slides/_rels/slide57.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56.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8.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3" Type="http://schemas.openxmlformats.org/officeDocument/2006/relationships/image" Target="../media/image68.jpg"/><Relationship Id="rId2" Type="http://schemas.openxmlformats.org/officeDocument/2006/relationships/notesSlide" Target="../notesSlides/notesSlide59.xml"/><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3" Type="http://schemas.openxmlformats.org/officeDocument/2006/relationships/image" Target="../media/image69.jpg"/><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70.jpg"/><Relationship Id="rId2" Type="http://schemas.openxmlformats.org/officeDocument/2006/relationships/notesSlide" Target="../notesSlides/notesSlide61.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71.jpg"/><Relationship Id="rId2" Type="http://schemas.openxmlformats.org/officeDocument/2006/relationships/notesSlide" Target="../notesSlides/notesSlide62.xml"/><Relationship Id="rId1" Type="http://schemas.openxmlformats.org/officeDocument/2006/relationships/slideLayout" Target="../slideLayouts/slideLayout12.xml"/><Relationship Id="rId4" Type="http://schemas.openxmlformats.org/officeDocument/2006/relationships/image" Target="../media/image72.jpg"/></Relationships>
</file>

<file path=ppt/slides/_rels/slide64.xml.rels><?xml version="1.0" encoding="UTF-8" standalone="yes"?>
<Relationships xmlns="http://schemas.openxmlformats.org/package/2006/relationships"><Relationship Id="rId3" Type="http://schemas.openxmlformats.org/officeDocument/2006/relationships/image" Target="../media/image73.jpg"/><Relationship Id="rId2" Type="http://schemas.openxmlformats.org/officeDocument/2006/relationships/notesSlide" Target="../notesSlides/notesSlide63.xml"/><Relationship Id="rId1" Type="http://schemas.openxmlformats.org/officeDocument/2006/relationships/slideLayout" Target="../slideLayouts/slideLayout12.xml"/><Relationship Id="rId4" Type="http://schemas.openxmlformats.org/officeDocument/2006/relationships/hyperlink" Target="https://www.youtube.com/watch?v=wdS3Faa5Xis&amp;feature=youtu.be"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notesSlide" Target="../notesSlides/notesSlide64.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3" Type="http://schemas.openxmlformats.org/officeDocument/2006/relationships/image" Target="../media/image75.jpg"/><Relationship Id="rId2" Type="http://schemas.openxmlformats.org/officeDocument/2006/relationships/notesSlide" Target="../notesSlides/notesSlide65.xml"/><Relationship Id="rId1" Type="http://schemas.openxmlformats.org/officeDocument/2006/relationships/slideLayout" Target="../slideLayouts/slideLayout12.xml"/><Relationship Id="rId4" Type="http://schemas.openxmlformats.org/officeDocument/2006/relationships/image" Target="../media/image76.jp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7.xml"/><Relationship Id="rId1" Type="http://schemas.openxmlformats.org/officeDocument/2006/relationships/slideLayout" Target="../slideLayouts/slideLayout12.xml"/></Relationships>
</file>

<file path=ppt/slides/_rels/slide69.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8.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notesSlide" Target="../notesSlides/notesSlide69.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3" Type="http://schemas.openxmlformats.org/officeDocument/2006/relationships/image" Target="../media/image79.jpg"/><Relationship Id="rId2" Type="http://schemas.openxmlformats.org/officeDocument/2006/relationships/notesSlide" Target="../notesSlides/notesSlide70.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notesSlide" Target="../notesSlides/notesSlide71.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notesSlide" Target="../notesSlides/notesSlide72.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notesSlide" Target="../notesSlides/notesSlide73.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3" Type="http://schemas.openxmlformats.org/officeDocument/2006/relationships/image" Target="../media/image83.jpg"/><Relationship Id="rId2" Type="http://schemas.openxmlformats.org/officeDocument/2006/relationships/notesSlide" Target="../notesSlides/notesSlide74.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notesSlide" Target="../notesSlides/notesSlide75.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3" Type="http://schemas.openxmlformats.org/officeDocument/2006/relationships/hyperlink" Target="https://drive.google.com/file/d/143RGDsTT1XRfrm4iBFOrMG8tOY_EtLfj/view?usp=sharing" TargetMode="External"/><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hyperlink" Target="https://mcleanil.infinitecampus.org/campus/store/mclean/school-store/2/8/products" TargetMode="External"/><Relationship Id="rId2" Type="http://schemas.openxmlformats.org/officeDocument/2006/relationships/notesSlide" Target="../notesSlides/notesSlide78.xml"/><Relationship Id="rId1" Type="http://schemas.openxmlformats.org/officeDocument/2006/relationships/slideLayout" Target="../slideLayouts/slideLayout12.xml"/></Relationships>
</file>

<file path=ppt/slides/_rels/slide80.xml.rels><?xml version="1.0" encoding="UTF-8" standalone="yes"?>
<Relationships xmlns="http://schemas.openxmlformats.org/package/2006/relationships"><Relationship Id="rId3" Type="http://schemas.openxmlformats.org/officeDocument/2006/relationships/hyperlink" Target="https://www.youtube.com/@NormalWestVideoArchive" TargetMode="External"/><Relationship Id="rId2" Type="http://schemas.openxmlformats.org/officeDocument/2006/relationships/notesSlide" Target="../notesSlides/notesSlide79.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oogle Shape;80;p15">
            <a:extLst>
              <a:ext uri="{FF2B5EF4-FFF2-40B4-BE49-F238E27FC236}">
                <a16:creationId xmlns:a16="http://schemas.microsoft.com/office/drawing/2014/main" id="{3E025F03-8F05-431E-BFF1-5C23184BFF71}"/>
              </a:ext>
            </a:extLst>
          </p:cNvPr>
          <p:cNvPicPr preferRelativeResize="0"/>
          <p:nvPr/>
        </p:nvPicPr>
        <p:blipFill>
          <a:blip r:embed="rId2">
            <a:alphaModFix/>
          </a:blip>
          <a:stretch>
            <a:fillRect/>
          </a:stretch>
        </p:blipFill>
        <p:spPr>
          <a:xfrm>
            <a:off x="1629162" y="2223096"/>
            <a:ext cx="5885676" cy="1914001"/>
          </a:xfrm>
          <a:prstGeom prst="rect">
            <a:avLst/>
          </a:prstGeom>
          <a:noFill/>
          <a:ln w="38100" cap="flat" cmpd="sng">
            <a:solidFill>
              <a:schemeClr val="dk2"/>
            </a:solidFill>
            <a:prstDash val="solid"/>
            <a:round/>
            <a:headEnd type="none" w="sm" len="sm"/>
            <a:tailEnd type="none" w="sm" len="sm"/>
          </a:ln>
        </p:spPr>
      </p:pic>
      <p:sp>
        <p:nvSpPr>
          <p:cNvPr id="3" name="TextBox 2">
            <a:extLst>
              <a:ext uri="{FF2B5EF4-FFF2-40B4-BE49-F238E27FC236}">
                <a16:creationId xmlns:a16="http://schemas.microsoft.com/office/drawing/2014/main" id="{23C59E5C-3B97-43C9-BA98-0AF61029A7CD}"/>
              </a:ext>
            </a:extLst>
          </p:cNvPr>
          <p:cNvSpPr txBox="1"/>
          <p:nvPr/>
        </p:nvSpPr>
        <p:spPr>
          <a:xfrm>
            <a:off x="2723465" y="421023"/>
            <a:ext cx="835459" cy="584775"/>
          </a:xfrm>
          <a:prstGeom prst="rect">
            <a:avLst/>
          </a:prstGeom>
          <a:noFill/>
        </p:spPr>
        <p:txBody>
          <a:bodyPr wrap="square" rtlCol="0">
            <a:spAutoFit/>
          </a:bodyPr>
          <a:lstStyle/>
          <a:p>
            <a:r>
              <a:rPr lang="en-US" sz="3200" dirty="0"/>
              <a:t>The</a:t>
            </a:r>
          </a:p>
        </p:txBody>
      </p:sp>
      <p:sp>
        <p:nvSpPr>
          <p:cNvPr id="4" name="TextBox 3">
            <a:extLst>
              <a:ext uri="{FF2B5EF4-FFF2-40B4-BE49-F238E27FC236}">
                <a16:creationId xmlns:a16="http://schemas.microsoft.com/office/drawing/2014/main" id="{7C3251D4-D1F8-4719-9AAB-57408943164B}"/>
              </a:ext>
            </a:extLst>
          </p:cNvPr>
          <p:cNvSpPr txBox="1"/>
          <p:nvPr/>
        </p:nvSpPr>
        <p:spPr>
          <a:xfrm>
            <a:off x="2566679" y="861064"/>
            <a:ext cx="4136729" cy="1107996"/>
          </a:xfrm>
          <a:prstGeom prst="rect">
            <a:avLst/>
          </a:prstGeom>
          <a:noFill/>
        </p:spPr>
        <p:txBody>
          <a:bodyPr wrap="square" rtlCol="0">
            <a:spAutoFit/>
          </a:bodyPr>
          <a:lstStyle/>
          <a:p>
            <a:r>
              <a:rPr lang="en-US" sz="6600" b="1" dirty="0">
                <a:latin typeface="Lucida Calligraphy" panose="03010101010101010101" pitchFamily="66" charset="0"/>
              </a:rPr>
              <a:t>History</a:t>
            </a:r>
          </a:p>
        </p:txBody>
      </p:sp>
      <p:sp>
        <p:nvSpPr>
          <p:cNvPr id="5" name="TextBox 4">
            <a:extLst>
              <a:ext uri="{FF2B5EF4-FFF2-40B4-BE49-F238E27FC236}">
                <a16:creationId xmlns:a16="http://schemas.microsoft.com/office/drawing/2014/main" id="{56AF349B-97C6-46A8-949A-950F93C5A728}"/>
              </a:ext>
            </a:extLst>
          </p:cNvPr>
          <p:cNvSpPr txBox="1"/>
          <p:nvPr/>
        </p:nvSpPr>
        <p:spPr>
          <a:xfrm>
            <a:off x="4217313" y="1638321"/>
            <a:ext cx="835459" cy="584775"/>
          </a:xfrm>
          <a:prstGeom prst="rect">
            <a:avLst/>
          </a:prstGeom>
          <a:noFill/>
        </p:spPr>
        <p:txBody>
          <a:bodyPr wrap="square" rtlCol="0">
            <a:spAutoFit/>
          </a:bodyPr>
          <a:lstStyle/>
          <a:p>
            <a:r>
              <a:rPr lang="en-US" sz="3200" dirty="0"/>
              <a:t>of</a:t>
            </a:r>
          </a:p>
        </p:txBody>
      </p:sp>
      <p:sp>
        <p:nvSpPr>
          <p:cNvPr id="6" name="TextBox 5">
            <a:extLst>
              <a:ext uri="{FF2B5EF4-FFF2-40B4-BE49-F238E27FC236}">
                <a16:creationId xmlns:a16="http://schemas.microsoft.com/office/drawing/2014/main" id="{74C0AA6B-0D82-457C-A858-7CD74A56B25E}"/>
              </a:ext>
            </a:extLst>
          </p:cNvPr>
          <p:cNvSpPr txBox="1"/>
          <p:nvPr/>
        </p:nvSpPr>
        <p:spPr>
          <a:xfrm>
            <a:off x="1412168" y="4305025"/>
            <a:ext cx="6293352" cy="461665"/>
          </a:xfrm>
          <a:prstGeom prst="rect">
            <a:avLst/>
          </a:prstGeom>
          <a:noFill/>
        </p:spPr>
        <p:txBody>
          <a:bodyPr wrap="square" rtlCol="0">
            <a:spAutoFit/>
          </a:bodyPr>
          <a:lstStyle/>
          <a:p>
            <a:r>
              <a:rPr lang="en-US" sz="2400" b="1" i="1" dirty="0">
                <a:latin typeface="Lucida Calligraphy" panose="03010101010101010101" pitchFamily="66" charset="0"/>
              </a:rPr>
              <a:t>“</a:t>
            </a:r>
            <a:r>
              <a:rPr lang="en-US" sz="2200" b="1" i="1" dirty="0">
                <a:latin typeface="Lucida Calligraphy" panose="03010101010101010101" pitchFamily="66" charset="0"/>
              </a:rPr>
              <a:t>It’s a GREAT DAY to be a WILDCAT!”</a:t>
            </a:r>
          </a:p>
        </p:txBody>
      </p:sp>
    </p:spTree>
    <p:extLst>
      <p:ext uri="{BB962C8B-B14F-4D97-AF65-F5344CB8AC3E}">
        <p14:creationId xmlns:p14="http://schemas.microsoft.com/office/powerpoint/2010/main" val="41280991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3"/>
        <p:cNvGrpSpPr/>
        <p:nvPr/>
      </p:nvGrpSpPr>
      <p:grpSpPr>
        <a:xfrm>
          <a:off x="0" y="0"/>
          <a:ext cx="0" cy="0"/>
          <a:chOff x="0" y="0"/>
          <a:chExt cx="0" cy="0"/>
        </a:xfrm>
      </p:grpSpPr>
      <p:sp>
        <p:nvSpPr>
          <p:cNvPr id="64" name="Google Shape;64;p13"/>
          <p:cNvSpPr txBox="1">
            <a:spLocks noGrp="1"/>
          </p:cNvSpPr>
          <p:nvPr>
            <p:ph type="body" idx="4294967295"/>
          </p:nvPr>
        </p:nvSpPr>
        <p:spPr>
          <a:xfrm>
            <a:off x="260350" y="400747"/>
            <a:ext cx="8623300" cy="4027487"/>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r>
              <a:rPr lang="en" sz="1700">
                <a:solidFill>
                  <a:schemeClr val="dk1"/>
                </a:solidFill>
              </a:rPr>
              <a:t>Greetings fellow Wildcat alum! Having graduated from West in 2001 and now teaching there for 21 years, I think I am a good person to provide a “look at West” after 30 + years in business. There are a lot of projects, events, and celebrations that have become part of West’s culture and hopefully this presentation will catch you up on some of it.</a:t>
            </a:r>
            <a:endParaRPr sz="1700">
              <a:solidFill>
                <a:schemeClr val="dk1"/>
              </a:solidFill>
            </a:endParaRPr>
          </a:p>
          <a:p>
            <a:pPr marL="0" lvl="0" indent="0" algn="l" rtl="0">
              <a:spcBef>
                <a:spcPts val="1200"/>
              </a:spcBef>
              <a:spcAft>
                <a:spcPts val="0"/>
              </a:spcAft>
              <a:buNone/>
            </a:pPr>
            <a:r>
              <a:rPr lang="en" sz="1700">
                <a:solidFill>
                  <a:schemeClr val="dk1"/>
                </a:solidFill>
              </a:rPr>
              <a:t>Why a presentation and not a newsletter? I hate newsletters and as a visual person – I like to see good pictures of the “what” – not read about it. After spending two hours on a newsletter template without any progress, the choice became obvious. So, enjoy the show and shoot me an email to be on my mailing list when I have time to put together another one. Thanks!</a:t>
            </a:r>
            <a:endParaRPr sz="1700">
              <a:solidFill>
                <a:schemeClr val="dk1"/>
              </a:solidFill>
            </a:endParaRPr>
          </a:p>
          <a:p>
            <a:pPr marL="0" lvl="0" indent="0" algn="l" rtl="0">
              <a:spcBef>
                <a:spcPts val="1200"/>
              </a:spcBef>
              <a:spcAft>
                <a:spcPts val="0"/>
              </a:spcAft>
              <a:buNone/>
            </a:pPr>
            <a:r>
              <a:rPr lang="en" sz="1700">
                <a:solidFill>
                  <a:schemeClr val="dk1"/>
                </a:solidFill>
              </a:rPr>
              <a:t>– John Bierbaum (‘01)</a:t>
            </a:r>
            <a:endParaRPr sz="1700">
              <a:solidFill>
                <a:schemeClr val="dk1"/>
              </a:solidFill>
            </a:endParaRPr>
          </a:p>
          <a:p>
            <a:pPr marL="0" lvl="0" indent="0" algn="l" rtl="0">
              <a:spcBef>
                <a:spcPts val="1200"/>
              </a:spcBef>
              <a:spcAft>
                <a:spcPts val="1200"/>
              </a:spcAft>
              <a:buNone/>
            </a:pPr>
            <a:r>
              <a:rPr lang="en" sz="1700">
                <a:solidFill>
                  <a:schemeClr val="dk1"/>
                </a:solidFill>
              </a:rPr>
              <a:t>bierbauj@unit5.org</a:t>
            </a:r>
            <a:endParaRPr sz="1700">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68"/>
        <p:cNvGrpSpPr/>
        <p:nvPr/>
      </p:nvGrpSpPr>
      <p:grpSpPr>
        <a:xfrm>
          <a:off x="0" y="0"/>
          <a:ext cx="0" cy="0"/>
          <a:chOff x="0" y="0"/>
          <a:chExt cx="0" cy="0"/>
        </a:xfrm>
      </p:grpSpPr>
      <p:pic>
        <p:nvPicPr>
          <p:cNvPr id="69" name="Google Shape;69;p14"/>
          <p:cNvPicPr preferRelativeResize="0"/>
          <p:nvPr/>
        </p:nvPicPr>
        <p:blipFill rotWithShape="1">
          <a:blip r:embed="rId3">
            <a:alphaModFix/>
          </a:blip>
          <a:srcRect l="8629" r="9283"/>
          <a:stretch/>
        </p:blipFill>
        <p:spPr>
          <a:xfrm>
            <a:off x="2973721" y="250963"/>
            <a:ext cx="2850776" cy="3152507"/>
          </a:xfrm>
          <a:prstGeom prst="rect">
            <a:avLst/>
          </a:prstGeom>
          <a:noFill/>
          <a:ln w="38100" cap="flat" cmpd="sng">
            <a:solidFill>
              <a:schemeClr val="dk2"/>
            </a:solidFill>
            <a:prstDash val="solid"/>
            <a:round/>
            <a:headEnd type="none" w="sm" len="sm"/>
            <a:tailEnd type="none" w="sm" len="sm"/>
          </a:ln>
        </p:spPr>
      </p:pic>
      <p:pic>
        <p:nvPicPr>
          <p:cNvPr id="70" name="Google Shape;70;p14"/>
          <p:cNvPicPr preferRelativeResize="0"/>
          <p:nvPr/>
        </p:nvPicPr>
        <p:blipFill>
          <a:blip r:embed="rId4">
            <a:alphaModFix/>
          </a:blip>
          <a:stretch>
            <a:fillRect/>
          </a:stretch>
        </p:blipFill>
        <p:spPr>
          <a:xfrm>
            <a:off x="2978310" y="3566943"/>
            <a:ext cx="2838503" cy="1416472"/>
          </a:xfrm>
          <a:prstGeom prst="rect">
            <a:avLst/>
          </a:prstGeom>
          <a:noFill/>
          <a:ln w="38100" cap="flat" cmpd="sng">
            <a:solidFill>
              <a:schemeClr val="dk2"/>
            </a:solidFill>
            <a:prstDash val="solid"/>
            <a:round/>
            <a:headEnd type="none" w="sm" len="sm"/>
            <a:tailEnd type="none" w="sm" len="sm"/>
          </a:ln>
        </p:spPr>
      </p:pic>
      <p:pic>
        <p:nvPicPr>
          <p:cNvPr id="71" name="Google Shape;71;p14"/>
          <p:cNvPicPr preferRelativeResize="0"/>
          <p:nvPr/>
        </p:nvPicPr>
        <p:blipFill>
          <a:blip r:embed="rId5">
            <a:alphaModFix/>
          </a:blip>
          <a:stretch>
            <a:fillRect/>
          </a:stretch>
        </p:blipFill>
        <p:spPr>
          <a:xfrm>
            <a:off x="6331645" y="250963"/>
            <a:ext cx="2278278" cy="2522973"/>
          </a:xfrm>
          <a:prstGeom prst="rect">
            <a:avLst/>
          </a:prstGeom>
          <a:noFill/>
          <a:ln w="38100" cap="flat" cmpd="sng">
            <a:solidFill>
              <a:schemeClr val="dk2"/>
            </a:solidFill>
            <a:prstDash val="solid"/>
            <a:round/>
            <a:headEnd type="none" w="sm" len="sm"/>
            <a:tailEnd type="none" w="sm" len="sm"/>
          </a:ln>
        </p:spPr>
      </p:pic>
      <p:pic>
        <p:nvPicPr>
          <p:cNvPr id="72" name="Google Shape;72;p14"/>
          <p:cNvPicPr preferRelativeResize="0"/>
          <p:nvPr/>
        </p:nvPicPr>
        <p:blipFill>
          <a:blip r:embed="rId6">
            <a:alphaModFix/>
          </a:blip>
          <a:stretch>
            <a:fillRect/>
          </a:stretch>
        </p:blipFill>
        <p:spPr>
          <a:xfrm>
            <a:off x="412658" y="250963"/>
            <a:ext cx="2122290" cy="1931303"/>
          </a:xfrm>
          <a:prstGeom prst="rect">
            <a:avLst/>
          </a:prstGeom>
          <a:noFill/>
          <a:ln w="38100" cap="flat" cmpd="sng">
            <a:solidFill>
              <a:schemeClr val="dk2"/>
            </a:solidFill>
            <a:prstDash val="solid"/>
            <a:round/>
            <a:headEnd type="none" w="sm" len="sm"/>
            <a:tailEnd type="none" w="sm" len="sm"/>
          </a:ln>
        </p:spPr>
      </p:pic>
      <p:pic>
        <p:nvPicPr>
          <p:cNvPr id="73" name="Google Shape;73;p14"/>
          <p:cNvPicPr preferRelativeResize="0"/>
          <p:nvPr/>
        </p:nvPicPr>
        <p:blipFill>
          <a:blip r:embed="rId7">
            <a:alphaModFix/>
          </a:blip>
          <a:stretch>
            <a:fillRect/>
          </a:stretch>
        </p:blipFill>
        <p:spPr>
          <a:xfrm>
            <a:off x="6270171" y="3065613"/>
            <a:ext cx="2339751" cy="1521755"/>
          </a:xfrm>
          <a:prstGeom prst="rect">
            <a:avLst/>
          </a:prstGeom>
          <a:noFill/>
          <a:ln w="38100" cap="flat" cmpd="sng">
            <a:solidFill>
              <a:schemeClr val="dk2"/>
            </a:solidFill>
            <a:prstDash val="solid"/>
            <a:round/>
            <a:headEnd type="none" w="sm" len="sm"/>
            <a:tailEnd type="none" w="sm" len="sm"/>
          </a:ln>
        </p:spPr>
      </p:pic>
      <p:pic>
        <p:nvPicPr>
          <p:cNvPr id="74" name="Google Shape;74;p14"/>
          <p:cNvPicPr preferRelativeResize="0"/>
          <p:nvPr/>
        </p:nvPicPr>
        <p:blipFill rotWithShape="1">
          <a:blip r:embed="rId8">
            <a:alphaModFix/>
          </a:blip>
          <a:srcRect l="12231" t="26944" r="12346" b="34402"/>
          <a:stretch/>
        </p:blipFill>
        <p:spPr>
          <a:xfrm>
            <a:off x="405757" y="2338465"/>
            <a:ext cx="2122290" cy="1595761"/>
          </a:xfrm>
          <a:prstGeom prst="rect">
            <a:avLst/>
          </a:prstGeom>
          <a:noFill/>
          <a:ln w="38100" cap="flat" cmpd="sng">
            <a:solidFill>
              <a:schemeClr val="dk2"/>
            </a:solidFill>
            <a:prstDash val="solid"/>
            <a:round/>
            <a:headEnd type="none" w="sm" len="sm"/>
            <a:tailEnd type="none" w="sm" len="sm"/>
          </a:ln>
        </p:spPr>
      </p:pic>
      <p:pic>
        <p:nvPicPr>
          <p:cNvPr id="75" name="Google Shape;75;p14"/>
          <p:cNvPicPr preferRelativeResize="0"/>
          <p:nvPr/>
        </p:nvPicPr>
        <p:blipFill>
          <a:blip r:embed="rId9">
            <a:alphaModFix/>
          </a:blip>
          <a:stretch>
            <a:fillRect/>
          </a:stretch>
        </p:blipFill>
        <p:spPr>
          <a:xfrm>
            <a:off x="417062" y="4090741"/>
            <a:ext cx="2094905" cy="892674"/>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5"/>
          <p:cNvPicPr preferRelativeResize="0"/>
          <p:nvPr/>
        </p:nvPicPr>
        <p:blipFill>
          <a:blip r:embed="rId3">
            <a:alphaModFix/>
          </a:blip>
          <a:stretch>
            <a:fillRect/>
          </a:stretch>
        </p:blipFill>
        <p:spPr>
          <a:xfrm>
            <a:off x="3085075" y="3073103"/>
            <a:ext cx="5885676" cy="1914001"/>
          </a:xfrm>
          <a:prstGeom prst="rect">
            <a:avLst/>
          </a:prstGeom>
          <a:noFill/>
          <a:ln w="38100" cap="flat" cmpd="sng">
            <a:solidFill>
              <a:schemeClr val="dk2"/>
            </a:solidFill>
            <a:prstDash val="solid"/>
            <a:round/>
            <a:headEnd type="none" w="sm" len="sm"/>
            <a:tailEnd type="none" w="sm" len="sm"/>
          </a:ln>
        </p:spPr>
      </p:pic>
      <p:pic>
        <p:nvPicPr>
          <p:cNvPr id="81" name="Google Shape;81;p15"/>
          <p:cNvPicPr preferRelativeResize="0"/>
          <p:nvPr/>
        </p:nvPicPr>
        <p:blipFill>
          <a:blip r:embed="rId4">
            <a:alphaModFix/>
          </a:blip>
          <a:stretch>
            <a:fillRect/>
          </a:stretch>
        </p:blipFill>
        <p:spPr>
          <a:xfrm>
            <a:off x="181600" y="169375"/>
            <a:ext cx="2790426" cy="2774075"/>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6"/>
          <p:cNvSpPr txBox="1">
            <a:spLocks noGrp="1"/>
          </p:cNvSpPr>
          <p:nvPr>
            <p:ph type="title"/>
          </p:nvPr>
        </p:nvSpPr>
        <p:spPr>
          <a:xfrm>
            <a:off x="332925" y="1006465"/>
            <a:ext cx="3706500" cy="3087519"/>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ts val="0"/>
              </a:spcBef>
              <a:spcAft>
                <a:spcPts val="0"/>
              </a:spcAft>
              <a:buNone/>
            </a:pPr>
            <a:r>
              <a:rPr lang="en" b="1" dirty="0">
                <a:solidFill>
                  <a:schemeClr val="tx1"/>
                </a:solidFill>
              </a:rPr>
              <a:t>Why so many different logos?</a:t>
            </a:r>
            <a:endParaRPr b="1" dirty="0">
              <a:solidFill>
                <a:schemeClr val="tx1"/>
              </a:solidFill>
            </a:endParaRPr>
          </a:p>
        </p:txBody>
      </p:sp>
      <p:sp>
        <p:nvSpPr>
          <p:cNvPr id="87" name="Google Shape;87;p16"/>
          <p:cNvSpPr txBox="1">
            <a:spLocks noGrp="1"/>
          </p:cNvSpPr>
          <p:nvPr>
            <p:ph type="body" idx="1"/>
          </p:nvPr>
        </p:nvSpPr>
        <p:spPr>
          <a:xfrm>
            <a:off x="4644675" y="737667"/>
            <a:ext cx="4166400" cy="3861858"/>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p>
          <a:p>
            <a:pPr marL="0" lvl="0" indent="0" algn="l" rtl="0">
              <a:spcBef>
                <a:spcPts val="1200"/>
              </a:spcBef>
              <a:spcAft>
                <a:spcPts val="1200"/>
              </a:spcAft>
              <a:buNone/>
            </a:pPr>
            <a:r>
              <a:rPr lang="en" sz="2300" dirty="0">
                <a:solidFill>
                  <a:schemeClr val="dk1"/>
                </a:solidFill>
              </a:rPr>
              <a:t>Obviously, if you ask that question, you’re not an alum. Haha! We all know that there are (2) logos for Normal West. The original - and in my opinion the best - and the new “W” that is printed / embroidered on shirts, signs, etc. Speaking of logos…</a:t>
            </a:r>
            <a:endParaRPr sz="2300" dirty="0">
              <a:solidFill>
                <a:schemeClr val="dk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17"/>
          <p:cNvSpPr txBox="1">
            <a:spLocks noGrp="1"/>
          </p:cNvSpPr>
          <p:nvPr>
            <p:ph type="title"/>
          </p:nvPr>
        </p:nvSpPr>
        <p:spPr>
          <a:xfrm>
            <a:off x="514830" y="178242"/>
            <a:ext cx="3189900" cy="23037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ts val="0"/>
              </a:spcBef>
              <a:spcAft>
                <a:spcPts val="0"/>
              </a:spcAft>
              <a:buNone/>
            </a:pPr>
            <a:r>
              <a:rPr lang="en" b="1" dirty="0">
                <a:solidFill>
                  <a:schemeClr val="tx1"/>
                </a:solidFill>
              </a:rPr>
              <a:t>Timeline of Normal West “</a:t>
            </a:r>
            <a:r>
              <a:rPr lang="en-US" b="1" dirty="0">
                <a:solidFill>
                  <a:schemeClr val="tx1"/>
                </a:solidFill>
              </a:rPr>
              <a:t>F</a:t>
            </a:r>
            <a:r>
              <a:rPr lang="en" b="1" dirty="0">
                <a:solidFill>
                  <a:schemeClr val="tx1"/>
                </a:solidFill>
              </a:rPr>
              <a:t>ounding” events </a:t>
            </a:r>
            <a:endParaRPr b="1" dirty="0">
              <a:solidFill>
                <a:schemeClr val="tx1"/>
              </a:solidFill>
            </a:endParaRPr>
          </a:p>
        </p:txBody>
      </p:sp>
      <p:pic>
        <p:nvPicPr>
          <p:cNvPr id="93" name="Google Shape;93;p17"/>
          <p:cNvPicPr preferRelativeResize="0"/>
          <p:nvPr/>
        </p:nvPicPr>
        <p:blipFill rotWithShape="1">
          <a:blip r:embed="rId3">
            <a:alphaModFix/>
          </a:blip>
          <a:srcRect b="14248"/>
          <a:stretch/>
        </p:blipFill>
        <p:spPr>
          <a:xfrm>
            <a:off x="4305010" y="178242"/>
            <a:ext cx="4324160" cy="4748733"/>
          </a:xfrm>
          <a:prstGeom prst="rect">
            <a:avLst/>
          </a:prstGeom>
          <a:noFill/>
          <a:ln w="38100" cap="flat" cmpd="sng">
            <a:solidFill>
              <a:schemeClr val="dk2"/>
            </a:solidFill>
            <a:prstDash val="solid"/>
            <a:round/>
            <a:headEnd type="none" w="sm" len="sm"/>
            <a:tailEnd type="none" w="sm" len="sm"/>
          </a:ln>
        </p:spPr>
      </p:pic>
      <p:pic>
        <p:nvPicPr>
          <p:cNvPr id="4" name="Google Shape;100;p18">
            <a:extLst>
              <a:ext uri="{FF2B5EF4-FFF2-40B4-BE49-F238E27FC236}">
                <a16:creationId xmlns:a16="http://schemas.microsoft.com/office/drawing/2014/main" id="{29623E33-5FEE-47B5-B506-8B2641213BAA}"/>
              </a:ext>
            </a:extLst>
          </p:cNvPr>
          <p:cNvPicPr preferRelativeResize="0"/>
          <p:nvPr/>
        </p:nvPicPr>
        <p:blipFill rotWithShape="1">
          <a:blip r:embed="rId4">
            <a:alphaModFix/>
          </a:blip>
          <a:srcRect t="24315" r="12027" b="33575"/>
          <a:stretch/>
        </p:blipFill>
        <p:spPr>
          <a:xfrm>
            <a:off x="119600" y="3004457"/>
            <a:ext cx="4146990" cy="1922518"/>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19"/>
          <p:cNvSpPr txBox="1">
            <a:spLocks noGrp="1"/>
          </p:cNvSpPr>
          <p:nvPr>
            <p:ph type="body" idx="4294967295"/>
          </p:nvPr>
        </p:nvSpPr>
        <p:spPr>
          <a:xfrm>
            <a:off x="215153" y="1389703"/>
            <a:ext cx="3783013" cy="2517775"/>
          </a:xfrm>
          <a:prstGeom prst="rect">
            <a:avLst/>
          </a:prstGeom>
          <a:ln w="36550" cap="flat" cmpd="sng">
            <a:solidFill>
              <a:srgbClr val="000000"/>
            </a:solidFill>
            <a:prstDash val="solid"/>
            <a:round/>
            <a:headEnd type="none" w="sm" len="sm"/>
            <a:tailEnd type="none" w="sm" len="sm"/>
          </a:ln>
        </p:spPr>
        <p:txBody>
          <a:bodyPr spcFirstLastPara="1" wrap="square" lIns="87675" tIns="87675" rIns="87675" bIns="87675" anchor="t" anchorCtr="0">
            <a:normAutofit/>
          </a:bodyPr>
          <a:lstStyle/>
          <a:p>
            <a:pPr marL="0" lvl="0" indent="0" algn="l" rtl="0">
              <a:spcBef>
                <a:spcPts val="0"/>
              </a:spcBef>
              <a:spcAft>
                <a:spcPts val="0"/>
              </a:spcAft>
              <a:buNone/>
            </a:pPr>
            <a:r>
              <a:rPr lang="en" sz="1247" b="1" dirty="0">
                <a:solidFill>
                  <a:schemeClr val="dk1"/>
                </a:solidFill>
              </a:rPr>
              <a:t>Our Archive Club helped coordinate a project a few years ago to get the original groundbreaking shovel mounted in a shadow box for our lobby.</a:t>
            </a:r>
            <a:endParaRPr sz="1247" b="1" dirty="0">
              <a:solidFill>
                <a:schemeClr val="dk1"/>
              </a:solidFill>
            </a:endParaRPr>
          </a:p>
          <a:p>
            <a:pPr marL="0" lvl="0" indent="0" algn="l" rtl="0">
              <a:spcBef>
                <a:spcPts val="1151"/>
              </a:spcBef>
              <a:spcAft>
                <a:spcPts val="0"/>
              </a:spcAft>
              <a:buNone/>
            </a:pPr>
            <a:endParaRPr sz="1247" b="1" dirty="0">
              <a:solidFill>
                <a:schemeClr val="dk1"/>
              </a:solidFill>
            </a:endParaRPr>
          </a:p>
          <a:p>
            <a:pPr marL="0" lvl="0" indent="0" algn="l" rtl="0">
              <a:spcBef>
                <a:spcPts val="1151"/>
              </a:spcBef>
              <a:spcAft>
                <a:spcPts val="1151"/>
              </a:spcAft>
              <a:buNone/>
            </a:pPr>
            <a:r>
              <a:rPr lang="en" sz="1247" b="1" dirty="0">
                <a:solidFill>
                  <a:schemeClr val="dk1"/>
                </a:solidFill>
              </a:rPr>
              <a:t>And funny story:  It actually did rain that day and so the “groundbreaking” ceremony did take place at the inclement weather location:  the stage at Normal Community High School.</a:t>
            </a:r>
            <a:endParaRPr sz="1247" b="1" dirty="0">
              <a:solidFill>
                <a:schemeClr val="dk1"/>
              </a:solidFill>
            </a:endParaRPr>
          </a:p>
        </p:txBody>
      </p:sp>
      <p:pic>
        <p:nvPicPr>
          <p:cNvPr id="106" name="Google Shape;106;p19"/>
          <p:cNvPicPr preferRelativeResize="0"/>
          <p:nvPr/>
        </p:nvPicPr>
        <p:blipFill>
          <a:blip r:embed="rId3">
            <a:alphaModFix/>
          </a:blip>
          <a:stretch>
            <a:fillRect/>
          </a:stretch>
        </p:blipFill>
        <p:spPr>
          <a:xfrm>
            <a:off x="4336498" y="390275"/>
            <a:ext cx="4243453" cy="4284052"/>
          </a:xfrm>
          <a:prstGeom prst="rect">
            <a:avLst/>
          </a:prstGeom>
          <a:noFill/>
          <a:ln w="36550" cap="flat" cmpd="sng">
            <a:solidFill>
              <a:schemeClr val="dk2"/>
            </a:solidFill>
            <a:prstDash val="solid"/>
            <a:round/>
            <a:headEnd type="none" w="sm" len="sm"/>
            <a:tailEnd type="none" w="sm" len="sm"/>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112" name="Google Shape;112;p2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13" name="Google Shape;113;p20"/>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pic>
        <p:nvPicPr>
          <p:cNvPr id="118" name="Google Shape;118;p21"/>
          <p:cNvPicPr preferRelativeResize="0"/>
          <p:nvPr/>
        </p:nvPicPr>
        <p:blipFill rotWithShape="1">
          <a:blip r:embed="rId3">
            <a:alphaModFix/>
          </a:blip>
          <a:srcRect t="28276" b="20239"/>
          <a:stretch/>
        </p:blipFill>
        <p:spPr>
          <a:xfrm>
            <a:off x="503588" y="659724"/>
            <a:ext cx="8136827" cy="3141926"/>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p2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124" name="Google Shape;124;p2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25" name="Google Shape;125;p22"/>
          <p:cNvPicPr preferRelativeResize="0"/>
          <p:nvPr/>
        </p:nvPicPr>
        <p:blipFill>
          <a:blip r:embed="rId3">
            <a:alphaModFix/>
          </a:blip>
          <a:stretch>
            <a:fillRect/>
          </a:stretch>
        </p:blipFill>
        <p:spPr>
          <a:xfrm>
            <a:off x="563406" y="76370"/>
            <a:ext cx="3768694" cy="5021026"/>
          </a:xfrm>
          <a:prstGeom prst="rect">
            <a:avLst/>
          </a:prstGeom>
          <a:noFill/>
          <a:ln w="38100" cap="flat" cmpd="sng">
            <a:solidFill>
              <a:schemeClr val="dk2"/>
            </a:solidFill>
            <a:prstDash val="solid"/>
            <a:round/>
            <a:headEnd type="none" w="sm" len="sm"/>
            <a:tailEnd type="none" w="sm" len="sm"/>
          </a:ln>
        </p:spPr>
      </p:pic>
      <p:pic>
        <p:nvPicPr>
          <p:cNvPr id="5" name="Google Shape;132;p23">
            <a:extLst>
              <a:ext uri="{FF2B5EF4-FFF2-40B4-BE49-F238E27FC236}">
                <a16:creationId xmlns:a16="http://schemas.microsoft.com/office/drawing/2014/main" id="{7F52784D-7498-4F46-8B3C-A22796250114}"/>
              </a:ext>
            </a:extLst>
          </p:cNvPr>
          <p:cNvPicPr preferRelativeResize="0"/>
          <p:nvPr/>
        </p:nvPicPr>
        <p:blipFill>
          <a:blip r:embed="rId4">
            <a:alphaModFix/>
          </a:blip>
          <a:stretch>
            <a:fillRect/>
          </a:stretch>
        </p:blipFill>
        <p:spPr>
          <a:xfrm>
            <a:off x="4706147" y="82588"/>
            <a:ext cx="3768694" cy="4999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24"/>
          <p:cNvSpPr txBox="1">
            <a:spLocks noGrp="1"/>
          </p:cNvSpPr>
          <p:nvPr>
            <p:ph type="title"/>
          </p:nvPr>
        </p:nvSpPr>
        <p:spPr>
          <a:xfrm>
            <a:off x="84870" y="1275525"/>
            <a:ext cx="1628670" cy="22992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fontScale="90000"/>
          </a:bodyPr>
          <a:lstStyle/>
          <a:p>
            <a:pPr marL="0" lvl="0" indent="0" algn="ctr" rtl="0">
              <a:spcBef>
                <a:spcPts val="0"/>
              </a:spcBef>
              <a:spcAft>
                <a:spcPts val="0"/>
              </a:spcAft>
              <a:buNone/>
            </a:pPr>
            <a:r>
              <a:rPr lang="en" b="1" dirty="0">
                <a:solidFill>
                  <a:schemeClr val="tx1"/>
                </a:solidFill>
              </a:rPr>
              <a:t>How did we actually pick the mascot?</a:t>
            </a:r>
            <a:endParaRPr b="1" dirty="0">
              <a:solidFill>
                <a:schemeClr val="tx1"/>
              </a:solidFill>
            </a:endParaRPr>
          </a:p>
        </p:txBody>
      </p:sp>
      <p:pic>
        <p:nvPicPr>
          <p:cNvPr id="138" name="Google Shape;138;p24"/>
          <p:cNvPicPr preferRelativeResize="0"/>
          <p:nvPr/>
        </p:nvPicPr>
        <p:blipFill>
          <a:blip r:embed="rId3">
            <a:alphaModFix/>
          </a:blip>
          <a:stretch>
            <a:fillRect/>
          </a:stretch>
        </p:blipFill>
        <p:spPr>
          <a:xfrm>
            <a:off x="1826472" y="199213"/>
            <a:ext cx="3558801" cy="4745073"/>
          </a:xfrm>
          <a:prstGeom prst="rect">
            <a:avLst/>
          </a:prstGeom>
          <a:noFill/>
          <a:ln w="38100" cap="flat" cmpd="sng">
            <a:solidFill>
              <a:schemeClr val="dk2"/>
            </a:solidFill>
            <a:prstDash val="solid"/>
            <a:round/>
            <a:headEnd type="none" w="sm" len="sm"/>
            <a:tailEnd type="none" w="sm" len="sm"/>
          </a:ln>
        </p:spPr>
      </p:pic>
      <p:pic>
        <p:nvPicPr>
          <p:cNvPr id="4" name="Google Shape;145;p25">
            <a:extLst>
              <a:ext uri="{FF2B5EF4-FFF2-40B4-BE49-F238E27FC236}">
                <a16:creationId xmlns:a16="http://schemas.microsoft.com/office/drawing/2014/main" id="{20C71D00-4A73-4788-9B3A-7828013A1B32}"/>
              </a:ext>
            </a:extLst>
          </p:cNvPr>
          <p:cNvPicPr preferRelativeResize="0"/>
          <p:nvPr/>
        </p:nvPicPr>
        <p:blipFill rotWithShape="1">
          <a:blip r:embed="rId4">
            <a:alphaModFix/>
          </a:blip>
          <a:srcRect r="2954"/>
          <a:stretch/>
        </p:blipFill>
        <p:spPr>
          <a:xfrm>
            <a:off x="5536626" y="199213"/>
            <a:ext cx="3453694" cy="4745073"/>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sp>
        <p:nvSpPr>
          <p:cNvPr id="150" name="Google Shape;150;p2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151" name="Google Shape;151;p26"/>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152" name="Google Shape;152;p26"/>
          <p:cNvPicPr preferRelativeResize="0"/>
          <p:nvPr/>
        </p:nvPicPr>
        <p:blipFill>
          <a:blip r:embed="rId3">
            <a:alphaModFix/>
          </a:blip>
          <a:stretch>
            <a:fillRect/>
          </a:stretch>
        </p:blipFill>
        <p:spPr>
          <a:xfrm>
            <a:off x="2643187" y="0"/>
            <a:ext cx="3857626" cy="51435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62"/>
        <p:cNvGrpSpPr/>
        <p:nvPr/>
      </p:nvGrpSpPr>
      <p:grpSpPr>
        <a:xfrm>
          <a:off x="0" y="0"/>
          <a:ext cx="0" cy="0"/>
          <a:chOff x="0" y="0"/>
          <a:chExt cx="0" cy="0"/>
        </a:xfrm>
      </p:grpSpPr>
      <p:sp>
        <p:nvSpPr>
          <p:cNvPr id="163" name="Google Shape;163;p28"/>
          <p:cNvSpPr txBox="1">
            <a:spLocks noGrp="1"/>
          </p:cNvSpPr>
          <p:nvPr>
            <p:ph type="title"/>
          </p:nvPr>
        </p:nvSpPr>
        <p:spPr>
          <a:xfrm>
            <a:off x="311700" y="445025"/>
            <a:ext cx="8520600" cy="10431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ts val="0"/>
              </a:spcBef>
              <a:spcAft>
                <a:spcPts val="0"/>
              </a:spcAft>
              <a:buNone/>
            </a:pPr>
            <a:r>
              <a:rPr lang="en" sz="2000" b="1" dirty="0">
                <a:solidFill>
                  <a:srgbClr val="FF0000"/>
                </a:solidFill>
                <a:latin typeface="Roboto"/>
                <a:ea typeface="Roboto"/>
                <a:cs typeface="Roboto"/>
                <a:sym typeface="Roboto"/>
              </a:rPr>
              <a:t>Archive</a:t>
            </a:r>
            <a:r>
              <a:rPr lang="en" sz="2000" b="1" dirty="0">
                <a:solidFill>
                  <a:srgbClr val="FF0000"/>
                </a:solidFill>
              </a:rPr>
              <a:t>: </a:t>
            </a:r>
            <a:r>
              <a:rPr lang="en" sz="2000" b="1" dirty="0">
                <a:solidFill>
                  <a:srgbClr val="FF0000"/>
                </a:solidFill>
                <a:highlight>
                  <a:srgbClr val="FFFFFF"/>
                </a:highlight>
                <a:latin typeface="Roboto"/>
                <a:ea typeface="Roboto"/>
                <a:cs typeface="Roboto"/>
                <a:sym typeface="Roboto"/>
              </a:rPr>
              <a:t>a collection of historical documents or records providing information about a place, institution, or group of people.</a:t>
            </a:r>
            <a:endParaRPr sz="2000" b="1" dirty="0">
              <a:solidFill>
                <a:srgbClr val="FF0000"/>
              </a:solidFill>
            </a:endParaRPr>
          </a:p>
        </p:txBody>
      </p:sp>
      <p:sp>
        <p:nvSpPr>
          <p:cNvPr id="164" name="Google Shape;164;p28"/>
          <p:cNvSpPr txBox="1">
            <a:spLocks noGrp="1"/>
          </p:cNvSpPr>
          <p:nvPr>
            <p:ph type="body" idx="1"/>
          </p:nvPr>
        </p:nvSpPr>
        <p:spPr>
          <a:xfrm>
            <a:off x="311700" y="1610825"/>
            <a:ext cx="8520600" cy="34164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Sometime around 2014, I was teaching sophomore U.S. History and noticed that a bunch of my students had white yearbooks and black yearbooks with reflective art on the front – which of course are the 96’ and 97’ yearbooks. I found out that the fire marshall had gone up to the 3rd floor of N.W. – storage essentially - and ordered all of the “stuff” to be tossed out. This “stuff” was essentially our school’s history:  yearbooks, banners, etc. I immediately gathered the class and we went dumpster diving - literally - out back. </a:t>
            </a:r>
            <a:endParaRPr>
              <a:solidFill>
                <a:schemeClr val="dk1"/>
              </a:solidFill>
            </a:endParaRPr>
          </a:p>
          <a:p>
            <a:pPr marL="0" lvl="0" indent="0" algn="l" rtl="0">
              <a:spcBef>
                <a:spcPts val="1200"/>
              </a:spcBef>
              <a:spcAft>
                <a:spcPts val="1200"/>
              </a:spcAft>
              <a:buNone/>
            </a:pPr>
            <a:r>
              <a:rPr lang="en">
                <a:solidFill>
                  <a:schemeClr val="dk1"/>
                </a:solidFill>
              </a:rPr>
              <a:t>Over the years that followed, I organized an “Archive Club” which aims to collect, preserve, and celebrate West’s history. </a:t>
            </a:r>
            <a:endParaRPr>
              <a:solidFill>
                <a:schemeClr val="dk1"/>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9"/>
          <p:cNvSpPr txBox="1">
            <a:spLocks noGrp="1"/>
          </p:cNvSpPr>
          <p:nvPr>
            <p:ph type="body" idx="1"/>
          </p:nvPr>
        </p:nvSpPr>
        <p:spPr>
          <a:xfrm>
            <a:off x="6575075" y="228600"/>
            <a:ext cx="2257200" cy="47106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1200"/>
              </a:spcAft>
              <a:buNone/>
            </a:pPr>
            <a:r>
              <a:rPr lang="en">
                <a:solidFill>
                  <a:schemeClr val="dk1"/>
                </a:solidFill>
              </a:rPr>
              <a:t>Our “archive” is something between a closet full of really cool things and a functional, professional archive. Each year, a team of students work to organize and inventory all of our amazing treasures.</a:t>
            </a:r>
            <a:endParaRPr>
              <a:solidFill>
                <a:schemeClr val="dk1"/>
              </a:solidFill>
            </a:endParaRPr>
          </a:p>
        </p:txBody>
      </p:sp>
      <p:pic>
        <p:nvPicPr>
          <p:cNvPr id="170" name="Google Shape;170;p29"/>
          <p:cNvPicPr preferRelativeResize="0"/>
          <p:nvPr/>
        </p:nvPicPr>
        <p:blipFill>
          <a:blip r:embed="rId3">
            <a:alphaModFix/>
          </a:blip>
          <a:stretch>
            <a:fillRect/>
          </a:stretch>
        </p:blipFill>
        <p:spPr>
          <a:xfrm>
            <a:off x="107500" y="228600"/>
            <a:ext cx="6280852" cy="471065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30"/>
          <p:cNvSpPr txBox="1">
            <a:spLocks noGrp="1"/>
          </p:cNvSpPr>
          <p:nvPr>
            <p:ph type="body" idx="4294967295"/>
          </p:nvPr>
        </p:nvSpPr>
        <p:spPr>
          <a:xfrm>
            <a:off x="0" y="458788"/>
            <a:ext cx="3636963" cy="4600575"/>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1"/>
                </a:solidFill>
              </a:rPr>
              <a:t>Our archive group has actually taken trips to I.S.U.’s archive (a huge warehouse off Northtown Road, Normal), had presentations from State Farm’s archive, and other educational “outings” to learn how to archive professionally. —----------&gt;</a:t>
            </a:r>
            <a:endParaRPr>
              <a:solidFill>
                <a:schemeClr val="dk1"/>
              </a:solidFill>
            </a:endParaRPr>
          </a:p>
          <a:p>
            <a:pPr marL="0" lvl="0" indent="0" algn="l" rtl="0">
              <a:spcBef>
                <a:spcPts val="1200"/>
              </a:spcBef>
              <a:spcAft>
                <a:spcPts val="1200"/>
              </a:spcAft>
              <a:buNone/>
            </a:pPr>
            <a:r>
              <a:rPr lang="en">
                <a:solidFill>
                  <a:schemeClr val="dk1"/>
                </a:solidFill>
              </a:rPr>
              <a:t>These are acid free boxes which although expensive, keep play/musical pamphlets, pictures, old rosters, certificates, and so many other bits and pieces of West history.</a:t>
            </a:r>
            <a:endParaRPr>
              <a:solidFill>
                <a:schemeClr val="dk1"/>
              </a:solidFill>
            </a:endParaRPr>
          </a:p>
        </p:txBody>
      </p:sp>
      <p:pic>
        <p:nvPicPr>
          <p:cNvPr id="176" name="Google Shape;176;p30"/>
          <p:cNvPicPr preferRelativeResize="0"/>
          <p:nvPr/>
        </p:nvPicPr>
        <p:blipFill>
          <a:blip r:embed="rId3">
            <a:alphaModFix/>
          </a:blip>
          <a:stretch>
            <a:fillRect/>
          </a:stretch>
        </p:blipFill>
        <p:spPr>
          <a:xfrm>
            <a:off x="4442549" y="147113"/>
            <a:ext cx="3636975" cy="4849275"/>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80"/>
        <p:cNvGrpSpPr/>
        <p:nvPr/>
      </p:nvGrpSpPr>
      <p:grpSpPr>
        <a:xfrm>
          <a:off x="0" y="0"/>
          <a:ext cx="0" cy="0"/>
          <a:chOff x="0" y="0"/>
          <a:chExt cx="0" cy="0"/>
        </a:xfrm>
      </p:grpSpPr>
      <p:sp>
        <p:nvSpPr>
          <p:cNvPr id="181" name="Google Shape;181;p31"/>
          <p:cNvSpPr txBox="1">
            <a:spLocks noGrp="1"/>
          </p:cNvSpPr>
          <p:nvPr>
            <p:ph type="title"/>
          </p:nvPr>
        </p:nvSpPr>
        <p:spPr>
          <a:xfrm>
            <a:off x="4260300" y="51100"/>
            <a:ext cx="4572000" cy="9195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dirty="0">
                <a:solidFill>
                  <a:schemeClr val="tx1"/>
                </a:solidFill>
              </a:rPr>
              <a:t>Some things we have collected…</a:t>
            </a:r>
            <a:endParaRPr b="1" dirty="0">
              <a:solidFill>
                <a:schemeClr val="tx1"/>
              </a:solidFill>
            </a:endParaRPr>
          </a:p>
        </p:txBody>
      </p:sp>
      <p:pic>
        <p:nvPicPr>
          <p:cNvPr id="182" name="Google Shape;182;p31"/>
          <p:cNvPicPr preferRelativeResize="0"/>
          <p:nvPr/>
        </p:nvPicPr>
        <p:blipFill>
          <a:blip r:embed="rId3">
            <a:alphaModFix/>
          </a:blip>
          <a:stretch>
            <a:fillRect/>
          </a:stretch>
        </p:blipFill>
        <p:spPr>
          <a:xfrm>
            <a:off x="5914400" y="1046799"/>
            <a:ext cx="2917901" cy="3890524"/>
          </a:xfrm>
          <a:prstGeom prst="rect">
            <a:avLst/>
          </a:prstGeom>
          <a:noFill/>
          <a:ln w="38100" cap="flat" cmpd="sng">
            <a:solidFill>
              <a:schemeClr val="dk2"/>
            </a:solidFill>
            <a:prstDash val="solid"/>
            <a:round/>
            <a:headEnd type="none" w="sm" len="sm"/>
            <a:tailEnd type="none" w="sm" len="sm"/>
          </a:ln>
        </p:spPr>
      </p:pic>
      <p:pic>
        <p:nvPicPr>
          <p:cNvPr id="183" name="Google Shape;183;p31"/>
          <p:cNvPicPr preferRelativeResize="0"/>
          <p:nvPr/>
        </p:nvPicPr>
        <p:blipFill>
          <a:blip r:embed="rId4">
            <a:alphaModFix/>
          </a:blip>
          <a:stretch>
            <a:fillRect/>
          </a:stretch>
        </p:blipFill>
        <p:spPr>
          <a:xfrm>
            <a:off x="192400" y="127300"/>
            <a:ext cx="3666651" cy="4888899"/>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pic>
        <p:nvPicPr>
          <p:cNvPr id="188" name="Google Shape;188;p32"/>
          <p:cNvPicPr preferRelativeResize="0"/>
          <p:nvPr/>
        </p:nvPicPr>
        <p:blipFill>
          <a:blip r:embed="rId3">
            <a:alphaModFix/>
          </a:blip>
          <a:stretch>
            <a:fillRect/>
          </a:stretch>
        </p:blipFill>
        <p:spPr>
          <a:xfrm>
            <a:off x="5148899" y="116163"/>
            <a:ext cx="3683401" cy="4911176"/>
          </a:xfrm>
          <a:prstGeom prst="rect">
            <a:avLst/>
          </a:prstGeom>
          <a:noFill/>
          <a:ln w="38100" cap="flat" cmpd="sng">
            <a:solidFill>
              <a:schemeClr val="dk2"/>
            </a:solidFill>
            <a:prstDash val="solid"/>
            <a:round/>
            <a:headEnd type="none" w="sm" len="sm"/>
            <a:tailEnd type="none" w="sm" len="sm"/>
          </a:ln>
        </p:spPr>
      </p:pic>
      <p:pic>
        <p:nvPicPr>
          <p:cNvPr id="189" name="Google Shape;189;p32"/>
          <p:cNvPicPr preferRelativeResize="0"/>
          <p:nvPr/>
        </p:nvPicPr>
        <p:blipFill>
          <a:blip r:embed="rId4">
            <a:alphaModFix/>
          </a:blip>
          <a:stretch>
            <a:fillRect/>
          </a:stretch>
        </p:blipFill>
        <p:spPr>
          <a:xfrm>
            <a:off x="639375" y="1093925"/>
            <a:ext cx="2946674" cy="3928924"/>
          </a:xfrm>
          <a:prstGeom prst="rect">
            <a:avLst/>
          </a:prstGeom>
          <a:noFill/>
          <a:ln w="38100" cap="flat" cmpd="sng">
            <a:solidFill>
              <a:schemeClr val="dk2"/>
            </a:solidFill>
            <a:prstDash val="solid"/>
            <a:round/>
            <a:headEnd type="none" w="sm" len="sm"/>
            <a:tailEnd type="none" w="sm" len="sm"/>
          </a:ln>
        </p:spPr>
      </p:pic>
      <p:sp>
        <p:nvSpPr>
          <p:cNvPr id="190" name="Google Shape;190;p32"/>
          <p:cNvSpPr txBox="1">
            <a:spLocks noGrp="1"/>
          </p:cNvSpPr>
          <p:nvPr>
            <p:ph type="title"/>
          </p:nvPr>
        </p:nvSpPr>
        <p:spPr>
          <a:xfrm>
            <a:off x="440875" y="76200"/>
            <a:ext cx="4572000" cy="9195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a:t>Some more things that we have collected…</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Google Shape;195;p33"/>
          <p:cNvSpPr txBox="1">
            <a:spLocks noGrp="1"/>
          </p:cNvSpPr>
          <p:nvPr>
            <p:ph type="body" idx="4294967295"/>
          </p:nvPr>
        </p:nvSpPr>
        <p:spPr>
          <a:xfrm>
            <a:off x="0" y="469900"/>
            <a:ext cx="8521700" cy="383222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lnSpc>
                <a:spcPct val="95000"/>
              </a:lnSpc>
              <a:spcBef>
                <a:spcPts val="0"/>
              </a:spcBef>
              <a:spcAft>
                <a:spcPts val="0"/>
              </a:spcAft>
              <a:buNone/>
            </a:pPr>
            <a:r>
              <a:rPr lang="en" sz="1500" b="1">
                <a:solidFill>
                  <a:schemeClr val="dk1"/>
                </a:solidFill>
              </a:rPr>
              <a:t>- Dr. Crabtree had an “original” West winter coat (think 1990s Starter coats). He passed it to Mr. Eder, who passed it to Mr. Johnson, who didn’t fit into it so he had it stuffed in a box…which is now in the archive.</a:t>
            </a:r>
            <a:endParaRPr sz="1500" b="1">
              <a:solidFill>
                <a:schemeClr val="dk1"/>
              </a:solidFill>
            </a:endParaRPr>
          </a:p>
          <a:p>
            <a:pPr marL="0" lvl="0" indent="0" algn="l" rtl="0">
              <a:lnSpc>
                <a:spcPct val="95000"/>
              </a:lnSpc>
              <a:spcBef>
                <a:spcPts val="1200"/>
              </a:spcBef>
              <a:spcAft>
                <a:spcPts val="0"/>
              </a:spcAft>
              <a:buNone/>
            </a:pPr>
            <a:r>
              <a:rPr lang="en" sz="1500">
                <a:solidFill>
                  <a:schemeClr val="dk1"/>
                </a:solidFill>
              </a:rPr>
              <a:t>-Pictures of MORP and an original roll of toilet paper that has fluorescent markings all over it.. If you know, you know…</a:t>
            </a:r>
            <a:endParaRPr sz="1500">
              <a:solidFill>
                <a:schemeClr val="dk1"/>
              </a:solidFill>
            </a:endParaRPr>
          </a:p>
          <a:p>
            <a:pPr marL="0" lvl="0" indent="0" algn="l" rtl="0">
              <a:lnSpc>
                <a:spcPct val="95000"/>
              </a:lnSpc>
              <a:spcBef>
                <a:spcPts val="1200"/>
              </a:spcBef>
              <a:spcAft>
                <a:spcPts val="0"/>
              </a:spcAft>
              <a:buNone/>
            </a:pPr>
            <a:r>
              <a:rPr lang="en" sz="1500" b="1">
                <a:solidFill>
                  <a:schemeClr val="dk1"/>
                </a:solidFill>
              </a:rPr>
              <a:t>- Mr. Johnson cleaned out a cabinet in the main office and donated architectural plans, contests to name the school, Unit Five Board notes about the naming the school, etc..</a:t>
            </a:r>
            <a:endParaRPr sz="1500" b="1">
              <a:solidFill>
                <a:schemeClr val="dk1"/>
              </a:solidFill>
            </a:endParaRPr>
          </a:p>
          <a:p>
            <a:pPr marL="0" lvl="0" indent="0" algn="l" rtl="0">
              <a:lnSpc>
                <a:spcPct val="95000"/>
              </a:lnSpc>
              <a:spcBef>
                <a:spcPts val="1200"/>
              </a:spcBef>
              <a:spcAft>
                <a:spcPts val="0"/>
              </a:spcAft>
              <a:buNone/>
            </a:pPr>
            <a:r>
              <a:rPr lang="en" sz="1500">
                <a:solidFill>
                  <a:schemeClr val="dk1"/>
                </a:solidFill>
              </a:rPr>
              <a:t>- We have some of the mounted fish that used to hang in Doc’s classroom. We had his deer head until a student asked if he could take it home and hang it in his family’s family room. I couldn’t pass up the adoption opportunity – it is happy and still hanging there.</a:t>
            </a:r>
            <a:endParaRPr sz="1500">
              <a:solidFill>
                <a:schemeClr val="dk1"/>
              </a:solidFill>
            </a:endParaRPr>
          </a:p>
          <a:p>
            <a:pPr marL="0" lvl="0" indent="0" algn="l" rtl="0">
              <a:lnSpc>
                <a:spcPct val="95000"/>
              </a:lnSpc>
              <a:spcBef>
                <a:spcPts val="1200"/>
              </a:spcBef>
              <a:spcAft>
                <a:spcPts val="1200"/>
              </a:spcAft>
              <a:buNone/>
            </a:pPr>
            <a:r>
              <a:rPr lang="en" sz="1500">
                <a:solidFill>
                  <a:schemeClr val="dk1"/>
                </a:solidFill>
              </a:rPr>
              <a:t>-</a:t>
            </a:r>
            <a:r>
              <a:rPr lang="en" sz="1500" b="1">
                <a:solidFill>
                  <a:schemeClr val="dk1"/>
                </a:solidFill>
              </a:rPr>
              <a:t> A panel of the Integra system from a classroom wall. It works now (as a panel laying on a shelf) as well as it probably ever worked hooked up on the wall.</a:t>
            </a:r>
            <a:endParaRPr sz="1500" b="1">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34"/>
          <p:cNvSpPr txBox="1">
            <a:spLocks noGrp="1"/>
          </p:cNvSpPr>
          <p:nvPr>
            <p:ph type="body" idx="4294967295"/>
          </p:nvPr>
        </p:nvSpPr>
        <p:spPr>
          <a:xfrm>
            <a:off x="0" y="138113"/>
            <a:ext cx="3903663" cy="477837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2500"/>
          </a:bodyPr>
          <a:lstStyle/>
          <a:p>
            <a:pPr marL="0" lvl="0" indent="0" algn="l" rtl="0">
              <a:spcBef>
                <a:spcPts val="0"/>
              </a:spcBef>
              <a:spcAft>
                <a:spcPts val="0"/>
              </a:spcAft>
              <a:buNone/>
            </a:pPr>
            <a:r>
              <a:rPr lang="en">
                <a:solidFill>
                  <a:schemeClr val="dk1"/>
                </a:solidFill>
              </a:rPr>
              <a:t>Ok - so you collect stuff. Cool.</a:t>
            </a:r>
            <a:endParaRPr>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1200"/>
              </a:spcBef>
              <a:spcAft>
                <a:spcPts val="1200"/>
              </a:spcAft>
              <a:buNone/>
            </a:pPr>
            <a:r>
              <a:rPr lang="en">
                <a:solidFill>
                  <a:schemeClr val="dk1"/>
                </a:solidFill>
              </a:rPr>
              <a:t>Well, we do a lot more than that in the Archive Club. When we replaced the sign out front, there were big panels like this —----------------------&gt; looking for a new home. So, we hired a local handyman to create a few light up signs like this. One is permanently mounted in our school’s lobby and might I say…looks really freaking cool. So we strive to refurbish, repurpose, and again CELEBRATE West history. And that logo has never looked better than when it’s lit up!</a:t>
            </a:r>
            <a:endParaRPr>
              <a:solidFill>
                <a:schemeClr val="dk1"/>
              </a:solidFill>
            </a:endParaRPr>
          </a:p>
        </p:txBody>
      </p:sp>
      <p:pic>
        <p:nvPicPr>
          <p:cNvPr id="201" name="Google Shape;201;p34"/>
          <p:cNvPicPr preferRelativeResize="0"/>
          <p:nvPr/>
        </p:nvPicPr>
        <p:blipFill>
          <a:blip r:embed="rId3">
            <a:alphaModFix/>
          </a:blip>
          <a:stretch>
            <a:fillRect/>
          </a:stretch>
        </p:blipFill>
        <p:spPr>
          <a:xfrm>
            <a:off x="4463774" y="138638"/>
            <a:ext cx="3649674" cy="4866227"/>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sp>
        <p:nvSpPr>
          <p:cNvPr id="206" name="Google Shape;206;p35"/>
          <p:cNvSpPr txBox="1">
            <a:spLocks noGrp="1"/>
          </p:cNvSpPr>
          <p:nvPr>
            <p:ph type="title"/>
          </p:nvPr>
        </p:nvSpPr>
        <p:spPr>
          <a:xfrm>
            <a:off x="124975" y="286350"/>
            <a:ext cx="3547200" cy="46782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120" b="1" dirty="0">
                <a:solidFill>
                  <a:schemeClr val="tx1"/>
                </a:solidFill>
              </a:rPr>
              <a:t>Mr. Johnson (principal #3) donated this to the archive a few years back. It took a minute, but then we realized that it is the ORIGINAL mock up (actual paint and marker) of the 1st (and only…) Wildcat. It had been stored in a cabinet in the main office. So, we had it professionally framed and it now hangs next to a display case in our atrium.</a:t>
            </a:r>
            <a:endParaRPr sz="2120" b="1" dirty="0">
              <a:solidFill>
                <a:schemeClr val="tx1"/>
              </a:solidFill>
            </a:endParaRPr>
          </a:p>
        </p:txBody>
      </p:sp>
      <p:pic>
        <p:nvPicPr>
          <p:cNvPr id="207" name="Google Shape;207;p35"/>
          <p:cNvPicPr preferRelativeResize="0"/>
          <p:nvPr/>
        </p:nvPicPr>
        <p:blipFill>
          <a:blip r:embed="rId3">
            <a:alphaModFix/>
          </a:blip>
          <a:stretch>
            <a:fillRect/>
          </a:stretch>
        </p:blipFill>
        <p:spPr>
          <a:xfrm>
            <a:off x="4096674" y="76188"/>
            <a:ext cx="3666175" cy="4888223"/>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p3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13" name="Google Shape;213;p36"/>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14" name="Google Shape;214;p36"/>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18"/>
        <p:cNvGrpSpPr/>
        <p:nvPr/>
      </p:nvGrpSpPr>
      <p:grpSpPr>
        <a:xfrm>
          <a:off x="0" y="0"/>
          <a:ext cx="0" cy="0"/>
          <a:chOff x="0" y="0"/>
          <a:chExt cx="0" cy="0"/>
        </a:xfrm>
      </p:grpSpPr>
      <p:sp>
        <p:nvSpPr>
          <p:cNvPr id="219" name="Google Shape;219;p3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20" name="Google Shape;220;p3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21" name="Google Shape;221;p37"/>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38"/>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27" name="Google Shape;227;p3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28" name="Google Shape;228;p38"/>
          <p:cNvPicPr preferRelativeResize="0"/>
          <p:nvPr/>
        </p:nvPicPr>
        <p:blipFill>
          <a:blip r:embed="rId3">
            <a:alphaModFix/>
          </a:blip>
          <a:stretch>
            <a:fillRect/>
          </a:stretch>
        </p:blipFill>
        <p:spPr>
          <a:xfrm>
            <a:off x="207589" y="38421"/>
            <a:ext cx="4072538" cy="5089711"/>
          </a:xfrm>
          <a:prstGeom prst="rect">
            <a:avLst/>
          </a:prstGeom>
          <a:noFill/>
          <a:ln w="38100" cap="flat" cmpd="sng">
            <a:solidFill>
              <a:schemeClr val="dk2"/>
            </a:solidFill>
            <a:prstDash val="solid"/>
            <a:round/>
            <a:headEnd type="none" w="sm" len="sm"/>
            <a:tailEnd type="none" w="sm" len="sm"/>
          </a:ln>
        </p:spPr>
      </p:pic>
      <p:pic>
        <p:nvPicPr>
          <p:cNvPr id="5" name="Google Shape;235;p39">
            <a:extLst>
              <a:ext uri="{FF2B5EF4-FFF2-40B4-BE49-F238E27FC236}">
                <a16:creationId xmlns:a16="http://schemas.microsoft.com/office/drawing/2014/main" id="{5C5B2C0A-3CC9-4244-A183-D3435BF151BE}"/>
              </a:ext>
            </a:extLst>
          </p:cNvPr>
          <p:cNvPicPr preferRelativeResize="0"/>
          <p:nvPr/>
        </p:nvPicPr>
        <p:blipFill rotWithShape="1">
          <a:blip r:embed="rId4">
            <a:alphaModFix/>
          </a:blip>
          <a:srcRect t="7320"/>
          <a:stretch/>
        </p:blipFill>
        <p:spPr>
          <a:xfrm>
            <a:off x="4629307" y="38421"/>
            <a:ext cx="4264759" cy="5089712"/>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9"/>
        <p:cNvGrpSpPr/>
        <p:nvPr/>
      </p:nvGrpSpPr>
      <p:grpSpPr>
        <a:xfrm>
          <a:off x="0" y="0"/>
          <a:ext cx="0" cy="0"/>
          <a:chOff x="0" y="0"/>
          <a:chExt cx="0" cy="0"/>
        </a:xfrm>
      </p:grpSpPr>
      <p:sp>
        <p:nvSpPr>
          <p:cNvPr id="240" name="Google Shape;240;p4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41" name="Google Shape;241;p4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dirty="0"/>
          </a:p>
        </p:txBody>
      </p:sp>
      <p:pic>
        <p:nvPicPr>
          <p:cNvPr id="242" name="Google Shape;242;p40"/>
          <p:cNvPicPr preferRelativeResize="0"/>
          <p:nvPr/>
        </p:nvPicPr>
        <p:blipFill rotWithShape="1">
          <a:blip r:embed="rId3">
            <a:alphaModFix/>
          </a:blip>
          <a:srcRect t="7619" r="5580" b="7077"/>
          <a:stretch/>
        </p:blipFill>
        <p:spPr>
          <a:xfrm>
            <a:off x="2481822" y="46105"/>
            <a:ext cx="4349284" cy="5063778"/>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sp>
        <p:nvSpPr>
          <p:cNvPr id="247" name="Google Shape;247;p41"/>
          <p:cNvSpPr txBox="1">
            <a:spLocks noGrp="1"/>
          </p:cNvSpPr>
          <p:nvPr>
            <p:ph type="body" idx="1"/>
          </p:nvPr>
        </p:nvSpPr>
        <p:spPr>
          <a:xfrm>
            <a:off x="5658425" y="350825"/>
            <a:ext cx="3174000" cy="42180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
                <a:solidFill>
                  <a:schemeClr val="dk1"/>
                </a:solidFill>
              </a:rPr>
              <a:t>We are on our (3rd) mascot. You can imagine that when we got the original, it was in pretty bad shape. So, we researched where it was originally purchased, sent it back, and paid to have it cleaned and repaired. It is still in a box awaiting us to fundraise the money for a prop up stand, but at least it’s clean and in good condition!</a:t>
            </a:r>
            <a:endParaRPr>
              <a:solidFill>
                <a:schemeClr val="dk1"/>
              </a:solidFill>
            </a:endParaRPr>
          </a:p>
        </p:txBody>
      </p:sp>
      <p:pic>
        <p:nvPicPr>
          <p:cNvPr id="248" name="Google Shape;248;p41"/>
          <p:cNvPicPr preferRelativeResize="0"/>
          <p:nvPr/>
        </p:nvPicPr>
        <p:blipFill>
          <a:blip r:embed="rId3">
            <a:alphaModFix/>
          </a:blip>
          <a:stretch>
            <a:fillRect/>
          </a:stretch>
        </p:blipFill>
        <p:spPr>
          <a:xfrm>
            <a:off x="311700" y="831800"/>
            <a:ext cx="5107676" cy="3830749"/>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42"/>
          <p:cNvSpPr txBox="1">
            <a:spLocks noGrp="1"/>
          </p:cNvSpPr>
          <p:nvPr>
            <p:ph type="body" idx="4294967295"/>
          </p:nvPr>
        </p:nvSpPr>
        <p:spPr>
          <a:xfrm>
            <a:off x="311150" y="1223016"/>
            <a:ext cx="4260850" cy="258127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endParaRPr dirty="0">
              <a:solidFill>
                <a:schemeClr val="dk1"/>
              </a:solidFill>
            </a:endParaRPr>
          </a:p>
          <a:p>
            <a:pPr marL="0" lvl="0" indent="0" algn="l" rtl="0">
              <a:spcBef>
                <a:spcPts val="1200"/>
              </a:spcBef>
              <a:spcAft>
                <a:spcPts val="1200"/>
              </a:spcAft>
              <a:buNone/>
            </a:pPr>
            <a:r>
              <a:rPr lang="en" dirty="0">
                <a:solidFill>
                  <a:schemeClr val="dk1"/>
                </a:solidFill>
              </a:rPr>
              <a:t>I never really considered this mascot to be MY mascot, but it was Normal West’s nonetheless. Well, it too has been replaced and is now retired on a shelf in our archive.</a:t>
            </a:r>
            <a:endParaRPr dirty="0">
              <a:solidFill>
                <a:schemeClr val="dk1"/>
              </a:solidFill>
            </a:endParaRPr>
          </a:p>
        </p:txBody>
      </p:sp>
      <p:pic>
        <p:nvPicPr>
          <p:cNvPr id="254" name="Google Shape;254;p42"/>
          <p:cNvPicPr preferRelativeResize="0"/>
          <p:nvPr/>
        </p:nvPicPr>
        <p:blipFill>
          <a:blip r:embed="rId3">
            <a:alphaModFix/>
          </a:blip>
          <a:stretch>
            <a:fillRect/>
          </a:stretch>
        </p:blipFill>
        <p:spPr>
          <a:xfrm>
            <a:off x="4923653" y="154183"/>
            <a:ext cx="3626350" cy="4835133"/>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58"/>
        <p:cNvGrpSpPr/>
        <p:nvPr/>
      </p:nvGrpSpPr>
      <p:grpSpPr>
        <a:xfrm>
          <a:off x="0" y="0"/>
          <a:ext cx="0" cy="0"/>
          <a:chOff x="0" y="0"/>
          <a:chExt cx="0" cy="0"/>
        </a:xfrm>
      </p:grpSpPr>
      <p:sp>
        <p:nvSpPr>
          <p:cNvPr id="259" name="Google Shape;259;p43"/>
          <p:cNvSpPr txBox="1">
            <a:spLocks noGrp="1"/>
          </p:cNvSpPr>
          <p:nvPr>
            <p:ph type="body" idx="1"/>
          </p:nvPr>
        </p:nvSpPr>
        <p:spPr>
          <a:xfrm>
            <a:off x="173388" y="398549"/>
            <a:ext cx="2104500" cy="43464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lnSpcReduction="10000"/>
          </a:bodyPr>
          <a:lstStyle/>
          <a:p>
            <a:pPr marL="0" lvl="0" indent="0" algn="l" rtl="0">
              <a:spcBef>
                <a:spcPts val="0"/>
              </a:spcBef>
              <a:spcAft>
                <a:spcPts val="1200"/>
              </a:spcAft>
              <a:buNone/>
            </a:pPr>
            <a:r>
              <a:rPr lang="en" dirty="0">
                <a:solidFill>
                  <a:schemeClr val="dk1"/>
                </a:solidFill>
              </a:rPr>
              <a:t>We worked with a Boy Scout looking for an Eagle Scout project to fundraise and install some history display cases. We rotate out these items depending on the season, event happening at school, etc.</a:t>
            </a:r>
            <a:endParaRPr dirty="0">
              <a:solidFill>
                <a:schemeClr val="dk1"/>
              </a:solidFill>
            </a:endParaRPr>
          </a:p>
        </p:txBody>
      </p:sp>
      <p:pic>
        <p:nvPicPr>
          <p:cNvPr id="260" name="Google Shape;260;p43"/>
          <p:cNvPicPr preferRelativeResize="0"/>
          <p:nvPr/>
        </p:nvPicPr>
        <p:blipFill>
          <a:blip r:embed="rId3">
            <a:alphaModFix/>
          </a:blip>
          <a:stretch>
            <a:fillRect/>
          </a:stretch>
        </p:blipFill>
        <p:spPr>
          <a:xfrm>
            <a:off x="2567667" y="222512"/>
            <a:ext cx="6264632" cy="4698474"/>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44"/>
          <p:cNvSpPr txBox="1">
            <a:spLocks noGrp="1"/>
          </p:cNvSpPr>
          <p:nvPr>
            <p:ph type="body" idx="1"/>
          </p:nvPr>
        </p:nvSpPr>
        <p:spPr>
          <a:xfrm>
            <a:off x="5980950" y="206350"/>
            <a:ext cx="2851200" cy="48039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a:solidFill>
                  <a:schemeClr val="dk1"/>
                </a:solidFill>
              </a:rPr>
              <a:t>My favorite thing in the archive you ask?</a:t>
            </a:r>
            <a:endParaRPr>
              <a:solidFill>
                <a:schemeClr val="dk1"/>
              </a:solidFill>
            </a:endParaRPr>
          </a:p>
          <a:p>
            <a:pPr marL="0" lvl="0" indent="0" algn="l" rtl="0">
              <a:spcBef>
                <a:spcPts val="1200"/>
              </a:spcBef>
              <a:spcAft>
                <a:spcPts val="1200"/>
              </a:spcAft>
              <a:buNone/>
            </a:pPr>
            <a:r>
              <a:rPr lang="en">
                <a:solidFill>
                  <a:schemeClr val="dk1"/>
                </a:solidFill>
              </a:rPr>
              <a:t>Has to be these (copied) pictures from the McLean County History Museum. This is a 1955 aerial photograph of Henry Becker’s 171 acre farm located on Route 1 in northwest McLean County. If a plane (or drone) were to take the same picture today, they would see Normal West High School located along Parkside Road.</a:t>
            </a:r>
            <a:endParaRPr>
              <a:solidFill>
                <a:schemeClr val="dk1"/>
              </a:solidFill>
            </a:endParaRPr>
          </a:p>
        </p:txBody>
      </p:sp>
      <p:pic>
        <p:nvPicPr>
          <p:cNvPr id="266" name="Google Shape;266;p44"/>
          <p:cNvPicPr preferRelativeResize="0"/>
          <p:nvPr/>
        </p:nvPicPr>
        <p:blipFill>
          <a:blip r:embed="rId3">
            <a:alphaModFix/>
          </a:blip>
          <a:stretch>
            <a:fillRect/>
          </a:stretch>
        </p:blipFill>
        <p:spPr>
          <a:xfrm>
            <a:off x="209350" y="581996"/>
            <a:ext cx="5605601" cy="42042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45"/>
          <p:cNvSpPr txBox="1">
            <a:spLocks noGrp="1"/>
          </p:cNvSpPr>
          <p:nvPr>
            <p:ph type="body" idx="4294967295"/>
          </p:nvPr>
        </p:nvSpPr>
        <p:spPr>
          <a:xfrm>
            <a:off x="0" y="163513"/>
            <a:ext cx="3106738" cy="47879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77500" lnSpcReduction="20000"/>
          </a:bodyPr>
          <a:lstStyle/>
          <a:p>
            <a:pPr marL="0" lvl="0" indent="0" algn="l" rtl="0">
              <a:spcBef>
                <a:spcPts val="0"/>
              </a:spcBef>
              <a:spcAft>
                <a:spcPts val="1200"/>
              </a:spcAft>
              <a:buNone/>
            </a:pPr>
            <a:r>
              <a:rPr lang="en">
                <a:solidFill>
                  <a:schemeClr val="dk1"/>
                </a:solidFill>
              </a:rPr>
              <a:t>So, one day I took a drive over to Rader’s Pumpkin Patch to see Lynn Rader and he told me that Normal West sits directly in back of where the house was located. Henry rented out the house to Wayne and Bonnie Mohr from about the time of this picture to 1972. During that time, the Mohrs raised four children and had a herd of registered Guernsey cattle. The Mohrs move out of the house in the mid-1970s to a new home on Northtown Road and relocated their dairy herd to the family farm on Ropp Road. The Becker farmhouse was torn down and eventually the property was divided between his kids and farmed by Lynn Rader. Lynn is a long-time area farmer whose kids attended and now grandchildren attend Normal West.</a:t>
            </a:r>
            <a:endParaRPr>
              <a:solidFill>
                <a:schemeClr val="dk1"/>
              </a:solidFill>
            </a:endParaRPr>
          </a:p>
        </p:txBody>
      </p:sp>
      <p:pic>
        <p:nvPicPr>
          <p:cNvPr id="272" name="Google Shape;272;p45"/>
          <p:cNvPicPr preferRelativeResize="0"/>
          <p:nvPr/>
        </p:nvPicPr>
        <p:blipFill>
          <a:blip r:embed="rId3">
            <a:alphaModFix/>
          </a:blip>
          <a:stretch>
            <a:fillRect/>
          </a:stretch>
        </p:blipFill>
        <p:spPr>
          <a:xfrm>
            <a:off x="3434325" y="471811"/>
            <a:ext cx="5499950" cy="4124974"/>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p4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78" name="Google Shape;278;p46"/>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79" name="Google Shape;279;p46"/>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pic>
        <p:nvPicPr>
          <p:cNvPr id="284" name="Google Shape;284;p47"/>
          <p:cNvPicPr preferRelativeResize="0"/>
          <p:nvPr/>
        </p:nvPicPr>
        <p:blipFill>
          <a:blip r:embed="rId3">
            <a:alphaModFix/>
          </a:blip>
          <a:stretch>
            <a:fillRect/>
          </a:stretch>
        </p:blipFill>
        <p:spPr>
          <a:xfrm>
            <a:off x="2643187" y="0"/>
            <a:ext cx="3857626" cy="51435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88"/>
        <p:cNvGrpSpPr/>
        <p:nvPr/>
      </p:nvGrpSpPr>
      <p:grpSpPr>
        <a:xfrm>
          <a:off x="0" y="0"/>
          <a:ext cx="0" cy="0"/>
          <a:chOff x="0" y="0"/>
          <a:chExt cx="0" cy="0"/>
        </a:xfrm>
      </p:grpSpPr>
      <p:sp>
        <p:nvSpPr>
          <p:cNvPr id="289" name="Google Shape;289;p48"/>
          <p:cNvSpPr txBox="1">
            <a:spLocks noGrp="1"/>
          </p:cNvSpPr>
          <p:nvPr>
            <p:ph type="title"/>
          </p:nvPr>
        </p:nvSpPr>
        <p:spPr>
          <a:xfrm>
            <a:off x="101850" y="435028"/>
            <a:ext cx="3282000" cy="3967843"/>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SzPts val="990"/>
              <a:buNone/>
            </a:pPr>
            <a:r>
              <a:rPr lang="en" sz="2020" b="1" dirty="0">
                <a:solidFill>
                  <a:schemeClr val="tx1"/>
                </a:solidFill>
              </a:rPr>
              <a:t>It is cool that now, when anyone wants to change Normal West, they consult the Archive Club for ideas as to how to go about honoring the past and making way for the future. So, when it was time to take this (wildcat) down and put up a new logo in the lobby outside of the main office, we discussed, coordinated, and fundraised for the materials needed for a new home…</a:t>
            </a:r>
            <a:endParaRPr sz="2020" b="1" dirty="0">
              <a:solidFill>
                <a:schemeClr val="tx1"/>
              </a:solidFill>
            </a:endParaRPr>
          </a:p>
        </p:txBody>
      </p:sp>
      <p:pic>
        <p:nvPicPr>
          <p:cNvPr id="290" name="Google Shape;290;p48"/>
          <p:cNvPicPr preferRelativeResize="0"/>
          <p:nvPr/>
        </p:nvPicPr>
        <p:blipFill>
          <a:blip r:embed="rId3">
            <a:alphaModFix/>
          </a:blip>
          <a:stretch>
            <a:fillRect/>
          </a:stretch>
        </p:blipFill>
        <p:spPr>
          <a:xfrm>
            <a:off x="3553475" y="394650"/>
            <a:ext cx="5398124" cy="40486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94"/>
        <p:cNvGrpSpPr/>
        <p:nvPr/>
      </p:nvGrpSpPr>
      <p:grpSpPr>
        <a:xfrm>
          <a:off x="0" y="0"/>
          <a:ext cx="0" cy="0"/>
          <a:chOff x="0" y="0"/>
          <a:chExt cx="0" cy="0"/>
        </a:xfrm>
      </p:grpSpPr>
      <p:sp>
        <p:nvSpPr>
          <p:cNvPr id="295" name="Google Shape;295;p4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296" name="Google Shape;296;p4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297" name="Google Shape;297;p49"/>
          <p:cNvPicPr preferRelativeResize="0"/>
          <p:nvPr/>
        </p:nvPicPr>
        <p:blipFill>
          <a:blip r:embed="rId3">
            <a:alphaModFix/>
          </a:blip>
          <a:stretch>
            <a:fillRect/>
          </a:stretch>
        </p:blipFill>
        <p:spPr>
          <a:xfrm>
            <a:off x="1347075" y="114950"/>
            <a:ext cx="6501524" cy="4876151"/>
          </a:xfrm>
          <a:prstGeom prst="rect">
            <a:avLst/>
          </a:prstGeom>
          <a:noFill/>
          <a:ln w="38100" cap="flat" cmpd="sng">
            <a:solidFill>
              <a:schemeClr val="dk2"/>
            </a:solidFill>
            <a:prstDash val="solid"/>
            <a:round/>
            <a:headEnd type="none" w="sm" len="sm"/>
            <a:tailEnd type="none" w="sm" len="sm"/>
          </a:ln>
        </p:spPr>
      </p:pic>
      <p:sp>
        <p:nvSpPr>
          <p:cNvPr id="298" name="Google Shape;298;p49"/>
          <p:cNvSpPr txBox="1"/>
          <p:nvPr/>
        </p:nvSpPr>
        <p:spPr>
          <a:xfrm>
            <a:off x="192375" y="3381100"/>
            <a:ext cx="4702200" cy="17625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This is now located outside of the auditorium and enjoyed by anyone attending any band, orchestra, choir, or theatrical production. Note the pictures of the students actually creating it. The pictures are from…you got it! The archive!</a:t>
            </a:r>
            <a:endParaRPr sz="1800">
              <a:solidFill>
                <a:schemeClr val="dk1"/>
              </a:solidFil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5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304" name="Google Shape;304;p5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05" name="Google Shape;305;p50"/>
          <p:cNvPicPr preferRelativeResize="0"/>
          <p:nvPr/>
        </p:nvPicPr>
        <p:blipFill>
          <a:blip r:embed="rId3">
            <a:alphaModFix/>
          </a:blip>
          <a:stretch>
            <a:fillRect/>
          </a:stretch>
        </p:blipFill>
        <p:spPr>
          <a:xfrm>
            <a:off x="1126352" y="29456"/>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51"/>
          <p:cNvSpPr txBox="1">
            <a:spLocks noGrp="1"/>
          </p:cNvSpPr>
          <p:nvPr>
            <p:ph type="body" idx="1"/>
          </p:nvPr>
        </p:nvSpPr>
        <p:spPr>
          <a:xfrm>
            <a:off x="311700" y="476411"/>
            <a:ext cx="2630700" cy="4217828"/>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b="1" dirty="0">
                <a:solidFill>
                  <a:schemeClr val="dk1"/>
                </a:solidFill>
                <a:highlight>
                  <a:srgbClr val="FFFFFF"/>
                </a:highlight>
              </a:rPr>
              <a:t>To take thing up a notch, at about the same time we created the archive, I organized our school’s Wall of Fame. We got a committee together</a:t>
            </a:r>
            <a:r>
              <a:rPr lang="en" sz="1600" b="1" dirty="0">
                <a:solidFill>
                  <a:srgbClr val="222222"/>
                </a:solidFill>
                <a:highlight>
                  <a:srgbClr val="FFFFFF"/>
                </a:highlight>
              </a:rPr>
              <a:t> made up of about (15) people including representatives from administration, our school's various departments, our athletic director, and some retired teachers. The committee was initially selected and when someone retires, they choose someone to join that will represent their “view” of West. </a:t>
            </a:r>
            <a:endParaRPr sz="1600" b="1" dirty="0">
              <a:solidFill>
                <a:srgbClr val="222222"/>
              </a:solidFill>
              <a:highlight>
                <a:srgbClr val="FFFFFF"/>
              </a:highlight>
            </a:endParaRPr>
          </a:p>
          <a:p>
            <a:pPr marL="0" lvl="0" indent="0" algn="l" rtl="0">
              <a:spcBef>
                <a:spcPts val="1200"/>
              </a:spcBef>
              <a:spcAft>
                <a:spcPts val="1200"/>
              </a:spcAft>
              <a:buNone/>
            </a:pPr>
            <a:endParaRPr dirty="0"/>
          </a:p>
        </p:txBody>
      </p:sp>
      <p:pic>
        <p:nvPicPr>
          <p:cNvPr id="311" name="Google Shape;311;p51"/>
          <p:cNvPicPr preferRelativeResize="0"/>
          <p:nvPr/>
        </p:nvPicPr>
        <p:blipFill>
          <a:blip r:embed="rId3">
            <a:alphaModFix/>
          </a:blip>
          <a:stretch>
            <a:fillRect/>
          </a:stretch>
        </p:blipFill>
        <p:spPr>
          <a:xfrm>
            <a:off x="3197580" y="446863"/>
            <a:ext cx="5715226" cy="4286427"/>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15"/>
        <p:cNvGrpSpPr/>
        <p:nvPr/>
      </p:nvGrpSpPr>
      <p:grpSpPr>
        <a:xfrm>
          <a:off x="0" y="0"/>
          <a:ext cx="0" cy="0"/>
          <a:chOff x="0" y="0"/>
          <a:chExt cx="0" cy="0"/>
        </a:xfrm>
      </p:grpSpPr>
      <p:sp>
        <p:nvSpPr>
          <p:cNvPr id="316" name="Google Shape;316;p52"/>
          <p:cNvSpPr txBox="1">
            <a:spLocks noGrp="1"/>
          </p:cNvSpPr>
          <p:nvPr>
            <p:ph type="title"/>
          </p:nvPr>
        </p:nvSpPr>
        <p:spPr>
          <a:xfrm>
            <a:off x="311700" y="224350"/>
            <a:ext cx="8520600" cy="635700"/>
          </a:xfrm>
          <a:prstGeom prst="rect">
            <a:avLst/>
          </a:prstGeom>
          <a:solidFill>
            <a:schemeClr val="dk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060"/>
              <a:t>I knew you would ask, so here are the current people on the Wall.</a:t>
            </a:r>
            <a:endParaRPr sz="2060"/>
          </a:p>
        </p:txBody>
      </p:sp>
      <p:sp>
        <p:nvSpPr>
          <p:cNvPr id="317" name="Google Shape;317;p52"/>
          <p:cNvSpPr txBox="1">
            <a:spLocks noGrp="1"/>
          </p:cNvSpPr>
          <p:nvPr>
            <p:ph type="body" idx="1"/>
          </p:nvPr>
        </p:nvSpPr>
        <p:spPr>
          <a:xfrm>
            <a:off x="141450" y="961925"/>
            <a:ext cx="3904200" cy="41817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
                <a:solidFill>
                  <a:schemeClr val="dk1"/>
                </a:solidFill>
              </a:rPr>
              <a:t>Cody White - former I.S.U / N.F.L player</a:t>
            </a:r>
            <a:endParaRPr>
              <a:solidFill>
                <a:schemeClr val="dk1"/>
              </a:solidFill>
            </a:endParaRPr>
          </a:p>
          <a:p>
            <a:pPr marL="0" lvl="0" indent="0" algn="l" rtl="0">
              <a:spcBef>
                <a:spcPts val="1200"/>
              </a:spcBef>
              <a:spcAft>
                <a:spcPts val="0"/>
              </a:spcAft>
              <a:buNone/>
            </a:pPr>
            <a:r>
              <a:rPr lang="en">
                <a:solidFill>
                  <a:schemeClr val="dk1"/>
                </a:solidFill>
              </a:rPr>
              <a:t>Andrew Jefferson - San Francisco Giants scout</a:t>
            </a:r>
            <a:endParaRPr>
              <a:solidFill>
                <a:schemeClr val="dk1"/>
              </a:solidFill>
            </a:endParaRPr>
          </a:p>
          <a:p>
            <a:pPr marL="0" lvl="0" indent="0" algn="l" rtl="0">
              <a:spcBef>
                <a:spcPts val="1200"/>
              </a:spcBef>
              <a:spcAft>
                <a:spcPts val="0"/>
              </a:spcAft>
              <a:buNone/>
            </a:pPr>
            <a:r>
              <a:rPr lang="en">
                <a:solidFill>
                  <a:schemeClr val="dk1"/>
                </a:solidFill>
              </a:rPr>
              <a:t>Ying Wu - nuclear physicist</a:t>
            </a:r>
            <a:endParaRPr>
              <a:solidFill>
                <a:schemeClr val="dk1"/>
              </a:solidFill>
            </a:endParaRPr>
          </a:p>
          <a:p>
            <a:pPr marL="0" lvl="0" indent="0" algn="l" rtl="0">
              <a:spcBef>
                <a:spcPts val="1200"/>
              </a:spcBef>
              <a:spcAft>
                <a:spcPts val="0"/>
              </a:spcAft>
              <a:buNone/>
            </a:pPr>
            <a:r>
              <a:rPr lang="en">
                <a:solidFill>
                  <a:schemeClr val="dk1"/>
                </a:solidFill>
              </a:rPr>
              <a:t>Bob White - Mock Trial volunteer for 25+ years</a:t>
            </a:r>
            <a:endParaRPr>
              <a:solidFill>
                <a:schemeClr val="dk1"/>
              </a:solidFill>
            </a:endParaRPr>
          </a:p>
          <a:p>
            <a:pPr marL="0" lvl="0" indent="0" algn="l" rtl="0">
              <a:spcBef>
                <a:spcPts val="1200"/>
              </a:spcBef>
              <a:spcAft>
                <a:spcPts val="0"/>
              </a:spcAft>
              <a:buNone/>
            </a:pPr>
            <a:r>
              <a:rPr lang="en">
                <a:solidFill>
                  <a:schemeClr val="dk1"/>
                </a:solidFill>
              </a:rPr>
              <a:t>Charlie Crabtree - longtime basketball volunteer</a:t>
            </a:r>
            <a:endParaRPr>
              <a:solidFill>
                <a:schemeClr val="dk1"/>
              </a:solidFill>
            </a:endParaRPr>
          </a:p>
          <a:p>
            <a:pPr marL="0" lvl="0" indent="0" algn="l" rtl="0">
              <a:spcBef>
                <a:spcPts val="1200"/>
              </a:spcBef>
              <a:spcAft>
                <a:spcPts val="0"/>
              </a:spcAft>
              <a:buNone/>
            </a:pPr>
            <a:r>
              <a:rPr lang="en">
                <a:solidFill>
                  <a:schemeClr val="dk1"/>
                </a:solidFill>
              </a:rPr>
              <a:t>Nathan Stark - Broadway performer</a:t>
            </a:r>
            <a:endParaRPr>
              <a:solidFill>
                <a:schemeClr val="dk1"/>
              </a:solidFill>
            </a:endParaRPr>
          </a:p>
          <a:p>
            <a:pPr marL="0" lvl="0" indent="0" algn="l" rtl="0">
              <a:spcBef>
                <a:spcPts val="1200"/>
              </a:spcBef>
              <a:spcAft>
                <a:spcPts val="0"/>
              </a:spcAft>
              <a:buNone/>
            </a:pPr>
            <a:r>
              <a:rPr lang="en">
                <a:solidFill>
                  <a:schemeClr val="dk1"/>
                </a:solidFill>
              </a:rPr>
              <a:t>Jared O’Brien - Mr. Wildcat himself - student manager for several sports, still after graduation</a:t>
            </a:r>
            <a:endParaRPr>
              <a:solidFill>
                <a:schemeClr val="dk1"/>
              </a:solidFill>
            </a:endParaRPr>
          </a:p>
          <a:p>
            <a:pPr marL="0" lvl="0" indent="0" algn="l" rtl="0">
              <a:spcBef>
                <a:spcPts val="1200"/>
              </a:spcBef>
              <a:spcAft>
                <a:spcPts val="0"/>
              </a:spcAft>
              <a:buNone/>
            </a:pPr>
            <a:r>
              <a:rPr lang="en">
                <a:solidFill>
                  <a:schemeClr val="dk1"/>
                </a:solidFill>
              </a:rPr>
              <a:t>Tyler Ross - I.H.S.A. Speech State Champion </a:t>
            </a:r>
            <a:endParaRPr>
              <a:solidFill>
                <a:schemeClr val="dk1"/>
              </a:solidFill>
            </a:endParaRPr>
          </a:p>
          <a:p>
            <a:pPr marL="0" lvl="0" indent="0" algn="l" rtl="0">
              <a:spcBef>
                <a:spcPts val="1200"/>
              </a:spcBef>
              <a:spcAft>
                <a:spcPts val="0"/>
              </a:spcAft>
              <a:buNone/>
            </a:pPr>
            <a:r>
              <a:rPr lang="en">
                <a:solidFill>
                  <a:schemeClr val="dk1"/>
                </a:solidFill>
              </a:rPr>
              <a:t>Angie Armenise - award winning chef</a:t>
            </a:r>
            <a:endParaRPr>
              <a:solidFill>
                <a:schemeClr val="dk1"/>
              </a:solidFill>
            </a:endParaRPr>
          </a:p>
          <a:p>
            <a:pPr marL="0" lvl="0" indent="0" algn="l" rtl="0">
              <a:spcBef>
                <a:spcPts val="1200"/>
              </a:spcBef>
              <a:spcAft>
                <a:spcPts val="0"/>
              </a:spcAft>
              <a:buNone/>
            </a:pPr>
            <a:r>
              <a:rPr lang="en">
                <a:solidFill>
                  <a:schemeClr val="dk1"/>
                </a:solidFill>
              </a:rPr>
              <a:t>Taylor Kirby - Normal West’s 1st State Champion (pole vault)</a:t>
            </a:r>
            <a:endParaRPr>
              <a:solidFill>
                <a:schemeClr val="dk1"/>
              </a:solidFill>
            </a:endParaRPr>
          </a:p>
          <a:p>
            <a:pPr marL="0" lvl="0" indent="0" algn="l" rtl="0">
              <a:spcBef>
                <a:spcPts val="1200"/>
              </a:spcBef>
              <a:spcAft>
                <a:spcPts val="1200"/>
              </a:spcAft>
              <a:buNone/>
            </a:pPr>
            <a:endParaRPr>
              <a:solidFill>
                <a:schemeClr val="dk1"/>
              </a:solidFill>
            </a:endParaRPr>
          </a:p>
        </p:txBody>
      </p:sp>
      <p:sp>
        <p:nvSpPr>
          <p:cNvPr id="318" name="Google Shape;318;p52"/>
          <p:cNvSpPr txBox="1">
            <a:spLocks noGrp="1"/>
          </p:cNvSpPr>
          <p:nvPr>
            <p:ph type="body" idx="4294967295"/>
          </p:nvPr>
        </p:nvSpPr>
        <p:spPr>
          <a:xfrm>
            <a:off x="4357688" y="962025"/>
            <a:ext cx="4786312" cy="418147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77500" lnSpcReduction="20000"/>
          </a:bodyPr>
          <a:lstStyle/>
          <a:p>
            <a:pPr marL="0" lvl="0" indent="0" algn="l" rtl="0">
              <a:spcBef>
                <a:spcPts val="0"/>
              </a:spcBef>
              <a:spcAft>
                <a:spcPts val="0"/>
              </a:spcAft>
              <a:buNone/>
            </a:pPr>
            <a:r>
              <a:rPr lang="en">
                <a:solidFill>
                  <a:srgbClr val="000000"/>
                </a:solidFill>
              </a:rPr>
              <a:t>Adam Kinzinger - former U.S. Congressman, CNN reporter</a:t>
            </a:r>
            <a:endParaRPr>
              <a:solidFill>
                <a:srgbClr val="000000"/>
              </a:solidFill>
            </a:endParaRPr>
          </a:p>
          <a:p>
            <a:pPr marL="0" lvl="0" indent="0" algn="l" rtl="0">
              <a:spcBef>
                <a:spcPts val="1200"/>
              </a:spcBef>
              <a:spcAft>
                <a:spcPts val="0"/>
              </a:spcAft>
              <a:buNone/>
            </a:pPr>
            <a:r>
              <a:rPr lang="en">
                <a:solidFill>
                  <a:srgbClr val="000000"/>
                </a:solidFill>
              </a:rPr>
              <a:t>Berny Chiaro - Founder of West’s Freshmen Mentoring Program, longtime teacher</a:t>
            </a:r>
            <a:endParaRPr>
              <a:solidFill>
                <a:srgbClr val="000000"/>
              </a:solidFill>
            </a:endParaRPr>
          </a:p>
          <a:p>
            <a:pPr marL="0" lvl="0" indent="0" algn="l" rtl="0">
              <a:spcBef>
                <a:spcPts val="1200"/>
              </a:spcBef>
              <a:spcAft>
                <a:spcPts val="0"/>
              </a:spcAft>
              <a:buNone/>
            </a:pPr>
            <a:r>
              <a:rPr lang="en">
                <a:solidFill>
                  <a:srgbClr val="000000"/>
                </a:solidFill>
              </a:rPr>
              <a:t>Kathy Smalley - Counselor, key person in many early West traditions</a:t>
            </a:r>
            <a:endParaRPr>
              <a:solidFill>
                <a:srgbClr val="000000"/>
              </a:solidFill>
            </a:endParaRPr>
          </a:p>
          <a:p>
            <a:pPr marL="0" lvl="0" indent="0" algn="l" rtl="0">
              <a:spcBef>
                <a:spcPts val="1200"/>
              </a:spcBef>
              <a:spcAft>
                <a:spcPts val="0"/>
              </a:spcAft>
              <a:buNone/>
            </a:pPr>
            <a:r>
              <a:rPr lang="en">
                <a:solidFill>
                  <a:srgbClr val="000000"/>
                </a:solidFill>
              </a:rPr>
              <a:t>Dave Caslow - Science teacher, 1st Varsity Basketball coach, Freshman football coach</a:t>
            </a:r>
            <a:endParaRPr>
              <a:solidFill>
                <a:srgbClr val="000000"/>
              </a:solidFill>
            </a:endParaRPr>
          </a:p>
          <a:p>
            <a:pPr marL="0" lvl="0" indent="0" algn="l" rtl="0">
              <a:spcBef>
                <a:spcPts val="1200"/>
              </a:spcBef>
              <a:spcAft>
                <a:spcPts val="0"/>
              </a:spcAft>
              <a:buNone/>
            </a:pPr>
            <a:r>
              <a:rPr lang="en">
                <a:solidFill>
                  <a:srgbClr val="000000"/>
                </a:solidFill>
              </a:rPr>
              <a:t>Kevin “Doc” Enderlin - longtime Agriculture teacher, F.F.A. sponsor</a:t>
            </a:r>
            <a:endParaRPr>
              <a:solidFill>
                <a:srgbClr val="000000"/>
              </a:solidFill>
            </a:endParaRPr>
          </a:p>
          <a:p>
            <a:pPr marL="0" lvl="0" indent="0" algn="l" rtl="0">
              <a:spcBef>
                <a:spcPts val="1200"/>
              </a:spcBef>
              <a:spcAft>
                <a:spcPts val="0"/>
              </a:spcAft>
              <a:buNone/>
            </a:pPr>
            <a:r>
              <a:rPr lang="en">
                <a:solidFill>
                  <a:srgbClr val="000000"/>
                </a:solidFill>
              </a:rPr>
              <a:t>Stan Lewis - Instrumental athletic director during a period of robust growth of West athletic programs and success</a:t>
            </a:r>
            <a:endParaRPr>
              <a:solidFill>
                <a:srgbClr val="000000"/>
              </a:solidFill>
            </a:endParaRPr>
          </a:p>
          <a:p>
            <a:pPr marL="0" lvl="0" indent="0" algn="l" rtl="0">
              <a:spcBef>
                <a:spcPts val="1200"/>
              </a:spcBef>
              <a:spcAft>
                <a:spcPts val="0"/>
              </a:spcAft>
              <a:buNone/>
            </a:pPr>
            <a:r>
              <a:rPr lang="en">
                <a:solidFill>
                  <a:srgbClr val="000000"/>
                </a:solidFill>
              </a:rPr>
              <a:t>Gary Woods - 1st athletic director, was actually a.d. for both N.W. / N.C.H.S. for a while</a:t>
            </a:r>
            <a:endParaRPr>
              <a:solidFill>
                <a:srgbClr val="000000"/>
              </a:solidFill>
            </a:endParaRPr>
          </a:p>
          <a:p>
            <a:pPr marL="0" lvl="0" indent="0" algn="l" rtl="0">
              <a:spcBef>
                <a:spcPts val="1200"/>
              </a:spcBef>
              <a:spcAft>
                <a:spcPts val="0"/>
              </a:spcAft>
              <a:buNone/>
            </a:pPr>
            <a:r>
              <a:rPr lang="en">
                <a:solidFill>
                  <a:srgbClr val="000000"/>
                </a:solidFill>
              </a:rPr>
              <a:t>Tom Eder - 2nd principal, instrumental in many lasting West traditions</a:t>
            </a:r>
            <a:endParaRPr>
              <a:solidFill>
                <a:srgbClr val="000000"/>
              </a:solidFill>
            </a:endParaRPr>
          </a:p>
          <a:p>
            <a:pPr marL="0" lvl="0" indent="0" algn="l" rtl="0">
              <a:spcBef>
                <a:spcPts val="1200"/>
              </a:spcBef>
              <a:spcAft>
                <a:spcPts val="0"/>
              </a:spcAft>
              <a:buNone/>
            </a:pPr>
            <a:endParaRPr>
              <a:solidFill>
                <a:srgbClr val="000000"/>
              </a:solidFill>
            </a:endParaRPr>
          </a:p>
          <a:p>
            <a:pPr marL="0" lvl="0" indent="0" algn="l" rtl="0">
              <a:spcBef>
                <a:spcPts val="1200"/>
              </a:spcBef>
              <a:spcAft>
                <a:spcPts val="1200"/>
              </a:spcAft>
              <a:buNone/>
            </a:pPr>
            <a:endParaRPr>
              <a:solidFill>
                <a:srgbClr val="000000"/>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53"/>
          <p:cNvSpPr txBox="1">
            <a:spLocks noGrp="1"/>
          </p:cNvSpPr>
          <p:nvPr>
            <p:ph type="title"/>
          </p:nvPr>
        </p:nvSpPr>
        <p:spPr>
          <a:xfrm>
            <a:off x="311700" y="224350"/>
            <a:ext cx="8520600" cy="635700"/>
          </a:xfrm>
          <a:prstGeom prst="rect">
            <a:avLst/>
          </a:prstGeom>
          <a:solidFill>
            <a:schemeClr val="dk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SzPts val="990"/>
              <a:buNone/>
            </a:pPr>
            <a:r>
              <a:rPr lang="en" sz="2060"/>
              <a:t>I knew you would ask, so here are the current people on the Wall.</a:t>
            </a:r>
            <a:endParaRPr sz="2060"/>
          </a:p>
        </p:txBody>
      </p:sp>
      <p:sp>
        <p:nvSpPr>
          <p:cNvPr id="324" name="Google Shape;324;p53"/>
          <p:cNvSpPr txBox="1">
            <a:spLocks noGrp="1"/>
          </p:cNvSpPr>
          <p:nvPr>
            <p:ph type="body" idx="1"/>
          </p:nvPr>
        </p:nvSpPr>
        <p:spPr>
          <a:xfrm>
            <a:off x="141450" y="961925"/>
            <a:ext cx="3904200" cy="41817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
                <a:solidFill>
                  <a:schemeClr val="dk1"/>
                </a:solidFill>
              </a:rPr>
              <a:t>Kim Kaufman - Toastmasters International World Champion of Public Speaking</a:t>
            </a:r>
            <a:endParaRPr>
              <a:solidFill>
                <a:schemeClr val="dk1"/>
              </a:solidFill>
            </a:endParaRPr>
          </a:p>
          <a:p>
            <a:pPr marL="0" lvl="0" indent="0" algn="l" rtl="0">
              <a:spcBef>
                <a:spcPts val="1200"/>
              </a:spcBef>
              <a:spcAft>
                <a:spcPts val="0"/>
              </a:spcAft>
              <a:buNone/>
            </a:pPr>
            <a:r>
              <a:rPr lang="en">
                <a:solidFill>
                  <a:schemeClr val="dk1"/>
                </a:solidFill>
              </a:rPr>
              <a:t>Leah Marlene - American Idol 3rd Place, Nashville recording artist</a:t>
            </a:r>
            <a:endParaRPr>
              <a:solidFill>
                <a:schemeClr val="dk1"/>
              </a:solidFill>
            </a:endParaRPr>
          </a:p>
          <a:p>
            <a:pPr marL="0" lvl="0" indent="0" algn="l" rtl="0">
              <a:spcBef>
                <a:spcPts val="1200"/>
              </a:spcBef>
              <a:spcAft>
                <a:spcPts val="0"/>
              </a:spcAft>
              <a:buNone/>
            </a:pPr>
            <a:r>
              <a:rPr lang="en">
                <a:solidFill>
                  <a:schemeClr val="dk1"/>
                </a:solidFill>
              </a:rPr>
              <a:t>Brock Stewart - M.L.B. pitcher, Minnesota Twins</a:t>
            </a:r>
            <a:endParaRPr>
              <a:solidFill>
                <a:schemeClr val="dk1"/>
              </a:solidFill>
            </a:endParaRPr>
          </a:p>
          <a:p>
            <a:pPr marL="0" lvl="0" indent="0" algn="l" rtl="0">
              <a:spcBef>
                <a:spcPts val="1200"/>
              </a:spcBef>
              <a:spcAft>
                <a:spcPts val="0"/>
              </a:spcAft>
              <a:buNone/>
            </a:pPr>
            <a:r>
              <a:rPr lang="en">
                <a:solidFill>
                  <a:srgbClr val="000000"/>
                </a:solidFill>
              </a:rPr>
              <a:t>Mary Jo Douglas - long time science teacher, current volunteer, instrumental in establishing lasting academic opportunities for students / colleagues</a:t>
            </a:r>
            <a:endParaRPr>
              <a:solidFill>
                <a:srgbClr val="000000"/>
              </a:solidFill>
            </a:endParaRPr>
          </a:p>
          <a:p>
            <a:pPr marL="0" lvl="0" indent="0" algn="l" rtl="0">
              <a:spcBef>
                <a:spcPts val="1200"/>
              </a:spcBef>
              <a:spcAft>
                <a:spcPts val="0"/>
              </a:spcAft>
              <a:buNone/>
            </a:pPr>
            <a:r>
              <a:rPr lang="en">
                <a:solidFill>
                  <a:srgbClr val="000000"/>
                </a:solidFill>
              </a:rPr>
              <a:t>Dr. Jerry Crabtree - 1st Principal, instrumental in many lasting West traditions</a:t>
            </a:r>
            <a:endParaRPr>
              <a:solidFill>
                <a:srgbClr val="000000"/>
              </a:solidFill>
            </a:endParaRPr>
          </a:p>
          <a:p>
            <a:pPr marL="0" lvl="0" indent="0" algn="l" rtl="0">
              <a:spcBef>
                <a:spcPts val="1200"/>
              </a:spcBef>
              <a:spcAft>
                <a:spcPts val="0"/>
              </a:spcAft>
              <a:buNone/>
            </a:pPr>
            <a:r>
              <a:rPr lang="en">
                <a:solidFill>
                  <a:srgbClr val="000000"/>
                </a:solidFill>
              </a:rPr>
              <a:t>Steve Mintus - the epitome of a Wildcat teacher extraordinaire </a:t>
            </a:r>
            <a:endParaRPr>
              <a:solidFill>
                <a:schemeClr val="dk1"/>
              </a:solidFill>
            </a:endParaRPr>
          </a:p>
          <a:p>
            <a:pPr marL="0" lvl="0" indent="0" algn="l" rtl="0">
              <a:spcBef>
                <a:spcPts val="1200"/>
              </a:spcBef>
              <a:spcAft>
                <a:spcPts val="1200"/>
              </a:spcAft>
              <a:buNone/>
            </a:pPr>
            <a:endParaRPr>
              <a:solidFill>
                <a:schemeClr val="dk1"/>
              </a:solidFill>
            </a:endParaRPr>
          </a:p>
        </p:txBody>
      </p:sp>
      <p:sp>
        <p:nvSpPr>
          <p:cNvPr id="325" name="Google Shape;325;p53"/>
          <p:cNvSpPr txBox="1">
            <a:spLocks noGrp="1"/>
          </p:cNvSpPr>
          <p:nvPr>
            <p:ph type="body" idx="4294967295"/>
          </p:nvPr>
        </p:nvSpPr>
        <p:spPr>
          <a:xfrm>
            <a:off x="4357688" y="962025"/>
            <a:ext cx="4786312" cy="418147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r>
              <a:rPr lang="en">
                <a:solidFill>
                  <a:srgbClr val="000000"/>
                </a:solidFill>
              </a:rPr>
              <a:t>Tracy Freeman - N.W. teacher (1995 - 2022)</a:t>
            </a:r>
            <a:endParaRPr>
              <a:solidFill>
                <a:srgbClr val="000000"/>
              </a:solidFill>
            </a:endParaRPr>
          </a:p>
          <a:p>
            <a:pPr marL="0" lvl="0" indent="0" algn="l" rtl="0">
              <a:spcBef>
                <a:spcPts val="1200"/>
              </a:spcBef>
              <a:spcAft>
                <a:spcPts val="0"/>
              </a:spcAft>
              <a:buNone/>
            </a:pPr>
            <a:r>
              <a:rPr lang="en">
                <a:solidFill>
                  <a:srgbClr val="000000"/>
                </a:solidFill>
              </a:rPr>
              <a:t>Lisa Tomlin - N.W. teacher (1995 - 2023)</a:t>
            </a:r>
            <a:endParaRPr>
              <a:solidFill>
                <a:srgbClr val="000000"/>
              </a:solidFill>
            </a:endParaRPr>
          </a:p>
          <a:p>
            <a:pPr marL="0" lvl="0" indent="0" algn="l" rtl="0">
              <a:spcBef>
                <a:spcPts val="1200"/>
              </a:spcBef>
              <a:spcAft>
                <a:spcPts val="0"/>
              </a:spcAft>
              <a:buNone/>
            </a:pPr>
            <a:r>
              <a:rPr lang="en">
                <a:solidFill>
                  <a:srgbClr val="000000"/>
                </a:solidFill>
              </a:rPr>
              <a:t>Julie Edmunds Mendez - Class of 1997, Chief Department Counsel for U.S. Department of Defense</a:t>
            </a:r>
            <a:endParaRPr>
              <a:solidFill>
                <a:srgbClr val="000000"/>
              </a:solidFill>
            </a:endParaRPr>
          </a:p>
          <a:p>
            <a:pPr marL="0" lvl="0" indent="0" algn="l" rtl="0">
              <a:spcBef>
                <a:spcPts val="1200"/>
              </a:spcBef>
              <a:spcAft>
                <a:spcPts val="0"/>
              </a:spcAft>
              <a:buNone/>
            </a:pPr>
            <a:r>
              <a:rPr lang="en">
                <a:solidFill>
                  <a:srgbClr val="000000"/>
                </a:solidFill>
              </a:rPr>
              <a:t>April Schermann - N.W. Teacher / Softball Coach (2002 - 2025)</a:t>
            </a:r>
            <a:endParaRPr>
              <a:solidFill>
                <a:srgbClr val="000000"/>
              </a:solidFill>
            </a:endParaRPr>
          </a:p>
          <a:p>
            <a:pPr marL="0" lvl="0" indent="0" algn="l" rtl="0">
              <a:spcBef>
                <a:spcPts val="1200"/>
              </a:spcBef>
              <a:spcAft>
                <a:spcPts val="0"/>
              </a:spcAft>
              <a:buNone/>
            </a:pPr>
            <a:r>
              <a:rPr lang="en">
                <a:solidFill>
                  <a:srgbClr val="000000"/>
                </a:solidFill>
              </a:rPr>
              <a:t>Mandy Garner - Class of 2001, V.P. Digital Brand for Tampa Bay Lightning</a:t>
            </a:r>
            <a:endParaRPr>
              <a:solidFill>
                <a:srgbClr val="000000"/>
              </a:solidFill>
            </a:endParaRPr>
          </a:p>
          <a:p>
            <a:pPr marL="0" lvl="0" indent="0" algn="l" rtl="0">
              <a:spcBef>
                <a:spcPts val="1200"/>
              </a:spcBef>
              <a:spcAft>
                <a:spcPts val="0"/>
              </a:spcAft>
              <a:buNone/>
            </a:pPr>
            <a:r>
              <a:rPr lang="en">
                <a:solidFill>
                  <a:srgbClr val="000000"/>
                </a:solidFill>
              </a:rPr>
              <a:t>Andrew Loy - Class of 2016, record setting swimmer at West, collegiate swimmer at OSU, professional swimmer</a:t>
            </a:r>
            <a:endParaRPr>
              <a:solidFill>
                <a:srgbClr val="000000"/>
              </a:solidFill>
            </a:endParaRPr>
          </a:p>
          <a:p>
            <a:pPr marL="0" lvl="0" indent="0" algn="l" rtl="0">
              <a:spcBef>
                <a:spcPts val="1200"/>
              </a:spcBef>
              <a:spcAft>
                <a:spcPts val="0"/>
              </a:spcAft>
              <a:buNone/>
            </a:pPr>
            <a:r>
              <a:rPr lang="en">
                <a:solidFill>
                  <a:srgbClr val="000000"/>
                </a:solidFill>
              </a:rPr>
              <a:t>Lisa Preston - Director of Bands (1995 - 2022)</a:t>
            </a:r>
            <a:endParaRPr>
              <a:solidFill>
                <a:srgbClr val="000000"/>
              </a:solidFill>
            </a:endParaRPr>
          </a:p>
          <a:p>
            <a:pPr marL="0" lvl="0" indent="0" algn="l" rtl="0">
              <a:spcBef>
                <a:spcPts val="1200"/>
              </a:spcBef>
              <a:spcAft>
                <a:spcPts val="1200"/>
              </a:spcAft>
              <a:buNone/>
            </a:pPr>
            <a:endParaRPr>
              <a:solidFill>
                <a:srgbClr val="000000"/>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54"/>
          <p:cNvSpPr txBox="1">
            <a:spLocks noGrp="1"/>
          </p:cNvSpPr>
          <p:nvPr>
            <p:ph type="title"/>
          </p:nvPr>
        </p:nvSpPr>
        <p:spPr>
          <a:xfrm>
            <a:off x="311700" y="129950"/>
            <a:ext cx="8520600" cy="635700"/>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SzPct val="48058"/>
              <a:buNone/>
            </a:pPr>
            <a:r>
              <a:rPr lang="en" sz="2060"/>
              <a:t>I</a:t>
            </a:r>
            <a:r>
              <a:rPr lang="en" sz="2060">
                <a:solidFill>
                  <a:schemeClr val="dk1"/>
                </a:solidFill>
              </a:rPr>
              <a:t> I knew you would ask some questions, so here are some answers…</a:t>
            </a:r>
            <a:endParaRPr sz="2060">
              <a:solidFill>
                <a:schemeClr val="dk1"/>
              </a:solidFill>
            </a:endParaRPr>
          </a:p>
        </p:txBody>
      </p:sp>
      <p:sp>
        <p:nvSpPr>
          <p:cNvPr id="331" name="Google Shape;331;p54"/>
          <p:cNvSpPr txBox="1"/>
          <p:nvPr/>
        </p:nvSpPr>
        <p:spPr>
          <a:xfrm>
            <a:off x="311700" y="1012850"/>
            <a:ext cx="8300400" cy="3768600"/>
          </a:xfrm>
          <a:prstGeom prst="rect">
            <a:avLst/>
          </a:prstGeom>
          <a:solidFill>
            <a:schemeClr val="dk1"/>
          </a:solidFill>
          <a:ln w="38100" cap="flat" cmpd="sng">
            <a:solidFill>
              <a:schemeClr val="dk1"/>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lt1"/>
              </a:solidFill>
            </a:endParaRPr>
          </a:p>
          <a:p>
            <a:pPr marL="0" lvl="0" indent="0" algn="l" rtl="0">
              <a:spcBef>
                <a:spcPts val="0"/>
              </a:spcBef>
              <a:spcAft>
                <a:spcPts val="0"/>
              </a:spcAft>
              <a:buNone/>
            </a:pPr>
            <a:r>
              <a:rPr lang="en" sz="2200">
                <a:solidFill>
                  <a:schemeClr val="lt1"/>
                </a:solidFill>
              </a:rPr>
              <a:t>How do people get on the Wall of Fame? Who should be on the Wall of Fame? </a:t>
            </a:r>
            <a:endParaRPr sz="2200">
              <a:solidFill>
                <a:schemeClr val="lt1"/>
              </a:solidFill>
            </a:endParaRPr>
          </a:p>
          <a:p>
            <a:pPr marL="0" lvl="0" indent="0" algn="l" rtl="0">
              <a:spcBef>
                <a:spcPts val="0"/>
              </a:spcBef>
              <a:spcAft>
                <a:spcPts val="0"/>
              </a:spcAft>
              <a:buNone/>
            </a:pPr>
            <a:endParaRPr sz="2200">
              <a:solidFill>
                <a:schemeClr val="lt1"/>
              </a:solidFill>
            </a:endParaRPr>
          </a:p>
          <a:p>
            <a:pPr marL="0" lvl="0" indent="0" algn="l" rtl="0">
              <a:spcBef>
                <a:spcPts val="0"/>
              </a:spcBef>
              <a:spcAft>
                <a:spcPts val="0"/>
              </a:spcAft>
              <a:buNone/>
            </a:pPr>
            <a:r>
              <a:rPr lang="en" sz="2200">
                <a:solidFill>
                  <a:schemeClr val="lt1"/>
                </a:solidFill>
              </a:rPr>
              <a:t>By design, we aim to celebrate excellence in just about any domain of Normal West. Some years, it seems heavier in staff inductees - in others - it’s almost all former students. The key:  in 50 years – this will be a snapshot of excellence at Normal West.</a:t>
            </a:r>
            <a:endParaRPr sz="2200">
              <a:solidFill>
                <a:schemeClr val="lt1"/>
              </a:solidFill>
              <a:highlight>
                <a:schemeClr val="lt1"/>
              </a:highlight>
            </a:endParaRPr>
          </a:p>
          <a:p>
            <a:pPr marL="0" lvl="0" indent="0" algn="l" rtl="0">
              <a:spcBef>
                <a:spcPts val="0"/>
              </a:spcBef>
              <a:spcAft>
                <a:spcPts val="0"/>
              </a:spcAft>
              <a:buNone/>
            </a:pPr>
            <a:endParaRPr sz="1800">
              <a:solidFill>
                <a:schemeClr val="dk1"/>
              </a:solidFill>
              <a:highlight>
                <a:schemeClr val="lt1"/>
              </a:highlight>
            </a:endParaRPr>
          </a:p>
          <a:p>
            <a:pPr marL="0" lvl="0" indent="0" algn="l" rtl="0">
              <a:spcBef>
                <a:spcPts val="0"/>
              </a:spcBef>
              <a:spcAft>
                <a:spcPts val="0"/>
              </a:spcAft>
              <a:buNone/>
            </a:pPr>
            <a:r>
              <a:rPr lang="en" sz="1800">
                <a:solidFill>
                  <a:schemeClr val="dk1"/>
                </a:solidFill>
                <a:highlight>
                  <a:schemeClr val="lt1"/>
                </a:highlight>
              </a:rPr>
              <a:t>  </a:t>
            </a:r>
            <a:endParaRPr sz="1800">
              <a:solidFill>
                <a:schemeClr val="dk1"/>
              </a:solidFill>
              <a:highlight>
                <a:schemeClr val="lt1"/>
              </a:highligh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pic>
        <p:nvPicPr>
          <p:cNvPr id="336" name="Google Shape;336;p55"/>
          <p:cNvPicPr preferRelativeResize="0"/>
          <p:nvPr/>
        </p:nvPicPr>
        <p:blipFill rotWithShape="1">
          <a:blip r:embed="rId3">
            <a:alphaModFix/>
          </a:blip>
          <a:srcRect b="31982"/>
          <a:stretch/>
        </p:blipFill>
        <p:spPr>
          <a:xfrm>
            <a:off x="647888" y="569880"/>
            <a:ext cx="7848223" cy="4003734"/>
          </a:xfrm>
          <a:prstGeom prst="rect">
            <a:avLst/>
          </a:prstGeom>
          <a:noFill/>
          <a:ln w="38100" cap="flat" cmpd="sng">
            <a:solidFill>
              <a:schemeClr val="dk2"/>
            </a:solidFill>
            <a:prstDash val="solid"/>
            <a:round/>
            <a:headEnd type="none" w="sm" len="sm"/>
            <a:tailEnd type="none" w="sm" len="sm"/>
          </a:ln>
        </p:spPr>
      </p:pic>
      <p:sp>
        <p:nvSpPr>
          <p:cNvPr id="337" name="Google Shape;337;p55"/>
          <p:cNvSpPr txBox="1"/>
          <p:nvPr/>
        </p:nvSpPr>
        <p:spPr>
          <a:xfrm>
            <a:off x="4741750" y="4272100"/>
            <a:ext cx="4176000" cy="7299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Still above the lockers in the Senior hallway.</a:t>
            </a:r>
            <a:endParaRPr sz="1800">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pic>
        <p:nvPicPr>
          <p:cNvPr id="342" name="Google Shape;342;p56"/>
          <p:cNvPicPr preferRelativeResize="0"/>
          <p:nvPr/>
        </p:nvPicPr>
        <p:blipFill>
          <a:blip r:embed="rId3">
            <a:alphaModFix/>
          </a:blip>
          <a:stretch>
            <a:fillRect/>
          </a:stretch>
        </p:blipFill>
        <p:spPr>
          <a:xfrm>
            <a:off x="178050" y="584725"/>
            <a:ext cx="2976700" cy="3974050"/>
          </a:xfrm>
          <a:prstGeom prst="rect">
            <a:avLst/>
          </a:prstGeom>
          <a:noFill/>
          <a:ln w="38100" cap="flat" cmpd="sng">
            <a:solidFill>
              <a:srgbClr val="000000"/>
            </a:solidFill>
            <a:prstDash val="solid"/>
            <a:round/>
            <a:headEnd type="none" w="sm" len="sm"/>
            <a:tailEnd type="none" w="sm" len="sm"/>
          </a:ln>
        </p:spPr>
      </p:pic>
      <p:sp>
        <p:nvSpPr>
          <p:cNvPr id="343" name="Google Shape;343;p56"/>
          <p:cNvSpPr txBox="1"/>
          <p:nvPr/>
        </p:nvSpPr>
        <p:spPr>
          <a:xfrm>
            <a:off x="3307150" y="198050"/>
            <a:ext cx="5703600" cy="47532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sz="1600">
                <a:solidFill>
                  <a:schemeClr val="dk1"/>
                </a:solidFill>
              </a:rPr>
              <a:t>In the December 13, 1996 issue of the </a:t>
            </a:r>
            <a:r>
              <a:rPr lang="en" sz="1600" i="1">
                <a:solidFill>
                  <a:schemeClr val="dk1"/>
                </a:solidFill>
              </a:rPr>
              <a:t>Paw Print,</a:t>
            </a:r>
            <a:r>
              <a:rPr lang="en" sz="1600">
                <a:solidFill>
                  <a:schemeClr val="dk1"/>
                </a:solidFill>
              </a:rPr>
              <a:t> student reporter, Christine Huddleston, introduces the artist behind much of the art still present in the hallways and staircases of Normal West - junior Jenny Riethmaier. Riethmaier had started a small airbrushing business called Sideline, in which she and co-worker/friend Rob Robertson took on many airbrushing projects throughout Unit 5 at various junior highs and elementary schools. Principal Jerry Crabtree had become a fan of their work and gave them almost complete freedom to express the “different variations of the wildcat” throughout the school. In Crabtree’s opinion, these new murals “really spruced up the school.” </a:t>
            </a:r>
            <a:endParaRPr sz="1600">
              <a:solidFill>
                <a:schemeClr val="dk1"/>
              </a:solidFill>
            </a:endParaRPr>
          </a:p>
          <a:p>
            <a:pPr marL="0" lvl="0" indent="0" algn="l" rtl="0">
              <a:spcBef>
                <a:spcPts val="0"/>
              </a:spcBef>
              <a:spcAft>
                <a:spcPts val="0"/>
              </a:spcAft>
              <a:buClr>
                <a:schemeClr val="dk1"/>
              </a:buClr>
              <a:buSzPts val="1100"/>
              <a:buFont typeface="Arial"/>
              <a:buNone/>
            </a:pPr>
            <a:endParaRPr sz="1600">
              <a:solidFill>
                <a:schemeClr val="dk1"/>
              </a:solidFill>
            </a:endParaRPr>
          </a:p>
          <a:p>
            <a:pPr marL="0" lvl="0" indent="0" algn="l" rtl="0">
              <a:spcBef>
                <a:spcPts val="0"/>
              </a:spcBef>
              <a:spcAft>
                <a:spcPts val="0"/>
              </a:spcAft>
              <a:buClr>
                <a:schemeClr val="dk1"/>
              </a:buClr>
              <a:buSzPts val="1100"/>
              <a:buFont typeface="Arial"/>
              <a:buNone/>
            </a:pPr>
            <a:r>
              <a:rPr lang="en" sz="1600">
                <a:solidFill>
                  <a:schemeClr val="dk1"/>
                </a:solidFill>
              </a:rPr>
              <a:t>This early airbrushed mission statement of Normal West is undoubtedly the work of Riethmaier, likely commissioned by Dr. Crabtree during the 1995-1996 school year. It is part of our school’s time capsule that is being opened / added to this year.</a:t>
            </a:r>
            <a:endParaRPr sz="2300">
              <a:solidFill>
                <a:schemeClr val="dk2"/>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Google Shape;348;p5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349" name="Google Shape;349;p5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50" name="Google Shape;350;p57"/>
          <p:cNvPicPr preferRelativeResize="0"/>
          <p:nvPr/>
        </p:nvPicPr>
        <p:blipFill>
          <a:blip r:embed="rId3">
            <a:alphaModFix/>
          </a:blip>
          <a:stretch>
            <a:fillRect/>
          </a:stretch>
        </p:blipFill>
        <p:spPr>
          <a:xfrm>
            <a:off x="741199" y="163700"/>
            <a:ext cx="3612050" cy="4816077"/>
          </a:xfrm>
          <a:prstGeom prst="rect">
            <a:avLst/>
          </a:prstGeom>
          <a:noFill/>
          <a:ln w="38100" cap="flat" cmpd="sng">
            <a:solidFill>
              <a:schemeClr val="dk2"/>
            </a:solidFill>
            <a:prstDash val="solid"/>
            <a:round/>
            <a:headEnd type="none" w="sm" len="sm"/>
            <a:tailEnd type="none" w="sm" len="sm"/>
          </a:ln>
        </p:spPr>
      </p:pic>
      <p:pic>
        <p:nvPicPr>
          <p:cNvPr id="351" name="Google Shape;351;p57"/>
          <p:cNvPicPr preferRelativeResize="0"/>
          <p:nvPr/>
        </p:nvPicPr>
        <p:blipFill>
          <a:blip r:embed="rId4">
            <a:alphaModFix/>
          </a:blip>
          <a:stretch>
            <a:fillRect/>
          </a:stretch>
        </p:blipFill>
        <p:spPr>
          <a:xfrm>
            <a:off x="4933225" y="163700"/>
            <a:ext cx="3612050" cy="4816077"/>
          </a:xfrm>
          <a:prstGeom prst="rect">
            <a:avLst/>
          </a:prstGeom>
          <a:noFill/>
          <a:ln w="38100" cap="flat" cmpd="sng">
            <a:solidFill>
              <a:schemeClr val="dk2"/>
            </a:solidFill>
            <a:prstDash val="solid"/>
            <a:round/>
            <a:headEnd type="none" w="sm" len="sm"/>
            <a:tailEnd type="none" w="sm" len="sm"/>
          </a:ln>
        </p:spPr>
      </p:pic>
      <p:sp>
        <p:nvSpPr>
          <p:cNvPr id="352" name="Google Shape;352;p57"/>
          <p:cNvSpPr txBox="1"/>
          <p:nvPr/>
        </p:nvSpPr>
        <p:spPr>
          <a:xfrm>
            <a:off x="94050" y="149850"/>
            <a:ext cx="1776600" cy="911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a:solidFill>
                  <a:schemeClr val="dk1"/>
                </a:solidFill>
                <a:latin typeface="Roboto"/>
                <a:ea typeface="Roboto"/>
                <a:cs typeface="Roboto"/>
                <a:sym typeface="Roboto"/>
              </a:rPr>
              <a:t>In staircase nearest retirement garden (#1 Cat)</a:t>
            </a:r>
            <a:endParaRPr sz="1300" b="1">
              <a:solidFill>
                <a:schemeClr val="dk1"/>
              </a:solidFill>
              <a:latin typeface="Roboto"/>
              <a:ea typeface="Roboto"/>
              <a:cs typeface="Roboto"/>
              <a:sym typeface="Roboto"/>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pic>
        <p:nvPicPr>
          <p:cNvPr id="357" name="Google Shape;357;p58"/>
          <p:cNvPicPr preferRelativeResize="0"/>
          <p:nvPr/>
        </p:nvPicPr>
        <p:blipFill>
          <a:blip r:embed="rId3">
            <a:alphaModFix/>
          </a:blip>
          <a:stretch>
            <a:fillRect/>
          </a:stretch>
        </p:blipFill>
        <p:spPr>
          <a:xfrm>
            <a:off x="142035" y="288019"/>
            <a:ext cx="3730718" cy="4545237"/>
          </a:xfrm>
          <a:prstGeom prst="rect">
            <a:avLst/>
          </a:prstGeom>
          <a:noFill/>
          <a:ln w="38100" cap="flat" cmpd="sng">
            <a:solidFill>
              <a:schemeClr val="dk2"/>
            </a:solidFill>
            <a:prstDash val="solid"/>
            <a:round/>
            <a:headEnd type="none" w="sm" len="sm"/>
            <a:tailEnd type="none" w="sm" len="sm"/>
          </a:ln>
        </p:spPr>
      </p:pic>
      <p:sp>
        <p:nvSpPr>
          <p:cNvPr id="358" name="Google Shape;358;p58"/>
          <p:cNvSpPr/>
          <p:nvPr/>
        </p:nvSpPr>
        <p:spPr>
          <a:xfrm>
            <a:off x="2252839" y="3326344"/>
            <a:ext cx="889000" cy="605550"/>
          </a:xfrm>
          <a:custGeom>
            <a:avLst/>
            <a:gdLst/>
            <a:ahLst/>
            <a:cxnLst/>
            <a:rect l="l" t="t" r="r" b="b"/>
            <a:pathLst>
              <a:path w="35560" h="24222" extrusionOk="0">
                <a:moveTo>
                  <a:pt x="26437" y="1451"/>
                </a:moveTo>
                <a:cubicBezTo>
                  <a:pt x="22259" y="407"/>
                  <a:pt x="17621" y="-590"/>
                  <a:pt x="13536" y="772"/>
                </a:cubicBezTo>
                <a:cubicBezTo>
                  <a:pt x="5911" y="3314"/>
                  <a:pt x="-1907" y="13518"/>
                  <a:pt x="635" y="21143"/>
                </a:cubicBezTo>
                <a:cubicBezTo>
                  <a:pt x="2025" y="25312"/>
                  <a:pt x="9141" y="23859"/>
                  <a:pt x="13536" y="23859"/>
                </a:cubicBezTo>
                <a:cubicBezTo>
                  <a:pt x="20409" y="23859"/>
                  <a:pt x="31054" y="24267"/>
                  <a:pt x="33227" y="17747"/>
                </a:cubicBezTo>
                <a:cubicBezTo>
                  <a:pt x="34182" y="14882"/>
                  <a:pt x="35856" y="11881"/>
                  <a:pt x="35264" y="8920"/>
                </a:cubicBezTo>
                <a:cubicBezTo>
                  <a:pt x="34508" y="5141"/>
                  <a:pt x="30291" y="1451"/>
                  <a:pt x="26437" y="1451"/>
                </a:cubicBezTo>
              </a:path>
            </a:pathLst>
          </a:custGeom>
          <a:noFill/>
          <a:ln w="28575" cap="flat" cmpd="sng">
            <a:solidFill>
              <a:srgbClr val="FF0000"/>
            </a:solidFill>
            <a:prstDash val="solid"/>
            <a:round/>
            <a:headEnd type="none" w="med" len="med"/>
            <a:tailEnd type="none" w="med" len="med"/>
          </a:ln>
        </p:spPr>
      </p:sp>
      <p:sp>
        <p:nvSpPr>
          <p:cNvPr id="359" name="Google Shape;359;p58"/>
          <p:cNvSpPr/>
          <p:nvPr/>
        </p:nvSpPr>
        <p:spPr>
          <a:xfrm rot="-1353358">
            <a:off x="3011202" y="2978159"/>
            <a:ext cx="951808" cy="172269"/>
          </a:xfrm>
          <a:prstGeom prst="lef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60" name="Google Shape;360;p58"/>
          <p:cNvPicPr preferRelativeResize="0"/>
          <p:nvPr/>
        </p:nvPicPr>
        <p:blipFill>
          <a:blip r:embed="rId4">
            <a:alphaModFix/>
          </a:blip>
          <a:stretch>
            <a:fillRect/>
          </a:stretch>
        </p:blipFill>
        <p:spPr>
          <a:xfrm>
            <a:off x="4067333" y="445025"/>
            <a:ext cx="3133824" cy="4178427"/>
          </a:xfrm>
          <a:prstGeom prst="rect">
            <a:avLst/>
          </a:prstGeom>
          <a:noFill/>
          <a:ln w="38100" cap="flat" cmpd="sng">
            <a:solidFill>
              <a:schemeClr val="dk2"/>
            </a:solidFill>
            <a:prstDash val="solid"/>
            <a:round/>
            <a:headEnd type="none" w="sm" len="sm"/>
            <a:tailEnd type="none" w="sm" len="sm"/>
          </a:ln>
        </p:spPr>
      </p:pic>
      <p:sp>
        <p:nvSpPr>
          <p:cNvPr id="361" name="Google Shape;361;p58"/>
          <p:cNvSpPr txBox="1"/>
          <p:nvPr/>
        </p:nvSpPr>
        <p:spPr>
          <a:xfrm>
            <a:off x="7288050" y="1252497"/>
            <a:ext cx="1748400" cy="2574788"/>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b="1" dirty="0">
                <a:solidFill>
                  <a:schemeClr val="dk1"/>
                </a:solidFill>
              </a:rPr>
              <a:t>Some yet more friends…</a:t>
            </a:r>
            <a:endParaRPr b="1" dirty="0">
              <a:solidFill>
                <a:schemeClr val="dk1"/>
              </a:solidFill>
            </a:endParaRPr>
          </a:p>
          <a:p>
            <a:pPr marL="0" lvl="0" indent="0" algn="ctr" rtl="0">
              <a:spcBef>
                <a:spcPts val="0"/>
              </a:spcBef>
              <a:spcAft>
                <a:spcPts val="0"/>
              </a:spcAft>
              <a:buNone/>
            </a:pPr>
            <a:endParaRPr b="1" dirty="0">
              <a:solidFill>
                <a:schemeClr val="dk1"/>
              </a:solidFill>
            </a:endParaRPr>
          </a:p>
          <a:p>
            <a:pPr marL="0" lvl="0" indent="0" algn="ctr" rtl="0">
              <a:spcBef>
                <a:spcPts val="0"/>
              </a:spcBef>
              <a:spcAft>
                <a:spcPts val="0"/>
              </a:spcAft>
              <a:buNone/>
            </a:pPr>
            <a:r>
              <a:rPr lang="en" b="1" dirty="0">
                <a:solidFill>
                  <a:schemeClr val="dk1"/>
                </a:solidFill>
              </a:rPr>
              <a:t>-Jack</a:t>
            </a:r>
            <a:endParaRPr b="1" dirty="0">
              <a:solidFill>
                <a:schemeClr val="dk1"/>
              </a:solidFill>
            </a:endParaRPr>
          </a:p>
          <a:p>
            <a:pPr marL="0" lvl="0" indent="0" algn="ctr" rtl="0">
              <a:spcBef>
                <a:spcPts val="0"/>
              </a:spcBef>
              <a:spcAft>
                <a:spcPts val="0"/>
              </a:spcAft>
              <a:buNone/>
            </a:pPr>
            <a:r>
              <a:rPr lang="en" b="1" dirty="0">
                <a:solidFill>
                  <a:schemeClr val="dk1"/>
                </a:solidFill>
              </a:rPr>
              <a:t>-Jenny Reithaier</a:t>
            </a:r>
            <a:endParaRPr b="1" dirty="0">
              <a:solidFill>
                <a:schemeClr val="dk1"/>
              </a:solidFill>
            </a:endParaRPr>
          </a:p>
          <a:p>
            <a:pPr marL="0" lvl="0" indent="0" algn="ctr" rtl="0">
              <a:spcBef>
                <a:spcPts val="0"/>
              </a:spcBef>
              <a:spcAft>
                <a:spcPts val="0"/>
              </a:spcAft>
              <a:buNone/>
            </a:pPr>
            <a:r>
              <a:rPr lang="en" b="1" dirty="0">
                <a:solidFill>
                  <a:schemeClr val="dk1"/>
                </a:solidFill>
              </a:rPr>
              <a:t>- Jared Smith</a:t>
            </a:r>
            <a:endParaRPr b="1" dirty="0">
              <a:solidFill>
                <a:schemeClr val="dk1"/>
              </a:solidFill>
            </a:endParaRPr>
          </a:p>
          <a:p>
            <a:pPr marL="0" lvl="0" indent="0" algn="ctr" rtl="0">
              <a:spcBef>
                <a:spcPts val="0"/>
              </a:spcBef>
              <a:spcAft>
                <a:spcPts val="0"/>
              </a:spcAft>
              <a:buNone/>
            </a:pPr>
            <a:r>
              <a:rPr lang="en" b="1" dirty="0">
                <a:solidFill>
                  <a:schemeClr val="dk1"/>
                </a:solidFill>
              </a:rPr>
              <a:t>- Becky White</a:t>
            </a:r>
            <a:endParaRPr b="1" dirty="0">
              <a:solidFill>
                <a:schemeClr val="dk1"/>
              </a:solidFill>
            </a:endParaRPr>
          </a:p>
          <a:p>
            <a:pPr marL="0" lvl="0" indent="0" algn="ctr" rtl="0">
              <a:spcBef>
                <a:spcPts val="0"/>
              </a:spcBef>
              <a:spcAft>
                <a:spcPts val="0"/>
              </a:spcAft>
              <a:buNone/>
            </a:pPr>
            <a:r>
              <a:rPr lang="en" b="1" dirty="0">
                <a:solidFill>
                  <a:schemeClr val="dk1"/>
                </a:solidFill>
              </a:rPr>
              <a:t>-Jason Michalski</a:t>
            </a:r>
            <a:endParaRPr b="1"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sz="1600" dirty="0">
              <a:solidFill>
                <a:schemeClr val="dk1"/>
              </a:solidFil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5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367" name="Google Shape;367;p5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68" name="Google Shape;368;p59"/>
          <p:cNvPicPr preferRelativeResize="0"/>
          <p:nvPr/>
        </p:nvPicPr>
        <p:blipFill>
          <a:blip r:embed="rId3">
            <a:alphaModFix/>
          </a:blip>
          <a:stretch>
            <a:fillRect/>
          </a:stretch>
        </p:blipFill>
        <p:spPr>
          <a:xfrm>
            <a:off x="4856298" y="77015"/>
            <a:ext cx="3857626" cy="4989470"/>
          </a:xfrm>
          <a:prstGeom prst="rect">
            <a:avLst/>
          </a:prstGeom>
          <a:noFill/>
          <a:ln w="38100" cap="flat" cmpd="sng">
            <a:solidFill>
              <a:schemeClr val="dk2"/>
            </a:solidFill>
            <a:prstDash val="solid"/>
            <a:round/>
            <a:headEnd type="none" w="sm" len="sm"/>
            <a:tailEnd type="none" w="sm" len="sm"/>
          </a:ln>
        </p:spPr>
      </p:pic>
      <p:pic>
        <p:nvPicPr>
          <p:cNvPr id="369" name="Google Shape;369;p59"/>
          <p:cNvPicPr preferRelativeResize="0"/>
          <p:nvPr/>
        </p:nvPicPr>
        <p:blipFill>
          <a:blip r:embed="rId4">
            <a:alphaModFix/>
          </a:blip>
          <a:stretch>
            <a:fillRect/>
          </a:stretch>
        </p:blipFill>
        <p:spPr>
          <a:xfrm>
            <a:off x="457683" y="77015"/>
            <a:ext cx="3937595" cy="4992624"/>
          </a:xfrm>
          <a:prstGeom prst="rect">
            <a:avLst/>
          </a:prstGeom>
          <a:noFill/>
          <a:ln w="38100" cap="flat" cmpd="sng">
            <a:solidFill>
              <a:schemeClr val="dk2"/>
            </a:solidFill>
            <a:prstDash val="solid"/>
            <a:round/>
            <a:headEnd type="none" w="sm" len="sm"/>
            <a:tailEnd type="none" w="sm" len="sm"/>
          </a:ln>
        </p:spPr>
      </p:pic>
      <p:sp>
        <p:nvSpPr>
          <p:cNvPr id="370" name="Google Shape;370;p59"/>
          <p:cNvSpPr txBox="1"/>
          <p:nvPr/>
        </p:nvSpPr>
        <p:spPr>
          <a:xfrm>
            <a:off x="539724" y="134482"/>
            <a:ext cx="1776600" cy="911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dirty="0">
                <a:solidFill>
                  <a:schemeClr val="dk1"/>
                </a:solidFill>
                <a:latin typeface="Roboto"/>
                <a:ea typeface="Roboto"/>
                <a:cs typeface="Roboto"/>
                <a:sym typeface="Roboto"/>
              </a:rPr>
              <a:t>In staircase nearest Social Studies office (#2 Cat)</a:t>
            </a:r>
            <a:endParaRPr sz="1300" b="1" dirty="0">
              <a:solidFill>
                <a:schemeClr val="dk1"/>
              </a:solidFill>
              <a:latin typeface="Roboto"/>
              <a:ea typeface="Roboto"/>
              <a:cs typeface="Roboto"/>
              <a:sym typeface="Roboto"/>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6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376" name="Google Shape;376;p60"/>
          <p:cNvPicPr preferRelativeResize="0"/>
          <p:nvPr/>
        </p:nvPicPr>
        <p:blipFill>
          <a:blip r:embed="rId3">
            <a:alphaModFix/>
          </a:blip>
          <a:stretch>
            <a:fillRect/>
          </a:stretch>
        </p:blipFill>
        <p:spPr>
          <a:xfrm>
            <a:off x="166131" y="444250"/>
            <a:ext cx="3320424" cy="4281430"/>
          </a:xfrm>
          <a:prstGeom prst="rect">
            <a:avLst/>
          </a:prstGeom>
          <a:noFill/>
          <a:ln w="38100" cap="flat" cmpd="sng">
            <a:solidFill>
              <a:schemeClr val="dk2"/>
            </a:solidFill>
            <a:prstDash val="solid"/>
            <a:round/>
            <a:headEnd type="none" w="sm" len="sm"/>
            <a:tailEnd type="none" w="sm" len="sm"/>
          </a:ln>
        </p:spPr>
      </p:pic>
      <p:sp>
        <p:nvSpPr>
          <p:cNvPr id="377" name="Google Shape;377;p60"/>
          <p:cNvSpPr/>
          <p:nvPr/>
        </p:nvSpPr>
        <p:spPr>
          <a:xfrm>
            <a:off x="2094714" y="2691069"/>
            <a:ext cx="889000" cy="605550"/>
          </a:xfrm>
          <a:custGeom>
            <a:avLst/>
            <a:gdLst/>
            <a:ahLst/>
            <a:cxnLst/>
            <a:rect l="l" t="t" r="r" b="b"/>
            <a:pathLst>
              <a:path w="35560" h="24222" extrusionOk="0">
                <a:moveTo>
                  <a:pt x="26437" y="1451"/>
                </a:moveTo>
                <a:cubicBezTo>
                  <a:pt x="22259" y="407"/>
                  <a:pt x="17621" y="-590"/>
                  <a:pt x="13536" y="772"/>
                </a:cubicBezTo>
                <a:cubicBezTo>
                  <a:pt x="5911" y="3314"/>
                  <a:pt x="-1907" y="13518"/>
                  <a:pt x="635" y="21143"/>
                </a:cubicBezTo>
                <a:cubicBezTo>
                  <a:pt x="2025" y="25312"/>
                  <a:pt x="9141" y="23859"/>
                  <a:pt x="13536" y="23859"/>
                </a:cubicBezTo>
                <a:cubicBezTo>
                  <a:pt x="20409" y="23859"/>
                  <a:pt x="31054" y="24267"/>
                  <a:pt x="33227" y="17747"/>
                </a:cubicBezTo>
                <a:cubicBezTo>
                  <a:pt x="34182" y="14882"/>
                  <a:pt x="35856" y="11881"/>
                  <a:pt x="35264" y="8920"/>
                </a:cubicBezTo>
                <a:cubicBezTo>
                  <a:pt x="34508" y="5141"/>
                  <a:pt x="30291" y="1451"/>
                  <a:pt x="26437" y="1451"/>
                </a:cubicBezTo>
              </a:path>
            </a:pathLst>
          </a:custGeom>
          <a:noFill/>
          <a:ln w="28575" cap="flat" cmpd="sng">
            <a:solidFill>
              <a:srgbClr val="FF0000"/>
            </a:solidFill>
            <a:prstDash val="solid"/>
            <a:round/>
            <a:headEnd type="none" w="med" len="med"/>
            <a:tailEnd type="none" w="med" len="med"/>
          </a:ln>
        </p:spPr>
      </p:sp>
      <p:sp>
        <p:nvSpPr>
          <p:cNvPr id="378" name="Google Shape;378;p60"/>
          <p:cNvSpPr/>
          <p:nvPr/>
        </p:nvSpPr>
        <p:spPr>
          <a:xfrm rot="-881856">
            <a:off x="2765050" y="2576793"/>
            <a:ext cx="951846" cy="172165"/>
          </a:xfrm>
          <a:prstGeom prst="leftArrow">
            <a:avLst>
              <a:gd name="adj1" fmla="val 50000"/>
              <a:gd name="adj2" fmla="val 50000"/>
            </a:avLst>
          </a:prstGeom>
          <a:solidFill>
            <a:srgbClr val="FF0000"/>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pic>
        <p:nvPicPr>
          <p:cNvPr id="379" name="Google Shape;379;p60"/>
          <p:cNvPicPr preferRelativeResize="0"/>
          <p:nvPr/>
        </p:nvPicPr>
        <p:blipFill>
          <a:blip r:embed="rId4">
            <a:alphaModFix/>
          </a:blip>
          <a:stretch>
            <a:fillRect/>
          </a:stretch>
        </p:blipFill>
        <p:spPr>
          <a:xfrm>
            <a:off x="3799800" y="436567"/>
            <a:ext cx="3193190" cy="4281430"/>
          </a:xfrm>
          <a:prstGeom prst="rect">
            <a:avLst/>
          </a:prstGeom>
          <a:noFill/>
          <a:ln w="38100" cap="flat" cmpd="sng">
            <a:solidFill>
              <a:schemeClr val="dk2"/>
            </a:solidFill>
            <a:prstDash val="solid"/>
            <a:round/>
            <a:headEnd type="none" w="sm" len="sm"/>
            <a:tailEnd type="none" w="sm" len="sm"/>
          </a:ln>
        </p:spPr>
      </p:pic>
      <p:sp>
        <p:nvSpPr>
          <p:cNvPr id="380" name="Google Shape;380;p60"/>
          <p:cNvSpPr txBox="1"/>
          <p:nvPr/>
        </p:nvSpPr>
        <p:spPr>
          <a:xfrm>
            <a:off x="7249630" y="867645"/>
            <a:ext cx="1748400" cy="3466148"/>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600" dirty="0">
              <a:solidFill>
                <a:schemeClr val="dk1"/>
              </a:solidFill>
            </a:endParaRPr>
          </a:p>
          <a:p>
            <a:pPr marL="0" lvl="0" indent="0" algn="ctr" rtl="0">
              <a:spcBef>
                <a:spcPts val="0"/>
              </a:spcBef>
              <a:spcAft>
                <a:spcPts val="0"/>
              </a:spcAft>
              <a:buNone/>
            </a:pPr>
            <a:r>
              <a:rPr lang="en" b="1" dirty="0">
                <a:solidFill>
                  <a:schemeClr val="dk1"/>
                </a:solidFill>
              </a:rPr>
              <a:t>Riethmaier and Robertson had some friends on some of these murals…</a:t>
            </a:r>
            <a:endParaRPr b="1" dirty="0">
              <a:solidFill>
                <a:schemeClr val="dk1"/>
              </a:solidFill>
            </a:endParaRPr>
          </a:p>
          <a:p>
            <a:pPr marL="0" lvl="0" indent="0" algn="ctr" rtl="0">
              <a:spcBef>
                <a:spcPts val="0"/>
              </a:spcBef>
              <a:spcAft>
                <a:spcPts val="0"/>
              </a:spcAft>
              <a:buNone/>
            </a:pPr>
            <a:endParaRPr b="1" dirty="0">
              <a:solidFill>
                <a:schemeClr val="dk1"/>
              </a:solidFill>
            </a:endParaRPr>
          </a:p>
          <a:p>
            <a:pPr marL="0" lvl="0" indent="0" algn="ctr" rtl="0">
              <a:spcBef>
                <a:spcPts val="0"/>
              </a:spcBef>
              <a:spcAft>
                <a:spcPts val="0"/>
              </a:spcAft>
              <a:buNone/>
            </a:pPr>
            <a:r>
              <a:rPr lang="en" b="1" dirty="0">
                <a:solidFill>
                  <a:schemeClr val="dk1"/>
                </a:solidFill>
              </a:rPr>
              <a:t>Upper left: Becky White</a:t>
            </a:r>
            <a:endParaRPr b="1" dirty="0">
              <a:solidFill>
                <a:schemeClr val="dk1"/>
              </a:solidFill>
            </a:endParaRPr>
          </a:p>
          <a:p>
            <a:pPr marL="0" lvl="0" indent="0" algn="ctr" rtl="0">
              <a:spcBef>
                <a:spcPts val="0"/>
              </a:spcBef>
              <a:spcAft>
                <a:spcPts val="0"/>
              </a:spcAft>
              <a:buNone/>
            </a:pPr>
            <a:endParaRPr b="1" dirty="0">
              <a:solidFill>
                <a:schemeClr val="dk1"/>
              </a:solidFill>
            </a:endParaRPr>
          </a:p>
          <a:p>
            <a:pPr marL="0" lvl="0" indent="0" algn="ctr" rtl="0">
              <a:spcBef>
                <a:spcPts val="0"/>
              </a:spcBef>
              <a:spcAft>
                <a:spcPts val="0"/>
              </a:spcAft>
              <a:buNone/>
            </a:pPr>
            <a:r>
              <a:rPr lang="en" b="1" dirty="0">
                <a:solidFill>
                  <a:schemeClr val="dk1"/>
                </a:solidFill>
              </a:rPr>
              <a:t>Lower left:  Jake Cochran</a:t>
            </a:r>
            <a:endParaRPr b="1" dirty="0">
              <a:solidFill>
                <a:schemeClr val="dk1"/>
              </a:solidFill>
            </a:endParaRPr>
          </a:p>
          <a:p>
            <a:pPr marL="0" lvl="0" indent="0" algn="ctr" rtl="0">
              <a:spcBef>
                <a:spcPts val="0"/>
              </a:spcBef>
              <a:spcAft>
                <a:spcPts val="0"/>
              </a:spcAft>
              <a:buNone/>
            </a:pPr>
            <a:endParaRPr b="1" dirty="0">
              <a:solidFill>
                <a:schemeClr val="dk1"/>
              </a:solidFill>
            </a:endParaRPr>
          </a:p>
          <a:p>
            <a:pPr marL="0" lvl="0" indent="0" algn="l" rtl="0">
              <a:spcBef>
                <a:spcPts val="0"/>
              </a:spcBef>
              <a:spcAft>
                <a:spcPts val="0"/>
              </a:spcAft>
              <a:buNone/>
            </a:pPr>
            <a:endParaRPr sz="1600" dirty="0">
              <a:solidFill>
                <a:schemeClr val="dk1"/>
              </a:solidFil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61"/>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386" name="Google Shape;386;p6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87" name="Google Shape;387;p61"/>
          <p:cNvPicPr preferRelativeResize="0"/>
          <p:nvPr/>
        </p:nvPicPr>
        <p:blipFill>
          <a:blip r:embed="rId3">
            <a:alphaModFix/>
          </a:blip>
          <a:stretch>
            <a:fillRect/>
          </a:stretch>
        </p:blipFill>
        <p:spPr>
          <a:xfrm>
            <a:off x="674074" y="147113"/>
            <a:ext cx="3636948" cy="4849275"/>
          </a:xfrm>
          <a:prstGeom prst="rect">
            <a:avLst/>
          </a:prstGeom>
          <a:noFill/>
          <a:ln w="38100" cap="flat" cmpd="sng">
            <a:solidFill>
              <a:schemeClr val="dk2"/>
            </a:solidFill>
            <a:prstDash val="solid"/>
            <a:round/>
            <a:headEnd type="none" w="sm" len="sm"/>
            <a:tailEnd type="none" w="sm" len="sm"/>
          </a:ln>
        </p:spPr>
      </p:pic>
      <p:pic>
        <p:nvPicPr>
          <p:cNvPr id="388" name="Google Shape;388;p61"/>
          <p:cNvPicPr preferRelativeResize="0"/>
          <p:nvPr/>
        </p:nvPicPr>
        <p:blipFill>
          <a:blip r:embed="rId4">
            <a:alphaModFix/>
          </a:blip>
          <a:stretch>
            <a:fillRect/>
          </a:stretch>
        </p:blipFill>
        <p:spPr>
          <a:xfrm>
            <a:off x="5016074" y="152750"/>
            <a:ext cx="3547826" cy="4846320"/>
          </a:xfrm>
          <a:prstGeom prst="rect">
            <a:avLst/>
          </a:prstGeom>
          <a:noFill/>
          <a:ln w="38100" cap="flat" cmpd="sng">
            <a:solidFill>
              <a:schemeClr val="dk2"/>
            </a:solidFill>
            <a:prstDash val="solid"/>
            <a:round/>
            <a:headEnd type="none" w="sm" len="sm"/>
            <a:tailEnd type="none" w="sm" len="sm"/>
          </a:ln>
        </p:spPr>
      </p:pic>
      <p:sp>
        <p:nvSpPr>
          <p:cNvPr id="389" name="Google Shape;389;p61"/>
          <p:cNvSpPr txBox="1"/>
          <p:nvPr/>
        </p:nvSpPr>
        <p:spPr>
          <a:xfrm>
            <a:off x="785613" y="206538"/>
            <a:ext cx="1776600" cy="911400"/>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dirty="0">
                <a:solidFill>
                  <a:schemeClr val="dk1"/>
                </a:solidFill>
                <a:latin typeface="Roboto"/>
                <a:ea typeface="Roboto"/>
                <a:cs typeface="Roboto"/>
                <a:sym typeface="Roboto"/>
              </a:rPr>
              <a:t>In staircase nearest teachers’ lounge (#3 Cat)</a:t>
            </a:r>
            <a:endParaRPr sz="1300" b="1" dirty="0">
              <a:solidFill>
                <a:schemeClr val="dk1"/>
              </a:solidFill>
              <a:latin typeface="Roboto"/>
              <a:ea typeface="Roboto"/>
              <a:cs typeface="Roboto"/>
              <a:sym typeface="Roboto"/>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395" name="Google Shape;395;p6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396" name="Google Shape;396;p62"/>
          <p:cNvPicPr preferRelativeResize="0"/>
          <p:nvPr/>
        </p:nvPicPr>
        <p:blipFill>
          <a:blip r:embed="rId3">
            <a:alphaModFix/>
          </a:blip>
          <a:stretch>
            <a:fillRect/>
          </a:stretch>
        </p:blipFill>
        <p:spPr>
          <a:xfrm>
            <a:off x="600651" y="188759"/>
            <a:ext cx="3585999" cy="4781348"/>
          </a:xfrm>
          <a:prstGeom prst="rect">
            <a:avLst/>
          </a:prstGeom>
          <a:noFill/>
          <a:ln w="38100" cap="flat" cmpd="sng">
            <a:solidFill>
              <a:schemeClr val="dk2"/>
            </a:solidFill>
            <a:prstDash val="solid"/>
            <a:round/>
            <a:headEnd type="none" w="sm" len="sm"/>
            <a:tailEnd type="none" w="sm" len="sm"/>
          </a:ln>
        </p:spPr>
      </p:pic>
      <p:pic>
        <p:nvPicPr>
          <p:cNvPr id="397" name="Google Shape;397;p62"/>
          <p:cNvPicPr preferRelativeResize="0"/>
          <p:nvPr/>
        </p:nvPicPr>
        <p:blipFill>
          <a:blip r:embed="rId4">
            <a:alphaModFix/>
          </a:blip>
          <a:stretch>
            <a:fillRect/>
          </a:stretch>
        </p:blipFill>
        <p:spPr>
          <a:xfrm>
            <a:off x="4934875" y="181084"/>
            <a:ext cx="3585999" cy="4781332"/>
          </a:xfrm>
          <a:prstGeom prst="rect">
            <a:avLst/>
          </a:prstGeom>
          <a:noFill/>
          <a:ln w="38100" cap="flat" cmpd="sng">
            <a:solidFill>
              <a:schemeClr val="dk2"/>
            </a:solidFill>
            <a:prstDash val="solid"/>
            <a:round/>
            <a:headEnd type="none" w="sm" len="sm"/>
            <a:tailEnd type="none" w="sm" len="sm"/>
          </a:ln>
        </p:spPr>
      </p:pic>
      <p:sp>
        <p:nvSpPr>
          <p:cNvPr id="398" name="Google Shape;398;p62"/>
          <p:cNvSpPr txBox="1"/>
          <p:nvPr/>
        </p:nvSpPr>
        <p:spPr>
          <a:xfrm>
            <a:off x="609366" y="323350"/>
            <a:ext cx="1776600" cy="683258"/>
          </a:xfrm>
          <a:prstGeom prst="rect">
            <a:avLst/>
          </a:prstGeom>
          <a:solidFill>
            <a:schemeClr val="lt1"/>
          </a:solid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 sz="1300" b="1" dirty="0">
                <a:solidFill>
                  <a:schemeClr val="dk1"/>
                </a:solidFill>
                <a:latin typeface="Roboto"/>
                <a:ea typeface="Roboto"/>
                <a:cs typeface="Roboto"/>
                <a:sym typeface="Roboto"/>
              </a:rPr>
              <a:t>In staircase nearest main office (#4 Cat)</a:t>
            </a:r>
            <a:endParaRPr sz="1300" b="1" dirty="0">
              <a:solidFill>
                <a:schemeClr val="dk1"/>
              </a:solidFill>
              <a:latin typeface="Roboto"/>
              <a:ea typeface="Roboto"/>
              <a:cs typeface="Roboto"/>
              <a:sym typeface="Roboto"/>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63"/>
          <p:cNvPicPr preferRelativeResize="0"/>
          <p:nvPr/>
        </p:nvPicPr>
        <p:blipFill>
          <a:blip r:embed="rId3">
            <a:alphaModFix/>
          </a:blip>
          <a:stretch>
            <a:fillRect/>
          </a:stretch>
        </p:blipFill>
        <p:spPr>
          <a:xfrm>
            <a:off x="4836199" y="287313"/>
            <a:ext cx="3426655" cy="4568873"/>
          </a:xfrm>
          <a:prstGeom prst="rect">
            <a:avLst/>
          </a:prstGeom>
          <a:noFill/>
          <a:ln w="38100" cap="flat" cmpd="sng">
            <a:solidFill>
              <a:schemeClr val="dk2"/>
            </a:solidFill>
            <a:prstDash val="solid"/>
            <a:round/>
            <a:headEnd type="none" w="sm" len="sm"/>
            <a:tailEnd type="none" w="sm" len="sm"/>
          </a:ln>
        </p:spPr>
      </p:pic>
      <p:sp>
        <p:nvSpPr>
          <p:cNvPr id="404" name="Google Shape;404;p63"/>
          <p:cNvSpPr txBox="1"/>
          <p:nvPr/>
        </p:nvSpPr>
        <p:spPr>
          <a:xfrm>
            <a:off x="453632" y="1515029"/>
            <a:ext cx="3665010" cy="1904367"/>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800" dirty="0">
              <a:solidFill>
                <a:schemeClr val="dk2"/>
              </a:solidFill>
            </a:endParaRPr>
          </a:p>
          <a:p>
            <a:pPr marL="0" lvl="0" indent="0" algn="ctr" rtl="0">
              <a:spcBef>
                <a:spcPts val="0"/>
              </a:spcBef>
              <a:spcAft>
                <a:spcPts val="0"/>
              </a:spcAft>
              <a:buNone/>
            </a:pPr>
            <a:r>
              <a:rPr lang="en" sz="2000" b="1" dirty="0">
                <a:solidFill>
                  <a:schemeClr val="dk1"/>
                </a:solidFill>
              </a:rPr>
              <a:t>In some cases, we have repainted original logos with our current black/silver school colors.</a:t>
            </a:r>
            <a:endParaRPr sz="2000" b="1" dirty="0">
              <a:solidFill>
                <a:schemeClr val="dk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64"/>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p>
        </p:txBody>
      </p:sp>
      <p:sp>
        <p:nvSpPr>
          <p:cNvPr id="410" name="Google Shape;410;p64"/>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11" name="Google Shape;411;p64"/>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412" name="Google Shape;412;p64"/>
          <p:cNvSpPr txBox="1"/>
          <p:nvPr/>
        </p:nvSpPr>
        <p:spPr>
          <a:xfrm>
            <a:off x="3393184" y="3742124"/>
            <a:ext cx="4532400" cy="1358326"/>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endParaRPr sz="1800" dirty="0">
              <a:solidFill>
                <a:schemeClr val="dk2"/>
              </a:solidFill>
            </a:endParaRPr>
          </a:p>
          <a:p>
            <a:pPr marL="0" lvl="0" indent="0" algn="ctr" rtl="0">
              <a:spcBef>
                <a:spcPts val="0"/>
              </a:spcBef>
              <a:spcAft>
                <a:spcPts val="0"/>
              </a:spcAft>
              <a:buNone/>
            </a:pPr>
            <a:r>
              <a:rPr lang="en" sz="1800" b="1" dirty="0">
                <a:solidFill>
                  <a:schemeClr val="dk1"/>
                </a:solidFill>
              </a:rPr>
              <a:t>In other cases, we have repainted some walls altogether new. (outside cafeteria, near north gym)</a:t>
            </a:r>
            <a:endParaRPr sz="1800" b="1" dirty="0">
              <a:solidFill>
                <a:schemeClr val="dk1"/>
              </a:solidFill>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65"/>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p>
        </p:txBody>
      </p:sp>
      <p:sp>
        <p:nvSpPr>
          <p:cNvPr id="418" name="Google Shape;418;p6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19" name="Google Shape;419;p65"/>
          <p:cNvPicPr preferRelativeResize="0"/>
          <p:nvPr/>
        </p:nvPicPr>
        <p:blipFill>
          <a:blip r:embed="rId3">
            <a:alphaModFix/>
          </a:blip>
          <a:stretch>
            <a:fillRect/>
          </a:stretch>
        </p:blipFill>
        <p:spPr>
          <a:xfrm>
            <a:off x="1172456" y="44824"/>
            <a:ext cx="6857999" cy="5065058"/>
          </a:xfrm>
          <a:prstGeom prst="rect">
            <a:avLst/>
          </a:prstGeom>
          <a:noFill/>
          <a:ln w="38100" cap="flat" cmpd="sng">
            <a:solidFill>
              <a:schemeClr val="dk2"/>
            </a:solidFill>
            <a:prstDash val="solid"/>
            <a:round/>
            <a:headEnd type="none" w="sm" len="sm"/>
            <a:tailEnd type="none" w="sm" len="sm"/>
          </a:ln>
        </p:spPr>
      </p:pic>
      <p:sp>
        <p:nvSpPr>
          <p:cNvPr id="420" name="Google Shape;420;p65"/>
          <p:cNvSpPr txBox="1"/>
          <p:nvPr/>
        </p:nvSpPr>
        <p:spPr>
          <a:xfrm>
            <a:off x="1172456" y="4141694"/>
            <a:ext cx="4532400" cy="983119"/>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chemeClr val="dk1"/>
                </a:solidFill>
              </a:rPr>
              <a:t>A few years ago, we actually “wrapped” the wall leading into the north gym for a totally cool design. </a:t>
            </a:r>
            <a:endParaRPr sz="1800" b="1" dirty="0">
              <a:solidFill>
                <a:schemeClr val="dk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pic>
        <p:nvPicPr>
          <p:cNvPr id="425" name="Google Shape;425;p66"/>
          <p:cNvPicPr preferRelativeResize="0"/>
          <p:nvPr/>
        </p:nvPicPr>
        <p:blipFill>
          <a:blip r:embed="rId3">
            <a:alphaModFix/>
          </a:blip>
          <a:stretch>
            <a:fillRect/>
          </a:stretch>
        </p:blipFill>
        <p:spPr>
          <a:xfrm>
            <a:off x="1239692" y="0"/>
            <a:ext cx="6857999" cy="5143500"/>
          </a:xfrm>
          <a:prstGeom prst="rect">
            <a:avLst/>
          </a:prstGeom>
          <a:noFill/>
          <a:ln w="38100" cap="flat" cmpd="sng">
            <a:solidFill>
              <a:schemeClr val="dk2"/>
            </a:solidFill>
            <a:prstDash val="solid"/>
            <a:round/>
            <a:headEnd type="none" w="sm" len="sm"/>
            <a:tailEnd type="none" w="sm" len="sm"/>
          </a:ln>
        </p:spPr>
      </p:pic>
      <p:sp>
        <p:nvSpPr>
          <p:cNvPr id="426" name="Google Shape;426;p66"/>
          <p:cNvSpPr txBox="1"/>
          <p:nvPr/>
        </p:nvSpPr>
        <p:spPr>
          <a:xfrm>
            <a:off x="1239692" y="4303058"/>
            <a:ext cx="3439884" cy="840441"/>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600" b="1" dirty="0">
                <a:solidFill>
                  <a:schemeClr val="dk1"/>
                </a:solidFill>
              </a:rPr>
              <a:t>And still we have other new additions that have added a lot to the spirit and celebration of past Wildcats!</a:t>
            </a:r>
            <a:endParaRPr sz="1600" b="1" dirty="0">
              <a:solidFill>
                <a:schemeClr val="dk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67"/>
          <p:cNvSpPr txBox="1">
            <a:spLocks noGrp="1"/>
          </p:cNvSpPr>
          <p:nvPr>
            <p:ph type="title"/>
          </p:nvPr>
        </p:nvSpPr>
        <p:spPr>
          <a:xfrm>
            <a:off x="73575" y="479050"/>
            <a:ext cx="4260300" cy="13011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dirty="0"/>
              <a:t>Of course I can zoom up on a few of these early ones!</a:t>
            </a:r>
            <a:endParaRPr dirty="0"/>
          </a:p>
        </p:txBody>
      </p:sp>
      <p:pic>
        <p:nvPicPr>
          <p:cNvPr id="432" name="Google Shape;432;p67"/>
          <p:cNvPicPr preferRelativeResize="0"/>
          <p:nvPr/>
        </p:nvPicPr>
        <p:blipFill>
          <a:blip r:embed="rId3">
            <a:alphaModFix/>
          </a:blip>
          <a:stretch>
            <a:fillRect/>
          </a:stretch>
        </p:blipFill>
        <p:spPr>
          <a:xfrm>
            <a:off x="4487556" y="88366"/>
            <a:ext cx="3795833" cy="4966768"/>
          </a:xfrm>
          <a:prstGeom prst="rect">
            <a:avLst/>
          </a:prstGeom>
          <a:noFill/>
          <a:ln w="38100" cap="flat" cmpd="sng">
            <a:solidFill>
              <a:schemeClr val="dk2"/>
            </a:solidFill>
            <a:prstDash val="solid"/>
            <a:round/>
            <a:headEnd type="none" w="sm" len="sm"/>
            <a:tailEnd type="none" w="sm" len="sm"/>
          </a:ln>
        </p:spPr>
      </p:pic>
      <p:sp>
        <p:nvSpPr>
          <p:cNvPr id="4" name="Google Shape;426;p66">
            <a:extLst>
              <a:ext uri="{FF2B5EF4-FFF2-40B4-BE49-F238E27FC236}">
                <a16:creationId xmlns:a16="http://schemas.microsoft.com/office/drawing/2014/main" id="{4F440DF8-1370-416A-98B8-3A618CBB3AE3}"/>
              </a:ext>
            </a:extLst>
          </p:cNvPr>
          <p:cNvSpPr txBox="1"/>
          <p:nvPr/>
        </p:nvSpPr>
        <p:spPr>
          <a:xfrm>
            <a:off x="483783" y="1267866"/>
            <a:ext cx="3439884" cy="2792185"/>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400" b="1" dirty="0">
                <a:solidFill>
                  <a:schemeClr val="dk1"/>
                </a:solidFill>
              </a:rPr>
              <a:t>Some of the first ever All-State Wildcat Athletes</a:t>
            </a:r>
            <a:endParaRPr sz="2400" b="1" dirty="0">
              <a:solidFill>
                <a:schemeClr val="dk1"/>
              </a:solidFill>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436"/>
        <p:cNvGrpSpPr/>
        <p:nvPr/>
      </p:nvGrpSpPr>
      <p:grpSpPr>
        <a:xfrm>
          <a:off x="0" y="0"/>
          <a:ext cx="0" cy="0"/>
          <a:chOff x="0" y="0"/>
          <a:chExt cx="0" cy="0"/>
        </a:xfrm>
      </p:grpSpPr>
      <p:sp>
        <p:nvSpPr>
          <p:cNvPr id="437" name="Google Shape;437;p68"/>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38" name="Google Shape;438;p6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39" name="Google Shape;439;p68"/>
          <p:cNvPicPr preferRelativeResize="0"/>
          <p:nvPr/>
        </p:nvPicPr>
        <p:blipFill>
          <a:blip r:embed="rId3">
            <a:alphaModFix/>
          </a:blip>
          <a:stretch>
            <a:fillRect/>
          </a:stretch>
        </p:blipFill>
        <p:spPr>
          <a:xfrm>
            <a:off x="4572000" y="0"/>
            <a:ext cx="3857626" cy="5143501"/>
          </a:xfrm>
          <a:prstGeom prst="rect">
            <a:avLst/>
          </a:prstGeom>
          <a:noFill/>
          <a:ln w="38100" cap="flat" cmpd="sng">
            <a:solidFill>
              <a:schemeClr val="dk2"/>
            </a:solidFill>
            <a:prstDash val="solid"/>
            <a:round/>
            <a:headEnd type="none" w="sm" len="sm"/>
            <a:tailEnd type="none" w="sm" len="sm"/>
          </a:ln>
        </p:spPr>
      </p:pic>
      <p:pic>
        <p:nvPicPr>
          <p:cNvPr id="440" name="Google Shape;440;p68"/>
          <p:cNvPicPr preferRelativeResize="0"/>
          <p:nvPr/>
        </p:nvPicPr>
        <p:blipFill>
          <a:blip r:embed="rId4">
            <a:alphaModFix/>
          </a:blip>
          <a:stretch>
            <a:fillRect/>
          </a:stretch>
        </p:blipFill>
        <p:spPr>
          <a:xfrm>
            <a:off x="332925" y="1"/>
            <a:ext cx="3857626"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444"/>
        <p:cNvGrpSpPr/>
        <p:nvPr/>
      </p:nvGrpSpPr>
      <p:grpSpPr>
        <a:xfrm>
          <a:off x="0" y="0"/>
          <a:ext cx="0" cy="0"/>
          <a:chOff x="0" y="0"/>
          <a:chExt cx="0" cy="0"/>
        </a:xfrm>
      </p:grpSpPr>
      <p:sp>
        <p:nvSpPr>
          <p:cNvPr id="445" name="Google Shape;445;p6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46" name="Google Shape;446;p6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47" name="Google Shape;447;p69"/>
          <p:cNvPicPr preferRelativeResize="0"/>
          <p:nvPr/>
        </p:nvPicPr>
        <p:blipFill>
          <a:blip r:embed="rId3">
            <a:alphaModFix/>
          </a:blip>
          <a:stretch>
            <a:fillRect/>
          </a:stretch>
        </p:blipFill>
        <p:spPr>
          <a:xfrm>
            <a:off x="557268" y="0"/>
            <a:ext cx="3857626" cy="5143501"/>
          </a:xfrm>
          <a:prstGeom prst="rect">
            <a:avLst/>
          </a:prstGeom>
          <a:noFill/>
          <a:ln w="38100" cap="flat" cmpd="sng">
            <a:solidFill>
              <a:schemeClr val="dk2"/>
            </a:solidFill>
            <a:prstDash val="solid"/>
            <a:round/>
            <a:headEnd type="none" w="sm" len="sm"/>
            <a:tailEnd type="none" w="sm" len="sm"/>
          </a:ln>
        </p:spPr>
      </p:pic>
      <p:pic>
        <p:nvPicPr>
          <p:cNvPr id="448" name="Google Shape;448;p69"/>
          <p:cNvPicPr preferRelativeResize="0"/>
          <p:nvPr/>
        </p:nvPicPr>
        <p:blipFill>
          <a:blip r:embed="rId4">
            <a:alphaModFix/>
          </a:blip>
          <a:stretch>
            <a:fillRect/>
          </a:stretch>
        </p:blipFill>
        <p:spPr>
          <a:xfrm>
            <a:off x="4974649" y="0"/>
            <a:ext cx="3857626" cy="51435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452"/>
        <p:cNvGrpSpPr/>
        <p:nvPr/>
      </p:nvGrpSpPr>
      <p:grpSpPr>
        <a:xfrm>
          <a:off x="0" y="0"/>
          <a:ext cx="0" cy="0"/>
          <a:chOff x="0" y="0"/>
          <a:chExt cx="0" cy="0"/>
        </a:xfrm>
      </p:grpSpPr>
      <p:sp>
        <p:nvSpPr>
          <p:cNvPr id="453" name="Google Shape;453;p7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54" name="Google Shape;454;p7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55" name="Google Shape;455;p70"/>
          <p:cNvPicPr preferRelativeResize="0"/>
          <p:nvPr/>
        </p:nvPicPr>
        <p:blipFill>
          <a:blip r:embed="rId3">
            <a:alphaModFix/>
          </a:blip>
          <a:stretch>
            <a:fillRect/>
          </a:stretch>
        </p:blipFill>
        <p:spPr>
          <a:xfrm>
            <a:off x="473824" y="0"/>
            <a:ext cx="3857626" cy="5143501"/>
          </a:xfrm>
          <a:prstGeom prst="rect">
            <a:avLst/>
          </a:prstGeom>
          <a:noFill/>
          <a:ln w="38100" cap="flat" cmpd="sng">
            <a:solidFill>
              <a:schemeClr val="dk2"/>
            </a:solidFill>
            <a:prstDash val="solid"/>
            <a:round/>
            <a:headEnd type="none" w="sm" len="sm"/>
            <a:tailEnd type="none" w="sm" len="sm"/>
          </a:ln>
        </p:spPr>
      </p:pic>
      <p:pic>
        <p:nvPicPr>
          <p:cNvPr id="456" name="Google Shape;456;p70"/>
          <p:cNvPicPr preferRelativeResize="0"/>
          <p:nvPr/>
        </p:nvPicPr>
        <p:blipFill>
          <a:blip r:embed="rId4">
            <a:alphaModFix/>
          </a:blip>
          <a:stretch>
            <a:fillRect/>
          </a:stretch>
        </p:blipFill>
        <p:spPr>
          <a:xfrm>
            <a:off x="4799062" y="0"/>
            <a:ext cx="3857626" cy="51435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p71"/>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62" name="Google Shape;462;p7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63" name="Google Shape;463;p71"/>
          <p:cNvPicPr preferRelativeResize="0"/>
          <p:nvPr/>
        </p:nvPicPr>
        <p:blipFill>
          <a:blip r:embed="rId3">
            <a:alphaModFix/>
          </a:blip>
          <a:stretch>
            <a:fillRect/>
          </a:stretch>
        </p:blipFill>
        <p:spPr>
          <a:xfrm>
            <a:off x="3104300" y="375913"/>
            <a:ext cx="5798175" cy="4348623"/>
          </a:xfrm>
          <a:prstGeom prst="rect">
            <a:avLst/>
          </a:prstGeom>
          <a:noFill/>
          <a:ln w="38100" cap="flat" cmpd="sng">
            <a:solidFill>
              <a:schemeClr val="dk2"/>
            </a:solidFill>
            <a:prstDash val="solid"/>
            <a:round/>
            <a:headEnd type="none" w="sm" len="sm"/>
            <a:tailEnd type="none" w="sm" len="sm"/>
          </a:ln>
        </p:spPr>
      </p:pic>
      <p:sp>
        <p:nvSpPr>
          <p:cNvPr id="464" name="Google Shape;464;p71"/>
          <p:cNvSpPr txBox="1"/>
          <p:nvPr/>
        </p:nvSpPr>
        <p:spPr>
          <a:xfrm>
            <a:off x="175750" y="215450"/>
            <a:ext cx="2211300" cy="14457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800">
              <a:solidFill>
                <a:schemeClr val="dk2"/>
              </a:solidFill>
            </a:endParaRPr>
          </a:p>
        </p:txBody>
      </p:sp>
      <p:sp>
        <p:nvSpPr>
          <p:cNvPr id="465" name="Google Shape;465;p71"/>
          <p:cNvSpPr txBox="1"/>
          <p:nvPr/>
        </p:nvSpPr>
        <p:spPr>
          <a:xfrm>
            <a:off x="175750" y="645375"/>
            <a:ext cx="2738400" cy="39972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dirty="0">
                <a:solidFill>
                  <a:schemeClr val="dk1"/>
                </a:solidFill>
              </a:rPr>
              <a:t>A few years ago, the Archive Club established “A Wildcat Salute” in the atrium. It cycles through all of the past Wildcats (and staff) who have served our country. A few teachers and students have actually dedicated flags flown overseas to Normal West where we proudly display them.  </a:t>
            </a:r>
            <a:endParaRPr sz="1800" b="1" dirty="0">
              <a:solidFill>
                <a:schemeClr val="dk1"/>
              </a:solidFil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469"/>
        <p:cNvGrpSpPr/>
        <p:nvPr/>
      </p:nvGrpSpPr>
      <p:grpSpPr>
        <a:xfrm>
          <a:off x="0" y="0"/>
          <a:ext cx="0" cy="0"/>
          <a:chOff x="0" y="0"/>
          <a:chExt cx="0" cy="0"/>
        </a:xfrm>
      </p:grpSpPr>
      <p:sp>
        <p:nvSpPr>
          <p:cNvPr id="470" name="Google Shape;470;p72"/>
          <p:cNvSpPr txBox="1">
            <a:spLocks noGrp="1"/>
          </p:cNvSpPr>
          <p:nvPr>
            <p:ph type="body" idx="1"/>
          </p:nvPr>
        </p:nvSpPr>
        <p:spPr>
          <a:xfrm>
            <a:off x="241524" y="338400"/>
            <a:ext cx="3248700" cy="44667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l" rtl="0">
              <a:spcBef>
                <a:spcPts val="0"/>
              </a:spcBef>
              <a:spcAft>
                <a:spcPts val="0"/>
              </a:spcAft>
              <a:buNone/>
            </a:pPr>
            <a:endParaRPr>
              <a:solidFill>
                <a:schemeClr val="dk1"/>
              </a:solidFill>
            </a:endParaRPr>
          </a:p>
          <a:p>
            <a:pPr marL="0" lvl="0" indent="0" algn="l" rtl="0">
              <a:spcBef>
                <a:spcPts val="1200"/>
              </a:spcBef>
              <a:spcAft>
                <a:spcPts val="0"/>
              </a:spcAft>
              <a:buNone/>
            </a:pPr>
            <a:r>
              <a:rPr lang="en">
                <a:solidFill>
                  <a:schemeClr val="dk1"/>
                </a:solidFill>
              </a:rPr>
              <a:t>Feel free to check out the </a:t>
            </a:r>
            <a:r>
              <a:rPr lang="en" u="sng">
                <a:solidFill>
                  <a:schemeClr val="hlink"/>
                </a:solidFill>
                <a:hlinkClick r:id="rId3"/>
              </a:rPr>
              <a:t>presentation</a:t>
            </a:r>
            <a:endParaRPr>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1200"/>
              </a:spcBef>
              <a:spcAft>
                <a:spcPts val="1200"/>
              </a:spcAft>
              <a:buNone/>
            </a:pPr>
            <a:r>
              <a:rPr lang="en">
                <a:solidFill>
                  <a:schemeClr val="dk1"/>
                </a:solidFill>
                <a:highlight>
                  <a:srgbClr val="E6B8AF"/>
                </a:highlight>
              </a:rPr>
              <a:t>If you know of others who should be added to the </a:t>
            </a:r>
            <a:r>
              <a:rPr lang="en">
                <a:solidFill>
                  <a:schemeClr val="dk1"/>
                </a:solidFill>
                <a:highlight>
                  <a:schemeClr val="lt1"/>
                </a:highlight>
              </a:rPr>
              <a:t>presentation, please email </a:t>
            </a:r>
            <a:r>
              <a:rPr lang="en">
                <a:solidFill>
                  <a:schemeClr val="dk1"/>
                </a:solidFill>
                <a:highlight>
                  <a:srgbClr val="C9DAF8"/>
                </a:highlight>
              </a:rPr>
              <a:t>John Bierbaum @ bierbauj@unit5.org</a:t>
            </a:r>
            <a:endParaRPr>
              <a:solidFill>
                <a:schemeClr val="dk1"/>
              </a:solidFill>
              <a:highlight>
                <a:srgbClr val="C9DAF8"/>
              </a:highlight>
            </a:endParaRPr>
          </a:p>
        </p:txBody>
      </p:sp>
      <p:pic>
        <p:nvPicPr>
          <p:cNvPr id="471" name="Google Shape;471;p72"/>
          <p:cNvPicPr preferRelativeResize="0"/>
          <p:nvPr/>
        </p:nvPicPr>
        <p:blipFill>
          <a:blip r:embed="rId4">
            <a:alphaModFix/>
          </a:blip>
          <a:stretch>
            <a:fillRect/>
          </a:stretch>
        </p:blipFill>
        <p:spPr>
          <a:xfrm>
            <a:off x="3745501" y="593828"/>
            <a:ext cx="5072451" cy="3804326"/>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476" name="Google Shape;476;p73"/>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p>
        </p:txBody>
      </p:sp>
      <p:sp>
        <p:nvSpPr>
          <p:cNvPr id="477" name="Google Shape;477;p73"/>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78" name="Google Shape;478;p73"/>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479" name="Google Shape;479;p73"/>
          <p:cNvSpPr txBox="1"/>
          <p:nvPr/>
        </p:nvSpPr>
        <p:spPr>
          <a:xfrm>
            <a:off x="1143000" y="214575"/>
            <a:ext cx="2330100" cy="5727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1800" b="1" dirty="0">
                <a:solidFill>
                  <a:schemeClr val="dk1"/>
                </a:solidFill>
              </a:rPr>
              <a:t>Remember these???</a:t>
            </a:r>
            <a:endParaRPr sz="1800" b="1" dirty="0">
              <a:solidFill>
                <a:schemeClr val="dk1"/>
              </a:solidFil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483"/>
        <p:cNvGrpSpPr/>
        <p:nvPr/>
      </p:nvGrpSpPr>
      <p:grpSpPr>
        <a:xfrm>
          <a:off x="0" y="0"/>
          <a:ext cx="0" cy="0"/>
          <a:chOff x="0" y="0"/>
          <a:chExt cx="0" cy="0"/>
        </a:xfrm>
      </p:grpSpPr>
      <p:sp>
        <p:nvSpPr>
          <p:cNvPr id="484" name="Google Shape;484;p74"/>
          <p:cNvSpPr txBox="1"/>
          <p:nvPr/>
        </p:nvSpPr>
        <p:spPr>
          <a:xfrm>
            <a:off x="166650" y="92208"/>
            <a:ext cx="8810700" cy="4997504"/>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500" dirty="0">
                <a:solidFill>
                  <a:schemeClr val="dk1"/>
                </a:solidFill>
              </a:rPr>
              <a:t>The painted bricks in our Senior hallway continue to add character to our school and celebrate the legacy of Wildcats who have graduated from Normal West. As we are now approaching a point where space for future bricks is at a premium, it’s interesting to think about where that idea came from in the beginning.</a:t>
            </a:r>
            <a:endParaRPr sz="1500" dirty="0">
              <a:solidFill>
                <a:schemeClr val="dk1"/>
              </a:solidFill>
            </a:endParaRPr>
          </a:p>
          <a:p>
            <a:pPr marL="0" lvl="0" indent="0" algn="l" rtl="0">
              <a:spcBef>
                <a:spcPts val="0"/>
              </a:spcBef>
              <a:spcAft>
                <a:spcPts val="0"/>
              </a:spcAft>
              <a:buNone/>
            </a:pPr>
            <a:endParaRPr sz="1500" dirty="0">
              <a:solidFill>
                <a:schemeClr val="dk1"/>
              </a:solidFill>
            </a:endParaRPr>
          </a:p>
          <a:p>
            <a:pPr marL="0" lvl="0" indent="0" algn="l" rtl="0">
              <a:spcBef>
                <a:spcPts val="0"/>
              </a:spcBef>
              <a:spcAft>
                <a:spcPts val="0"/>
              </a:spcAft>
              <a:buNone/>
            </a:pPr>
            <a:r>
              <a:rPr lang="en" sz="1500" dirty="0">
                <a:solidFill>
                  <a:schemeClr val="dk1"/>
                </a:solidFill>
              </a:rPr>
              <a:t>The October 21, 1998 </a:t>
            </a:r>
            <a:r>
              <a:rPr lang="en" sz="1500" i="1" dirty="0">
                <a:solidFill>
                  <a:schemeClr val="dk1"/>
                </a:solidFill>
              </a:rPr>
              <a:t>Paw Print</a:t>
            </a:r>
            <a:r>
              <a:rPr lang="en" sz="1500" dirty="0">
                <a:solidFill>
                  <a:schemeClr val="dk1"/>
                </a:solidFill>
              </a:rPr>
              <a:t> story, “Brick-painting should be more permanent,” provides some answers. The article quotes Mr. Tim Franz, then Student Council advisor, as saying, “The idea was brought up last year by seniors Ginger Garrett and Sonia Sosa. Its purpose was to generate spirit among seniors. Everyone was saying how sterile the school looks. Maybe this would help. If more people did it, it would look awesome.”</a:t>
            </a:r>
            <a:endParaRPr sz="1500" dirty="0">
              <a:solidFill>
                <a:schemeClr val="dk1"/>
              </a:solidFill>
            </a:endParaRPr>
          </a:p>
          <a:p>
            <a:pPr marL="0" lvl="0" indent="0" algn="l" rtl="0">
              <a:spcBef>
                <a:spcPts val="0"/>
              </a:spcBef>
              <a:spcAft>
                <a:spcPts val="0"/>
              </a:spcAft>
              <a:buNone/>
            </a:pPr>
            <a:endParaRPr sz="1500" dirty="0">
              <a:solidFill>
                <a:schemeClr val="dk1"/>
              </a:solidFill>
            </a:endParaRPr>
          </a:p>
          <a:p>
            <a:pPr marL="0" lvl="0" indent="0" algn="l" rtl="0">
              <a:spcBef>
                <a:spcPts val="0"/>
              </a:spcBef>
              <a:spcAft>
                <a:spcPts val="0"/>
              </a:spcAft>
              <a:buNone/>
            </a:pPr>
            <a:r>
              <a:rPr lang="en" sz="1500" dirty="0">
                <a:solidFill>
                  <a:schemeClr val="dk1"/>
                </a:solidFill>
              </a:rPr>
              <a:t>In the spring of 1998, Student Council member had attended the state student council convention and came back to N.W. with the idea for future classes. The original idea for the tradition - as evidenced in the October, 1998 picture of seniors painting bricks - was for the bricks to be completed in the fall, remain up all year, and then be painted over for the next class. As Dr. Crabtree was quoted, “It’s special for the seniors, when they leave they won’t be back and eventually the space would run out.” The </a:t>
            </a:r>
            <a:r>
              <a:rPr lang="en" sz="1500" i="1" dirty="0">
                <a:solidFill>
                  <a:schemeClr val="dk1"/>
                </a:solidFill>
              </a:rPr>
              <a:t>Paw Print</a:t>
            </a:r>
            <a:r>
              <a:rPr lang="en" sz="1500" dirty="0">
                <a:solidFill>
                  <a:schemeClr val="dk1"/>
                </a:solidFill>
              </a:rPr>
              <a:t> article later states that he was willing to talk about the possibility of leaving them up longer if that’s what students wanted.</a:t>
            </a:r>
            <a:endParaRPr sz="1500" dirty="0">
              <a:solidFill>
                <a:schemeClr val="dk1"/>
              </a:solidFill>
            </a:endParaRPr>
          </a:p>
          <a:p>
            <a:pPr marL="0" lvl="0" indent="0" algn="l" rtl="0">
              <a:spcBef>
                <a:spcPts val="0"/>
              </a:spcBef>
              <a:spcAft>
                <a:spcPts val="0"/>
              </a:spcAft>
              <a:buNone/>
            </a:pPr>
            <a:endParaRPr sz="1500" dirty="0">
              <a:solidFill>
                <a:schemeClr val="dk1"/>
              </a:solidFill>
            </a:endParaRPr>
          </a:p>
          <a:p>
            <a:pPr marL="0" lvl="0" indent="0" algn="l" rtl="0">
              <a:spcBef>
                <a:spcPts val="0"/>
              </a:spcBef>
              <a:spcAft>
                <a:spcPts val="0"/>
              </a:spcAft>
              <a:buNone/>
            </a:pPr>
            <a:r>
              <a:rPr lang="en" sz="1500" dirty="0">
                <a:solidFill>
                  <a:schemeClr val="dk1"/>
                </a:solidFill>
              </a:rPr>
              <a:t>So were the original bricks painted over or did they remain up? Well, kind of both. If you look closely at some of the bricks, you can find a couple painted by the Class of 1999. One example is Heidi Hellman’s (‘99) “BTG” brick. It is hard to know how many were originally painted and how many have been unfortunately damaged due to water or fading and painted over.   </a:t>
            </a:r>
            <a:r>
              <a:rPr lang="en-US" sz="1500" dirty="0">
                <a:solidFill>
                  <a:schemeClr val="dk1"/>
                </a:solidFill>
              </a:rPr>
              <a:t>BTG, BTW, stands for Blue Tone Groove, a group of Normal West students who had formed their own band and create an album that Mr. Franz still has a copy of.</a:t>
            </a:r>
            <a:endParaRPr sz="1500" dirty="0">
              <a:solidFill>
                <a:schemeClr val="dk1"/>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75"/>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490" name="Google Shape;490;p75"/>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491" name="Google Shape;491;p75"/>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pic>
        <p:nvPicPr>
          <p:cNvPr id="496" name="Google Shape;496;p76"/>
          <p:cNvPicPr preferRelativeResize="0"/>
          <p:nvPr/>
        </p:nvPicPr>
        <p:blipFill>
          <a:blip r:embed="rId3">
            <a:alphaModFix/>
          </a:blip>
          <a:stretch>
            <a:fillRect/>
          </a:stretch>
        </p:blipFill>
        <p:spPr>
          <a:xfrm>
            <a:off x="311700" y="976230"/>
            <a:ext cx="4278702" cy="3209027"/>
          </a:xfrm>
          <a:prstGeom prst="rect">
            <a:avLst/>
          </a:prstGeom>
          <a:noFill/>
          <a:ln w="38100" cap="flat" cmpd="sng">
            <a:solidFill>
              <a:schemeClr val="dk2"/>
            </a:solidFill>
            <a:prstDash val="solid"/>
            <a:round/>
            <a:headEnd type="none" w="sm" len="sm"/>
            <a:tailEnd type="none" w="sm" len="sm"/>
          </a:ln>
        </p:spPr>
      </p:pic>
      <p:sp>
        <p:nvSpPr>
          <p:cNvPr id="497" name="Google Shape;497;p76"/>
          <p:cNvSpPr txBox="1"/>
          <p:nvPr/>
        </p:nvSpPr>
        <p:spPr>
          <a:xfrm>
            <a:off x="4870225" y="266475"/>
            <a:ext cx="4048200" cy="4677600"/>
          </a:xfrm>
          <a:prstGeom prst="rect">
            <a:avLst/>
          </a:prstGeom>
          <a:no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dirty="0">
                <a:solidFill>
                  <a:schemeClr val="dk1"/>
                </a:solidFill>
              </a:rPr>
              <a:t>As you may or may not imagine, bricks have over the time faded or been damaged by leaks in the hallway ceiling. So – by now you should have guessed it - the Archive Club started to carefully - using a black light - figure out to the best of our abilities what the original brick said / how they were colored and restored them. To date, there is probably about 10% of the bricks that need to be restored and we are about 1/2 done with the project. Of course, we had to start with any BTG bricks!!! If you know, you know!!!</a:t>
            </a:r>
            <a:endParaRPr sz="1800" dirty="0">
              <a:solidFill>
                <a:schemeClr val="dk1"/>
              </a:solidFill>
            </a:endParaRP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Shape 501"/>
        <p:cNvGrpSpPr/>
        <p:nvPr/>
      </p:nvGrpSpPr>
      <p:grpSpPr>
        <a:xfrm>
          <a:off x="0" y="0"/>
          <a:ext cx="0" cy="0"/>
          <a:chOff x="0" y="0"/>
          <a:chExt cx="0" cy="0"/>
        </a:xfrm>
      </p:grpSpPr>
      <p:sp>
        <p:nvSpPr>
          <p:cNvPr id="502" name="Google Shape;502;p77"/>
          <p:cNvSpPr txBox="1">
            <a:spLocks noGrp="1"/>
          </p:cNvSpPr>
          <p:nvPr>
            <p:ph type="body" idx="4294967295"/>
          </p:nvPr>
        </p:nvSpPr>
        <p:spPr>
          <a:xfrm>
            <a:off x="311150" y="479425"/>
            <a:ext cx="4260850" cy="418465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r>
              <a:rPr lang="en">
                <a:solidFill>
                  <a:schemeClr val="dk1"/>
                </a:solidFill>
              </a:rPr>
              <a:t>When this classic shirt arrived in our archive last year, it didn’t mean a whole until this year’s volleyball was undefeated earlier in the season and some comparisons were being made with the 1st volleyball team back in the fall of 1995. </a:t>
            </a:r>
            <a:endParaRPr>
              <a:solidFill>
                <a:schemeClr val="dk1"/>
              </a:solidFill>
            </a:endParaRPr>
          </a:p>
          <a:p>
            <a:pPr marL="0" lvl="0" indent="0" algn="l" rtl="0">
              <a:spcBef>
                <a:spcPts val="1200"/>
              </a:spcBef>
              <a:spcAft>
                <a:spcPts val="0"/>
              </a:spcAft>
              <a:buNone/>
            </a:pPr>
            <a:endParaRPr>
              <a:solidFill>
                <a:schemeClr val="dk1"/>
              </a:solidFill>
            </a:endParaRPr>
          </a:p>
          <a:p>
            <a:pPr marL="0" lvl="0" indent="0" algn="l" rtl="0">
              <a:spcBef>
                <a:spcPts val="1200"/>
              </a:spcBef>
              <a:spcAft>
                <a:spcPts val="1200"/>
              </a:spcAft>
              <a:buNone/>
            </a:pPr>
            <a:r>
              <a:rPr lang="en">
                <a:solidFill>
                  <a:schemeClr val="dk1"/>
                </a:solidFill>
              </a:rPr>
              <a:t>So…the Archive Club decided to have a retro shirt done to honor the 1995 volleyball squad….</a:t>
            </a:r>
            <a:endParaRPr>
              <a:solidFill>
                <a:schemeClr val="dk1"/>
              </a:solidFill>
            </a:endParaRPr>
          </a:p>
        </p:txBody>
      </p:sp>
      <p:pic>
        <p:nvPicPr>
          <p:cNvPr id="503" name="Google Shape;503;p77"/>
          <p:cNvPicPr preferRelativeResize="0"/>
          <p:nvPr/>
        </p:nvPicPr>
        <p:blipFill>
          <a:blip r:embed="rId3">
            <a:alphaModFix/>
          </a:blip>
          <a:stretch>
            <a:fillRect/>
          </a:stretch>
        </p:blipFill>
        <p:spPr>
          <a:xfrm>
            <a:off x="4914649" y="99893"/>
            <a:ext cx="3857626" cy="49514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78"/>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09" name="Google Shape;509;p7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10" name="Google Shape;510;p78"/>
          <p:cNvPicPr preferRelativeResize="0"/>
          <p:nvPr/>
        </p:nvPicPr>
        <p:blipFill>
          <a:blip r:embed="rId3">
            <a:alphaModFix/>
          </a:blip>
          <a:stretch>
            <a:fillRect/>
          </a:stretch>
        </p:blipFill>
        <p:spPr>
          <a:xfrm>
            <a:off x="1295400" y="15240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Shape 514"/>
        <p:cNvGrpSpPr/>
        <p:nvPr/>
      </p:nvGrpSpPr>
      <p:grpSpPr>
        <a:xfrm>
          <a:off x="0" y="0"/>
          <a:ext cx="0" cy="0"/>
          <a:chOff x="0" y="0"/>
          <a:chExt cx="0" cy="0"/>
        </a:xfrm>
      </p:grpSpPr>
      <p:sp>
        <p:nvSpPr>
          <p:cNvPr id="515" name="Google Shape;515;p7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16" name="Google Shape;516;p7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17" name="Google Shape;517;p79"/>
          <p:cNvPicPr preferRelativeResize="0"/>
          <p:nvPr/>
        </p:nvPicPr>
        <p:blipFill>
          <a:blip r:embed="rId3">
            <a:alphaModFix/>
          </a:blip>
          <a:stretch>
            <a:fillRect/>
          </a:stretch>
        </p:blipFill>
        <p:spPr>
          <a:xfrm>
            <a:off x="311688" y="101850"/>
            <a:ext cx="3857626" cy="5143501"/>
          </a:xfrm>
          <a:prstGeom prst="rect">
            <a:avLst/>
          </a:prstGeom>
          <a:noFill/>
          <a:ln w="38100" cap="flat" cmpd="sng">
            <a:solidFill>
              <a:schemeClr val="dk2"/>
            </a:solidFill>
            <a:prstDash val="solid"/>
            <a:round/>
            <a:headEnd type="none" w="sm" len="sm"/>
            <a:tailEnd type="none" w="sm" len="sm"/>
          </a:ln>
        </p:spPr>
      </p:pic>
      <p:pic>
        <p:nvPicPr>
          <p:cNvPr id="518" name="Google Shape;518;p79"/>
          <p:cNvPicPr preferRelativeResize="0"/>
          <p:nvPr/>
        </p:nvPicPr>
        <p:blipFill>
          <a:blip r:embed="rId4">
            <a:alphaModFix/>
          </a:blip>
          <a:stretch>
            <a:fillRect/>
          </a:stretch>
        </p:blipFill>
        <p:spPr>
          <a:xfrm>
            <a:off x="4974663" y="101850"/>
            <a:ext cx="3857626" cy="5143501"/>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522"/>
        <p:cNvGrpSpPr/>
        <p:nvPr/>
      </p:nvGrpSpPr>
      <p:grpSpPr>
        <a:xfrm>
          <a:off x="0" y="0"/>
          <a:ext cx="0" cy="0"/>
          <a:chOff x="0" y="0"/>
          <a:chExt cx="0" cy="0"/>
        </a:xfrm>
      </p:grpSpPr>
      <p:sp>
        <p:nvSpPr>
          <p:cNvPr id="523" name="Google Shape;523;p8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pic>
        <p:nvPicPr>
          <p:cNvPr id="524" name="Google Shape;524;p80"/>
          <p:cNvPicPr preferRelativeResize="0"/>
          <p:nvPr/>
        </p:nvPicPr>
        <p:blipFill>
          <a:blip r:embed="rId3">
            <a:alphaModFix/>
          </a:blip>
          <a:stretch>
            <a:fillRect/>
          </a:stretch>
        </p:blipFill>
        <p:spPr>
          <a:xfrm>
            <a:off x="2320578" y="20651"/>
            <a:ext cx="6823422" cy="5122849"/>
          </a:xfrm>
          <a:prstGeom prst="rect">
            <a:avLst/>
          </a:prstGeom>
          <a:noFill/>
          <a:ln w="38100" cap="flat" cmpd="sng">
            <a:solidFill>
              <a:schemeClr val="dk2"/>
            </a:solidFill>
            <a:prstDash val="solid"/>
            <a:round/>
            <a:headEnd type="none" w="sm" len="sm"/>
            <a:tailEnd type="none" w="sm" len="sm"/>
          </a:ln>
        </p:spPr>
      </p:pic>
      <p:sp>
        <p:nvSpPr>
          <p:cNvPr id="525" name="Google Shape;525;p80"/>
          <p:cNvSpPr txBox="1"/>
          <p:nvPr/>
        </p:nvSpPr>
        <p:spPr>
          <a:xfrm>
            <a:off x="107526" y="444200"/>
            <a:ext cx="2868900" cy="44475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b="1" dirty="0">
                <a:solidFill>
                  <a:srgbClr val="FF9900"/>
                </a:solidFill>
              </a:rPr>
              <a:t>And during Homecoming, we set up a history display to celebrate so many of the original team members and their families back at West!</a:t>
            </a:r>
            <a:endParaRPr sz="1800" b="1" dirty="0">
              <a:solidFill>
                <a:srgbClr val="FF9900"/>
              </a:solidFill>
            </a:endParaRPr>
          </a:p>
          <a:p>
            <a:pPr marL="0" lvl="0" indent="0" algn="l" rtl="0">
              <a:spcBef>
                <a:spcPts val="0"/>
              </a:spcBef>
              <a:spcAft>
                <a:spcPts val="0"/>
              </a:spcAft>
              <a:buNone/>
            </a:pPr>
            <a:endParaRPr sz="1800" b="1" dirty="0">
              <a:solidFill>
                <a:srgbClr val="FF9900"/>
              </a:solidFill>
            </a:endParaRPr>
          </a:p>
          <a:p>
            <a:pPr marL="0" lvl="0" indent="0" algn="l" rtl="0">
              <a:spcBef>
                <a:spcPts val="0"/>
              </a:spcBef>
              <a:spcAft>
                <a:spcPts val="0"/>
              </a:spcAft>
              <a:buNone/>
            </a:pPr>
            <a:r>
              <a:rPr lang="en" sz="1800" b="1" dirty="0">
                <a:solidFill>
                  <a:srgbClr val="FF9900"/>
                </a:solidFill>
              </a:rPr>
              <a:t>Check out the </a:t>
            </a:r>
            <a:r>
              <a:rPr lang="en" sz="1800" b="1" u="sng" dirty="0">
                <a:solidFill>
                  <a:schemeClr val="hlink"/>
                </a:solidFill>
                <a:hlinkClick r:id="rId4"/>
              </a:rPr>
              <a:t>video</a:t>
            </a:r>
            <a:endParaRPr sz="1800" b="1" dirty="0">
              <a:solidFill>
                <a:srgbClr val="FF9900"/>
              </a:solidFill>
            </a:endParaRPr>
          </a:p>
          <a:p>
            <a:pPr marL="0" lvl="0" indent="0" algn="l" rtl="0">
              <a:spcBef>
                <a:spcPts val="0"/>
              </a:spcBef>
              <a:spcAft>
                <a:spcPts val="0"/>
              </a:spcAft>
              <a:buNone/>
            </a:pPr>
            <a:endParaRPr sz="1800" b="1" dirty="0">
              <a:solidFill>
                <a:srgbClr val="FF9900"/>
              </a:solidFill>
            </a:endParaRPr>
          </a:p>
          <a:p>
            <a:pPr marL="0" lvl="0" indent="0" algn="l" rtl="0">
              <a:spcBef>
                <a:spcPts val="0"/>
              </a:spcBef>
              <a:spcAft>
                <a:spcPts val="0"/>
              </a:spcAft>
              <a:buNone/>
            </a:pPr>
            <a:r>
              <a:rPr lang="en" sz="1800" b="1" dirty="0">
                <a:solidFill>
                  <a:srgbClr val="FF9900"/>
                </a:solidFill>
              </a:rPr>
              <a:t>Shout out to Courtney Kalley for providing Halloween socks for the whole 2024 socks…just like the 1995 squad!</a:t>
            </a:r>
            <a:endParaRPr sz="1800" b="1" dirty="0">
              <a:solidFill>
                <a:srgbClr val="FF9900"/>
              </a:solidFill>
            </a:endParaRP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0" name="Google Shape;530;p81"/>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31" name="Google Shape;531;p8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32" name="Google Shape;532;p81"/>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Shape 536"/>
        <p:cNvGrpSpPr/>
        <p:nvPr/>
      </p:nvGrpSpPr>
      <p:grpSpPr>
        <a:xfrm>
          <a:off x="0" y="0"/>
          <a:ext cx="0" cy="0"/>
          <a:chOff x="0" y="0"/>
          <a:chExt cx="0" cy="0"/>
        </a:xfrm>
      </p:grpSpPr>
      <p:sp>
        <p:nvSpPr>
          <p:cNvPr id="537" name="Google Shape;537;p8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38" name="Google Shape;538;p8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39" name="Google Shape;539;p82"/>
          <p:cNvPicPr preferRelativeResize="0"/>
          <p:nvPr/>
        </p:nvPicPr>
        <p:blipFill>
          <a:blip r:embed="rId3">
            <a:alphaModFix/>
          </a:blip>
          <a:stretch>
            <a:fillRect/>
          </a:stretch>
        </p:blipFill>
        <p:spPr>
          <a:xfrm>
            <a:off x="4866938" y="0"/>
            <a:ext cx="3857626" cy="5143501"/>
          </a:xfrm>
          <a:prstGeom prst="rect">
            <a:avLst/>
          </a:prstGeom>
          <a:noFill/>
          <a:ln w="38100" cap="flat" cmpd="sng">
            <a:solidFill>
              <a:schemeClr val="dk2"/>
            </a:solidFill>
            <a:prstDash val="solid"/>
            <a:round/>
            <a:headEnd type="none" w="sm" len="sm"/>
            <a:tailEnd type="none" w="sm" len="sm"/>
          </a:ln>
        </p:spPr>
      </p:pic>
      <p:pic>
        <p:nvPicPr>
          <p:cNvPr id="540" name="Google Shape;540;p82"/>
          <p:cNvPicPr preferRelativeResize="0"/>
          <p:nvPr/>
        </p:nvPicPr>
        <p:blipFill>
          <a:blip r:embed="rId4">
            <a:alphaModFix/>
          </a:blip>
          <a:stretch>
            <a:fillRect/>
          </a:stretch>
        </p:blipFill>
        <p:spPr>
          <a:xfrm>
            <a:off x="181388" y="169375"/>
            <a:ext cx="3857626" cy="5143501"/>
          </a:xfrm>
          <a:prstGeom prst="rect">
            <a:avLst/>
          </a:prstGeom>
          <a:noFill/>
          <a:ln w="38100" cap="flat" cmpd="sng">
            <a:solidFill>
              <a:schemeClr val="dk2"/>
            </a:solidFill>
            <a:prstDash val="solid"/>
            <a:round/>
            <a:headEnd type="none" w="sm" len="sm"/>
            <a:tailEnd type="none" w="sm" len="sm"/>
          </a:ln>
        </p:spPr>
      </p:pic>
      <p:sp>
        <p:nvSpPr>
          <p:cNvPr id="541" name="Google Shape;541;p82"/>
          <p:cNvSpPr txBox="1"/>
          <p:nvPr/>
        </p:nvSpPr>
        <p:spPr>
          <a:xfrm>
            <a:off x="158425" y="96200"/>
            <a:ext cx="4583400" cy="10563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t>We have had so much fun incorporating our history into different aspects of the school year!</a:t>
            </a:r>
            <a:endParaRPr sz="1800"/>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83"/>
          <p:cNvSpPr txBox="1">
            <a:spLocks noGrp="1"/>
          </p:cNvSpPr>
          <p:nvPr>
            <p:ph type="title"/>
          </p:nvPr>
        </p:nvSpPr>
        <p:spPr>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ctr" rtl="0">
              <a:spcBef>
                <a:spcPts val="0"/>
              </a:spcBef>
              <a:spcAft>
                <a:spcPts val="0"/>
              </a:spcAft>
              <a:buNone/>
            </a:pPr>
            <a:r>
              <a:rPr lang="en" b="1" dirty="0">
                <a:solidFill>
                  <a:schemeClr val="tx1"/>
                </a:solidFill>
              </a:rPr>
              <a:t>Class of 1996 football team for the win!</a:t>
            </a:r>
            <a:endParaRPr b="1" dirty="0">
              <a:solidFill>
                <a:schemeClr val="tx1"/>
              </a:solidFill>
            </a:endParaRPr>
          </a:p>
        </p:txBody>
      </p:sp>
      <p:sp>
        <p:nvSpPr>
          <p:cNvPr id="547" name="Google Shape;547;p83"/>
          <p:cNvSpPr txBox="1">
            <a:spLocks noGrp="1"/>
          </p:cNvSpPr>
          <p:nvPr>
            <p:ph type="body" idx="1"/>
          </p:nvPr>
        </p:nvSpPr>
        <p:spPr>
          <a:xfrm>
            <a:off x="311675" y="2084157"/>
            <a:ext cx="8520600" cy="22200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a:bodyPr>
          <a:lstStyle/>
          <a:p>
            <a:pPr marL="0" lvl="0" indent="0" algn="l" rtl="0">
              <a:spcBef>
                <a:spcPts val="0"/>
              </a:spcBef>
              <a:spcAft>
                <a:spcPts val="0"/>
              </a:spcAft>
              <a:buNone/>
            </a:pPr>
            <a:endParaRPr dirty="0">
              <a:solidFill>
                <a:srgbClr val="000000"/>
              </a:solidFill>
            </a:endParaRPr>
          </a:p>
          <a:p>
            <a:pPr marL="0" lvl="0" indent="0" algn="l" rtl="0">
              <a:spcBef>
                <a:spcPts val="1200"/>
              </a:spcBef>
              <a:spcAft>
                <a:spcPts val="0"/>
              </a:spcAft>
              <a:buNone/>
            </a:pPr>
            <a:r>
              <a:rPr lang="en" dirty="0">
                <a:solidFill>
                  <a:srgbClr val="000000"/>
                </a:solidFill>
              </a:rPr>
              <a:t>Through some really wonderful coordination between the West Athletic Department, Gridiron Club, various football alum, and </a:t>
            </a:r>
            <a:r>
              <a:rPr lang="en" b="1" dirty="0">
                <a:solidFill>
                  <a:srgbClr val="000000"/>
                </a:solidFill>
              </a:rPr>
              <a:t>the Class of 1996 football team</a:t>
            </a:r>
            <a:r>
              <a:rPr lang="en" dirty="0">
                <a:solidFill>
                  <a:srgbClr val="000000"/>
                </a:solidFill>
              </a:rPr>
              <a:t> an ambitious project was launched to raise the funds necessary to upgrade some aspects of the Normal West football complex.</a:t>
            </a:r>
            <a:endParaRPr dirty="0">
              <a:solidFill>
                <a:srgbClr val="000000"/>
              </a:solidFill>
            </a:endParaRPr>
          </a:p>
          <a:p>
            <a:pPr marL="0" lvl="0" indent="0" algn="l" rtl="0">
              <a:spcBef>
                <a:spcPts val="1200"/>
              </a:spcBef>
              <a:spcAft>
                <a:spcPts val="1200"/>
              </a:spcAft>
              <a:buNone/>
            </a:pPr>
            <a:endParaRPr dirty="0">
              <a:solidFill>
                <a:srgbClr val="000000"/>
              </a:solidFill>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Shape 551"/>
        <p:cNvGrpSpPr/>
        <p:nvPr/>
      </p:nvGrpSpPr>
      <p:grpSpPr>
        <a:xfrm>
          <a:off x="0" y="0"/>
          <a:ext cx="0" cy="0"/>
          <a:chOff x="0" y="0"/>
          <a:chExt cx="0" cy="0"/>
        </a:xfrm>
      </p:grpSpPr>
      <p:pic>
        <p:nvPicPr>
          <p:cNvPr id="552" name="Google Shape;552;p84"/>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553" name="Google Shape;553;p84"/>
          <p:cNvSpPr txBox="1"/>
          <p:nvPr/>
        </p:nvSpPr>
        <p:spPr>
          <a:xfrm>
            <a:off x="1805050" y="1471200"/>
            <a:ext cx="1069500" cy="4923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t>No flags</a:t>
            </a:r>
            <a:endParaRPr sz="1800"/>
          </a:p>
        </p:txBody>
      </p:sp>
      <p:sp>
        <p:nvSpPr>
          <p:cNvPr id="554" name="Google Shape;554;p84"/>
          <p:cNvSpPr/>
          <p:nvPr/>
        </p:nvSpPr>
        <p:spPr>
          <a:xfrm>
            <a:off x="514925" y="1963475"/>
            <a:ext cx="1120500" cy="271500"/>
          </a:xfrm>
          <a:prstGeom prst="rightArrow">
            <a:avLst>
              <a:gd name="adj1" fmla="val 50000"/>
              <a:gd name="adj2" fmla="val 50000"/>
            </a:avLst>
          </a:prstGeom>
          <a:solidFill>
            <a:schemeClr val="lt2"/>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85"/>
          <p:cNvPicPr preferRelativeResize="0"/>
          <p:nvPr/>
        </p:nvPicPr>
        <p:blipFill>
          <a:blip r:embed="rId3">
            <a:alphaModFix/>
          </a:blip>
          <a:stretch>
            <a:fillRect/>
          </a:stretch>
        </p:blipFill>
        <p:spPr>
          <a:xfrm>
            <a:off x="1295400" y="152400"/>
            <a:ext cx="6857999" cy="5143500"/>
          </a:xfrm>
          <a:prstGeom prst="rect">
            <a:avLst/>
          </a:prstGeom>
          <a:noFill/>
          <a:ln w="38100" cap="flat" cmpd="sng">
            <a:solidFill>
              <a:schemeClr val="dk2"/>
            </a:solidFill>
            <a:prstDash val="solid"/>
            <a:round/>
            <a:headEnd type="none" w="sm" len="sm"/>
            <a:tailEnd type="none" w="sm" len="sm"/>
          </a:ln>
        </p:spPr>
      </p:pic>
      <p:sp>
        <p:nvSpPr>
          <p:cNvPr id="560" name="Google Shape;560;p85"/>
          <p:cNvSpPr txBox="1"/>
          <p:nvPr/>
        </p:nvSpPr>
        <p:spPr>
          <a:xfrm>
            <a:off x="1618300" y="2478000"/>
            <a:ext cx="2750100" cy="4923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t>Worn grass and mud pit</a:t>
            </a:r>
            <a:endParaRPr sz="1800"/>
          </a:p>
        </p:txBody>
      </p:sp>
      <p:sp>
        <p:nvSpPr>
          <p:cNvPr id="561" name="Google Shape;561;p85"/>
          <p:cNvSpPr/>
          <p:nvPr/>
        </p:nvSpPr>
        <p:spPr>
          <a:xfrm>
            <a:off x="294250" y="3117775"/>
            <a:ext cx="1969200" cy="407400"/>
          </a:xfrm>
          <a:prstGeom prst="rightArrow">
            <a:avLst>
              <a:gd name="adj1" fmla="val 50000"/>
              <a:gd name="adj2" fmla="val 50000"/>
            </a:avLst>
          </a:prstGeom>
          <a:solidFill>
            <a:schemeClr val="lt1"/>
          </a:solidFill>
          <a:ln w="9525" cap="flat" cmpd="sng">
            <a:solidFill>
              <a:schemeClr val="dk2"/>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565"/>
        <p:cNvGrpSpPr/>
        <p:nvPr/>
      </p:nvGrpSpPr>
      <p:grpSpPr>
        <a:xfrm>
          <a:off x="0" y="0"/>
          <a:ext cx="0" cy="0"/>
          <a:chOff x="0" y="0"/>
          <a:chExt cx="0" cy="0"/>
        </a:xfrm>
      </p:grpSpPr>
      <p:sp>
        <p:nvSpPr>
          <p:cNvPr id="566" name="Google Shape;566;p86"/>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67" name="Google Shape;567;p86"/>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68" name="Google Shape;568;p86"/>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sp>
        <p:nvSpPr>
          <p:cNvPr id="573" name="Google Shape;573;p87"/>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74" name="Google Shape;574;p87"/>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75" name="Google Shape;575;p87"/>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576" name="Google Shape;576;p87"/>
          <p:cNvSpPr txBox="1"/>
          <p:nvPr/>
        </p:nvSpPr>
        <p:spPr>
          <a:xfrm>
            <a:off x="73550" y="198050"/>
            <a:ext cx="2868900" cy="5727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Look! There’s flags!</a:t>
            </a:r>
            <a:endParaRPr sz="1800">
              <a:solidFill>
                <a:schemeClr val="dk1"/>
              </a:solidFill>
            </a:endParaRP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580"/>
        <p:cNvGrpSpPr/>
        <p:nvPr/>
      </p:nvGrpSpPr>
      <p:grpSpPr>
        <a:xfrm>
          <a:off x="0" y="0"/>
          <a:ext cx="0" cy="0"/>
          <a:chOff x="0" y="0"/>
          <a:chExt cx="0" cy="0"/>
        </a:xfrm>
      </p:grpSpPr>
      <p:sp>
        <p:nvSpPr>
          <p:cNvPr id="581" name="Google Shape;581;p88"/>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82" name="Google Shape;582;p88"/>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83" name="Google Shape;583;p88"/>
          <p:cNvPicPr preferRelativeResize="0"/>
          <p:nvPr/>
        </p:nvPicPr>
        <p:blipFill>
          <a:blip r:embed="rId3">
            <a:alphaModFix/>
          </a:blip>
          <a:stretch>
            <a:fillRect/>
          </a:stretch>
        </p:blipFill>
        <p:spPr>
          <a:xfrm>
            <a:off x="1295400" y="152400"/>
            <a:ext cx="6857999" cy="5143500"/>
          </a:xfrm>
          <a:prstGeom prst="rect">
            <a:avLst/>
          </a:prstGeom>
          <a:noFill/>
          <a:ln w="38100" cap="flat" cmpd="sng">
            <a:solidFill>
              <a:schemeClr val="dk2"/>
            </a:solidFill>
            <a:prstDash val="solid"/>
            <a:round/>
            <a:headEnd type="none" w="sm" len="sm"/>
            <a:tailEnd type="none" w="sm" len="sm"/>
          </a:ln>
        </p:spPr>
      </p:pic>
      <p:sp>
        <p:nvSpPr>
          <p:cNvPr id="584" name="Google Shape;584;p88"/>
          <p:cNvSpPr txBox="1"/>
          <p:nvPr/>
        </p:nvSpPr>
        <p:spPr>
          <a:xfrm>
            <a:off x="73550" y="198050"/>
            <a:ext cx="2868900" cy="8196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Look! There’s flags! And more flags!</a:t>
            </a:r>
            <a:endParaRPr sz="1800">
              <a:solidFill>
                <a:schemeClr val="dk1"/>
              </a:solidFill>
            </a:endParaRP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588"/>
        <p:cNvGrpSpPr/>
        <p:nvPr/>
      </p:nvGrpSpPr>
      <p:grpSpPr>
        <a:xfrm>
          <a:off x="0" y="0"/>
          <a:ext cx="0" cy="0"/>
          <a:chOff x="0" y="0"/>
          <a:chExt cx="0" cy="0"/>
        </a:xfrm>
      </p:grpSpPr>
      <p:sp>
        <p:nvSpPr>
          <p:cNvPr id="589" name="Google Shape;589;p89"/>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dirty="0"/>
          </a:p>
        </p:txBody>
      </p:sp>
      <p:sp>
        <p:nvSpPr>
          <p:cNvPr id="590" name="Google Shape;590;p89"/>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91" name="Google Shape;591;p89"/>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592" name="Google Shape;592;p89"/>
          <p:cNvSpPr txBox="1"/>
          <p:nvPr/>
        </p:nvSpPr>
        <p:spPr>
          <a:xfrm>
            <a:off x="1149325" y="108675"/>
            <a:ext cx="2868900" cy="16467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And an amazing, really cool field tarp! Note:  This is where players stand on the sideline instead of creating a huge mud hole.</a:t>
            </a:r>
            <a:endParaRPr sz="1800" dirty="0">
              <a:solidFill>
                <a:schemeClr val="dk1"/>
              </a:solidFill>
            </a:endParaRP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596"/>
        <p:cNvGrpSpPr/>
        <p:nvPr/>
      </p:nvGrpSpPr>
      <p:grpSpPr>
        <a:xfrm>
          <a:off x="0" y="0"/>
          <a:ext cx="0" cy="0"/>
          <a:chOff x="0" y="0"/>
          <a:chExt cx="0" cy="0"/>
        </a:xfrm>
      </p:grpSpPr>
      <p:sp>
        <p:nvSpPr>
          <p:cNvPr id="597" name="Google Shape;597;p90"/>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598" name="Google Shape;598;p90"/>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599" name="Google Shape;599;p90"/>
          <p:cNvPicPr preferRelativeResize="0"/>
          <p:nvPr/>
        </p:nvPicPr>
        <p:blipFill>
          <a:blip r:embed="rId3">
            <a:alphaModFix/>
          </a:blip>
          <a:stretch>
            <a:fillRect/>
          </a:stretch>
        </p:blipFill>
        <p:spPr>
          <a:xfrm>
            <a:off x="1143000" y="0"/>
            <a:ext cx="6857999" cy="5143500"/>
          </a:xfrm>
          <a:prstGeom prst="rect">
            <a:avLst/>
          </a:prstGeom>
          <a:noFill/>
          <a:ln w="38100" cap="flat" cmpd="sng">
            <a:solidFill>
              <a:schemeClr val="dk2"/>
            </a:solidFill>
            <a:prstDash val="solid"/>
            <a:round/>
            <a:headEnd type="none" w="sm" len="sm"/>
            <a:tailEnd type="none" w="sm" len="sm"/>
          </a:ln>
        </p:spPr>
      </p:pic>
      <p:sp>
        <p:nvSpPr>
          <p:cNvPr id="600" name="Google Shape;600;p90"/>
          <p:cNvSpPr txBox="1"/>
          <p:nvPr/>
        </p:nvSpPr>
        <p:spPr>
          <a:xfrm>
            <a:off x="4826399" y="-22083"/>
            <a:ext cx="3174600" cy="25293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a:solidFill>
                  <a:schemeClr val="dk1"/>
                </a:solidFill>
              </a:rPr>
              <a:t>This project was completed in time for the Wildcats to host in round 1 of playoffs. </a:t>
            </a: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r>
              <a:rPr lang="en" sz="1800">
                <a:solidFill>
                  <a:schemeClr val="dk1"/>
                </a:solidFill>
              </a:rPr>
              <a:t>Total project coordinated by Class of 1996: $8,500!!!</a:t>
            </a:r>
            <a:endParaRPr sz="1800">
              <a:solidFill>
                <a:schemeClr val="dk1"/>
              </a:solidFill>
            </a:endParaRPr>
          </a:p>
          <a:p>
            <a:pPr marL="0" lvl="0" indent="0" algn="l" rtl="0">
              <a:spcBef>
                <a:spcPts val="0"/>
              </a:spcBef>
              <a:spcAft>
                <a:spcPts val="0"/>
              </a:spcAft>
              <a:buNone/>
            </a:pPr>
            <a:endParaRPr sz="1800">
              <a:solidFill>
                <a:schemeClr val="dk1"/>
              </a:solidFill>
            </a:endParaRPr>
          </a:p>
          <a:p>
            <a:pPr marL="0" lvl="0" indent="0" algn="l" rtl="0">
              <a:spcBef>
                <a:spcPts val="0"/>
              </a:spcBef>
              <a:spcAft>
                <a:spcPts val="0"/>
              </a:spcAft>
              <a:buNone/>
            </a:pPr>
            <a:r>
              <a:rPr lang="en" sz="1800">
                <a:solidFill>
                  <a:schemeClr val="dk1"/>
                </a:solidFill>
              </a:rPr>
              <a:t>Amazing!</a:t>
            </a:r>
            <a:endParaRPr sz="1800">
              <a:solidFill>
                <a:schemeClr val="dk1"/>
              </a:solidFill>
            </a:endParaRP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604"/>
        <p:cNvGrpSpPr/>
        <p:nvPr/>
      </p:nvGrpSpPr>
      <p:grpSpPr>
        <a:xfrm>
          <a:off x="0" y="0"/>
          <a:ext cx="0" cy="0"/>
          <a:chOff x="0" y="0"/>
          <a:chExt cx="0" cy="0"/>
        </a:xfrm>
      </p:grpSpPr>
      <p:sp>
        <p:nvSpPr>
          <p:cNvPr id="605" name="Google Shape;605;p91"/>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06" name="Google Shape;606;p91"/>
          <p:cNvPicPr preferRelativeResize="0"/>
          <p:nvPr/>
        </p:nvPicPr>
        <p:blipFill>
          <a:blip r:embed="rId3">
            <a:alphaModFix/>
          </a:blip>
          <a:stretch>
            <a:fillRect/>
          </a:stretch>
        </p:blipFill>
        <p:spPr>
          <a:xfrm>
            <a:off x="1180140" y="38420"/>
            <a:ext cx="6857999" cy="5105080"/>
          </a:xfrm>
          <a:prstGeom prst="rect">
            <a:avLst/>
          </a:prstGeom>
          <a:noFill/>
          <a:ln w="38100" cap="flat" cmpd="sng">
            <a:solidFill>
              <a:schemeClr val="dk2"/>
            </a:solidFill>
            <a:prstDash val="solid"/>
            <a:round/>
            <a:headEnd type="none" w="sm" len="sm"/>
            <a:tailEnd type="none" w="sm" len="sm"/>
          </a:ln>
        </p:spPr>
      </p:pic>
      <p:sp>
        <p:nvSpPr>
          <p:cNvPr id="607" name="Google Shape;607;p91"/>
          <p:cNvSpPr txBox="1"/>
          <p:nvPr/>
        </p:nvSpPr>
        <p:spPr>
          <a:xfrm>
            <a:off x="1157088" y="190820"/>
            <a:ext cx="1459800" cy="8016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 sz="2600">
                <a:solidFill>
                  <a:srgbClr val="222222"/>
                </a:solidFill>
              </a:rPr>
              <a:t>3’ x 5’!</a:t>
            </a:r>
            <a:endParaRPr sz="2600">
              <a:solidFill>
                <a:srgbClr val="222222"/>
              </a:solidFill>
            </a:endParaRP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611"/>
        <p:cNvGrpSpPr/>
        <p:nvPr/>
      </p:nvGrpSpPr>
      <p:grpSpPr>
        <a:xfrm>
          <a:off x="0" y="0"/>
          <a:ext cx="0" cy="0"/>
          <a:chOff x="0" y="0"/>
          <a:chExt cx="0" cy="0"/>
        </a:xfrm>
      </p:grpSpPr>
      <p:sp>
        <p:nvSpPr>
          <p:cNvPr id="612" name="Google Shape;612;p92"/>
          <p:cNvSpPr txBox="1">
            <a:spLocks noGrp="1"/>
          </p:cNvSpPr>
          <p:nvPr>
            <p:ph type="title"/>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endParaRPr/>
          </a:p>
        </p:txBody>
      </p:sp>
      <p:sp>
        <p:nvSpPr>
          <p:cNvPr id="613" name="Google Shape;613;p92"/>
          <p:cNvSpPr txBox="1">
            <a:spLocks noGrp="1"/>
          </p:cNvSpPr>
          <p:nvPr>
            <p:ph type="body" idx="1"/>
          </p:nvPr>
        </p:nvSpPr>
        <p:spPr>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endParaRPr/>
          </a:p>
        </p:txBody>
      </p:sp>
      <p:pic>
        <p:nvPicPr>
          <p:cNvPr id="614" name="Google Shape;614;p92"/>
          <p:cNvPicPr preferRelativeResize="0"/>
          <p:nvPr/>
        </p:nvPicPr>
        <p:blipFill>
          <a:blip r:embed="rId3">
            <a:alphaModFix/>
          </a:blip>
          <a:stretch>
            <a:fillRect/>
          </a:stretch>
        </p:blipFill>
        <p:spPr>
          <a:xfrm>
            <a:off x="3336239" y="84523"/>
            <a:ext cx="5533701" cy="4989469"/>
          </a:xfrm>
          <a:prstGeom prst="rect">
            <a:avLst/>
          </a:prstGeom>
          <a:noFill/>
          <a:ln w="38100" cap="flat" cmpd="sng">
            <a:solidFill>
              <a:schemeClr val="dk2"/>
            </a:solidFill>
            <a:prstDash val="solid"/>
            <a:round/>
            <a:headEnd type="none" w="sm" len="sm"/>
            <a:tailEnd type="none" w="sm" len="sm"/>
          </a:ln>
        </p:spPr>
      </p:pic>
      <p:sp>
        <p:nvSpPr>
          <p:cNvPr id="615" name="Google Shape;615;p92"/>
          <p:cNvSpPr txBox="1"/>
          <p:nvPr/>
        </p:nvSpPr>
        <p:spPr>
          <a:xfrm>
            <a:off x="311700" y="1349550"/>
            <a:ext cx="2716200" cy="24444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en" sz="1800" dirty="0">
                <a:solidFill>
                  <a:schemeClr val="dk1"/>
                </a:solidFill>
              </a:rPr>
              <a:t>It was a lot of fun having the original Wildcat football team captains for a team dinner and then be joined with several teammates to be honored before the Homecoming game!</a:t>
            </a:r>
            <a:endParaRPr sz="1800" dirty="0">
              <a:solidFill>
                <a:schemeClr val="dk1"/>
              </a:solidFill>
            </a:endParaRP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93"/>
          <p:cNvSpPr txBox="1">
            <a:spLocks noGrp="1"/>
          </p:cNvSpPr>
          <p:nvPr>
            <p:ph type="title"/>
          </p:nvPr>
        </p:nvSpPr>
        <p:spPr>
          <a:xfrm>
            <a:off x="334777" y="1828799"/>
            <a:ext cx="3706500" cy="1619015"/>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ctr" anchorCtr="0">
            <a:normAutofit/>
          </a:bodyPr>
          <a:lstStyle/>
          <a:p>
            <a:pPr marL="0" lvl="0" indent="0" algn="ctr" rtl="0">
              <a:spcBef>
                <a:spcPts val="0"/>
              </a:spcBef>
              <a:spcAft>
                <a:spcPts val="0"/>
              </a:spcAft>
              <a:buNone/>
            </a:pPr>
            <a:r>
              <a:rPr lang="en" b="1" dirty="0">
                <a:solidFill>
                  <a:schemeClr val="tx1"/>
                </a:solidFill>
              </a:rPr>
              <a:t>Looking forward…</a:t>
            </a:r>
            <a:endParaRPr b="1" dirty="0">
              <a:solidFill>
                <a:schemeClr val="tx1"/>
              </a:solidFill>
            </a:endParaRPr>
          </a:p>
        </p:txBody>
      </p:sp>
      <p:sp>
        <p:nvSpPr>
          <p:cNvPr id="621" name="Google Shape;621;p93"/>
          <p:cNvSpPr txBox="1">
            <a:spLocks noGrp="1"/>
          </p:cNvSpPr>
          <p:nvPr>
            <p:ph type="body" idx="1"/>
          </p:nvPr>
        </p:nvSpPr>
        <p:spPr>
          <a:xfrm>
            <a:off x="4460259" y="522450"/>
            <a:ext cx="4166400" cy="40986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2500"/>
          </a:bodyPr>
          <a:lstStyle/>
          <a:p>
            <a:pPr marL="0" lvl="0" indent="0" algn="l" rtl="0">
              <a:spcBef>
                <a:spcPts val="0"/>
              </a:spcBef>
              <a:spcAft>
                <a:spcPts val="0"/>
              </a:spcAft>
              <a:buNone/>
            </a:pPr>
            <a:endParaRPr dirty="0">
              <a:solidFill>
                <a:schemeClr val="dk1"/>
              </a:solidFill>
            </a:endParaRPr>
          </a:p>
          <a:p>
            <a:pPr marL="0" lvl="0" indent="0" algn="l" rtl="0">
              <a:spcBef>
                <a:spcPts val="1200"/>
              </a:spcBef>
              <a:spcAft>
                <a:spcPts val="0"/>
              </a:spcAft>
              <a:buNone/>
            </a:pPr>
            <a:r>
              <a:rPr lang="en" sz="2200" dirty="0">
                <a:solidFill>
                  <a:srgbClr val="000000"/>
                </a:solidFill>
              </a:rPr>
              <a:t>Teachers, administrators, coaches, and students have brainstormed areas of our school and programs that need some attention to continue to be at the level that Wildcats before them have enjoyed.</a:t>
            </a:r>
            <a:endParaRPr sz="2200" dirty="0">
              <a:solidFill>
                <a:srgbClr val="000000"/>
              </a:solidFill>
            </a:endParaRPr>
          </a:p>
          <a:p>
            <a:pPr marL="0" lvl="0" indent="0" algn="l" rtl="0">
              <a:spcBef>
                <a:spcPts val="1200"/>
              </a:spcBef>
              <a:spcAft>
                <a:spcPts val="0"/>
              </a:spcAft>
              <a:buNone/>
            </a:pPr>
            <a:endParaRPr sz="2200" dirty="0">
              <a:solidFill>
                <a:srgbClr val="000000"/>
              </a:solidFill>
            </a:endParaRPr>
          </a:p>
          <a:p>
            <a:pPr marL="0" lvl="0" indent="0" algn="l" rtl="0">
              <a:spcBef>
                <a:spcPts val="1200"/>
              </a:spcBef>
              <a:spcAft>
                <a:spcPts val="1200"/>
              </a:spcAft>
              <a:buNone/>
            </a:pPr>
            <a:r>
              <a:rPr lang="en" sz="2200" dirty="0">
                <a:solidFill>
                  <a:srgbClr val="000000"/>
                </a:solidFill>
              </a:rPr>
              <a:t>So, at the Wall of Fame banquet during Homecoming, we launched our 30th Year WIP campaign and hope you will consider being a part of the effort!</a:t>
            </a:r>
            <a:endParaRPr sz="2200" dirty="0">
              <a:solidFill>
                <a:srgbClr val="000000"/>
              </a:solidFill>
            </a:endParaRP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Shape 625"/>
        <p:cNvGrpSpPr/>
        <p:nvPr/>
      </p:nvGrpSpPr>
      <p:grpSpPr>
        <a:xfrm>
          <a:off x="0" y="0"/>
          <a:ext cx="0" cy="0"/>
          <a:chOff x="0" y="0"/>
          <a:chExt cx="0" cy="0"/>
        </a:xfrm>
      </p:grpSpPr>
      <p:sp>
        <p:nvSpPr>
          <p:cNvPr id="626" name="Google Shape;626;p94"/>
          <p:cNvSpPr txBox="1">
            <a:spLocks noGrp="1"/>
          </p:cNvSpPr>
          <p:nvPr>
            <p:ph type="title" idx="4294967295"/>
          </p:nvPr>
        </p:nvSpPr>
        <p:spPr>
          <a:xfrm>
            <a:off x="249238" y="158750"/>
            <a:ext cx="8521700" cy="876300"/>
          </a:xfrm>
          <a:prstGeom prst="rect">
            <a:avLst/>
          </a:prstGeom>
          <a:ln w="3810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ctr" rtl="0">
              <a:lnSpc>
                <a:spcPct val="115000"/>
              </a:lnSpc>
              <a:spcBef>
                <a:spcPts val="0"/>
              </a:spcBef>
              <a:spcAft>
                <a:spcPts val="0"/>
              </a:spcAft>
              <a:buClr>
                <a:schemeClr val="dk1"/>
              </a:buClr>
              <a:buSzPts val="1100"/>
              <a:buFont typeface="Arial"/>
              <a:buNone/>
            </a:pPr>
            <a:r>
              <a:rPr lang="en" sz="2000">
                <a:solidFill>
                  <a:srgbClr val="222222"/>
                </a:solidFill>
                <a:highlight>
                  <a:srgbClr val="FFFF00"/>
                </a:highlight>
                <a:latin typeface="Calibri"/>
                <a:ea typeface="Calibri"/>
                <a:cs typeface="Calibri"/>
                <a:sym typeface="Calibri"/>
              </a:rPr>
              <a:t>We are kicked off our “WIP”-West Improvement Pledges Campaign to help celebrate our 30th year:</a:t>
            </a:r>
            <a:r>
              <a:rPr lang="en" sz="2000">
                <a:solidFill>
                  <a:srgbClr val="222222"/>
                </a:solidFill>
                <a:latin typeface="Calibri"/>
                <a:ea typeface="Calibri"/>
                <a:cs typeface="Calibri"/>
                <a:sym typeface="Calibri"/>
              </a:rPr>
              <a:t>  </a:t>
            </a:r>
            <a:endParaRPr sz="3400"/>
          </a:p>
        </p:txBody>
      </p:sp>
      <p:sp>
        <p:nvSpPr>
          <p:cNvPr id="627" name="Google Shape;627;p94"/>
          <p:cNvSpPr txBox="1">
            <a:spLocks noGrp="1"/>
          </p:cNvSpPr>
          <p:nvPr>
            <p:ph type="body" idx="4294967295"/>
          </p:nvPr>
        </p:nvSpPr>
        <p:spPr>
          <a:xfrm>
            <a:off x="218502" y="986544"/>
            <a:ext cx="8552436" cy="412115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300" dirty="0">
              <a:solidFill>
                <a:srgbClr val="222222"/>
              </a:solidFill>
              <a:latin typeface="Calibri"/>
              <a:ea typeface="Calibri"/>
              <a:cs typeface="Calibri"/>
              <a:sym typeface="Calibri"/>
            </a:endParaRPr>
          </a:p>
          <a:p>
            <a:pPr marL="0" lvl="0" indent="0" algn="l" rtl="0">
              <a:lnSpc>
                <a:spcPct val="100000"/>
              </a:lnSpc>
              <a:spcBef>
                <a:spcPts val="0"/>
              </a:spcBef>
              <a:spcAft>
                <a:spcPts val="0"/>
              </a:spcAft>
              <a:buNone/>
            </a:pPr>
            <a:r>
              <a:rPr lang="en" sz="2000" dirty="0">
                <a:solidFill>
                  <a:schemeClr val="dk1"/>
                </a:solidFill>
                <a:latin typeface="Calibri"/>
                <a:ea typeface="Calibri"/>
                <a:cs typeface="Calibri"/>
                <a:sym typeface="Calibri"/>
              </a:rPr>
              <a:t>As part of our 30th year celebration, Normal West is kicking off a </a:t>
            </a:r>
            <a:r>
              <a:rPr lang="en" sz="2000" b="1" dirty="0">
                <a:solidFill>
                  <a:schemeClr val="dk1"/>
                </a:solidFill>
                <a:latin typeface="Calibri"/>
                <a:ea typeface="Calibri"/>
                <a:cs typeface="Calibri"/>
                <a:sym typeface="Calibri"/>
              </a:rPr>
              <a:t>W</a:t>
            </a:r>
            <a:r>
              <a:rPr lang="en" sz="2000" dirty="0">
                <a:solidFill>
                  <a:schemeClr val="dk1"/>
                </a:solidFill>
                <a:latin typeface="Calibri"/>
                <a:ea typeface="Calibri"/>
                <a:cs typeface="Calibri"/>
                <a:sym typeface="Calibri"/>
              </a:rPr>
              <a:t>EST </a:t>
            </a:r>
            <a:r>
              <a:rPr lang="en" sz="2000" b="1" dirty="0">
                <a:solidFill>
                  <a:schemeClr val="dk1"/>
                </a:solidFill>
                <a:latin typeface="Calibri"/>
                <a:ea typeface="Calibri"/>
                <a:cs typeface="Calibri"/>
                <a:sym typeface="Calibri"/>
              </a:rPr>
              <a:t>I</a:t>
            </a:r>
            <a:r>
              <a:rPr lang="en" sz="2000" dirty="0">
                <a:solidFill>
                  <a:schemeClr val="dk1"/>
                </a:solidFill>
                <a:latin typeface="Calibri"/>
                <a:ea typeface="Calibri"/>
                <a:cs typeface="Calibri"/>
                <a:sym typeface="Calibri"/>
              </a:rPr>
              <a:t>MPROVEMENT </a:t>
            </a:r>
            <a:r>
              <a:rPr lang="en" sz="2000" b="1" dirty="0">
                <a:solidFill>
                  <a:schemeClr val="dk1"/>
                </a:solidFill>
                <a:latin typeface="Calibri"/>
                <a:ea typeface="Calibri"/>
                <a:cs typeface="Calibri"/>
                <a:sym typeface="Calibri"/>
              </a:rPr>
              <a:t>P</a:t>
            </a:r>
            <a:r>
              <a:rPr lang="en" sz="2000" dirty="0">
                <a:solidFill>
                  <a:schemeClr val="dk1"/>
                </a:solidFill>
                <a:latin typeface="Calibri"/>
                <a:ea typeface="Calibri"/>
                <a:cs typeface="Calibri"/>
                <a:sym typeface="Calibri"/>
              </a:rPr>
              <a:t>LEDGES campaign to “</a:t>
            </a:r>
            <a:r>
              <a:rPr lang="en" sz="2000" b="1" dirty="0">
                <a:solidFill>
                  <a:schemeClr val="dk1"/>
                </a:solidFill>
                <a:latin typeface="Calibri"/>
                <a:ea typeface="Calibri"/>
                <a:cs typeface="Calibri"/>
                <a:sym typeface="Calibri"/>
              </a:rPr>
              <a:t>WIP</a:t>
            </a:r>
            <a:r>
              <a:rPr lang="en" sz="2000" dirty="0">
                <a:solidFill>
                  <a:schemeClr val="dk1"/>
                </a:solidFill>
                <a:latin typeface="Calibri"/>
                <a:ea typeface="Calibri"/>
                <a:cs typeface="Calibri"/>
                <a:sym typeface="Calibri"/>
              </a:rPr>
              <a:t>” West into shape. </a:t>
            </a:r>
            <a:r>
              <a:rPr lang="en" sz="2000"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LINK to pdf</a:t>
            </a:r>
            <a:endParaRPr sz="2000"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000" dirty="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r>
              <a:rPr lang="en" sz="2000" b="1" dirty="0">
                <a:solidFill>
                  <a:schemeClr val="dk1"/>
                </a:solidFill>
                <a:latin typeface="Calibri"/>
                <a:ea typeface="Calibri"/>
                <a:cs typeface="Calibri"/>
                <a:sym typeface="Calibri"/>
              </a:rPr>
              <a:t>—---&gt; </a:t>
            </a:r>
            <a:r>
              <a:rPr lang="en" sz="2000" dirty="0">
                <a:solidFill>
                  <a:schemeClr val="dk1"/>
                </a:solidFill>
                <a:latin typeface="Calibri"/>
                <a:ea typeface="Calibri"/>
                <a:cs typeface="Calibri"/>
                <a:sym typeface="Calibri"/>
              </a:rPr>
              <a:t>opportunity to make a monetary donation to a specific area that you and/or your students have felt personally connected to at West OR more generally related to students' academic and extracurricular experiences here at West</a:t>
            </a:r>
            <a:endParaRPr sz="2000" dirty="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r>
              <a:rPr lang="en" sz="2000" dirty="0">
                <a:solidFill>
                  <a:schemeClr val="dk1"/>
                </a:solidFill>
                <a:latin typeface="Calibri"/>
                <a:ea typeface="Calibri"/>
                <a:cs typeface="Calibri"/>
                <a:sym typeface="Calibri"/>
              </a:rPr>
              <a:t>—---&gt; These pledges will be used specifically to impact improvements for specific programs, projects, classroom resources, or enhance aspects of our school to foster a sense of culture, pride, and accomplishment.  </a:t>
            </a:r>
            <a:endParaRPr sz="2000" dirty="0">
              <a:solidFill>
                <a:schemeClr val="dk1"/>
              </a:solidFill>
              <a:latin typeface="Calibri"/>
              <a:ea typeface="Calibri"/>
              <a:cs typeface="Calibri"/>
              <a:sym typeface="Calibri"/>
            </a:endParaRPr>
          </a:p>
          <a:p>
            <a:pPr marL="457200" lvl="0" indent="0" algn="l" rtl="0">
              <a:lnSpc>
                <a:spcPct val="100000"/>
              </a:lnSpc>
              <a:spcBef>
                <a:spcPts val="0"/>
              </a:spcBef>
              <a:spcAft>
                <a:spcPts val="0"/>
              </a:spcAft>
              <a:buClr>
                <a:schemeClr val="dk1"/>
              </a:buClr>
              <a:buSzPts val="1100"/>
              <a:buFont typeface="Arial"/>
              <a:buNone/>
            </a:pPr>
            <a:r>
              <a:rPr lang="en" sz="2000" dirty="0">
                <a:solidFill>
                  <a:schemeClr val="dk1"/>
                </a:solidFill>
                <a:latin typeface="Calibri"/>
                <a:ea typeface="Calibri"/>
                <a:cs typeface="Calibri"/>
                <a:sym typeface="Calibri"/>
              </a:rPr>
              <a:t>—---&gt; Wall of Fame Committee will be reviewing the donor preferences and total amounts to build a plan for several large and small scale long-term improvements for West later this Spring once donations link closes. </a:t>
            </a:r>
            <a:endParaRPr sz="2000" dirty="0">
              <a:solidFill>
                <a:schemeClr val="dk1"/>
              </a:solidFill>
              <a:latin typeface="Calibri"/>
              <a:ea typeface="Calibri"/>
              <a:cs typeface="Calibri"/>
              <a:sym typeface="Calibri"/>
            </a:endParaRPr>
          </a:p>
          <a:p>
            <a:pPr marL="457200" lvl="0" indent="0" algn="l" rtl="0">
              <a:lnSpc>
                <a:spcPct val="100000"/>
              </a:lnSpc>
              <a:spcBef>
                <a:spcPts val="0"/>
              </a:spcBef>
              <a:spcAft>
                <a:spcPts val="0"/>
              </a:spcAft>
              <a:buNone/>
            </a:pPr>
            <a:endParaRPr sz="800" b="1" dirty="0">
              <a:solidFill>
                <a:schemeClr val="dk1"/>
              </a:solidFill>
              <a:latin typeface="Calibri"/>
              <a:ea typeface="Calibri"/>
              <a:cs typeface="Calibri"/>
              <a:sym typeface="Calibri"/>
            </a:endParaRPr>
          </a:p>
          <a:p>
            <a:pPr marL="0" lvl="0" indent="0" algn="l" rtl="0">
              <a:lnSpc>
                <a:spcPct val="100000"/>
              </a:lnSpc>
              <a:spcBef>
                <a:spcPts val="0"/>
              </a:spcBef>
              <a:spcAft>
                <a:spcPts val="0"/>
              </a:spcAft>
              <a:buNone/>
            </a:pPr>
            <a:endParaRPr sz="1900"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Shape 631"/>
        <p:cNvGrpSpPr/>
        <p:nvPr/>
      </p:nvGrpSpPr>
      <p:grpSpPr>
        <a:xfrm>
          <a:off x="0" y="0"/>
          <a:ext cx="0" cy="0"/>
          <a:chOff x="0" y="0"/>
          <a:chExt cx="0" cy="0"/>
        </a:xfrm>
      </p:grpSpPr>
      <p:sp>
        <p:nvSpPr>
          <p:cNvPr id="632" name="Google Shape;632;p95"/>
          <p:cNvSpPr txBox="1">
            <a:spLocks noGrp="1"/>
          </p:cNvSpPr>
          <p:nvPr>
            <p:ph type="body" idx="1"/>
          </p:nvPr>
        </p:nvSpPr>
        <p:spPr>
          <a:xfrm>
            <a:off x="291993" y="500925"/>
            <a:ext cx="8519082" cy="4098600"/>
          </a:xfrm>
          <a:prstGeom prst="rect">
            <a:avLst/>
          </a:prstGeom>
        </p:spPr>
        <p:txBody>
          <a:bodyPr spcFirstLastPara="1" wrap="square" lIns="91425" tIns="91425" rIns="91425" bIns="91425" anchor="ctr" anchorCtr="0">
            <a:normAutofit/>
          </a:bodyPr>
          <a:lstStyle/>
          <a:p>
            <a:pPr marL="0" lvl="0" indent="0" algn="l" rtl="0">
              <a:lnSpc>
                <a:spcPct val="100000"/>
              </a:lnSpc>
              <a:spcBef>
                <a:spcPts val="0"/>
              </a:spcBef>
              <a:spcAft>
                <a:spcPts val="0"/>
              </a:spcAft>
              <a:buClr>
                <a:schemeClr val="dk1"/>
              </a:buClr>
              <a:buSzPts val="1100"/>
              <a:buFont typeface="Arial"/>
              <a:buNone/>
            </a:pPr>
            <a:r>
              <a:rPr lang="en" sz="2200" b="1" dirty="0">
                <a:solidFill>
                  <a:schemeClr val="dk1"/>
                </a:solidFill>
                <a:latin typeface="Calibri"/>
                <a:ea typeface="Calibri"/>
                <a:cs typeface="Calibri"/>
                <a:sym typeface="Calibri"/>
              </a:rPr>
              <a:t>We are EXCITED to announce that we have received a </a:t>
            </a:r>
            <a:r>
              <a:rPr lang="en" sz="2200" b="1" dirty="0">
                <a:solidFill>
                  <a:schemeClr val="dk1"/>
                </a:solidFill>
                <a:highlight>
                  <a:srgbClr val="F9CB9C"/>
                </a:highlight>
                <a:latin typeface="Calibri"/>
                <a:ea typeface="Calibri"/>
                <a:cs typeface="Calibri"/>
                <a:sym typeface="Calibri"/>
              </a:rPr>
              <a:t>$5,000</a:t>
            </a:r>
            <a:r>
              <a:rPr lang="en" sz="2200" b="1" dirty="0">
                <a:solidFill>
                  <a:schemeClr val="dk1"/>
                </a:solidFill>
                <a:latin typeface="Calibri"/>
                <a:ea typeface="Calibri"/>
                <a:cs typeface="Calibri"/>
                <a:sym typeface="Calibri"/>
              </a:rPr>
              <a:t> and a </a:t>
            </a:r>
            <a:r>
              <a:rPr lang="en" sz="2200" b="1" dirty="0">
                <a:solidFill>
                  <a:schemeClr val="dk1"/>
                </a:solidFill>
                <a:highlight>
                  <a:srgbClr val="F9CB9C"/>
                </a:highlight>
                <a:latin typeface="Calibri"/>
                <a:ea typeface="Calibri"/>
                <a:cs typeface="Calibri"/>
                <a:sym typeface="Calibri"/>
              </a:rPr>
              <a:t>$10,000 </a:t>
            </a:r>
            <a:r>
              <a:rPr lang="en" sz="2200" b="1" dirty="0">
                <a:solidFill>
                  <a:schemeClr val="dk1"/>
                </a:solidFill>
                <a:latin typeface="Calibri"/>
                <a:ea typeface="Calibri"/>
                <a:cs typeface="Calibri"/>
                <a:sym typeface="Calibri"/>
              </a:rPr>
              <a:t>anonymous donation at our Wall of Fame Event in 2025 held at the end of September to kick off this campaign! At the time of getting this presentation out, we just received a </a:t>
            </a:r>
            <a:r>
              <a:rPr lang="en" sz="2200" b="1" dirty="0">
                <a:solidFill>
                  <a:schemeClr val="dk1"/>
                </a:solidFill>
                <a:highlight>
                  <a:srgbClr val="F9CB9C"/>
                </a:highlight>
                <a:latin typeface="Calibri"/>
                <a:ea typeface="Calibri"/>
                <a:cs typeface="Calibri"/>
                <a:sym typeface="Calibri"/>
              </a:rPr>
              <a:t>$500 </a:t>
            </a:r>
            <a:r>
              <a:rPr lang="en" sz="2200" b="1" dirty="0">
                <a:solidFill>
                  <a:schemeClr val="dk1"/>
                </a:solidFill>
                <a:latin typeface="Calibri"/>
                <a:ea typeface="Calibri"/>
                <a:cs typeface="Calibri"/>
                <a:sym typeface="Calibri"/>
              </a:rPr>
              <a:t>donation from an alum!  It's truly A Great Day to Be a Wildcat!!!</a:t>
            </a:r>
            <a:r>
              <a:rPr lang="en" sz="2200" dirty="0">
                <a:solidFill>
                  <a:schemeClr val="dk1"/>
                </a:solidFill>
                <a:latin typeface="Calibri"/>
                <a:ea typeface="Calibri"/>
                <a:cs typeface="Calibri"/>
                <a:sym typeface="Calibri"/>
              </a:rPr>
              <a:t> </a:t>
            </a:r>
            <a:r>
              <a:rPr lang="en" sz="2200" b="1" dirty="0">
                <a:solidFill>
                  <a:schemeClr val="dk1"/>
                </a:solidFill>
                <a:latin typeface="Calibri"/>
                <a:ea typeface="Calibri"/>
                <a:cs typeface="Calibri"/>
                <a:sym typeface="Calibri"/>
              </a:rPr>
              <a:t>Want more information about how you can make a pledge? Click this </a:t>
            </a:r>
            <a:r>
              <a:rPr lang="en" sz="2200" b="1" u="sng" dirty="0">
                <a:solidFill>
                  <a:srgbClr val="1155CC"/>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LINK</a:t>
            </a:r>
            <a:endParaRPr sz="2500" dirty="0"/>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Shape 636"/>
        <p:cNvGrpSpPr/>
        <p:nvPr/>
      </p:nvGrpSpPr>
      <p:grpSpPr>
        <a:xfrm>
          <a:off x="0" y="0"/>
          <a:ext cx="0" cy="0"/>
          <a:chOff x="0" y="0"/>
          <a:chExt cx="0" cy="0"/>
        </a:xfrm>
      </p:grpSpPr>
      <p:sp>
        <p:nvSpPr>
          <p:cNvPr id="637" name="Google Shape;637;p96"/>
          <p:cNvSpPr txBox="1">
            <a:spLocks noGrp="1"/>
          </p:cNvSpPr>
          <p:nvPr>
            <p:ph type="body" idx="1"/>
          </p:nvPr>
        </p:nvSpPr>
        <p:spPr>
          <a:xfrm>
            <a:off x="311700" y="246425"/>
            <a:ext cx="8520600" cy="4534800"/>
          </a:xfrm>
          <a:prstGeom prst="rect">
            <a:avLst/>
          </a:prstGeom>
          <a:solidFill>
            <a:schemeClr val="dk1"/>
          </a:solidFill>
          <a:ln w="381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r>
              <a:rPr lang="en" sz="1800" dirty="0">
                <a:solidFill>
                  <a:schemeClr val="lt1"/>
                </a:solidFill>
              </a:rPr>
              <a:t>So where do we go from here? </a:t>
            </a:r>
            <a:endParaRPr sz="1800" dirty="0">
              <a:solidFill>
                <a:schemeClr val="lt1"/>
              </a:solidFill>
            </a:endParaRPr>
          </a:p>
          <a:p>
            <a:pPr marL="0" lvl="0" indent="0" algn="l" rtl="0">
              <a:spcBef>
                <a:spcPts val="1200"/>
              </a:spcBef>
              <a:spcAft>
                <a:spcPts val="0"/>
              </a:spcAft>
              <a:buNone/>
            </a:pPr>
            <a:endParaRPr sz="1800" dirty="0">
              <a:solidFill>
                <a:schemeClr val="lt1"/>
              </a:solidFill>
            </a:endParaRPr>
          </a:p>
          <a:p>
            <a:pPr marL="0" lvl="0" indent="0" algn="l" rtl="0">
              <a:spcBef>
                <a:spcPts val="1200"/>
              </a:spcBef>
              <a:spcAft>
                <a:spcPts val="0"/>
              </a:spcAft>
              <a:buNone/>
            </a:pPr>
            <a:r>
              <a:rPr lang="en" sz="1800" dirty="0">
                <a:solidFill>
                  <a:schemeClr val="lt1"/>
                </a:solidFill>
              </a:rPr>
              <a:t>Well, the Archive Club is still brainstorming ideas to collect, maintain, and celebrate West history. If you would like to help us out with all of the projects we have going on, use the payment option from the previous option and simply mark your funds as going to the “Normal West Archive Project.”</a:t>
            </a:r>
            <a:endParaRPr sz="1800" dirty="0">
              <a:solidFill>
                <a:schemeClr val="lt1"/>
              </a:solidFill>
            </a:endParaRPr>
          </a:p>
          <a:p>
            <a:pPr marL="0" lvl="0" indent="0" algn="l" rtl="0">
              <a:spcBef>
                <a:spcPts val="1200"/>
              </a:spcBef>
              <a:spcAft>
                <a:spcPts val="0"/>
              </a:spcAft>
              <a:buNone/>
            </a:pPr>
            <a:r>
              <a:rPr lang="en" sz="1800" dirty="0">
                <a:solidFill>
                  <a:schemeClr val="lt1"/>
                </a:solidFill>
              </a:rPr>
              <a:t>I hope to send out another update at the end of this year. In the meantime, I appreciate Sean Kerr’s help in getting our digitization project up and running. Enjoy some past West videos that he has uploaded for your viewing pleasure.</a:t>
            </a:r>
            <a:endParaRPr sz="1800" dirty="0">
              <a:solidFill>
                <a:schemeClr val="lt1"/>
              </a:solidFill>
            </a:endParaRPr>
          </a:p>
          <a:p>
            <a:pPr marL="0" lvl="0" indent="0" algn="l" rtl="0">
              <a:spcBef>
                <a:spcPts val="1200"/>
              </a:spcBef>
              <a:spcAft>
                <a:spcPts val="1200"/>
              </a:spcAft>
              <a:buNone/>
            </a:pPr>
            <a:r>
              <a:rPr lang="en" sz="1800" u="sng" dirty="0">
                <a:solidFill>
                  <a:schemeClr val="lt1"/>
                </a:solidFill>
                <a:hlinkClick r:id="rId3">
                  <a:extLst>
                    <a:ext uri="{A12FA001-AC4F-418D-AE19-62706E023703}">
                      <ahyp:hlinkClr xmlns:ahyp="http://schemas.microsoft.com/office/drawing/2018/hyperlinkcolor" val="tx"/>
                    </a:ext>
                  </a:extLst>
                </a:hlinkClick>
              </a:rPr>
              <a:t>https://www.youtube.com/@NormalWestVideoArchive</a:t>
            </a:r>
            <a:r>
              <a:rPr lang="en" sz="1800" dirty="0">
                <a:solidFill>
                  <a:schemeClr val="lt1"/>
                </a:solidFill>
              </a:rPr>
              <a:t> </a:t>
            </a:r>
            <a:endParaRPr sz="1700" dirty="0">
              <a:solidFill>
                <a:schemeClr val="lt1"/>
              </a:solidFill>
            </a:endParaRP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Shape 641"/>
        <p:cNvGrpSpPr/>
        <p:nvPr/>
      </p:nvGrpSpPr>
      <p:grpSpPr>
        <a:xfrm>
          <a:off x="0" y="0"/>
          <a:ext cx="0" cy="0"/>
          <a:chOff x="0" y="0"/>
          <a:chExt cx="0" cy="0"/>
        </a:xfrm>
      </p:grpSpPr>
      <p:sp>
        <p:nvSpPr>
          <p:cNvPr id="642" name="Google Shape;642;p97"/>
          <p:cNvSpPr txBox="1">
            <a:spLocks noGrp="1"/>
          </p:cNvSpPr>
          <p:nvPr>
            <p:ph type="body" idx="1"/>
          </p:nvPr>
        </p:nvSpPr>
        <p:spPr>
          <a:xfrm>
            <a:off x="665875" y="500925"/>
            <a:ext cx="8145300" cy="4098600"/>
          </a:xfrm>
          <a:prstGeom prst="rect">
            <a:avLst/>
          </a:prstGeom>
          <a:solidFill>
            <a:schemeClr val="lt1"/>
          </a:solidFill>
          <a:ln w="38100" cap="flat" cmpd="sng">
            <a:solidFill>
              <a:srgbClr val="000000"/>
            </a:solidFill>
            <a:prstDash val="solid"/>
            <a:round/>
            <a:headEnd type="none" w="sm" len="sm"/>
            <a:tailEnd type="none" w="sm" len="sm"/>
          </a:ln>
        </p:spPr>
        <p:txBody>
          <a:bodyPr spcFirstLastPara="1" wrap="square" lIns="91425" tIns="91425" rIns="91425" bIns="91425" anchor="t" anchorCtr="0">
            <a:normAutofit fontScale="92500" lnSpcReduction="10000"/>
          </a:bodyPr>
          <a:lstStyle/>
          <a:p>
            <a:pPr marL="0" lvl="0" indent="0" algn="l" rtl="0">
              <a:spcBef>
                <a:spcPts val="0"/>
              </a:spcBef>
              <a:spcAft>
                <a:spcPts val="0"/>
              </a:spcAft>
              <a:buNone/>
            </a:pPr>
            <a:endParaRPr/>
          </a:p>
          <a:p>
            <a:pPr marL="0" lvl="0" indent="0" algn="l" rtl="0">
              <a:spcBef>
                <a:spcPts val="1200"/>
              </a:spcBef>
              <a:spcAft>
                <a:spcPts val="0"/>
              </a:spcAft>
              <a:buNone/>
            </a:pPr>
            <a:r>
              <a:rPr lang="en" sz="2900">
                <a:solidFill>
                  <a:schemeClr val="dk1"/>
                </a:solidFill>
                <a:latin typeface="Dancing Script"/>
                <a:ea typeface="Dancing Script"/>
                <a:cs typeface="Dancing Script"/>
                <a:sym typeface="Dancing Script"/>
              </a:rPr>
              <a:t>And of course – feel free to drop me a line. Got a question? Want more information about something or to provide our staff an update about what you are up to? Shoot me an email and I’ll do what I can to continue celebrating West’s history and traditions!  </a:t>
            </a:r>
            <a:endParaRPr sz="2900">
              <a:solidFill>
                <a:schemeClr val="dk1"/>
              </a:solidFill>
              <a:latin typeface="Dancing Script"/>
              <a:ea typeface="Dancing Script"/>
              <a:cs typeface="Dancing Script"/>
              <a:sym typeface="Dancing Script"/>
            </a:endParaRPr>
          </a:p>
          <a:p>
            <a:pPr marL="0" lvl="0" indent="0" algn="l" rtl="0">
              <a:spcBef>
                <a:spcPts val="1200"/>
              </a:spcBef>
              <a:spcAft>
                <a:spcPts val="0"/>
              </a:spcAft>
              <a:buNone/>
            </a:pPr>
            <a:endParaRPr sz="2900">
              <a:solidFill>
                <a:schemeClr val="dk1"/>
              </a:solidFill>
              <a:latin typeface="Dancing Script"/>
              <a:ea typeface="Dancing Script"/>
              <a:cs typeface="Dancing Script"/>
              <a:sym typeface="Dancing Script"/>
            </a:endParaRPr>
          </a:p>
          <a:p>
            <a:pPr marL="0" lvl="0" indent="0" algn="l" rtl="0">
              <a:spcBef>
                <a:spcPts val="1200"/>
              </a:spcBef>
              <a:spcAft>
                <a:spcPts val="0"/>
              </a:spcAft>
              <a:buNone/>
            </a:pPr>
            <a:r>
              <a:rPr lang="en" sz="2900">
                <a:solidFill>
                  <a:schemeClr val="dk1"/>
                </a:solidFill>
                <a:latin typeface="Dancing Script"/>
                <a:ea typeface="Dancing Script"/>
                <a:cs typeface="Dancing Script"/>
                <a:sym typeface="Dancing Script"/>
              </a:rPr>
              <a:t>Thanks,</a:t>
            </a:r>
            <a:endParaRPr sz="2900">
              <a:solidFill>
                <a:schemeClr val="dk1"/>
              </a:solidFill>
              <a:latin typeface="Dancing Script"/>
              <a:ea typeface="Dancing Script"/>
              <a:cs typeface="Dancing Script"/>
              <a:sym typeface="Dancing Script"/>
            </a:endParaRPr>
          </a:p>
          <a:p>
            <a:pPr marL="0" lvl="0" indent="0" algn="l" rtl="0">
              <a:spcBef>
                <a:spcPts val="1200"/>
              </a:spcBef>
              <a:spcAft>
                <a:spcPts val="1200"/>
              </a:spcAft>
              <a:buNone/>
            </a:pPr>
            <a:r>
              <a:rPr lang="en" sz="2900">
                <a:solidFill>
                  <a:schemeClr val="dk1"/>
                </a:solidFill>
                <a:latin typeface="Dancing Script"/>
                <a:ea typeface="Dancing Script"/>
                <a:cs typeface="Dancing Script"/>
                <a:sym typeface="Dancing Script"/>
              </a:rPr>
              <a:t>John Bierbaum</a:t>
            </a:r>
            <a:endParaRPr sz="2900">
              <a:solidFill>
                <a:schemeClr val="dk1"/>
              </a:solidFill>
              <a:latin typeface="Dancing Script"/>
              <a:ea typeface="Dancing Script"/>
              <a:cs typeface="Dancing Script"/>
              <a:sym typeface="Dancing Script"/>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61</TotalTime>
  <Words>3859</Words>
  <Application>Microsoft Office PowerPoint</Application>
  <PresentationFormat>On-screen Show (16:9)</PresentationFormat>
  <Paragraphs>174</Paragraphs>
  <Slides>81</Slides>
  <Notes>80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81</vt:i4>
      </vt:variant>
    </vt:vector>
  </HeadingPairs>
  <TitlesOfParts>
    <vt:vector size="88" baseType="lpstr">
      <vt:lpstr>Calibri Light</vt:lpstr>
      <vt:lpstr>Lucida Calligraphy</vt:lpstr>
      <vt:lpstr>Calibri</vt:lpstr>
      <vt:lpstr>Arial</vt:lpstr>
      <vt:lpstr>Dancing Script</vt:lpstr>
      <vt:lpstr>Roboto</vt:lpstr>
      <vt:lpstr>Office Theme</vt:lpstr>
      <vt:lpstr>PowerPoint Presentation</vt:lpstr>
      <vt:lpstr>PowerPoint Presentation</vt:lpstr>
      <vt:lpstr>PowerPoint Presentation</vt:lpstr>
      <vt:lpstr>PowerPoint Presentation</vt:lpstr>
      <vt:lpstr>Why so many different logos?</vt:lpstr>
      <vt:lpstr>Timeline of Normal West “Founding” events </vt:lpstr>
      <vt:lpstr>PowerPoint Presentation</vt:lpstr>
      <vt:lpstr>PowerPoint Presentation</vt:lpstr>
      <vt:lpstr>PowerPoint Presentation</vt:lpstr>
      <vt:lpstr>PowerPoint Presentation</vt:lpstr>
      <vt:lpstr>How did we actually pick the mascot?</vt:lpstr>
      <vt:lpstr>PowerPoint Presentation</vt:lpstr>
      <vt:lpstr>Archive: a collection of historical documents or records providing information about a place, institution, or group of people.</vt:lpstr>
      <vt:lpstr>PowerPoint Presentation</vt:lpstr>
      <vt:lpstr>PowerPoint Presentation</vt:lpstr>
      <vt:lpstr>Some things we have collected…</vt:lpstr>
      <vt:lpstr>Some more things that we have collected…</vt:lpstr>
      <vt:lpstr>PowerPoint Presentation</vt:lpstr>
      <vt:lpstr>PowerPoint Presentation</vt:lpstr>
      <vt:lpstr>Mr. Johnson (principal #3) donated this to the archive a few years back. It took a minute, but then we realized that it is the ORIGINAL mock up (actual paint and marker) of the 1st (and only…) Wildcat. It had been stored in a cabinet in the main office. So, we had it professionally framed and it now hangs next to a display case in our atrium.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 is cool that now, when anyone wants to change Normal West, they consult the Archive Club for ideas as to how to go about honoring the past and making way for the future. So, when it was time to take this (wildcat) down and put up a new logo in the lobby outside of the main office, we discussed, coordinated, and fundraised for the materials needed for a new home…</vt:lpstr>
      <vt:lpstr>PowerPoint Presentation</vt:lpstr>
      <vt:lpstr>PowerPoint Presentation</vt:lpstr>
      <vt:lpstr>PowerPoint Presentation</vt:lpstr>
      <vt:lpstr>I knew you would ask, so here are the current people on the Wall.</vt:lpstr>
      <vt:lpstr>I knew you would ask, so here are the current people on the Wall.</vt:lpstr>
      <vt:lpstr>I I knew you would ask some questions, so here are some answers…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Of course I can zoom up on a few of these early ones!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Class of 1996 football team for the win!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Looking forward…</vt:lpstr>
      <vt:lpstr>We are kicked off our “WIP”-West Improvement Pledges Campaign to help celebrate our 30th year:  </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Franz, Tim</cp:lastModifiedBy>
  <cp:revision>7</cp:revision>
  <dcterms:modified xsi:type="dcterms:W3CDTF">2026-07-15T11:02:07Z</dcterms:modified>
</cp:coreProperties>
</file>