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1438" r:id="rId2"/>
    <p:sldId id="261" r:id="rId3"/>
    <p:sldId id="1456" r:id="rId4"/>
    <p:sldId id="265" r:id="rId5"/>
    <p:sldId id="1455" r:id="rId6"/>
    <p:sldId id="657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Y27 Millage Presentation" id="{D9F4119B-D99E-4CF7-8080-392A4F9045B8}">
          <p14:sldIdLst>
            <p14:sldId id="1438"/>
            <p14:sldId id="261"/>
            <p14:sldId id="1456"/>
            <p14:sldId id="265"/>
            <p14:sldId id="1455"/>
            <p14:sldId id="6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56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orient="horz" pos="3888" userDrawn="1">
          <p15:clr>
            <a:srgbClr val="A4A3A4"/>
          </p15:clr>
        </p15:guide>
        <p15:guide id="4" pos="7320" userDrawn="1">
          <p15:clr>
            <a:srgbClr val="A4A3A4"/>
          </p15:clr>
        </p15:guide>
        <p15:guide id="5" pos="5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16"/>
    <p:restoredTop sz="94677"/>
  </p:normalViewPr>
  <p:slideViewPr>
    <p:cSldViewPr snapToGrid="0">
      <p:cViewPr varScale="1">
        <p:scale>
          <a:sx n="210" d="100"/>
          <a:sy n="210" d="100"/>
        </p:scale>
        <p:origin x="3288" y="168"/>
      </p:cViewPr>
      <p:guideLst>
        <p:guide orient="horz" pos="456"/>
        <p:guide pos="384"/>
        <p:guide orient="horz" pos="3888"/>
        <p:guide pos="7320"/>
        <p:guide pos="5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ugan, Michele" userId="3167f69d-da88-4eae-b180-65dc7b2de630" providerId="ADAL" clId="{6B2B2BDD-B2F1-4A3D-99E9-5C4A20D8153E}"/>
    <pc:docChg chg="undo custSel modSld">
      <pc:chgData name="Dugan, Michele" userId="3167f69d-da88-4eae-b180-65dc7b2de630" providerId="ADAL" clId="{6B2B2BDD-B2F1-4A3D-99E9-5C4A20D8153E}" dt="2026-07-13T17:02:43.639" v="77" actId="1076"/>
      <pc:docMkLst>
        <pc:docMk/>
      </pc:docMkLst>
      <pc:sldChg chg="modSp mod">
        <pc:chgData name="Dugan, Michele" userId="3167f69d-da88-4eae-b180-65dc7b2de630" providerId="ADAL" clId="{6B2B2BDD-B2F1-4A3D-99E9-5C4A20D8153E}" dt="2026-07-13T17:02:43.639" v="77" actId="1076"/>
        <pc:sldMkLst>
          <pc:docMk/>
          <pc:sldMk cId="0" sldId="261"/>
        </pc:sldMkLst>
        <pc:spChg chg="mod">
          <ac:chgData name="Dugan, Michele" userId="3167f69d-da88-4eae-b180-65dc7b2de630" providerId="ADAL" clId="{6B2B2BDD-B2F1-4A3D-99E9-5C4A20D8153E}" dt="2026-07-13T17:02:43.639" v="77" actId="1076"/>
          <ac:spMkLst>
            <pc:docMk/>
            <pc:sldMk cId="0" sldId="261"/>
            <ac:spMk id="3" creationId="{2C8B1E8F-E645-DA1C-5DA3-380475647E51}"/>
          </ac:spMkLst>
        </pc:spChg>
      </pc:sldChg>
      <pc:sldChg chg="addSp delSp modSp mod">
        <pc:chgData name="Dugan, Michele" userId="3167f69d-da88-4eae-b180-65dc7b2de630" providerId="ADAL" clId="{6B2B2BDD-B2F1-4A3D-99E9-5C4A20D8153E}" dt="2026-07-13T17:02:14.525" v="69" actId="34807"/>
        <pc:sldMkLst>
          <pc:docMk/>
          <pc:sldMk cId="3382428492" sldId="1438"/>
        </pc:sldMkLst>
        <pc:spChg chg="add del mod">
          <ac:chgData name="Dugan, Michele" userId="3167f69d-da88-4eae-b180-65dc7b2de630" providerId="ADAL" clId="{6B2B2BDD-B2F1-4A3D-99E9-5C4A20D8153E}" dt="2026-07-13T16:55:30.822" v="1" actId="478"/>
          <ac:spMkLst>
            <pc:docMk/>
            <pc:sldMk cId="3382428492" sldId="1438"/>
            <ac:spMk id="3" creationId="{D15E263C-AA6D-F43D-726A-8C688CEBDB64}"/>
          </ac:spMkLst>
        </pc:spChg>
        <pc:spChg chg="mod">
          <ac:chgData name="Dugan, Michele" userId="3167f69d-da88-4eae-b180-65dc7b2de630" providerId="ADAL" clId="{6B2B2BDD-B2F1-4A3D-99E9-5C4A20D8153E}" dt="2026-07-13T16:59:39.862" v="57" actId="1076"/>
          <ac:spMkLst>
            <pc:docMk/>
            <pc:sldMk cId="3382428492" sldId="1438"/>
            <ac:spMk id="13" creationId="{B1D9C7CB-21D4-DB40-8A7B-50FAFCB1046F}"/>
          </ac:spMkLst>
        </pc:spChg>
        <pc:spChg chg="del mod">
          <ac:chgData name="Dugan, Michele" userId="3167f69d-da88-4eae-b180-65dc7b2de630" providerId="ADAL" clId="{6B2B2BDD-B2F1-4A3D-99E9-5C4A20D8153E}" dt="2026-07-13T16:59:09.327" v="32" actId="478"/>
          <ac:spMkLst>
            <pc:docMk/>
            <pc:sldMk cId="3382428492" sldId="1438"/>
            <ac:spMk id="15" creationId="{18966E8D-3AC7-A248-B17A-53895AC82A1A}"/>
          </ac:spMkLst>
        </pc:spChg>
        <pc:spChg chg="mod">
          <ac:chgData name="Dugan, Michele" userId="3167f69d-da88-4eae-b180-65dc7b2de630" providerId="ADAL" clId="{6B2B2BDD-B2F1-4A3D-99E9-5C4A20D8153E}" dt="2026-07-13T17:00:13.554" v="66" actId="403"/>
          <ac:spMkLst>
            <pc:docMk/>
            <pc:sldMk cId="3382428492" sldId="1438"/>
            <ac:spMk id="27" creationId="{040E3A38-E916-524E-B138-31F8289DDCC0}"/>
          </ac:spMkLst>
        </pc:spChg>
        <pc:picChg chg="add del mod">
          <ac:chgData name="Dugan, Michele" userId="3167f69d-da88-4eae-b180-65dc7b2de630" providerId="ADAL" clId="{6B2B2BDD-B2F1-4A3D-99E9-5C4A20D8153E}" dt="2026-07-13T16:56:48.045" v="13" actId="478"/>
          <ac:picMkLst>
            <pc:docMk/>
            <pc:sldMk cId="3382428492" sldId="1438"/>
            <ac:picMk id="5" creationId="{A51C7504-AF68-080C-779A-B562B73A985A}"/>
          </ac:picMkLst>
        </pc:picChg>
        <pc:picChg chg="add mod ord modCrop">
          <ac:chgData name="Dugan, Michele" userId="3167f69d-da88-4eae-b180-65dc7b2de630" providerId="ADAL" clId="{6B2B2BDD-B2F1-4A3D-99E9-5C4A20D8153E}" dt="2026-07-13T17:02:14.525" v="69" actId="34807"/>
          <ac:picMkLst>
            <pc:docMk/>
            <pc:sldMk cId="3382428492" sldId="1438"/>
            <ac:picMk id="7" creationId="{4485DE74-5D95-E03E-D0FF-085081F73C4F}"/>
          </ac:picMkLst>
        </pc:picChg>
        <pc:picChg chg="del">
          <ac:chgData name="Dugan, Michele" userId="3167f69d-da88-4eae-b180-65dc7b2de630" providerId="ADAL" clId="{6B2B2BDD-B2F1-4A3D-99E9-5C4A20D8153E}" dt="2026-07-13T16:55:29.766" v="0" actId="478"/>
          <ac:picMkLst>
            <pc:docMk/>
            <pc:sldMk cId="3382428492" sldId="1438"/>
            <ac:picMk id="14" creationId="{E212ED41-A438-A8EB-B01B-AEA6F4E006CC}"/>
          </ac:picMkLst>
        </pc:picChg>
        <pc:picChg chg="mod">
          <ac:chgData name="Dugan, Michele" userId="3167f69d-da88-4eae-b180-65dc7b2de630" providerId="ADAL" clId="{6B2B2BDD-B2F1-4A3D-99E9-5C4A20D8153E}" dt="2026-07-13T17:00:25.586" v="68" actId="1076"/>
          <ac:picMkLst>
            <pc:docMk/>
            <pc:sldMk cId="3382428492" sldId="1438"/>
            <ac:picMk id="25" creationId="{C60E0323-5033-83D1-D17F-039501FF841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95CB7B9-3342-4872-B0D8-98E761284548}" type="datetimeFigureOut">
              <a:rPr lang="en-US" smtClean="0"/>
              <a:t>7/14/26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111B88-485A-49DE-B9E2-0169FF5B3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640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6C2E0F-301B-7245-9142-580583373A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06E28-F0BE-4537-86A5-5E677923867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06E28-F0BE-4537-86A5-5E67792386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572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111B88-485A-49DE-B9E2-0169FF5B3F3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26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111B88-485A-49DE-B9E2-0169FF5B3F3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690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1023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F25F0-C460-F841-918E-2605BF3F9F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93520" y="1416360"/>
            <a:ext cx="6051476" cy="3410909"/>
          </a:xfrm>
          <a:custGeom>
            <a:avLst/>
            <a:gdLst>
              <a:gd name="connsiteX0" fmla="*/ 464820 w 6051476"/>
              <a:gd name="connsiteY0" fmla="*/ 2481269 h 3410909"/>
              <a:gd name="connsiteX1" fmla="*/ 2956560 w 6051476"/>
              <a:gd name="connsiteY1" fmla="*/ 2481269 h 3410909"/>
              <a:gd name="connsiteX2" fmla="*/ 2956560 w 6051476"/>
              <a:gd name="connsiteY2" fmla="*/ 2946089 h 3410909"/>
              <a:gd name="connsiteX3" fmla="*/ 2491740 w 6051476"/>
              <a:gd name="connsiteY3" fmla="*/ 3410909 h 3410909"/>
              <a:gd name="connsiteX4" fmla="*/ 0 w 6051476"/>
              <a:gd name="connsiteY4" fmla="*/ 3410909 h 3410909"/>
              <a:gd name="connsiteX5" fmla="*/ 0 w 6051476"/>
              <a:gd name="connsiteY5" fmla="*/ 2946089 h 3410909"/>
              <a:gd name="connsiteX6" fmla="*/ 464820 w 6051476"/>
              <a:gd name="connsiteY6" fmla="*/ 2481269 h 3410909"/>
              <a:gd name="connsiteX7" fmla="*/ 4213860 w 6051476"/>
              <a:gd name="connsiteY7" fmla="*/ 1335884 h 3410909"/>
              <a:gd name="connsiteX8" fmla="*/ 6051476 w 6051476"/>
              <a:gd name="connsiteY8" fmla="*/ 1335884 h 3410909"/>
              <a:gd name="connsiteX9" fmla="*/ 6051476 w 6051476"/>
              <a:gd name="connsiteY9" fmla="*/ 1800704 h 3410909"/>
              <a:gd name="connsiteX10" fmla="*/ 5586656 w 6051476"/>
              <a:gd name="connsiteY10" fmla="*/ 2265524 h 3410909"/>
              <a:gd name="connsiteX11" fmla="*/ 3749040 w 6051476"/>
              <a:gd name="connsiteY11" fmla="*/ 2265524 h 3410909"/>
              <a:gd name="connsiteX12" fmla="*/ 3749040 w 6051476"/>
              <a:gd name="connsiteY12" fmla="*/ 1800704 h 3410909"/>
              <a:gd name="connsiteX13" fmla="*/ 4213860 w 6051476"/>
              <a:gd name="connsiteY13" fmla="*/ 1335884 h 3410909"/>
              <a:gd name="connsiteX14" fmla="*/ 464820 w 6051476"/>
              <a:gd name="connsiteY14" fmla="*/ 0 h 3410909"/>
              <a:gd name="connsiteX15" fmla="*/ 4419600 w 6051476"/>
              <a:gd name="connsiteY15" fmla="*/ 0 h 3410909"/>
              <a:gd name="connsiteX16" fmla="*/ 4419600 w 6051476"/>
              <a:gd name="connsiteY16" fmla="*/ 464820 h 3410909"/>
              <a:gd name="connsiteX17" fmla="*/ 3954780 w 6051476"/>
              <a:gd name="connsiteY17" fmla="*/ 929640 h 3410909"/>
              <a:gd name="connsiteX18" fmla="*/ 0 w 6051476"/>
              <a:gd name="connsiteY18" fmla="*/ 929640 h 3410909"/>
              <a:gd name="connsiteX19" fmla="*/ 0 w 6051476"/>
              <a:gd name="connsiteY19" fmla="*/ 464820 h 3410909"/>
              <a:gd name="connsiteX20" fmla="*/ 464820 w 6051476"/>
              <a:gd name="connsiteY20" fmla="*/ 0 h 341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051476" h="3410909">
                <a:moveTo>
                  <a:pt x="464820" y="2481269"/>
                </a:moveTo>
                <a:lnTo>
                  <a:pt x="2956560" y="2481269"/>
                </a:lnTo>
                <a:lnTo>
                  <a:pt x="2956560" y="2946089"/>
                </a:lnTo>
                <a:cubicBezTo>
                  <a:pt x="2956560" y="3202802"/>
                  <a:pt x="2748453" y="3410909"/>
                  <a:pt x="2491740" y="3410909"/>
                </a:cubicBezTo>
                <a:lnTo>
                  <a:pt x="0" y="3410909"/>
                </a:lnTo>
                <a:lnTo>
                  <a:pt x="0" y="2946089"/>
                </a:lnTo>
                <a:cubicBezTo>
                  <a:pt x="0" y="2689376"/>
                  <a:pt x="208107" y="2481269"/>
                  <a:pt x="464820" y="2481269"/>
                </a:cubicBezTo>
                <a:close/>
                <a:moveTo>
                  <a:pt x="4213860" y="1335884"/>
                </a:moveTo>
                <a:lnTo>
                  <a:pt x="6051476" y="1335884"/>
                </a:lnTo>
                <a:lnTo>
                  <a:pt x="6051476" y="1800704"/>
                </a:lnTo>
                <a:cubicBezTo>
                  <a:pt x="6051476" y="2057417"/>
                  <a:pt x="5843369" y="2265524"/>
                  <a:pt x="5586656" y="2265524"/>
                </a:cubicBezTo>
                <a:lnTo>
                  <a:pt x="3749040" y="2265524"/>
                </a:lnTo>
                <a:lnTo>
                  <a:pt x="3749040" y="1800704"/>
                </a:lnTo>
                <a:cubicBezTo>
                  <a:pt x="3749040" y="1543991"/>
                  <a:pt x="3957147" y="1335884"/>
                  <a:pt x="4213860" y="1335884"/>
                </a:cubicBezTo>
                <a:close/>
                <a:moveTo>
                  <a:pt x="464820" y="0"/>
                </a:moveTo>
                <a:lnTo>
                  <a:pt x="4419600" y="0"/>
                </a:lnTo>
                <a:lnTo>
                  <a:pt x="4419600" y="464820"/>
                </a:lnTo>
                <a:cubicBezTo>
                  <a:pt x="4419600" y="721533"/>
                  <a:pt x="4211493" y="929640"/>
                  <a:pt x="3954780" y="929640"/>
                </a:cubicBezTo>
                <a:lnTo>
                  <a:pt x="0" y="929640"/>
                </a:lnTo>
                <a:lnTo>
                  <a:pt x="0" y="464820"/>
                </a:lnTo>
                <a:cubicBezTo>
                  <a:pt x="0" y="208107"/>
                  <a:pt x="208107" y="0"/>
                  <a:pt x="4648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63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129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9B5488-01D1-ABE1-37CB-A8823DCC55B4}"/>
              </a:ext>
            </a:extLst>
          </p:cNvPr>
          <p:cNvSpPr txBox="1"/>
          <p:nvPr userDrawn="1"/>
        </p:nvSpPr>
        <p:spPr>
          <a:xfrm>
            <a:off x="10179775" y="6184226"/>
            <a:ext cx="1700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>
                <a:solidFill>
                  <a:schemeClr val="bg1">
                    <a:lumMod val="75000"/>
                  </a:schemeClr>
                </a:solidFill>
                <a:latin typeface="+mn-lt"/>
                <a:cs typeface="Segoe UI" panose="020B0502040204020203" pitchFamily="34" charset="0"/>
              </a:rPr>
              <a:t>www.website.com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EDAEA-E8DF-7D3A-BDB3-C9C8DFECE13C}"/>
              </a:ext>
            </a:extLst>
          </p:cNvPr>
          <p:cNvSpPr txBox="1"/>
          <p:nvPr userDrawn="1"/>
        </p:nvSpPr>
        <p:spPr>
          <a:xfrm>
            <a:off x="145141" y="6179459"/>
            <a:ext cx="55831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1600" i="0" smtClean="0">
                <a:solidFill>
                  <a:schemeClr val="tx1">
                    <a:alpha val="50000"/>
                  </a:schemeClr>
                </a:solidFill>
                <a:latin typeface="+mn-lt"/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sz="4800" i="0">
              <a:solidFill>
                <a:schemeClr val="tx1">
                  <a:alpha val="50000"/>
                </a:schemeClr>
              </a:solidFill>
              <a:latin typeface="+mn-lt"/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222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485DE74-5D95-E03E-D0FF-085081F73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l="15335" r="16238"/>
          <a:stretch>
            <a:fillRect/>
          </a:stretch>
        </p:blipFill>
        <p:spPr>
          <a:xfrm>
            <a:off x="2531165" y="0"/>
            <a:ext cx="7036905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D9C7CB-21D4-DB40-8A7B-50FAFCB1046F}"/>
              </a:ext>
            </a:extLst>
          </p:cNvPr>
          <p:cNvSpPr/>
          <p:nvPr/>
        </p:nvSpPr>
        <p:spPr>
          <a:xfrm>
            <a:off x="324678" y="3978142"/>
            <a:ext cx="9687339" cy="1871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7200" b="1" spc="-150" dirty="0">
                <a:solidFill>
                  <a:schemeClr val="bg1">
                    <a:lumMod val="95000"/>
                  </a:schemeClr>
                </a:solidFill>
                <a:latin typeface="+mj-lt"/>
                <a:ea typeface="Cambria" panose="02040503050406030204" pitchFamily="18" charset="0"/>
                <a:cs typeface="Microsoft GothicNeo" panose="020B0503020000020004" pitchFamily="34" charset="-127"/>
              </a:rPr>
              <a:t>FY27 Millage</a:t>
            </a:r>
          </a:p>
          <a:p>
            <a:pPr>
              <a:lnSpc>
                <a:spcPct val="80000"/>
              </a:lnSpc>
            </a:pPr>
            <a:r>
              <a:rPr lang="en-US" sz="7200" b="1" spc="-150" dirty="0">
                <a:solidFill>
                  <a:schemeClr val="bg1">
                    <a:lumMod val="95000"/>
                  </a:schemeClr>
                </a:solidFill>
                <a:latin typeface="+mj-lt"/>
                <a:ea typeface="Cambria" panose="02040503050406030204" pitchFamily="18" charset="0"/>
                <a:cs typeface="Microsoft GothicNeo" panose="020B0503020000020004" pitchFamily="34" charset="-127"/>
              </a:rPr>
              <a:t>Presentation</a:t>
            </a:r>
          </a:p>
        </p:txBody>
      </p:sp>
      <p:sp>
        <p:nvSpPr>
          <p:cNvPr id="27" name="Rectangle: Rounded Corners 112">
            <a:extLst>
              <a:ext uri="{FF2B5EF4-FFF2-40B4-BE49-F238E27FC236}">
                <a16:creationId xmlns:a16="http://schemas.microsoft.com/office/drawing/2014/main" id="{040E3A38-E916-524E-B138-31F8289DDC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50193" y="5807910"/>
            <a:ext cx="2824364" cy="54573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July 23 &amp; 30, 2026</a:t>
            </a:r>
          </a:p>
        </p:txBody>
      </p:sp>
      <p:pic>
        <p:nvPicPr>
          <p:cNvPr id="25" name="Picture 24" descr="FCS Logo">
            <a:extLst>
              <a:ext uri="{FF2B5EF4-FFF2-40B4-BE49-F238E27FC236}">
                <a16:creationId xmlns:a16="http://schemas.microsoft.com/office/drawing/2014/main" id="{C60E0323-5033-83D1-D17F-039501FF84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5" y="329896"/>
            <a:ext cx="2467168" cy="276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2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8B1E8F-E645-DA1C-5DA3-380475647E51}"/>
              </a:ext>
            </a:extLst>
          </p:cNvPr>
          <p:cNvSpPr txBox="1"/>
          <p:nvPr/>
        </p:nvSpPr>
        <p:spPr>
          <a:xfrm>
            <a:off x="311427" y="501160"/>
            <a:ext cx="9636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 spc="-200">
                <a:solidFill>
                  <a:srgbClr val="32394E"/>
                </a:solidFill>
                <a:latin typeface="+mj-lt"/>
              </a:defRPr>
            </a:lvl1pPr>
          </a:lstStyle>
          <a:p>
            <a:pPr algn="ctr"/>
            <a:r>
              <a:rPr lang="en-US" sz="4800" spc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2027 TENTATIVE MILLAGE RATE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0230C2C-9F31-7331-C964-FF6D424E4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2027 TENTATIVE MILLAGE RATE</a:t>
            </a:r>
            <a:br>
              <a:rPr lang="en-US" sz="4400" spc="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6748D1-1469-6D9F-4099-F735A7BD3D38}"/>
              </a:ext>
            </a:extLst>
          </p:cNvPr>
          <p:cNvSpPr txBox="1"/>
          <p:nvPr/>
        </p:nvSpPr>
        <p:spPr>
          <a:xfrm>
            <a:off x="690077" y="2071255"/>
            <a:ext cx="80954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M&amp;O Millage Rate     </a:t>
            </a:r>
            <a:r>
              <a:rPr lang="en-US" dirty="0"/>
              <a:t>Current:  15.208  Proposed: 15.208 Rollback:  15.059</a:t>
            </a:r>
          </a:p>
          <a:p>
            <a:endParaRPr lang="en-US" dirty="0"/>
          </a:p>
          <a:p>
            <a:r>
              <a:rPr lang="en-US" b="1" dirty="0"/>
              <a:t>Debt Service              </a:t>
            </a:r>
            <a:r>
              <a:rPr lang="en-US" dirty="0"/>
              <a:t>Current:  1.418 Proposed: 1.418   Rollback:  1.404</a:t>
            </a:r>
          </a:p>
          <a:p>
            <a:endParaRPr lang="en-US" dirty="0"/>
          </a:p>
          <a:p>
            <a:r>
              <a:rPr lang="en-US" b="1" dirty="0"/>
              <a:t>Millage Rate Hearing Dates:</a:t>
            </a:r>
          </a:p>
          <a:p>
            <a:r>
              <a:rPr lang="en-US" dirty="0"/>
              <a:t>July 23 9:00 a.m. and 7:00 p.m.</a:t>
            </a:r>
          </a:p>
          <a:p>
            <a:r>
              <a:rPr lang="en-US" dirty="0"/>
              <a:t>July 30 4:00 p.m.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EC5DA0-7198-FCCD-1012-66ADA334F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12513" y="0"/>
            <a:ext cx="19794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yellow hexagon with white text and a person's head">
            <a:extLst>
              <a:ext uri="{FF2B5EF4-FFF2-40B4-BE49-F238E27FC236}">
                <a16:creationId xmlns:a16="http://schemas.microsoft.com/office/drawing/2014/main" id="{E2A163B0-97BB-1D72-C482-2DAFA290C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420" y="5293723"/>
            <a:ext cx="1143673" cy="12816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0230C2C-9F31-7331-C964-FF6D424E4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2026 TAX DIGEST &amp; 5 YEAR HISTORY</a:t>
            </a:r>
            <a:br>
              <a:rPr lang="en-US" sz="4400" spc="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8B1E8F-E645-DA1C-5DA3-380475647E51}"/>
              </a:ext>
            </a:extLst>
          </p:cNvPr>
          <p:cNvSpPr txBox="1"/>
          <p:nvPr/>
        </p:nvSpPr>
        <p:spPr>
          <a:xfrm>
            <a:off x="1084302" y="166445"/>
            <a:ext cx="8705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 spc="-200">
                <a:solidFill>
                  <a:srgbClr val="32394E"/>
                </a:solidFill>
                <a:latin typeface="+mj-lt"/>
              </a:defRPr>
            </a:lvl1pPr>
          </a:lstStyle>
          <a:p>
            <a:r>
              <a:rPr lang="en-US" sz="3600" spc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2026 TAX DIGEST &amp; 5 YEAR HISTORY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EC5DA0-7198-FCCD-1012-66ADA334F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12513" y="0"/>
            <a:ext cx="19794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FCS Logo">
            <a:extLst>
              <a:ext uri="{FF2B5EF4-FFF2-40B4-BE49-F238E27FC236}">
                <a16:creationId xmlns:a16="http://schemas.microsoft.com/office/drawing/2014/main" id="{E2A163B0-97BB-1D72-C482-2DAFA290C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420" y="5293723"/>
            <a:ext cx="1143673" cy="12816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DAF33A-DBFD-EEDF-28F6-CEAADDBC1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58" y="901220"/>
            <a:ext cx="9700941" cy="533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39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81DD0F-B8CC-DB10-BF41-869BD34D65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1200" dirty="0">
                <a:solidFill>
                  <a:schemeClr val="bg1"/>
                </a:solidFill>
                <a:effectLst/>
              </a:rPr>
              <a:t>M&amp;O 2026 ROLLBACK COMPUTATION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EFE50A-73A5-CB50-1139-04E982F59D5C}"/>
              </a:ext>
            </a:extLst>
          </p:cNvPr>
          <p:cNvSpPr txBox="1"/>
          <p:nvPr/>
        </p:nvSpPr>
        <p:spPr>
          <a:xfrm>
            <a:off x="876580" y="0"/>
            <a:ext cx="91743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M&amp;O 2026 ROLLBACK COMPUTATION</a:t>
            </a:r>
          </a:p>
          <a:p>
            <a:endParaRPr lang="en-US" sz="3600" b="1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 descr="Compuatation of Millage Rate">
            <a:extLst>
              <a:ext uri="{FF2B5EF4-FFF2-40B4-BE49-F238E27FC236}">
                <a16:creationId xmlns:a16="http://schemas.microsoft.com/office/drawing/2014/main" id="{C75A0712-D9F3-28D3-5455-1E9029F659E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471" y="600164"/>
            <a:ext cx="8210550" cy="59912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3DF88C-B2CA-A877-5FFD-B51CFCD8A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12513" y="0"/>
            <a:ext cx="19794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CS Logo">
            <a:extLst>
              <a:ext uri="{FF2B5EF4-FFF2-40B4-BE49-F238E27FC236}">
                <a16:creationId xmlns:a16="http://schemas.microsoft.com/office/drawing/2014/main" id="{F7445E5C-C90A-DB5E-B9D8-BB866FF15C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420" y="5293723"/>
            <a:ext cx="1143673" cy="128164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4EFE50A-73A5-CB50-1139-04E982F59D5C}"/>
              </a:ext>
            </a:extLst>
          </p:cNvPr>
          <p:cNvSpPr txBox="1"/>
          <p:nvPr/>
        </p:nvSpPr>
        <p:spPr>
          <a:xfrm>
            <a:off x="1031220" y="320957"/>
            <a:ext cx="94658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DEBT 2026 ROLLBACK COMPUTATION</a:t>
            </a:r>
            <a:endParaRPr lang="en-US" sz="3600" b="1" spc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3DF88C-B2CA-A877-5FFD-B51CFCD8A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12513" y="0"/>
            <a:ext cx="19794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CS Logo">
            <a:extLst>
              <a:ext uri="{FF2B5EF4-FFF2-40B4-BE49-F238E27FC236}">
                <a16:creationId xmlns:a16="http://schemas.microsoft.com/office/drawing/2014/main" id="{F7445E5C-C90A-DB5E-B9D8-BB866FF15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420" y="5293723"/>
            <a:ext cx="1143673" cy="12816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5F76BF-94B4-400D-E1BE-11864282C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312" y="880533"/>
            <a:ext cx="8595994" cy="5842106"/>
          </a:xfrm>
          <a:prstGeom prst="rect">
            <a:avLst/>
          </a:prstGeom>
        </p:spPr>
      </p:pic>
      <p:sp>
        <p:nvSpPr>
          <p:cNvPr id="8" name="DEBT 2026 ROLLBACK COMPUTATION&#13;&#10;">
            <a:extLst>
              <a:ext uri="{FF2B5EF4-FFF2-40B4-BE49-F238E27FC236}">
                <a16:creationId xmlns:a16="http://schemas.microsoft.com/office/drawing/2014/main" id="{E714540A-5E81-BB3F-C545-81440F513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DEBT 2026 ROLLBACK COMPUTATION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370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48A5869-FF6F-483B-9DDC-C40105BEC8F8}"/>
              </a:ext>
            </a:extLst>
          </p:cNvPr>
          <p:cNvSpPr txBox="1"/>
          <p:nvPr/>
        </p:nvSpPr>
        <p:spPr>
          <a:xfrm>
            <a:off x="1369888" y="384286"/>
            <a:ext cx="914400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500" b="1" spc="-300">
                <a:solidFill>
                  <a:schemeClr val="bg1">
                    <a:lumMod val="95000"/>
                  </a:schemeClr>
                </a:solidFill>
                <a:latin typeface="+mj-lt"/>
              </a:rPr>
              <a:t>Safe. </a:t>
            </a:r>
          </a:p>
          <a:p>
            <a:pPr algn="ctr"/>
            <a:r>
              <a:rPr lang="en-GB" sz="8500" b="1" spc="-300">
                <a:solidFill>
                  <a:schemeClr val="bg1">
                    <a:lumMod val="95000"/>
                  </a:schemeClr>
                </a:solidFill>
                <a:latin typeface="+mj-lt"/>
              </a:rPr>
              <a:t>Connected. Thriving.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89FEA47-705A-4335-A38A-8820F840700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284808" y="4400770"/>
            <a:ext cx="3457998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30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Forsyth County Schools</a:t>
            </a:r>
            <a:endParaRPr kumimoji="0" lang="en-ID" sz="1800" b="0" i="0" u="none" strike="noStrike" kern="1200" cap="none" spc="30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" name="Picture 1" descr="FCS Logo">
            <a:extLst>
              <a:ext uri="{FF2B5EF4-FFF2-40B4-BE49-F238E27FC236}">
                <a16:creationId xmlns:a16="http://schemas.microsoft.com/office/drawing/2014/main" id="{214C1D47-E31A-F645-240F-CADB1E6D3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163" y="4903485"/>
            <a:ext cx="1143673" cy="12816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DC8606-0AA6-BCD1-3E90-7A1DEF91C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79259" y="5907640"/>
            <a:ext cx="2512741" cy="950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2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2">
      <a:dk1>
        <a:sysClr val="windowText" lastClr="000000"/>
      </a:dk1>
      <a:lt1>
        <a:sysClr val="window" lastClr="FFFFFF"/>
      </a:lt1>
      <a:dk2>
        <a:srgbClr val="222328"/>
      </a:dk2>
      <a:lt2>
        <a:srgbClr val="D1EAF7"/>
      </a:lt2>
      <a:accent1>
        <a:srgbClr val="003366"/>
      </a:accent1>
      <a:accent2>
        <a:srgbClr val="336699"/>
      </a:accent2>
      <a:accent3>
        <a:srgbClr val="009999"/>
      </a:accent3>
      <a:accent4>
        <a:srgbClr val="6699FF"/>
      </a:accent4>
      <a:accent5>
        <a:srgbClr val="B5B913"/>
      </a:accent5>
      <a:accent6>
        <a:srgbClr val="595959"/>
      </a:accent6>
      <a:hlink>
        <a:srgbClr val="F49100"/>
      </a:hlink>
      <a:folHlink>
        <a:srgbClr val="85DFD0"/>
      </a:folHlink>
    </a:clrScheme>
    <a:fontScheme name="Custom 30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1456</TotalTime>
  <Words>119</Words>
  <Application>Microsoft Macintosh PowerPoint</Application>
  <PresentationFormat>Widescreen</PresentationFormat>
  <Paragraphs>26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Roboto</vt:lpstr>
      <vt:lpstr>Office Theme</vt:lpstr>
      <vt:lpstr>July 23 &amp; 30, 2026</vt:lpstr>
      <vt:lpstr>2027 TENTATIVE MILLAGE RATE </vt:lpstr>
      <vt:lpstr>2026 TAX DIGEST &amp; 5 YEAR HISTORY </vt:lpstr>
      <vt:lpstr>M&amp;O 2026 ROLLBACK COMPUTATION</vt:lpstr>
      <vt:lpstr>DEBT 2026 ROLLBACK COMPUTATION  </vt:lpstr>
      <vt:lpstr>Forsyth County Schools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alfin</dc:creator>
  <cp:lastModifiedBy>Gay, Holly</cp:lastModifiedBy>
  <cp:revision>22</cp:revision>
  <cp:lastPrinted>2026-07-08T19:13:05Z</cp:lastPrinted>
  <dcterms:created xsi:type="dcterms:W3CDTF">2023-11-10T00:44:54Z</dcterms:created>
  <dcterms:modified xsi:type="dcterms:W3CDTF">2026-07-14T17:10:06Z</dcterms:modified>
</cp:coreProperties>
</file>