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58" r:id="rId8"/>
    <p:sldId id="265" r:id="rId9"/>
    <p:sldId id="263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C917C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36A775-1E84-D71E-1495-1D794EED5FF0}" v="367" dt="2025-02-25T17:00:59.494"/>
    <p1510:client id="{67751FD9-70E6-4782-F658-3B2DD407F4B9}" v="19" dt="2025-02-25T18:17:44.618"/>
    <p1510:client id="{FD21DC9B-A996-4AA5-8E0E-4D90ADDC28C7}" v="1" dt="2025-02-25T20:15:08.7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4099A-8E38-4227-A1E6-B1CB80991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814EA4-811F-41E4-923A-8A5D75306E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6C532-99B0-4DF8-A63E-F94E3907E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EDEED-AF15-4943-9D05-3299C0585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B9A94-96C9-4F3B-AECB-0373B104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66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D1FD4-DAEF-4EFA-B7E1-BC41EA98A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F6DD4-5A30-49B5-A95B-E9A503F5D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9D034-E832-4D9D-9E56-78A3489A4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BDAA8-43D1-4895-A6A3-3E49C3224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85A5B-BD54-4BA7-971C-4998260E4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39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656A-5393-4F93-B4E9-E160F4208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8AC82-8727-4A3F-B479-F607752DE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0AB20-404E-4BDC-BAC7-718267EE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271B2-9320-439D-BC84-0D896C043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059DD-5175-4CD0-8A2F-591A2FB6F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2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EB2EB-0D72-4826-B2A9-FF9503D8F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CBF34-28E3-4C58-886F-85771E678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CA386-9E75-4D04-9E3D-189B1E1F1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4D92C5-A37F-4D30-8D4D-34D8D7579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40F2EF-F609-48D6-A139-523ED02E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B958D4-754C-4650-904C-0AF8122A0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30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76205-9191-4C6E-88B1-059268FD1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6884C-01F2-4D17-AB2A-DE27DEF2C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6607A4-09B9-4D6E-B59A-14CF8324D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7B3200-E258-4A70-838E-72B55288E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25415-A6ED-48FB-95D9-34D7A55C4B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4B6F0E-1EA7-4325-86DE-288838074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A51127-E7EE-469C-AAA9-56D2708DB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BFD207-036D-4730-96F3-EEF6105D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12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FCBDC-D5F1-4E77-9DD8-6229F2F32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9FB88-4F0C-4F9A-B12B-178031C8E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6A6583-2A6E-4DD1-B0F9-49CF3D2F0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ADC755-91AD-49CA-AA8B-1EC7A2771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56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9CFC29-41D3-444C-888E-D8AEC5E2A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2BB39F-5FD8-4F41-B61A-3188A5DEB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24DE2-70A5-41BC-BD6C-F2ACD4C42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35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0064D-BD26-4979-8E1B-88CE5A274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D8090-F44A-439A-8CA8-37BA8805B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C313B-E86E-46A8-A20D-49152EBF7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022519-5428-4271-8A1F-0DAF809E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73C7B-09CE-4DB3-844F-2FADF6E86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2E8E3-15E3-4236-80FD-FAD4363F6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0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47B96-8E37-41C3-A588-397E7F642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8C273F-2A8C-4D1E-B257-A4BB78BBC2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F6C59-2DE0-480D-B5A3-01D85FDD9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DC474-826D-4490-9318-8CCA43BA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7F3968-E6A7-40AB-A021-659104A2A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77AFB-F899-48CE-BE3B-B8B216DA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8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D5ECF-310D-4A3E-B2FB-5329E6F04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EAD358-C226-47FE-99CC-053EAD3B5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28BF2-F874-4553-BE7E-54769EFBB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EDA1C-7ECE-4B0F-BD1A-E109A8BD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CAC89-251D-42B0-92DB-C93948BBF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3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1AA69F-2513-4309-8EAB-6367D22434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FCD82C-077E-477C-8408-555591659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94643-EE52-435D-92FA-838AE8352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E0146-C8B3-419D-BC82-37825D79D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FFAA5-B1E2-436E-B864-E30FFE31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74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98741A-8A12-4595-AF19-1D35E890C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8ED29-C7A4-4060-BD3D-A1D85567A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CDF2E-0143-4B3A-A7A6-0690080B1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FC3A3-3FCD-4D7E-840D-86A27F276837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92F20-37A7-4441-A111-369BFEC028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4CAB9-0E83-4B18-8ABD-29B1C3CC4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DA91B-FF76-4BAA-A133-334C55527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2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BF26D4-AF26-41C5-9023-AAE36B3C1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237" y="914400"/>
            <a:ext cx="3657600" cy="2887579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Welcome to Helena High Science!</a:t>
            </a:r>
            <a:br>
              <a:rPr lang="en-US" sz="3700" dirty="0"/>
            </a:br>
            <a:r>
              <a:rPr lang="en-US" sz="3700" dirty="0">
                <a:solidFill>
                  <a:srgbClr val="FFFFFF"/>
                </a:solidFill>
              </a:rPr>
              <a:t>2025-2026</a:t>
            </a:r>
            <a:br>
              <a:rPr lang="en-US" sz="3700" dirty="0"/>
            </a:br>
            <a:endParaRPr lang="en-US" sz="3700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logo of a tiger&#10;&#10;Description automatically generated">
            <a:extLst>
              <a:ext uri="{FF2B5EF4-FFF2-40B4-BE49-F238E27FC236}">
                <a16:creationId xmlns:a16="http://schemas.microsoft.com/office/drawing/2014/main" id="{9A49F548-A8AE-60DD-6649-973001CD9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75" y="552450"/>
            <a:ext cx="655955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095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34090-BBD9-4631-8B63-CB418C7E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386" y="365125"/>
            <a:ext cx="10390414" cy="1325563"/>
          </a:xfrm>
        </p:spPr>
        <p:txBody>
          <a:bodyPr/>
          <a:lstStyle/>
          <a:p>
            <a:pPr algn="ctr"/>
            <a:r>
              <a:rPr lang="en-US" sz="4000" b="1" dirty="0">
                <a:latin typeface="Calibri"/>
                <a:ea typeface="Calibri"/>
                <a:cs typeface="Calibri"/>
              </a:rPr>
              <a:t>Helena High School Science Team’s Goal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C5F1A-8B23-4D7F-863D-21766D3F6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605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/>
              <a:t>Our goal is to prepare students for college and/or careers and to understand the amazing wonders of science.  </a:t>
            </a:r>
            <a:endParaRPr lang="en-US" sz="4000" dirty="0">
              <a:ea typeface="Calibri"/>
              <a:cs typeface="Calibri"/>
            </a:endParaRPr>
          </a:p>
          <a:p>
            <a:r>
              <a:rPr lang="en-US" sz="4000" dirty="0"/>
              <a:t>We strive to make science interesting and meaningful to your everyday life and we want you to explore as many courses as you can.  </a:t>
            </a:r>
            <a:endParaRPr lang="en-US" sz="40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65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4B47B-37AE-42B9-B345-8D8613DB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4446"/>
          </a:xfrm>
        </p:spPr>
        <p:txBody>
          <a:bodyPr>
            <a:normAutofit fontScale="90000"/>
          </a:bodyPr>
          <a:lstStyle/>
          <a:p>
            <a:pPr algn="ctr"/>
            <a:r>
              <a:rPr lang="en-US">
                <a:latin typeface="Arial Black"/>
              </a:rPr>
              <a:t>Science Graduation Credits</a:t>
            </a:r>
            <a:br>
              <a:rPr lang="en-US" b="1">
                <a:latin typeface="Arial Black" panose="020B0A04020102020204" pitchFamily="34" charset="0"/>
              </a:rPr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C31C-D1CC-44A8-9B11-04893CC8C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35835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en-US" dirty="0"/>
              <a:t>Science Graduation Requirements are 2 years (2 credits) of science</a:t>
            </a:r>
          </a:p>
          <a:p>
            <a:pPr algn="ctr"/>
            <a:r>
              <a:rPr lang="en-US" dirty="0"/>
              <a:t>1 Physical Science + 1 Life Science</a:t>
            </a:r>
            <a:endParaRPr lang="en-US" dirty="0">
              <a:ea typeface="Calibri"/>
              <a:cs typeface="Calibri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/>
              <a:t>3 years of science is recommended for most colleges/universities.  </a:t>
            </a:r>
            <a:endParaRPr lang="en-US" dirty="0">
              <a:ea typeface="Calibri"/>
              <a:cs typeface="Calibri"/>
            </a:endParaRPr>
          </a:p>
          <a:p>
            <a:pPr marL="0" indent="0" algn="ctr">
              <a:buNone/>
            </a:pPr>
            <a:endParaRPr lang="en-US" i="1"/>
          </a:p>
          <a:p>
            <a:pPr marL="0" indent="0" algn="ctr">
              <a:buNone/>
            </a:pPr>
            <a:r>
              <a:rPr lang="en-US" i="1" dirty="0"/>
              <a:t>HHS Science Teachers believe that more science credits will better prepare you for college and your career.</a:t>
            </a:r>
            <a:endParaRPr lang="en-US" dirty="0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50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B88F3B-B79D-484F-A093-ADBBAF9DA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Science Course Offerings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9A457A1-380C-4F68-BEDB-23A662BD00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3925190"/>
              </p:ext>
            </p:extLst>
          </p:nvPr>
        </p:nvGraphicFramePr>
        <p:xfrm>
          <a:off x="4064000" y="63500"/>
          <a:ext cx="7788728" cy="6667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892">
                  <a:extLst>
                    <a:ext uri="{9D8B030D-6E8A-4147-A177-3AD203B41FA5}">
                      <a16:colId xmlns:a16="http://schemas.microsoft.com/office/drawing/2014/main" val="4082208812"/>
                    </a:ext>
                  </a:extLst>
                </a:gridCol>
                <a:gridCol w="5984836">
                  <a:extLst>
                    <a:ext uri="{9D8B030D-6E8A-4147-A177-3AD203B41FA5}">
                      <a16:colId xmlns:a16="http://schemas.microsoft.com/office/drawing/2014/main" val="2900894403"/>
                    </a:ext>
                  </a:extLst>
                </a:gridCol>
              </a:tblGrid>
              <a:tr h="1411441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Black"/>
                        </a:rPr>
                        <a:t>9</a:t>
                      </a:r>
                      <a:r>
                        <a:rPr lang="en-US" sz="2000" b="0" baseline="30000" dirty="0">
                          <a:solidFill>
                            <a:schemeClr val="tx1"/>
                          </a:solidFill>
                          <a:latin typeface="Arial Black"/>
                        </a:rPr>
                        <a:t>th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Black"/>
                        </a:rPr>
                        <a:t> Grade</a:t>
                      </a:r>
                    </a:p>
                  </a:txBody>
                  <a:tcPr marL="93942" marR="93942" marT="46971" marB="4697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Earth and Space Science</a:t>
                      </a:r>
                    </a:p>
                    <a:p>
                      <a:pPr marL="0" marR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or </a:t>
                      </a:r>
                    </a:p>
                    <a:p>
                      <a:pPr marL="0" marR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Honors Earth and Space Science</a:t>
                      </a:r>
                      <a:endParaRPr kumimoji="0" lang="en-US" sz="2000" b="0" i="0" u="none" strike="noStrike" cap="none" normalizeH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endParaRPr lang="en-US" sz="2000" b="0">
                        <a:solidFill>
                          <a:schemeClr val="tx1"/>
                        </a:solidFill>
                        <a:latin typeface="Arial Black"/>
                      </a:endParaRPr>
                    </a:p>
                  </a:txBody>
                  <a:tcPr marL="93942" marR="93942" marT="46971" marB="46971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096147"/>
                  </a:ext>
                </a:extLst>
              </a:tr>
              <a:tr h="1088824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Black"/>
                        </a:rPr>
                        <a:t>10</a:t>
                      </a:r>
                      <a:r>
                        <a:rPr lang="en-US" sz="2000" b="0" baseline="30000" dirty="0">
                          <a:solidFill>
                            <a:schemeClr val="tx1"/>
                          </a:solidFill>
                          <a:latin typeface="Arial Black"/>
                        </a:rPr>
                        <a:t>th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Black"/>
                        </a:rPr>
                        <a:t> Grade</a:t>
                      </a:r>
                    </a:p>
                  </a:txBody>
                  <a:tcPr marL="93942" marR="93942" marT="46971" marB="46971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Biology</a:t>
                      </a:r>
                      <a:r>
                        <a:rPr lang="en-US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 </a:t>
                      </a:r>
                      <a:endParaRPr kumimoji="0" lang="en-US" sz="2000" b="0" i="0" u="none" strike="noStrike" cap="none" normalizeH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or</a:t>
                      </a:r>
                    </a:p>
                    <a:p>
                      <a:pPr marL="0" marR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AP Biology and Chemistry  </a:t>
                      </a:r>
                      <a:endParaRPr kumimoji="0" lang="en-US" sz="2000" b="0" i="0" u="none" strike="noStrike" cap="none" normalizeH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942" marR="93942" marT="46971" marB="46971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090316"/>
                  </a:ext>
                </a:extLst>
              </a:tr>
              <a:tr h="2083552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Black"/>
                        </a:rPr>
                        <a:t>11</a:t>
                      </a:r>
                      <a:r>
                        <a:rPr lang="en-US" sz="2000" b="0" baseline="30000" dirty="0">
                          <a:solidFill>
                            <a:schemeClr val="tx1"/>
                          </a:solidFill>
                          <a:latin typeface="Arial Black"/>
                        </a:rPr>
                        <a:t>th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Black"/>
                        </a:rPr>
                        <a:t> Grade</a:t>
                      </a:r>
                    </a:p>
                  </a:txBody>
                  <a:tcPr marL="93942" marR="93942" marT="46971" marB="4697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Chemistry</a:t>
                      </a:r>
                    </a:p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Physics</a:t>
                      </a:r>
                    </a:p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AP Environmental Science</a:t>
                      </a:r>
                    </a:p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Biology II</a:t>
                      </a:r>
                    </a:p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AP Chemistry</a:t>
                      </a:r>
                    </a:p>
                    <a:p>
                      <a:endParaRPr lang="en-US" sz="2000" b="0">
                        <a:solidFill>
                          <a:schemeClr val="tx1"/>
                        </a:solidFill>
                        <a:latin typeface="Arial Black"/>
                      </a:endParaRPr>
                    </a:p>
                  </a:txBody>
                  <a:tcPr marL="93942" marR="93942" marT="46971" marB="46971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650935"/>
                  </a:ext>
                </a:extLst>
              </a:tr>
              <a:tr h="2083552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Black"/>
                        </a:rPr>
                        <a:t>12</a:t>
                      </a:r>
                      <a:r>
                        <a:rPr lang="en-US" sz="2000" b="0" baseline="30000" dirty="0">
                          <a:solidFill>
                            <a:schemeClr val="tx1"/>
                          </a:solidFill>
                          <a:latin typeface="Arial Black"/>
                        </a:rPr>
                        <a:t>th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Arial Black"/>
                        </a:rPr>
                        <a:t> Grade</a:t>
                      </a:r>
                    </a:p>
                  </a:txBody>
                  <a:tcPr marL="93942" marR="93942" marT="46971" marB="46971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Chemistry</a:t>
                      </a:r>
                    </a:p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Physics</a:t>
                      </a:r>
                    </a:p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AP Environmental Science</a:t>
                      </a:r>
                    </a:p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Biology II</a:t>
                      </a:r>
                    </a:p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Calibri"/>
                        </a:rPr>
                        <a:t>AP Chemistry</a:t>
                      </a:r>
                    </a:p>
                    <a:p>
                      <a:pPr marL="0" marR="0" indent="0" algn="l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Science Seminar</a:t>
                      </a:r>
                      <a:endParaRPr kumimoji="0" lang="en-US" sz="2000" b="0" i="0" u="none" strike="noStrike" cap="none" normalizeH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93942" marR="93942" marT="46971" marB="46971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446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834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1">
            <a:extLst>
              <a:ext uri="{FF2B5EF4-FFF2-40B4-BE49-F238E27FC236}">
                <a16:creationId xmlns:a16="http://schemas.microsoft.com/office/drawing/2014/main" id="{5E52985E-2553-471E-82AA-5ED7A329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462044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C86825-1057-4E3F-B3B4-3DD21448C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70" y="4615840"/>
            <a:ext cx="3673475" cy="14985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Science Electives</a:t>
            </a:r>
          </a:p>
        </p:txBody>
      </p:sp>
      <p:pic>
        <p:nvPicPr>
          <p:cNvPr id="5" name="Picture 5" descr="A group of people skiing on the snow&#10;&#10;Description generated with very high confidence">
            <a:extLst>
              <a:ext uri="{FF2B5EF4-FFF2-40B4-BE49-F238E27FC236}">
                <a16:creationId xmlns:a16="http://schemas.microsoft.com/office/drawing/2014/main" id="{B466672E-AE27-4D94-8AB8-EDC54F0C228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573" r="-2" b="35217"/>
          <a:stretch/>
        </p:blipFill>
        <p:spPr>
          <a:xfrm>
            <a:off x="393308" y="352931"/>
            <a:ext cx="5559480" cy="3749040"/>
          </a:xfrm>
          <a:prstGeom prst="rect">
            <a:avLst/>
          </a:prstGeom>
        </p:spPr>
      </p:pic>
      <p:pic>
        <p:nvPicPr>
          <p:cNvPr id="7" name="Picture 7" descr="A person standing in front of a brick building&#10;&#10;Description generated with high confidence">
            <a:extLst>
              <a:ext uri="{FF2B5EF4-FFF2-40B4-BE49-F238E27FC236}">
                <a16:creationId xmlns:a16="http://schemas.microsoft.com/office/drawing/2014/main" id="{34F6FF74-673C-4B4F-80EA-F4431CE3D7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13" r="-2" b="29506"/>
          <a:stretch/>
        </p:blipFill>
        <p:spPr>
          <a:xfrm>
            <a:off x="6251736" y="357013"/>
            <a:ext cx="5546955" cy="3749040"/>
          </a:xfrm>
          <a:prstGeom prst="rect">
            <a:avLst/>
          </a:prstGeom>
        </p:spPr>
      </p:pic>
      <p:cxnSp>
        <p:nvCxnSpPr>
          <p:cNvPr id="30" name="Straight Connector 33">
            <a:extLst>
              <a:ext uri="{FF2B5EF4-FFF2-40B4-BE49-F238E27FC236}">
                <a16:creationId xmlns:a16="http://schemas.microsoft.com/office/drawing/2014/main" id="{DAE3ABC6-4042-4293-A7DF-F0118136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39873" y="4690076"/>
            <a:ext cx="0" cy="137160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924E1-781A-4EF1-ACD9-9BC18E9B7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04225" y="4615840"/>
            <a:ext cx="6751032" cy="15126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Physics</a:t>
            </a:r>
            <a:endParaRPr lang="en-US" sz="2200">
              <a:solidFill>
                <a:schemeClr val="bg1"/>
              </a:solidFill>
              <a:cs typeface="Calibri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Biology II</a:t>
            </a:r>
            <a:endParaRPr lang="en-US" sz="2200">
              <a:solidFill>
                <a:schemeClr val="bg1"/>
              </a:solidFill>
              <a:cs typeface="Calibri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</a:rPr>
              <a:t>Chemistry  </a:t>
            </a:r>
            <a:r>
              <a:rPr lang="en-US" sz="2000">
                <a:solidFill>
                  <a:schemeClr val="bg1"/>
                </a:solidFill>
              </a:rPr>
              <a:t>         </a:t>
            </a:r>
            <a:r>
              <a:rPr lang="en-US" sz="600">
                <a:solidFill>
                  <a:schemeClr val="bg1"/>
                </a:solidFill>
              </a:rPr>
              <a:t>     </a:t>
            </a:r>
            <a:endParaRPr lang="en-US" sz="600">
              <a:solidFill>
                <a:schemeClr val="bg1"/>
              </a:solidFill>
              <a:ea typeface="Calibri" panose="020F0502020204030204"/>
              <a:cs typeface="Calibri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600">
              <a:solidFill>
                <a:schemeClr val="bg1"/>
              </a:solidFill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5FC445-A43F-4630-8F5E-C308CEBCC77D}"/>
              </a:ext>
            </a:extLst>
          </p:cNvPr>
          <p:cNvSpPr txBox="1"/>
          <p:nvPr/>
        </p:nvSpPr>
        <p:spPr>
          <a:xfrm>
            <a:off x="7617178" y="4512733"/>
            <a:ext cx="3886200" cy="16958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14300">
              <a:lnSpc>
                <a:spcPct val="90000"/>
              </a:lnSpc>
              <a:spcBef>
                <a:spcPts val="1000"/>
              </a:spcBef>
            </a:pPr>
            <a:r>
              <a:rPr lang="en-US" sz="2200" b="1">
                <a:solidFill>
                  <a:schemeClr val="bg1"/>
                </a:solidFill>
                <a:ea typeface="+mn-lt"/>
                <a:cs typeface="+mn-lt"/>
              </a:rPr>
              <a:t>Advanced Placement Electives</a:t>
            </a:r>
            <a:endParaRPr lang="en-US" sz="2200" b="1">
              <a:solidFill>
                <a:schemeClr val="bg1"/>
              </a:solidFill>
              <a:cs typeface="Calibri"/>
            </a:endParaRPr>
          </a:p>
          <a:p>
            <a:pPr marL="4572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200">
                <a:solidFill>
                  <a:schemeClr val="bg1"/>
                </a:solidFill>
                <a:ea typeface="+mn-lt"/>
                <a:cs typeface="+mn-lt"/>
              </a:rPr>
              <a:t>AP Environmental Science</a:t>
            </a:r>
          </a:p>
          <a:p>
            <a:pPr marL="4572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200">
                <a:solidFill>
                  <a:schemeClr val="bg1"/>
                </a:solidFill>
                <a:ea typeface="+mn-lt"/>
                <a:cs typeface="+mn-lt"/>
              </a:rPr>
              <a:t>AP Chemistry</a:t>
            </a:r>
          </a:p>
          <a:p>
            <a:pPr marL="457200" indent="-22860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 sz="2200">
                <a:solidFill>
                  <a:schemeClr val="bg1"/>
                </a:solidFill>
                <a:ea typeface="+mn-lt"/>
                <a:cs typeface="+mn-lt"/>
              </a:rPr>
              <a:t>AP Biology   </a:t>
            </a:r>
            <a:endParaRPr lang="en-US" sz="2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73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723A9-BAD5-4E1E-859C-C0918DF77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524" y="1097207"/>
            <a:ext cx="3667773" cy="27553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latin typeface="Arial Black" panose="020B0A04020102020204" pitchFamily="34" charset="0"/>
              </a:rPr>
              <a:t>Health Career Pathway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824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151B7825-2408-F9C0-F647-2E029ECE772A}"/>
              </a:ext>
            </a:extLst>
          </p:cNvPr>
          <p:cNvSpPr txBox="1"/>
          <p:nvPr/>
        </p:nvSpPr>
        <p:spPr>
          <a:xfrm>
            <a:off x="6095999" y="775607"/>
            <a:ext cx="4177392" cy="196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ea typeface="Calibri"/>
                <a:cs typeface="Calibri"/>
              </a:rPr>
              <a:t>Year 1</a:t>
            </a:r>
          </a:p>
          <a:p>
            <a:r>
              <a:rPr lang="en-US" sz="3200" dirty="0">
                <a:ea typeface="Calibri"/>
                <a:cs typeface="Calibri"/>
              </a:rPr>
              <a:t>Biomed 1 Principles of Biomedical Science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C23D86B-DD89-B45B-D959-689E085D02E5}"/>
              </a:ext>
            </a:extLst>
          </p:cNvPr>
          <p:cNvSpPr txBox="1"/>
          <p:nvPr/>
        </p:nvSpPr>
        <p:spPr>
          <a:xfrm>
            <a:off x="6095997" y="2585355"/>
            <a:ext cx="4667250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ea typeface="Calibri"/>
                <a:cs typeface="Calibri"/>
              </a:rPr>
              <a:t>Year 2-3</a:t>
            </a:r>
          </a:p>
          <a:p>
            <a:r>
              <a:rPr lang="en-US" sz="3200" dirty="0">
                <a:ea typeface="Calibri"/>
                <a:cs typeface="Calibri"/>
              </a:rPr>
              <a:t>Biomed 2- Human Body Systems and/or</a:t>
            </a:r>
          </a:p>
          <a:p>
            <a:r>
              <a:rPr lang="en-US" sz="3200" dirty="0">
                <a:ea typeface="Calibri"/>
                <a:cs typeface="Calibri"/>
              </a:rPr>
              <a:t>Athletic Training</a:t>
            </a:r>
            <a:endParaRPr lang="en-US" sz="3200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140FAF40-B2D0-054F-5362-EDCAC026258B}"/>
              </a:ext>
            </a:extLst>
          </p:cNvPr>
          <p:cNvSpPr txBox="1"/>
          <p:nvPr/>
        </p:nvSpPr>
        <p:spPr>
          <a:xfrm>
            <a:off x="6095999" y="5102678"/>
            <a:ext cx="489857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ea typeface="Calibri"/>
                <a:cs typeface="Calibri"/>
              </a:rPr>
              <a:t>Year 4</a:t>
            </a:r>
          </a:p>
          <a:p>
            <a:r>
              <a:rPr lang="en-US" sz="3200" dirty="0">
                <a:ea typeface="Calibri"/>
                <a:cs typeface="Calibri"/>
              </a:rPr>
              <a:t>Health Career Exploration</a:t>
            </a:r>
          </a:p>
        </p:txBody>
      </p:sp>
    </p:spTree>
    <p:extLst>
      <p:ext uri="{BB962C8B-B14F-4D97-AF65-F5344CB8AC3E}">
        <p14:creationId xmlns:p14="http://schemas.microsoft.com/office/powerpoint/2010/main" val="2875338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A0B1FA-6D3D-49FD-BDAA-E52D11EEC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63877"/>
            <a:ext cx="3494355" cy="493024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 Black"/>
              </a:rPr>
              <a:t>Be Involved</a:t>
            </a:r>
            <a:br>
              <a:rPr lang="en-US" dirty="0">
                <a:latin typeface="Arial Black" panose="020B0A04020102020204" pitchFamily="34" charset="0"/>
              </a:rPr>
            </a:br>
            <a:endParaRPr lang="en-US">
              <a:solidFill>
                <a:schemeClr val="accent1"/>
              </a:solidFill>
              <a:ea typeface="Calibri Light" panose="020F0302020204030204"/>
              <a:cs typeface="Calibri Light" panose="020F0302020204030204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F262E-90E9-4C7C-8C33-2D24F9291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 defTabSz="2926438">
              <a:buFont typeface="Wingdings" panose="05000000000000000000" pitchFamily="2" charset="2"/>
              <a:buChar char="Ø"/>
            </a:pPr>
            <a:r>
              <a:rPr lang="en-US" sz="2400" dirty="0"/>
              <a:t> </a:t>
            </a:r>
            <a:r>
              <a:rPr lang="en-US" sz="2400" dirty="0">
                <a:solidFill>
                  <a:srgbClr val="C00000"/>
                </a:solidFill>
              </a:rPr>
              <a:t>Science Club</a:t>
            </a:r>
            <a:endParaRPr lang="en-US" sz="2400" dirty="0">
              <a:solidFill>
                <a:srgbClr val="C00000"/>
              </a:solidFill>
              <a:cs typeface="Calibri"/>
            </a:endParaRPr>
          </a:p>
          <a:p>
            <a:pPr marL="457200" indent="-457200" defTabSz="2926438"/>
            <a:r>
              <a:rPr lang="en-US" sz="2400" dirty="0"/>
              <a:t>Envirothon – team science competition in the natural resources.  </a:t>
            </a:r>
            <a:endParaRPr lang="en-US" sz="2400" dirty="0">
              <a:cs typeface="Calibri"/>
            </a:endParaRPr>
          </a:p>
          <a:p>
            <a:pPr marL="457200" indent="-457200" defTabSz="2926438"/>
            <a:r>
              <a:rPr lang="en-US" sz="2400" dirty="0"/>
              <a:t>Science Bowl – team science competition in  trivia format. </a:t>
            </a:r>
            <a:endParaRPr lang="en-US" sz="2400" dirty="0">
              <a:cs typeface="Calibri"/>
            </a:endParaRPr>
          </a:p>
          <a:p>
            <a:pPr marL="457200" indent="-457200" defTabSz="2926438"/>
            <a:r>
              <a:rPr lang="en-US" sz="2400" dirty="0"/>
              <a:t>Science Olympiad – team competition with a variety of events hosted by  Montana State University.</a:t>
            </a:r>
            <a:endParaRPr lang="en-US" sz="2400" dirty="0">
              <a:cs typeface="Calibri"/>
            </a:endParaRPr>
          </a:p>
          <a:p>
            <a:pPr marL="457200" indent="-457200" defTabSz="2926438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C00000"/>
                </a:solidFill>
              </a:rPr>
              <a:t>Outdoor Club</a:t>
            </a:r>
            <a:endParaRPr lang="en-US" sz="2400" dirty="0">
              <a:solidFill>
                <a:srgbClr val="C00000"/>
              </a:solidFill>
              <a:cs typeface="Calibri"/>
            </a:endParaRPr>
          </a:p>
          <a:p>
            <a:pPr marL="457200" indent="-457200" defTabSz="2926438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C00000"/>
                </a:solidFill>
                <a:ea typeface="Calibri"/>
                <a:cs typeface="Calibri"/>
              </a:rPr>
              <a:t>Green Group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440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92805479346647B7DCDD65AFB3D64D" ma:contentTypeVersion="20" ma:contentTypeDescription="Create a new document." ma:contentTypeScope="" ma:versionID="138c8e8de9e3de9f750a0b6cbda80f79">
  <xsd:schema xmlns:xsd="http://www.w3.org/2001/XMLSchema" xmlns:xs="http://www.w3.org/2001/XMLSchema" xmlns:p="http://schemas.microsoft.com/office/2006/metadata/properties" xmlns:ns1="http://schemas.microsoft.com/sharepoint/v3" xmlns:ns2="17737254-f551-4398-846a-e72f0596f804" xmlns:ns3="3c90c523-e453-43bd-85a8-b8e118e065b2" targetNamespace="http://schemas.microsoft.com/office/2006/metadata/properties" ma:root="true" ma:fieldsID="d097dd8c11f0dfdf5080b87f41217912" ns1:_="" ns2:_="" ns3:_="">
    <xsd:import namespace="http://schemas.microsoft.com/sharepoint/v3"/>
    <xsd:import namespace="17737254-f551-4398-846a-e72f0596f804"/>
    <xsd:import namespace="3c90c523-e453-43bd-85a8-b8e118e065b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1:_ip_UnifiedCompliancePolicyProperties" minOccurs="0"/>
                <xsd:element ref="ns1:_ip_UnifiedCompliancePolicyUIAction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737254-f551-4398-846a-e72f0596f80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9e579b9-4605-4d20-be97-5fdbf004bca1}" ma:internalName="TaxCatchAll" ma:showField="CatchAllData" ma:web="17737254-f551-4398-846a-e72f0596f8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0c523-e453-43bd-85a8-b8e118e065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0837612-1513-4014-8738-a0ad499611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17737254-f551-4398-846a-e72f0596f804" xsi:nil="true"/>
    <_ip_UnifiedCompliancePolicyProperties xmlns="http://schemas.microsoft.com/sharepoint/v3" xsi:nil="true"/>
    <lcf76f155ced4ddcb4097134ff3c332f xmlns="3c90c523-e453-43bd-85a8-b8e118e065b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4B83894-A1F5-436C-AE1F-E38C2431FE8F}"/>
</file>

<file path=customXml/itemProps2.xml><?xml version="1.0" encoding="utf-8"?>
<ds:datastoreItem xmlns:ds="http://schemas.openxmlformats.org/officeDocument/2006/customXml" ds:itemID="{D9959ACD-C04C-4DA3-9F45-F01625A820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D5B3F4-2A8D-49A9-854F-42737ED7A4C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Arial,Sans-Serif</vt:lpstr>
      <vt:lpstr>Calibri</vt:lpstr>
      <vt:lpstr>Calibri Light</vt:lpstr>
      <vt:lpstr>Wingdings</vt:lpstr>
      <vt:lpstr>Office Theme</vt:lpstr>
      <vt:lpstr>Welcome to Helena High Science! 2025-2026 </vt:lpstr>
      <vt:lpstr>Helena High School Science Team’s Goal</vt:lpstr>
      <vt:lpstr>Science Graduation Credits </vt:lpstr>
      <vt:lpstr>Science Course Offerings</vt:lpstr>
      <vt:lpstr>Science Electives</vt:lpstr>
      <vt:lpstr>Health Career Pathway</vt:lpstr>
      <vt:lpstr>Be Involved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Helena High Science Department 2020-2021</dc:title>
  <dc:creator>Hollow, Tyler</dc:creator>
  <cp:lastModifiedBy>Rouse, Christina</cp:lastModifiedBy>
  <cp:revision>103</cp:revision>
  <dcterms:created xsi:type="dcterms:W3CDTF">2020-02-03T23:18:47Z</dcterms:created>
  <dcterms:modified xsi:type="dcterms:W3CDTF">2025-02-25T20:15:08Z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0x0101005492805479346647B7DCDD65AFB3D64D</vt:lpwstr>
  </property>
</Properties>
</file>