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50"/>
  </p:notesMasterIdLst>
  <p:sldIdLst>
    <p:sldId id="298" r:id="rId5"/>
    <p:sldId id="299" r:id="rId6"/>
    <p:sldId id="334" r:id="rId7"/>
    <p:sldId id="300" r:id="rId8"/>
    <p:sldId id="301" r:id="rId9"/>
    <p:sldId id="302" r:id="rId10"/>
    <p:sldId id="303" r:id="rId11"/>
    <p:sldId id="304" r:id="rId12"/>
    <p:sldId id="305" r:id="rId13"/>
    <p:sldId id="306" r:id="rId14"/>
    <p:sldId id="307" r:id="rId15"/>
    <p:sldId id="308" r:id="rId16"/>
    <p:sldId id="374" r:id="rId17"/>
    <p:sldId id="285" r:id="rId18"/>
    <p:sldId id="372" r:id="rId19"/>
    <p:sldId id="316" r:id="rId20"/>
    <p:sldId id="361" r:id="rId21"/>
    <p:sldId id="315" r:id="rId22"/>
    <p:sldId id="364" r:id="rId23"/>
    <p:sldId id="363" r:id="rId24"/>
    <p:sldId id="375" r:id="rId25"/>
    <p:sldId id="318" r:id="rId26"/>
    <p:sldId id="319" r:id="rId27"/>
    <p:sldId id="320" r:id="rId28"/>
    <p:sldId id="309" r:id="rId29"/>
    <p:sldId id="276" r:id="rId30"/>
    <p:sldId id="370" r:id="rId31"/>
    <p:sldId id="333" r:id="rId32"/>
    <p:sldId id="366" r:id="rId33"/>
    <p:sldId id="332" r:id="rId34"/>
    <p:sldId id="266" r:id="rId35"/>
    <p:sldId id="340" r:id="rId36"/>
    <p:sldId id="336" r:id="rId37"/>
    <p:sldId id="271" r:id="rId38"/>
    <p:sldId id="362" r:id="rId39"/>
    <p:sldId id="337" r:id="rId40"/>
    <p:sldId id="341" r:id="rId41"/>
    <p:sldId id="323" r:id="rId42"/>
    <p:sldId id="329" r:id="rId43"/>
    <p:sldId id="330" r:id="rId44"/>
    <p:sldId id="274" r:id="rId45"/>
    <p:sldId id="369" r:id="rId46"/>
    <p:sldId id="373" r:id="rId47"/>
    <p:sldId id="365" r:id="rId48"/>
    <p:sldId id="356" r:id="rId49"/>
  </p:sldIdLst>
  <p:sldSz cx="12192000" cy="6858000"/>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inycdDV81tzPN7d6NQqGU684wC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90A89C-25AC-4B98-B6A1-CB035F697019}" v="6" dt="2026-07-09T08:24:51.199"/>
  </p1510:revLst>
</p1510:revInfo>
</file>

<file path=ppt/tableStyles.xml><?xml version="1.0" encoding="utf-8"?>
<a:tblStyleLst xmlns:a="http://schemas.openxmlformats.org/drawingml/2006/main" def="{67DC2B5A-B7A5-4C38-9385-9FB0110E0C44}">
  <a:tblStyle styleId="{67DC2B5A-B7A5-4C38-9385-9FB0110E0C4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57" autoAdjust="0"/>
  </p:normalViewPr>
  <p:slideViewPr>
    <p:cSldViewPr snapToGrid="0">
      <p:cViewPr varScale="1">
        <p:scale>
          <a:sx n="109" d="100"/>
          <a:sy n="109" d="100"/>
        </p:scale>
        <p:origin x="108" y="162"/>
      </p:cViewPr>
      <p:guideLst>
        <p:guide orient="horz" pos="2160"/>
        <p:guide pos="3840"/>
      </p:guideLst>
    </p:cSldViewPr>
  </p:slideViewPr>
  <p:notesTextViewPr>
    <p:cViewPr>
      <p:scale>
        <a:sx n="3" d="2"/>
        <a:sy n="3" d="2"/>
      </p:scale>
      <p:origin x="0" y="0"/>
    </p:cViewPr>
  </p:notesTextViewPr>
  <p:sorterViewPr>
    <p:cViewPr>
      <p:scale>
        <a:sx n="100" d="100"/>
        <a:sy n="100" d="100"/>
      </p:scale>
      <p:origin x="0" y="-62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69"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65"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 Brabants" userId="6a6d8301-ed22-4384-ab1a-de9079d9b60b" providerId="ADAL" clId="{0E3E1926-9941-4DCF-8746-0EE208BA1D3A}"/>
    <pc:docChg chg="undo custSel addSld delSld modSld sldOrd">
      <pc:chgData name="C. Brabants" userId="6a6d8301-ed22-4384-ab1a-de9079d9b60b" providerId="ADAL" clId="{0E3E1926-9941-4DCF-8746-0EE208BA1D3A}" dt="2026-07-09T08:24:51.199" v="1751"/>
      <pc:docMkLst>
        <pc:docMk/>
      </pc:docMkLst>
      <pc:sldChg chg="modSp mod">
        <pc:chgData name="C. Brabants" userId="6a6d8301-ed22-4384-ab1a-de9079d9b60b" providerId="ADAL" clId="{0E3E1926-9941-4DCF-8746-0EE208BA1D3A}" dt="2026-07-03T11:47:06.231" v="1038" actId="20577"/>
        <pc:sldMkLst>
          <pc:docMk/>
          <pc:sldMk cId="3035233606" sldId="274"/>
        </pc:sldMkLst>
        <pc:graphicFrameChg chg="modGraphic">
          <ac:chgData name="C. Brabants" userId="6a6d8301-ed22-4384-ab1a-de9079d9b60b" providerId="ADAL" clId="{0E3E1926-9941-4DCF-8746-0EE208BA1D3A}" dt="2026-07-03T11:47:06.231" v="1038" actId="20577"/>
          <ac:graphicFrameMkLst>
            <pc:docMk/>
            <pc:sldMk cId="3035233606" sldId="274"/>
            <ac:graphicFrameMk id="18" creationId="{4BFFB0B6-6D90-2BE8-A3BF-FD5A2045820E}"/>
          </ac:graphicFrameMkLst>
        </pc:graphicFrameChg>
      </pc:sldChg>
      <pc:sldChg chg="addSp modSp mod">
        <pc:chgData name="C. Brabants" userId="6a6d8301-ed22-4384-ab1a-de9079d9b60b" providerId="ADAL" clId="{0E3E1926-9941-4DCF-8746-0EE208BA1D3A}" dt="2026-07-02T11:00:46.473" v="619" actId="20577"/>
        <pc:sldMkLst>
          <pc:docMk/>
          <pc:sldMk cId="2356627616" sldId="301"/>
        </pc:sldMkLst>
        <pc:spChg chg="mod">
          <ac:chgData name="C. Brabants" userId="6a6d8301-ed22-4384-ab1a-de9079d9b60b" providerId="ADAL" clId="{0E3E1926-9941-4DCF-8746-0EE208BA1D3A}" dt="2026-07-02T11:00:46.473" v="619" actId="20577"/>
          <ac:spMkLst>
            <pc:docMk/>
            <pc:sldMk cId="2356627616" sldId="301"/>
            <ac:spMk id="3" creationId="{00000000-0000-0000-0000-000000000000}"/>
          </ac:spMkLst>
        </pc:spChg>
        <pc:picChg chg="add mod">
          <ac:chgData name="C. Brabants" userId="6a6d8301-ed22-4384-ab1a-de9079d9b60b" providerId="ADAL" clId="{0E3E1926-9941-4DCF-8746-0EE208BA1D3A}" dt="2026-07-02T11:00:21.097" v="544" actId="1076"/>
          <ac:picMkLst>
            <pc:docMk/>
            <pc:sldMk cId="2356627616" sldId="301"/>
            <ac:picMk id="5" creationId="{5773EBAF-7681-B78E-3D41-6FC97DDEC18E}"/>
          </ac:picMkLst>
        </pc:picChg>
      </pc:sldChg>
      <pc:sldChg chg="addSp modSp mod">
        <pc:chgData name="C. Brabants" userId="6a6d8301-ed22-4384-ab1a-de9079d9b60b" providerId="ADAL" clId="{0E3E1926-9941-4DCF-8746-0EE208BA1D3A}" dt="2026-07-06T10:44:09.697" v="1056" actId="1076"/>
        <pc:sldMkLst>
          <pc:docMk/>
          <pc:sldMk cId="419241651" sldId="302"/>
        </pc:sldMkLst>
        <pc:spChg chg="mod">
          <ac:chgData name="C. Brabants" userId="6a6d8301-ed22-4384-ab1a-de9079d9b60b" providerId="ADAL" clId="{0E3E1926-9941-4DCF-8746-0EE208BA1D3A}" dt="2026-07-02T06:38:31.295" v="193" actId="113"/>
          <ac:spMkLst>
            <pc:docMk/>
            <pc:sldMk cId="419241651" sldId="302"/>
            <ac:spMk id="2" creationId="{00000000-0000-0000-0000-000000000000}"/>
          </ac:spMkLst>
        </pc:spChg>
        <pc:spChg chg="mod">
          <ac:chgData name="C. Brabants" userId="6a6d8301-ed22-4384-ab1a-de9079d9b60b" providerId="ADAL" clId="{0E3E1926-9941-4DCF-8746-0EE208BA1D3A}" dt="2026-07-06T10:44:06.426" v="1055" actId="20577"/>
          <ac:spMkLst>
            <pc:docMk/>
            <pc:sldMk cId="419241651" sldId="302"/>
            <ac:spMk id="3" creationId="{00000000-0000-0000-0000-000000000000}"/>
          </ac:spMkLst>
        </pc:spChg>
        <pc:spChg chg="mod">
          <ac:chgData name="C. Brabants" userId="6a6d8301-ed22-4384-ab1a-de9079d9b60b" providerId="ADAL" clId="{0E3E1926-9941-4DCF-8746-0EE208BA1D3A}" dt="2026-07-02T11:48:18.454" v="956" actId="1076"/>
          <ac:spMkLst>
            <pc:docMk/>
            <pc:sldMk cId="419241651" sldId="302"/>
            <ac:spMk id="6" creationId="{06EF7A74-E1E1-4284-8D04-FECFF10BB9EA}"/>
          </ac:spMkLst>
        </pc:spChg>
        <pc:picChg chg="add mod">
          <ac:chgData name="C. Brabants" userId="6a6d8301-ed22-4384-ab1a-de9079d9b60b" providerId="ADAL" clId="{0E3E1926-9941-4DCF-8746-0EE208BA1D3A}" dt="2026-07-06T10:44:09.697" v="1056" actId="1076"/>
          <ac:picMkLst>
            <pc:docMk/>
            <pc:sldMk cId="419241651" sldId="302"/>
            <ac:picMk id="5" creationId="{3B92DF58-E480-57A2-ED85-6D615BC83E71}"/>
          </ac:picMkLst>
        </pc:picChg>
        <pc:picChg chg="mod">
          <ac:chgData name="C. Brabants" userId="6a6d8301-ed22-4384-ab1a-de9079d9b60b" providerId="ADAL" clId="{0E3E1926-9941-4DCF-8746-0EE208BA1D3A}" dt="2026-07-02T11:48:20.286" v="957" actId="1076"/>
          <ac:picMkLst>
            <pc:docMk/>
            <pc:sldMk cId="419241651" sldId="302"/>
            <ac:picMk id="8" creationId="{F7114866-39EE-43A9-AD69-808F73BD5023}"/>
          </ac:picMkLst>
        </pc:picChg>
      </pc:sldChg>
      <pc:sldChg chg="modSp mod">
        <pc:chgData name="C. Brabants" userId="6a6d8301-ed22-4384-ab1a-de9079d9b60b" providerId="ADAL" clId="{0E3E1926-9941-4DCF-8746-0EE208BA1D3A}" dt="2026-07-02T11:03:59.435" v="638" actId="113"/>
        <pc:sldMkLst>
          <pc:docMk/>
          <pc:sldMk cId="1472075672" sldId="303"/>
        </pc:sldMkLst>
        <pc:spChg chg="mod">
          <ac:chgData name="C. Brabants" userId="6a6d8301-ed22-4384-ab1a-de9079d9b60b" providerId="ADAL" clId="{0E3E1926-9941-4DCF-8746-0EE208BA1D3A}" dt="2026-07-02T11:03:59.435" v="638" actId="113"/>
          <ac:spMkLst>
            <pc:docMk/>
            <pc:sldMk cId="1472075672" sldId="303"/>
            <ac:spMk id="3" creationId="{00000000-0000-0000-0000-000000000000}"/>
          </ac:spMkLst>
        </pc:spChg>
      </pc:sldChg>
      <pc:sldChg chg="modSp mod">
        <pc:chgData name="C. Brabants" userId="6a6d8301-ed22-4384-ab1a-de9079d9b60b" providerId="ADAL" clId="{0E3E1926-9941-4DCF-8746-0EE208BA1D3A}" dt="2026-07-03T12:07:14.629" v="1046" actId="1076"/>
        <pc:sldMkLst>
          <pc:docMk/>
          <pc:sldMk cId="320129810" sldId="307"/>
        </pc:sldMkLst>
        <pc:spChg chg="mod">
          <ac:chgData name="C. Brabants" userId="6a6d8301-ed22-4384-ab1a-de9079d9b60b" providerId="ADAL" clId="{0E3E1926-9941-4DCF-8746-0EE208BA1D3A}" dt="2026-07-03T12:07:14.629" v="1046" actId="1076"/>
          <ac:spMkLst>
            <pc:docMk/>
            <pc:sldMk cId="320129810" sldId="307"/>
            <ac:spMk id="2" creationId="{00000000-0000-0000-0000-000000000000}"/>
          </ac:spMkLst>
        </pc:spChg>
        <pc:spChg chg="mod">
          <ac:chgData name="C. Brabants" userId="6a6d8301-ed22-4384-ab1a-de9079d9b60b" providerId="ADAL" clId="{0E3E1926-9941-4DCF-8746-0EE208BA1D3A}" dt="2026-07-02T06:38:52.005" v="194" actId="113"/>
          <ac:spMkLst>
            <pc:docMk/>
            <pc:sldMk cId="320129810" sldId="307"/>
            <ac:spMk id="3" creationId="{00000000-0000-0000-0000-000000000000}"/>
          </ac:spMkLst>
        </pc:spChg>
      </pc:sldChg>
      <pc:sldChg chg="modSp mod modTransition modAnim">
        <pc:chgData name="C. Brabants" userId="6a6d8301-ed22-4384-ab1a-de9079d9b60b" providerId="ADAL" clId="{0E3E1926-9941-4DCF-8746-0EE208BA1D3A}" dt="2026-07-09T08:24:51.199" v="1751"/>
        <pc:sldMkLst>
          <pc:docMk/>
          <pc:sldMk cId="346575031" sldId="308"/>
        </pc:sldMkLst>
        <pc:spChg chg="mod">
          <ac:chgData name="C. Brabants" userId="6a6d8301-ed22-4384-ab1a-de9079d9b60b" providerId="ADAL" clId="{0E3E1926-9941-4DCF-8746-0EE208BA1D3A}" dt="2026-07-03T12:07:19.445" v="1047" actId="1076"/>
          <ac:spMkLst>
            <pc:docMk/>
            <pc:sldMk cId="346575031" sldId="308"/>
            <ac:spMk id="14" creationId="{00000000-0000-0000-0000-000000000000}"/>
          </ac:spMkLst>
        </pc:spChg>
      </pc:sldChg>
      <pc:sldChg chg="modSp add mod ord">
        <pc:chgData name="C. Brabants" userId="6a6d8301-ed22-4384-ab1a-de9079d9b60b" providerId="ADAL" clId="{0E3E1926-9941-4DCF-8746-0EE208BA1D3A}" dt="2026-07-02T12:44:11.141" v="980"/>
        <pc:sldMkLst>
          <pc:docMk/>
          <pc:sldMk cId="3990531808" sldId="309"/>
        </pc:sldMkLst>
        <pc:spChg chg="mod">
          <ac:chgData name="C. Brabants" userId="6a6d8301-ed22-4384-ab1a-de9079d9b60b" providerId="ADAL" clId="{0E3E1926-9941-4DCF-8746-0EE208BA1D3A}" dt="2026-07-02T10:52:04.745" v="490" actId="20577"/>
          <ac:spMkLst>
            <pc:docMk/>
            <pc:sldMk cId="3990531808" sldId="309"/>
            <ac:spMk id="2" creationId="{00000000-0000-0000-0000-000000000000}"/>
          </ac:spMkLst>
        </pc:spChg>
      </pc:sldChg>
      <pc:sldChg chg="modSp mod">
        <pc:chgData name="C. Brabants" userId="6a6d8301-ed22-4384-ab1a-de9079d9b60b" providerId="ADAL" clId="{0E3E1926-9941-4DCF-8746-0EE208BA1D3A}" dt="2026-07-02T11:06:11.503" v="867" actId="27636"/>
        <pc:sldMkLst>
          <pc:docMk/>
          <pc:sldMk cId="2274018832" sldId="315"/>
        </pc:sldMkLst>
        <pc:spChg chg="mod">
          <ac:chgData name="C. Brabants" userId="6a6d8301-ed22-4384-ab1a-de9079d9b60b" providerId="ADAL" clId="{0E3E1926-9941-4DCF-8746-0EE208BA1D3A}" dt="2026-07-02T11:06:11.503" v="867" actId="27636"/>
          <ac:spMkLst>
            <pc:docMk/>
            <pc:sldMk cId="2274018832" sldId="315"/>
            <ac:spMk id="6" creationId="{00000000-0000-0000-0000-000000000000}"/>
          </ac:spMkLst>
        </pc:spChg>
      </pc:sldChg>
      <pc:sldChg chg="modSp mod">
        <pc:chgData name="C. Brabants" userId="6a6d8301-ed22-4384-ab1a-de9079d9b60b" providerId="ADAL" clId="{0E3E1926-9941-4DCF-8746-0EE208BA1D3A}" dt="2026-07-02T10:53:15.953" v="508" actId="20577"/>
        <pc:sldMkLst>
          <pc:docMk/>
          <pc:sldMk cId="299047227" sldId="320"/>
        </pc:sldMkLst>
        <pc:graphicFrameChg chg="mod modGraphic">
          <ac:chgData name="C. Brabants" userId="6a6d8301-ed22-4384-ab1a-de9079d9b60b" providerId="ADAL" clId="{0E3E1926-9941-4DCF-8746-0EE208BA1D3A}" dt="2026-07-02T10:53:15.953" v="508" actId="20577"/>
          <ac:graphicFrameMkLst>
            <pc:docMk/>
            <pc:sldMk cId="299047227" sldId="320"/>
            <ac:graphicFrameMk id="5" creationId="{29BAC3D2-92B2-4A03-B5E3-9D4CB4833359}"/>
          </ac:graphicFrameMkLst>
        </pc:graphicFrameChg>
      </pc:sldChg>
      <pc:sldChg chg="modSp mod">
        <pc:chgData name="C. Brabants" userId="6a6d8301-ed22-4384-ab1a-de9079d9b60b" providerId="ADAL" clId="{0E3E1926-9941-4DCF-8746-0EE208BA1D3A}" dt="2026-07-02T12:46:19.313" v="987" actId="20577"/>
        <pc:sldMkLst>
          <pc:docMk/>
          <pc:sldMk cId="3964904807" sldId="323"/>
        </pc:sldMkLst>
        <pc:spChg chg="mod">
          <ac:chgData name="C. Brabants" userId="6a6d8301-ed22-4384-ab1a-de9079d9b60b" providerId="ADAL" clId="{0E3E1926-9941-4DCF-8746-0EE208BA1D3A}" dt="2026-07-02T12:46:19.313" v="987" actId="20577"/>
          <ac:spMkLst>
            <pc:docMk/>
            <pc:sldMk cId="3964904807" sldId="323"/>
            <ac:spMk id="5" creationId="{1CEE61F1-9F77-4560-AEE3-BF32569E3A0C}"/>
          </ac:spMkLst>
        </pc:spChg>
      </pc:sldChg>
      <pc:sldChg chg="modSp mod">
        <pc:chgData name="C. Brabants" userId="6a6d8301-ed22-4384-ab1a-de9079d9b60b" providerId="ADAL" clId="{0E3E1926-9941-4DCF-8746-0EE208BA1D3A}" dt="2026-07-02T10:49:43.595" v="303" actId="403"/>
        <pc:sldMkLst>
          <pc:docMk/>
          <pc:sldMk cId="3002753688" sldId="334"/>
        </pc:sldMkLst>
        <pc:spChg chg="mod">
          <ac:chgData name="C. Brabants" userId="6a6d8301-ed22-4384-ab1a-de9079d9b60b" providerId="ADAL" clId="{0E3E1926-9941-4DCF-8746-0EE208BA1D3A}" dt="2026-07-02T10:49:22.695" v="302" actId="1076"/>
          <ac:spMkLst>
            <pc:docMk/>
            <pc:sldMk cId="3002753688" sldId="334"/>
            <ac:spMk id="2" creationId="{66394C9D-1A22-4503-A382-8437400D934A}"/>
          </ac:spMkLst>
        </pc:spChg>
        <pc:graphicFrameChg chg="mod modGraphic">
          <ac:chgData name="C. Brabants" userId="6a6d8301-ed22-4384-ab1a-de9079d9b60b" providerId="ADAL" clId="{0E3E1926-9941-4DCF-8746-0EE208BA1D3A}" dt="2026-07-02T10:49:43.595" v="303" actId="403"/>
          <ac:graphicFrameMkLst>
            <pc:docMk/>
            <pc:sldMk cId="3002753688" sldId="334"/>
            <ac:graphicFrameMk id="4" creationId="{24175ACA-E0F1-4372-B3F7-30C162BE65AC}"/>
          </ac:graphicFrameMkLst>
        </pc:graphicFrameChg>
      </pc:sldChg>
      <pc:sldChg chg="addSp delSp modSp mod">
        <pc:chgData name="C. Brabants" userId="6a6d8301-ed22-4384-ab1a-de9079d9b60b" providerId="ADAL" clId="{0E3E1926-9941-4DCF-8746-0EE208BA1D3A}" dt="2026-07-03T11:47:14.203" v="1039" actId="1076"/>
        <pc:sldMkLst>
          <pc:docMk/>
          <pc:sldMk cId="2765924346" sldId="340"/>
        </pc:sldMkLst>
        <pc:spChg chg="mod">
          <ac:chgData name="C. Brabants" userId="6a6d8301-ed22-4384-ab1a-de9079d9b60b" providerId="ADAL" clId="{0E3E1926-9941-4DCF-8746-0EE208BA1D3A}" dt="2026-07-02T10:59:41.455" v="541"/>
          <ac:spMkLst>
            <pc:docMk/>
            <pc:sldMk cId="2765924346" sldId="340"/>
            <ac:spMk id="2" creationId="{00000000-0000-0000-0000-000000000000}"/>
          </ac:spMkLst>
        </pc:spChg>
        <pc:picChg chg="add mod">
          <ac:chgData name="C. Brabants" userId="6a6d8301-ed22-4384-ab1a-de9079d9b60b" providerId="ADAL" clId="{0E3E1926-9941-4DCF-8746-0EE208BA1D3A}" dt="2026-07-03T11:47:14.203" v="1039" actId="1076"/>
          <ac:picMkLst>
            <pc:docMk/>
            <pc:sldMk cId="2765924346" sldId="340"/>
            <ac:picMk id="8" creationId="{1FC9B9F6-F7F0-B22C-089E-DDFD28D99D07}"/>
          </ac:picMkLst>
        </pc:picChg>
      </pc:sldChg>
      <pc:sldChg chg="modSp mod">
        <pc:chgData name="C. Brabants" userId="6a6d8301-ed22-4384-ab1a-de9079d9b60b" providerId="ADAL" clId="{0E3E1926-9941-4DCF-8746-0EE208BA1D3A}" dt="2026-07-06T10:46:03.241" v="1059" actId="1076"/>
        <pc:sldMkLst>
          <pc:docMk/>
          <pc:sldMk cId="745309303" sldId="341"/>
        </pc:sldMkLst>
        <pc:spChg chg="mod">
          <ac:chgData name="C. Brabants" userId="6a6d8301-ed22-4384-ab1a-de9079d9b60b" providerId="ADAL" clId="{0E3E1926-9941-4DCF-8746-0EE208BA1D3A}" dt="2026-07-06T10:46:03.241" v="1059" actId="1076"/>
          <ac:spMkLst>
            <pc:docMk/>
            <pc:sldMk cId="745309303" sldId="341"/>
            <ac:spMk id="9" creationId="{00000000-0000-0000-0000-000000000000}"/>
          </ac:spMkLst>
        </pc:spChg>
      </pc:sldChg>
      <pc:sldChg chg="modSp mod">
        <pc:chgData name="C. Brabants" userId="6a6d8301-ed22-4384-ab1a-de9079d9b60b" providerId="ADAL" clId="{0E3E1926-9941-4DCF-8746-0EE208BA1D3A}" dt="2026-07-02T12:47:22.105" v="1031" actId="20577"/>
        <pc:sldMkLst>
          <pc:docMk/>
          <pc:sldMk cId="1457773273" sldId="365"/>
        </pc:sldMkLst>
        <pc:spChg chg="mod">
          <ac:chgData name="C. Brabants" userId="6a6d8301-ed22-4384-ab1a-de9079d9b60b" providerId="ADAL" clId="{0E3E1926-9941-4DCF-8746-0EE208BA1D3A}" dt="2026-07-02T12:47:22.105" v="1031" actId="20577"/>
          <ac:spMkLst>
            <pc:docMk/>
            <pc:sldMk cId="1457773273" sldId="365"/>
            <ac:spMk id="4" creationId="{F5C36DCF-60DB-4936-BD60-C48D473A0C6F}"/>
          </ac:spMkLst>
        </pc:spChg>
      </pc:sldChg>
      <pc:sldChg chg="modSp mod">
        <pc:chgData name="C. Brabants" userId="6a6d8301-ed22-4384-ab1a-de9079d9b60b" providerId="ADAL" clId="{0E3E1926-9941-4DCF-8746-0EE208BA1D3A}" dt="2026-07-02T12:46:47.446" v="1021" actId="5793"/>
        <pc:sldMkLst>
          <pc:docMk/>
          <pc:sldMk cId="3879032722" sldId="369"/>
        </pc:sldMkLst>
        <pc:spChg chg="mod">
          <ac:chgData name="C. Brabants" userId="6a6d8301-ed22-4384-ab1a-de9079d9b60b" providerId="ADAL" clId="{0E3E1926-9941-4DCF-8746-0EE208BA1D3A}" dt="2026-07-02T12:46:47.446" v="1021" actId="5793"/>
          <ac:spMkLst>
            <pc:docMk/>
            <pc:sldMk cId="3879032722" sldId="369"/>
            <ac:spMk id="3" creationId="{F70985BA-74DB-4D36-98A7-2A88305B218F}"/>
          </ac:spMkLst>
        </pc:spChg>
      </pc:sldChg>
      <pc:sldChg chg="ord">
        <pc:chgData name="C. Brabants" userId="6a6d8301-ed22-4384-ab1a-de9079d9b60b" providerId="ADAL" clId="{0E3E1926-9941-4DCF-8746-0EE208BA1D3A}" dt="2026-07-06T10:45:49.127" v="1058"/>
        <pc:sldMkLst>
          <pc:docMk/>
          <pc:sldMk cId="645127151" sldId="370"/>
        </pc:sldMkLst>
      </pc:sldChg>
      <pc:sldChg chg="addSp delSp modSp mod">
        <pc:chgData name="C. Brabants" userId="6a6d8301-ed22-4384-ab1a-de9079d9b60b" providerId="ADAL" clId="{0E3E1926-9941-4DCF-8746-0EE208BA1D3A}" dt="2026-07-03T12:06:44.181" v="1043" actId="1076"/>
        <pc:sldMkLst>
          <pc:docMk/>
          <pc:sldMk cId="53462831" sldId="372"/>
        </pc:sldMkLst>
        <pc:picChg chg="add mod">
          <ac:chgData name="C. Brabants" userId="6a6d8301-ed22-4384-ab1a-de9079d9b60b" providerId="ADAL" clId="{0E3E1926-9941-4DCF-8746-0EE208BA1D3A}" dt="2026-07-03T12:06:44.181" v="1043" actId="1076"/>
          <ac:picMkLst>
            <pc:docMk/>
            <pc:sldMk cId="53462831" sldId="372"/>
            <ac:picMk id="5" creationId="{532580DD-7378-F7DC-2F96-68AE731F76DB}"/>
          </ac:picMkLst>
        </pc:picChg>
      </pc:sldChg>
      <pc:sldChg chg="modSp add mod">
        <pc:chgData name="C. Brabants" userId="6a6d8301-ed22-4384-ab1a-de9079d9b60b" providerId="ADAL" clId="{0E3E1926-9941-4DCF-8746-0EE208BA1D3A}" dt="2026-07-02T11:46:46.568" v="930" actId="20577"/>
        <pc:sldMkLst>
          <pc:docMk/>
          <pc:sldMk cId="1284471823" sldId="374"/>
        </pc:sldMkLst>
        <pc:spChg chg="mod">
          <ac:chgData name="C. Brabants" userId="6a6d8301-ed22-4384-ab1a-de9079d9b60b" providerId="ADAL" clId="{0E3E1926-9941-4DCF-8746-0EE208BA1D3A}" dt="2026-07-02T11:46:46.568" v="930" actId="20577"/>
          <ac:spMkLst>
            <pc:docMk/>
            <pc:sldMk cId="1284471823" sldId="374"/>
            <ac:spMk id="3" creationId="{F239846B-EC34-4021-AD4F-ABA8EF78C178}"/>
          </ac:spMkLst>
        </pc:spChg>
      </pc:sldChg>
      <pc:sldChg chg="delSp modSp add mod">
        <pc:chgData name="C. Brabants" userId="6a6d8301-ed22-4384-ab1a-de9079d9b60b" providerId="ADAL" clId="{0E3E1926-9941-4DCF-8746-0EE208BA1D3A}" dt="2026-07-06T16:04:08.992" v="1747" actId="1076"/>
        <pc:sldMkLst>
          <pc:docMk/>
          <pc:sldMk cId="1301830858" sldId="375"/>
        </pc:sldMkLst>
        <pc:spChg chg="mod">
          <ac:chgData name="C. Brabants" userId="6a6d8301-ed22-4384-ab1a-de9079d9b60b" providerId="ADAL" clId="{0E3E1926-9941-4DCF-8746-0EE208BA1D3A}" dt="2026-07-06T16:01:01.208" v="1081" actId="20577"/>
          <ac:spMkLst>
            <pc:docMk/>
            <pc:sldMk cId="1301830858" sldId="375"/>
            <ac:spMk id="2" creationId="{95F6D5CA-64B3-8084-2E47-ED096C165033}"/>
          </ac:spMkLst>
        </pc:spChg>
        <pc:spChg chg="mod">
          <ac:chgData name="C. Brabants" userId="6a6d8301-ed22-4384-ab1a-de9079d9b60b" providerId="ADAL" clId="{0E3E1926-9941-4DCF-8746-0EE208BA1D3A}" dt="2026-07-06T16:04:08.992" v="1747" actId="1076"/>
          <ac:spMkLst>
            <pc:docMk/>
            <pc:sldMk cId="1301830858" sldId="375"/>
            <ac:spMk id="3" creationId="{35A91F37-60AB-2803-F433-0932A40DFF75}"/>
          </ac:spMkLst>
        </pc:spChg>
        <pc:picChg chg="mod">
          <ac:chgData name="C. Brabants" userId="6a6d8301-ed22-4384-ab1a-de9079d9b60b" providerId="ADAL" clId="{0E3E1926-9941-4DCF-8746-0EE208BA1D3A}" dt="2026-07-06T16:03:26.664" v="1690" actId="1076"/>
          <ac:picMkLst>
            <pc:docMk/>
            <pc:sldMk cId="1301830858" sldId="375"/>
            <ac:picMk id="5" creationId="{B121E932-2E3E-57A6-BA5A-380C68541DD9}"/>
          </ac:picMkLst>
        </pc:picChg>
      </pc:sldChg>
    </pc:docChg>
  </pc:docChgLst>
  <pc:docChgLst>
    <pc:chgData name="C. Brabants" userId="6a6d8301-ed22-4384-ab1a-de9079d9b60b" providerId="ADAL" clId="{DDDBF566-7005-4E9A-A75A-42B1581FC0CF}"/>
    <pc:docChg chg="modSld">
      <pc:chgData name="C. Brabants" userId="6a6d8301-ed22-4384-ab1a-de9079d9b60b" providerId="ADAL" clId="{DDDBF566-7005-4E9A-A75A-42B1581FC0CF}" dt="2026-06-26T15:27:06.206" v="1" actId="20577"/>
      <pc:docMkLst>
        <pc:docMk/>
      </pc:docMkLst>
      <pc:sldChg chg="modSp mod">
        <pc:chgData name="C. Brabants" userId="6a6d8301-ed22-4384-ab1a-de9079d9b60b" providerId="ADAL" clId="{DDDBF566-7005-4E9A-A75A-42B1581FC0CF}" dt="2026-06-26T15:27:06.206" v="1" actId="20577"/>
        <pc:sldMkLst>
          <pc:docMk/>
          <pc:sldMk cId="4207874766" sldId="373"/>
        </pc:sldMkLst>
        <pc:spChg chg="mod">
          <ac:chgData name="C. Brabants" userId="6a6d8301-ed22-4384-ab1a-de9079d9b60b" providerId="ADAL" clId="{DDDBF566-7005-4E9A-A75A-42B1581FC0CF}" dt="2026-06-26T15:27:06.206" v="1" actId="20577"/>
          <ac:spMkLst>
            <pc:docMk/>
            <pc:sldMk cId="4207874766" sldId="373"/>
            <ac:spMk id="3" creationId="{D84DC781-525D-4AED-BAF6-BD8073C5FDA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F0DB5-FBA7-4E47-A066-9D5E81544F40}" type="doc">
      <dgm:prSet loTypeId="urn:microsoft.com/office/officeart/2005/8/layout/process1" loCatId="process" qsTypeId="urn:microsoft.com/office/officeart/2005/8/quickstyle/simple1" qsCatId="simple" csTypeId="urn:microsoft.com/office/officeart/2005/8/colors/accent1_2" csCatId="accent1" phldr="1"/>
      <dgm:spPr/>
    </dgm:pt>
    <dgm:pt modelId="{EF4F6E29-17B6-43D7-B397-952EACCD2252}">
      <dgm:prSet phldrT="[Text]"/>
      <dgm:spPr/>
      <dgm:t>
        <a:bodyPr/>
        <a:lstStyle/>
        <a:p>
          <a:r>
            <a:rPr lang="en-US" dirty="0"/>
            <a:t>KS1</a:t>
          </a:r>
        </a:p>
      </dgm:t>
    </dgm:pt>
    <dgm:pt modelId="{2E832017-D7BA-47EA-A0F0-341266AE8358}" type="parTrans" cxnId="{81EA3428-3B5D-4453-80E3-ED0CD0A2D9EE}">
      <dgm:prSet/>
      <dgm:spPr/>
      <dgm:t>
        <a:bodyPr/>
        <a:lstStyle/>
        <a:p>
          <a:endParaRPr lang="en-US"/>
        </a:p>
      </dgm:t>
    </dgm:pt>
    <dgm:pt modelId="{1BE5AFB1-FDDF-4DB5-A9B9-B99558D7867F}" type="sibTrans" cxnId="{81EA3428-3B5D-4453-80E3-ED0CD0A2D9EE}">
      <dgm:prSet/>
      <dgm:spPr/>
      <dgm:t>
        <a:bodyPr/>
        <a:lstStyle/>
        <a:p>
          <a:endParaRPr lang="en-US"/>
        </a:p>
      </dgm:t>
    </dgm:pt>
    <dgm:pt modelId="{2418B284-BF3F-458D-95B5-A8F1C4550512}">
      <dgm:prSet phldrT="[Text]"/>
      <dgm:spPr/>
      <dgm:t>
        <a:bodyPr/>
        <a:lstStyle/>
        <a:p>
          <a:r>
            <a:rPr lang="en-US" b="1" dirty="0">
              <a:solidFill>
                <a:srgbClr val="FFC000"/>
              </a:solidFill>
            </a:rPr>
            <a:t>KS2</a:t>
          </a:r>
        </a:p>
      </dgm:t>
    </dgm:pt>
    <dgm:pt modelId="{C106320E-E44F-493B-A864-CAF3DC48CCDE}" type="parTrans" cxnId="{5C3DCD41-37C6-4551-A643-FA1D5B0AE094}">
      <dgm:prSet/>
      <dgm:spPr/>
      <dgm:t>
        <a:bodyPr/>
        <a:lstStyle/>
        <a:p>
          <a:endParaRPr lang="en-US"/>
        </a:p>
      </dgm:t>
    </dgm:pt>
    <dgm:pt modelId="{39E6998B-DB1B-4B53-BA9A-8D0FF0BF2211}" type="sibTrans" cxnId="{5C3DCD41-37C6-4551-A643-FA1D5B0AE094}">
      <dgm:prSet/>
      <dgm:spPr>
        <a:solidFill>
          <a:srgbClr val="FF0000"/>
        </a:solidFill>
      </dgm:spPr>
      <dgm:t>
        <a:bodyPr/>
        <a:lstStyle/>
        <a:p>
          <a:endParaRPr lang="en-US">
            <a:solidFill>
              <a:srgbClr val="FF0000"/>
            </a:solidFill>
          </a:endParaRPr>
        </a:p>
      </dgm:t>
    </dgm:pt>
    <dgm:pt modelId="{8C487C7A-0CFF-4436-9570-940612475107}">
      <dgm:prSet phldrT="[Text]"/>
      <dgm:spPr/>
      <dgm:t>
        <a:bodyPr/>
        <a:lstStyle/>
        <a:p>
          <a:r>
            <a:rPr lang="en-US" b="1" dirty="0">
              <a:solidFill>
                <a:srgbClr val="FFFF00"/>
              </a:solidFill>
            </a:rPr>
            <a:t>KS3</a:t>
          </a:r>
        </a:p>
      </dgm:t>
    </dgm:pt>
    <dgm:pt modelId="{E68144A1-6C2D-41F8-9389-F819CB710E89}" type="parTrans" cxnId="{920D3647-148F-4128-B259-C3FAF270CE09}">
      <dgm:prSet/>
      <dgm:spPr/>
      <dgm:t>
        <a:bodyPr/>
        <a:lstStyle/>
        <a:p>
          <a:endParaRPr lang="en-US"/>
        </a:p>
      </dgm:t>
    </dgm:pt>
    <dgm:pt modelId="{B0396053-5E9B-40D0-B304-5EDCDAEF6BB2}" type="sibTrans" cxnId="{920D3647-148F-4128-B259-C3FAF270CE09}">
      <dgm:prSet/>
      <dgm:spPr/>
      <dgm:t>
        <a:bodyPr/>
        <a:lstStyle/>
        <a:p>
          <a:endParaRPr lang="en-US"/>
        </a:p>
      </dgm:t>
    </dgm:pt>
    <dgm:pt modelId="{228209C9-E5D7-4E61-B1CD-1B9C362E81B3}">
      <dgm:prSet/>
      <dgm:spPr/>
      <dgm:t>
        <a:bodyPr/>
        <a:lstStyle/>
        <a:p>
          <a:r>
            <a:rPr lang="en-US" dirty="0"/>
            <a:t>KS4</a:t>
          </a:r>
        </a:p>
      </dgm:t>
    </dgm:pt>
    <dgm:pt modelId="{2435415B-03EA-4670-B3AC-50237D6EE093}" type="parTrans" cxnId="{EBAF881E-7619-4598-922B-72065ED2B9A3}">
      <dgm:prSet/>
      <dgm:spPr/>
      <dgm:t>
        <a:bodyPr/>
        <a:lstStyle/>
        <a:p>
          <a:endParaRPr lang="en-US"/>
        </a:p>
      </dgm:t>
    </dgm:pt>
    <dgm:pt modelId="{6A803989-5E0D-454A-9865-1EFE6E2D79E0}" type="sibTrans" cxnId="{EBAF881E-7619-4598-922B-72065ED2B9A3}">
      <dgm:prSet/>
      <dgm:spPr/>
      <dgm:t>
        <a:bodyPr/>
        <a:lstStyle/>
        <a:p>
          <a:endParaRPr lang="en-US"/>
        </a:p>
      </dgm:t>
    </dgm:pt>
    <dgm:pt modelId="{DDE441AA-63FB-402E-93C8-AFB85EC0AFE4}">
      <dgm:prSet/>
      <dgm:spPr/>
      <dgm:t>
        <a:bodyPr/>
        <a:lstStyle/>
        <a:p>
          <a:r>
            <a:rPr lang="en-US" dirty="0"/>
            <a:t>KS5</a:t>
          </a:r>
        </a:p>
      </dgm:t>
    </dgm:pt>
    <dgm:pt modelId="{2043C85B-7B29-446A-A783-6FA7E497FD54}" type="parTrans" cxnId="{6CC58E76-CF20-42A5-A001-645F722D898E}">
      <dgm:prSet/>
      <dgm:spPr/>
      <dgm:t>
        <a:bodyPr/>
        <a:lstStyle/>
        <a:p>
          <a:endParaRPr lang="en-US"/>
        </a:p>
      </dgm:t>
    </dgm:pt>
    <dgm:pt modelId="{C2C6F7C7-5859-4B88-83F5-2411DACF7BAF}" type="sibTrans" cxnId="{6CC58E76-CF20-42A5-A001-645F722D898E}">
      <dgm:prSet/>
      <dgm:spPr/>
      <dgm:t>
        <a:bodyPr/>
        <a:lstStyle/>
        <a:p>
          <a:endParaRPr lang="en-US"/>
        </a:p>
      </dgm:t>
    </dgm:pt>
    <dgm:pt modelId="{EE0B06FE-11BC-4DF6-AA8F-E2ADF3548BA3}" type="pres">
      <dgm:prSet presAssocID="{393F0DB5-FBA7-4E47-A066-9D5E81544F40}" presName="Name0" presStyleCnt="0">
        <dgm:presLayoutVars>
          <dgm:dir/>
          <dgm:resizeHandles val="exact"/>
        </dgm:presLayoutVars>
      </dgm:prSet>
      <dgm:spPr/>
    </dgm:pt>
    <dgm:pt modelId="{07A595B6-45CF-432A-B464-10629FFE54FA}" type="pres">
      <dgm:prSet presAssocID="{EF4F6E29-17B6-43D7-B397-952EACCD2252}" presName="node" presStyleLbl="node1" presStyleIdx="0" presStyleCnt="5">
        <dgm:presLayoutVars>
          <dgm:bulletEnabled val="1"/>
        </dgm:presLayoutVars>
      </dgm:prSet>
      <dgm:spPr/>
    </dgm:pt>
    <dgm:pt modelId="{91F493EA-794E-4587-854E-0449919A3966}" type="pres">
      <dgm:prSet presAssocID="{1BE5AFB1-FDDF-4DB5-A9B9-B99558D7867F}" presName="sibTrans" presStyleLbl="sibTrans2D1" presStyleIdx="0" presStyleCnt="4"/>
      <dgm:spPr/>
    </dgm:pt>
    <dgm:pt modelId="{13A9279F-DC42-4B98-B1D7-DE27C9024515}" type="pres">
      <dgm:prSet presAssocID="{1BE5AFB1-FDDF-4DB5-A9B9-B99558D7867F}" presName="connectorText" presStyleLbl="sibTrans2D1" presStyleIdx="0" presStyleCnt="4"/>
      <dgm:spPr/>
    </dgm:pt>
    <dgm:pt modelId="{6B8F28FC-3673-46B1-B6D5-28AAF9531CFD}" type="pres">
      <dgm:prSet presAssocID="{2418B284-BF3F-458D-95B5-A8F1C4550512}" presName="node" presStyleLbl="node1" presStyleIdx="1" presStyleCnt="5">
        <dgm:presLayoutVars>
          <dgm:bulletEnabled val="1"/>
        </dgm:presLayoutVars>
      </dgm:prSet>
      <dgm:spPr/>
    </dgm:pt>
    <dgm:pt modelId="{308BD4B4-5CB6-48FE-B8DD-9B19BC0605B7}" type="pres">
      <dgm:prSet presAssocID="{39E6998B-DB1B-4B53-BA9A-8D0FF0BF2211}" presName="sibTrans" presStyleLbl="sibTrans2D1" presStyleIdx="1" presStyleCnt="4"/>
      <dgm:spPr/>
    </dgm:pt>
    <dgm:pt modelId="{1F27C97A-803F-43F9-9AEE-EED6A7BC01B9}" type="pres">
      <dgm:prSet presAssocID="{39E6998B-DB1B-4B53-BA9A-8D0FF0BF2211}" presName="connectorText" presStyleLbl="sibTrans2D1" presStyleIdx="1" presStyleCnt="4"/>
      <dgm:spPr/>
    </dgm:pt>
    <dgm:pt modelId="{653560AA-13C7-4964-9DE6-3CAFB76A1B84}" type="pres">
      <dgm:prSet presAssocID="{8C487C7A-0CFF-4436-9570-940612475107}" presName="node" presStyleLbl="node1" presStyleIdx="2" presStyleCnt="5">
        <dgm:presLayoutVars>
          <dgm:bulletEnabled val="1"/>
        </dgm:presLayoutVars>
      </dgm:prSet>
      <dgm:spPr/>
    </dgm:pt>
    <dgm:pt modelId="{29584C39-0E61-45D6-9A58-E7F04D515990}" type="pres">
      <dgm:prSet presAssocID="{B0396053-5E9B-40D0-B304-5EDCDAEF6BB2}" presName="sibTrans" presStyleLbl="sibTrans2D1" presStyleIdx="2" presStyleCnt="4"/>
      <dgm:spPr/>
    </dgm:pt>
    <dgm:pt modelId="{862AC298-08D1-4199-AEEA-B439417B2E6D}" type="pres">
      <dgm:prSet presAssocID="{B0396053-5E9B-40D0-B304-5EDCDAEF6BB2}" presName="connectorText" presStyleLbl="sibTrans2D1" presStyleIdx="2" presStyleCnt="4"/>
      <dgm:spPr/>
    </dgm:pt>
    <dgm:pt modelId="{3B0AF72E-2D61-4198-AE78-2357FE32CA84}" type="pres">
      <dgm:prSet presAssocID="{228209C9-E5D7-4E61-B1CD-1B9C362E81B3}" presName="node" presStyleLbl="node1" presStyleIdx="3" presStyleCnt="5">
        <dgm:presLayoutVars>
          <dgm:bulletEnabled val="1"/>
        </dgm:presLayoutVars>
      </dgm:prSet>
      <dgm:spPr/>
    </dgm:pt>
    <dgm:pt modelId="{0B014EE3-B33B-48CE-B0E3-192EB7DC0D69}" type="pres">
      <dgm:prSet presAssocID="{6A803989-5E0D-454A-9865-1EFE6E2D79E0}" presName="sibTrans" presStyleLbl="sibTrans2D1" presStyleIdx="3" presStyleCnt="4"/>
      <dgm:spPr/>
    </dgm:pt>
    <dgm:pt modelId="{8B91F8DA-0823-4E75-91B9-F9C2833E2843}" type="pres">
      <dgm:prSet presAssocID="{6A803989-5E0D-454A-9865-1EFE6E2D79E0}" presName="connectorText" presStyleLbl="sibTrans2D1" presStyleIdx="3" presStyleCnt="4"/>
      <dgm:spPr/>
    </dgm:pt>
    <dgm:pt modelId="{E804E00D-BBBD-410D-AB79-B00FE7540AA6}" type="pres">
      <dgm:prSet presAssocID="{DDE441AA-63FB-402E-93C8-AFB85EC0AFE4}" presName="node" presStyleLbl="node1" presStyleIdx="4" presStyleCnt="5">
        <dgm:presLayoutVars>
          <dgm:bulletEnabled val="1"/>
        </dgm:presLayoutVars>
      </dgm:prSet>
      <dgm:spPr/>
    </dgm:pt>
  </dgm:ptLst>
  <dgm:cxnLst>
    <dgm:cxn modelId="{A8843501-E735-4858-A785-80C001272DF3}" type="presOf" srcId="{B0396053-5E9B-40D0-B304-5EDCDAEF6BB2}" destId="{862AC298-08D1-4199-AEEA-B439417B2E6D}" srcOrd="1" destOrd="0" presId="urn:microsoft.com/office/officeart/2005/8/layout/process1"/>
    <dgm:cxn modelId="{5BDDEB03-DD7B-48A5-8F55-30437463812F}" type="presOf" srcId="{39E6998B-DB1B-4B53-BA9A-8D0FF0BF2211}" destId="{308BD4B4-5CB6-48FE-B8DD-9B19BC0605B7}" srcOrd="0" destOrd="0" presId="urn:microsoft.com/office/officeart/2005/8/layout/process1"/>
    <dgm:cxn modelId="{EBAF881E-7619-4598-922B-72065ED2B9A3}" srcId="{393F0DB5-FBA7-4E47-A066-9D5E81544F40}" destId="{228209C9-E5D7-4E61-B1CD-1B9C362E81B3}" srcOrd="3" destOrd="0" parTransId="{2435415B-03EA-4670-B3AC-50237D6EE093}" sibTransId="{6A803989-5E0D-454A-9865-1EFE6E2D79E0}"/>
    <dgm:cxn modelId="{D6DB1021-2380-45F8-B713-F4F63C3C7610}" type="presOf" srcId="{6A803989-5E0D-454A-9865-1EFE6E2D79E0}" destId="{8B91F8DA-0823-4E75-91B9-F9C2833E2843}" srcOrd="1" destOrd="0" presId="urn:microsoft.com/office/officeart/2005/8/layout/process1"/>
    <dgm:cxn modelId="{81EA3428-3B5D-4453-80E3-ED0CD0A2D9EE}" srcId="{393F0DB5-FBA7-4E47-A066-9D5E81544F40}" destId="{EF4F6E29-17B6-43D7-B397-952EACCD2252}" srcOrd="0" destOrd="0" parTransId="{2E832017-D7BA-47EA-A0F0-341266AE8358}" sibTransId="{1BE5AFB1-FDDF-4DB5-A9B9-B99558D7867F}"/>
    <dgm:cxn modelId="{8DE7AE5C-A9A3-4A5E-ADB6-687E80D707DA}" type="presOf" srcId="{1BE5AFB1-FDDF-4DB5-A9B9-B99558D7867F}" destId="{91F493EA-794E-4587-854E-0449919A3966}" srcOrd="0" destOrd="0" presId="urn:microsoft.com/office/officeart/2005/8/layout/process1"/>
    <dgm:cxn modelId="{CD82CE5F-51BD-4629-BA0D-EA50785AEC23}" type="presOf" srcId="{EF4F6E29-17B6-43D7-B397-952EACCD2252}" destId="{07A595B6-45CF-432A-B464-10629FFE54FA}" srcOrd="0" destOrd="0" presId="urn:microsoft.com/office/officeart/2005/8/layout/process1"/>
    <dgm:cxn modelId="{5C3DCD41-37C6-4551-A643-FA1D5B0AE094}" srcId="{393F0DB5-FBA7-4E47-A066-9D5E81544F40}" destId="{2418B284-BF3F-458D-95B5-A8F1C4550512}" srcOrd="1" destOrd="0" parTransId="{C106320E-E44F-493B-A864-CAF3DC48CCDE}" sibTransId="{39E6998B-DB1B-4B53-BA9A-8D0FF0BF2211}"/>
    <dgm:cxn modelId="{AAB21E64-1814-439F-8E2D-A6504D626E51}" type="presOf" srcId="{6A803989-5E0D-454A-9865-1EFE6E2D79E0}" destId="{0B014EE3-B33B-48CE-B0E3-192EB7DC0D69}" srcOrd="0" destOrd="0" presId="urn:microsoft.com/office/officeart/2005/8/layout/process1"/>
    <dgm:cxn modelId="{920D3647-148F-4128-B259-C3FAF270CE09}" srcId="{393F0DB5-FBA7-4E47-A066-9D5E81544F40}" destId="{8C487C7A-0CFF-4436-9570-940612475107}" srcOrd="2" destOrd="0" parTransId="{E68144A1-6C2D-41F8-9389-F819CB710E89}" sibTransId="{B0396053-5E9B-40D0-B304-5EDCDAEF6BB2}"/>
    <dgm:cxn modelId="{56CAE174-BD10-4CBF-859A-99C154EDB872}" type="presOf" srcId="{39E6998B-DB1B-4B53-BA9A-8D0FF0BF2211}" destId="{1F27C97A-803F-43F9-9AEE-EED6A7BC01B9}" srcOrd="1" destOrd="0" presId="urn:microsoft.com/office/officeart/2005/8/layout/process1"/>
    <dgm:cxn modelId="{6CC58E76-CF20-42A5-A001-645F722D898E}" srcId="{393F0DB5-FBA7-4E47-A066-9D5E81544F40}" destId="{DDE441AA-63FB-402E-93C8-AFB85EC0AFE4}" srcOrd="4" destOrd="0" parTransId="{2043C85B-7B29-446A-A783-6FA7E497FD54}" sibTransId="{C2C6F7C7-5859-4B88-83F5-2411DACF7BAF}"/>
    <dgm:cxn modelId="{B48A9456-2FCD-48BB-9116-6E6326DF6D99}" type="presOf" srcId="{DDE441AA-63FB-402E-93C8-AFB85EC0AFE4}" destId="{E804E00D-BBBD-410D-AB79-B00FE7540AA6}" srcOrd="0" destOrd="0" presId="urn:microsoft.com/office/officeart/2005/8/layout/process1"/>
    <dgm:cxn modelId="{07F31591-EBAA-4109-912D-8D4F67BFA1CA}" type="presOf" srcId="{228209C9-E5D7-4E61-B1CD-1B9C362E81B3}" destId="{3B0AF72E-2D61-4198-AE78-2357FE32CA84}" srcOrd="0" destOrd="0" presId="urn:microsoft.com/office/officeart/2005/8/layout/process1"/>
    <dgm:cxn modelId="{C27583B6-BC49-47EE-8109-80934D287219}" type="presOf" srcId="{1BE5AFB1-FDDF-4DB5-A9B9-B99558D7867F}" destId="{13A9279F-DC42-4B98-B1D7-DE27C9024515}" srcOrd="1" destOrd="0" presId="urn:microsoft.com/office/officeart/2005/8/layout/process1"/>
    <dgm:cxn modelId="{7FF222BB-46C6-471D-B957-CB88CD0B044E}" type="presOf" srcId="{2418B284-BF3F-458D-95B5-A8F1C4550512}" destId="{6B8F28FC-3673-46B1-B6D5-28AAF9531CFD}" srcOrd="0" destOrd="0" presId="urn:microsoft.com/office/officeart/2005/8/layout/process1"/>
    <dgm:cxn modelId="{BA5A92D3-F139-4617-99E3-E174F591F715}" type="presOf" srcId="{B0396053-5E9B-40D0-B304-5EDCDAEF6BB2}" destId="{29584C39-0E61-45D6-9A58-E7F04D515990}" srcOrd="0" destOrd="0" presId="urn:microsoft.com/office/officeart/2005/8/layout/process1"/>
    <dgm:cxn modelId="{8E6009F5-F29E-4063-8857-810948699EA6}" type="presOf" srcId="{8C487C7A-0CFF-4436-9570-940612475107}" destId="{653560AA-13C7-4964-9DE6-3CAFB76A1B84}" srcOrd="0" destOrd="0" presId="urn:microsoft.com/office/officeart/2005/8/layout/process1"/>
    <dgm:cxn modelId="{B561DDF9-509A-4550-B546-D62DF6F723DB}" type="presOf" srcId="{393F0DB5-FBA7-4E47-A066-9D5E81544F40}" destId="{EE0B06FE-11BC-4DF6-AA8F-E2ADF3548BA3}" srcOrd="0" destOrd="0" presId="urn:microsoft.com/office/officeart/2005/8/layout/process1"/>
    <dgm:cxn modelId="{A1B1911F-76CF-4EDC-A19B-796B620137FE}" type="presParOf" srcId="{EE0B06FE-11BC-4DF6-AA8F-E2ADF3548BA3}" destId="{07A595B6-45CF-432A-B464-10629FFE54FA}" srcOrd="0" destOrd="0" presId="urn:microsoft.com/office/officeart/2005/8/layout/process1"/>
    <dgm:cxn modelId="{DA1B09EC-BBC2-41F5-A506-23DCEA5AC974}" type="presParOf" srcId="{EE0B06FE-11BC-4DF6-AA8F-E2ADF3548BA3}" destId="{91F493EA-794E-4587-854E-0449919A3966}" srcOrd="1" destOrd="0" presId="urn:microsoft.com/office/officeart/2005/8/layout/process1"/>
    <dgm:cxn modelId="{09A79A0F-8385-4035-B88B-E129DCD4C7F3}" type="presParOf" srcId="{91F493EA-794E-4587-854E-0449919A3966}" destId="{13A9279F-DC42-4B98-B1D7-DE27C9024515}" srcOrd="0" destOrd="0" presId="urn:microsoft.com/office/officeart/2005/8/layout/process1"/>
    <dgm:cxn modelId="{CA317322-351F-467F-843F-6670CC7B9879}" type="presParOf" srcId="{EE0B06FE-11BC-4DF6-AA8F-E2ADF3548BA3}" destId="{6B8F28FC-3673-46B1-B6D5-28AAF9531CFD}" srcOrd="2" destOrd="0" presId="urn:microsoft.com/office/officeart/2005/8/layout/process1"/>
    <dgm:cxn modelId="{389F2800-9494-467D-AFEC-FB42885BBFAB}" type="presParOf" srcId="{EE0B06FE-11BC-4DF6-AA8F-E2ADF3548BA3}" destId="{308BD4B4-5CB6-48FE-B8DD-9B19BC0605B7}" srcOrd="3" destOrd="0" presId="urn:microsoft.com/office/officeart/2005/8/layout/process1"/>
    <dgm:cxn modelId="{4CFDF986-B549-44C7-98B6-7DBD5A660D8C}" type="presParOf" srcId="{308BD4B4-5CB6-48FE-B8DD-9B19BC0605B7}" destId="{1F27C97A-803F-43F9-9AEE-EED6A7BC01B9}" srcOrd="0" destOrd="0" presId="urn:microsoft.com/office/officeart/2005/8/layout/process1"/>
    <dgm:cxn modelId="{675E5A3E-81F1-41DC-ACEA-EECE0AE90015}" type="presParOf" srcId="{EE0B06FE-11BC-4DF6-AA8F-E2ADF3548BA3}" destId="{653560AA-13C7-4964-9DE6-3CAFB76A1B84}" srcOrd="4" destOrd="0" presId="urn:microsoft.com/office/officeart/2005/8/layout/process1"/>
    <dgm:cxn modelId="{4B207C84-DB16-4444-A47F-4DF867D14F24}" type="presParOf" srcId="{EE0B06FE-11BC-4DF6-AA8F-E2ADF3548BA3}" destId="{29584C39-0E61-45D6-9A58-E7F04D515990}" srcOrd="5" destOrd="0" presId="urn:microsoft.com/office/officeart/2005/8/layout/process1"/>
    <dgm:cxn modelId="{FA5DE222-EB33-42AF-ABD7-7B4860B85440}" type="presParOf" srcId="{29584C39-0E61-45D6-9A58-E7F04D515990}" destId="{862AC298-08D1-4199-AEEA-B439417B2E6D}" srcOrd="0" destOrd="0" presId="urn:microsoft.com/office/officeart/2005/8/layout/process1"/>
    <dgm:cxn modelId="{09257582-59FA-4504-B595-6CA042387D8C}" type="presParOf" srcId="{EE0B06FE-11BC-4DF6-AA8F-E2ADF3548BA3}" destId="{3B0AF72E-2D61-4198-AE78-2357FE32CA84}" srcOrd="6" destOrd="0" presId="urn:microsoft.com/office/officeart/2005/8/layout/process1"/>
    <dgm:cxn modelId="{6905C042-20C2-4A37-8115-310AFD1FC7B6}" type="presParOf" srcId="{EE0B06FE-11BC-4DF6-AA8F-E2ADF3548BA3}" destId="{0B014EE3-B33B-48CE-B0E3-192EB7DC0D69}" srcOrd="7" destOrd="0" presId="urn:microsoft.com/office/officeart/2005/8/layout/process1"/>
    <dgm:cxn modelId="{43E1797D-D8AA-4E2A-9B25-701745F0836B}" type="presParOf" srcId="{0B014EE3-B33B-48CE-B0E3-192EB7DC0D69}" destId="{8B91F8DA-0823-4E75-91B9-F9C2833E2843}" srcOrd="0" destOrd="0" presId="urn:microsoft.com/office/officeart/2005/8/layout/process1"/>
    <dgm:cxn modelId="{A13F8B4A-CBB2-4B8C-942A-2D5DEE330F9A}" type="presParOf" srcId="{EE0B06FE-11BC-4DF6-AA8F-E2ADF3548BA3}" destId="{E804E00D-BBBD-410D-AB79-B00FE7540AA6}"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A595B6-45CF-432A-B464-10629FFE54FA}">
      <dsp:nvSpPr>
        <dsp:cNvPr id="0" name=""/>
        <dsp:cNvSpPr/>
      </dsp:nvSpPr>
      <dsp:spPr>
        <a:xfrm>
          <a:off x="2541" y="1034901"/>
          <a:ext cx="787857" cy="472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KS1</a:t>
          </a:r>
        </a:p>
      </dsp:txBody>
      <dsp:txXfrm>
        <a:off x="16386" y="1048746"/>
        <a:ext cx="760167" cy="445024"/>
      </dsp:txXfrm>
    </dsp:sp>
    <dsp:sp modelId="{91F493EA-794E-4587-854E-0449919A3966}">
      <dsp:nvSpPr>
        <dsp:cNvPr id="0" name=""/>
        <dsp:cNvSpPr/>
      </dsp:nvSpPr>
      <dsp:spPr>
        <a:xfrm>
          <a:off x="869184" y="1173564"/>
          <a:ext cx="167025" cy="195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869184" y="1212642"/>
        <a:ext cx="116918" cy="117232"/>
      </dsp:txXfrm>
    </dsp:sp>
    <dsp:sp modelId="{6B8F28FC-3673-46B1-B6D5-28AAF9531CFD}">
      <dsp:nvSpPr>
        <dsp:cNvPr id="0" name=""/>
        <dsp:cNvSpPr/>
      </dsp:nvSpPr>
      <dsp:spPr>
        <a:xfrm>
          <a:off x="1105541" y="1034901"/>
          <a:ext cx="787857" cy="472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rgbClr val="FFC000"/>
              </a:solidFill>
            </a:rPr>
            <a:t>KS2</a:t>
          </a:r>
        </a:p>
      </dsp:txBody>
      <dsp:txXfrm>
        <a:off x="1119386" y="1048746"/>
        <a:ext cx="760167" cy="445024"/>
      </dsp:txXfrm>
    </dsp:sp>
    <dsp:sp modelId="{308BD4B4-5CB6-48FE-B8DD-9B19BC0605B7}">
      <dsp:nvSpPr>
        <dsp:cNvPr id="0" name=""/>
        <dsp:cNvSpPr/>
      </dsp:nvSpPr>
      <dsp:spPr>
        <a:xfrm>
          <a:off x="1972184" y="1173564"/>
          <a:ext cx="167025" cy="195388"/>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solidFill>
              <a:srgbClr val="FF0000"/>
            </a:solidFill>
          </a:endParaRPr>
        </a:p>
      </dsp:txBody>
      <dsp:txXfrm>
        <a:off x="1972184" y="1212642"/>
        <a:ext cx="116918" cy="117232"/>
      </dsp:txXfrm>
    </dsp:sp>
    <dsp:sp modelId="{653560AA-13C7-4964-9DE6-3CAFB76A1B84}">
      <dsp:nvSpPr>
        <dsp:cNvPr id="0" name=""/>
        <dsp:cNvSpPr/>
      </dsp:nvSpPr>
      <dsp:spPr>
        <a:xfrm>
          <a:off x="2208541" y="1034901"/>
          <a:ext cx="787857" cy="472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rgbClr val="FFFF00"/>
              </a:solidFill>
            </a:rPr>
            <a:t>KS3</a:t>
          </a:r>
        </a:p>
      </dsp:txBody>
      <dsp:txXfrm>
        <a:off x="2222386" y="1048746"/>
        <a:ext cx="760167" cy="445024"/>
      </dsp:txXfrm>
    </dsp:sp>
    <dsp:sp modelId="{29584C39-0E61-45D6-9A58-E7F04D515990}">
      <dsp:nvSpPr>
        <dsp:cNvPr id="0" name=""/>
        <dsp:cNvSpPr/>
      </dsp:nvSpPr>
      <dsp:spPr>
        <a:xfrm>
          <a:off x="3075184" y="1173564"/>
          <a:ext cx="167025" cy="195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075184" y="1212642"/>
        <a:ext cx="116918" cy="117232"/>
      </dsp:txXfrm>
    </dsp:sp>
    <dsp:sp modelId="{3B0AF72E-2D61-4198-AE78-2357FE32CA84}">
      <dsp:nvSpPr>
        <dsp:cNvPr id="0" name=""/>
        <dsp:cNvSpPr/>
      </dsp:nvSpPr>
      <dsp:spPr>
        <a:xfrm>
          <a:off x="3311542" y="1034901"/>
          <a:ext cx="787857" cy="472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KS4</a:t>
          </a:r>
        </a:p>
      </dsp:txBody>
      <dsp:txXfrm>
        <a:off x="3325387" y="1048746"/>
        <a:ext cx="760167" cy="445024"/>
      </dsp:txXfrm>
    </dsp:sp>
    <dsp:sp modelId="{0B014EE3-B33B-48CE-B0E3-192EB7DC0D69}">
      <dsp:nvSpPr>
        <dsp:cNvPr id="0" name=""/>
        <dsp:cNvSpPr/>
      </dsp:nvSpPr>
      <dsp:spPr>
        <a:xfrm>
          <a:off x="4178185" y="1173564"/>
          <a:ext cx="167025" cy="195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178185" y="1212642"/>
        <a:ext cx="116918" cy="117232"/>
      </dsp:txXfrm>
    </dsp:sp>
    <dsp:sp modelId="{E804E00D-BBBD-410D-AB79-B00FE7540AA6}">
      <dsp:nvSpPr>
        <dsp:cNvPr id="0" name=""/>
        <dsp:cNvSpPr/>
      </dsp:nvSpPr>
      <dsp:spPr>
        <a:xfrm>
          <a:off x="4414542" y="1034901"/>
          <a:ext cx="787857" cy="472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KS5</a:t>
          </a:r>
        </a:p>
      </dsp:txBody>
      <dsp:txXfrm>
        <a:off x="4428387" y="1048746"/>
        <a:ext cx="760167" cy="4450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2" y="4715126"/>
            <a:ext cx="5438125" cy="44669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GB" dirty="0"/>
              <a:t>Reading and/or </a:t>
            </a:r>
            <a:r>
              <a:rPr lang="en-GB" dirty="0" err="1"/>
              <a:t>paretnetal</a:t>
            </a:r>
            <a:r>
              <a:rPr lang="en-GB" dirty="0"/>
              <a:t> </a:t>
            </a:r>
            <a:r>
              <a:rPr lang="en-GB" dirty="0" err="1"/>
              <a:t>engagege</a:t>
            </a:r>
            <a:endParaRPr lang="en-GB" dirty="0"/>
          </a:p>
          <a:p>
            <a:pPr marL="158750" indent="0">
              <a:buNone/>
            </a:pPr>
            <a:endParaRPr lang="en-GB" dirty="0"/>
          </a:p>
        </p:txBody>
      </p:sp>
    </p:spTree>
    <p:extLst>
      <p:ext uri="{BB962C8B-B14F-4D97-AF65-F5344CB8AC3E}">
        <p14:creationId xmlns:p14="http://schemas.microsoft.com/office/powerpoint/2010/main" val="1398265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16</a:t>
            </a:fld>
            <a:endParaRPr lang="en-US"/>
          </a:p>
        </p:txBody>
      </p:sp>
    </p:spTree>
    <p:extLst>
      <p:ext uri="{BB962C8B-B14F-4D97-AF65-F5344CB8AC3E}">
        <p14:creationId xmlns:p14="http://schemas.microsoft.com/office/powerpoint/2010/main" val="3324184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17</a:t>
            </a:fld>
            <a:endParaRPr lang="en-US"/>
          </a:p>
        </p:txBody>
      </p:sp>
    </p:spTree>
    <p:extLst>
      <p:ext uri="{BB962C8B-B14F-4D97-AF65-F5344CB8AC3E}">
        <p14:creationId xmlns:p14="http://schemas.microsoft.com/office/powerpoint/2010/main" val="2937987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18</a:t>
            </a:fld>
            <a:endParaRPr lang="en-US"/>
          </a:p>
        </p:txBody>
      </p:sp>
    </p:spTree>
    <p:extLst>
      <p:ext uri="{BB962C8B-B14F-4D97-AF65-F5344CB8AC3E}">
        <p14:creationId xmlns:p14="http://schemas.microsoft.com/office/powerpoint/2010/main" val="1649705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24A5-2043-94A8-1904-03B38488F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E42FA5-D117-FD7E-8DF1-6A9D3A425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CF021-1BEE-EF31-09F4-18E47C5ADD18}"/>
              </a:ext>
            </a:extLst>
          </p:cNvPr>
          <p:cNvSpPr>
            <a:spLocks noGrp="1"/>
          </p:cNvSpPr>
          <p:nvPr>
            <p:ph type="body" idx="1"/>
          </p:nvPr>
        </p:nvSpPr>
        <p:spPr/>
        <p:txBody>
          <a:bodyPr/>
          <a:lstStyle/>
          <a:p>
            <a:pPr marL="158750" indent="0">
              <a:buNone/>
            </a:pPr>
            <a:r>
              <a:rPr lang="en-GB" dirty="0"/>
              <a:t>Reading and/or </a:t>
            </a:r>
            <a:r>
              <a:rPr lang="en-GB" dirty="0" err="1"/>
              <a:t>paretnetal</a:t>
            </a:r>
            <a:r>
              <a:rPr lang="en-GB" dirty="0"/>
              <a:t> </a:t>
            </a:r>
            <a:r>
              <a:rPr lang="en-GB" dirty="0" err="1"/>
              <a:t>engagege</a:t>
            </a:r>
            <a:endParaRPr lang="en-GB" dirty="0"/>
          </a:p>
          <a:p>
            <a:pPr marL="158750" indent="0">
              <a:buNone/>
            </a:pPr>
            <a:endParaRPr lang="en-GB" dirty="0"/>
          </a:p>
        </p:txBody>
      </p:sp>
    </p:spTree>
    <p:extLst>
      <p:ext uri="{BB962C8B-B14F-4D97-AF65-F5344CB8AC3E}">
        <p14:creationId xmlns:p14="http://schemas.microsoft.com/office/powerpoint/2010/main" val="33753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Breakfast</a:t>
            </a:r>
            <a:r>
              <a:rPr lang="en-GB" baseline="0" dirty="0"/>
              <a:t> served from….</a:t>
            </a:r>
            <a:endParaRPr lang="en-US"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28</a:t>
            </a:fld>
            <a:endParaRPr lang="en-US"/>
          </a:p>
        </p:txBody>
      </p:sp>
    </p:spTree>
    <p:extLst>
      <p:ext uri="{BB962C8B-B14F-4D97-AF65-F5344CB8AC3E}">
        <p14:creationId xmlns:p14="http://schemas.microsoft.com/office/powerpoint/2010/main" val="4060664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Breakfast</a:t>
            </a:r>
            <a:r>
              <a:rPr lang="en-GB" baseline="0" dirty="0"/>
              <a:t> served from….</a:t>
            </a:r>
            <a:endParaRPr lang="en-US"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29</a:t>
            </a:fld>
            <a:endParaRPr lang="en-US"/>
          </a:p>
        </p:txBody>
      </p:sp>
    </p:spTree>
    <p:extLst>
      <p:ext uri="{BB962C8B-B14F-4D97-AF65-F5344CB8AC3E}">
        <p14:creationId xmlns:p14="http://schemas.microsoft.com/office/powerpoint/2010/main" val="255566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Reiterate breakfast  TARGET ATTENDANCE</a:t>
            </a:r>
            <a:endParaRPr lang="en-US"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30</a:t>
            </a:fld>
            <a:endParaRPr lang="en-US"/>
          </a:p>
        </p:txBody>
      </p:sp>
    </p:spTree>
    <p:extLst>
      <p:ext uri="{BB962C8B-B14F-4D97-AF65-F5344CB8AC3E}">
        <p14:creationId xmlns:p14="http://schemas.microsoft.com/office/powerpoint/2010/main" val="319298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vivos</a:t>
            </a:r>
            <a:endParaRPr lang="en-US"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33</a:t>
            </a:fld>
            <a:endParaRPr lang="en-US"/>
          </a:p>
        </p:txBody>
      </p:sp>
    </p:spTree>
    <p:extLst>
      <p:ext uri="{BB962C8B-B14F-4D97-AF65-F5344CB8AC3E}">
        <p14:creationId xmlns:p14="http://schemas.microsoft.com/office/powerpoint/2010/main" val="812822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the </a:t>
            </a:r>
            <a:r>
              <a:rPr lang="en-GB" dirty="0" err="1"/>
              <a:t>classchart</a:t>
            </a:r>
            <a:r>
              <a:rPr lang="en-GB" dirty="0"/>
              <a:t> rewar</a:t>
            </a:r>
            <a:r>
              <a:rPr lang="en-GB" baseline="0" dirty="0"/>
              <a:t>d bit</a:t>
            </a:r>
            <a:endParaRPr lang="en-GB"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36</a:t>
            </a:fld>
            <a:endParaRPr lang="en-US"/>
          </a:p>
        </p:txBody>
      </p:sp>
    </p:spTree>
    <p:extLst>
      <p:ext uri="{BB962C8B-B14F-4D97-AF65-F5344CB8AC3E}">
        <p14:creationId xmlns:p14="http://schemas.microsoft.com/office/powerpoint/2010/main" val="1517910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38</a:t>
            </a:fld>
            <a:endParaRPr lang="en-US"/>
          </a:p>
        </p:txBody>
      </p:sp>
    </p:spTree>
    <p:extLst>
      <p:ext uri="{BB962C8B-B14F-4D97-AF65-F5344CB8AC3E}">
        <p14:creationId xmlns:p14="http://schemas.microsoft.com/office/powerpoint/2010/main" val="397105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Check prices</a:t>
            </a:r>
            <a:endParaRPr lang="en-US" dirty="0"/>
          </a:p>
        </p:txBody>
      </p:sp>
      <p:sp>
        <p:nvSpPr>
          <p:cNvPr id="4" name="Slide Number Placeholder 3"/>
          <p:cNvSpPr>
            <a:spLocks noGrp="1"/>
          </p:cNvSpPr>
          <p:nvPr>
            <p:ph type="sldNum" sz="quarter" idx="10"/>
          </p:nvPr>
        </p:nvSpPr>
        <p:spPr/>
        <p:txBody>
          <a:bodyPr/>
          <a:lstStyle/>
          <a:p>
            <a:fld id="{62900400-6A3F-45C3-BD5B-3608E3DB6500}" type="slidenum">
              <a:rPr lang="en-US" smtClean="0"/>
              <a:pPr/>
              <a:t>40</a:t>
            </a:fld>
            <a:endParaRPr lang="en-US"/>
          </a:p>
        </p:txBody>
      </p:sp>
    </p:spTree>
    <p:extLst>
      <p:ext uri="{BB962C8B-B14F-4D97-AF65-F5344CB8AC3E}">
        <p14:creationId xmlns:p14="http://schemas.microsoft.com/office/powerpoint/2010/main" val="2847800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4" name="Google Shape;34;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Edit Master text styles</a:t>
            </a:r>
          </a:p>
        </p:txBody>
      </p:sp>
      <p:sp>
        <p:nvSpPr>
          <p:cNvPr id="35" name="Google Shape;35;p23"/>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3"/>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3"/>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23" name="Google Shape;23;p21"/>
          <p:cNvSpPr txBox="1">
            <a:spLocks noGrp="1"/>
          </p:cNvSpPr>
          <p:nvPr>
            <p:ph type="body" idx="1"/>
          </p:nvPr>
        </p:nvSpPr>
        <p:spPr>
          <a:xfrm>
            <a:off x="838200" y="1825625"/>
            <a:ext cx="10515600" cy="389143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24" name="Google Shape;24;p21"/>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C293-E7C8-FCDA-52C9-9E505263D3C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E6B5D5-C44C-4889-8990-D34061FB4691}"/>
              </a:ext>
            </a:extLst>
          </p:cNvPr>
          <p:cNvSpPr>
            <a:spLocks noGrp="1"/>
          </p:cNvSpPr>
          <p:nvPr>
            <p:ph type="dt" idx="10"/>
          </p:nvPr>
        </p:nvSpPr>
        <p:spPr/>
        <p:txBody>
          <a:bodyPr/>
          <a:lstStyle/>
          <a:p>
            <a:endParaRPr lang="en-GB"/>
          </a:p>
        </p:txBody>
      </p:sp>
      <p:sp>
        <p:nvSpPr>
          <p:cNvPr id="4" name="Footer Placeholder 3">
            <a:extLst>
              <a:ext uri="{FF2B5EF4-FFF2-40B4-BE49-F238E27FC236}">
                <a16:creationId xmlns:a16="http://schemas.microsoft.com/office/drawing/2014/main" id="{EADE0FEB-05D3-F102-AB30-9E7E6C434788}"/>
              </a:ext>
            </a:extLst>
          </p:cNvPr>
          <p:cNvSpPr>
            <a:spLocks noGrp="1"/>
          </p:cNvSpPr>
          <p:nvPr>
            <p:ph type="ftr" idx="11"/>
          </p:nvPr>
        </p:nvSpPr>
        <p:spPr/>
        <p:txBody>
          <a:bodyPr/>
          <a:lstStyle/>
          <a:p>
            <a:endParaRPr lang="en-GB"/>
          </a:p>
        </p:txBody>
      </p:sp>
      <p:sp>
        <p:nvSpPr>
          <p:cNvPr id="5" name="Slide Number Placeholder 4">
            <a:extLst>
              <a:ext uri="{FF2B5EF4-FFF2-40B4-BE49-F238E27FC236}">
                <a16:creationId xmlns:a16="http://schemas.microsoft.com/office/drawing/2014/main" id="{BC1FCC9B-B6DC-7226-5D62-C4C60346804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52167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0" name="Google Shape;40;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41" name="Google Shape;41;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42" name="Google Shape;42;p24"/>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7" name="Google Shape;47;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Edit Master text styles</a:t>
            </a:r>
          </a:p>
        </p:txBody>
      </p:sp>
      <p:sp>
        <p:nvSpPr>
          <p:cNvPr id="48" name="Google Shape;48;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49" name="Google Shape;49;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Edit Master text styles</a:t>
            </a:r>
          </a:p>
        </p:txBody>
      </p:sp>
      <p:sp>
        <p:nvSpPr>
          <p:cNvPr id="50" name="Google Shape;50;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51" name="Google Shape;51;p25"/>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6" name="Google Shape;56;p26"/>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6"/>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6"/>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5" name="Google Shape;65;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Edit Master text styles</a:t>
            </a:r>
          </a:p>
        </p:txBody>
      </p:sp>
      <p:sp>
        <p:nvSpPr>
          <p:cNvPr id="66" name="Google Shape;66;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Edit Master text styles</a:t>
            </a:r>
          </a:p>
        </p:txBody>
      </p:sp>
      <p:sp>
        <p:nvSpPr>
          <p:cNvPr id="67" name="Google Shape;67;p28"/>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8"/>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8"/>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2" name="Google Shape;72;p2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r>
              <a:rPr lang="en-US"/>
              <a:t>Click icon to add picture</a:t>
            </a:r>
            <a:endParaRPr/>
          </a:p>
        </p:txBody>
      </p:sp>
      <p:sp>
        <p:nvSpPr>
          <p:cNvPr id="73" name="Google Shape;73;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Edit Master text styles</a:t>
            </a:r>
          </a:p>
        </p:txBody>
      </p:sp>
      <p:sp>
        <p:nvSpPr>
          <p:cNvPr id="74" name="Google Shape;74;p29"/>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9"/>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9"/>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9" name="Google Shape;79;p30"/>
          <p:cNvSpPr txBox="1">
            <a:spLocks noGrp="1"/>
          </p:cNvSpPr>
          <p:nvPr>
            <p:ph type="body" idx="1"/>
          </p:nvPr>
        </p:nvSpPr>
        <p:spPr>
          <a:xfrm rot="5400000">
            <a:off x="4150283" y="-1486458"/>
            <a:ext cx="3891434"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80" name="Google Shape;80;p30"/>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0"/>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0"/>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85" name="Google Shape;85;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86" name="Google Shape;86;p31"/>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1"/>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1"/>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660F175-9F83-40CC-A906-AFBF341B8BBA}" type="datetimeFigureOut">
              <a:rPr lang="en-GB" smtClean="0"/>
              <a:t>09/07/2026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6C3591-4911-40D2-8401-CBAE59A42E17}" type="slidenum">
              <a:rPr lang="en-GB" smtClean="0"/>
              <a:t>‹#›</a:t>
            </a:fld>
            <a:endParaRPr lang="en-GB"/>
          </a:p>
        </p:txBody>
      </p:sp>
    </p:spTree>
    <p:extLst>
      <p:ext uri="{BB962C8B-B14F-4D97-AF65-F5344CB8AC3E}">
        <p14:creationId xmlns:p14="http://schemas.microsoft.com/office/powerpoint/2010/main" val="1581035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60F175-9F83-40CC-A906-AFBF341B8BBA}" type="datetimeFigureOut">
              <a:rPr lang="en-GB" smtClean="0"/>
              <a:t>09/07/2026</a:t>
            </a:fld>
            <a:endParaRPr lang="en-GB"/>
          </a:p>
        </p:txBody>
      </p:sp>
      <p:sp>
        <p:nvSpPr>
          <p:cNvPr id="4" name="Footer Placeholder 3"/>
          <p:cNvSpPr>
            <a:spLocks noGrp="1"/>
          </p:cNvSpPr>
          <p:nvPr>
            <p:ph type="ftr" sz="quarter" idx="11"/>
          </p:nvPr>
        </p:nvSpPr>
        <p:spPr>
          <a:xfrm>
            <a:off x="4038600" y="6408029"/>
            <a:ext cx="4114800" cy="365125"/>
          </a:xfrm>
        </p:spPr>
        <p:txBody>
          <a:bodyPr/>
          <a:lstStyle/>
          <a:p>
            <a:endParaRPr lang="en-GB"/>
          </a:p>
        </p:txBody>
      </p:sp>
      <p:sp>
        <p:nvSpPr>
          <p:cNvPr id="5" name="Slide Number Placeholder 4"/>
          <p:cNvSpPr>
            <a:spLocks noGrp="1"/>
          </p:cNvSpPr>
          <p:nvPr>
            <p:ph type="sldNum" sz="quarter" idx="12"/>
          </p:nvPr>
        </p:nvSpPr>
        <p:spPr>
          <a:xfrm>
            <a:off x="8274858" y="6408029"/>
            <a:ext cx="2743200" cy="365125"/>
          </a:xfrm>
        </p:spPr>
        <p:txBody>
          <a:bodyPr/>
          <a:lstStyle/>
          <a:p>
            <a:fld id="{336C3591-4911-40D2-8401-CBAE59A42E17}" type="slidenum">
              <a:rPr lang="en-GB" smtClean="0"/>
              <a:t>‹#›</a:t>
            </a:fld>
            <a:endParaRPr lang="en-GB"/>
          </a:p>
        </p:txBody>
      </p:sp>
      <p:sp>
        <p:nvSpPr>
          <p:cNvPr id="6" name="TextBox 5"/>
          <p:cNvSpPr txBox="1"/>
          <p:nvPr userDrawn="1"/>
        </p:nvSpPr>
        <p:spPr>
          <a:xfrm>
            <a:off x="3501995" y="1181090"/>
            <a:ext cx="5188009" cy="3416320"/>
          </a:xfrm>
          <a:prstGeom prst="rect">
            <a:avLst/>
          </a:prstGeom>
          <a:noFill/>
        </p:spPr>
        <p:txBody>
          <a:bodyPr wrap="square" rtlCol="0">
            <a:spAutoFit/>
          </a:bodyPr>
          <a:lstStyle/>
          <a:p>
            <a:pPr algn="ctr"/>
            <a:r>
              <a:rPr lang="en-GB" sz="7200" dirty="0">
                <a:solidFill>
                  <a:schemeClr val="tx1"/>
                </a:solidFill>
              </a:rPr>
              <a:t>Work Hard</a:t>
            </a:r>
          </a:p>
          <a:p>
            <a:pPr algn="ctr"/>
            <a:r>
              <a:rPr lang="en-GB" sz="7200" dirty="0">
                <a:solidFill>
                  <a:schemeClr val="tx1"/>
                </a:solidFill>
              </a:rPr>
              <a:t>Be Nice</a:t>
            </a:r>
          </a:p>
          <a:p>
            <a:pPr algn="ctr"/>
            <a:r>
              <a:rPr lang="en-GB" sz="7200" dirty="0">
                <a:solidFill>
                  <a:schemeClr val="tx1"/>
                </a:solidFill>
              </a:rPr>
              <a:t>No Excuses</a:t>
            </a:r>
          </a:p>
        </p:txBody>
      </p:sp>
    </p:spTree>
    <p:extLst>
      <p:ext uri="{BB962C8B-B14F-4D97-AF65-F5344CB8AC3E}">
        <p14:creationId xmlns:p14="http://schemas.microsoft.com/office/powerpoint/2010/main" val="221236393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838200" y="1825625"/>
            <a:ext cx="10515600" cy="389143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9"/>
          <p:cNvSpPr txBox="1">
            <a:spLocks noGrp="1"/>
          </p:cNvSpPr>
          <p:nvPr>
            <p:ph type="dt" idx="10"/>
          </p:nvPr>
        </p:nvSpPr>
        <p:spPr>
          <a:xfrm>
            <a:off x="1173942" y="6408029"/>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408029"/>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274858" y="6408029"/>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 name="Google Shape;11;p19"/>
          <p:cNvPicPr preferRelativeResize="0"/>
          <p:nvPr/>
        </p:nvPicPr>
        <p:blipFill rotWithShape="1">
          <a:blip r:embed="rId14">
            <a:alphaModFix/>
          </a:blip>
          <a:srcRect/>
          <a:stretch/>
        </p:blipFill>
        <p:spPr>
          <a:xfrm>
            <a:off x="0" y="5885411"/>
            <a:ext cx="716742" cy="972589"/>
          </a:xfrm>
          <a:prstGeom prst="rect">
            <a:avLst/>
          </a:prstGeom>
          <a:noFill/>
          <a:ln>
            <a:noFill/>
          </a:ln>
        </p:spPr>
      </p:pic>
      <p:sp>
        <p:nvSpPr>
          <p:cNvPr id="12" name="Google Shape;12;p19"/>
          <p:cNvSpPr txBox="1"/>
          <p:nvPr/>
        </p:nvSpPr>
        <p:spPr>
          <a:xfrm>
            <a:off x="716742" y="5885410"/>
            <a:ext cx="255847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E62536"/>
                </a:solidFill>
                <a:latin typeface="Calibri"/>
                <a:ea typeface="Calibri"/>
                <a:cs typeface="Calibri"/>
                <a:sym typeface="Calibri"/>
              </a:rPr>
              <a:t>Slough and Eton C of 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E62536"/>
                </a:solidFill>
                <a:latin typeface="Calibri"/>
                <a:ea typeface="Calibri"/>
                <a:cs typeface="Calibri"/>
                <a:sym typeface="Calibri"/>
              </a:rPr>
              <a:t>Business and Enterprise College</a:t>
            </a:r>
            <a:endParaRPr sz="1400" b="0" i="0" u="none" strike="noStrike" cap="none" dirty="0">
              <a:solidFill>
                <a:srgbClr val="E62536"/>
              </a:solidFill>
              <a:latin typeface="Calibri"/>
              <a:ea typeface="Calibri"/>
              <a:cs typeface="Calibri"/>
              <a:sym typeface="Calibri"/>
            </a:endParaRPr>
          </a:p>
        </p:txBody>
      </p:sp>
      <p:cxnSp>
        <p:nvCxnSpPr>
          <p:cNvPr id="13" name="Google Shape;13;p19"/>
          <p:cNvCxnSpPr/>
          <p:nvPr/>
        </p:nvCxnSpPr>
        <p:spPr>
          <a:xfrm>
            <a:off x="0" y="5852158"/>
            <a:ext cx="12192000" cy="0"/>
          </a:xfrm>
          <a:prstGeom prst="straightConnector1">
            <a:avLst/>
          </a:prstGeom>
          <a:noFill/>
          <a:ln w="12700" cap="flat" cmpd="sng">
            <a:solidFill>
              <a:srgbClr val="453E81"/>
            </a:solidFill>
            <a:prstDash val="solid"/>
            <a:miter lim="800000"/>
            <a:headEnd type="none" w="sm" len="sm"/>
            <a:tailEnd type="none" w="sm" len="sm"/>
          </a:ln>
        </p:spPr>
      </p:cxnSp>
      <p:sp>
        <p:nvSpPr>
          <p:cNvPr id="14" name="Google Shape;14;p19"/>
          <p:cNvSpPr txBox="1"/>
          <p:nvPr/>
        </p:nvSpPr>
        <p:spPr>
          <a:xfrm>
            <a:off x="11119383" y="5885410"/>
            <a:ext cx="1006093"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453E81"/>
                </a:solidFill>
                <a:latin typeface="Calibri"/>
                <a:ea typeface="Calibri"/>
                <a:cs typeface="Calibri"/>
                <a:sym typeface="Calibri"/>
              </a:rPr>
              <a:t>Work Hard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453E81"/>
                </a:solidFill>
                <a:latin typeface="Calibri"/>
                <a:ea typeface="Calibri"/>
                <a:cs typeface="Calibri"/>
                <a:sym typeface="Calibri"/>
              </a:rPr>
              <a:t>Be Nice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453E81"/>
                </a:solidFill>
                <a:latin typeface="Calibri"/>
                <a:ea typeface="Calibri"/>
                <a:cs typeface="Calibri"/>
                <a:sym typeface="Calibri"/>
              </a:rPr>
              <a:t>No Excuses</a:t>
            </a:r>
            <a:endParaRPr sz="1400" b="0" i="0" u="none" strike="noStrike" cap="none">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A0F81BEC-F411-05AB-3F32-EA50CB54E0CC}"/>
              </a:ext>
            </a:extLst>
          </p:cNvPr>
          <p:cNvSpPr txBox="1"/>
          <p:nvPr userDrawn="1"/>
        </p:nvSpPr>
        <p:spPr>
          <a:xfrm>
            <a:off x="4070647" y="6011319"/>
            <a:ext cx="4050706" cy="523220"/>
          </a:xfrm>
          <a:prstGeom prst="rect">
            <a:avLst/>
          </a:prstGeom>
          <a:noFill/>
        </p:spPr>
        <p:txBody>
          <a:bodyPr wrap="square">
            <a:spAutoFit/>
          </a:bodyPr>
          <a:lstStyle/>
          <a:p>
            <a:pPr algn="ctr"/>
            <a:r>
              <a:rPr lang="en-GB" i="1" dirty="0"/>
              <a:t>I have come in order that you might have life</a:t>
            </a:r>
          </a:p>
          <a:p>
            <a:pPr algn="ctr"/>
            <a:r>
              <a:rPr lang="en-GB" i="1" dirty="0"/>
              <a:t>– life in all its fullness</a:t>
            </a:r>
          </a:p>
        </p:txBody>
      </p:sp>
    </p:spTree>
  </p:cSld>
  <p:clrMap bg1="lt1" tx1="dk1" bg2="dk2" tx2="lt2" accent1="accent1" accent2="accent2" accent3="accent3" accent4="accent4" accent5="accent5" accent6="accent6" hlink="hlink" folHlink="folHlink"/>
  <p:sldLayoutIdLst>
    <p:sldLayoutId id="2147483652" r:id="rId1"/>
    <p:sldLayoutId id="2147483650" r:id="rId2"/>
    <p:sldLayoutId id="2147483661" r:id="rId3"/>
    <p:sldLayoutId id="2147483653" r:id="rId4"/>
    <p:sldLayoutId id="2147483654" r:id="rId5"/>
    <p:sldLayoutId id="2147483655" r:id="rId6"/>
    <p:sldLayoutId id="2147483657" r:id="rId7"/>
    <p:sldLayoutId id="2147483658" r:id="rId8"/>
    <p:sldLayoutId id="2147483659" r:id="rId9"/>
    <p:sldLayoutId id="2147483660" r:id="rId10"/>
    <p:sldLayoutId id="2147483663" r:id="rId11"/>
    <p:sldLayoutId id="2147483664"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hapingyouth.org/behind-the-wheel-texting-what-works-to-drive-behavioral-change/"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slougheton.com/" TargetMode="Externa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showmyhomework.co.uk/"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pixabay.com/en/smiley-face-happy-thumbs-up-thumb-147407/" TargetMode="External"/><Relationship Id="rId5" Type="http://schemas.openxmlformats.org/officeDocument/2006/relationships/image" Target="../media/image18.png"/><Relationship Id="rId4" Type="http://schemas.openxmlformats.org/officeDocument/2006/relationships/hyperlink" Target="https://www.pngall.com/fingerprint-png/download/1023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en/no-phone-no-cell-phone-phone-sign-2533390/"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5277" y="392521"/>
            <a:ext cx="9144000" cy="2387600"/>
          </a:xfrm>
        </p:spPr>
        <p:txBody>
          <a:bodyPr>
            <a:normAutofit/>
          </a:bodyPr>
          <a:lstStyle/>
          <a:p>
            <a:r>
              <a:rPr lang="en-GB" sz="5300" dirty="0"/>
              <a:t>Welcome to Parents’</a:t>
            </a:r>
            <a:br>
              <a:rPr lang="en-GB" sz="5300" dirty="0"/>
            </a:br>
            <a:r>
              <a:rPr lang="en-GB" sz="5300" dirty="0"/>
              <a:t> Induction Evening</a:t>
            </a:r>
            <a:br>
              <a:rPr lang="en-GB" sz="5300" dirty="0"/>
            </a:br>
            <a:r>
              <a:rPr lang="en-GB" sz="3600" dirty="0"/>
              <a:t>Tuesday, 7th July</a:t>
            </a:r>
            <a:endParaRPr lang="en-GB" dirty="0"/>
          </a:p>
        </p:txBody>
      </p:sp>
      <p:sp>
        <p:nvSpPr>
          <p:cNvPr id="3" name="Subtitle 2"/>
          <p:cNvSpPr>
            <a:spLocks noGrp="1"/>
          </p:cNvSpPr>
          <p:nvPr>
            <p:ph type="subTitle" idx="1"/>
          </p:nvPr>
        </p:nvSpPr>
        <p:spPr>
          <a:xfrm>
            <a:off x="1356220" y="3291644"/>
            <a:ext cx="9144000" cy="2387599"/>
          </a:xfrm>
        </p:spPr>
        <p:txBody>
          <a:bodyPr>
            <a:noAutofit/>
          </a:bodyPr>
          <a:lstStyle/>
          <a:p>
            <a:r>
              <a:rPr lang="en-GB" sz="6000" dirty="0"/>
              <a:t>Mr Collins </a:t>
            </a:r>
          </a:p>
          <a:p>
            <a:r>
              <a:rPr lang="en-GB" sz="6000" dirty="0"/>
              <a:t>Headteacher</a:t>
            </a:r>
          </a:p>
        </p:txBody>
      </p:sp>
    </p:spTree>
    <p:extLst>
      <p:ext uri="{BB962C8B-B14F-4D97-AF65-F5344CB8AC3E}">
        <p14:creationId xmlns:p14="http://schemas.microsoft.com/office/powerpoint/2010/main" val="3438433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Introductions</a:t>
            </a:r>
          </a:p>
        </p:txBody>
      </p:sp>
      <p:sp>
        <p:nvSpPr>
          <p:cNvPr id="3" name="Content Placeholder 2"/>
          <p:cNvSpPr>
            <a:spLocks noGrp="1"/>
          </p:cNvSpPr>
          <p:nvPr>
            <p:ph idx="1"/>
          </p:nvPr>
        </p:nvSpPr>
        <p:spPr/>
        <p:txBody>
          <a:bodyPr/>
          <a:lstStyle/>
          <a:p>
            <a:r>
              <a:rPr lang="en-GB" dirty="0"/>
              <a:t>Miss Claydon– Head of Year 7</a:t>
            </a:r>
          </a:p>
          <a:p>
            <a:endParaRPr lang="en-GB" dirty="0"/>
          </a:p>
          <a:p>
            <a:r>
              <a:rPr lang="en-GB" dirty="0"/>
              <a:t>Ms Brabants – Transition Coordinator</a:t>
            </a:r>
          </a:p>
          <a:p>
            <a:endParaRPr lang="en-GB" dirty="0"/>
          </a:p>
          <a:p>
            <a:r>
              <a:rPr lang="en-GB" dirty="0"/>
              <a:t>Mrs Sandhu – SENDCO</a:t>
            </a:r>
          </a:p>
          <a:p>
            <a:pPr marL="0" indent="0">
              <a:buNone/>
            </a:pPr>
            <a:endParaRPr lang="en-GB" dirty="0"/>
          </a:p>
          <a:p>
            <a:r>
              <a:rPr lang="en-GB" dirty="0"/>
              <a:t>The Senior Leadership Team</a:t>
            </a:r>
          </a:p>
        </p:txBody>
      </p:sp>
    </p:spTree>
    <p:extLst>
      <p:ext uri="{BB962C8B-B14F-4D97-AF65-F5344CB8AC3E}">
        <p14:creationId xmlns:p14="http://schemas.microsoft.com/office/powerpoint/2010/main" val="3001786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94C9D-1A22-4503-A382-8437400D934A}"/>
              </a:ext>
            </a:extLst>
          </p:cNvPr>
          <p:cNvSpPr>
            <a:spLocks noGrp="1"/>
          </p:cNvSpPr>
          <p:nvPr>
            <p:ph type="title"/>
          </p:nvPr>
        </p:nvSpPr>
        <p:spPr>
          <a:xfrm>
            <a:off x="809001" y="318369"/>
            <a:ext cx="5355479" cy="1269754"/>
          </a:xfrm>
        </p:spPr>
        <p:txBody>
          <a:bodyPr>
            <a:normAutofit fontScale="90000"/>
          </a:bodyPr>
          <a:lstStyle/>
          <a:p>
            <a:r>
              <a:rPr lang="en-GB" dirty="0">
                <a:solidFill>
                  <a:srgbClr val="0070C0"/>
                </a:solidFill>
              </a:rPr>
              <a:t>The Senior Leadership Team (SLT)</a:t>
            </a:r>
            <a:br>
              <a:rPr lang="en-GB" dirty="0"/>
            </a:br>
            <a:endParaRPr lang="en-GB" dirty="0"/>
          </a:p>
        </p:txBody>
      </p:sp>
      <p:graphicFrame>
        <p:nvGraphicFramePr>
          <p:cNvPr id="4" name="Table 3">
            <a:extLst>
              <a:ext uri="{FF2B5EF4-FFF2-40B4-BE49-F238E27FC236}">
                <a16:creationId xmlns:a16="http://schemas.microsoft.com/office/drawing/2014/main" id="{24175ACA-E0F1-4372-B3F7-30C162BE65AC}"/>
              </a:ext>
            </a:extLst>
          </p:cNvPr>
          <p:cNvGraphicFramePr>
            <a:graphicFrameLocks noGrp="1"/>
          </p:cNvGraphicFramePr>
          <p:nvPr>
            <p:extLst>
              <p:ext uri="{D42A27DB-BD31-4B8C-83A1-F6EECF244321}">
                <p14:modId xmlns:p14="http://schemas.microsoft.com/office/powerpoint/2010/main" val="2037268562"/>
              </p:ext>
            </p:extLst>
          </p:nvPr>
        </p:nvGraphicFramePr>
        <p:xfrm>
          <a:off x="6335168" y="318369"/>
          <a:ext cx="5355479" cy="5509489"/>
        </p:xfrm>
        <a:graphic>
          <a:graphicData uri="http://schemas.openxmlformats.org/drawingml/2006/table">
            <a:tbl>
              <a:tblPr firstRow="1" firstCol="1" bandRow="1">
                <a:tableStyleId>{67DC2B5A-B7A5-4C38-9385-9FB0110E0C44}</a:tableStyleId>
              </a:tblPr>
              <a:tblGrid>
                <a:gridCol w="1668100">
                  <a:extLst>
                    <a:ext uri="{9D8B030D-6E8A-4147-A177-3AD203B41FA5}">
                      <a16:colId xmlns:a16="http://schemas.microsoft.com/office/drawing/2014/main" val="3896437756"/>
                    </a:ext>
                  </a:extLst>
                </a:gridCol>
                <a:gridCol w="3687379">
                  <a:extLst>
                    <a:ext uri="{9D8B030D-6E8A-4147-A177-3AD203B41FA5}">
                      <a16:colId xmlns:a16="http://schemas.microsoft.com/office/drawing/2014/main" val="2347153131"/>
                    </a:ext>
                  </a:extLst>
                </a:gridCol>
              </a:tblGrid>
              <a:tr h="493729">
                <a:tc>
                  <a:txBody>
                    <a:bodyPr/>
                    <a:lstStyle/>
                    <a:p>
                      <a:pPr>
                        <a:lnSpc>
                          <a:spcPct val="107000"/>
                        </a:lnSpc>
                        <a:spcAft>
                          <a:spcPts val="800"/>
                        </a:spcAft>
                      </a:pPr>
                      <a:r>
                        <a:rPr lang="en-GB" sz="1800" dirty="0">
                          <a:effectLst/>
                        </a:rPr>
                        <a:t>Mr P Collins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379767064"/>
                  </a:ext>
                </a:extLst>
              </a:tr>
              <a:tr h="493729">
                <a:tc>
                  <a:txBody>
                    <a:bodyPr/>
                    <a:lstStyle/>
                    <a:p>
                      <a:pPr>
                        <a:lnSpc>
                          <a:spcPct val="107000"/>
                        </a:lnSpc>
                        <a:spcAft>
                          <a:spcPts val="800"/>
                        </a:spcAft>
                      </a:pPr>
                      <a:r>
                        <a:rPr lang="en-GB" sz="1800" dirty="0">
                          <a:effectLst/>
                        </a:rPr>
                        <a:t>Mr A </a:t>
                      </a:r>
                      <a:r>
                        <a:rPr lang="en-GB" sz="1800" dirty="0" err="1">
                          <a:effectLst/>
                        </a:rPr>
                        <a:t>Leane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Senior Deputy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392970964"/>
                  </a:ext>
                </a:extLst>
              </a:tr>
              <a:tr h="493729">
                <a:tc>
                  <a:txBody>
                    <a:bodyPr/>
                    <a:lstStyle/>
                    <a:p>
                      <a:pPr>
                        <a:lnSpc>
                          <a:spcPct val="107000"/>
                        </a:lnSpc>
                        <a:spcAft>
                          <a:spcPts val="800"/>
                        </a:spcAft>
                      </a:pPr>
                      <a:r>
                        <a:rPr lang="en-GB" sz="1800" dirty="0">
                          <a:effectLst/>
                        </a:rPr>
                        <a:t>Mr M </a:t>
                      </a:r>
                      <a:r>
                        <a:rPr lang="en-GB" sz="1800" dirty="0" err="1">
                          <a:effectLst/>
                        </a:rPr>
                        <a:t>Culkeen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Deputy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407467473"/>
                  </a:ext>
                </a:extLst>
              </a:tr>
              <a:tr h="493729">
                <a:tc>
                  <a:txBody>
                    <a:bodyPr/>
                    <a:lstStyle/>
                    <a:p>
                      <a:pPr>
                        <a:lnSpc>
                          <a:spcPct val="107000"/>
                        </a:lnSpc>
                        <a:spcAft>
                          <a:spcPts val="800"/>
                        </a:spcAft>
                      </a:pPr>
                      <a:r>
                        <a:rPr lang="en-GB" sz="1800" dirty="0">
                          <a:effectLst/>
                        </a:rPr>
                        <a:t>Mr S Thatcher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Deputy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197224854"/>
                  </a:ext>
                </a:extLst>
              </a:tr>
              <a:tr h="493729">
                <a:tc>
                  <a:txBody>
                    <a:bodyPr/>
                    <a:lstStyle/>
                    <a:p>
                      <a:pPr>
                        <a:lnSpc>
                          <a:spcPct val="107000"/>
                        </a:lnSpc>
                        <a:spcAft>
                          <a:spcPts val="800"/>
                        </a:spcAft>
                      </a:pPr>
                      <a:r>
                        <a:rPr lang="en-GB" sz="1800" dirty="0">
                          <a:effectLst/>
                        </a:rPr>
                        <a:t>Mrs C Goodyear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Assistant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278821518"/>
                  </a:ext>
                </a:extLst>
              </a:tr>
              <a:tr h="493729">
                <a:tc>
                  <a:txBody>
                    <a:bodyPr/>
                    <a:lstStyle/>
                    <a:p>
                      <a:pPr>
                        <a:lnSpc>
                          <a:spcPct val="107000"/>
                        </a:lnSpc>
                        <a:spcAft>
                          <a:spcPts val="800"/>
                        </a:spcAft>
                      </a:pPr>
                      <a:r>
                        <a:rPr lang="en-GB" sz="1800" dirty="0">
                          <a:effectLst/>
                        </a:rPr>
                        <a:t>Ms F Shallow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Assistant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889883651"/>
                  </a:ext>
                </a:extLst>
              </a:tr>
              <a:tr h="493729">
                <a:tc>
                  <a:txBody>
                    <a:bodyPr/>
                    <a:lstStyle/>
                    <a:p>
                      <a:pPr>
                        <a:lnSpc>
                          <a:spcPct val="107000"/>
                        </a:lnSpc>
                        <a:spcAft>
                          <a:spcPts val="800"/>
                        </a:spcAft>
                      </a:pPr>
                      <a:r>
                        <a:rPr lang="en-GB" sz="1800" dirty="0">
                          <a:effectLst/>
                        </a:rPr>
                        <a:t>Dr P Joshi</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Assistant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62339702"/>
                  </a:ext>
                </a:extLst>
              </a:tr>
              <a:tr h="493729">
                <a:tc>
                  <a:txBody>
                    <a:bodyPr/>
                    <a:lstStyle/>
                    <a:p>
                      <a:pPr>
                        <a:lnSpc>
                          <a:spcPct val="107000"/>
                        </a:lnSpc>
                        <a:spcAft>
                          <a:spcPts val="800"/>
                        </a:spcAft>
                      </a:pPr>
                      <a:r>
                        <a:rPr lang="en-GB" sz="1800" dirty="0">
                          <a:effectLst/>
                        </a:rPr>
                        <a:t>Mrs D Lombard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Assistant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134872534"/>
                  </a:ext>
                </a:extLst>
              </a:tr>
              <a:tr h="493729">
                <a:tc>
                  <a:txBody>
                    <a:bodyPr/>
                    <a:lstStyle/>
                    <a:p>
                      <a:pPr>
                        <a:lnSpc>
                          <a:spcPct val="107000"/>
                        </a:lnSpc>
                        <a:spcAft>
                          <a:spcPts val="800"/>
                        </a:spcAft>
                      </a:pPr>
                      <a:r>
                        <a:rPr lang="en-GB" sz="1800" dirty="0">
                          <a:effectLst/>
                        </a:rPr>
                        <a:t>Mrs S Hind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Assistant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258495859"/>
                  </a:ext>
                </a:extLst>
              </a:tr>
              <a:tr h="493729">
                <a:tc>
                  <a: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Arial" panose="020B0604020202020204" pitchFamily="34" charset="0"/>
                        </a:rPr>
                        <a:t>Mrs M Davey</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Arial" panose="020B0604020202020204" pitchFamily="34" charset="0"/>
                        </a:rPr>
                        <a:t>Assistant Headteacher</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190343111"/>
                  </a:ext>
                </a:extLst>
              </a:tr>
              <a:tr h="493729">
                <a:tc>
                  <a:txBody>
                    <a:bodyPr/>
                    <a:lstStyle/>
                    <a:p>
                      <a:pPr>
                        <a:lnSpc>
                          <a:spcPct val="107000"/>
                        </a:lnSpc>
                        <a:spcAft>
                          <a:spcPts val="800"/>
                        </a:spcAft>
                      </a:pPr>
                      <a:r>
                        <a:rPr lang="en-GB" sz="1800" dirty="0">
                          <a:effectLst/>
                        </a:rPr>
                        <a:t>Mrs D England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nSpc>
                          <a:spcPct val="107000"/>
                        </a:lnSpc>
                        <a:spcAft>
                          <a:spcPts val="800"/>
                        </a:spcAft>
                      </a:pPr>
                      <a:r>
                        <a:rPr lang="en-GB" sz="1800" dirty="0">
                          <a:effectLst/>
                        </a:rPr>
                        <a:t>PA to Headteacher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984979890"/>
                  </a:ext>
                </a:extLst>
              </a:tr>
            </a:tbl>
          </a:graphicData>
        </a:graphic>
      </p:graphicFrame>
    </p:spTree>
    <p:extLst>
      <p:ext uri="{BB962C8B-B14F-4D97-AF65-F5344CB8AC3E}">
        <p14:creationId xmlns:p14="http://schemas.microsoft.com/office/powerpoint/2010/main" val="3002753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3 essential things for September</a:t>
            </a:r>
          </a:p>
        </p:txBody>
      </p:sp>
      <p:sp>
        <p:nvSpPr>
          <p:cNvPr id="3" name="Content Placeholder 2"/>
          <p:cNvSpPr>
            <a:spLocks noGrp="1"/>
          </p:cNvSpPr>
          <p:nvPr>
            <p:ph idx="1"/>
          </p:nvPr>
        </p:nvSpPr>
        <p:spPr/>
        <p:txBody>
          <a:bodyPr>
            <a:normAutofit/>
          </a:bodyPr>
          <a:lstStyle/>
          <a:p>
            <a:pPr lvl="0"/>
            <a:r>
              <a:rPr lang="en-GB" dirty="0"/>
              <a:t>Thursday 3</a:t>
            </a:r>
            <a:r>
              <a:rPr lang="en-GB" baseline="30000" dirty="0"/>
              <a:t>rd</a:t>
            </a:r>
            <a:r>
              <a:rPr lang="en-GB" dirty="0"/>
              <a:t>  September – Day 1 for Year 7</a:t>
            </a:r>
          </a:p>
          <a:p>
            <a:pPr lvl="0"/>
            <a:endParaRPr lang="en-GB" dirty="0"/>
          </a:p>
          <a:p>
            <a:pPr lvl="0"/>
            <a:r>
              <a:rPr lang="en-GB" b="1" u="sng" dirty="0"/>
              <a:t>Full</a:t>
            </a:r>
            <a:r>
              <a:rPr lang="en-GB" dirty="0"/>
              <a:t> school uniform expected every day</a:t>
            </a:r>
          </a:p>
          <a:p>
            <a:pPr lvl="0"/>
            <a:endParaRPr lang="en-GB" dirty="0"/>
          </a:p>
          <a:p>
            <a:pPr lvl="0"/>
            <a:r>
              <a:rPr lang="en-GB" i="1" dirty="0"/>
              <a:t>Work Hard, Be Nice, No Excuses </a:t>
            </a:r>
            <a:r>
              <a:rPr lang="en-GB" dirty="0"/>
              <a:t>– our mantra for all that we do</a:t>
            </a:r>
          </a:p>
        </p:txBody>
      </p:sp>
    </p:spTree>
    <p:extLst>
      <p:ext uri="{BB962C8B-B14F-4D97-AF65-F5344CB8AC3E}">
        <p14:creationId xmlns:p14="http://schemas.microsoft.com/office/powerpoint/2010/main" val="2308032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2 things to look for in September:</a:t>
            </a:r>
          </a:p>
        </p:txBody>
      </p:sp>
      <p:sp>
        <p:nvSpPr>
          <p:cNvPr id="3" name="Content Placeholder 2"/>
          <p:cNvSpPr>
            <a:spLocks noGrp="1"/>
          </p:cNvSpPr>
          <p:nvPr>
            <p:ph idx="1"/>
          </p:nvPr>
        </p:nvSpPr>
        <p:spPr/>
        <p:txBody>
          <a:bodyPr/>
          <a:lstStyle/>
          <a:p>
            <a:r>
              <a:rPr lang="en-GB" dirty="0"/>
              <a:t>Online login details for students and parents (</a:t>
            </a:r>
            <a:r>
              <a:rPr lang="en-GB" dirty="0" err="1"/>
              <a:t>ClassCharts</a:t>
            </a:r>
            <a:r>
              <a:rPr lang="en-GB" dirty="0"/>
              <a:t>, WEDUC, etc.) and signup instructions for after school clubs so your child can take part in all Slough and Eton has to offer. </a:t>
            </a:r>
          </a:p>
          <a:p>
            <a:endParaRPr lang="en-GB" dirty="0"/>
          </a:p>
          <a:p>
            <a:r>
              <a:rPr lang="en-GB" dirty="0"/>
              <a:t>See It, Hear It, Lose It!  Mobile phones are not permitted at school. </a:t>
            </a:r>
          </a:p>
          <a:p>
            <a:endParaRPr lang="en-GB" dirty="0"/>
          </a:p>
          <a:p>
            <a:pPr marL="114300" indent="0">
              <a:buNone/>
            </a:pPr>
            <a:endParaRPr lang="en-GB" dirty="0"/>
          </a:p>
          <a:p>
            <a:endParaRPr lang="en-GB" dirty="0"/>
          </a:p>
        </p:txBody>
      </p:sp>
      <p:pic>
        <p:nvPicPr>
          <p:cNvPr id="5" name="Picture 4">
            <a:extLst>
              <a:ext uri="{FF2B5EF4-FFF2-40B4-BE49-F238E27FC236}">
                <a16:creationId xmlns:a16="http://schemas.microsoft.com/office/drawing/2014/main" id="{5773EBAF-7681-B78E-3D41-6FC97DDEC18E}"/>
              </a:ext>
            </a:extLst>
          </p:cNvPr>
          <p:cNvPicPr>
            <a:picLocks noChangeAspect="1"/>
          </p:cNvPicPr>
          <p:nvPr/>
        </p:nvPicPr>
        <p:blipFill>
          <a:blip r:embed="rId2">
            <a:clrChange>
              <a:clrFrom>
                <a:srgbClr val="FFFFFF"/>
              </a:clrFrom>
              <a:clrTo>
                <a:srgbClr val="FFFFFF">
                  <a:alpha val="0"/>
                </a:srgbClr>
              </a:clrTo>
            </a:clrChange>
            <a:extLst>
              <a:ext uri="{837473B0-CC2E-450A-ABE3-18F120FF3D39}">
                <a1611:picAttrSrcUrl xmlns:a1611="http://schemas.microsoft.com/office/drawing/2016/11/main" r:id="rId3"/>
              </a:ext>
            </a:extLst>
          </a:blip>
          <a:stretch>
            <a:fillRect/>
          </a:stretch>
        </p:blipFill>
        <p:spPr>
          <a:xfrm>
            <a:off x="1312313" y="4246873"/>
            <a:ext cx="3278737" cy="1366140"/>
          </a:xfrm>
          <a:prstGeom prst="rect">
            <a:avLst/>
          </a:prstGeom>
        </p:spPr>
      </p:pic>
    </p:spTree>
    <p:extLst>
      <p:ext uri="{BB962C8B-B14F-4D97-AF65-F5344CB8AC3E}">
        <p14:creationId xmlns:p14="http://schemas.microsoft.com/office/powerpoint/2010/main" val="235662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18" y="281785"/>
            <a:ext cx="6940609" cy="1325563"/>
          </a:xfrm>
        </p:spPr>
        <p:txBody>
          <a:bodyPr>
            <a:normAutofit/>
          </a:bodyPr>
          <a:lstStyle/>
          <a:p>
            <a:r>
              <a:rPr lang="en-GB" dirty="0">
                <a:solidFill>
                  <a:srgbClr val="0070C0"/>
                </a:solidFill>
              </a:rPr>
              <a:t>1 thing to do if you can:</a:t>
            </a:r>
            <a:br>
              <a:rPr lang="en-GB" dirty="0">
                <a:solidFill>
                  <a:srgbClr val="0070C0"/>
                </a:solidFill>
              </a:rPr>
            </a:br>
            <a:r>
              <a:rPr lang="en-GB" b="1" dirty="0">
                <a:solidFill>
                  <a:srgbClr val="0070C0"/>
                </a:solidFill>
              </a:rPr>
              <a:t>Summer Reading</a:t>
            </a:r>
          </a:p>
        </p:txBody>
      </p:sp>
      <p:sp>
        <p:nvSpPr>
          <p:cNvPr id="3" name="Content Placeholder 2"/>
          <p:cNvSpPr>
            <a:spLocks noGrp="1"/>
          </p:cNvSpPr>
          <p:nvPr>
            <p:ph idx="1"/>
          </p:nvPr>
        </p:nvSpPr>
        <p:spPr>
          <a:xfrm>
            <a:off x="754173" y="1782763"/>
            <a:ext cx="6473374" cy="3891434"/>
          </a:xfrm>
          <a:solidFill>
            <a:schemeClr val="accent1">
              <a:lumMod val="20000"/>
              <a:lumOff val="80000"/>
            </a:schemeClr>
          </a:solidFill>
        </p:spPr>
        <p:txBody>
          <a:bodyPr>
            <a:normAutofit/>
          </a:bodyPr>
          <a:lstStyle/>
          <a:p>
            <a:pPr marL="114300" indent="0">
              <a:buNone/>
            </a:pPr>
            <a:r>
              <a:rPr lang="en-GB" dirty="0"/>
              <a:t>	Take part in the Summer Book 	Club 	by reading Secrets of the 	Snakestone.  Information 	available on our website, letter, 	QR code. </a:t>
            </a:r>
          </a:p>
          <a:p>
            <a:pPr marL="114300" indent="0">
              <a:buNone/>
            </a:pPr>
            <a:r>
              <a:rPr lang="en-GB" sz="2400" dirty="0"/>
              <a:t>(Or read a book on the recommended reading list in the transition booklet.  The Slough Library at the Curve is a great place to visit!)</a:t>
            </a:r>
          </a:p>
        </p:txBody>
      </p:sp>
      <p:sp>
        <p:nvSpPr>
          <p:cNvPr id="6" name="Rectangle 9">
            <a:extLst>
              <a:ext uri="{FF2B5EF4-FFF2-40B4-BE49-F238E27FC236}">
                <a16:creationId xmlns:a16="http://schemas.microsoft.com/office/drawing/2014/main" id="{06EF7A74-E1E1-4284-8D04-FECFF10BB9EA}"/>
              </a:ext>
            </a:extLst>
          </p:cNvPr>
          <p:cNvSpPr>
            <a:spLocks noChangeArrowheads="1"/>
          </p:cNvSpPr>
          <p:nvPr/>
        </p:nvSpPr>
        <p:spPr bwMode="auto">
          <a:xfrm>
            <a:off x="7227547" y="1922596"/>
            <a:ext cx="4467748" cy="481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457056" rIns="457056" bIns="45705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Recommended Reading For Year 7</a:t>
            </a:r>
            <a:endParaRPr kumimoji="0" lang="en-US" altLang="en-US" sz="11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Girl Who Drank the Moon</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Kelly Barnhill</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Refugee</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Alan Gibbons</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Ghost</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Jason Reynolds</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Island at the End of Everything</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Kiran Millwood Hargrave</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Twitch</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M.G. Leonard</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Dreadwood</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Jennifer Killick</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Factopia</a:t>
            </a: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Kate Hale</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Outside: A Guide to Discovering Nature</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Maria Ana </a:t>
            </a:r>
            <a:r>
              <a:rPr kumimoji="0" lang="en-US"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Pexie</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Migrants </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by Eduard </a:t>
            </a:r>
            <a:r>
              <a:rPr kumimoji="0" lang="en-US"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Altarriba</a:t>
            </a:r>
            <a:endParaRPr kumimoji="0" lang="en-GB"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Time </a:t>
            </a:r>
            <a:r>
              <a:rPr kumimoji="0" lang="en-US" altLang="en-US" b="0" i="1"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Traveller’s</a:t>
            </a:r>
            <a:r>
              <a:rPr kumimoji="0" lang="en-US"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Guide to Life, The Universe, and Everything</a:t>
            </a:r>
            <a:r>
              <a:rPr kumimoji="0" lang="en-US"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by Dr. Ian </a:t>
            </a:r>
            <a:r>
              <a:rPr kumimoji="0" lang="en-US"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Flitcroft</a:t>
            </a:r>
            <a:endParaRPr kumimoji="0" lang="en-GB" altLang="en-US"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en-GB"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10">
            <a:extLst>
              <a:ext uri="{FF2B5EF4-FFF2-40B4-BE49-F238E27FC236}">
                <a16:creationId xmlns:a16="http://schemas.microsoft.com/office/drawing/2014/main" id="{EB41D272-1CF5-48B4-B935-B3E92BD15EEA}"/>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a:extLst>
              <a:ext uri="{FF2B5EF4-FFF2-40B4-BE49-F238E27FC236}">
                <a16:creationId xmlns:a16="http://schemas.microsoft.com/office/drawing/2014/main" id="{F7114866-39EE-43A9-AD69-808F73BD5023}"/>
              </a:ext>
            </a:extLst>
          </p:cNvPr>
          <p:cNvPicPr>
            <a:picLocks noChangeAspect="1"/>
          </p:cNvPicPr>
          <p:nvPr/>
        </p:nvPicPr>
        <p:blipFill>
          <a:blip r:embed="rId3"/>
          <a:stretch>
            <a:fillRect/>
          </a:stretch>
        </p:blipFill>
        <p:spPr>
          <a:xfrm>
            <a:off x="8025984" y="1246767"/>
            <a:ext cx="2353260" cy="1036410"/>
          </a:xfrm>
          <a:prstGeom prst="rect">
            <a:avLst/>
          </a:prstGeom>
        </p:spPr>
      </p:pic>
      <p:pic>
        <p:nvPicPr>
          <p:cNvPr id="5" name="Picture 4">
            <a:extLst>
              <a:ext uri="{FF2B5EF4-FFF2-40B4-BE49-F238E27FC236}">
                <a16:creationId xmlns:a16="http://schemas.microsoft.com/office/drawing/2014/main" id="{3B92DF58-E480-57A2-ED85-6D615BC83E71}"/>
              </a:ext>
            </a:extLst>
          </p:cNvPr>
          <p:cNvPicPr>
            <a:picLocks noChangeAspect="1"/>
          </p:cNvPicPr>
          <p:nvPr/>
        </p:nvPicPr>
        <p:blipFill>
          <a:blip r:embed="rId4"/>
          <a:stretch>
            <a:fillRect/>
          </a:stretch>
        </p:blipFill>
        <p:spPr>
          <a:xfrm>
            <a:off x="496705" y="1955298"/>
            <a:ext cx="1181159" cy="1791975"/>
          </a:xfrm>
          <a:prstGeom prst="rect">
            <a:avLst/>
          </a:prstGeom>
        </p:spPr>
      </p:pic>
    </p:spTree>
    <p:extLst>
      <p:ext uri="{BB962C8B-B14F-4D97-AF65-F5344CB8AC3E}">
        <p14:creationId xmlns:p14="http://schemas.microsoft.com/office/powerpoint/2010/main" val="419241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Key points for home:</a:t>
            </a:r>
          </a:p>
        </p:txBody>
      </p:sp>
      <p:sp>
        <p:nvSpPr>
          <p:cNvPr id="3" name="Content Placeholder 2"/>
          <p:cNvSpPr>
            <a:spLocks noGrp="1"/>
          </p:cNvSpPr>
          <p:nvPr>
            <p:ph idx="1"/>
          </p:nvPr>
        </p:nvSpPr>
        <p:spPr>
          <a:xfrm>
            <a:off x="838200" y="1523621"/>
            <a:ext cx="10515600" cy="3891434"/>
          </a:xfrm>
        </p:spPr>
        <p:txBody>
          <a:bodyPr>
            <a:normAutofit fontScale="70000" lnSpcReduction="20000"/>
          </a:bodyPr>
          <a:lstStyle/>
          <a:p>
            <a:r>
              <a:rPr lang="en-GB" dirty="0"/>
              <a:t>On a Friday we finish at 2.30pm.</a:t>
            </a:r>
          </a:p>
          <a:p>
            <a:r>
              <a:rPr lang="en-GB" dirty="0"/>
              <a:t>We stagger dismissal over a 10-minute period at the end of the day.</a:t>
            </a:r>
          </a:p>
          <a:p>
            <a:r>
              <a:rPr lang="en-GB" dirty="0"/>
              <a:t>Gates are locked morning and evening.</a:t>
            </a:r>
          </a:p>
          <a:p>
            <a:r>
              <a:rPr lang="en-GB" dirty="0"/>
              <a:t>Our morning breakfast service is free.</a:t>
            </a:r>
          </a:p>
          <a:p>
            <a:r>
              <a:rPr lang="en-GB" dirty="0"/>
              <a:t>No break time snack service.</a:t>
            </a:r>
          </a:p>
          <a:p>
            <a:r>
              <a:rPr lang="en-GB" dirty="0"/>
              <a:t>We are a cash-less school; all payments made via thumbprint.</a:t>
            </a:r>
          </a:p>
          <a:p>
            <a:r>
              <a:rPr lang="en-GB" dirty="0"/>
              <a:t>Your child needs to be reading and have a reading book every day.</a:t>
            </a:r>
          </a:p>
          <a:p>
            <a:r>
              <a:rPr lang="en-GB" dirty="0"/>
              <a:t>Every day starts with ten minutes of Tutor Time.</a:t>
            </a:r>
          </a:p>
          <a:p>
            <a:r>
              <a:rPr lang="en-GB" dirty="0"/>
              <a:t>Think of the </a:t>
            </a:r>
            <a:r>
              <a:rPr lang="en-GB" b="1" dirty="0"/>
              <a:t>Form Tutor </a:t>
            </a:r>
            <a:r>
              <a:rPr lang="en-GB" dirty="0"/>
              <a:t>as their primary school Class Teacher – </a:t>
            </a:r>
            <a:r>
              <a:rPr lang="en-GB" b="1" dirty="0"/>
              <a:t>contact them first</a:t>
            </a:r>
            <a:r>
              <a:rPr lang="en-GB" dirty="0"/>
              <a:t>.</a:t>
            </a:r>
          </a:p>
          <a:p>
            <a:r>
              <a:rPr lang="en-GB" dirty="0"/>
              <a:t>Let them go – we’ll look after them.</a:t>
            </a:r>
          </a:p>
          <a:p>
            <a:r>
              <a:rPr lang="en-GB" dirty="0"/>
              <a:t>Talk to us when it goes wrong.</a:t>
            </a:r>
          </a:p>
        </p:txBody>
      </p:sp>
    </p:spTree>
    <p:extLst>
      <p:ext uri="{BB962C8B-B14F-4D97-AF65-F5344CB8AC3E}">
        <p14:creationId xmlns:p14="http://schemas.microsoft.com/office/powerpoint/2010/main" val="1472075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8441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Ms </a:t>
            </a:r>
            <a:r>
              <a:rPr lang="en-GB" dirty="0" err="1"/>
              <a:t>Brabants</a:t>
            </a:r>
            <a:endParaRPr lang="en-GB" dirty="0"/>
          </a:p>
        </p:txBody>
      </p:sp>
      <p:sp>
        <p:nvSpPr>
          <p:cNvPr id="3" name="Subtitle 2"/>
          <p:cNvSpPr>
            <a:spLocks noGrp="1"/>
          </p:cNvSpPr>
          <p:nvPr>
            <p:ph type="subTitle" idx="1"/>
          </p:nvPr>
        </p:nvSpPr>
        <p:spPr/>
        <p:txBody>
          <a:bodyPr/>
          <a:lstStyle/>
          <a:p>
            <a:r>
              <a:rPr lang="en-GB" dirty="0"/>
              <a:t>Transition Coordinator</a:t>
            </a:r>
          </a:p>
          <a:p>
            <a:r>
              <a:rPr lang="en-GB" dirty="0"/>
              <a:t>Whole School Literacy Coordinator</a:t>
            </a:r>
          </a:p>
        </p:txBody>
      </p:sp>
    </p:spTree>
    <p:extLst>
      <p:ext uri="{BB962C8B-B14F-4D97-AF65-F5344CB8AC3E}">
        <p14:creationId xmlns:p14="http://schemas.microsoft.com/office/powerpoint/2010/main" val="422040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Moving to Slough and Eton</a:t>
            </a:r>
          </a:p>
        </p:txBody>
      </p:sp>
      <p:sp>
        <p:nvSpPr>
          <p:cNvPr id="3" name="Content Placeholder 2"/>
          <p:cNvSpPr>
            <a:spLocks noGrp="1"/>
          </p:cNvSpPr>
          <p:nvPr>
            <p:ph idx="1"/>
          </p:nvPr>
        </p:nvSpPr>
        <p:spPr>
          <a:xfrm>
            <a:off x="838200" y="1825625"/>
            <a:ext cx="5513173" cy="3891434"/>
          </a:xfrm>
          <a:noFill/>
        </p:spPr>
        <p:txBody>
          <a:bodyPr>
            <a:normAutofit lnSpcReduction="10000"/>
          </a:bodyPr>
          <a:lstStyle/>
          <a:p>
            <a:r>
              <a:rPr lang="en-GB" dirty="0"/>
              <a:t>So much is different:</a:t>
            </a:r>
          </a:p>
          <a:p>
            <a:pPr lvl="1"/>
            <a:r>
              <a:rPr lang="en-GB" dirty="0"/>
              <a:t>larger school</a:t>
            </a:r>
          </a:p>
          <a:p>
            <a:pPr lvl="1"/>
            <a:r>
              <a:rPr lang="en-GB" dirty="0"/>
              <a:t>faster paced day and lessons</a:t>
            </a:r>
          </a:p>
          <a:p>
            <a:pPr lvl="1"/>
            <a:r>
              <a:rPr lang="en-GB" dirty="0"/>
              <a:t>moving to each lesson</a:t>
            </a:r>
          </a:p>
          <a:p>
            <a:pPr lvl="1"/>
            <a:r>
              <a:rPr lang="en-GB" dirty="0"/>
              <a:t>many new faces, so many students</a:t>
            </a:r>
          </a:p>
          <a:p>
            <a:pPr lvl="1"/>
            <a:r>
              <a:rPr lang="en-GB" dirty="0"/>
              <a:t>many more teachers and staff</a:t>
            </a:r>
          </a:p>
          <a:p>
            <a:pPr lvl="1"/>
            <a:r>
              <a:rPr lang="en-GB" dirty="0"/>
              <a:t>very high expectations</a:t>
            </a:r>
          </a:p>
          <a:p>
            <a:r>
              <a:rPr lang="en-GB" dirty="0"/>
              <a:t>It’s normal for students to feel</a:t>
            </a:r>
          </a:p>
          <a:p>
            <a:pPr lvl="1"/>
            <a:r>
              <a:rPr lang="en-GB" dirty="0"/>
              <a:t>excited, nervous, worried, curious…so many emotions!</a:t>
            </a:r>
          </a:p>
        </p:txBody>
      </p:sp>
      <p:pic>
        <p:nvPicPr>
          <p:cNvPr id="1026" name="Picture 2" descr="On Malcolm Gladwell's “Big Fish In A Small Pond” – Deborah Tan | Material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699964" y="2307539"/>
            <a:ext cx="4653836" cy="27774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nvGraphicFramePr>
        <p:xfrm>
          <a:off x="6535622" y="365125"/>
          <a:ext cx="5204941" cy="2542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4317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4208"/>
            <a:ext cx="10515600" cy="1325563"/>
          </a:xfrm>
        </p:spPr>
        <p:txBody>
          <a:bodyPr/>
          <a:lstStyle/>
          <a:p>
            <a:r>
              <a:rPr lang="en-GB" dirty="0">
                <a:solidFill>
                  <a:srgbClr val="0070C0"/>
                </a:solidFill>
              </a:rPr>
              <a:t>Key changes at secondary school</a:t>
            </a:r>
          </a:p>
        </p:txBody>
      </p:sp>
      <p:sp>
        <p:nvSpPr>
          <p:cNvPr id="3" name="Content Placeholder 2"/>
          <p:cNvSpPr>
            <a:spLocks noGrp="1"/>
          </p:cNvSpPr>
          <p:nvPr>
            <p:ph idx="1"/>
          </p:nvPr>
        </p:nvSpPr>
        <p:spPr>
          <a:xfrm>
            <a:off x="494271" y="1825625"/>
            <a:ext cx="11380572" cy="3891434"/>
          </a:xfrm>
          <a:noFill/>
        </p:spPr>
        <p:txBody>
          <a:bodyPr>
            <a:normAutofit fontScale="70000" lnSpcReduction="20000"/>
          </a:bodyPr>
          <a:lstStyle/>
          <a:p>
            <a:r>
              <a:rPr lang="en-GB" dirty="0"/>
              <a:t>Our expectations are built on those at primary/KS2 but </a:t>
            </a:r>
            <a:r>
              <a:rPr lang="en-GB" u="sng" dirty="0"/>
              <a:t>we expect students be able to demonstrate a much higher degree of independence and personal responsibility</a:t>
            </a:r>
            <a:r>
              <a:rPr lang="en-GB" dirty="0"/>
              <a:t>.  </a:t>
            </a:r>
          </a:p>
          <a:p>
            <a:r>
              <a:rPr lang="en-GB" dirty="0"/>
              <a:t>So many changes all at once!</a:t>
            </a:r>
          </a:p>
          <a:p>
            <a:pPr lvl="1"/>
            <a:r>
              <a:rPr lang="en-GB" dirty="0"/>
              <a:t>Structure of the day/lessons</a:t>
            </a:r>
          </a:p>
          <a:p>
            <a:pPr lvl="1"/>
            <a:r>
              <a:rPr lang="en-GB" dirty="0"/>
              <a:t>Pace of the day/lessons</a:t>
            </a:r>
          </a:p>
          <a:p>
            <a:pPr lvl="1"/>
            <a:r>
              <a:rPr lang="en-GB" dirty="0"/>
              <a:t>Population of the school</a:t>
            </a:r>
          </a:p>
          <a:p>
            <a:pPr lvl="1"/>
            <a:r>
              <a:rPr lang="en-GB" dirty="0"/>
              <a:t>Vastly increased responsibility</a:t>
            </a:r>
          </a:p>
          <a:p>
            <a:pPr lvl="1"/>
            <a:r>
              <a:rPr lang="en-GB" dirty="0"/>
              <a:t>Vastly increased independence</a:t>
            </a:r>
          </a:p>
          <a:p>
            <a:pPr lvl="1"/>
            <a:r>
              <a:rPr lang="en-GB" dirty="0"/>
              <a:t>Greater need for personal organisation</a:t>
            </a:r>
          </a:p>
          <a:p>
            <a:pPr lvl="1"/>
            <a:r>
              <a:rPr lang="en-GB" dirty="0"/>
              <a:t>Expectations differ from teacher to teacher and subject to subject</a:t>
            </a:r>
          </a:p>
          <a:p>
            <a:r>
              <a:rPr lang="en-GB" dirty="0"/>
              <a:t>Students need:</a:t>
            </a:r>
          </a:p>
          <a:p>
            <a:pPr lvl="1"/>
            <a:r>
              <a:rPr lang="en-GB" b="1" dirty="0"/>
              <a:t>Proper sleep and proper nutrition help students adjust and cope.  Screens and devices interfere with sleep so keep mobiles out of bedrooms!</a:t>
            </a:r>
          </a:p>
          <a:p>
            <a:pPr lvl="1"/>
            <a:r>
              <a:rPr lang="en-GB" b="1" dirty="0"/>
              <a:t>Support and encouragement from parents is vital:  help us help your child.</a:t>
            </a:r>
          </a:p>
        </p:txBody>
      </p:sp>
    </p:spTree>
    <p:extLst>
      <p:ext uri="{BB962C8B-B14F-4D97-AF65-F5344CB8AC3E}">
        <p14:creationId xmlns:p14="http://schemas.microsoft.com/office/powerpoint/2010/main" val="320129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08326" y="1873001"/>
            <a:ext cx="7704856" cy="3939540"/>
          </a:xfrm>
          <a:prstGeom prst="rect">
            <a:avLst/>
          </a:prstGeom>
          <a:noFill/>
        </p:spPr>
        <p:txBody>
          <a:bodyPr wrap="square">
            <a:spAutoFit/>
          </a:bodyPr>
          <a:lstStyle/>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Have regular conversations about school.</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Use WEDUC for notifications and communication.  </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Read all Slough and Eton communications to students and parents.</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Visit the School’s website regularly.</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Check </a:t>
            </a:r>
            <a:r>
              <a:rPr lang="en-GB" sz="2500" dirty="0" err="1">
                <a:latin typeface="Calibri" panose="020F0502020204030204" pitchFamily="34" charset="0"/>
                <a:cs typeface="Calibri" panose="020F0502020204030204" pitchFamily="34" charset="0"/>
              </a:rPr>
              <a:t>ClassCharts</a:t>
            </a:r>
            <a:r>
              <a:rPr lang="en-GB" sz="2500" dirty="0">
                <a:latin typeface="Calibri" panose="020F0502020204030204" pitchFamily="34" charset="0"/>
                <a:cs typeface="Calibri" panose="020F0502020204030204" pitchFamily="34" charset="0"/>
              </a:rPr>
              <a:t> for independent study set.</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Check that daily independent reading is being done at home.  </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Discuss what your children are reading with them.</a:t>
            </a:r>
          </a:p>
          <a:p>
            <a:pPr marL="342900" indent="-342900">
              <a:buFont typeface="Arial" panose="020B0604020202020204" pitchFamily="34" charset="0"/>
              <a:buChar char="•"/>
            </a:pPr>
            <a:r>
              <a:rPr lang="en-GB" sz="2500" dirty="0">
                <a:latin typeface="Calibri" panose="020F0502020204030204" pitchFamily="34" charset="0"/>
                <a:cs typeface="Calibri" panose="020F0502020204030204" pitchFamily="34" charset="0"/>
              </a:rPr>
              <a:t>Let us know how we can help.</a:t>
            </a:r>
          </a:p>
        </p:txBody>
      </p:sp>
      <p:grpSp>
        <p:nvGrpSpPr>
          <p:cNvPr id="7" name="Group 6"/>
          <p:cNvGrpSpPr/>
          <p:nvPr/>
        </p:nvGrpSpPr>
        <p:grpSpPr>
          <a:xfrm>
            <a:off x="219229" y="1230273"/>
            <a:ext cx="1896833" cy="967222"/>
            <a:chOff x="8722597" y="157522"/>
            <a:chExt cx="1896833" cy="967222"/>
          </a:xfrm>
        </p:grpSpPr>
        <p:pic>
          <p:nvPicPr>
            <p:cNvPr id="4" name="Picture 3" descr="Speech Bubble PNG Transparent Images | PNG All"/>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7217" y="157522"/>
              <a:ext cx="1042213" cy="791444"/>
            </a:xfrm>
            <a:prstGeom prst="rect">
              <a:avLst/>
            </a:prstGeom>
          </p:spPr>
        </p:pic>
        <p:pic>
          <p:nvPicPr>
            <p:cNvPr id="5" name="Picture 4" descr="Speech Bubble PNG Transparent Images | PNG All"/>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flipH="1">
              <a:off x="8722597" y="475756"/>
              <a:ext cx="854620" cy="648988"/>
            </a:xfrm>
            <a:prstGeom prst="rect">
              <a:avLst/>
            </a:prstGeom>
          </p:spPr>
        </p:pic>
      </p:grpSp>
      <p:pic>
        <p:nvPicPr>
          <p:cNvPr id="6" name="Picture 5" descr="Read Book Boys · Free image on Pixabay"/>
          <p:cNvPicPr>
            <a:picLocks noChangeAspect="1"/>
          </p:cNvPicPr>
          <p:nvPr/>
        </p:nvPicPr>
        <p:blipFill>
          <a:blip r:embed="rId4" cstate="print">
            <a:extLst>
              <a:ext uri="{BEBA8EAE-BF5A-486C-A8C5-ECC9F3942E4B}">
                <a14:imgProps xmlns:a14="http://schemas.microsoft.com/office/drawing/2010/main">
                  <a14:imgLayer r:embed="rId5">
                    <a14:imgEffect>
                      <a14:artisticPaintStrokes/>
                    </a14:imgEffect>
                  </a14:imgLayer>
                </a14:imgProps>
              </a:ext>
              <a:ext uri="{28A0092B-C50C-407E-A947-70E740481C1C}">
                <a14:useLocalDpi xmlns:a14="http://schemas.microsoft.com/office/drawing/2010/main" val="0"/>
              </a:ext>
            </a:extLst>
          </a:blip>
          <a:stretch>
            <a:fillRect/>
          </a:stretch>
        </p:blipFill>
        <p:spPr>
          <a:xfrm>
            <a:off x="277053" y="4130626"/>
            <a:ext cx="1631092" cy="1631092"/>
          </a:xfrm>
          <a:prstGeom prst="rect">
            <a:avLst/>
          </a:prstGeom>
        </p:spPr>
      </p:pic>
      <p:pic>
        <p:nvPicPr>
          <p:cNvPr id="8" name="Picture 7"/>
          <p:cNvPicPr>
            <a:picLocks noChangeAspect="1"/>
          </p:cNvPicPr>
          <p:nvPr/>
        </p:nvPicPr>
        <p:blipFill>
          <a:blip r:embed="rId6"/>
          <a:stretch>
            <a:fillRect/>
          </a:stretch>
        </p:blipFill>
        <p:spPr>
          <a:xfrm>
            <a:off x="277053" y="2717791"/>
            <a:ext cx="1848612" cy="707187"/>
          </a:xfrm>
          <a:prstGeom prst="rect">
            <a:avLst/>
          </a:prstGeom>
        </p:spPr>
      </p:pic>
      <p:sp>
        <p:nvSpPr>
          <p:cNvPr id="10" name="Rectangle 9"/>
          <p:cNvSpPr/>
          <p:nvPr/>
        </p:nvSpPr>
        <p:spPr>
          <a:xfrm>
            <a:off x="8891713" y="1503669"/>
            <a:ext cx="2473754" cy="523220"/>
          </a:xfrm>
          <a:prstGeom prst="rect">
            <a:avLst/>
          </a:prstGeom>
        </p:spPr>
        <p:txBody>
          <a:bodyPr wrap="none">
            <a:spAutoFit/>
          </a:bodyPr>
          <a:lstStyle/>
          <a:p>
            <a:r>
              <a:rPr lang="en-GB" dirty="0">
                <a:hlinkClick r:id="rId7"/>
              </a:rPr>
              <a:t>https://www.slougheton.com/</a:t>
            </a:r>
            <a:endParaRPr lang="en-GB" dirty="0"/>
          </a:p>
          <a:p>
            <a:endParaRPr lang="en-GB" dirty="0"/>
          </a:p>
        </p:txBody>
      </p:sp>
      <p:sp>
        <p:nvSpPr>
          <p:cNvPr id="14" name="Title 1"/>
          <p:cNvSpPr>
            <a:spLocks noGrp="1"/>
          </p:cNvSpPr>
          <p:nvPr>
            <p:ph type="title"/>
          </p:nvPr>
        </p:nvSpPr>
        <p:spPr>
          <a:xfrm>
            <a:off x="911458" y="135621"/>
            <a:ext cx="10515600" cy="1183382"/>
          </a:xfrm>
        </p:spPr>
        <p:txBody>
          <a:bodyPr/>
          <a:lstStyle/>
          <a:p>
            <a:r>
              <a:rPr lang="en-GB" dirty="0">
                <a:solidFill>
                  <a:srgbClr val="0070C0"/>
                </a:solidFill>
              </a:rPr>
              <a:t>How to support your child</a:t>
            </a:r>
          </a:p>
        </p:txBody>
      </p:sp>
    </p:spTree>
    <p:extLst>
      <p:ext uri="{BB962C8B-B14F-4D97-AF65-F5344CB8AC3E}">
        <p14:creationId xmlns:p14="http://schemas.microsoft.com/office/powerpoint/2010/main" val="346575031"/>
      </p:ext>
    </p:extLst>
  </p:cSld>
  <p:clrMapOvr>
    <a:masterClrMapping/>
  </p:clrMapOvr>
  <mc:AlternateContent xmlns:mc="http://schemas.openxmlformats.org/markup-compatibility/2006">
    <mc:Choice xmlns:p14="http://schemas.microsoft.com/office/powerpoint/2010/main" Requires="p14">
      <p:transition p14:dur="10" advTm="7000"/>
    </mc:Choice>
    <mc:Fallback>
      <p:transition advTm="7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F67C3-ACFC-497D-B3DC-5A41580C9E79}"/>
              </a:ext>
            </a:extLst>
          </p:cNvPr>
          <p:cNvSpPr>
            <a:spLocks noGrp="1"/>
          </p:cNvSpPr>
          <p:nvPr>
            <p:ph type="title"/>
          </p:nvPr>
        </p:nvSpPr>
        <p:spPr/>
        <p:txBody>
          <a:bodyPr/>
          <a:lstStyle/>
          <a:p>
            <a:r>
              <a:rPr lang="en-GB" dirty="0">
                <a:solidFill>
                  <a:srgbClr val="0070C0"/>
                </a:solidFill>
              </a:rPr>
              <a:t>Medical Conditions</a:t>
            </a:r>
            <a:endParaRPr lang="en-GB" dirty="0"/>
          </a:p>
        </p:txBody>
      </p:sp>
      <p:sp>
        <p:nvSpPr>
          <p:cNvPr id="3" name="Text Placeholder 2">
            <a:extLst>
              <a:ext uri="{FF2B5EF4-FFF2-40B4-BE49-F238E27FC236}">
                <a16:creationId xmlns:a16="http://schemas.microsoft.com/office/drawing/2014/main" id="{F239846B-EC34-4021-AD4F-ABA8EF78C178}"/>
              </a:ext>
            </a:extLst>
          </p:cNvPr>
          <p:cNvSpPr>
            <a:spLocks noGrp="1"/>
          </p:cNvSpPr>
          <p:nvPr>
            <p:ph type="body" idx="1"/>
          </p:nvPr>
        </p:nvSpPr>
        <p:spPr/>
        <p:txBody>
          <a:bodyPr/>
          <a:lstStyle/>
          <a:p>
            <a:r>
              <a:rPr lang="en-GB" dirty="0"/>
              <a:t>If your child has a medical condition, we will need details.</a:t>
            </a:r>
          </a:p>
          <a:p>
            <a:r>
              <a:rPr lang="en-GB" dirty="0"/>
              <a:t>Please complete an Individual Health Care Plan (IHCP).</a:t>
            </a:r>
          </a:p>
          <a:p>
            <a:r>
              <a:rPr lang="en-GB" dirty="0"/>
              <a:t>Please provide information/instructions for any medications.</a:t>
            </a:r>
          </a:p>
          <a:p>
            <a:r>
              <a:rPr lang="en-GB" dirty="0"/>
              <a:t>Please provide medications.</a:t>
            </a:r>
          </a:p>
          <a:p>
            <a:r>
              <a:rPr lang="en-GB" dirty="0"/>
              <a:t>Medical Lead: Lucy Clark will available in the restaurant after this session.</a:t>
            </a:r>
          </a:p>
        </p:txBody>
      </p:sp>
    </p:spTree>
    <p:extLst>
      <p:ext uri="{BB962C8B-B14F-4D97-AF65-F5344CB8AC3E}">
        <p14:creationId xmlns:p14="http://schemas.microsoft.com/office/powerpoint/2010/main" val="1284471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Know Yourself, Develop Yourself:  Preparing to Make the Jump</a:t>
            </a: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093" t="6116" r="4409"/>
          <a:stretch/>
        </p:blipFill>
        <p:spPr>
          <a:xfrm>
            <a:off x="4561167" y="1925905"/>
            <a:ext cx="2679892" cy="3790683"/>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369" t="5921" r="5766" b="1827"/>
          <a:stretch/>
        </p:blipFill>
        <p:spPr>
          <a:xfrm>
            <a:off x="838200" y="1870697"/>
            <a:ext cx="2653449" cy="384589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1895" t="7879" r="8888" b="5631"/>
          <a:stretch/>
        </p:blipFill>
        <p:spPr>
          <a:xfrm>
            <a:off x="8310577" y="1925905"/>
            <a:ext cx="2648286" cy="3855308"/>
          </a:xfrm>
          <a:prstGeom prst="rect">
            <a:avLst/>
          </a:prstGeom>
        </p:spPr>
      </p:pic>
    </p:spTree>
    <p:extLst>
      <p:ext uri="{BB962C8B-B14F-4D97-AF65-F5344CB8AC3E}">
        <p14:creationId xmlns:p14="http://schemas.microsoft.com/office/powerpoint/2010/main" val="2590437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AA5B-AE35-4CD0-84AC-920D8936683C}"/>
              </a:ext>
            </a:extLst>
          </p:cNvPr>
          <p:cNvSpPr>
            <a:spLocks noGrp="1"/>
          </p:cNvSpPr>
          <p:nvPr>
            <p:ph type="title"/>
          </p:nvPr>
        </p:nvSpPr>
        <p:spPr/>
        <p:txBody>
          <a:bodyPr/>
          <a:lstStyle/>
          <a:p>
            <a:r>
              <a:rPr lang="en-GB" dirty="0">
                <a:solidFill>
                  <a:srgbClr val="0070C0"/>
                </a:solidFill>
              </a:rPr>
              <a:t>Transition Booklet and QR codes</a:t>
            </a:r>
          </a:p>
        </p:txBody>
      </p:sp>
      <p:sp>
        <p:nvSpPr>
          <p:cNvPr id="3" name="Text Placeholder 2">
            <a:extLst>
              <a:ext uri="{FF2B5EF4-FFF2-40B4-BE49-F238E27FC236}">
                <a16:creationId xmlns:a16="http://schemas.microsoft.com/office/drawing/2014/main" id="{48C07E0E-A7EB-40F0-A422-02B3D8EED45B}"/>
              </a:ext>
            </a:extLst>
          </p:cNvPr>
          <p:cNvSpPr>
            <a:spLocks noGrp="1"/>
          </p:cNvSpPr>
          <p:nvPr>
            <p:ph type="body" idx="1"/>
          </p:nvPr>
        </p:nvSpPr>
        <p:spPr>
          <a:xfrm>
            <a:off x="1011936" y="1690688"/>
            <a:ext cx="6175248" cy="3891434"/>
          </a:xfrm>
        </p:spPr>
        <p:txBody>
          <a:bodyPr/>
          <a:lstStyle/>
          <a:p>
            <a:r>
              <a:rPr lang="en-GB" dirty="0"/>
              <a:t>Your child has been given a copy of this document today and all the information you and your child needs is included.  </a:t>
            </a:r>
          </a:p>
          <a:p>
            <a:r>
              <a:rPr lang="en-GB" dirty="0"/>
              <a:t>All this information and more is also available on our website.</a:t>
            </a:r>
          </a:p>
          <a:p>
            <a:r>
              <a:rPr lang="en-GB" dirty="0"/>
              <a:t>Any questions:  Year7transition@slougheton.com</a:t>
            </a:r>
          </a:p>
        </p:txBody>
      </p:sp>
      <p:pic>
        <p:nvPicPr>
          <p:cNvPr id="5" name="Picture 4">
            <a:extLst>
              <a:ext uri="{FF2B5EF4-FFF2-40B4-BE49-F238E27FC236}">
                <a16:creationId xmlns:a16="http://schemas.microsoft.com/office/drawing/2014/main" id="{532580DD-7378-F7DC-2F96-68AE731F76DB}"/>
              </a:ext>
            </a:extLst>
          </p:cNvPr>
          <p:cNvPicPr>
            <a:picLocks noChangeAspect="1"/>
          </p:cNvPicPr>
          <p:nvPr/>
        </p:nvPicPr>
        <p:blipFill>
          <a:blip r:embed="rId2"/>
          <a:stretch>
            <a:fillRect/>
          </a:stretch>
        </p:blipFill>
        <p:spPr>
          <a:xfrm>
            <a:off x="8489801" y="428296"/>
            <a:ext cx="3587692" cy="5153826"/>
          </a:xfrm>
          <a:prstGeom prst="rect">
            <a:avLst/>
          </a:prstGeom>
        </p:spPr>
      </p:pic>
    </p:spTree>
    <p:extLst>
      <p:ext uri="{BB962C8B-B14F-4D97-AF65-F5344CB8AC3E}">
        <p14:creationId xmlns:p14="http://schemas.microsoft.com/office/powerpoint/2010/main" val="53462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2335" y="747952"/>
            <a:ext cx="7240879" cy="6370975"/>
          </a:xfrm>
          <a:prstGeom prst="rect">
            <a:avLst/>
          </a:prstGeom>
        </p:spPr>
        <p:txBody>
          <a:bodyPr wrap="square">
            <a:spAutoFit/>
          </a:bodyPr>
          <a:lstStyle/>
          <a:p>
            <a:pPr algn="ctr"/>
            <a:endParaRPr lang="en-GB" sz="2800" dirty="0">
              <a:solidFill>
                <a:schemeClr val="tx2"/>
              </a:solidFill>
              <a:latin typeface="+mj-lt"/>
              <a:cs typeface="Arial" pitchFamily="34" charset="0"/>
              <a:hlinkClick r:id="rId3"/>
            </a:endParaRPr>
          </a:p>
          <a:p>
            <a:pPr algn="ctr"/>
            <a:r>
              <a:rPr lang="en-GB" sz="2400" u="sng" dirty="0">
                <a:latin typeface="+mj-lt"/>
                <a:cs typeface="Arial" pitchFamily="34" charset="0"/>
              </a:rPr>
              <a:t>www.ClassCharts.com</a:t>
            </a:r>
          </a:p>
          <a:p>
            <a:pPr marL="342900" indent="-342900">
              <a:buFont typeface="Arial" panose="020B0604020202020204" pitchFamily="34" charset="0"/>
              <a:buChar char="•"/>
            </a:pPr>
            <a:r>
              <a:rPr lang="en-GB" sz="2400" dirty="0" err="1">
                <a:latin typeface="+mj-lt"/>
                <a:cs typeface="Arial" pitchFamily="34" charset="0"/>
              </a:rPr>
              <a:t>ClassCharts</a:t>
            </a:r>
            <a:r>
              <a:rPr lang="en-GB" sz="2400" dirty="0">
                <a:latin typeface="+mj-lt"/>
                <a:cs typeface="Arial" pitchFamily="34" charset="0"/>
              </a:rPr>
              <a:t> is a simple online homework calendar and platform for positive and negative behaviour points.</a:t>
            </a:r>
          </a:p>
          <a:p>
            <a:pPr marL="342900" indent="-342900">
              <a:buFont typeface="Arial" panose="020B0604020202020204" pitchFamily="34" charset="0"/>
              <a:buChar char="•"/>
            </a:pPr>
            <a:r>
              <a:rPr lang="en-GB" sz="2400" dirty="0">
                <a:latin typeface="+mj-lt"/>
                <a:cs typeface="Arial" pitchFamily="34" charset="0"/>
              </a:rPr>
              <a:t>It will allow you to see all homework set (including deadlines) and to track your child's progress.</a:t>
            </a:r>
          </a:p>
          <a:p>
            <a:pPr marL="342900" indent="-342900">
              <a:buFont typeface="Arial" panose="020B0604020202020204" pitchFamily="34" charset="0"/>
              <a:buChar char="•"/>
            </a:pPr>
            <a:r>
              <a:rPr lang="en-GB" sz="2400" dirty="0">
                <a:latin typeface="+mj-lt"/>
                <a:cs typeface="Arial" pitchFamily="34" charset="0"/>
              </a:rPr>
              <a:t>It is also available as an app on mobile devices.</a:t>
            </a:r>
          </a:p>
          <a:p>
            <a:pPr marL="342900" indent="-342900">
              <a:buFont typeface="Arial" panose="020B0604020202020204" pitchFamily="34" charset="0"/>
              <a:buChar char="•"/>
            </a:pPr>
            <a:r>
              <a:rPr lang="en-GB" sz="2400" dirty="0">
                <a:latin typeface="+mj-lt"/>
                <a:cs typeface="Arial" pitchFamily="34" charset="0"/>
              </a:rPr>
              <a:t>If you have any queries please speak to your child’s Form Tutor.</a:t>
            </a:r>
          </a:p>
          <a:p>
            <a:endParaRPr lang="en-GB" sz="2800" dirty="0">
              <a:solidFill>
                <a:schemeClr val="tx2"/>
              </a:solidFill>
              <a:cs typeface="Arial" pitchFamily="34" charset="0"/>
            </a:endParaRPr>
          </a:p>
          <a:p>
            <a:endParaRPr lang="en-GB" sz="2800" dirty="0">
              <a:solidFill>
                <a:schemeClr val="tx2"/>
              </a:solidFill>
              <a:cs typeface="Arial" pitchFamily="34" charset="0"/>
            </a:endParaRPr>
          </a:p>
          <a:p>
            <a:endParaRPr lang="en-GB" sz="2800" dirty="0">
              <a:solidFill>
                <a:schemeClr val="tx2"/>
              </a:solidFill>
              <a:cs typeface="Arial" pitchFamily="34" charset="0"/>
            </a:endParaRPr>
          </a:p>
          <a:p>
            <a:pPr marL="457200" indent="-457200">
              <a:buFont typeface="Arial" panose="020B0604020202020204" pitchFamily="34" charset="0"/>
              <a:buChar char="•"/>
            </a:pPr>
            <a:endParaRPr lang="en-GB" sz="2800" dirty="0">
              <a:solidFill>
                <a:schemeClr val="tx2"/>
              </a:solidFill>
              <a:cs typeface="Arial" pitchFamily="34" charset="0"/>
            </a:endParaRPr>
          </a:p>
          <a:p>
            <a:pPr marL="457200" indent="-457200">
              <a:buFont typeface="Arial" panose="020B0604020202020204" pitchFamily="34" charset="0"/>
              <a:buChar char="•"/>
            </a:pPr>
            <a:endParaRPr lang="en-GB" sz="2800" dirty="0">
              <a:solidFill>
                <a:schemeClr val="tx2"/>
              </a:solidFill>
              <a:cs typeface="Arial" pitchFamily="34" charset="0"/>
            </a:endParaRPr>
          </a:p>
        </p:txBody>
      </p:sp>
      <p:pic>
        <p:nvPicPr>
          <p:cNvPr id="1028" name="Picture 4" descr="Image result for class charts homework calenda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5089" y="2879094"/>
            <a:ext cx="2952328" cy="187973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62031" y="8517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err="1">
                <a:solidFill>
                  <a:srgbClr val="0070C0"/>
                </a:solidFill>
              </a:rPr>
              <a:t>ClassCharts</a:t>
            </a:r>
            <a:endParaRPr lang="en-GB" dirty="0">
              <a:solidFill>
                <a:srgbClr val="0070C0"/>
              </a:solidFill>
            </a:endParaRPr>
          </a:p>
        </p:txBody>
      </p:sp>
      <p:pic>
        <p:nvPicPr>
          <p:cNvPr id="3" name="Picture 2">
            <a:extLst>
              <a:ext uri="{FF2B5EF4-FFF2-40B4-BE49-F238E27FC236}">
                <a16:creationId xmlns:a16="http://schemas.microsoft.com/office/drawing/2014/main" id="{AFF6B326-4F42-46C3-AE30-710EC81AD3F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02053" y="332581"/>
            <a:ext cx="2438400" cy="139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991947"/>
      </p:ext>
    </p:extLst>
  </p:cSld>
  <p:clrMapOvr>
    <a:masterClrMapping/>
  </p:clrMapOvr>
  <mc:AlternateContent xmlns:mc="http://schemas.openxmlformats.org/markup-compatibility/2006" xmlns:p14="http://schemas.microsoft.com/office/powerpoint/2010/main">
    <mc:Choice Requires="p14">
      <p:transition p14:dur="0" advTm="7000"/>
    </mc:Choice>
    <mc:Fallback xmlns="">
      <p:transition advTm="7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763398" y="1555098"/>
            <a:ext cx="4823670" cy="4005443"/>
          </a:xfrm>
          <a:noFill/>
        </p:spPr>
        <p:txBody>
          <a:bodyPr>
            <a:normAutofit fontScale="92500" lnSpcReduction="10000"/>
          </a:bodyPr>
          <a:lstStyle/>
          <a:p>
            <a:r>
              <a:rPr lang="en-GB" sz="3200" dirty="0"/>
              <a:t>This is our digital platform for parent communication.  </a:t>
            </a:r>
          </a:p>
          <a:p>
            <a:r>
              <a:rPr lang="en-GB" sz="3200" dirty="0"/>
              <a:t>Student and Parent Bulletins, other notices, updates, event calendars and other resources are shared via WEDUC. </a:t>
            </a:r>
          </a:p>
          <a:p>
            <a:r>
              <a:rPr lang="en-GB" sz="3200" dirty="0"/>
              <a:t>Report absences via WEDUC.</a:t>
            </a:r>
          </a:p>
          <a:p>
            <a:pPr marL="0" indent="0">
              <a:buNone/>
            </a:pPr>
            <a:endParaRPr lang="en-GB" dirty="0"/>
          </a:p>
          <a:p>
            <a:pPr marL="0" indent="0">
              <a:buNone/>
            </a:pPr>
            <a:endParaRPr lang="en-GB" dirty="0"/>
          </a:p>
        </p:txBody>
      </p:sp>
      <p:sp>
        <p:nvSpPr>
          <p:cNvPr id="7"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rPr>
              <a:t>WEDUC</a:t>
            </a:r>
          </a:p>
        </p:txBody>
      </p:sp>
      <p:pic>
        <p:nvPicPr>
          <p:cNvPr id="3" name="Picture 2">
            <a:extLst>
              <a:ext uri="{FF2B5EF4-FFF2-40B4-BE49-F238E27FC236}">
                <a16:creationId xmlns:a16="http://schemas.microsoft.com/office/drawing/2014/main" id="{4448D7C1-6924-4AEF-AC97-1D57B3577A4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14660" y="1027906"/>
            <a:ext cx="5958090" cy="4194495"/>
          </a:xfrm>
          <a:prstGeom prst="rect">
            <a:avLst/>
          </a:prstGeom>
        </p:spPr>
      </p:pic>
    </p:spTree>
    <p:extLst>
      <p:ext uri="{BB962C8B-B14F-4D97-AF65-F5344CB8AC3E}">
        <p14:creationId xmlns:p14="http://schemas.microsoft.com/office/powerpoint/2010/main" val="3917862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838200" y="1555098"/>
            <a:ext cx="10515600" cy="4005443"/>
          </a:xfrm>
          <a:noFill/>
        </p:spPr>
        <p:txBody>
          <a:bodyPr>
            <a:normAutofit fontScale="85000" lnSpcReduction="20000"/>
          </a:bodyPr>
          <a:lstStyle/>
          <a:p>
            <a:r>
              <a:rPr lang="en-GB" sz="3200" dirty="0"/>
              <a:t>Online payment system through WEDUC.</a:t>
            </a:r>
          </a:p>
          <a:p>
            <a:r>
              <a:rPr lang="en-GB" sz="3200" dirty="0"/>
              <a:t>Secure payments online for meals and trips</a:t>
            </a:r>
          </a:p>
          <a:p>
            <a:r>
              <a:rPr lang="en-GB" sz="3200" dirty="0"/>
              <a:t>Links directly to our biometric system (thumbprint).</a:t>
            </a:r>
          </a:p>
          <a:p>
            <a:r>
              <a:rPr lang="en-GB" sz="3200" dirty="0"/>
              <a:t>Able to view your child’s balance and what they have spent.</a:t>
            </a:r>
          </a:p>
          <a:p>
            <a:r>
              <a:rPr lang="en-GB" sz="3200" dirty="0"/>
              <a:t>Get balance alerts by text or email and receive notifications about items to pay for.</a:t>
            </a:r>
          </a:p>
          <a:p>
            <a:r>
              <a:rPr lang="en-GB" sz="3200" dirty="0"/>
              <a:t>Integrated with WEDUC.</a:t>
            </a:r>
          </a:p>
          <a:p>
            <a:r>
              <a:rPr lang="en-GB" sz="3200" dirty="0"/>
              <a:t>FSM:  Eligibility changes mean that those receiving Universal Credit qualify for FSM.  The school will confirm eligibility every year.  Any questions, please speak to team in restaurant.  </a:t>
            </a:r>
          </a:p>
          <a:p>
            <a:endParaRPr lang="en-GB" sz="3200" dirty="0"/>
          </a:p>
          <a:p>
            <a:pPr marL="0" indent="0">
              <a:buNone/>
            </a:pPr>
            <a:endParaRPr lang="en-GB" dirty="0"/>
          </a:p>
          <a:p>
            <a:pPr marL="0" indent="0">
              <a:buNone/>
            </a:pPr>
            <a:endParaRPr lang="en-GB" dirty="0"/>
          </a:p>
        </p:txBody>
      </p:sp>
      <p:sp>
        <p:nvSpPr>
          <p:cNvPr id="7"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rPr>
              <a:t>ParentPay</a:t>
            </a:r>
          </a:p>
        </p:txBody>
      </p:sp>
      <p:pic>
        <p:nvPicPr>
          <p:cNvPr id="4" name="Picture 3">
            <a:extLst>
              <a:ext uri="{FF2B5EF4-FFF2-40B4-BE49-F238E27FC236}">
                <a16:creationId xmlns:a16="http://schemas.microsoft.com/office/drawing/2014/main" id="{52765373-D552-40EF-936A-A01FE0E2DF6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658628" y="166615"/>
            <a:ext cx="1586684" cy="1586684"/>
          </a:xfrm>
          <a:prstGeom prst="rect">
            <a:avLst/>
          </a:prstGeom>
        </p:spPr>
      </p:pic>
      <p:pic>
        <p:nvPicPr>
          <p:cNvPr id="5" name="Picture 4">
            <a:extLst>
              <a:ext uri="{FF2B5EF4-FFF2-40B4-BE49-F238E27FC236}">
                <a16:creationId xmlns:a16="http://schemas.microsoft.com/office/drawing/2014/main" id="{D9282711-7BE8-4E81-833D-AD9DE5DB350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054402" y="238627"/>
            <a:ext cx="1495739" cy="1514672"/>
          </a:xfrm>
          <a:prstGeom prst="rect">
            <a:avLst/>
          </a:prstGeom>
        </p:spPr>
      </p:pic>
    </p:spTree>
    <p:extLst>
      <p:ext uri="{BB962C8B-B14F-4D97-AF65-F5344CB8AC3E}">
        <p14:creationId xmlns:p14="http://schemas.microsoft.com/office/powerpoint/2010/main" val="2274018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B7C63-C928-4F35-A75E-1FC94803E666}"/>
              </a:ext>
            </a:extLst>
          </p:cNvPr>
          <p:cNvSpPr>
            <a:spLocks noGrp="1"/>
          </p:cNvSpPr>
          <p:nvPr>
            <p:ph type="title"/>
          </p:nvPr>
        </p:nvSpPr>
        <p:spPr>
          <a:xfrm>
            <a:off x="754310" y="416275"/>
            <a:ext cx="10515600" cy="998289"/>
          </a:xfrm>
        </p:spPr>
        <p:txBody>
          <a:bodyPr>
            <a:normAutofit fontScale="90000"/>
          </a:bodyPr>
          <a:lstStyle/>
          <a:p>
            <a:br>
              <a:rPr lang="en-GB" sz="4400" dirty="0">
                <a:solidFill>
                  <a:srgbClr val="0070C0"/>
                </a:solidFill>
                <a:latin typeface="Calibri" panose="020F0502020204030204" pitchFamily="34" charset="0"/>
                <a:cs typeface="Calibri" panose="020F0502020204030204" pitchFamily="34" charset="0"/>
              </a:rPr>
            </a:br>
            <a:r>
              <a:rPr lang="en-GB" sz="4400" dirty="0">
                <a:solidFill>
                  <a:srgbClr val="0070C0"/>
                </a:solidFill>
                <a:latin typeface="Calibri" panose="020F0502020204030204" pitchFamily="34" charset="0"/>
                <a:cs typeface="Calibri" panose="020F0502020204030204" pitchFamily="34" charset="0"/>
              </a:rPr>
              <a:t>Reading Really Matters</a:t>
            </a:r>
            <a:br>
              <a:rPr lang="en-GB" sz="4400" dirty="0">
                <a:solidFill>
                  <a:srgbClr val="0070C0"/>
                </a:solidFill>
                <a:latin typeface="Calibri" panose="020F0502020204030204" pitchFamily="34" charset="0"/>
                <a:cs typeface="Calibri" panose="020F0502020204030204" pitchFamily="34" charset="0"/>
              </a:rPr>
            </a:br>
            <a:endParaRPr lang="en-GB" dirty="0">
              <a:solidFill>
                <a:srgbClr val="0070C0"/>
              </a:solidFill>
            </a:endParaRPr>
          </a:p>
        </p:txBody>
      </p:sp>
      <p:sp>
        <p:nvSpPr>
          <p:cNvPr id="3" name="Text Placeholder 2">
            <a:extLst>
              <a:ext uri="{FF2B5EF4-FFF2-40B4-BE49-F238E27FC236}">
                <a16:creationId xmlns:a16="http://schemas.microsoft.com/office/drawing/2014/main" id="{80E162B6-0670-4A74-8C83-4222A147D1DE}"/>
              </a:ext>
            </a:extLst>
          </p:cNvPr>
          <p:cNvSpPr>
            <a:spLocks noGrp="1"/>
          </p:cNvSpPr>
          <p:nvPr>
            <p:ph type="body" idx="1"/>
          </p:nvPr>
        </p:nvSpPr>
        <p:spPr>
          <a:xfrm>
            <a:off x="922090" y="1414564"/>
            <a:ext cx="10515600" cy="3891434"/>
          </a:xfrm>
        </p:spPr>
        <p:txBody>
          <a:bodyPr>
            <a:normAutofit lnSpcReduction="10000"/>
          </a:bodyPr>
          <a:lstStyle/>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Reading is a skill that needs to be practised. </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Reading every day – at least 20 minutes.</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Supportive home environment.</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Be a role model.  </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Discuss books and reading.  Ask questions about what they’re reading.  </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‘Never forget that reading gives you knowledge, which gives you choice and opportunity in whatever you want to do in life’ </a:t>
            </a:r>
            <a:r>
              <a:rPr lang="en-GB" sz="2000" dirty="0">
                <a:latin typeface="Calibri" panose="020F0502020204030204" pitchFamily="34" charset="0"/>
                <a:cs typeface="Calibri" panose="020F0502020204030204" pitchFamily="34" charset="0"/>
              </a:rPr>
              <a:t>(Andy McNab, </a:t>
            </a:r>
            <a:r>
              <a:rPr lang="en-GB" sz="2000" i="1" dirty="0">
                <a:latin typeface="Calibri" panose="020F0502020204030204" pitchFamily="34" charset="0"/>
                <a:cs typeface="Calibri" panose="020F0502020204030204" pitchFamily="34" charset="0"/>
              </a:rPr>
              <a:t>Today Everything Changes, </a:t>
            </a:r>
            <a:r>
              <a:rPr lang="en-GB" sz="2000" dirty="0">
                <a:latin typeface="Calibri" panose="020F0502020204030204" pitchFamily="34" charset="0"/>
                <a:cs typeface="Calibri" panose="020F0502020204030204" pitchFamily="34" charset="0"/>
              </a:rPr>
              <a:t>p.80).</a:t>
            </a:r>
          </a:p>
          <a:p>
            <a:endParaRPr lang="en-GB" dirty="0"/>
          </a:p>
        </p:txBody>
      </p:sp>
    </p:spTree>
    <p:extLst>
      <p:ext uri="{BB962C8B-B14F-4D97-AF65-F5344CB8AC3E}">
        <p14:creationId xmlns:p14="http://schemas.microsoft.com/office/powerpoint/2010/main" val="2534104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FF1F6F-5331-4637-804F-6B6E121C237A}"/>
              </a:ext>
            </a:extLst>
          </p:cNvPr>
          <p:cNvSpPr/>
          <p:nvPr/>
        </p:nvSpPr>
        <p:spPr>
          <a:xfrm>
            <a:off x="887136" y="377504"/>
            <a:ext cx="6956570" cy="769441"/>
          </a:xfrm>
          <a:prstGeom prst="rect">
            <a:avLst/>
          </a:prstGeom>
        </p:spPr>
        <p:txBody>
          <a:bodyPr wrap="square">
            <a:spAutoFit/>
          </a:bodyPr>
          <a:lstStyle/>
          <a:p>
            <a:pPr lvl="1"/>
            <a:r>
              <a:rPr lang="en-GB" sz="4400" dirty="0">
                <a:solidFill>
                  <a:srgbClr val="0070C0"/>
                </a:solidFill>
                <a:latin typeface="Calibri" panose="020F0502020204030204" pitchFamily="34" charset="0"/>
                <a:cs typeface="Calibri" panose="020F0502020204030204" pitchFamily="34" charset="0"/>
              </a:rPr>
              <a:t>Reading at Slough and Eton</a:t>
            </a:r>
          </a:p>
        </p:txBody>
      </p:sp>
      <p:sp>
        <p:nvSpPr>
          <p:cNvPr id="6" name="TextBox 5">
            <a:extLst>
              <a:ext uri="{FF2B5EF4-FFF2-40B4-BE49-F238E27FC236}">
                <a16:creationId xmlns:a16="http://schemas.microsoft.com/office/drawing/2014/main" id="{F7DEEA64-956C-4EA1-AF7E-3B175676DD01}"/>
              </a:ext>
            </a:extLst>
          </p:cNvPr>
          <p:cNvSpPr txBox="1"/>
          <p:nvPr/>
        </p:nvSpPr>
        <p:spPr>
          <a:xfrm>
            <a:off x="1021360" y="1387972"/>
            <a:ext cx="6956570" cy="3539430"/>
          </a:xfrm>
          <a:prstGeom prst="rect">
            <a:avLst/>
          </a:prstGeom>
          <a:noFill/>
        </p:spPr>
        <p:txBody>
          <a:bodyPr wrap="square">
            <a:spAutoFit/>
          </a:bodyPr>
          <a:lstStyle/>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Reading Plus and Proficiency Scores</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Reading for Pleasure</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Library:  print and digital resources (such as e-platform, Accessit and other platforms)</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Newsletters and recommendations sent home.  </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Book of the Week</a:t>
            </a:r>
          </a:p>
          <a:p>
            <a:pPr marL="285750" indent="-285750">
              <a:buFont typeface="Arial" panose="020B0604020202020204" pitchFamily="34" charset="0"/>
              <a:buChar char="•"/>
            </a:pPr>
            <a:r>
              <a:rPr lang="en-GB" sz="2800" dirty="0">
                <a:latin typeface="Calibri" panose="020F0502020204030204" pitchFamily="34" charset="0"/>
                <a:cs typeface="Calibri" panose="020F0502020204030204" pitchFamily="34" charset="0"/>
              </a:rPr>
              <a:t>Meet the Tutor and Parents’ Evening</a:t>
            </a:r>
          </a:p>
        </p:txBody>
      </p:sp>
      <p:pic>
        <p:nvPicPr>
          <p:cNvPr id="7" name="Picture 6">
            <a:extLst>
              <a:ext uri="{FF2B5EF4-FFF2-40B4-BE49-F238E27FC236}">
                <a16:creationId xmlns:a16="http://schemas.microsoft.com/office/drawing/2014/main" id="{B8BDED67-F663-453F-ABD8-E99CA2859BA4}"/>
              </a:ext>
            </a:extLst>
          </p:cNvPr>
          <p:cNvPicPr>
            <a:picLocks noChangeAspect="1"/>
          </p:cNvPicPr>
          <p:nvPr/>
        </p:nvPicPr>
        <p:blipFill>
          <a:blip r:embed="rId2"/>
          <a:stretch>
            <a:fillRect/>
          </a:stretch>
        </p:blipFill>
        <p:spPr>
          <a:xfrm>
            <a:off x="8489659" y="377504"/>
            <a:ext cx="2923651" cy="4240087"/>
          </a:xfrm>
          <a:prstGeom prst="rect">
            <a:avLst/>
          </a:prstGeom>
        </p:spPr>
      </p:pic>
    </p:spTree>
    <p:extLst>
      <p:ext uri="{BB962C8B-B14F-4D97-AF65-F5344CB8AC3E}">
        <p14:creationId xmlns:p14="http://schemas.microsoft.com/office/powerpoint/2010/main" val="1812158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85378-358E-C8A6-1C0C-CF0F2E237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6D5CA-64B3-8084-2E47-ED096C165033}"/>
              </a:ext>
            </a:extLst>
          </p:cNvPr>
          <p:cNvSpPr>
            <a:spLocks noGrp="1"/>
          </p:cNvSpPr>
          <p:nvPr>
            <p:ph type="title"/>
          </p:nvPr>
        </p:nvSpPr>
        <p:spPr>
          <a:xfrm>
            <a:off x="856018" y="281785"/>
            <a:ext cx="6940609" cy="1325563"/>
          </a:xfrm>
        </p:spPr>
        <p:txBody>
          <a:bodyPr>
            <a:normAutofit/>
          </a:bodyPr>
          <a:lstStyle/>
          <a:p>
            <a:r>
              <a:rPr lang="en-GB" dirty="0">
                <a:solidFill>
                  <a:srgbClr val="0070C0"/>
                </a:solidFill>
              </a:rPr>
              <a:t>Summer Book Club</a:t>
            </a:r>
            <a:endParaRPr lang="en-GB" b="1" dirty="0">
              <a:solidFill>
                <a:srgbClr val="0070C0"/>
              </a:solidFill>
            </a:endParaRPr>
          </a:p>
        </p:txBody>
      </p:sp>
      <p:sp>
        <p:nvSpPr>
          <p:cNvPr id="3" name="Content Placeholder 2">
            <a:extLst>
              <a:ext uri="{FF2B5EF4-FFF2-40B4-BE49-F238E27FC236}">
                <a16:creationId xmlns:a16="http://schemas.microsoft.com/office/drawing/2014/main" id="{35A91F37-60AB-2803-F433-0932A40DFF75}"/>
              </a:ext>
            </a:extLst>
          </p:cNvPr>
          <p:cNvSpPr>
            <a:spLocks noGrp="1"/>
          </p:cNvSpPr>
          <p:nvPr>
            <p:ph idx="1"/>
          </p:nvPr>
        </p:nvSpPr>
        <p:spPr>
          <a:xfrm>
            <a:off x="702897" y="1483283"/>
            <a:ext cx="8133453" cy="3891434"/>
          </a:xfrm>
          <a:solidFill>
            <a:schemeClr val="accent1">
              <a:lumMod val="20000"/>
              <a:lumOff val="80000"/>
            </a:schemeClr>
          </a:solidFill>
        </p:spPr>
        <p:txBody>
          <a:bodyPr>
            <a:normAutofit/>
          </a:bodyPr>
          <a:lstStyle/>
          <a:p>
            <a:pPr marL="114300" indent="0">
              <a:buNone/>
            </a:pPr>
            <a:r>
              <a:rPr lang="en-GB" dirty="0"/>
              <a:t>Take part in the Summer Book Club by reading Secrets of the Snakestone.  Information is available on our website with details in a letter and by QR code. </a:t>
            </a:r>
          </a:p>
          <a:p>
            <a:pPr marL="114300" indent="0">
              <a:buNone/>
            </a:pPr>
            <a:r>
              <a:rPr lang="en-GB" sz="2400" dirty="0"/>
              <a:t>Letters for parents with explanations are available on our website.  There is a </a:t>
            </a:r>
            <a:r>
              <a:rPr lang="en-GB" sz="2400" dirty="0" err="1"/>
              <a:t>powerpoint</a:t>
            </a:r>
            <a:r>
              <a:rPr lang="en-GB" sz="2400" dirty="0"/>
              <a:t> on our website that explains the book club and I have uploaded an individual slide that explains how you can purchase a digital version (e-book) for 99p.  There is a QR code that takes you directly to the appropriate page for all the resources, including a sample chapter of the book.  </a:t>
            </a:r>
          </a:p>
        </p:txBody>
      </p:sp>
      <p:sp>
        <p:nvSpPr>
          <p:cNvPr id="7" name="Rectangle 10">
            <a:extLst>
              <a:ext uri="{FF2B5EF4-FFF2-40B4-BE49-F238E27FC236}">
                <a16:creationId xmlns:a16="http://schemas.microsoft.com/office/drawing/2014/main" id="{DADD5D39-2C40-9957-F42B-07824C60F904}"/>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5" name="Picture 4">
            <a:extLst>
              <a:ext uri="{FF2B5EF4-FFF2-40B4-BE49-F238E27FC236}">
                <a16:creationId xmlns:a16="http://schemas.microsoft.com/office/drawing/2014/main" id="{B121E932-2E3E-57A6-BA5A-380C68541DD9}"/>
              </a:ext>
            </a:extLst>
          </p:cNvPr>
          <p:cNvPicPr>
            <a:picLocks noChangeAspect="1"/>
          </p:cNvPicPr>
          <p:nvPr/>
        </p:nvPicPr>
        <p:blipFill>
          <a:blip r:embed="rId3"/>
          <a:stretch>
            <a:fillRect/>
          </a:stretch>
        </p:blipFill>
        <p:spPr>
          <a:xfrm>
            <a:off x="9280681" y="632616"/>
            <a:ext cx="2380219" cy="3611108"/>
          </a:xfrm>
          <a:prstGeom prst="rect">
            <a:avLst/>
          </a:prstGeom>
        </p:spPr>
      </p:pic>
    </p:spTree>
    <p:extLst>
      <p:ext uri="{BB962C8B-B14F-4D97-AF65-F5344CB8AC3E}">
        <p14:creationId xmlns:p14="http://schemas.microsoft.com/office/powerpoint/2010/main" val="1301830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3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Miss Claydon</a:t>
            </a:r>
          </a:p>
        </p:txBody>
      </p:sp>
      <p:sp>
        <p:nvSpPr>
          <p:cNvPr id="3" name="Subtitle 2"/>
          <p:cNvSpPr>
            <a:spLocks noGrp="1"/>
          </p:cNvSpPr>
          <p:nvPr>
            <p:ph type="subTitle" idx="1"/>
          </p:nvPr>
        </p:nvSpPr>
        <p:spPr/>
        <p:txBody>
          <a:bodyPr>
            <a:normAutofit fontScale="92500" lnSpcReduction="20000"/>
          </a:bodyPr>
          <a:lstStyle/>
          <a:p>
            <a:r>
              <a:rPr lang="en-GB" dirty="0"/>
              <a:t>Head of Year 7</a:t>
            </a:r>
          </a:p>
          <a:p>
            <a:r>
              <a:rPr lang="en-GB" dirty="0"/>
              <a:t>Expectations</a:t>
            </a:r>
          </a:p>
          <a:p>
            <a:r>
              <a:rPr lang="en-GB" dirty="0"/>
              <a:t>Engagement</a:t>
            </a:r>
          </a:p>
          <a:p>
            <a:r>
              <a:rPr lang="en-GB" dirty="0"/>
              <a:t>Enrichment</a:t>
            </a:r>
          </a:p>
          <a:p>
            <a:endParaRPr lang="en-GB" dirty="0"/>
          </a:p>
          <a:p>
            <a:endParaRPr lang="en-GB" dirty="0"/>
          </a:p>
        </p:txBody>
      </p:sp>
    </p:spTree>
    <p:extLst>
      <p:ext uri="{BB962C8B-B14F-4D97-AF65-F5344CB8AC3E}">
        <p14:creationId xmlns:p14="http://schemas.microsoft.com/office/powerpoint/2010/main" val="3504168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082" y="2059701"/>
            <a:ext cx="10515600" cy="1144893"/>
          </a:xfrm>
        </p:spPr>
        <p:txBody>
          <a:bodyPr/>
          <a:lstStyle/>
          <a:p>
            <a:r>
              <a:rPr lang="en-GB" dirty="0">
                <a:solidFill>
                  <a:srgbClr val="0070C0"/>
                </a:solidFill>
              </a:rPr>
              <a:t>The Year 7 Team</a:t>
            </a:r>
          </a:p>
        </p:txBody>
      </p:sp>
      <p:graphicFrame>
        <p:nvGraphicFramePr>
          <p:cNvPr id="5" name="Table 4">
            <a:extLst>
              <a:ext uri="{FF2B5EF4-FFF2-40B4-BE49-F238E27FC236}">
                <a16:creationId xmlns:a16="http://schemas.microsoft.com/office/drawing/2014/main" id="{29BAC3D2-92B2-4A03-B5E3-9D4CB4833359}"/>
              </a:ext>
            </a:extLst>
          </p:cNvPr>
          <p:cNvGraphicFramePr>
            <a:graphicFrameLocks noGrp="1"/>
          </p:cNvGraphicFramePr>
          <p:nvPr>
            <p:extLst>
              <p:ext uri="{D42A27DB-BD31-4B8C-83A1-F6EECF244321}">
                <p14:modId xmlns:p14="http://schemas.microsoft.com/office/powerpoint/2010/main" val="669091696"/>
              </p:ext>
            </p:extLst>
          </p:nvPr>
        </p:nvGraphicFramePr>
        <p:xfrm>
          <a:off x="5010912" y="549898"/>
          <a:ext cx="6413453" cy="5352931"/>
        </p:xfrm>
        <a:graphic>
          <a:graphicData uri="http://schemas.openxmlformats.org/drawingml/2006/table">
            <a:tbl>
              <a:tblPr firstRow="1" firstCol="1" bandRow="1">
                <a:tableStyleId>{67DC2B5A-B7A5-4C38-9385-9FB0110E0C44}</a:tableStyleId>
              </a:tblPr>
              <a:tblGrid>
                <a:gridCol w="2450592">
                  <a:extLst>
                    <a:ext uri="{9D8B030D-6E8A-4147-A177-3AD203B41FA5}">
                      <a16:colId xmlns:a16="http://schemas.microsoft.com/office/drawing/2014/main" val="1972815107"/>
                    </a:ext>
                  </a:extLst>
                </a:gridCol>
                <a:gridCol w="3962861">
                  <a:extLst>
                    <a:ext uri="{9D8B030D-6E8A-4147-A177-3AD203B41FA5}">
                      <a16:colId xmlns:a16="http://schemas.microsoft.com/office/drawing/2014/main" val="1154072799"/>
                    </a:ext>
                  </a:extLst>
                </a:gridCol>
              </a:tblGrid>
              <a:tr h="1392027">
                <a:tc gridSpan="2">
                  <a:txBody>
                    <a:bodyPr/>
                    <a:lstStyle/>
                    <a:p>
                      <a:pPr algn="ctr">
                        <a:lnSpc>
                          <a:spcPct val="107000"/>
                        </a:lnSpc>
                        <a:spcAft>
                          <a:spcPts val="1125"/>
                        </a:spcAft>
                      </a:pPr>
                      <a:r>
                        <a:rPr lang="en-GB" sz="4000" b="1" dirty="0">
                          <a:effectLst/>
                          <a:latin typeface="Calibri" panose="020F0502020204030204" pitchFamily="34" charset="0"/>
                          <a:ea typeface="Calibri" panose="020F0502020204030204" pitchFamily="34" charset="0"/>
                          <a:cs typeface="Times New Roman" panose="02020603050405020304" pitchFamily="18" charset="0"/>
                        </a:rPr>
                        <a:t>Miss L Claydon, </a:t>
                      </a:r>
                      <a:r>
                        <a:rPr lang="en-GB" sz="4000" b="0" i="1" dirty="0">
                          <a:effectLst/>
                          <a:latin typeface="Calibri" panose="020F0502020204030204" pitchFamily="34" charset="0"/>
                          <a:ea typeface="Calibri" panose="020F0502020204030204" pitchFamily="34" charset="0"/>
                          <a:cs typeface="Times New Roman" panose="02020603050405020304" pitchFamily="18" charset="0"/>
                        </a:rPr>
                        <a:t>Head of Year</a:t>
                      </a:r>
                    </a:p>
                    <a:p>
                      <a:pPr algn="ctr">
                        <a:lnSpc>
                          <a:spcPct val="107000"/>
                        </a:lnSpc>
                        <a:spcAft>
                          <a:spcPts val="1125"/>
                        </a:spcAft>
                      </a:pPr>
                      <a:r>
                        <a:rPr lang="en-GB" sz="3200" i="1" dirty="0">
                          <a:effectLst/>
                          <a:latin typeface="Calibri" panose="020F0502020204030204" pitchFamily="34" charset="0"/>
                          <a:ea typeface="Calibri" panose="020F0502020204030204" pitchFamily="34" charset="0"/>
                          <a:cs typeface="Times New Roman" panose="02020603050405020304" pitchFamily="18" charset="0"/>
                        </a:rPr>
                        <a:t>Mrs D </a:t>
                      </a:r>
                      <a:r>
                        <a:rPr lang="en-GB" sz="3200" i="1" dirty="0" err="1">
                          <a:effectLst/>
                          <a:latin typeface="Calibri" panose="020F0502020204030204" pitchFamily="34" charset="0"/>
                          <a:ea typeface="Calibri" panose="020F0502020204030204" pitchFamily="34" charset="0"/>
                          <a:cs typeface="Times New Roman" panose="02020603050405020304" pitchFamily="18" charset="0"/>
                        </a:rPr>
                        <a:t>Gierlik</a:t>
                      </a:r>
                      <a:r>
                        <a:rPr lang="en-GB" sz="3200" i="1" dirty="0">
                          <a:effectLst/>
                          <a:latin typeface="Calibri" panose="020F0502020204030204" pitchFamily="34" charset="0"/>
                          <a:ea typeface="Calibri" panose="020F0502020204030204" pitchFamily="34" charset="0"/>
                          <a:cs typeface="Times New Roman" panose="02020603050405020304" pitchFamily="18" charset="0"/>
                        </a:rPr>
                        <a:t>, Deputy Head of Year</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07000"/>
                        </a:lnSpc>
                        <a:spcAft>
                          <a:spcPts val="1125"/>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4832256"/>
                  </a:ext>
                </a:extLst>
              </a:tr>
              <a:tr h="613606">
                <a:tc>
                  <a:txBody>
                    <a:bodyPr/>
                    <a:lstStyle/>
                    <a:p>
                      <a:pPr algn="ctr">
                        <a:lnSpc>
                          <a:spcPct val="107000"/>
                        </a:lnSpc>
                        <a:spcAft>
                          <a:spcPts val="1125"/>
                        </a:spcAft>
                      </a:pPr>
                      <a:r>
                        <a:rPr lang="en-GB" sz="3200" dirty="0">
                          <a:solidFill>
                            <a:schemeClr val="bg1"/>
                          </a:solidFill>
                          <a:effectLst/>
                        </a:rPr>
                        <a:t>7 Ali</a:t>
                      </a:r>
                      <a:endPar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7030A0"/>
                    </a:solidFill>
                  </a:tcPr>
                </a:tc>
                <a:tc>
                  <a:txBody>
                    <a:bodyPr/>
                    <a:lstStyle/>
                    <a:p>
                      <a:pPr algn="ctr">
                        <a:lnSpc>
                          <a:spcPct val="107000"/>
                        </a:lnSpc>
                        <a:spcAft>
                          <a:spcPts val="1125"/>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Miss S Austin, Mrs C King</a:t>
                      </a:r>
                    </a:p>
                  </a:txBody>
                  <a:tcPr marL="68580" marR="68580" marT="0" marB="0" anchor="ctr">
                    <a:solidFill>
                      <a:srgbClr val="7030A0"/>
                    </a:solidFill>
                  </a:tcPr>
                </a:tc>
                <a:extLst>
                  <a:ext uri="{0D108BD9-81ED-4DB2-BD59-A6C34878D82A}">
                    <a16:rowId xmlns:a16="http://schemas.microsoft.com/office/drawing/2014/main" val="3571128469"/>
                  </a:ext>
                </a:extLst>
              </a:tr>
              <a:tr h="613606">
                <a:tc>
                  <a:txBody>
                    <a:bodyPr/>
                    <a:lstStyle/>
                    <a:p>
                      <a:pPr algn="ctr">
                        <a:lnSpc>
                          <a:spcPct val="107000"/>
                        </a:lnSpc>
                        <a:spcAft>
                          <a:spcPts val="1125"/>
                        </a:spcAft>
                      </a:pPr>
                      <a:r>
                        <a:rPr lang="en-GB" sz="3200" dirty="0">
                          <a:solidFill>
                            <a:schemeClr val="bg1"/>
                          </a:solidFill>
                          <a:effectLst/>
                        </a:rPr>
                        <a:t>7 Angelou</a:t>
                      </a:r>
                      <a:endPar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0000"/>
                    </a:solidFill>
                  </a:tcPr>
                </a:tc>
                <a:tc>
                  <a:txBody>
                    <a:bodyPr/>
                    <a:lstStyle/>
                    <a:p>
                      <a:pPr algn="ctr">
                        <a:lnSpc>
                          <a:spcPct val="107000"/>
                        </a:lnSpc>
                        <a:spcAft>
                          <a:spcPts val="1125"/>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Mrs S Hashmat, Mrs C King</a:t>
                      </a:r>
                    </a:p>
                  </a:txBody>
                  <a:tcPr marL="68580" marR="68580" marT="0" marB="0" anchor="ctr">
                    <a:solidFill>
                      <a:srgbClr val="FF0000"/>
                    </a:solidFill>
                  </a:tcPr>
                </a:tc>
                <a:extLst>
                  <a:ext uri="{0D108BD9-81ED-4DB2-BD59-A6C34878D82A}">
                    <a16:rowId xmlns:a16="http://schemas.microsoft.com/office/drawing/2014/main" val="3885878175"/>
                  </a:ext>
                </a:extLst>
              </a:tr>
              <a:tr h="613606">
                <a:tc>
                  <a:txBody>
                    <a:bodyPr/>
                    <a:lstStyle/>
                    <a:p>
                      <a:pPr algn="ctr">
                        <a:lnSpc>
                          <a:spcPct val="107000"/>
                        </a:lnSpc>
                        <a:spcAft>
                          <a:spcPts val="1125"/>
                        </a:spcAft>
                      </a:pPr>
                      <a:r>
                        <a:rPr lang="en-GB" sz="3200" dirty="0">
                          <a:solidFill>
                            <a:schemeClr val="bg1"/>
                          </a:solidFill>
                          <a:effectLst/>
                        </a:rPr>
                        <a:t>7 King</a:t>
                      </a:r>
                      <a:endPar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lumMod val="65000"/>
                      </a:schemeClr>
                    </a:solidFill>
                  </a:tcPr>
                </a:tc>
                <a:tc>
                  <a:txBody>
                    <a:bodyPr/>
                    <a:lstStyle/>
                    <a:p>
                      <a:pPr algn="ctr">
                        <a:lnSpc>
                          <a:spcPct val="107000"/>
                        </a:lnSpc>
                        <a:spcAft>
                          <a:spcPts val="1125"/>
                        </a:spcAft>
                      </a:pPr>
                      <a:r>
                        <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Mr Al-Hajjaj</a:t>
                      </a:r>
                    </a:p>
                  </a:txBody>
                  <a:tcPr marL="68580" marR="68580" marT="0" marB="0" anchor="ctr">
                    <a:solidFill>
                      <a:schemeClr val="bg1">
                        <a:lumMod val="65000"/>
                      </a:schemeClr>
                    </a:solidFill>
                  </a:tcPr>
                </a:tc>
                <a:extLst>
                  <a:ext uri="{0D108BD9-81ED-4DB2-BD59-A6C34878D82A}">
                    <a16:rowId xmlns:a16="http://schemas.microsoft.com/office/drawing/2014/main" val="1651162636"/>
                  </a:ext>
                </a:extLst>
              </a:tr>
              <a:tr h="613606">
                <a:tc>
                  <a:txBody>
                    <a:bodyPr/>
                    <a:lstStyle/>
                    <a:p>
                      <a:pPr algn="ctr">
                        <a:lnSpc>
                          <a:spcPct val="107000"/>
                        </a:lnSpc>
                        <a:spcAft>
                          <a:spcPts val="1125"/>
                        </a:spcAft>
                      </a:pPr>
                      <a:r>
                        <a:rPr lang="en-GB" sz="3200" dirty="0">
                          <a:solidFill>
                            <a:schemeClr val="bg1"/>
                          </a:solidFill>
                          <a:effectLst/>
                        </a:rPr>
                        <a:t>7 Parks</a:t>
                      </a:r>
                      <a:endPar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F0"/>
                    </a:solidFill>
                  </a:tcPr>
                </a:tc>
                <a:tc>
                  <a:txBody>
                    <a:bodyPr/>
                    <a:lstStyle/>
                    <a:p>
                      <a:pPr algn="ctr">
                        <a:lnSpc>
                          <a:spcPct val="107000"/>
                        </a:lnSpc>
                        <a:spcAft>
                          <a:spcPts val="1125"/>
                        </a:spcAft>
                      </a:pPr>
                      <a:r>
                        <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Miss H Ahmed</a:t>
                      </a:r>
                    </a:p>
                  </a:txBody>
                  <a:tcPr marL="68580" marR="68580" marT="0" marB="0" anchor="ctr">
                    <a:solidFill>
                      <a:srgbClr val="00B0F0"/>
                    </a:solidFill>
                  </a:tcPr>
                </a:tc>
                <a:extLst>
                  <a:ext uri="{0D108BD9-81ED-4DB2-BD59-A6C34878D82A}">
                    <a16:rowId xmlns:a16="http://schemas.microsoft.com/office/drawing/2014/main" val="3709018283"/>
                  </a:ext>
                </a:extLst>
              </a:tr>
              <a:tr h="613606">
                <a:tc>
                  <a:txBody>
                    <a:bodyPr/>
                    <a:lstStyle/>
                    <a:p>
                      <a:pPr algn="ctr">
                        <a:lnSpc>
                          <a:spcPct val="107000"/>
                        </a:lnSpc>
                        <a:spcAft>
                          <a:spcPts val="1125"/>
                        </a:spcAft>
                      </a:pPr>
                      <a:r>
                        <a:rPr lang="en-GB" sz="3200" dirty="0">
                          <a:solidFill>
                            <a:schemeClr val="bg1"/>
                          </a:solidFill>
                          <a:effectLst/>
                        </a:rPr>
                        <a:t>7 Seacole</a:t>
                      </a:r>
                      <a:endPar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00B050"/>
                    </a:solidFill>
                  </a:tcPr>
                </a:tc>
                <a:tc>
                  <a:txBody>
                    <a:bodyPr/>
                    <a:lstStyle/>
                    <a:p>
                      <a:pPr algn="ctr">
                        <a:lnSpc>
                          <a:spcPct val="107000"/>
                        </a:lnSpc>
                        <a:spcAft>
                          <a:spcPts val="1125"/>
                        </a:spcAft>
                      </a:pPr>
                      <a:r>
                        <a:rPr lang="en-GB"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Miss N Maximin</a:t>
                      </a:r>
                    </a:p>
                  </a:txBody>
                  <a:tcPr marL="68580" marR="68580" marT="0" marB="0" anchor="ctr">
                    <a:solidFill>
                      <a:srgbClr val="00B050"/>
                    </a:solidFill>
                  </a:tcPr>
                </a:tc>
                <a:extLst>
                  <a:ext uri="{0D108BD9-81ED-4DB2-BD59-A6C34878D82A}">
                    <a16:rowId xmlns:a16="http://schemas.microsoft.com/office/drawing/2014/main" val="739586616"/>
                  </a:ext>
                </a:extLst>
              </a:tr>
              <a:tr h="613606">
                <a:tc>
                  <a:txBody>
                    <a:bodyPr/>
                    <a:lstStyle/>
                    <a:p>
                      <a:pPr algn="ctr">
                        <a:lnSpc>
                          <a:spcPct val="107000"/>
                        </a:lnSpc>
                        <a:spcAft>
                          <a:spcPts val="1125"/>
                        </a:spcAft>
                      </a:pPr>
                      <a:r>
                        <a:rPr lang="en-GB" sz="3200" dirty="0">
                          <a:solidFill>
                            <a:schemeClr val="tx1"/>
                          </a:solidFill>
                          <a:effectLst/>
                        </a:rPr>
                        <a:t>7 Winton</a:t>
                      </a:r>
                      <a:endParaRPr lang="en-GB"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FFFF00"/>
                    </a:solidFill>
                  </a:tcPr>
                </a:tc>
                <a:tc>
                  <a:txBody>
                    <a:bodyPr/>
                    <a:lstStyle/>
                    <a:p>
                      <a:pPr algn="ctr">
                        <a:lnSpc>
                          <a:spcPct val="107000"/>
                        </a:lnSpc>
                        <a:spcAft>
                          <a:spcPts val="1125"/>
                        </a:spcAft>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Mrs D </a:t>
                      </a:r>
                      <a:r>
                        <a:rPr lang="en-GB"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Gierlik</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Mrs C King</a:t>
                      </a:r>
                    </a:p>
                  </a:txBody>
                  <a:tcPr marL="68580" marR="68580" marT="0" marB="0" anchor="ctr">
                    <a:solidFill>
                      <a:srgbClr val="FFFF00"/>
                    </a:solidFill>
                  </a:tcPr>
                </a:tc>
                <a:extLst>
                  <a:ext uri="{0D108BD9-81ED-4DB2-BD59-A6C34878D82A}">
                    <a16:rowId xmlns:a16="http://schemas.microsoft.com/office/drawing/2014/main" val="3460482683"/>
                  </a:ext>
                </a:extLst>
              </a:tr>
            </a:tbl>
          </a:graphicData>
        </a:graphic>
      </p:graphicFrame>
    </p:spTree>
    <p:extLst>
      <p:ext uri="{BB962C8B-B14F-4D97-AF65-F5344CB8AC3E}">
        <p14:creationId xmlns:p14="http://schemas.microsoft.com/office/powerpoint/2010/main" val="299047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0239" y="1486187"/>
            <a:ext cx="8229600" cy="4344144"/>
          </a:xfrm>
        </p:spPr>
        <p:txBody>
          <a:bodyPr>
            <a:normAutofit/>
          </a:bodyPr>
          <a:lstStyle/>
          <a:p>
            <a:pPr algn="ctr">
              <a:buNone/>
            </a:pPr>
            <a:r>
              <a:rPr lang="en-GB" sz="3200" dirty="0"/>
              <a:t>Form Tutor/</a:t>
            </a:r>
          </a:p>
          <a:p>
            <a:pPr algn="ctr">
              <a:buNone/>
            </a:pPr>
            <a:endParaRPr lang="en-GB" sz="3200" dirty="0"/>
          </a:p>
          <a:p>
            <a:pPr algn="ctr">
              <a:buNone/>
            </a:pPr>
            <a:endParaRPr lang="en-GB" sz="3200" dirty="0"/>
          </a:p>
          <a:p>
            <a:pPr algn="ctr">
              <a:buNone/>
            </a:pPr>
            <a:r>
              <a:rPr lang="en-GB" sz="3200" dirty="0"/>
              <a:t>Head of Year</a:t>
            </a:r>
          </a:p>
          <a:p>
            <a:pPr algn="ctr">
              <a:buNone/>
            </a:pPr>
            <a:endParaRPr lang="en-GB" sz="3200" dirty="0"/>
          </a:p>
          <a:p>
            <a:pPr algn="ctr">
              <a:buNone/>
            </a:pPr>
            <a:endParaRPr lang="en-GB" sz="3200" dirty="0"/>
          </a:p>
          <a:p>
            <a:pPr algn="ctr">
              <a:buNone/>
            </a:pPr>
            <a:r>
              <a:rPr lang="en-GB" sz="3200" dirty="0"/>
              <a:t>A member of the Senior </a:t>
            </a:r>
            <a:r>
              <a:rPr lang="en-GB" dirty="0"/>
              <a:t>L</a:t>
            </a:r>
            <a:r>
              <a:rPr lang="en-GB" sz="3200" dirty="0"/>
              <a:t>eadership </a:t>
            </a:r>
            <a:r>
              <a:rPr lang="en-GB" dirty="0"/>
              <a:t>T</a:t>
            </a:r>
            <a:r>
              <a:rPr lang="en-GB" sz="3200" dirty="0"/>
              <a:t>eam</a:t>
            </a:r>
          </a:p>
          <a:p>
            <a:endParaRPr lang="en-US" dirty="0"/>
          </a:p>
        </p:txBody>
      </p:sp>
      <p:sp>
        <p:nvSpPr>
          <p:cNvPr id="4" name="Down Arrow 3"/>
          <p:cNvSpPr/>
          <p:nvPr/>
        </p:nvSpPr>
        <p:spPr>
          <a:xfrm>
            <a:off x="4122723" y="2882130"/>
            <a:ext cx="484632"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endParaRPr lang="en-US" dirty="0"/>
          </a:p>
        </p:txBody>
      </p:sp>
      <p:sp>
        <p:nvSpPr>
          <p:cNvPr id="6" name="Down Arrow 5"/>
          <p:cNvSpPr/>
          <p:nvPr/>
        </p:nvSpPr>
        <p:spPr>
          <a:xfrm>
            <a:off x="4122723" y="4518912"/>
            <a:ext cx="48463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594919" y="29111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rPr>
              <a:t>Communication with the School</a:t>
            </a:r>
          </a:p>
        </p:txBody>
      </p:sp>
      <p:sp>
        <p:nvSpPr>
          <p:cNvPr id="8" name="TextBox 7">
            <a:extLst>
              <a:ext uri="{FF2B5EF4-FFF2-40B4-BE49-F238E27FC236}">
                <a16:creationId xmlns:a16="http://schemas.microsoft.com/office/drawing/2014/main" id="{248E9680-C57B-4907-89E4-E6CEA43B6D1B}"/>
              </a:ext>
            </a:extLst>
          </p:cNvPr>
          <p:cNvSpPr txBox="1"/>
          <p:nvPr/>
        </p:nvSpPr>
        <p:spPr>
          <a:xfrm>
            <a:off x="8252670" y="2045062"/>
            <a:ext cx="2250347" cy="2031325"/>
          </a:xfrm>
          <a:prstGeom prst="rect">
            <a:avLst/>
          </a:prstGeom>
          <a:noFill/>
        </p:spPr>
        <p:txBody>
          <a:bodyPr wrap="square">
            <a:spAutoFit/>
          </a:bodyPr>
          <a:lstStyle/>
          <a:p>
            <a:pPr marL="285750" indent="-285750">
              <a:buFont typeface="Wingdings" panose="05000000000000000000" pitchFamily="2" charset="2"/>
              <a:buChar char="v"/>
            </a:pPr>
            <a:r>
              <a:rPr lang="en-GB" sz="1400" dirty="0"/>
              <a:t>WEDUC</a:t>
            </a:r>
          </a:p>
          <a:p>
            <a:pPr marL="285750" indent="-285750">
              <a:buFont typeface="Wingdings" panose="05000000000000000000" pitchFamily="2" charset="2"/>
              <a:buChar char="v"/>
            </a:pPr>
            <a:r>
              <a:rPr lang="en-GB" sz="1400" dirty="0"/>
              <a:t>Student Bulletin</a:t>
            </a:r>
          </a:p>
          <a:p>
            <a:pPr marL="285750" indent="-285750">
              <a:buFont typeface="Wingdings" panose="05000000000000000000" pitchFamily="2" charset="2"/>
              <a:buChar char="v"/>
            </a:pPr>
            <a:r>
              <a:rPr lang="en-GB" sz="1400" dirty="0"/>
              <a:t>Parent Bulletin </a:t>
            </a:r>
          </a:p>
          <a:p>
            <a:pPr marL="285750" indent="-285750">
              <a:buFont typeface="Wingdings" panose="05000000000000000000" pitchFamily="2" charset="2"/>
              <a:buChar char="v"/>
            </a:pPr>
            <a:r>
              <a:rPr lang="en-GB" sz="1400" dirty="0"/>
              <a:t>Slough and Eton Review</a:t>
            </a:r>
          </a:p>
          <a:p>
            <a:pPr marL="285750" indent="-285750">
              <a:buFont typeface="Wingdings" panose="05000000000000000000" pitchFamily="2" charset="2"/>
              <a:buChar char="v"/>
            </a:pPr>
            <a:r>
              <a:rPr lang="en-GB" sz="1400" dirty="0"/>
              <a:t>Text messages</a:t>
            </a:r>
          </a:p>
          <a:p>
            <a:pPr marL="285750" indent="-285750">
              <a:buFont typeface="Wingdings" panose="05000000000000000000" pitchFamily="2" charset="2"/>
              <a:buChar char="v"/>
            </a:pPr>
            <a:r>
              <a:rPr lang="en-GB" sz="1400" dirty="0"/>
              <a:t>Emails</a:t>
            </a:r>
          </a:p>
          <a:p>
            <a:pPr marL="285750" indent="-285750">
              <a:buFont typeface="Wingdings" panose="05000000000000000000" pitchFamily="2" charset="2"/>
              <a:buChar char="v"/>
            </a:pPr>
            <a:r>
              <a:rPr lang="en-GB" sz="1400" dirty="0"/>
              <a:t>Postcards</a:t>
            </a:r>
          </a:p>
          <a:p>
            <a:pPr marL="285750" indent="-285750">
              <a:buFont typeface="Wingdings" panose="05000000000000000000" pitchFamily="2" charset="2"/>
              <a:buChar char="v"/>
            </a:pPr>
            <a:r>
              <a:rPr lang="en-GB" sz="1400" dirty="0"/>
              <a:t>School website</a:t>
            </a:r>
          </a:p>
        </p:txBody>
      </p:sp>
    </p:spTree>
    <p:extLst>
      <p:ext uri="{BB962C8B-B14F-4D97-AF65-F5344CB8AC3E}">
        <p14:creationId xmlns:p14="http://schemas.microsoft.com/office/powerpoint/2010/main" val="3990531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6535-1D89-2DC7-80ED-146B0984F69A}"/>
              </a:ext>
            </a:extLst>
          </p:cNvPr>
          <p:cNvSpPr>
            <a:spLocks noGrp="1"/>
          </p:cNvSpPr>
          <p:nvPr>
            <p:ph type="title"/>
          </p:nvPr>
        </p:nvSpPr>
        <p:spPr>
          <a:xfrm>
            <a:off x="10214" y="28987"/>
            <a:ext cx="12189501" cy="1025759"/>
          </a:xfrm>
        </p:spPr>
        <p:txBody>
          <a:bodyPr vert="horz" lIns="91440" tIns="45720" rIns="91440" bIns="45720" rtlCol="0" anchor="ctr">
            <a:noAutofit/>
          </a:bodyPr>
          <a:lstStyle/>
          <a:p>
            <a:pPr algn="ctr"/>
            <a:br>
              <a:rPr lang="en-GB" sz="5300" b="1" i="1" dirty="0">
                <a:latin typeface="Calibri Light"/>
                <a:cs typeface="Calibri"/>
              </a:rPr>
            </a:br>
            <a:r>
              <a:rPr lang="en-GB" dirty="0">
                <a:solidFill>
                  <a:srgbClr val="0070C0"/>
                </a:solidFill>
                <a:latin typeface="Calibri Light"/>
                <a:cs typeface="Calibri"/>
              </a:rPr>
              <a:t>The House System</a:t>
            </a:r>
            <a:endParaRPr lang="en-US" dirty="0" err="1">
              <a:solidFill>
                <a:srgbClr val="0070C0"/>
              </a:solidFill>
            </a:endParaRPr>
          </a:p>
          <a:p>
            <a:pPr algn="ctr"/>
            <a:endParaRPr lang="en-GB" sz="1200" dirty="0">
              <a:solidFill>
                <a:srgbClr val="595959"/>
              </a:solidFill>
              <a:latin typeface="Calibri"/>
              <a:cs typeface="Calibri"/>
            </a:endParaRPr>
          </a:p>
          <a:p>
            <a:pPr algn="ctr"/>
            <a:endParaRPr lang="en-GB" dirty="0">
              <a:cs typeface="Calibri Light"/>
            </a:endParaRPr>
          </a:p>
        </p:txBody>
      </p:sp>
      <p:sp>
        <p:nvSpPr>
          <p:cNvPr id="11" name="Content Placeholder 2">
            <a:extLst>
              <a:ext uri="{FF2B5EF4-FFF2-40B4-BE49-F238E27FC236}">
                <a16:creationId xmlns:a16="http://schemas.microsoft.com/office/drawing/2014/main" id="{F01FB1D1-753C-A640-5553-2CD44816928F}"/>
              </a:ext>
            </a:extLst>
          </p:cNvPr>
          <p:cNvSpPr txBox="1">
            <a:spLocks/>
          </p:cNvSpPr>
          <p:nvPr/>
        </p:nvSpPr>
        <p:spPr>
          <a:xfrm>
            <a:off x="1693" y="2266535"/>
            <a:ext cx="12189500" cy="362442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gn="ctr"/>
            <a:endParaRPr lang="en" sz="2600" b="1" i="1">
              <a:latin typeface="Calibri Light"/>
              <a:ea typeface="Calibri" panose="020F0502020204030204"/>
              <a:cs typeface="Calibri" panose="020F0502020204030204"/>
            </a:endParaRPr>
          </a:p>
        </p:txBody>
      </p:sp>
      <p:sp>
        <p:nvSpPr>
          <p:cNvPr id="16" name="Google Shape;538;p30">
            <a:extLst>
              <a:ext uri="{FF2B5EF4-FFF2-40B4-BE49-F238E27FC236}">
                <a16:creationId xmlns:a16="http://schemas.microsoft.com/office/drawing/2014/main" id="{9A63B5C0-5C53-5CB0-A5F5-BCA5E6DEB966}"/>
              </a:ext>
            </a:extLst>
          </p:cNvPr>
          <p:cNvSpPr txBox="1">
            <a:spLocks/>
          </p:cNvSpPr>
          <p:nvPr/>
        </p:nvSpPr>
        <p:spPr>
          <a:xfrm>
            <a:off x="226868" y="2304058"/>
            <a:ext cx="11763547" cy="2250064"/>
          </a:xfrm>
          <a:prstGeom prst="rect">
            <a:avLst/>
          </a:prstGeom>
          <a:solidFill>
            <a:schemeClr val="accent1">
              <a:lumMod val="20000"/>
              <a:lumOff val="80000"/>
            </a:schemeClr>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57200">
              <a:buFont typeface="Courier New"/>
              <a:buChar char="o"/>
            </a:pPr>
            <a:r>
              <a:rPr lang="en-GB" sz="2800" dirty="0">
                <a:solidFill>
                  <a:schemeClr val="tx1"/>
                </a:solidFill>
                <a:latin typeface="Calibri Light"/>
              </a:rPr>
              <a:t>Every Slough and Eton Student belongs to a House.</a:t>
            </a:r>
          </a:p>
          <a:p>
            <a:pPr marL="457200" indent="-457200">
              <a:buFont typeface="Courier New"/>
              <a:buChar char="o"/>
            </a:pPr>
            <a:r>
              <a:rPr lang="en-GB" sz="2800" dirty="0">
                <a:solidFill>
                  <a:schemeClr val="tx1"/>
                </a:solidFill>
                <a:latin typeface="Calibri Light"/>
              </a:rPr>
              <a:t>Students take part in House activities and days, raising money for chosen charities and emulating the qualities of their House namesake.</a:t>
            </a:r>
          </a:p>
          <a:p>
            <a:pPr marL="457200" indent="-457200">
              <a:buFont typeface="Courier New"/>
              <a:buChar char="o"/>
            </a:pPr>
            <a:r>
              <a:rPr lang="en-GB" sz="2800" dirty="0">
                <a:solidFill>
                  <a:schemeClr val="tx1"/>
                </a:solidFill>
                <a:latin typeface="Calibri Light"/>
              </a:rPr>
              <a:t>Students have the opportunity to become 'House Leaders' gaining responsibility within the House System.</a:t>
            </a:r>
          </a:p>
        </p:txBody>
      </p:sp>
      <p:sp>
        <p:nvSpPr>
          <p:cNvPr id="3" name="TextBox 2">
            <a:extLst>
              <a:ext uri="{FF2B5EF4-FFF2-40B4-BE49-F238E27FC236}">
                <a16:creationId xmlns:a16="http://schemas.microsoft.com/office/drawing/2014/main" id="{73649404-3218-5197-17A1-ABD10EE2140F}"/>
              </a:ext>
            </a:extLst>
          </p:cNvPr>
          <p:cNvSpPr txBox="1"/>
          <p:nvPr/>
        </p:nvSpPr>
        <p:spPr>
          <a:xfrm>
            <a:off x="9215716" y="1057834"/>
            <a:ext cx="1712259" cy="1077218"/>
          </a:xfrm>
          <a:prstGeom prst="rect">
            <a:avLst/>
          </a:prstGeom>
          <a:solidFill>
            <a:schemeClr val="bg2">
              <a:lumMod val="90000"/>
            </a:schemeClr>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dirty="0">
                <a:ea typeface="Calibri"/>
                <a:cs typeface="Calibri"/>
              </a:rPr>
              <a:t>King House</a:t>
            </a:r>
          </a:p>
        </p:txBody>
      </p:sp>
      <p:sp>
        <p:nvSpPr>
          <p:cNvPr id="5" name="TextBox 4">
            <a:extLst>
              <a:ext uri="{FF2B5EF4-FFF2-40B4-BE49-F238E27FC236}">
                <a16:creationId xmlns:a16="http://schemas.microsoft.com/office/drawing/2014/main" id="{3A122050-D513-12FB-13CE-30BE684A1361}"/>
              </a:ext>
            </a:extLst>
          </p:cNvPr>
          <p:cNvSpPr txBox="1"/>
          <p:nvPr/>
        </p:nvSpPr>
        <p:spPr>
          <a:xfrm>
            <a:off x="1272986" y="1057834"/>
            <a:ext cx="1712259" cy="1077218"/>
          </a:xfrm>
          <a:prstGeom prst="rect">
            <a:avLst/>
          </a:prstGeom>
          <a:solidFill>
            <a:srgbClr val="840794">
              <a:alpha val="52000"/>
            </a:srgbClr>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dirty="0">
                <a:ea typeface="Calibri"/>
                <a:cs typeface="Calibri"/>
              </a:rPr>
              <a:t>Ali</a:t>
            </a:r>
          </a:p>
          <a:p>
            <a:pPr algn="ctr"/>
            <a:r>
              <a:rPr lang="en-GB" sz="3200" b="1" dirty="0">
                <a:ea typeface="Calibri"/>
                <a:cs typeface="Calibri"/>
              </a:rPr>
              <a:t>House</a:t>
            </a:r>
          </a:p>
        </p:txBody>
      </p:sp>
      <p:sp>
        <p:nvSpPr>
          <p:cNvPr id="6" name="TextBox 5">
            <a:extLst>
              <a:ext uri="{FF2B5EF4-FFF2-40B4-BE49-F238E27FC236}">
                <a16:creationId xmlns:a16="http://schemas.microsoft.com/office/drawing/2014/main" id="{1176D4B5-CF81-7CFA-7DDA-21371E2488D7}"/>
              </a:ext>
            </a:extLst>
          </p:cNvPr>
          <p:cNvSpPr txBox="1"/>
          <p:nvPr/>
        </p:nvSpPr>
        <p:spPr>
          <a:xfrm>
            <a:off x="5244351" y="1057833"/>
            <a:ext cx="1712259" cy="954107"/>
          </a:xfrm>
          <a:prstGeom prst="rect">
            <a:avLst/>
          </a:prstGeom>
          <a:solidFill>
            <a:srgbClr val="F72A2A">
              <a:alpha val="69000"/>
            </a:srgbClr>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err="1">
                <a:ea typeface="Calibri"/>
                <a:cs typeface="Calibri"/>
              </a:rPr>
              <a:t>AngelouHouse</a:t>
            </a:r>
            <a:endParaRPr lang="en-GB" sz="2800" b="1" dirty="0">
              <a:ea typeface="Calibri"/>
              <a:cs typeface="Calibri"/>
            </a:endParaRPr>
          </a:p>
        </p:txBody>
      </p:sp>
      <p:sp>
        <p:nvSpPr>
          <p:cNvPr id="7" name="TextBox 6">
            <a:extLst>
              <a:ext uri="{FF2B5EF4-FFF2-40B4-BE49-F238E27FC236}">
                <a16:creationId xmlns:a16="http://schemas.microsoft.com/office/drawing/2014/main" id="{0C214EF4-5038-292B-97C6-17AF4B9D026E}"/>
              </a:ext>
            </a:extLst>
          </p:cNvPr>
          <p:cNvSpPr txBox="1"/>
          <p:nvPr/>
        </p:nvSpPr>
        <p:spPr>
          <a:xfrm>
            <a:off x="9215715" y="4670610"/>
            <a:ext cx="1712259" cy="1077218"/>
          </a:xfrm>
          <a:prstGeom prst="rect">
            <a:avLst/>
          </a:prstGeom>
          <a:solidFill>
            <a:schemeClr val="accent4">
              <a:lumMod val="40000"/>
              <a:lumOff val="60000"/>
            </a:schemeClr>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dirty="0">
                <a:ea typeface="Calibri"/>
                <a:cs typeface="Calibri"/>
              </a:rPr>
              <a:t>Winton House</a:t>
            </a:r>
          </a:p>
        </p:txBody>
      </p:sp>
      <p:sp>
        <p:nvSpPr>
          <p:cNvPr id="8" name="TextBox 7">
            <a:extLst>
              <a:ext uri="{FF2B5EF4-FFF2-40B4-BE49-F238E27FC236}">
                <a16:creationId xmlns:a16="http://schemas.microsoft.com/office/drawing/2014/main" id="{AA75E76A-6B54-B6DC-6722-3915F60091A5}"/>
              </a:ext>
            </a:extLst>
          </p:cNvPr>
          <p:cNvSpPr txBox="1"/>
          <p:nvPr/>
        </p:nvSpPr>
        <p:spPr>
          <a:xfrm>
            <a:off x="5244351" y="4670610"/>
            <a:ext cx="1712259" cy="954107"/>
          </a:xfrm>
          <a:prstGeom prst="rect">
            <a:avLst/>
          </a:prstGeom>
          <a:solidFill>
            <a:schemeClr val="accent6">
              <a:lumMod val="40000"/>
              <a:lumOff val="60000"/>
            </a:schemeClr>
          </a:solidFill>
          <a:ln w="571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err="1">
                <a:ea typeface="Calibri"/>
                <a:cs typeface="Calibri"/>
              </a:rPr>
              <a:t>SeacoleHouse</a:t>
            </a:r>
          </a:p>
        </p:txBody>
      </p:sp>
      <p:sp>
        <p:nvSpPr>
          <p:cNvPr id="9" name="TextBox 8">
            <a:extLst>
              <a:ext uri="{FF2B5EF4-FFF2-40B4-BE49-F238E27FC236}">
                <a16:creationId xmlns:a16="http://schemas.microsoft.com/office/drawing/2014/main" id="{65E2B7ED-FF9A-D0B7-861E-9D09328E9756}"/>
              </a:ext>
            </a:extLst>
          </p:cNvPr>
          <p:cNvSpPr txBox="1"/>
          <p:nvPr/>
        </p:nvSpPr>
        <p:spPr>
          <a:xfrm>
            <a:off x="1272986" y="4670610"/>
            <a:ext cx="1712259" cy="1077218"/>
          </a:xfrm>
          <a:prstGeom prst="rect">
            <a:avLst/>
          </a:prstGeom>
          <a:solidFill>
            <a:schemeClr val="accent1">
              <a:lumMod val="40000"/>
              <a:lumOff val="60000"/>
            </a:schemeClr>
          </a:solidFill>
          <a:ln w="57150">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3200" b="1" dirty="0">
                <a:ea typeface="Calibri"/>
                <a:cs typeface="Calibri"/>
              </a:rPr>
              <a:t>Parks</a:t>
            </a:r>
            <a:endParaRPr lang="en-GB" dirty="0">
              <a:ea typeface="Calibri"/>
              <a:cs typeface="Calibri"/>
            </a:endParaRPr>
          </a:p>
          <a:p>
            <a:pPr algn="ctr"/>
            <a:r>
              <a:rPr lang="en-GB" sz="3200" b="1" dirty="0">
                <a:ea typeface="Calibri"/>
                <a:cs typeface="Calibri"/>
              </a:rPr>
              <a:t>House</a:t>
            </a:r>
            <a:endParaRPr lang="en-GB" dirty="0">
              <a:ea typeface="Calibri"/>
              <a:cs typeface="Calibri"/>
            </a:endParaRPr>
          </a:p>
        </p:txBody>
      </p:sp>
    </p:spTree>
    <p:extLst>
      <p:ext uri="{BB962C8B-B14F-4D97-AF65-F5344CB8AC3E}">
        <p14:creationId xmlns:p14="http://schemas.microsoft.com/office/powerpoint/2010/main" val="265058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F725-D3F7-48A8-97EE-CCEB134EAC3E}"/>
              </a:ext>
            </a:extLst>
          </p:cNvPr>
          <p:cNvSpPr>
            <a:spLocks noGrp="1"/>
          </p:cNvSpPr>
          <p:nvPr>
            <p:ph type="title"/>
          </p:nvPr>
        </p:nvSpPr>
        <p:spPr>
          <a:xfrm>
            <a:off x="838200" y="365125"/>
            <a:ext cx="4867656" cy="1325563"/>
          </a:xfrm>
        </p:spPr>
        <p:txBody>
          <a:bodyPr/>
          <a:lstStyle/>
          <a:p>
            <a:r>
              <a:rPr lang="en-GB" dirty="0">
                <a:solidFill>
                  <a:srgbClr val="0070C0"/>
                </a:solidFill>
              </a:rPr>
              <a:t>Wellbeing and Safeguarding</a:t>
            </a:r>
          </a:p>
        </p:txBody>
      </p:sp>
      <p:sp>
        <p:nvSpPr>
          <p:cNvPr id="3" name="Explosion: 8 Points 2">
            <a:extLst>
              <a:ext uri="{FF2B5EF4-FFF2-40B4-BE49-F238E27FC236}">
                <a16:creationId xmlns:a16="http://schemas.microsoft.com/office/drawing/2014/main" id="{0B66F13A-1995-4CB5-B4BE-5396E25216A9}"/>
              </a:ext>
            </a:extLst>
          </p:cNvPr>
          <p:cNvSpPr/>
          <p:nvPr/>
        </p:nvSpPr>
        <p:spPr>
          <a:xfrm>
            <a:off x="5066949" y="700685"/>
            <a:ext cx="6082019" cy="5154831"/>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More information available in the Restaurant after this evening’s session</a:t>
            </a:r>
            <a:r>
              <a:rPr lang="en-GB" dirty="0"/>
              <a:t>.</a:t>
            </a:r>
          </a:p>
        </p:txBody>
      </p:sp>
    </p:spTree>
    <p:extLst>
      <p:ext uri="{BB962C8B-B14F-4D97-AF65-F5344CB8AC3E}">
        <p14:creationId xmlns:p14="http://schemas.microsoft.com/office/powerpoint/2010/main" val="645127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38200" y="898313"/>
            <a:ext cx="4262306" cy="5489588"/>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Students should be here well before the first bell, which rings at 8:25.  Each day starts with ten minutes of Form time, beginning at 8:30.  Students see their Form Tutor twice each day. </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Dismissal is staggered and we have shortened lessons on a Friday for early dismissal at 2:30.  </a:t>
            </a:r>
          </a:p>
          <a:p>
            <a:endParaRPr lang="en-GB" dirty="0">
              <a:latin typeface="Calibri" panose="020F0502020204030204" pitchFamily="34" charset="0"/>
              <a:cs typeface="Calibri" panose="020F0502020204030204" pitchFamily="34" charset="0"/>
            </a:endParaRPr>
          </a:p>
        </p:txBody>
      </p:sp>
      <p:sp>
        <p:nvSpPr>
          <p:cNvPr id="2" name="Oval 1"/>
          <p:cNvSpPr/>
          <p:nvPr/>
        </p:nvSpPr>
        <p:spPr>
          <a:xfrm>
            <a:off x="5888736" y="1928617"/>
            <a:ext cx="5742431" cy="2780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2">
            <a:extLst>
              <a:ext uri="{FF2B5EF4-FFF2-40B4-BE49-F238E27FC236}">
                <a16:creationId xmlns:a16="http://schemas.microsoft.com/office/drawing/2014/main" id="{C1E15911-A125-4A1C-A6AE-E5D70E1D08E6}"/>
              </a:ext>
            </a:extLst>
          </p:cNvPr>
          <p:cNvGraphicFramePr>
            <a:graphicFrameLocks noGrp="1"/>
          </p:cNvGraphicFramePr>
          <p:nvPr/>
        </p:nvGraphicFramePr>
        <p:xfrm>
          <a:off x="6230112" y="839079"/>
          <a:ext cx="5184648" cy="4341145"/>
        </p:xfrm>
        <a:graphic>
          <a:graphicData uri="http://schemas.openxmlformats.org/drawingml/2006/table">
            <a:tbl>
              <a:tblPr firstRow="1" firstCol="1" bandRow="1">
                <a:tableStyleId>{67DC2B5A-B7A5-4C38-9385-9FB0110E0C44}</a:tableStyleId>
              </a:tblPr>
              <a:tblGrid>
                <a:gridCol w="2301768">
                  <a:extLst>
                    <a:ext uri="{9D8B030D-6E8A-4147-A177-3AD203B41FA5}">
                      <a16:colId xmlns:a16="http://schemas.microsoft.com/office/drawing/2014/main" val="4285202575"/>
                    </a:ext>
                  </a:extLst>
                </a:gridCol>
                <a:gridCol w="1441440">
                  <a:extLst>
                    <a:ext uri="{9D8B030D-6E8A-4147-A177-3AD203B41FA5}">
                      <a16:colId xmlns:a16="http://schemas.microsoft.com/office/drawing/2014/main" val="3279768421"/>
                    </a:ext>
                  </a:extLst>
                </a:gridCol>
                <a:gridCol w="1441440">
                  <a:extLst>
                    <a:ext uri="{9D8B030D-6E8A-4147-A177-3AD203B41FA5}">
                      <a16:colId xmlns:a16="http://schemas.microsoft.com/office/drawing/2014/main" val="1544674219"/>
                    </a:ext>
                  </a:extLst>
                </a:gridCol>
              </a:tblGrid>
              <a:tr h="449796">
                <a:tc>
                  <a:txBody>
                    <a:bodyPr/>
                    <a:lstStyle/>
                    <a:p>
                      <a:pPr>
                        <a:lnSpc>
                          <a:spcPts val="1100"/>
                        </a:lnSpc>
                        <a:spcBef>
                          <a:spcPts val="10"/>
                        </a:spcBef>
                        <a:spcAft>
                          <a:spcPts val="800"/>
                        </a:spcAft>
                      </a:pPr>
                      <a:r>
                        <a:rPr lang="en-GB" sz="10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ts val="1100"/>
                        </a:lnSpc>
                        <a:spcBef>
                          <a:spcPts val="10"/>
                        </a:spcBef>
                        <a:spcAft>
                          <a:spcPts val="800"/>
                        </a:spcAft>
                      </a:pPr>
                      <a:r>
                        <a:rPr lang="en-GB" sz="1000" dirty="0">
                          <a:effectLst/>
                        </a:rPr>
                        <a:t>Monday to Thursday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ts val="1100"/>
                        </a:lnSpc>
                        <a:spcBef>
                          <a:spcPts val="10"/>
                        </a:spcBef>
                        <a:spcAft>
                          <a:spcPts val="800"/>
                        </a:spcAft>
                      </a:pPr>
                      <a:r>
                        <a:rPr lang="en-GB" sz="1000" dirty="0">
                          <a:effectLst/>
                        </a:rPr>
                        <a:t>Friday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98282665"/>
                  </a:ext>
                </a:extLst>
              </a:tr>
              <a:tr h="613358">
                <a:tc>
                  <a:txBody>
                    <a:bodyPr/>
                    <a:lstStyle/>
                    <a:p>
                      <a:pPr>
                        <a:lnSpc>
                          <a:spcPts val="1100"/>
                        </a:lnSpc>
                        <a:spcBef>
                          <a:spcPts val="10"/>
                        </a:spcBef>
                        <a:spcAft>
                          <a:spcPts val="800"/>
                        </a:spcAft>
                      </a:pPr>
                      <a:r>
                        <a:rPr lang="en-GB" sz="1000" dirty="0">
                          <a:effectLst/>
                        </a:rPr>
                        <a:t>Restaurant and Library</a:t>
                      </a:r>
                      <a:endParaRPr lang="en-GB" sz="1100" dirty="0">
                        <a:effectLst/>
                      </a:endParaRPr>
                    </a:p>
                    <a:p>
                      <a:pPr>
                        <a:lnSpc>
                          <a:spcPts val="1100"/>
                        </a:lnSpc>
                        <a:spcBef>
                          <a:spcPts val="10"/>
                        </a:spcBef>
                        <a:spcAft>
                          <a:spcPts val="800"/>
                        </a:spcAft>
                      </a:pPr>
                      <a:r>
                        <a:rPr lang="en-GB" sz="10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Open from     8:00am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Open from     8:00am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99870578"/>
                  </a:ext>
                </a:extLst>
              </a:tr>
              <a:tr h="305657">
                <a:tc>
                  <a:txBody>
                    <a:bodyPr/>
                    <a:lstStyle/>
                    <a:p>
                      <a:pPr>
                        <a:lnSpc>
                          <a:spcPts val="1100"/>
                        </a:lnSpc>
                        <a:spcBef>
                          <a:spcPts val="10"/>
                        </a:spcBef>
                        <a:spcAft>
                          <a:spcPts val="800"/>
                        </a:spcAft>
                      </a:pPr>
                      <a:r>
                        <a:rPr lang="en-GB" sz="1000" dirty="0">
                          <a:effectLst/>
                        </a:rPr>
                        <a:t>Warning Bell</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8:25am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8:25am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3440331"/>
                  </a:ext>
                </a:extLst>
              </a:tr>
              <a:tr h="224898">
                <a:tc>
                  <a:txBody>
                    <a:bodyPr/>
                    <a:lstStyle/>
                    <a:p>
                      <a:pPr>
                        <a:lnSpc>
                          <a:spcPts val="1100"/>
                        </a:lnSpc>
                        <a:spcBef>
                          <a:spcPts val="10"/>
                        </a:spcBef>
                        <a:spcAft>
                          <a:spcPts val="800"/>
                        </a:spcAft>
                      </a:pPr>
                      <a:r>
                        <a:rPr lang="en-GB" sz="1000">
                          <a:effectLst/>
                        </a:rPr>
                        <a:t>Registration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8:30 –  8:40am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8:30 – 8:40am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65761706"/>
                  </a:ext>
                </a:extLst>
              </a:tr>
              <a:tr h="224898">
                <a:tc>
                  <a:txBody>
                    <a:bodyPr/>
                    <a:lstStyle/>
                    <a:p>
                      <a:pPr>
                        <a:lnSpc>
                          <a:spcPts val="1100"/>
                        </a:lnSpc>
                        <a:spcBef>
                          <a:spcPts val="10"/>
                        </a:spcBef>
                        <a:spcAft>
                          <a:spcPts val="800"/>
                        </a:spcAft>
                      </a:pPr>
                      <a:r>
                        <a:rPr lang="en-GB" sz="1000">
                          <a:effectLst/>
                        </a:rPr>
                        <a:t>Period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8:40 –  9:30am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8:40 – 9:25am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57511625"/>
                  </a:ext>
                </a:extLst>
              </a:tr>
              <a:tr h="224898">
                <a:tc>
                  <a:txBody>
                    <a:bodyPr/>
                    <a:lstStyle/>
                    <a:p>
                      <a:pPr>
                        <a:lnSpc>
                          <a:spcPts val="1100"/>
                        </a:lnSpc>
                        <a:spcBef>
                          <a:spcPts val="10"/>
                        </a:spcBef>
                        <a:spcAft>
                          <a:spcPts val="800"/>
                        </a:spcAft>
                      </a:pPr>
                      <a:r>
                        <a:rPr lang="en-GB" sz="1000">
                          <a:effectLst/>
                        </a:rPr>
                        <a:t>Period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9:30 – 10:20am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9:25 – 10:10am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251642"/>
                  </a:ext>
                </a:extLst>
              </a:tr>
              <a:tr h="224898">
                <a:tc>
                  <a:txBody>
                    <a:bodyPr/>
                    <a:lstStyle/>
                    <a:p>
                      <a:pPr>
                        <a:lnSpc>
                          <a:spcPts val="1100"/>
                        </a:lnSpc>
                        <a:spcBef>
                          <a:spcPts val="10"/>
                        </a:spcBef>
                        <a:spcAft>
                          <a:spcPts val="800"/>
                        </a:spcAft>
                      </a:pPr>
                      <a:r>
                        <a:rPr lang="en-GB" sz="1000">
                          <a:effectLst/>
                        </a:rPr>
                        <a:t>Break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10:20 – 10:35am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10:10 – 10:25am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5849129"/>
                  </a:ext>
                </a:extLst>
              </a:tr>
              <a:tr h="224898">
                <a:tc>
                  <a:txBody>
                    <a:bodyPr/>
                    <a:lstStyle/>
                    <a:p>
                      <a:pPr>
                        <a:lnSpc>
                          <a:spcPts val="1100"/>
                        </a:lnSpc>
                        <a:spcBef>
                          <a:spcPts val="10"/>
                        </a:spcBef>
                        <a:spcAft>
                          <a:spcPts val="800"/>
                        </a:spcAft>
                      </a:pPr>
                      <a:r>
                        <a:rPr lang="en-GB" sz="1000">
                          <a:effectLst/>
                        </a:rPr>
                        <a:t>Period 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10:35 – 11:25am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10:25 – 11:10am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8840881"/>
                  </a:ext>
                </a:extLst>
              </a:tr>
              <a:tr h="224898">
                <a:tc>
                  <a:txBody>
                    <a:bodyPr/>
                    <a:lstStyle/>
                    <a:p>
                      <a:pPr>
                        <a:lnSpc>
                          <a:spcPts val="1100"/>
                        </a:lnSpc>
                        <a:spcBef>
                          <a:spcPts val="10"/>
                        </a:spcBef>
                        <a:spcAft>
                          <a:spcPts val="800"/>
                        </a:spcAft>
                      </a:pPr>
                      <a:r>
                        <a:rPr lang="en-GB" sz="1000">
                          <a:effectLst/>
                        </a:rPr>
                        <a:t>Period 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11:25 – 12:15pm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11:10 – 11:55pm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22627968"/>
                  </a:ext>
                </a:extLst>
              </a:tr>
              <a:tr h="224898">
                <a:tc>
                  <a:txBody>
                    <a:bodyPr/>
                    <a:lstStyle/>
                    <a:p>
                      <a:pPr>
                        <a:lnSpc>
                          <a:spcPts val="1100"/>
                        </a:lnSpc>
                        <a:spcBef>
                          <a:spcPts val="10"/>
                        </a:spcBef>
                        <a:spcAft>
                          <a:spcPts val="800"/>
                        </a:spcAft>
                      </a:pPr>
                      <a:r>
                        <a:rPr lang="en-GB" sz="1000">
                          <a:effectLst/>
                        </a:rPr>
                        <a:t>Lunch 1  (Year 8, 11, 12, 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12:15 – 12:45pm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11:55 – 12:25pm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2425502"/>
                  </a:ext>
                </a:extLst>
              </a:tr>
              <a:tr h="224898">
                <a:tc>
                  <a:txBody>
                    <a:bodyPr/>
                    <a:lstStyle/>
                    <a:p>
                      <a:pPr>
                        <a:lnSpc>
                          <a:spcPts val="1100"/>
                        </a:lnSpc>
                        <a:spcBef>
                          <a:spcPts val="10"/>
                        </a:spcBef>
                        <a:spcAft>
                          <a:spcPts val="800"/>
                        </a:spcAft>
                      </a:pPr>
                      <a:r>
                        <a:rPr lang="en-GB" sz="1000">
                          <a:effectLst/>
                        </a:rPr>
                        <a:t>Tutor Period (Year 7, 9, 10)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12:15 – 12:45pm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11:55 – 12:25pm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64355321"/>
                  </a:ext>
                </a:extLst>
              </a:tr>
              <a:tr h="224898">
                <a:tc>
                  <a:txBody>
                    <a:bodyPr/>
                    <a:lstStyle/>
                    <a:p>
                      <a:pPr>
                        <a:lnSpc>
                          <a:spcPts val="1100"/>
                        </a:lnSpc>
                        <a:spcBef>
                          <a:spcPts val="10"/>
                        </a:spcBef>
                        <a:spcAft>
                          <a:spcPts val="800"/>
                        </a:spcAft>
                      </a:pPr>
                      <a:r>
                        <a:rPr lang="en-GB" sz="1000">
                          <a:effectLst/>
                        </a:rPr>
                        <a:t>Lunch 2 (Year 7, 9, 10)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12:50  –  1:20pm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12:30 – 1:00pm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71004340"/>
                  </a:ext>
                </a:extLst>
              </a:tr>
              <a:tr h="224898">
                <a:tc>
                  <a:txBody>
                    <a:bodyPr/>
                    <a:lstStyle/>
                    <a:p>
                      <a:pPr>
                        <a:lnSpc>
                          <a:spcPts val="1100"/>
                        </a:lnSpc>
                        <a:spcBef>
                          <a:spcPts val="10"/>
                        </a:spcBef>
                        <a:spcAft>
                          <a:spcPts val="800"/>
                        </a:spcAft>
                      </a:pPr>
                      <a:r>
                        <a:rPr lang="en-GB" sz="1000">
                          <a:effectLst/>
                        </a:rPr>
                        <a:t>Tutor Period (Year 8,11,12,13)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12:50  –  1:20pm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12:30 – 1:00pm</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7057448"/>
                  </a:ext>
                </a:extLst>
              </a:tr>
              <a:tr h="249228">
                <a:tc>
                  <a:txBody>
                    <a:bodyPr/>
                    <a:lstStyle/>
                    <a:p>
                      <a:pPr>
                        <a:lnSpc>
                          <a:spcPts val="1100"/>
                        </a:lnSpc>
                        <a:spcBef>
                          <a:spcPts val="10"/>
                        </a:spcBef>
                        <a:spcAft>
                          <a:spcPts val="800"/>
                        </a:spcAft>
                      </a:pPr>
                      <a:r>
                        <a:rPr lang="en-GB" sz="1000">
                          <a:effectLst/>
                        </a:rPr>
                        <a:t>Period 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1:20  –  2:10pm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GB" sz="1000" dirty="0">
                          <a:effectLst/>
                        </a:rPr>
                        <a:t>   1:00 – 1:45pm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95785274"/>
                  </a:ext>
                </a:extLst>
              </a:tr>
              <a:tr h="249228">
                <a:tc>
                  <a:txBody>
                    <a:bodyPr/>
                    <a:lstStyle/>
                    <a:p>
                      <a:pPr>
                        <a:lnSpc>
                          <a:spcPts val="1100"/>
                        </a:lnSpc>
                        <a:spcBef>
                          <a:spcPts val="10"/>
                        </a:spcBef>
                        <a:spcAft>
                          <a:spcPts val="800"/>
                        </a:spcAft>
                      </a:pPr>
                      <a:r>
                        <a:rPr lang="en-GB" sz="1000">
                          <a:effectLst/>
                        </a:rPr>
                        <a:t>Period 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2:10  –  3:00pm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GB" sz="1000" dirty="0">
                          <a:effectLst/>
                        </a:rPr>
                        <a:t>   1:45 – 2:30pm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71420720"/>
                  </a:ext>
                </a:extLst>
              </a:tr>
              <a:tr h="224898">
                <a:tc>
                  <a:txBody>
                    <a:bodyPr/>
                    <a:lstStyle/>
                    <a:p>
                      <a:pPr>
                        <a:lnSpc>
                          <a:spcPts val="1100"/>
                        </a:lnSpc>
                        <a:spcBef>
                          <a:spcPts val="10"/>
                        </a:spcBef>
                        <a:spcAft>
                          <a:spcPts val="800"/>
                        </a:spcAft>
                      </a:pPr>
                      <a:r>
                        <a:rPr lang="en-GB" sz="1000">
                          <a:effectLst/>
                        </a:rPr>
                        <a:t>Period 7 (when used)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a:effectLst/>
                        </a:rPr>
                        <a:t>  3:00  –  3:50pm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ts val="1100"/>
                        </a:lnSpc>
                        <a:spcBef>
                          <a:spcPts val="10"/>
                        </a:spcBef>
                        <a:spcAft>
                          <a:spcPts val="800"/>
                        </a:spcAft>
                      </a:pPr>
                      <a:r>
                        <a:rPr lang="en-GB" sz="10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78560976"/>
                  </a:ext>
                </a:extLst>
              </a:tr>
            </a:tbl>
          </a:graphicData>
        </a:graphic>
      </p:graphicFrame>
      <p:sp>
        <p:nvSpPr>
          <p:cNvPr id="8" name="TextBox 7">
            <a:extLst>
              <a:ext uri="{FF2B5EF4-FFF2-40B4-BE49-F238E27FC236}">
                <a16:creationId xmlns:a16="http://schemas.microsoft.com/office/drawing/2014/main" id="{F73990DA-D7B3-4779-8034-D9121AD9CF18}"/>
              </a:ext>
            </a:extLst>
          </p:cNvPr>
          <p:cNvSpPr txBox="1"/>
          <p:nvPr/>
        </p:nvSpPr>
        <p:spPr>
          <a:xfrm>
            <a:off x="838200" y="229687"/>
            <a:ext cx="6103620" cy="769441"/>
          </a:xfrm>
          <a:prstGeom prst="rect">
            <a:avLst/>
          </a:prstGeom>
          <a:noFill/>
        </p:spPr>
        <p:txBody>
          <a:bodyPr wrap="square">
            <a:spAutoFit/>
          </a:bodyPr>
          <a:lstStyle/>
          <a:p>
            <a:r>
              <a:rPr lang="en-GB" sz="4400" dirty="0">
                <a:solidFill>
                  <a:srgbClr val="0070C0"/>
                </a:solidFill>
                <a:latin typeface="Calibri" panose="020F0502020204030204" pitchFamily="34" charset="0"/>
                <a:cs typeface="Calibri" panose="020F0502020204030204" pitchFamily="34" charset="0"/>
              </a:rPr>
              <a:t>The</a:t>
            </a:r>
            <a:r>
              <a:rPr lang="en-GB" sz="3700" dirty="0">
                <a:solidFill>
                  <a:srgbClr val="0070C0"/>
                </a:solidFill>
                <a:latin typeface="Calibri" panose="020F0502020204030204" pitchFamily="34" charset="0"/>
                <a:cs typeface="Calibri" panose="020F0502020204030204" pitchFamily="34" charset="0"/>
              </a:rPr>
              <a:t> School Day: Timings</a:t>
            </a:r>
          </a:p>
        </p:txBody>
      </p:sp>
    </p:spTree>
    <p:extLst>
      <p:ext uri="{BB962C8B-B14F-4D97-AF65-F5344CB8AC3E}">
        <p14:creationId xmlns:p14="http://schemas.microsoft.com/office/powerpoint/2010/main" val="1033643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45284" y="365125"/>
            <a:ext cx="5452844" cy="5725282"/>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The School Day: Timetable</a:t>
            </a:r>
          </a:p>
          <a:p>
            <a:endParaRPr lang="en-GB" dirty="0">
              <a:latin typeface="Calibri" panose="020F0502020204030204" pitchFamily="34" charset="0"/>
              <a:cs typeface="Calibri" panose="020F0502020204030204" pitchFamily="34" charset="0"/>
            </a:endParaRPr>
          </a:p>
          <a:p>
            <a:r>
              <a:rPr lang="en-GB" sz="3800" dirty="0">
                <a:latin typeface="Calibri" panose="020F0502020204030204" pitchFamily="34" charset="0"/>
                <a:cs typeface="Calibri" panose="020F0502020204030204" pitchFamily="34" charset="0"/>
              </a:rPr>
              <a:t>We follow a one-week timetable.</a:t>
            </a:r>
          </a:p>
          <a:p>
            <a:endParaRPr lang="en-GB" sz="3800" dirty="0">
              <a:latin typeface="Calibri" panose="020F0502020204030204" pitchFamily="34" charset="0"/>
              <a:cs typeface="Calibri" panose="020F0502020204030204" pitchFamily="34" charset="0"/>
            </a:endParaRPr>
          </a:p>
          <a:p>
            <a:r>
              <a:rPr lang="en-GB" sz="3800" dirty="0">
                <a:latin typeface="Calibri" panose="020F0502020204030204" pitchFamily="34" charset="0"/>
                <a:cs typeface="Calibri" panose="020F0502020204030204" pitchFamily="34" charset="0"/>
              </a:rPr>
              <a:t>There are six lessons each day.</a:t>
            </a:r>
          </a:p>
          <a:p>
            <a:endParaRPr lang="en-GB" sz="3800" dirty="0">
              <a:latin typeface="Calibri" panose="020F0502020204030204" pitchFamily="34" charset="0"/>
              <a:cs typeface="Calibri" panose="020F0502020204030204" pitchFamily="34" charset="0"/>
            </a:endParaRPr>
          </a:p>
          <a:p>
            <a:r>
              <a:rPr lang="en-GB" sz="3800" dirty="0">
                <a:latin typeface="Calibri" panose="020F0502020204030204" pitchFamily="34" charset="0"/>
                <a:cs typeface="Calibri" panose="020F0502020204030204" pitchFamily="34" charset="0"/>
              </a:rPr>
              <a:t>Each lesson is 50 minutes (45 minutes on Friday).</a:t>
            </a:r>
          </a:p>
          <a:p>
            <a:endParaRPr lang="en-GB" sz="3800" dirty="0">
              <a:latin typeface="Calibri" panose="020F0502020204030204" pitchFamily="34" charset="0"/>
              <a:cs typeface="Calibri" panose="020F0502020204030204" pitchFamily="34" charset="0"/>
            </a:endParaRPr>
          </a:p>
          <a:p>
            <a:r>
              <a:rPr lang="en-GB" sz="3800" dirty="0">
                <a:latin typeface="Calibri" panose="020F0502020204030204" pitchFamily="34" charset="0"/>
                <a:cs typeface="Calibri" panose="020F0502020204030204" pitchFamily="34" charset="0"/>
              </a:rPr>
              <a:t>Practical lessons are sometimes delivered as a double lesson. </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A3A951E-A9A5-4AE9-83A1-6656B7DF10D4}"/>
              </a:ext>
            </a:extLst>
          </p:cNvPr>
          <p:cNvPicPr>
            <a:picLocks noChangeAspect="1"/>
          </p:cNvPicPr>
          <p:nvPr/>
        </p:nvPicPr>
        <p:blipFill>
          <a:blip r:embed="rId3"/>
          <a:stretch>
            <a:fillRect/>
          </a:stretch>
        </p:blipFill>
        <p:spPr>
          <a:xfrm>
            <a:off x="6720628" y="179376"/>
            <a:ext cx="4590500" cy="5471616"/>
          </a:xfrm>
          <a:prstGeom prst="rect">
            <a:avLst/>
          </a:prstGeom>
        </p:spPr>
      </p:pic>
    </p:spTree>
    <p:extLst>
      <p:ext uri="{BB962C8B-B14F-4D97-AF65-F5344CB8AC3E}">
        <p14:creationId xmlns:p14="http://schemas.microsoft.com/office/powerpoint/2010/main" val="4016744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6651" y="1102384"/>
            <a:ext cx="9057049" cy="5040560"/>
          </a:xfrm>
        </p:spPr>
        <p:txBody>
          <a:bodyPr>
            <a:normAutofit/>
          </a:bodyPr>
          <a:lstStyle/>
          <a:p>
            <a:r>
              <a:rPr lang="en-GB" dirty="0"/>
              <a:t>Students must be in school, in Form Room at 8.30am. (First bell goes at 8:25.)</a:t>
            </a:r>
          </a:p>
          <a:p>
            <a:r>
              <a:rPr lang="en-GB" dirty="0"/>
              <a:t>Students are to arrive on time to every lesson.</a:t>
            </a:r>
          </a:p>
          <a:p>
            <a:r>
              <a:rPr lang="en-GB" dirty="0"/>
              <a:t>Punctuality and attendance is monitored.  Attendance target is 96%. </a:t>
            </a:r>
          </a:p>
          <a:p>
            <a:r>
              <a:rPr lang="en-GB" dirty="0"/>
              <a:t>You must contact the school if your child is absent; you can use WEDUC to do this.  </a:t>
            </a:r>
          </a:p>
          <a:p>
            <a:r>
              <a:rPr lang="en-GB" dirty="0"/>
              <a:t>Appointments should be scheduled outside of school time.  If this is not possible, please notify the school. </a:t>
            </a:r>
          </a:p>
          <a:p>
            <a:r>
              <a:rPr lang="en-GB" dirty="0"/>
              <a:t>Plan ahead, know your route, remember locked carpark.</a:t>
            </a:r>
            <a:endParaRPr lang="en-US" dirty="0"/>
          </a:p>
        </p:txBody>
      </p:sp>
      <p:pic>
        <p:nvPicPr>
          <p:cNvPr id="5122" name="Picture 2" descr="C:\Documents and Settings\oha\Local Settings\Temporary Internet Files\Content.IE5\BG7T3RGD\MC900431533[1].png"/>
          <p:cNvPicPr>
            <a:picLocks noChangeAspect="1" noChangeArrowheads="1"/>
          </p:cNvPicPr>
          <p:nvPr/>
        </p:nvPicPr>
        <p:blipFill>
          <a:blip r:embed="rId3" cstate="print"/>
          <a:srcRect/>
          <a:stretch>
            <a:fillRect/>
          </a:stretch>
        </p:blipFill>
        <p:spPr bwMode="auto">
          <a:xfrm>
            <a:off x="10220636" y="3212976"/>
            <a:ext cx="1587302" cy="2285714"/>
          </a:xfrm>
          <a:prstGeom prst="rect">
            <a:avLst/>
          </a:prstGeom>
          <a:noFill/>
        </p:spPr>
      </p:pic>
      <p:sp>
        <p:nvSpPr>
          <p:cNvPr id="6" name="Title 1"/>
          <p:cNvSpPr txBox="1">
            <a:spLocks/>
          </p:cNvSpPr>
          <p:nvPr/>
        </p:nvSpPr>
        <p:spPr>
          <a:xfrm>
            <a:off x="526651" y="872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Punctuality and Attendance</a:t>
            </a:r>
          </a:p>
        </p:txBody>
      </p:sp>
    </p:spTree>
    <p:extLst>
      <p:ext uri="{BB962C8B-B14F-4D97-AF65-F5344CB8AC3E}">
        <p14:creationId xmlns:p14="http://schemas.microsoft.com/office/powerpoint/2010/main" val="3186064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6535-1D89-2DC7-80ED-146B0984F69A}"/>
              </a:ext>
            </a:extLst>
          </p:cNvPr>
          <p:cNvSpPr>
            <a:spLocks noGrp="1"/>
          </p:cNvSpPr>
          <p:nvPr>
            <p:ph type="title"/>
          </p:nvPr>
        </p:nvSpPr>
        <p:spPr>
          <a:xfrm>
            <a:off x="10214" y="28987"/>
            <a:ext cx="12189501" cy="1025759"/>
          </a:xfrm>
        </p:spPr>
        <p:txBody>
          <a:bodyPr vert="horz" lIns="91440" tIns="45720" rIns="91440" bIns="45720" rtlCol="0" anchor="ctr">
            <a:noAutofit/>
          </a:bodyPr>
          <a:lstStyle/>
          <a:p>
            <a:pPr algn="ctr"/>
            <a:br>
              <a:rPr lang="en-GB" sz="5300" b="1" i="1" dirty="0">
                <a:latin typeface="Calibri Light"/>
                <a:cs typeface="Calibri"/>
              </a:rPr>
            </a:br>
            <a:r>
              <a:rPr lang="en-GB" sz="5400" b="1" i="1" dirty="0">
                <a:latin typeface="Calibri Light"/>
                <a:ea typeface="Calibri"/>
                <a:cs typeface="Calibri"/>
              </a:rPr>
              <a:t>Attendance &amp; Punctuality</a:t>
            </a:r>
            <a:endParaRPr lang="en-US" sz="6000" i="1" dirty="0">
              <a:latin typeface="Calibri Light"/>
              <a:ea typeface="Calibri Light"/>
              <a:cs typeface="Calibri Light"/>
            </a:endParaRPr>
          </a:p>
          <a:p>
            <a:pPr algn="ctr"/>
            <a:endParaRPr lang="en-GB" sz="1200" dirty="0">
              <a:solidFill>
                <a:srgbClr val="595959"/>
              </a:solidFill>
              <a:latin typeface="Calibri"/>
              <a:cs typeface="Calibri"/>
            </a:endParaRPr>
          </a:p>
          <a:p>
            <a:pPr algn="ctr"/>
            <a:endParaRPr lang="en-GB" dirty="0">
              <a:cs typeface="Calibri Light"/>
            </a:endParaRPr>
          </a:p>
        </p:txBody>
      </p:sp>
      <p:pic>
        <p:nvPicPr>
          <p:cNvPr id="4" name="Picture 3" descr="A screenshot of a computer&#10;&#10;Description automatically generated">
            <a:extLst>
              <a:ext uri="{FF2B5EF4-FFF2-40B4-BE49-F238E27FC236}">
                <a16:creationId xmlns:a16="http://schemas.microsoft.com/office/drawing/2014/main" id="{8C419166-A567-3908-1D2A-C5F90194A9D0}"/>
              </a:ext>
            </a:extLst>
          </p:cNvPr>
          <p:cNvPicPr>
            <a:picLocks noChangeAspect="1"/>
          </p:cNvPicPr>
          <p:nvPr/>
        </p:nvPicPr>
        <p:blipFill rotWithShape="1">
          <a:blip r:embed="rId2"/>
          <a:srcRect l="21620" t="81808" r="7535" b="7905"/>
          <a:stretch/>
        </p:blipFill>
        <p:spPr>
          <a:xfrm>
            <a:off x="-35748" y="5856112"/>
            <a:ext cx="12226794" cy="997752"/>
          </a:xfrm>
          <a:prstGeom prst="rect">
            <a:avLst/>
          </a:prstGeom>
        </p:spPr>
      </p:pic>
      <p:sp>
        <p:nvSpPr>
          <p:cNvPr id="7" name="Arrow: Left 6">
            <a:extLst>
              <a:ext uri="{FF2B5EF4-FFF2-40B4-BE49-F238E27FC236}">
                <a16:creationId xmlns:a16="http://schemas.microsoft.com/office/drawing/2014/main" id="{AE8135FE-D164-A0B7-3C02-0965991A6E06}"/>
              </a:ext>
            </a:extLst>
          </p:cNvPr>
          <p:cNvSpPr/>
          <p:nvPr/>
        </p:nvSpPr>
        <p:spPr>
          <a:xfrm rot="16200000">
            <a:off x="9636560" y="289362"/>
            <a:ext cx="724371" cy="498592"/>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Left 8">
            <a:extLst>
              <a:ext uri="{FF2B5EF4-FFF2-40B4-BE49-F238E27FC236}">
                <a16:creationId xmlns:a16="http://schemas.microsoft.com/office/drawing/2014/main" id="{681B05C3-7D9B-B373-11D1-810C2981D993}"/>
              </a:ext>
            </a:extLst>
          </p:cNvPr>
          <p:cNvSpPr/>
          <p:nvPr/>
        </p:nvSpPr>
        <p:spPr>
          <a:xfrm rot="16200000">
            <a:off x="1828855" y="324668"/>
            <a:ext cx="724371" cy="498592"/>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Google Shape;538;p30">
            <a:extLst>
              <a:ext uri="{FF2B5EF4-FFF2-40B4-BE49-F238E27FC236}">
                <a16:creationId xmlns:a16="http://schemas.microsoft.com/office/drawing/2014/main" id="{A8A5B439-FF59-5D22-9E06-4E218D4E41E5}"/>
              </a:ext>
            </a:extLst>
          </p:cNvPr>
          <p:cNvSpPr txBox="1">
            <a:spLocks/>
          </p:cNvSpPr>
          <p:nvPr/>
        </p:nvSpPr>
        <p:spPr>
          <a:xfrm>
            <a:off x="104903" y="1199468"/>
            <a:ext cx="11995498" cy="4522018"/>
          </a:xfrm>
          <a:prstGeom prst="rect">
            <a:avLst/>
          </a:prstGeom>
          <a:solidFill>
            <a:schemeClr val="accent1">
              <a:lumMod val="20000"/>
              <a:lumOff val="80000"/>
            </a:schemeClr>
          </a:solid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14350" indent="-514350" algn="ctr">
              <a:spcBef>
                <a:spcPts val="0"/>
              </a:spcBef>
              <a:buAutoNum type="arabicPeriod"/>
            </a:pPr>
            <a:endParaRPr lang="en-GB" sz="3200" b="1" i="1">
              <a:latin typeface="Calibri Light"/>
            </a:endParaRPr>
          </a:p>
        </p:txBody>
      </p:sp>
      <p:sp>
        <p:nvSpPr>
          <p:cNvPr id="6" name="Content Placeholder 2">
            <a:extLst>
              <a:ext uri="{FF2B5EF4-FFF2-40B4-BE49-F238E27FC236}">
                <a16:creationId xmlns:a16="http://schemas.microsoft.com/office/drawing/2014/main" id="{B189F953-8C60-55CD-26F7-D007B0E902AF}"/>
              </a:ext>
            </a:extLst>
          </p:cNvPr>
          <p:cNvSpPr>
            <a:spLocks noGrp="1"/>
          </p:cNvSpPr>
          <p:nvPr/>
        </p:nvSpPr>
        <p:spPr>
          <a:xfrm>
            <a:off x="123239" y="1148291"/>
            <a:ext cx="11954931" cy="83402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eaLnBrk="1" hangingPunct="1">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buNone/>
            </a:pPr>
            <a:r>
              <a:rPr lang="en-GB" sz="4400" dirty="0"/>
              <a:t>Better Attendance = Better Grades  (Year 11)</a:t>
            </a:r>
            <a:endParaRPr lang="en-US" dirty="0"/>
          </a:p>
          <a:p>
            <a:pPr marL="0" indent="0" algn="ctr">
              <a:buNone/>
            </a:pPr>
            <a:endParaRPr lang="en-GB" dirty="0"/>
          </a:p>
        </p:txBody>
      </p:sp>
      <p:graphicFrame>
        <p:nvGraphicFramePr>
          <p:cNvPr id="8" name="Table 7">
            <a:extLst>
              <a:ext uri="{FF2B5EF4-FFF2-40B4-BE49-F238E27FC236}">
                <a16:creationId xmlns:a16="http://schemas.microsoft.com/office/drawing/2014/main" id="{C0B781D6-0BD1-F23B-E77F-DFC1A8037AE6}"/>
              </a:ext>
            </a:extLst>
          </p:cNvPr>
          <p:cNvGraphicFramePr>
            <a:graphicFrameLocks noGrp="1"/>
          </p:cNvGraphicFramePr>
          <p:nvPr/>
        </p:nvGraphicFramePr>
        <p:xfrm>
          <a:off x="2096347" y="1870079"/>
          <a:ext cx="8157727" cy="3785616"/>
        </p:xfrm>
        <a:graphic>
          <a:graphicData uri="http://schemas.openxmlformats.org/drawingml/2006/table">
            <a:tbl>
              <a:tblPr firstRow="1" bandRow="1">
                <a:tableStyleId>{5940675A-B579-460E-94D1-54222C63F5DA}</a:tableStyleId>
              </a:tblPr>
              <a:tblGrid>
                <a:gridCol w="4084320">
                  <a:extLst>
                    <a:ext uri="{9D8B030D-6E8A-4147-A177-3AD203B41FA5}">
                      <a16:colId xmlns:a16="http://schemas.microsoft.com/office/drawing/2014/main" val="2141597596"/>
                    </a:ext>
                  </a:extLst>
                </a:gridCol>
                <a:gridCol w="4073407">
                  <a:extLst>
                    <a:ext uri="{9D8B030D-6E8A-4147-A177-3AD203B41FA5}">
                      <a16:colId xmlns:a16="http://schemas.microsoft.com/office/drawing/2014/main" val="964378596"/>
                    </a:ext>
                  </a:extLst>
                </a:gridCol>
              </a:tblGrid>
              <a:tr h="370840">
                <a:tc>
                  <a:txBody>
                    <a:bodyPr/>
                    <a:lstStyle/>
                    <a:p>
                      <a:pPr algn="ctr"/>
                      <a:r>
                        <a:rPr lang="en-GB" sz="3600" b="1" dirty="0"/>
                        <a:t>Attendance</a:t>
                      </a:r>
                    </a:p>
                  </a:txBody>
                  <a:tcPr/>
                </a:tc>
                <a:tc>
                  <a:txBody>
                    <a:bodyPr/>
                    <a:lstStyle/>
                    <a:p>
                      <a:pPr algn="ctr"/>
                      <a:r>
                        <a:rPr lang="en-GB" sz="3600" b="1"/>
                        <a:t>Average Grade</a:t>
                      </a:r>
                    </a:p>
                  </a:txBody>
                  <a:tcPr/>
                </a:tc>
                <a:extLst>
                  <a:ext uri="{0D108BD9-81ED-4DB2-BD59-A6C34878D82A}">
                    <a16:rowId xmlns:a16="http://schemas.microsoft.com/office/drawing/2014/main" val="1129111999"/>
                  </a:ext>
                </a:extLst>
              </a:tr>
              <a:tr h="370840">
                <a:tc>
                  <a:txBody>
                    <a:bodyPr/>
                    <a:lstStyle/>
                    <a:p>
                      <a:pPr marL="0" marR="0" lvl="0" indent="0" algn="ctr">
                        <a:lnSpc>
                          <a:spcPct val="90000"/>
                        </a:lnSpc>
                        <a:spcBef>
                          <a:spcPts val="1000"/>
                        </a:spcBef>
                        <a:spcAft>
                          <a:spcPts val="0"/>
                        </a:spcAft>
                        <a:buNone/>
                      </a:pPr>
                      <a:r>
                        <a:rPr lang="en-GB" sz="3600" u="none" strike="noStrike" noProof="0">
                          <a:solidFill>
                            <a:srgbClr val="000000"/>
                          </a:solidFill>
                        </a:rPr>
                        <a:t>90%+</a:t>
                      </a:r>
                    </a:p>
                  </a:txBody>
                  <a:tcPr anchor="ctr"/>
                </a:tc>
                <a:tc>
                  <a:txBody>
                    <a:bodyPr/>
                    <a:lstStyle/>
                    <a:p>
                      <a:pPr marL="114300" marR="0" lvl="0" indent="0" algn="ctr">
                        <a:lnSpc>
                          <a:spcPct val="90000"/>
                        </a:lnSpc>
                        <a:spcBef>
                          <a:spcPts val="1000"/>
                        </a:spcBef>
                        <a:spcAft>
                          <a:spcPts val="0"/>
                        </a:spcAft>
                        <a:buNone/>
                      </a:pPr>
                      <a:r>
                        <a:rPr lang="en-GB" sz="3600" u="none" strike="noStrike" noProof="0">
                          <a:solidFill>
                            <a:srgbClr val="000000"/>
                          </a:solidFill>
                        </a:rPr>
                        <a:t>5.9 </a:t>
                      </a:r>
                      <a:endParaRPr lang="en-GB" sz="3600"/>
                    </a:p>
                  </a:txBody>
                  <a:tcPr anchor="ctr"/>
                </a:tc>
                <a:extLst>
                  <a:ext uri="{0D108BD9-81ED-4DB2-BD59-A6C34878D82A}">
                    <a16:rowId xmlns:a16="http://schemas.microsoft.com/office/drawing/2014/main" val="3512493229"/>
                  </a:ext>
                </a:extLst>
              </a:tr>
              <a:tr h="370840">
                <a:tc>
                  <a:txBody>
                    <a:bodyPr/>
                    <a:lstStyle/>
                    <a:p>
                      <a:pPr algn="ctr"/>
                      <a:r>
                        <a:rPr lang="en-GB" sz="3600"/>
                        <a:t>80-90%</a:t>
                      </a:r>
                    </a:p>
                  </a:txBody>
                  <a:tcPr anchor="ctr"/>
                </a:tc>
                <a:tc>
                  <a:txBody>
                    <a:bodyPr/>
                    <a:lstStyle/>
                    <a:p>
                      <a:pPr marL="114300" marR="0" lvl="0" indent="0" algn="ctr">
                        <a:lnSpc>
                          <a:spcPct val="90000"/>
                        </a:lnSpc>
                        <a:spcBef>
                          <a:spcPts val="1000"/>
                        </a:spcBef>
                        <a:spcAft>
                          <a:spcPts val="0"/>
                        </a:spcAft>
                        <a:buNone/>
                      </a:pPr>
                      <a:r>
                        <a:rPr lang="en-GB" sz="3600" u="none" strike="noStrike" noProof="0">
                          <a:solidFill>
                            <a:srgbClr val="000000"/>
                          </a:solidFill>
                        </a:rPr>
                        <a:t>4.9</a:t>
                      </a:r>
                      <a:endParaRPr lang="en-US" sz="3600" u="none" strike="noStrike" noProof="0">
                        <a:solidFill>
                          <a:srgbClr val="000000"/>
                        </a:solidFill>
                      </a:endParaRPr>
                    </a:p>
                  </a:txBody>
                  <a:tcPr anchor="ctr"/>
                </a:tc>
                <a:extLst>
                  <a:ext uri="{0D108BD9-81ED-4DB2-BD59-A6C34878D82A}">
                    <a16:rowId xmlns:a16="http://schemas.microsoft.com/office/drawing/2014/main" val="3817420583"/>
                  </a:ext>
                </a:extLst>
              </a:tr>
              <a:tr h="370840">
                <a:tc>
                  <a:txBody>
                    <a:bodyPr/>
                    <a:lstStyle/>
                    <a:p>
                      <a:pPr algn="ctr"/>
                      <a:r>
                        <a:rPr lang="en-GB" sz="3600" dirty="0"/>
                        <a:t>70-80%</a:t>
                      </a:r>
                    </a:p>
                  </a:txBody>
                  <a:tcPr anchor="ctr"/>
                </a:tc>
                <a:tc>
                  <a:txBody>
                    <a:bodyPr/>
                    <a:lstStyle/>
                    <a:p>
                      <a:pPr marL="114300" marR="0" lvl="0" indent="0" algn="ctr">
                        <a:lnSpc>
                          <a:spcPct val="90000"/>
                        </a:lnSpc>
                        <a:spcBef>
                          <a:spcPts val="1000"/>
                        </a:spcBef>
                        <a:spcAft>
                          <a:spcPts val="0"/>
                        </a:spcAft>
                        <a:buNone/>
                      </a:pPr>
                      <a:r>
                        <a:rPr lang="en-GB" sz="3600" u="none" strike="noStrike" noProof="0">
                          <a:solidFill>
                            <a:srgbClr val="000000"/>
                          </a:solidFill>
                        </a:rPr>
                        <a:t>4.7 </a:t>
                      </a:r>
                      <a:endParaRPr lang="en-US" sz="3600" u="none" strike="noStrike" noProof="0">
                        <a:solidFill>
                          <a:srgbClr val="000000"/>
                        </a:solidFill>
                      </a:endParaRPr>
                    </a:p>
                  </a:txBody>
                  <a:tcPr anchor="ctr"/>
                </a:tc>
                <a:extLst>
                  <a:ext uri="{0D108BD9-81ED-4DB2-BD59-A6C34878D82A}">
                    <a16:rowId xmlns:a16="http://schemas.microsoft.com/office/drawing/2014/main" val="944758426"/>
                  </a:ext>
                </a:extLst>
              </a:tr>
              <a:tr h="370840">
                <a:tc>
                  <a:txBody>
                    <a:bodyPr/>
                    <a:lstStyle/>
                    <a:p>
                      <a:pPr lvl="0" algn="ctr">
                        <a:buNone/>
                      </a:pPr>
                      <a:r>
                        <a:rPr lang="en-GB" sz="3600" u="none" strike="noStrike" noProof="0">
                          <a:solidFill>
                            <a:srgbClr val="000000"/>
                          </a:solidFill>
                        </a:rPr>
                        <a:t>60-70% </a:t>
                      </a:r>
                      <a:endParaRPr lang="en-US" sz="3600"/>
                    </a:p>
                  </a:txBody>
                  <a:tcPr anchor="ctr"/>
                </a:tc>
                <a:tc>
                  <a:txBody>
                    <a:bodyPr/>
                    <a:lstStyle/>
                    <a:p>
                      <a:pPr marL="114300" marR="0" lvl="0" indent="0" algn="ctr">
                        <a:lnSpc>
                          <a:spcPct val="90000"/>
                        </a:lnSpc>
                        <a:spcBef>
                          <a:spcPts val="1000"/>
                        </a:spcBef>
                        <a:spcAft>
                          <a:spcPts val="0"/>
                        </a:spcAft>
                        <a:buNone/>
                      </a:pPr>
                      <a:r>
                        <a:rPr lang="en-GB" sz="3600" u="none" strike="noStrike" noProof="0">
                          <a:solidFill>
                            <a:srgbClr val="000000"/>
                          </a:solidFill>
                        </a:rPr>
                        <a:t>2.8</a:t>
                      </a:r>
                      <a:endParaRPr lang="en-US" sz="3600" u="none" strike="noStrike" noProof="0">
                        <a:solidFill>
                          <a:srgbClr val="000000"/>
                        </a:solidFill>
                      </a:endParaRPr>
                    </a:p>
                  </a:txBody>
                  <a:tcPr anchor="ctr"/>
                </a:tc>
                <a:extLst>
                  <a:ext uri="{0D108BD9-81ED-4DB2-BD59-A6C34878D82A}">
                    <a16:rowId xmlns:a16="http://schemas.microsoft.com/office/drawing/2014/main" val="2855085498"/>
                  </a:ext>
                </a:extLst>
              </a:tr>
              <a:tr h="370840">
                <a:tc>
                  <a:txBody>
                    <a:bodyPr/>
                    <a:lstStyle/>
                    <a:p>
                      <a:pPr lvl="0" algn="ctr">
                        <a:buNone/>
                      </a:pPr>
                      <a:r>
                        <a:rPr lang="en-GB" sz="3600" u="none" strike="noStrike" noProof="0">
                          <a:solidFill>
                            <a:srgbClr val="000000"/>
                          </a:solidFill>
                        </a:rPr>
                        <a:t>50-60% </a:t>
                      </a:r>
                      <a:endParaRPr lang="en-US" sz="3600"/>
                    </a:p>
                  </a:txBody>
                  <a:tcPr anchor="ctr"/>
                </a:tc>
                <a:tc>
                  <a:txBody>
                    <a:bodyPr/>
                    <a:lstStyle/>
                    <a:p>
                      <a:pPr lvl="0" algn="ctr">
                        <a:buNone/>
                      </a:pPr>
                      <a:r>
                        <a:rPr lang="en-GB" sz="3600" u="none" strike="noStrike" noProof="0" dirty="0">
                          <a:solidFill>
                            <a:srgbClr val="000000"/>
                          </a:solidFill>
                        </a:rPr>
                        <a:t>2.4</a:t>
                      </a:r>
                      <a:endParaRPr lang="en-US" sz="3600" dirty="0"/>
                    </a:p>
                  </a:txBody>
                  <a:tcPr anchor="ctr"/>
                </a:tc>
                <a:extLst>
                  <a:ext uri="{0D108BD9-81ED-4DB2-BD59-A6C34878D82A}">
                    <a16:rowId xmlns:a16="http://schemas.microsoft.com/office/drawing/2014/main" val="1794807338"/>
                  </a:ext>
                </a:extLst>
              </a:tr>
            </a:tbl>
          </a:graphicData>
        </a:graphic>
      </p:graphicFrame>
    </p:spTree>
    <p:extLst>
      <p:ext uri="{BB962C8B-B14F-4D97-AF65-F5344CB8AC3E}">
        <p14:creationId xmlns:p14="http://schemas.microsoft.com/office/powerpoint/2010/main" val="2844962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5654" y="1256928"/>
            <a:ext cx="9556413" cy="4344144"/>
          </a:xfrm>
        </p:spPr>
        <p:txBody>
          <a:bodyPr>
            <a:noAutofit/>
          </a:bodyPr>
          <a:lstStyle/>
          <a:p>
            <a:r>
              <a:rPr lang="en-GB" dirty="0"/>
              <a:t>See it, Hear it, Lose it!</a:t>
            </a:r>
          </a:p>
          <a:p>
            <a:r>
              <a:rPr lang="en-GB" dirty="0"/>
              <a:t>Mobiles are NOT permitted in school at any time.  </a:t>
            </a:r>
          </a:p>
          <a:p>
            <a:r>
              <a:rPr lang="en-GB" dirty="0"/>
              <a:t>Mobiles will be confiscated if misused and parents will have to pick the phone up from Reception at the end of the school day.</a:t>
            </a:r>
          </a:p>
          <a:p>
            <a:r>
              <a:rPr lang="en-GB" dirty="0" err="1"/>
              <a:t>Earpods</a:t>
            </a:r>
            <a:r>
              <a:rPr lang="en-GB" dirty="0"/>
              <a:t>, headphones, smartwatches are also banned.</a:t>
            </a:r>
          </a:p>
          <a:p>
            <a:r>
              <a:rPr lang="en-GB" dirty="0"/>
              <a:t>Mobiles at home:  limit screen time and do not use in the bedroom!  </a:t>
            </a:r>
          </a:p>
          <a:p>
            <a:pPr marL="0" indent="0">
              <a:buNone/>
            </a:pPr>
            <a:endParaRPr lang="en-GB" dirty="0"/>
          </a:p>
        </p:txBody>
      </p:sp>
      <p:sp>
        <p:nvSpPr>
          <p:cNvPr id="6" name="Title 1"/>
          <p:cNvSpPr txBox="1">
            <a:spLocks/>
          </p:cNvSpPr>
          <p:nvPr/>
        </p:nvSpPr>
        <p:spPr>
          <a:xfrm>
            <a:off x="575654" y="1386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Mobile Phones: at school and at home</a:t>
            </a:r>
          </a:p>
        </p:txBody>
      </p:sp>
      <p:pic>
        <p:nvPicPr>
          <p:cNvPr id="8" name="Picture 7">
            <a:extLst>
              <a:ext uri="{FF2B5EF4-FFF2-40B4-BE49-F238E27FC236}">
                <a16:creationId xmlns:a16="http://schemas.microsoft.com/office/drawing/2014/main" id="{1FC9B9F6-F7F0-B22C-089E-DDFD28D99D07}"/>
              </a:ext>
            </a:extLst>
          </p:cNvPr>
          <p:cNvPicPr>
            <a:picLocks noChangeAspect="1"/>
          </p:cNvPicPr>
          <p:nvPr/>
        </p:nvPicPr>
        <p:blipFill>
          <a:blip r:embed="rId2">
            <a:clrChange>
              <a:clrFrom>
                <a:srgbClr val="FFFFFF"/>
              </a:clrFrom>
              <a:clrTo>
                <a:srgbClr val="FFFFFF">
                  <a:alpha val="0"/>
                </a:srgbClr>
              </a:clrTo>
            </a:clrChange>
            <a:extLst>
              <a:ext uri="{837473B0-CC2E-450A-ABE3-18F120FF3D39}">
                <a1611:picAttrSrcUrl xmlns:a1611="http://schemas.microsoft.com/office/drawing/2016/11/main" r:id="rId3"/>
              </a:ext>
            </a:extLst>
          </a:blip>
          <a:stretch>
            <a:fillRect/>
          </a:stretch>
        </p:blipFill>
        <p:spPr>
          <a:xfrm>
            <a:off x="10132067" y="4352107"/>
            <a:ext cx="1665287" cy="1248965"/>
          </a:xfrm>
          <a:prstGeom prst="rect">
            <a:avLst/>
          </a:prstGeom>
        </p:spPr>
      </p:pic>
    </p:spTree>
    <p:extLst>
      <p:ext uri="{BB962C8B-B14F-4D97-AF65-F5344CB8AC3E}">
        <p14:creationId xmlns:p14="http://schemas.microsoft.com/office/powerpoint/2010/main" val="2765924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2847" y="1307963"/>
            <a:ext cx="9764785" cy="3724096"/>
          </a:xfrm>
          <a:prstGeom prst="rect">
            <a:avLst/>
          </a:prstGeom>
          <a:noFill/>
        </p:spPr>
        <p:txBody>
          <a:bodyPr wrap="square">
            <a:spAutoFit/>
          </a:bodyPr>
          <a:lstStyle/>
          <a:p>
            <a:r>
              <a:rPr lang="en-GB" sz="4000" dirty="0">
                <a:latin typeface="Calibri" panose="020F0502020204030204" pitchFamily="34" charset="0"/>
                <a:cs typeface="Calibri" panose="020F0502020204030204" pitchFamily="34" charset="0"/>
              </a:rPr>
              <a:t>Consistently positive behaviour is rewarded in a variety of ways.</a:t>
            </a:r>
          </a:p>
          <a:p>
            <a:endParaRPr lang="en-GB" sz="4000" dirty="0">
              <a:latin typeface="Calibri" panose="020F0502020204030204" pitchFamily="34" charset="0"/>
              <a:cs typeface="Calibri" panose="020F0502020204030204" pitchFamily="34" charset="0"/>
            </a:endParaRPr>
          </a:p>
          <a:p>
            <a:r>
              <a:rPr lang="en-GB" sz="4000" dirty="0">
                <a:latin typeface="Calibri" panose="020F0502020204030204" pitchFamily="34" charset="0"/>
                <a:cs typeface="Calibri" panose="020F0502020204030204" pitchFamily="34" charset="0"/>
              </a:rPr>
              <a:t>Unacceptable behaviour which breaks the school rules will always be sanctioned.</a:t>
            </a:r>
          </a:p>
          <a:p>
            <a:endParaRPr lang="en-GB" sz="3600" dirty="0">
              <a:latin typeface="Calibri" panose="020F0502020204030204" pitchFamily="34" charset="0"/>
              <a:cs typeface="Calibri" panose="020F0502020204030204" pitchFamily="34" charset="0"/>
            </a:endParaRPr>
          </a:p>
        </p:txBody>
      </p:sp>
      <p:sp>
        <p:nvSpPr>
          <p:cNvPr id="5" name="Title 1"/>
          <p:cNvSpPr txBox="1">
            <a:spLocks/>
          </p:cNvSpPr>
          <p:nvPr/>
        </p:nvSpPr>
        <p:spPr>
          <a:xfrm>
            <a:off x="594919" y="1637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Behaviour</a:t>
            </a:r>
          </a:p>
        </p:txBody>
      </p:sp>
    </p:spTree>
    <p:extLst>
      <p:ext uri="{BB962C8B-B14F-4D97-AF65-F5344CB8AC3E}">
        <p14:creationId xmlns:p14="http://schemas.microsoft.com/office/powerpoint/2010/main" val="686819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6535-1D89-2DC7-80ED-146B0984F69A}"/>
              </a:ext>
            </a:extLst>
          </p:cNvPr>
          <p:cNvSpPr>
            <a:spLocks noGrp="1"/>
          </p:cNvSpPr>
          <p:nvPr>
            <p:ph type="title"/>
          </p:nvPr>
        </p:nvSpPr>
        <p:spPr>
          <a:xfrm>
            <a:off x="10214" y="28987"/>
            <a:ext cx="12189501" cy="1025759"/>
          </a:xfrm>
        </p:spPr>
        <p:txBody>
          <a:bodyPr vert="horz" lIns="91440" tIns="45720" rIns="91440" bIns="45720" rtlCol="0" anchor="ctr">
            <a:noAutofit/>
          </a:bodyPr>
          <a:lstStyle/>
          <a:p>
            <a:pPr algn="ctr"/>
            <a:br>
              <a:rPr lang="en-GB" sz="5300" b="1" i="1" dirty="0">
                <a:latin typeface="Calibri Light"/>
                <a:cs typeface="Calibri"/>
              </a:rPr>
            </a:br>
            <a:r>
              <a:rPr lang="en-GB" dirty="0">
                <a:solidFill>
                  <a:srgbClr val="0070C0"/>
                </a:solidFill>
                <a:latin typeface="Calibri Light"/>
                <a:ea typeface="Calibri"/>
                <a:cs typeface="Calibri"/>
              </a:rPr>
              <a:t>Behaviour</a:t>
            </a:r>
            <a:endParaRPr lang="en-US" dirty="0">
              <a:solidFill>
                <a:srgbClr val="0070C0"/>
              </a:solidFill>
              <a:latin typeface="Calibri Light"/>
              <a:ea typeface="Calibri Light"/>
              <a:cs typeface="Calibri Light"/>
            </a:endParaRPr>
          </a:p>
          <a:p>
            <a:pPr algn="ctr"/>
            <a:endParaRPr lang="en-GB" sz="1200" dirty="0">
              <a:solidFill>
                <a:srgbClr val="595959"/>
              </a:solidFill>
              <a:latin typeface="Calibri"/>
              <a:cs typeface="Calibri"/>
            </a:endParaRPr>
          </a:p>
          <a:p>
            <a:pPr algn="ctr"/>
            <a:endParaRPr lang="en-GB" dirty="0">
              <a:cs typeface="Calibri Light"/>
            </a:endParaRPr>
          </a:p>
        </p:txBody>
      </p:sp>
      <p:pic>
        <p:nvPicPr>
          <p:cNvPr id="4" name="Picture 3" descr="A screenshot of a computer&#10;&#10;Description automatically generated">
            <a:extLst>
              <a:ext uri="{FF2B5EF4-FFF2-40B4-BE49-F238E27FC236}">
                <a16:creationId xmlns:a16="http://schemas.microsoft.com/office/drawing/2014/main" id="{8C419166-A567-3908-1D2A-C5F90194A9D0}"/>
              </a:ext>
            </a:extLst>
          </p:cNvPr>
          <p:cNvPicPr>
            <a:picLocks noChangeAspect="1"/>
          </p:cNvPicPr>
          <p:nvPr/>
        </p:nvPicPr>
        <p:blipFill rotWithShape="1">
          <a:blip r:embed="rId2"/>
          <a:srcRect l="21620" t="81808" r="7535" b="7905"/>
          <a:stretch/>
        </p:blipFill>
        <p:spPr>
          <a:xfrm>
            <a:off x="-35748" y="5856112"/>
            <a:ext cx="12226794" cy="997752"/>
          </a:xfrm>
          <a:prstGeom prst="rect">
            <a:avLst/>
          </a:prstGeom>
        </p:spPr>
      </p:pic>
      <p:sp>
        <p:nvSpPr>
          <p:cNvPr id="11" name="Content Placeholder 2">
            <a:extLst>
              <a:ext uri="{FF2B5EF4-FFF2-40B4-BE49-F238E27FC236}">
                <a16:creationId xmlns:a16="http://schemas.microsoft.com/office/drawing/2014/main" id="{F01FB1D1-753C-A640-5553-2CD44816928F}"/>
              </a:ext>
            </a:extLst>
          </p:cNvPr>
          <p:cNvSpPr txBox="1">
            <a:spLocks/>
          </p:cNvSpPr>
          <p:nvPr/>
        </p:nvSpPr>
        <p:spPr>
          <a:xfrm>
            <a:off x="10657" y="966653"/>
            <a:ext cx="12189500" cy="492430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gn="ctr"/>
            <a:endParaRPr lang="en" sz="2600" b="1" i="1">
              <a:latin typeface="Calibri Light"/>
              <a:ea typeface="Calibri" panose="020F0502020204030204"/>
              <a:cs typeface="Calibri" panose="020F0502020204030204"/>
            </a:endParaRPr>
          </a:p>
        </p:txBody>
      </p:sp>
      <p:sp>
        <p:nvSpPr>
          <p:cNvPr id="16" name="Google Shape;538;p30">
            <a:extLst>
              <a:ext uri="{FF2B5EF4-FFF2-40B4-BE49-F238E27FC236}">
                <a16:creationId xmlns:a16="http://schemas.microsoft.com/office/drawing/2014/main" id="{9A63B5C0-5C53-5CB0-A5F5-BCA5E6DEB966}"/>
              </a:ext>
            </a:extLst>
          </p:cNvPr>
          <p:cNvSpPr txBox="1">
            <a:spLocks/>
          </p:cNvSpPr>
          <p:nvPr/>
        </p:nvSpPr>
        <p:spPr>
          <a:xfrm>
            <a:off x="217460" y="3233067"/>
            <a:ext cx="11725918" cy="2541420"/>
          </a:xfrm>
          <a:prstGeom prst="rect">
            <a:avLst/>
          </a:prstGeom>
          <a:solidFill>
            <a:schemeClr val="accent1">
              <a:lumMod val="20000"/>
              <a:lumOff val="80000"/>
            </a:schemeClr>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57200">
              <a:buFont typeface="Courier New"/>
              <a:buChar char="o"/>
            </a:pPr>
            <a:r>
              <a:rPr lang="en-GB" sz="2400" dirty="0">
                <a:solidFill>
                  <a:schemeClr val="tx1"/>
                </a:solidFill>
                <a:latin typeface="Calibri" panose="020F0502020204030204" pitchFamily="34" charset="0"/>
                <a:cs typeface="Calibri" panose="020F0502020204030204" pitchFamily="34" charset="0"/>
              </a:rPr>
              <a:t>We use </a:t>
            </a:r>
            <a:r>
              <a:rPr lang="en-GB" sz="2400" dirty="0" err="1">
                <a:solidFill>
                  <a:schemeClr val="tx1"/>
                </a:solidFill>
                <a:latin typeface="Calibri" panose="020F0502020204030204" pitchFamily="34" charset="0"/>
                <a:cs typeface="Calibri" panose="020F0502020204030204" pitchFamily="34" charset="0"/>
              </a:rPr>
              <a:t>ClassCharts</a:t>
            </a:r>
            <a:r>
              <a:rPr lang="en-GB" sz="2400" dirty="0">
                <a:solidFill>
                  <a:schemeClr val="tx1"/>
                </a:solidFill>
                <a:latin typeface="Calibri" panose="020F0502020204030204" pitchFamily="34" charset="0"/>
                <a:cs typeface="Calibri" panose="020F0502020204030204" pitchFamily="34" charset="0"/>
              </a:rPr>
              <a:t> for both positive and negative points. </a:t>
            </a:r>
            <a:endParaRPr lang="en-US" sz="2400" dirty="0">
              <a:latin typeface="Calibri" panose="020F0502020204030204" pitchFamily="34" charset="0"/>
              <a:cs typeface="Calibri" panose="020F0502020204030204" pitchFamily="34" charset="0"/>
            </a:endParaRPr>
          </a:p>
          <a:p>
            <a:pPr marL="457200" indent="-457200">
              <a:buFont typeface="Courier New"/>
              <a:buChar char="o"/>
            </a:pPr>
            <a:r>
              <a:rPr lang="en-GB" sz="2400" dirty="0">
                <a:solidFill>
                  <a:schemeClr val="tx1"/>
                </a:solidFill>
                <a:latin typeface="Calibri" panose="020F0502020204030204" pitchFamily="34" charset="0"/>
                <a:cs typeface="Calibri" panose="020F0502020204030204" pitchFamily="34" charset="0"/>
              </a:rPr>
              <a:t>Parent logins for </a:t>
            </a:r>
            <a:r>
              <a:rPr lang="en-GB" sz="2400" dirty="0" err="1">
                <a:solidFill>
                  <a:schemeClr val="tx1"/>
                </a:solidFill>
                <a:latin typeface="Calibri" panose="020F0502020204030204" pitchFamily="34" charset="0"/>
                <a:cs typeface="Calibri" panose="020F0502020204030204" pitchFamily="34" charset="0"/>
              </a:rPr>
              <a:t>ClassCharts</a:t>
            </a:r>
            <a:r>
              <a:rPr lang="en-GB" sz="2400" dirty="0">
                <a:solidFill>
                  <a:schemeClr val="tx1"/>
                </a:solidFill>
                <a:latin typeface="Calibri" panose="020F0502020204030204" pitchFamily="34" charset="0"/>
                <a:cs typeface="Calibri" panose="020F0502020204030204" pitchFamily="34" charset="0"/>
              </a:rPr>
              <a:t> will be provided in September and we encourage you to check your child’s progress as much as possible.</a:t>
            </a:r>
          </a:p>
          <a:p>
            <a:pPr marL="457200" indent="-457200">
              <a:buFont typeface="Courier New"/>
              <a:buChar char="o"/>
            </a:pPr>
            <a:r>
              <a:rPr lang="en-GB" sz="2400" dirty="0">
                <a:solidFill>
                  <a:schemeClr val="tx1"/>
                </a:solidFill>
                <a:latin typeface="Calibri" panose="020F0502020204030204" pitchFamily="34" charset="0"/>
                <a:cs typeface="Calibri" panose="020F0502020204030204" pitchFamily="34" charset="0"/>
              </a:rPr>
              <a:t>Students can use their balance of positive points to purchase rewards from the </a:t>
            </a:r>
            <a:r>
              <a:rPr lang="en-GB" sz="2400" dirty="0" err="1">
                <a:solidFill>
                  <a:schemeClr val="tx1"/>
                </a:solidFill>
                <a:latin typeface="Calibri" panose="020F0502020204030204" pitchFamily="34" charset="0"/>
                <a:cs typeface="Calibri" panose="020F0502020204030204" pitchFamily="34" charset="0"/>
              </a:rPr>
              <a:t>ClassCharts</a:t>
            </a:r>
            <a:r>
              <a:rPr lang="en-GB" sz="2400" dirty="0">
                <a:solidFill>
                  <a:schemeClr val="tx1"/>
                </a:solidFill>
                <a:latin typeface="Calibri" panose="020F0502020204030204" pitchFamily="34" charset="0"/>
                <a:cs typeface="Calibri" panose="020F0502020204030204" pitchFamily="34" charset="0"/>
              </a:rPr>
              <a:t> reward shop.  </a:t>
            </a:r>
          </a:p>
          <a:p>
            <a:pPr marL="457200" indent="-457200">
              <a:buFont typeface="Courier New"/>
              <a:buChar char="o"/>
            </a:pPr>
            <a:r>
              <a:rPr lang="en-GB" sz="2400" dirty="0">
                <a:solidFill>
                  <a:schemeClr val="tx1"/>
                </a:solidFill>
                <a:latin typeface="Calibri" panose="020F0502020204030204" pitchFamily="34" charset="0"/>
                <a:cs typeface="Calibri" panose="020F0502020204030204" pitchFamily="34" charset="0"/>
              </a:rPr>
              <a:t>There are plenty of rewards to be won including trips, the Big Bash, Achievement badges, certificates and much more. </a:t>
            </a:r>
          </a:p>
        </p:txBody>
      </p:sp>
      <p:pic>
        <p:nvPicPr>
          <p:cNvPr id="12" name="Picture 11" descr="A person in a garment on a mat&#10;&#10;Description automatically generated">
            <a:extLst>
              <a:ext uri="{FF2B5EF4-FFF2-40B4-BE49-F238E27FC236}">
                <a16:creationId xmlns:a16="http://schemas.microsoft.com/office/drawing/2014/main" id="{065B7022-EE67-1BE2-DA8A-82EE3974A0F8}"/>
              </a:ext>
            </a:extLst>
          </p:cNvPr>
          <p:cNvPicPr>
            <a:picLocks noChangeAspect="1"/>
          </p:cNvPicPr>
          <p:nvPr/>
        </p:nvPicPr>
        <p:blipFill>
          <a:blip r:embed="rId3"/>
          <a:stretch>
            <a:fillRect/>
          </a:stretch>
        </p:blipFill>
        <p:spPr>
          <a:xfrm>
            <a:off x="237068" y="73378"/>
            <a:ext cx="2065866" cy="30893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Picture 12" descr="A group of people playing in a park&#10;&#10;Description automatically generated">
            <a:extLst>
              <a:ext uri="{FF2B5EF4-FFF2-40B4-BE49-F238E27FC236}">
                <a16:creationId xmlns:a16="http://schemas.microsoft.com/office/drawing/2014/main" id="{25564EEE-21A7-FE2F-7A22-0711BB69DD15}"/>
              </a:ext>
            </a:extLst>
          </p:cNvPr>
          <p:cNvPicPr>
            <a:picLocks noChangeAspect="1"/>
          </p:cNvPicPr>
          <p:nvPr/>
        </p:nvPicPr>
        <p:blipFill>
          <a:blip r:embed="rId4"/>
          <a:stretch>
            <a:fillRect/>
          </a:stretch>
        </p:blipFill>
        <p:spPr>
          <a:xfrm>
            <a:off x="2889956" y="1189820"/>
            <a:ext cx="2846681" cy="18913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4" name="Picture 13" descr="A person and person standing on a stage with a child holding a certificate&#10;&#10;Description automatically generated">
            <a:extLst>
              <a:ext uri="{FF2B5EF4-FFF2-40B4-BE49-F238E27FC236}">
                <a16:creationId xmlns:a16="http://schemas.microsoft.com/office/drawing/2014/main" id="{5B7C6620-FFFF-F1B4-B3C0-9A1D5AC46899}"/>
              </a:ext>
            </a:extLst>
          </p:cNvPr>
          <p:cNvPicPr>
            <a:picLocks noChangeAspect="1"/>
          </p:cNvPicPr>
          <p:nvPr/>
        </p:nvPicPr>
        <p:blipFill>
          <a:blip r:embed="rId5"/>
          <a:stretch>
            <a:fillRect/>
          </a:stretch>
        </p:blipFill>
        <p:spPr>
          <a:xfrm>
            <a:off x="9889067" y="101600"/>
            <a:ext cx="2056460" cy="30893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5" name="Picture 14" descr="A person standing at a podium with a microphone&#10;&#10;Description automatically generated">
            <a:extLst>
              <a:ext uri="{FF2B5EF4-FFF2-40B4-BE49-F238E27FC236}">
                <a16:creationId xmlns:a16="http://schemas.microsoft.com/office/drawing/2014/main" id="{1F0652B2-8793-D2AC-4F0B-7FCA9C6C2148}"/>
              </a:ext>
            </a:extLst>
          </p:cNvPr>
          <p:cNvPicPr>
            <a:picLocks noChangeAspect="1"/>
          </p:cNvPicPr>
          <p:nvPr/>
        </p:nvPicPr>
        <p:blipFill>
          <a:blip r:embed="rId6"/>
          <a:stretch>
            <a:fillRect/>
          </a:stretch>
        </p:blipFill>
        <p:spPr>
          <a:xfrm>
            <a:off x="6238992" y="1188728"/>
            <a:ext cx="2846681" cy="18935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74139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8C5B9-0C25-4A50-BCCA-0A1B6CBF85FC}"/>
              </a:ext>
            </a:extLst>
          </p:cNvPr>
          <p:cNvSpPr>
            <a:spLocks noGrp="1"/>
          </p:cNvSpPr>
          <p:nvPr>
            <p:ph type="title"/>
          </p:nvPr>
        </p:nvSpPr>
        <p:spPr/>
        <p:txBody>
          <a:bodyPr/>
          <a:lstStyle/>
          <a:p>
            <a:r>
              <a:rPr lang="en-GB" dirty="0">
                <a:solidFill>
                  <a:srgbClr val="0070C0"/>
                </a:solidFill>
              </a:rPr>
              <a:t>Home School Agreement</a:t>
            </a:r>
          </a:p>
        </p:txBody>
      </p:sp>
      <p:sp>
        <p:nvSpPr>
          <p:cNvPr id="3" name="Text Placeholder 2">
            <a:extLst>
              <a:ext uri="{FF2B5EF4-FFF2-40B4-BE49-F238E27FC236}">
                <a16:creationId xmlns:a16="http://schemas.microsoft.com/office/drawing/2014/main" id="{148A405C-F47A-471F-9CA8-7ABECEB6800E}"/>
              </a:ext>
            </a:extLst>
          </p:cNvPr>
          <p:cNvSpPr>
            <a:spLocks noGrp="1"/>
          </p:cNvSpPr>
          <p:nvPr>
            <p:ph type="body" idx="1"/>
          </p:nvPr>
        </p:nvSpPr>
        <p:spPr>
          <a:xfrm>
            <a:off x="838200" y="1825625"/>
            <a:ext cx="7257176" cy="3891434"/>
          </a:xfrm>
        </p:spPr>
        <p:txBody>
          <a:bodyPr/>
          <a:lstStyle/>
          <a:p>
            <a:pPr marL="114300" indent="0">
              <a:buNone/>
            </a:pPr>
            <a:r>
              <a:rPr lang="en-GB" dirty="0"/>
              <a:t>This agreement will be distributed in September.  The goal to establish positive relationships and ensure that expectations are understood by all so that we can help your child achieve the best possible outcomes.</a:t>
            </a:r>
          </a:p>
          <a:p>
            <a:pPr marL="114300" indent="0">
              <a:buNone/>
            </a:pPr>
            <a:r>
              <a:rPr lang="en-GB" dirty="0"/>
              <a:t>You can also see a copy in the Transition Booklet or on our website.</a:t>
            </a:r>
          </a:p>
        </p:txBody>
      </p:sp>
      <p:pic>
        <p:nvPicPr>
          <p:cNvPr id="4" name="Picture 3">
            <a:extLst>
              <a:ext uri="{FF2B5EF4-FFF2-40B4-BE49-F238E27FC236}">
                <a16:creationId xmlns:a16="http://schemas.microsoft.com/office/drawing/2014/main" id="{9549894D-5380-43C5-988F-8B7393A76B54}"/>
              </a:ext>
            </a:extLst>
          </p:cNvPr>
          <p:cNvPicPr/>
          <p:nvPr/>
        </p:nvPicPr>
        <p:blipFill>
          <a:blip r:embed="rId2"/>
          <a:stretch>
            <a:fillRect/>
          </a:stretch>
        </p:blipFill>
        <p:spPr>
          <a:xfrm>
            <a:off x="8607104" y="197805"/>
            <a:ext cx="2661623" cy="5431207"/>
          </a:xfrm>
          <a:prstGeom prst="rect">
            <a:avLst/>
          </a:prstGeom>
        </p:spPr>
      </p:pic>
    </p:spTree>
    <p:extLst>
      <p:ext uri="{BB962C8B-B14F-4D97-AF65-F5344CB8AC3E}">
        <p14:creationId xmlns:p14="http://schemas.microsoft.com/office/powerpoint/2010/main" val="2589636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3654" y="1140160"/>
            <a:ext cx="10968987" cy="4577679"/>
          </a:xfrm>
          <a:noFill/>
        </p:spPr>
        <p:txBody>
          <a:bodyPr>
            <a:normAutofit lnSpcReduction="10000"/>
          </a:bodyPr>
          <a:lstStyle/>
          <a:p>
            <a:pPr>
              <a:lnSpc>
                <a:spcPct val="120000"/>
              </a:lnSpc>
              <a:spcBef>
                <a:spcPts val="0"/>
              </a:spcBef>
            </a:pPr>
            <a:r>
              <a:rPr lang="en-GB" sz="3300" dirty="0"/>
              <a:t>Positive points accumulate and can be used for rewards.</a:t>
            </a:r>
          </a:p>
          <a:p>
            <a:pPr>
              <a:lnSpc>
                <a:spcPct val="120000"/>
              </a:lnSpc>
              <a:spcBef>
                <a:spcPts val="0"/>
              </a:spcBef>
            </a:pPr>
            <a:r>
              <a:rPr lang="en-GB" sz="3300" dirty="0"/>
              <a:t>Certificates</a:t>
            </a:r>
            <a:endParaRPr lang="en-GB" sz="3300" i="1" dirty="0"/>
          </a:p>
          <a:p>
            <a:pPr>
              <a:lnSpc>
                <a:spcPct val="120000"/>
              </a:lnSpc>
              <a:spcBef>
                <a:spcPts val="0"/>
              </a:spcBef>
            </a:pPr>
            <a:r>
              <a:rPr lang="en-GB" sz="3300" dirty="0"/>
              <a:t>Student positions of responsibility</a:t>
            </a:r>
          </a:p>
          <a:p>
            <a:pPr>
              <a:lnSpc>
                <a:spcPct val="120000"/>
              </a:lnSpc>
              <a:spcBef>
                <a:spcPts val="0"/>
              </a:spcBef>
            </a:pPr>
            <a:r>
              <a:rPr lang="en-GB" sz="3300" dirty="0"/>
              <a:t>Text messages and postcards home</a:t>
            </a:r>
          </a:p>
          <a:p>
            <a:pPr>
              <a:lnSpc>
                <a:spcPct val="120000"/>
              </a:lnSpc>
              <a:spcBef>
                <a:spcPts val="0"/>
              </a:spcBef>
            </a:pPr>
            <a:r>
              <a:rPr lang="en-GB" sz="3300" dirty="0"/>
              <a:t>Headteacher’s Commendations</a:t>
            </a:r>
          </a:p>
          <a:p>
            <a:pPr>
              <a:lnSpc>
                <a:spcPct val="120000"/>
              </a:lnSpc>
              <a:spcBef>
                <a:spcPts val="0"/>
              </a:spcBef>
            </a:pPr>
            <a:r>
              <a:rPr lang="en-GB" sz="3300" dirty="0"/>
              <a:t>Reward Events (in and outside of school) such as the Big Bash</a:t>
            </a:r>
          </a:p>
          <a:p>
            <a:pPr>
              <a:lnSpc>
                <a:spcPct val="120000"/>
              </a:lnSpc>
              <a:spcBef>
                <a:spcPts val="0"/>
              </a:spcBef>
            </a:pPr>
            <a:r>
              <a:rPr lang="en-GB" sz="3300" dirty="0"/>
              <a:t>Prizegiving</a:t>
            </a:r>
          </a:p>
          <a:p>
            <a:pPr>
              <a:lnSpc>
                <a:spcPct val="120000"/>
              </a:lnSpc>
              <a:spcBef>
                <a:spcPts val="0"/>
              </a:spcBef>
            </a:pPr>
            <a:endParaRPr lang="en-GB" sz="5800" dirty="0"/>
          </a:p>
          <a:p>
            <a:pPr>
              <a:lnSpc>
                <a:spcPct val="150000"/>
              </a:lnSpc>
            </a:pPr>
            <a:endParaRPr lang="en-GB" sz="4000" dirty="0"/>
          </a:p>
          <a:p>
            <a:pPr>
              <a:buNone/>
            </a:pPr>
            <a:endParaRPr lang="en-GB" dirty="0"/>
          </a:p>
        </p:txBody>
      </p:sp>
      <p:sp>
        <p:nvSpPr>
          <p:cNvPr id="4" name="AutoShape 2" descr="Image result for classchart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Image result for classchart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Title 1"/>
          <p:cNvSpPr txBox="1">
            <a:spLocks/>
          </p:cNvSpPr>
          <p:nvPr/>
        </p:nvSpPr>
        <p:spPr>
          <a:xfrm>
            <a:off x="578141" y="16033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Rewards</a:t>
            </a:r>
          </a:p>
        </p:txBody>
      </p:sp>
    </p:spTree>
    <p:extLst>
      <p:ext uri="{BB962C8B-B14F-4D97-AF65-F5344CB8AC3E}">
        <p14:creationId xmlns:p14="http://schemas.microsoft.com/office/powerpoint/2010/main" val="2283444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type="body" idx="4294967295"/>
          </p:nvPr>
        </p:nvSpPr>
        <p:spPr>
          <a:xfrm>
            <a:off x="758016" y="899387"/>
            <a:ext cx="9040482" cy="4644881"/>
          </a:xfrm>
          <a:prstGeom prst="rect">
            <a:avLst/>
          </a:prstGeom>
          <a:noFill/>
        </p:spPr>
        <p:txBody>
          <a:bodyPr>
            <a:noAutofit/>
          </a:bodyPr>
          <a:lstStyle/>
          <a:p>
            <a:pPr>
              <a:buNone/>
            </a:pPr>
            <a:endParaRPr lang="en-GB" sz="3200" dirty="0"/>
          </a:p>
          <a:p>
            <a:r>
              <a:rPr lang="en-GB" sz="3600" dirty="0"/>
              <a:t>We are a healthy eating school.</a:t>
            </a:r>
          </a:p>
          <a:p>
            <a:r>
              <a:rPr lang="en-GB" sz="3600" dirty="0"/>
              <a:t>Wide variety of food available at lunch. </a:t>
            </a:r>
          </a:p>
          <a:p>
            <a:r>
              <a:rPr lang="en-GB" sz="3600" dirty="0"/>
              <a:t>Restaurant opens at 8:00 am, serving a healthy, free breakfast (cereal, toast, tea, coffee).</a:t>
            </a:r>
          </a:p>
          <a:p>
            <a:r>
              <a:rPr lang="en-GB" sz="3600" dirty="0"/>
              <a:t>We are a chewing gum free site.  No chewing gum anywhere, anytime at school.</a:t>
            </a:r>
            <a:endParaRPr lang="en-US" sz="3600" dirty="0"/>
          </a:p>
        </p:txBody>
      </p:sp>
      <p:sp>
        <p:nvSpPr>
          <p:cNvPr id="6"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latin typeface="Calibri" panose="020F0502020204030204" pitchFamily="34" charset="0"/>
                <a:cs typeface="Calibri" panose="020F0502020204030204" pitchFamily="34" charset="0"/>
              </a:rPr>
              <a:t>Eating at Slough and Eton</a:t>
            </a:r>
          </a:p>
        </p:txBody>
      </p:sp>
    </p:spTree>
    <p:extLst>
      <p:ext uri="{BB962C8B-B14F-4D97-AF65-F5344CB8AC3E}">
        <p14:creationId xmlns:p14="http://schemas.microsoft.com/office/powerpoint/2010/main" val="745309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09216" y="459611"/>
            <a:ext cx="5004832" cy="5112568"/>
          </a:xfrm>
        </p:spPr>
        <p:txBody>
          <a:bodyPr>
            <a:noAutofit/>
          </a:bodyPr>
          <a:lstStyle/>
          <a:p>
            <a:r>
              <a:rPr lang="en-GB" sz="3200" dirty="0"/>
              <a:t>Black blazer with School Badge</a:t>
            </a:r>
          </a:p>
          <a:p>
            <a:r>
              <a:rPr lang="en-GB" sz="3200" dirty="0"/>
              <a:t>Black trousers or skirt</a:t>
            </a:r>
          </a:p>
          <a:p>
            <a:r>
              <a:rPr lang="en-GB" sz="3200" dirty="0"/>
              <a:t>White shirt with collar</a:t>
            </a:r>
          </a:p>
          <a:p>
            <a:r>
              <a:rPr lang="en-GB" sz="3200" dirty="0"/>
              <a:t>School House tie </a:t>
            </a:r>
          </a:p>
          <a:p>
            <a:r>
              <a:rPr lang="en-GB" sz="3200" dirty="0"/>
              <a:t>Black V-neck jumper</a:t>
            </a:r>
          </a:p>
          <a:p>
            <a:r>
              <a:rPr lang="en-GB" sz="3200" dirty="0"/>
              <a:t>Black formal shoes</a:t>
            </a:r>
          </a:p>
          <a:p>
            <a:r>
              <a:rPr lang="en-GB" sz="3200" dirty="0"/>
              <a:t>Black or white hijabs</a:t>
            </a:r>
          </a:p>
          <a:p>
            <a:r>
              <a:rPr lang="en-GB" sz="3200" dirty="0"/>
              <a:t>Black or white socks</a:t>
            </a:r>
            <a:endParaRPr lang="en-US" sz="3200" dirty="0"/>
          </a:p>
        </p:txBody>
      </p:sp>
      <p:pic>
        <p:nvPicPr>
          <p:cNvPr id="6" name="Content Placeholder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2910" r="29648" b="8824"/>
          <a:stretch/>
        </p:blipFill>
        <p:spPr>
          <a:xfrm>
            <a:off x="3310279" y="459611"/>
            <a:ext cx="3024336" cy="4896544"/>
          </a:xfrm>
          <a:ln w="57150">
            <a:solidFill>
              <a:schemeClr val="tx1"/>
            </a:solidFill>
          </a:ln>
        </p:spPr>
      </p:pic>
      <p:sp>
        <p:nvSpPr>
          <p:cNvPr id="7" name="Title 1"/>
          <p:cNvSpPr txBox="1">
            <a:spLocks/>
          </p:cNvSpPr>
          <p:nvPr/>
        </p:nvSpPr>
        <p:spPr>
          <a:xfrm>
            <a:off x="377952" y="2728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rPr>
              <a:t>Uniform</a:t>
            </a:r>
          </a:p>
        </p:txBody>
      </p:sp>
      <p:sp>
        <p:nvSpPr>
          <p:cNvPr id="5" name="Content Placeholder 5">
            <a:extLst>
              <a:ext uri="{FF2B5EF4-FFF2-40B4-BE49-F238E27FC236}">
                <a16:creationId xmlns:a16="http://schemas.microsoft.com/office/drawing/2014/main" id="{1CEE61F1-9F77-4560-AEE3-BF32569E3A0C}"/>
              </a:ext>
            </a:extLst>
          </p:cNvPr>
          <p:cNvSpPr txBox="1">
            <a:spLocks/>
          </p:cNvSpPr>
          <p:nvPr/>
        </p:nvSpPr>
        <p:spPr>
          <a:xfrm>
            <a:off x="48642" y="3254312"/>
            <a:ext cx="3498938" cy="247747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eaLnBrk="1" hangingPunct="1">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GB" sz="3600" dirty="0"/>
              <a:t>School Badge        £2.00</a:t>
            </a:r>
          </a:p>
          <a:p>
            <a:r>
              <a:rPr lang="en-GB" sz="3600" dirty="0"/>
              <a:t>School Tie              £5.25</a:t>
            </a:r>
          </a:p>
          <a:p>
            <a:pPr marL="0" indent="0">
              <a:buFont typeface="Arial"/>
              <a:buNone/>
            </a:pPr>
            <a:endParaRPr lang="en-GB" sz="3600" dirty="0"/>
          </a:p>
          <a:p>
            <a:pPr marL="0" indent="0">
              <a:buFont typeface="Arial"/>
              <a:buNone/>
            </a:pPr>
            <a:endParaRPr lang="en-GB" sz="3600" dirty="0"/>
          </a:p>
        </p:txBody>
      </p:sp>
    </p:spTree>
    <p:extLst>
      <p:ext uri="{BB962C8B-B14F-4D97-AF65-F5344CB8AC3E}">
        <p14:creationId xmlns:p14="http://schemas.microsoft.com/office/powerpoint/2010/main" val="3964904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Uniform/Haircuts/Makeup/</a:t>
            </a:r>
            <a:r>
              <a:rPr lang="en-GB" dirty="0" err="1">
                <a:solidFill>
                  <a:srgbClr val="0070C0"/>
                </a:solidFill>
              </a:rPr>
              <a:t>Jewellry</a:t>
            </a:r>
            <a:endParaRPr lang="en-GB" dirty="0">
              <a:solidFill>
                <a:srgbClr val="0070C0"/>
              </a:solidFill>
            </a:endParaRPr>
          </a:p>
        </p:txBody>
      </p:sp>
      <p:sp>
        <p:nvSpPr>
          <p:cNvPr id="3" name="Content Placeholder 2"/>
          <p:cNvSpPr>
            <a:spLocks noGrp="1"/>
          </p:cNvSpPr>
          <p:nvPr>
            <p:ph idx="1"/>
          </p:nvPr>
        </p:nvSpPr>
        <p:spPr>
          <a:xfrm>
            <a:off x="838200" y="1325461"/>
            <a:ext cx="10515600" cy="4391598"/>
          </a:xfrm>
        </p:spPr>
        <p:txBody>
          <a:bodyPr>
            <a:normAutofit/>
          </a:bodyPr>
          <a:lstStyle/>
          <a:p>
            <a:pPr marL="114300" indent="0">
              <a:buNone/>
            </a:pPr>
            <a:r>
              <a:rPr lang="en-GB" dirty="0"/>
              <a:t>We expect all students to maintain a high standard of appearance. </a:t>
            </a:r>
          </a:p>
          <a:p>
            <a:r>
              <a:rPr lang="en-GB" dirty="0"/>
              <a:t>Full school uniform should be worn each day including to and from school.   Ties are required and shirts must be tucked in.</a:t>
            </a:r>
          </a:p>
          <a:p>
            <a:r>
              <a:rPr lang="en-GB" dirty="0"/>
              <a:t>Jewellery is not permitted, except for one pair of plain studs or sleepers in ears and an analogue wristwatch. </a:t>
            </a:r>
          </a:p>
          <a:p>
            <a:r>
              <a:rPr lang="en-GB" dirty="0"/>
              <a:t>No nail varnish or makeup is allowed.  </a:t>
            </a:r>
          </a:p>
          <a:p>
            <a:r>
              <a:rPr lang="en-GB" dirty="0"/>
              <a:t>Haircuts should be deemed appropriate for school by the Headteacher with no extremes of style (no patterns, lines or unnatural colours). </a:t>
            </a:r>
          </a:p>
        </p:txBody>
      </p:sp>
    </p:spTree>
    <p:extLst>
      <p:ext uri="{BB962C8B-B14F-4D97-AF65-F5344CB8AC3E}">
        <p14:creationId xmlns:p14="http://schemas.microsoft.com/office/powerpoint/2010/main" val="3616396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03198" y="1877693"/>
            <a:ext cx="5760441" cy="2838021"/>
          </a:xfrm>
          <a:prstGeom prst="rect">
            <a:avLst/>
          </a:prstGeom>
        </p:spPr>
        <p:txBody>
          <a:bodyPr wrap="square">
            <a:spAutoFit/>
          </a:bodyPr>
          <a:lstStyle/>
          <a:p>
            <a:pPr>
              <a:lnSpc>
                <a:spcPct val="107000"/>
              </a:lnSpc>
            </a:pPr>
            <a:r>
              <a:rPr lang="en-GB" sz="2800" dirty="0">
                <a:latin typeface="Calibri" panose="020F0502020204030204" pitchFamily="34" charset="0"/>
                <a:ea typeface="Calibri" panose="020F0502020204030204" pitchFamily="34" charset="0"/>
                <a:cs typeface="Calibri" panose="020F0502020204030204" pitchFamily="34" charset="0"/>
              </a:rPr>
              <a:t>Available to order this evening in the Small Hall.  You can also order from Aqua Uniforms in person or online.  The summer polo shirts for hot weather during summer term are also available to order.  </a:t>
            </a:r>
          </a:p>
        </p:txBody>
      </p:sp>
      <p:pic>
        <p:nvPicPr>
          <p:cNvPr id="4" name="Picture 3">
            <a:extLst>
              <a:ext uri="{FF2B5EF4-FFF2-40B4-BE49-F238E27FC236}">
                <a16:creationId xmlns:a16="http://schemas.microsoft.com/office/drawing/2014/main" id="{3C3B6260-CADC-4472-8908-01DBAC24E0BC}"/>
              </a:ext>
            </a:extLst>
          </p:cNvPr>
          <p:cNvPicPr/>
          <p:nvPr/>
        </p:nvPicPr>
        <p:blipFill rotWithShape="1">
          <a:blip r:embed="rId3"/>
          <a:srcRect b="61709"/>
          <a:stretch/>
        </p:blipFill>
        <p:spPr>
          <a:xfrm>
            <a:off x="6610382" y="1835857"/>
            <a:ext cx="3852729" cy="2477856"/>
          </a:xfrm>
          <a:prstGeom prst="rect">
            <a:avLst/>
          </a:prstGeom>
        </p:spPr>
      </p:pic>
      <p:sp>
        <p:nvSpPr>
          <p:cNvPr id="5" name="Title 1">
            <a:extLst>
              <a:ext uri="{FF2B5EF4-FFF2-40B4-BE49-F238E27FC236}">
                <a16:creationId xmlns:a16="http://schemas.microsoft.com/office/drawing/2014/main" id="{F841C2BF-2DBF-49AE-9C75-4929E8AF2E15}"/>
              </a:ext>
            </a:extLst>
          </p:cNvPr>
          <p:cNvSpPr txBox="1">
            <a:spLocks/>
          </p:cNvSpPr>
          <p:nvPr/>
        </p:nvSpPr>
        <p:spPr>
          <a:xfrm>
            <a:off x="704534" y="230901"/>
            <a:ext cx="35235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0070C0"/>
                </a:solidFill>
              </a:rPr>
              <a:t>PE Kit</a:t>
            </a:r>
          </a:p>
        </p:txBody>
      </p:sp>
    </p:spTree>
    <p:extLst>
      <p:ext uri="{BB962C8B-B14F-4D97-AF65-F5344CB8AC3E}">
        <p14:creationId xmlns:p14="http://schemas.microsoft.com/office/powerpoint/2010/main" val="3810456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6535-1D89-2DC7-80ED-146B0984F69A}"/>
              </a:ext>
            </a:extLst>
          </p:cNvPr>
          <p:cNvSpPr>
            <a:spLocks noGrp="1"/>
          </p:cNvSpPr>
          <p:nvPr>
            <p:ph type="title"/>
          </p:nvPr>
        </p:nvSpPr>
        <p:spPr>
          <a:xfrm>
            <a:off x="10214" y="28987"/>
            <a:ext cx="12189501" cy="1025759"/>
          </a:xfrm>
        </p:spPr>
        <p:txBody>
          <a:bodyPr vert="horz" lIns="91440" tIns="45720" rIns="91440" bIns="45720" rtlCol="0" anchor="ctr">
            <a:noAutofit/>
          </a:bodyPr>
          <a:lstStyle/>
          <a:p>
            <a:pPr algn="ctr"/>
            <a:br>
              <a:rPr lang="en-GB" sz="5300" b="1" i="1" dirty="0">
                <a:latin typeface="Calibri Light"/>
                <a:cs typeface="Calibri"/>
              </a:rPr>
            </a:br>
            <a:r>
              <a:rPr lang="en-GB" dirty="0">
                <a:solidFill>
                  <a:srgbClr val="0070C0"/>
                </a:solidFill>
                <a:latin typeface="Calibri" panose="020F0502020204030204" pitchFamily="34" charset="0"/>
                <a:cs typeface="Calibri" panose="020F0502020204030204" pitchFamily="34" charset="0"/>
              </a:rPr>
              <a:t>Equipment</a:t>
            </a:r>
            <a:endParaRPr lang="en-US" dirty="0">
              <a:solidFill>
                <a:srgbClr val="0070C0"/>
              </a:solidFill>
              <a:latin typeface="Calibri" panose="020F0502020204030204" pitchFamily="34" charset="0"/>
              <a:ea typeface="Calibri Light"/>
              <a:cs typeface="Calibri" panose="020F0502020204030204" pitchFamily="34" charset="0"/>
            </a:endParaRPr>
          </a:p>
          <a:p>
            <a:pPr algn="ctr"/>
            <a:endParaRPr lang="en-GB" sz="1200" dirty="0">
              <a:solidFill>
                <a:srgbClr val="595959"/>
              </a:solidFill>
              <a:latin typeface="Calibri"/>
              <a:cs typeface="Calibri"/>
            </a:endParaRPr>
          </a:p>
          <a:p>
            <a:pPr algn="ctr"/>
            <a:endParaRPr lang="en-GB" dirty="0">
              <a:cs typeface="Calibri Light"/>
            </a:endParaRPr>
          </a:p>
        </p:txBody>
      </p:sp>
      <p:pic>
        <p:nvPicPr>
          <p:cNvPr id="4" name="Picture 3" descr="A screenshot of a computer&#10;&#10;Description automatically generated">
            <a:extLst>
              <a:ext uri="{FF2B5EF4-FFF2-40B4-BE49-F238E27FC236}">
                <a16:creationId xmlns:a16="http://schemas.microsoft.com/office/drawing/2014/main" id="{8C419166-A567-3908-1D2A-C5F90194A9D0}"/>
              </a:ext>
            </a:extLst>
          </p:cNvPr>
          <p:cNvPicPr>
            <a:picLocks noChangeAspect="1"/>
          </p:cNvPicPr>
          <p:nvPr/>
        </p:nvPicPr>
        <p:blipFill rotWithShape="1">
          <a:blip r:embed="rId2"/>
          <a:srcRect l="21620" t="81808" r="7535" b="7905"/>
          <a:stretch/>
        </p:blipFill>
        <p:spPr>
          <a:xfrm>
            <a:off x="-35748" y="5856112"/>
            <a:ext cx="12226794" cy="997752"/>
          </a:xfrm>
          <a:prstGeom prst="rect">
            <a:avLst/>
          </a:prstGeom>
        </p:spPr>
      </p:pic>
      <p:sp>
        <p:nvSpPr>
          <p:cNvPr id="11" name="Content Placeholder 2">
            <a:extLst>
              <a:ext uri="{FF2B5EF4-FFF2-40B4-BE49-F238E27FC236}">
                <a16:creationId xmlns:a16="http://schemas.microsoft.com/office/drawing/2014/main" id="{F01FB1D1-753C-A640-5553-2CD44816928F}"/>
              </a:ext>
            </a:extLst>
          </p:cNvPr>
          <p:cNvSpPr txBox="1">
            <a:spLocks/>
          </p:cNvSpPr>
          <p:nvPr/>
        </p:nvSpPr>
        <p:spPr>
          <a:xfrm>
            <a:off x="10657" y="966653"/>
            <a:ext cx="12189500" cy="492430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gn="ctr"/>
            <a:endParaRPr lang="en" sz="2600" b="1" i="1">
              <a:latin typeface="Calibri Light"/>
              <a:ea typeface="Calibri" panose="020F0502020204030204"/>
              <a:cs typeface="Calibri" panose="020F0502020204030204"/>
            </a:endParaRPr>
          </a:p>
        </p:txBody>
      </p:sp>
      <p:sp>
        <p:nvSpPr>
          <p:cNvPr id="16" name="Google Shape;538;p30">
            <a:extLst>
              <a:ext uri="{FF2B5EF4-FFF2-40B4-BE49-F238E27FC236}">
                <a16:creationId xmlns:a16="http://schemas.microsoft.com/office/drawing/2014/main" id="{9A63B5C0-5C53-5CB0-A5F5-BCA5E6DEB966}"/>
              </a:ext>
            </a:extLst>
          </p:cNvPr>
          <p:cNvSpPr txBox="1">
            <a:spLocks/>
          </p:cNvSpPr>
          <p:nvPr/>
        </p:nvSpPr>
        <p:spPr>
          <a:xfrm>
            <a:off x="346394" y="1288637"/>
            <a:ext cx="11462510" cy="2184213"/>
          </a:xfrm>
          <a:prstGeom prst="rect">
            <a:avLst/>
          </a:prstGeom>
          <a:solidFill>
            <a:schemeClr val="accent1">
              <a:lumMod val="20000"/>
              <a:lumOff val="80000"/>
            </a:schemeClr>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57200">
              <a:buFont typeface="Courier New"/>
              <a:buChar char="o"/>
            </a:pPr>
            <a:r>
              <a:rPr lang="en-GB" sz="2800" b="1" i="1" dirty="0">
                <a:solidFill>
                  <a:schemeClr val="tx1"/>
                </a:solidFill>
                <a:latin typeface="Calibri Light"/>
              </a:rPr>
              <a:t>Students must make sure that they have all the correct equipment everyday.</a:t>
            </a:r>
            <a:endParaRPr lang="en-US" sz="2800" b="1" i="1" dirty="0">
              <a:solidFill>
                <a:schemeClr val="tx1"/>
              </a:solidFill>
              <a:latin typeface="Calibri Light"/>
            </a:endParaRPr>
          </a:p>
          <a:p>
            <a:pPr marL="457200" indent="-457200">
              <a:buFont typeface="Courier New"/>
              <a:buChar char="o"/>
            </a:pPr>
            <a:r>
              <a:rPr lang="en-GB" sz="2800" b="1" i="1" dirty="0">
                <a:solidFill>
                  <a:schemeClr val="tx1"/>
                </a:solidFill>
                <a:latin typeface="Calibri Light"/>
              </a:rPr>
              <a:t>Students need to have their pencil case and reading book on the desk at the start of every lesson.</a:t>
            </a:r>
            <a:endParaRPr lang="en-US" sz="2800" b="1" i="1" dirty="0">
              <a:solidFill>
                <a:schemeClr val="tx1"/>
              </a:solidFill>
              <a:latin typeface="Calibri Light"/>
            </a:endParaRPr>
          </a:p>
          <a:p>
            <a:pPr marL="457200" indent="-457200">
              <a:buFont typeface="Courier New"/>
              <a:buChar char="o"/>
            </a:pPr>
            <a:r>
              <a:rPr lang="en-GB" sz="2800" b="1" i="1" dirty="0">
                <a:solidFill>
                  <a:schemeClr val="tx1"/>
                </a:solidFill>
                <a:latin typeface="Calibri Light"/>
              </a:rPr>
              <a:t>The Library is open for all year groups before and after school and at break and lunchtime.</a:t>
            </a:r>
            <a:endParaRPr lang="en-GB" dirty="0">
              <a:solidFill>
                <a:schemeClr val="tx1"/>
              </a:solidFill>
              <a:latin typeface="Calibri Light"/>
            </a:endParaRPr>
          </a:p>
        </p:txBody>
      </p:sp>
      <p:pic>
        <p:nvPicPr>
          <p:cNvPr id="9" name="Content Placeholder 8" descr="http://www.sheffield.ac.uk/polopoly_fs/1.40737!/image/calculator.jpg">
            <a:extLst>
              <a:ext uri="{FF2B5EF4-FFF2-40B4-BE49-F238E27FC236}">
                <a16:creationId xmlns:a16="http://schemas.microsoft.com/office/drawing/2014/main" id="{608E67E4-5F4E-2CF2-FFF4-DFC59629D6F2}"/>
              </a:ext>
            </a:extLst>
          </p:cNvPr>
          <p:cNvPicPr>
            <a:picLocks noGrp="1" noChangeAspect="1"/>
          </p:cNvPicPr>
          <p:nvPr>
            <p:ph idx="1"/>
          </p:nvPr>
        </p:nvPicPr>
        <p:blipFill>
          <a:blip r:embed="rId3"/>
          <a:stretch>
            <a:fillRect/>
          </a:stretch>
        </p:blipFill>
        <p:spPr>
          <a:xfrm rot="1140000">
            <a:off x="7902441" y="-90900"/>
            <a:ext cx="1257300" cy="1514475"/>
          </a:xfrm>
          <a:prstGeom prst="rect">
            <a:avLst/>
          </a:prstGeom>
          <a:ln>
            <a:noFill/>
          </a:ln>
          <a:effectLst>
            <a:softEdge rad="112500"/>
          </a:effectLst>
        </p:spPr>
      </p:pic>
      <p:pic>
        <p:nvPicPr>
          <p:cNvPr id="10" name="Picture 9" descr="SureFire_Pen_large.jpg">
            <a:extLst>
              <a:ext uri="{FF2B5EF4-FFF2-40B4-BE49-F238E27FC236}">
                <a16:creationId xmlns:a16="http://schemas.microsoft.com/office/drawing/2014/main" id="{8510EB8C-003E-3C7F-4FC3-D73387927E23}"/>
              </a:ext>
            </a:extLst>
          </p:cNvPr>
          <p:cNvPicPr>
            <a:picLocks noChangeAspect="1"/>
          </p:cNvPicPr>
          <p:nvPr/>
        </p:nvPicPr>
        <p:blipFill>
          <a:blip r:embed="rId4"/>
          <a:stretch>
            <a:fillRect/>
          </a:stretch>
        </p:blipFill>
        <p:spPr>
          <a:xfrm rot="-2160000">
            <a:off x="859602" y="201083"/>
            <a:ext cx="1400175" cy="1009650"/>
          </a:xfrm>
          <a:prstGeom prst="rect">
            <a:avLst/>
          </a:prstGeom>
          <a:ln>
            <a:noFill/>
          </a:ln>
          <a:effectLst>
            <a:softEdge rad="112500"/>
          </a:effectLst>
        </p:spPr>
      </p:pic>
      <p:pic>
        <p:nvPicPr>
          <p:cNvPr id="12" name="Picture 11" descr="http://sleeplessthought.files.wordpress.com/2014/02/how-to-read-a-book.jpg">
            <a:extLst>
              <a:ext uri="{FF2B5EF4-FFF2-40B4-BE49-F238E27FC236}">
                <a16:creationId xmlns:a16="http://schemas.microsoft.com/office/drawing/2014/main" id="{7688E05B-6E69-0DE2-FFFE-C0931103A7CA}"/>
              </a:ext>
            </a:extLst>
          </p:cNvPr>
          <p:cNvPicPr>
            <a:picLocks noChangeAspect="1"/>
          </p:cNvPicPr>
          <p:nvPr/>
        </p:nvPicPr>
        <p:blipFill>
          <a:blip r:embed="rId5"/>
          <a:stretch>
            <a:fillRect/>
          </a:stretch>
        </p:blipFill>
        <p:spPr>
          <a:xfrm rot="840000">
            <a:off x="9798403" y="80551"/>
            <a:ext cx="1390650" cy="1171575"/>
          </a:xfrm>
          <a:prstGeom prst="rect">
            <a:avLst/>
          </a:prstGeom>
          <a:ln>
            <a:noFill/>
          </a:ln>
          <a:effectLst>
            <a:softEdge rad="112500"/>
          </a:effectLst>
        </p:spPr>
      </p:pic>
      <p:pic>
        <p:nvPicPr>
          <p:cNvPr id="13" name="Picture 12" descr="232sStationery_Set.jpg">
            <a:extLst>
              <a:ext uri="{FF2B5EF4-FFF2-40B4-BE49-F238E27FC236}">
                <a16:creationId xmlns:a16="http://schemas.microsoft.com/office/drawing/2014/main" id="{4F79EFD8-9887-5267-4F0C-4903088013D6}"/>
              </a:ext>
            </a:extLst>
          </p:cNvPr>
          <p:cNvPicPr>
            <a:picLocks noChangeAspect="1"/>
          </p:cNvPicPr>
          <p:nvPr/>
        </p:nvPicPr>
        <p:blipFill>
          <a:blip r:embed="rId6"/>
          <a:stretch>
            <a:fillRect/>
          </a:stretch>
        </p:blipFill>
        <p:spPr>
          <a:xfrm rot="-540000">
            <a:off x="2909364" y="76665"/>
            <a:ext cx="1085615" cy="1228254"/>
          </a:xfrm>
          <a:prstGeom prst="rect">
            <a:avLst/>
          </a:prstGeom>
          <a:ln>
            <a:noFill/>
          </a:ln>
          <a:effectLst>
            <a:softEdge rad="112500"/>
          </a:effectLst>
        </p:spPr>
      </p:pic>
      <p:graphicFrame>
        <p:nvGraphicFramePr>
          <p:cNvPr id="18" name="Table 17">
            <a:extLst>
              <a:ext uri="{FF2B5EF4-FFF2-40B4-BE49-F238E27FC236}">
                <a16:creationId xmlns:a16="http://schemas.microsoft.com/office/drawing/2014/main" id="{4BFFB0B6-6D90-2BE8-A3BF-FD5A2045820E}"/>
              </a:ext>
            </a:extLst>
          </p:cNvPr>
          <p:cNvGraphicFramePr>
            <a:graphicFrameLocks noGrp="1"/>
          </p:cNvGraphicFramePr>
          <p:nvPr>
            <p:extLst>
              <p:ext uri="{D42A27DB-BD31-4B8C-83A1-F6EECF244321}">
                <p14:modId xmlns:p14="http://schemas.microsoft.com/office/powerpoint/2010/main" val="2320601611"/>
              </p:ext>
            </p:extLst>
          </p:nvPr>
        </p:nvGraphicFramePr>
        <p:xfrm>
          <a:off x="366888" y="3518370"/>
          <a:ext cx="11433026" cy="2476133"/>
        </p:xfrm>
        <a:graphic>
          <a:graphicData uri="http://schemas.openxmlformats.org/drawingml/2006/table">
            <a:tbl>
              <a:tblPr firstRow="1" bandRow="1">
                <a:tableStyleId>{616DA210-FB5B-4158-B5E0-FEB733F419BA}</a:tableStyleId>
              </a:tblPr>
              <a:tblGrid>
                <a:gridCol w="5716513">
                  <a:extLst>
                    <a:ext uri="{9D8B030D-6E8A-4147-A177-3AD203B41FA5}">
                      <a16:colId xmlns:a16="http://schemas.microsoft.com/office/drawing/2014/main" val="1230843963"/>
                    </a:ext>
                  </a:extLst>
                </a:gridCol>
                <a:gridCol w="5716513">
                  <a:extLst>
                    <a:ext uri="{9D8B030D-6E8A-4147-A177-3AD203B41FA5}">
                      <a16:colId xmlns:a16="http://schemas.microsoft.com/office/drawing/2014/main" val="1362860048"/>
                    </a:ext>
                  </a:extLst>
                </a:gridCol>
              </a:tblGrid>
              <a:tr h="411936">
                <a:tc gridSpan="2">
                  <a:txBody>
                    <a:bodyPr/>
                    <a:lstStyle/>
                    <a:p>
                      <a:pPr marL="0" lvl="0" indent="0" algn="ctr">
                        <a:lnSpc>
                          <a:spcPct val="100000"/>
                        </a:lnSpc>
                        <a:spcBef>
                          <a:spcPts val="0"/>
                        </a:spcBef>
                        <a:spcAft>
                          <a:spcPts val="0"/>
                        </a:spcAft>
                        <a:buNone/>
                      </a:pPr>
                      <a:r>
                        <a:rPr lang="en-GB" sz="2800" b="1" i="1" u="none" strike="noStrike" noProof="0" dirty="0">
                          <a:solidFill>
                            <a:schemeClr val="tx1"/>
                          </a:solidFill>
                          <a:latin typeface="Calibri Light"/>
                        </a:rPr>
                        <a:t>We require all students to bring the following items to school each day:</a:t>
                      </a:r>
                      <a:endParaRPr lang="en-US" sz="2800" dirty="0"/>
                    </a:p>
                  </a:txBody>
                  <a:tcPr/>
                </a:tc>
                <a:tc hMerge="1">
                  <a:txBody>
                    <a:bodyPr/>
                    <a:lstStyle/>
                    <a:p>
                      <a:endParaRPr lang="en-US"/>
                    </a:p>
                  </a:txBody>
                  <a:tcPr/>
                </a:tc>
                <a:extLst>
                  <a:ext uri="{0D108BD9-81ED-4DB2-BD59-A6C34878D82A}">
                    <a16:rowId xmlns:a16="http://schemas.microsoft.com/office/drawing/2014/main" val="3540087242"/>
                  </a:ext>
                </a:extLst>
              </a:tr>
              <a:tr h="411936">
                <a:tc>
                  <a:txBody>
                    <a:bodyPr/>
                    <a:lstStyle/>
                    <a:p>
                      <a:pPr marL="0" marR="0" lvl="0" indent="0" algn="ctr">
                        <a:lnSpc>
                          <a:spcPct val="100000"/>
                        </a:lnSpc>
                        <a:spcBef>
                          <a:spcPts val="0"/>
                        </a:spcBef>
                        <a:spcAft>
                          <a:spcPts val="0"/>
                        </a:spcAft>
                        <a:buNone/>
                      </a:pPr>
                      <a:r>
                        <a:rPr lang="en-US" sz="2000" b="1" u="none" strike="noStrike" noProof="0" dirty="0">
                          <a:solidFill>
                            <a:srgbClr val="000000"/>
                          </a:solidFill>
                          <a:latin typeface="Calibri" panose="020F0502020204030204" pitchFamily="34" charset="0"/>
                          <a:cs typeface="Calibri" panose="020F0502020204030204" pitchFamily="34" charset="0"/>
                        </a:rPr>
                        <a:t>Ruler</a:t>
                      </a:r>
                      <a:endParaRPr lang="en-GB" sz="2000" b="1" u="none" strike="noStrike" noProof="0" dirty="0">
                        <a:solidFill>
                          <a:srgbClr val="000000"/>
                        </a:solidFill>
                        <a:latin typeface="Calibri" panose="020F0502020204030204" pitchFamily="34" charset="0"/>
                        <a:cs typeface="Calibri" panose="020F0502020204030204" pitchFamily="34" charset="0"/>
                      </a:endParaRPr>
                    </a:p>
                  </a:txBody>
                  <a:tcPr anchor="ctr"/>
                </a:tc>
                <a:tc>
                  <a:txBody>
                    <a:bodyPr/>
                    <a:lstStyle/>
                    <a:p>
                      <a:pPr marL="0" lvl="0" indent="0" algn="ctr">
                        <a:lnSpc>
                          <a:spcPct val="100000"/>
                        </a:lnSpc>
                        <a:spcBef>
                          <a:spcPts val="0"/>
                        </a:spcBef>
                        <a:spcAft>
                          <a:spcPts val="0"/>
                        </a:spcAft>
                        <a:buNone/>
                      </a:pPr>
                      <a:r>
                        <a:rPr lang="en-US" sz="2000" b="1" i="0" u="none" strike="noStrike" noProof="0" dirty="0">
                          <a:solidFill>
                            <a:srgbClr val="000000"/>
                          </a:solidFill>
                          <a:latin typeface="Calibri" panose="020F0502020204030204" pitchFamily="34" charset="0"/>
                          <a:cs typeface="Calibri" panose="020F0502020204030204" pitchFamily="34" charset="0"/>
                        </a:rPr>
                        <a:t>Rubber</a:t>
                      </a:r>
                      <a:endParaRPr lang="en-US" sz="2000" b="1">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245460839"/>
                  </a:ext>
                </a:extLst>
              </a:tr>
              <a:tr h="411936">
                <a:tc>
                  <a:txBody>
                    <a:bodyPr/>
                    <a:lstStyle/>
                    <a:p>
                      <a:pPr marL="0" marR="0" lvl="0" indent="0" algn="ctr">
                        <a:lnSpc>
                          <a:spcPct val="100000"/>
                        </a:lnSpc>
                        <a:spcBef>
                          <a:spcPts val="0"/>
                        </a:spcBef>
                        <a:spcAft>
                          <a:spcPts val="0"/>
                        </a:spcAft>
                        <a:buNone/>
                      </a:pPr>
                      <a:r>
                        <a:rPr lang="en-US" sz="2000" b="1" u="none" strike="noStrike" noProof="0" dirty="0">
                          <a:solidFill>
                            <a:srgbClr val="000000"/>
                          </a:solidFill>
                          <a:latin typeface="Calibri" panose="020F0502020204030204" pitchFamily="34" charset="0"/>
                          <a:cs typeface="Calibri" panose="020F0502020204030204" pitchFamily="34" charset="0"/>
                        </a:rPr>
                        <a:t>Planner</a:t>
                      </a:r>
                    </a:p>
                  </a:txBody>
                  <a:tcPr anchor="ctr"/>
                </a:tc>
                <a:tc>
                  <a:txBody>
                    <a:bodyPr/>
                    <a:lstStyle/>
                    <a:p>
                      <a:pPr marL="0" lvl="0" indent="0" algn="ctr">
                        <a:lnSpc>
                          <a:spcPct val="100000"/>
                        </a:lnSpc>
                        <a:spcBef>
                          <a:spcPts val="0"/>
                        </a:spcBef>
                        <a:spcAft>
                          <a:spcPts val="0"/>
                        </a:spcAft>
                        <a:buNone/>
                      </a:pPr>
                      <a:r>
                        <a:rPr lang="en-US" sz="2000" b="1" i="0" u="none" strike="noStrike" noProof="0" dirty="0">
                          <a:solidFill>
                            <a:srgbClr val="000000"/>
                          </a:solidFill>
                          <a:latin typeface="Calibri" panose="020F0502020204030204" pitchFamily="34" charset="0"/>
                          <a:cs typeface="Calibri" panose="020F0502020204030204" pitchFamily="34" charset="0"/>
                        </a:rPr>
                        <a:t>Pencil</a:t>
                      </a:r>
                      <a:endParaRPr lang="en-US" sz="2000" b="1"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052287286"/>
                  </a:ext>
                </a:extLst>
              </a:tr>
              <a:tr h="433061">
                <a:tc>
                  <a:txBody>
                    <a:bodyPr/>
                    <a:lstStyle/>
                    <a:p>
                      <a:pPr marL="0" marR="0" lvl="0" indent="0" algn="ctr">
                        <a:lnSpc>
                          <a:spcPct val="100000"/>
                        </a:lnSpc>
                        <a:spcBef>
                          <a:spcPts val="0"/>
                        </a:spcBef>
                        <a:spcAft>
                          <a:spcPts val="0"/>
                        </a:spcAft>
                        <a:buNone/>
                      </a:pPr>
                      <a:r>
                        <a:rPr lang="en-US" sz="2000" b="1" u="none" strike="noStrike" noProof="0" dirty="0">
                          <a:solidFill>
                            <a:srgbClr val="000000"/>
                          </a:solidFill>
                          <a:latin typeface="Calibri" panose="020F0502020204030204" pitchFamily="34" charset="0"/>
                          <a:cs typeface="Calibri" panose="020F0502020204030204" pitchFamily="34" charset="0"/>
                        </a:rPr>
                        <a:t>Reading book</a:t>
                      </a:r>
                    </a:p>
                  </a:txBody>
                  <a:tcPr anchor="ctr"/>
                </a:tc>
                <a:tc>
                  <a:txBody>
                    <a:bodyPr/>
                    <a:lstStyle/>
                    <a:p>
                      <a:pPr marL="0" lvl="0" indent="0" algn="ctr">
                        <a:lnSpc>
                          <a:spcPct val="100000"/>
                        </a:lnSpc>
                        <a:spcBef>
                          <a:spcPts val="0"/>
                        </a:spcBef>
                        <a:spcAft>
                          <a:spcPts val="0"/>
                        </a:spcAft>
                        <a:buNone/>
                      </a:pPr>
                      <a:r>
                        <a:rPr lang="en-US" sz="2000" b="1" dirty="0">
                          <a:latin typeface="Calibri" panose="020F0502020204030204" pitchFamily="34" charset="0"/>
                          <a:cs typeface="Calibri" panose="020F0502020204030204" pitchFamily="34" charset="0"/>
                        </a:rPr>
                        <a:t>Sharpener</a:t>
                      </a:r>
                    </a:p>
                  </a:txBody>
                  <a:tcPr anchor="ctr"/>
                </a:tc>
                <a:extLst>
                  <a:ext uri="{0D108BD9-81ED-4DB2-BD59-A6C34878D82A}">
                    <a16:rowId xmlns:a16="http://schemas.microsoft.com/office/drawing/2014/main" val="1339816489"/>
                  </a:ext>
                </a:extLst>
              </a:tr>
              <a:tr h="411936">
                <a:tc>
                  <a:txBody>
                    <a:bodyPr/>
                    <a:lstStyle/>
                    <a:p>
                      <a:pPr lvl="0" algn="ctr">
                        <a:buNone/>
                      </a:pPr>
                      <a:r>
                        <a:rPr lang="en-US" sz="2000" b="1" u="none" strike="noStrike" noProof="0" dirty="0">
                          <a:solidFill>
                            <a:srgbClr val="000000"/>
                          </a:solidFill>
                          <a:latin typeface="Calibri" panose="020F0502020204030204" pitchFamily="34" charset="0"/>
                          <a:cs typeface="Calibri" panose="020F0502020204030204" pitchFamily="34" charset="0"/>
                        </a:rPr>
                        <a:t>Calculator/</a:t>
                      </a:r>
                      <a:r>
                        <a:rPr lang="en-US" sz="2000" b="1" u="none" strike="noStrike" noProof="0" dirty="0" err="1">
                          <a:solidFill>
                            <a:srgbClr val="000000"/>
                          </a:solidFill>
                          <a:latin typeface="Calibri" panose="020F0502020204030204" pitchFamily="34" charset="0"/>
                          <a:cs typeface="Calibri" panose="020F0502020204030204" pitchFamily="34" charset="0"/>
                        </a:rPr>
                        <a:t>Maths</a:t>
                      </a:r>
                      <a:r>
                        <a:rPr lang="en-US" sz="2000" b="1" u="none" strike="noStrike" noProof="0" dirty="0">
                          <a:solidFill>
                            <a:srgbClr val="000000"/>
                          </a:solidFill>
                          <a:latin typeface="Calibri" panose="020F0502020204030204" pitchFamily="34" charset="0"/>
                          <a:cs typeface="Calibri" panose="020F0502020204030204" pitchFamily="34" charset="0"/>
                        </a:rPr>
                        <a:t> kit</a:t>
                      </a:r>
                      <a:endParaRPr lang="en-US" sz="2000" b="1" dirty="0">
                        <a:solidFill>
                          <a:srgbClr val="000000"/>
                        </a:solidFill>
                        <a:latin typeface="Calibri" panose="020F0502020204030204" pitchFamily="34" charset="0"/>
                        <a:cs typeface="Calibri" panose="020F050202020403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000" b="1" i="0" u="none" strike="noStrike" noProof="0" dirty="0">
                          <a:solidFill>
                            <a:srgbClr val="000000"/>
                          </a:solidFill>
                          <a:latin typeface="Calibri" panose="020F0502020204030204" pitchFamily="34" charset="0"/>
                          <a:cs typeface="Calibri" panose="020F0502020204030204" pitchFamily="34" charset="0"/>
                        </a:rPr>
                        <a:t>Pens (black and purple)</a:t>
                      </a:r>
                      <a:endParaRPr lang="en-US" sz="2000" b="1" dirty="0">
                        <a:latin typeface="Calibri" panose="020F0502020204030204" pitchFamily="34" charset="0"/>
                        <a:cs typeface="Calibri" panose="020F0502020204030204" pitchFamily="34" charset="0"/>
                      </a:endParaRPr>
                    </a:p>
                    <a:p>
                      <a:pPr lvl="0" algn="ctr">
                        <a:buNone/>
                      </a:pPr>
                      <a:endParaRPr lang="en-US" sz="2000" b="1" u="none" strike="noStrike" noProof="0" dirty="0">
                        <a:solidFill>
                          <a:srgbClr val="000000"/>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946681407"/>
                  </a:ext>
                </a:extLst>
              </a:tr>
            </a:tbl>
          </a:graphicData>
        </a:graphic>
      </p:graphicFrame>
    </p:spTree>
    <p:extLst>
      <p:ext uri="{BB962C8B-B14F-4D97-AF65-F5344CB8AC3E}">
        <p14:creationId xmlns:p14="http://schemas.microsoft.com/office/powerpoint/2010/main" val="3035233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5216-DDCE-4798-B34B-C5447BE463EA}"/>
              </a:ext>
            </a:extLst>
          </p:cNvPr>
          <p:cNvSpPr>
            <a:spLocks noGrp="1"/>
          </p:cNvSpPr>
          <p:nvPr>
            <p:ph type="title"/>
          </p:nvPr>
        </p:nvSpPr>
        <p:spPr/>
        <p:txBody>
          <a:bodyPr/>
          <a:lstStyle/>
          <a:p>
            <a:r>
              <a:rPr lang="en-GB" dirty="0">
                <a:solidFill>
                  <a:srgbClr val="0070C0"/>
                </a:solidFill>
              </a:rPr>
              <a:t>Enrichment and Extracurricular Activities</a:t>
            </a:r>
          </a:p>
        </p:txBody>
      </p:sp>
      <p:sp>
        <p:nvSpPr>
          <p:cNvPr id="3" name="Text Placeholder 2">
            <a:extLst>
              <a:ext uri="{FF2B5EF4-FFF2-40B4-BE49-F238E27FC236}">
                <a16:creationId xmlns:a16="http://schemas.microsoft.com/office/drawing/2014/main" id="{F70985BA-74DB-4D36-98A7-2A88305B218F}"/>
              </a:ext>
            </a:extLst>
          </p:cNvPr>
          <p:cNvSpPr>
            <a:spLocks noGrp="1"/>
          </p:cNvSpPr>
          <p:nvPr>
            <p:ph type="body" idx="1"/>
          </p:nvPr>
        </p:nvSpPr>
        <p:spPr>
          <a:xfrm>
            <a:off x="838200" y="1483283"/>
            <a:ext cx="10515600" cy="3891434"/>
          </a:xfrm>
        </p:spPr>
        <p:txBody>
          <a:bodyPr>
            <a:normAutofit lnSpcReduction="10000"/>
          </a:bodyPr>
          <a:lstStyle/>
          <a:p>
            <a:r>
              <a:rPr lang="en-GB" dirty="0"/>
              <a:t>Student Leadership:  Form Reps, Student Council, House Leaders</a:t>
            </a:r>
          </a:p>
          <a:p>
            <a:r>
              <a:rPr lang="en-GB" dirty="0"/>
              <a:t>Afterschool clubs and provisions</a:t>
            </a:r>
          </a:p>
          <a:p>
            <a:r>
              <a:rPr lang="en-GB" dirty="0"/>
              <a:t>Fixtures</a:t>
            </a:r>
          </a:p>
          <a:p>
            <a:r>
              <a:rPr lang="en-GB" dirty="0"/>
              <a:t>Trips and visits</a:t>
            </a:r>
          </a:p>
          <a:p>
            <a:r>
              <a:rPr lang="en-GB" dirty="0"/>
              <a:t>In school events</a:t>
            </a:r>
          </a:p>
          <a:p>
            <a:r>
              <a:rPr lang="en-GB" dirty="0"/>
              <a:t>Enrichment day</a:t>
            </a:r>
          </a:p>
          <a:p>
            <a:r>
              <a:rPr lang="en-GB" dirty="0"/>
              <a:t>Looking ahead to future years, </a:t>
            </a:r>
            <a:r>
              <a:rPr lang="en-GB" dirty="0" err="1"/>
              <a:t>Archibishop</a:t>
            </a:r>
            <a:r>
              <a:rPr lang="en-GB" dirty="0"/>
              <a:t> of York, Duke of Edinburgh, Work Experience…</a:t>
            </a:r>
          </a:p>
        </p:txBody>
      </p:sp>
    </p:spTree>
    <p:extLst>
      <p:ext uri="{BB962C8B-B14F-4D97-AF65-F5344CB8AC3E}">
        <p14:creationId xmlns:p14="http://schemas.microsoft.com/office/powerpoint/2010/main" val="38790327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91D98-9AFC-4F44-8F96-7C95446E9929}"/>
              </a:ext>
            </a:extLst>
          </p:cNvPr>
          <p:cNvSpPr>
            <a:spLocks noGrp="1"/>
          </p:cNvSpPr>
          <p:nvPr>
            <p:ph type="title"/>
          </p:nvPr>
        </p:nvSpPr>
        <p:spPr/>
        <p:txBody>
          <a:bodyPr/>
          <a:lstStyle/>
          <a:p>
            <a:r>
              <a:rPr lang="en-GB" dirty="0">
                <a:solidFill>
                  <a:srgbClr val="0070C0"/>
                </a:solidFill>
              </a:rPr>
              <a:t>Important Autumn dates</a:t>
            </a:r>
          </a:p>
        </p:txBody>
      </p:sp>
      <p:sp>
        <p:nvSpPr>
          <p:cNvPr id="3" name="Text Placeholder 2">
            <a:extLst>
              <a:ext uri="{FF2B5EF4-FFF2-40B4-BE49-F238E27FC236}">
                <a16:creationId xmlns:a16="http://schemas.microsoft.com/office/drawing/2014/main" id="{D84DC781-525D-4AED-BAF6-BD8073C5FDA1}"/>
              </a:ext>
            </a:extLst>
          </p:cNvPr>
          <p:cNvSpPr>
            <a:spLocks noGrp="1"/>
          </p:cNvSpPr>
          <p:nvPr>
            <p:ph type="body" idx="1"/>
          </p:nvPr>
        </p:nvSpPr>
        <p:spPr/>
        <p:txBody>
          <a:bodyPr/>
          <a:lstStyle/>
          <a:p>
            <a:r>
              <a:rPr lang="en-GB" dirty="0"/>
              <a:t>Monday, 7 September 	Welcome to Year 7 Parent Meeting</a:t>
            </a:r>
          </a:p>
          <a:p>
            <a:r>
              <a:rPr lang="en-GB" dirty="0"/>
              <a:t>Tuesday, 22 September 	School photographs</a:t>
            </a:r>
          </a:p>
          <a:p>
            <a:r>
              <a:rPr lang="en-GB" dirty="0"/>
              <a:t>Thursday, 1 October		Meet the Tutor Evening from 4PM</a:t>
            </a:r>
          </a:p>
          <a:p>
            <a:r>
              <a:rPr lang="en-GB" dirty="0"/>
              <a:t>Friday, 27 November		School closed to students for inset</a:t>
            </a:r>
          </a:p>
          <a:p>
            <a:r>
              <a:rPr lang="en-GB" dirty="0"/>
              <a:t>Friday</a:t>
            </a:r>
            <a:r>
              <a:rPr lang="en-GB"/>
              <a:t>, 18 </a:t>
            </a:r>
            <a:r>
              <a:rPr lang="en-GB" dirty="0"/>
              <a:t>December		Last day of Autumn Term</a:t>
            </a:r>
          </a:p>
        </p:txBody>
      </p:sp>
    </p:spTree>
    <p:extLst>
      <p:ext uri="{BB962C8B-B14F-4D97-AF65-F5344CB8AC3E}">
        <p14:creationId xmlns:p14="http://schemas.microsoft.com/office/powerpoint/2010/main" val="4207874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235795-B998-420C-B0A7-46DDF136194D}"/>
              </a:ext>
            </a:extLst>
          </p:cNvPr>
          <p:cNvSpPr>
            <a:spLocks noGrp="1"/>
          </p:cNvSpPr>
          <p:nvPr>
            <p:ph type="body" idx="1"/>
          </p:nvPr>
        </p:nvSpPr>
        <p:spPr>
          <a:xfrm>
            <a:off x="289560" y="152273"/>
            <a:ext cx="10515600" cy="2590927"/>
          </a:xfrm>
        </p:spPr>
        <p:txBody>
          <a:bodyPr>
            <a:normAutofit lnSpcReduction="10000"/>
          </a:bodyPr>
          <a:lstStyle/>
          <a:p>
            <a:pPr marL="0" indent="0" algn="ctr">
              <a:buNone/>
            </a:pPr>
            <a:r>
              <a:rPr lang="en-GB" sz="2800" b="1" dirty="0"/>
              <a:t>Thank you for listening.</a:t>
            </a:r>
          </a:p>
          <a:p>
            <a:pPr marL="0" indent="0" algn="ctr">
              <a:buNone/>
            </a:pPr>
            <a:r>
              <a:rPr lang="en-GB" sz="2800" dirty="0"/>
              <a:t>Transition </a:t>
            </a:r>
          </a:p>
          <a:p>
            <a:pPr marL="0" indent="0" algn="ctr">
              <a:buNone/>
            </a:pPr>
            <a:r>
              <a:rPr lang="en-GB" sz="2800" dirty="0"/>
              <a:t>July 2026</a:t>
            </a:r>
          </a:p>
          <a:p>
            <a:pPr marL="0" indent="0" algn="ctr">
              <a:buNone/>
            </a:pPr>
            <a:r>
              <a:rPr lang="en-GB" sz="2800" b="1" dirty="0"/>
              <a:t>Ms Brabants</a:t>
            </a:r>
          </a:p>
          <a:p>
            <a:pPr marL="0" indent="0" algn="ctr">
              <a:buNone/>
            </a:pPr>
            <a:r>
              <a:rPr lang="en-GB" b="1" dirty="0">
                <a:solidFill>
                  <a:srgbClr val="0070C0"/>
                </a:solidFill>
              </a:rPr>
              <a:t>Information Fayre Locations</a:t>
            </a:r>
          </a:p>
          <a:p>
            <a:pPr marL="0" indent="0" algn="ctr">
              <a:buNone/>
            </a:pPr>
            <a:endParaRPr lang="en-GB" sz="2800" b="1" dirty="0"/>
          </a:p>
          <a:p>
            <a:pPr marL="0" indent="0" algn="ctr">
              <a:buNone/>
            </a:pPr>
            <a:endParaRPr lang="en-GB" b="1" dirty="0"/>
          </a:p>
        </p:txBody>
      </p:sp>
      <p:sp>
        <p:nvSpPr>
          <p:cNvPr id="4" name="Text Placeholder 2">
            <a:extLst>
              <a:ext uri="{FF2B5EF4-FFF2-40B4-BE49-F238E27FC236}">
                <a16:creationId xmlns:a16="http://schemas.microsoft.com/office/drawing/2014/main" id="{F5C36DCF-60DB-4936-BD60-C48D473A0C6F}"/>
              </a:ext>
            </a:extLst>
          </p:cNvPr>
          <p:cNvSpPr txBox="1">
            <a:spLocks/>
          </p:cNvSpPr>
          <p:nvPr/>
        </p:nvSpPr>
        <p:spPr>
          <a:xfrm>
            <a:off x="289560" y="2672969"/>
            <a:ext cx="11612880" cy="4102735"/>
          </a:xfrm>
          <a:prstGeom prst="rect">
            <a:avLst/>
          </a:prstGeom>
          <a:noFill/>
          <a:ln>
            <a:noFill/>
          </a:ln>
        </p:spPr>
        <p:txBody>
          <a:bodyPr spcFirstLastPara="1" wrap="square" lIns="91425" tIns="45700" rIns="91425" bIns="45700" numCol="2" anchor="t" anchorCtr="0">
            <a:normAutofit/>
          </a:bodyPr>
          <a:lstStyle>
            <a:defPPr marR="0" lvl="0" algn="l" rtl="0">
              <a:lnSpc>
                <a:spcPct val="100000"/>
              </a:lnSpc>
              <a:spcBef>
                <a:spcPts val="0"/>
              </a:spcBef>
              <a:spcAft>
                <a:spcPts val="0"/>
              </a:spcAft>
            </a:defPPr>
            <a:lvl1pPr marL="457200" marR="0" lvl="0" indent="-342900" algn="l" rtl="0" eaLnBrk="1" hangingPunct="1">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nSpc>
                <a:spcPct val="107000"/>
              </a:lnSpc>
              <a:spcAft>
                <a:spcPts val="800"/>
              </a:spcAft>
              <a:buNone/>
            </a:pP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Uniform information, purchase and ordering in the Sma</a:t>
            </a:r>
            <a:r>
              <a:rPr lang="en-GB"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ll Hall</a:t>
            </a:r>
            <a:endPar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Supporting student reading </a:t>
            </a: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in the Restaurant</a:t>
            </a:r>
            <a:endPar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Medical conditions/needs in the </a:t>
            </a: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Restaurant </a:t>
            </a:r>
            <a:endPar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Attendance in the Restaurant </a:t>
            </a:r>
          </a:p>
          <a:p>
            <a:pPr marL="114300" indent="0">
              <a:lnSpc>
                <a:spcPct val="107000"/>
              </a:lnSpc>
              <a:spcAft>
                <a:spcPts val="800"/>
              </a:spcAft>
              <a:buNone/>
            </a:pPr>
            <a:endPar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Wellbeing</a:t>
            </a:r>
            <a:r>
              <a:rPr lang="en-GB"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in the </a:t>
            </a: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Restaurant </a:t>
            </a:r>
          </a:p>
          <a:p>
            <a:pPr marL="114300" indent="0">
              <a:lnSpc>
                <a:spcPct val="107000"/>
              </a:lnSpc>
              <a:spcAft>
                <a:spcPts val="800"/>
              </a:spcAft>
              <a:buNone/>
            </a:pP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Free School Meals support in the Restaurant </a:t>
            </a:r>
            <a:endPar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Information on WEDUC in in the Restaurant </a:t>
            </a:r>
            <a:endParaRPr lang="en-GB"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GB"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SEND/Mrs Sandhu in the Restaurant</a:t>
            </a:r>
          </a:p>
          <a:p>
            <a:pPr marL="114300" indent="0">
              <a:lnSpc>
                <a:spcPct val="107000"/>
              </a:lnSpc>
              <a:spcAft>
                <a:spcPts val="800"/>
              </a:spcAft>
              <a:buNone/>
            </a:pPr>
            <a:endParaRPr lang="en-GB"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Font typeface="Arial"/>
              <a:buNone/>
            </a:pPr>
            <a:endParaRPr lang="en-GB" dirty="0">
              <a:solidFill>
                <a:srgbClr val="FF0000"/>
              </a:solidFill>
            </a:endParaRPr>
          </a:p>
        </p:txBody>
      </p:sp>
    </p:spTree>
    <p:extLst>
      <p:ext uri="{BB962C8B-B14F-4D97-AF65-F5344CB8AC3E}">
        <p14:creationId xmlns:p14="http://schemas.microsoft.com/office/powerpoint/2010/main" val="14577732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780770"/>
      </p:ext>
    </p:extLst>
  </p:cSld>
  <p:clrMapOvr>
    <a:masterClrMapping/>
  </p:clrMapOvr>
</p:sld>
</file>

<file path=ppt/theme/theme1.xml><?xml version="1.0" encoding="utf-8"?>
<a:theme xmlns:a="http://schemas.openxmlformats.org/drawingml/2006/main" name="Slough and Eton V1">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E-Template.potx" id="{9D0F3912-AFDE-4C0F-ABE2-6AA0C99A6CED}" vid="{4B58E7F4-ADFC-4B96-87AA-33613FF5A6D5}"/>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36D22936F50A84CAB18608E3B065A15" ma:contentTypeVersion="12" ma:contentTypeDescription="Create a new document." ma:contentTypeScope="" ma:versionID="60b3f320cd828aa1b64510160d7aea0b">
  <xsd:schema xmlns:xsd="http://www.w3.org/2001/XMLSchema" xmlns:xs="http://www.w3.org/2001/XMLSchema" xmlns:p="http://schemas.microsoft.com/office/2006/metadata/properties" xmlns:ns2="e665c8d5-b6e1-44fe-87b7-cf9f31747664" xmlns:ns3="25659b75-6e4d-438c-abb4-23c525afb022" targetNamespace="http://schemas.microsoft.com/office/2006/metadata/properties" ma:root="true" ma:fieldsID="3349da315b1e43780994f60f7bf1a53a" ns2:_="" ns3:_="">
    <xsd:import namespace="e665c8d5-b6e1-44fe-87b7-cf9f31747664"/>
    <xsd:import namespace="25659b75-6e4d-438c-abb4-23c525afb0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65c8d5-b6e1-44fe-87b7-cf9f317476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659b75-6e4d-438c-abb4-23c525afb02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ADC2A2-2B51-4FA6-B927-970BABE1E0AC}">
  <ds:schemaRefs>
    <ds:schemaRef ds:uri="http://purl.org/dc/elements/1.1/"/>
    <ds:schemaRef ds:uri="http://schemas.openxmlformats.org/package/2006/metadata/core-properties"/>
    <ds:schemaRef ds:uri="http://schemas.microsoft.com/office/2006/metadata/properties"/>
    <ds:schemaRef ds:uri="25659b75-6e4d-438c-abb4-23c525afb022"/>
    <ds:schemaRef ds:uri="http://purl.org/dc/dcmitype/"/>
    <ds:schemaRef ds:uri="http://www.w3.org/XML/1998/namespace"/>
    <ds:schemaRef ds:uri="http://purl.org/dc/terms/"/>
    <ds:schemaRef ds:uri="http://schemas.microsoft.com/office/2006/documentManagement/types"/>
    <ds:schemaRef ds:uri="http://schemas.microsoft.com/office/infopath/2007/PartnerControls"/>
    <ds:schemaRef ds:uri="e665c8d5-b6e1-44fe-87b7-cf9f31747664"/>
  </ds:schemaRefs>
</ds:datastoreItem>
</file>

<file path=customXml/itemProps2.xml><?xml version="1.0" encoding="utf-8"?>
<ds:datastoreItem xmlns:ds="http://schemas.openxmlformats.org/officeDocument/2006/customXml" ds:itemID="{C415085A-D452-4F50-B2D9-9B1D0806C4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65c8d5-b6e1-44fe-87b7-cf9f31747664"/>
    <ds:schemaRef ds:uri="25659b75-6e4d-438c-abb4-23c525afb0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4CE39D-71D8-4C69-9F4A-005B616CFF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SE-Template (1)</Template>
  <TotalTime>3350</TotalTime>
  <Words>2624</Words>
  <Application>Microsoft Office PowerPoint</Application>
  <PresentationFormat>Widescreen</PresentationFormat>
  <Paragraphs>410</Paragraphs>
  <Slides>45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Courier New</vt:lpstr>
      <vt:lpstr>Wingdings</vt:lpstr>
      <vt:lpstr>Slough and Eton V1</vt:lpstr>
      <vt:lpstr>Welcome to Parents’  Induction Evening Tuesday, 7th July</vt:lpstr>
      <vt:lpstr>Introductions</vt:lpstr>
      <vt:lpstr>The Senior Leadership Team (SLT) </vt:lpstr>
      <vt:lpstr>3 essential things for September</vt:lpstr>
      <vt:lpstr>2 things to look for in September:</vt:lpstr>
      <vt:lpstr>1 thing to do if you can: Summer Reading</vt:lpstr>
      <vt:lpstr>Key points for home:</vt:lpstr>
      <vt:lpstr>PowerPoint Presentation</vt:lpstr>
      <vt:lpstr>Ms Brabants</vt:lpstr>
      <vt:lpstr>Moving to Slough and Eton</vt:lpstr>
      <vt:lpstr>Key changes at secondary school</vt:lpstr>
      <vt:lpstr>How to support your child</vt:lpstr>
      <vt:lpstr>Medical Conditions</vt:lpstr>
      <vt:lpstr>Know Yourself, Develop Yourself:  Preparing to Make the Jump</vt:lpstr>
      <vt:lpstr>Transition Booklet and QR codes</vt:lpstr>
      <vt:lpstr>PowerPoint Presentation</vt:lpstr>
      <vt:lpstr>PowerPoint Presentation</vt:lpstr>
      <vt:lpstr>PowerPoint Presentation</vt:lpstr>
      <vt:lpstr> Reading Really Matters </vt:lpstr>
      <vt:lpstr>PowerPoint Presentation</vt:lpstr>
      <vt:lpstr>Summer Book Club</vt:lpstr>
      <vt:lpstr>PowerPoint Presentation</vt:lpstr>
      <vt:lpstr>Miss Claydon</vt:lpstr>
      <vt:lpstr>The Year 7 Team</vt:lpstr>
      <vt:lpstr>PowerPoint Presentation</vt:lpstr>
      <vt:lpstr> The House System  </vt:lpstr>
      <vt:lpstr>Wellbeing and Safeguarding</vt:lpstr>
      <vt:lpstr>PowerPoint Presentation</vt:lpstr>
      <vt:lpstr>PowerPoint Presentation</vt:lpstr>
      <vt:lpstr>PowerPoint Presentation</vt:lpstr>
      <vt:lpstr> Attendance &amp; Punctuality  </vt:lpstr>
      <vt:lpstr>PowerPoint Presentation</vt:lpstr>
      <vt:lpstr>PowerPoint Presentation</vt:lpstr>
      <vt:lpstr> Behaviour  </vt:lpstr>
      <vt:lpstr>Home School Agreement</vt:lpstr>
      <vt:lpstr>PowerPoint Presentation</vt:lpstr>
      <vt:lpstr>PowerPoint Presentation</vt:lpstr>
      <vt:lpstr>PowerPoint Presentation</vt:lpstr>
      <vt:lpstr>Uniform/Haircuts/Makeup/Jewellry</vt:lpstr>
      <vt:lpstr>PowerPoint Presentation</vt:lpstr>
      <vt:lpstr> Equipment  </vt:lpstr>
      <vt:lpstr>Enrichment and Extracurricular Activities</vt:lpstr>
      <vt:lpstr>Important Autumn dates</vt:lpstr>
      <vt:lpstr>PowerPoint Presentation</vt:lpstr>
      <vt:lpstr>PowerPoint Presentation</vt:lpstr>
    </vt:vector>
  </TitlesOfParts>
  <Company>SEBMAT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Slough and Eton  Church of England  Business and Enterprise College</dc:title>
  <dc:creator>CBR</dc:creator>
  <cp:lastModifiedBy>C. Brabants</cp:lastModifiedBy>
  <cp:revision>122</cp:revision>
  <cp:lastPrinted>2026-07-02T06:40:56Z</cp:lastPrinted>
  <dcterms:created xsi:type="dcterms:W3CDTF">2022-07-04T13:20:45Z</dcterms:created>
  <dcterms:modified xsi:type="dcterms:W3CDTF">2026-07-09T08:25:01Z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0x010100236D22936F50A84CAB18608E3B065A15</vt:lpwstr>
  </property>
</Properties>
</file>