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94660"/>
  </p:normalViewPr>
  <p:slideViewPr>
    <p:cSldViewPr snapToGrid="0">
      <p:cViewPr varScale="1">
        <p:scale>
          <a:sx n="54" d="100"/>
          <a:sy n="54" d="100"/>
        </p:scale>
        <p:origin x="36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D6D53-DB5E-7B60-245F-50DFF54F4A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223FF2-E1A8-D44B-F4E5-579B8E2C68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8E64FB-B266-B823-666F-234EC3AE4B25}"/>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5" name="Footer Placeholder 4">
            <a:extLst>
              <a:ext uri="{FF2B5EF4-FFF2-40B4-BE49-F238E27FC236}">
                <a16:creationId xmlns:a16="http://schemas.microsoft.com/office/drawing/2014/main" id="{6AC82DC5-DE56-DF6F-B33D-1255D7F3D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E6A0C-DBA6-4C75-668B-E03A993418D0}"/>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3029660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39F85-ECF8-5FC4-23E6-190F305243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65AFFA-D172-95F0-6734-7CF312902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EE9BE-13E1-9DE4-F45E-112AC1FD456C}"/>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5" name="Footer Placeholder 4">
            <a:extLst>
              <a:ext uri="{FF2B5EF4-FFF2-40B4-BE49-F238E27FC236}">
                <a16:creationId xmlns:a16="http://schemas.microsoft.com/office/drawing/2014/main" id="{DE6B8930-7BA0-4D31-3A60-45E7F58E1B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6AEBE0-65B1-425C-AC1F-8FA6E39D909F}"/>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109062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27BCB-6B3E-32BA-6962-5C7AAB3061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D01E03-CD3B-E7E5-BCCF-A570E6AE27A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295F6E-62D0-753D-18C7-80FD5E6BF12B}"/>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5" name="Footer Placeholder 4">
            <a:extLst>
              <a:ext uri="{FF2B5EF4-FFF2-40B4-BE49-F238E27FC236}">
                <a16:creationId xmlns:a16="http://schemas.microsoft.com/office/drawing/2014/main" id="{B163BB9A-1D82-A1AB-A7CE-5AAD4AD571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7DCC5-724E-AD03-301D-66E2BB389A6E}"/>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899377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205C-CAB9-6F29-857D-130E64CCAE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AAD841-9949-5CA4-2F84-D02B8B5751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CD3510-F252-ED47-9AFA-506C8045E9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A1F960-844C-8B8D-47B9-0700C67F3813}"/>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6" name="Footer Placeholder 5">
            <a:extLst>
              <a:ext uri="{FF2B5EF4-FFF2-40B4-BE49-F238E27FC236}">
                <a16:creationId xmlns:a16="http://schemas.microsoft.com/office/drawing/2014/main" id="{3F95E93D-8FD1-50C0-02B9-2D6F2EFD32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6AA08B-08C3-E1DC-DCB1-D7614062E1AB}"/>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3682332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74D00-4C97-2EF4-7625-1D86B55A7E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51C1BB-4ACD-5B09-0E4A-3A1A9911D8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10B1C6-7224-78B2-F0C5-729A63EEF4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174980-7F13-4DD6-F004-9739AAE7B1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92DE81-EB5D-EB9A-CA14-1C32E6C57F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320240-8F5E-88A3-AB49-3326EBC4109C}"/>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8" name="Footer Placeholder 7">
            <a:extLst>
              <a:ext uri="{FF2B5EF4-FFF2-40B4-BE49-F238E27FC236}">
                <a16:creationId xmlns:a16="http://schemas.microsoft.com/office/drawing/2014/main" id="{1C8296A7-24D1-5E8B-9E8D-ABD24F6B0D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93E5DD-3A1E-3D9A-DC5B-2E6E27680EFE}"/>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4180692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6142F-08DD-BECA-79C9-9F20411423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080709-4719-F4B8-7D2D-17F3A4BDDD47}"/>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4" name="Footer Placeholder 3">
            <a:extLst>
              <a:ext uri="{FF2B5EF4-FFF2-40B4-BE49-F238E27FC236}">
                <a16:creationId xmlns:a16="http://schemas.microsoft.com/office/drawing/2014/main" id="{E6A3B687-0880-B5D8-303C-4D2C6F9F59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C95B4A-279A-559F-0E72-DCBCEF752CE3}"/>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1142067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6F38EA-462D-F5C9-B67C-F31DB60E5669}"/>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3" name="Footer Placeholder 2">
            <a:extLst>
              <a:ext uri="{FF2B5EF4-FFF2-40B4-BE49-F238E27FC236}">
                <a16:creationId xmlns:a16="http://schemas.microsoft.com/office/drawing/2014/main" id="{35834A7B-23D6-0CC6-810D-B5AE3F912D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78C756-D5EE-CAAA-5EA1-DDE2C18F8F99}"/>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2838549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A863E-1CA9-AFB6-0E77-74E342850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93FFC7-AC0C-615B-3043-0F9FE3BAFB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0CC222-8578-FF72-F2E7-B24D3B1E2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B9AE07-1E34-767B-A4E1-CC9BAEE24BEA}"/>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6" name="Footer Placeholder 5">
            <a:extLst>
              <a:ext uri="{FF2B5EF4-FFF2-40B4-BE49-F238E27FC236}">
                <a16:creationId xmlns:a16="http://schemas.microsoft.com/office/drawing/2014/main" id="{69A53399-1F1A-B0A0-A05D-31E1F61A9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8C796E-7B58-57D6-07EC-489B2DBBD225}"/>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568633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1481-D573-7290-B49A-97BC65F92F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478B26-7F27-7D41-FBF7-B79457F97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2A83B1-0210-0B71-EE63-DC955E23C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0861CD-DFC0-584C-7DFB-49287C383F4F}"/>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6" name="Footer Placeholder 5">
            <a:extLst>
              <a:ext uri="{FF2B5EF4-FFF2-40B4-BE49-F238E27FC236}">
                <a16:creationId xmlns:a16="http://schemas.microsoft.com/office/drawing/2014/main" id="{DD8D9765-4629-9F87-E31F-A86E9F47CB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10EF91-2233-C3B5-0F48-91236FC456BF}"/>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1932115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4B93-208F-9F72-3CC3-243AE506DC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616B6F-2F39-8413-DB67-B8BBB271F0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DA0EDD-01B2-5DF3-D87F-FD74B94A65E7}"/>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5" name="Footer Placeholder 4">
            <a:extLst>
              <a:ext uri="{FF2B5EF4-FFF2-40B4-BE49-F238E27FC236}">
                <a16:creationId xmlns:a16="http://schemas.microsoft.com/office/drawing/2014/main" id="{27E9DF9E-F075-2C88-BD85-427E519FF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85031-4CA0-AAF1-3506-DC4AF4BD0993}"/>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1402015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A4B42A-164A-309B-BD9C-558E0C665C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E56D36-208A-5AE0-EFDB-2D4C00A929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AF6B41-8772-DED5-193C-006896DA5EA1}"/>
              </a:ext>
            </a:extLst>
          </p:cNvPr>
          <p:cNvSpPr>
            <a:spLocks noGrp="1"/>
          </p:cNvSpPr>
          <p:nvPr>
            <p:ph type="dt" sz="half" idx="10"/>
          </p:nvPr>
        </p:nvSpPr>
        <p:spPr/>
        <p:txBody>
          <a:bodyPr/>
          <a:lstStyle/>
          <a:p>
            <a:fld id="{4FEA018E-D048-4FFD-B733-9C45F80AEE7F}" type="datetimeFigureOut">
              <a:rPr lang="en-US" smtClean="0"/>
              <a:t>7/1/2026</a:t>
            </a:fld>
            <a:endParaRPr lang="en-US"/>
          </a:p>
        </p:txBody>
      </p:sp>
      <p:sp>
        <p:nvSpPr>
          <p:cNvPr id="5" name="Footer Placeholder 4">
            <a:extLst>
              <a:ext uri="{FF2B5EF4-FFF2-40B4-BE49-F238E27FC236}">
                <a16:creationId xmlns:a16="http://schemas.microsoft.com/office/drawing/2014/main" id="{EC4611EC-B43A-88CC-A5C7-C33D4C859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A27884-FE3A-F06D-929E-3091B14826E1}"/>
              </a:ext>
            </a:extLst>
          </p:cNvPr>
          <p:cNvSpPr>
            <a:spLocks noGrp="1"/>
          </p:cNvSpPr>
          <p:nvPr>
            <p:ph type="sldNum" sz="quarter" idx="12"/>
          </p:nvPr>
        </p:nvSpPr>
        <p:spPr/>
        <p:txBody>
          <a:bodyPr/>
          <a:lstStyle/>
          <a:p>
            <a:fld id="{BE410007-0AB6-4624-B5A8-0872BF9B364B}" type="slidenum">
              <a:rPr lang="en-US" smtClean="0"/>
              <a:t>‹#›</a:t>
            </a:fld>
            <a:endParaRPr lang="en-US"/>
          </a:p>
        </p:txBody>
      </p:sp>
    </p:spTree>
    <p:extLst>
      <p:ext uri="{BB962C8B-B14F-4D97-AF65-F5344CB8AC3E}">
        <p14:creationId xmlns:p14="http://schemas.microsoft.com/office/powerpoint/2010/main" val="1173071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ED832F-A8D7-627D-8592-071CC4F8B1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37E2B4-6A7A-D137-2B4C-EA200A5630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0778EC-102B-EBBC-F15A-4B4DA37FB9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EA018E-D048-4FFD-B733-9C45F80AEE7F}" type="datetimeFigureOut">
              <a:rPr lang="en-US" smtClean="0"/>
              <a:t>7/1/2026</a:t>
            </a:fld>
            <a:endParaRPr lang="en-US"/>
          </a:p>
        </p:txBody>
      </p:sp>
      <p:sp>
        <p:nvSpPr>
          <p:cNvPr id="5" name="Footer Placeholder 4">
            <a:extLst>
              <a:ext uri="{FF2B5EF4-FFF2-40B4-BE49-F238E27FC236}">
                <a16:creationId xmlns:a16="http://schemas.microsoft.com/office/drawing/2014/main" id="{A27AF0AE-D2BF-3898-CB71-B540BB134A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D0A2684-C928-A2D1-243C-4BFDF21D91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410007-0AB6-4624-B5A8-0872BF9B364B}" type="slidenum">
              <a:rPr lang="en-US" smtClean="0"/>
              <a:t>‹#›</a:t>
            </a:fld>
            <a:endParaRPr lang="en-US"/>
          </a:p>
        </p:txBody>
      </p:sp>
    </p:spTree>
    <p:extLst>
      <p:ext uri="{BB962C8B-B14F-4D97-AF65-F5344CB8AC3E}">
        <p14:creationId xmlns:p14="http://schemas.microsoft.com/office/powerpoint/2010/main" val="915284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64EC53C-35C4-4E84-AFE2-A7D081852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a:extLst>
              <a:ext uri="{FF2B5EF4-FFF2-40B4-BE49-F238E27FC236}">
                <a16:creationId xmlns:a16="http://schemas.microsoft.com/office/drawing/2014/main" id="{9A3F5928-D955-456A-97B5-AA390B8C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Close up view of platelets in the blood">
            <a:extLst>
              <a:ext uri="{FF2B5EF4-FFF2-40B4-BE49-F238E27FC236}">
                <a16:creationId xmlns:a16="http://schemas.microsoft.com/office/drawing/2014/main" id="{BE06ABD5-5230-0DC0-BE37-8517A0E4275C}"/>
              </a:ext>
            </a:extLst>
          </p:cNvPr>
          <p:cNvPicPr>
            <a:picLocks noChangeAspect="1"/>
          </p:cNvPicPr>
          <p:nvPr/>
        </p:nvPicPr>
        <p:blipFill>
          <a:blip r:embed="rId2">
            <a:duotone>
              <a:schemeClr val="accent1">
                <a:shade val="45000"/>
                <a:satMod val="135000"/>
              </a:schemeClr>
              <a:prstClr val="white"/>
            </a:duotone>
            <a:alphaModFix amt="35000"/>
          </a:blip>
          <a:srcRect/>
          <a:stretch>
            <a:fillRect/>
          </a:stretch>
        </p:blipFill>
        <p:spPr>
          <a:xfrm>
            <a:off x="20" y="10"/>
            <a:ext cx="12191981" cy="6857989"/>
          </a:xfrm>
          <a:prstGeom prst="rect">
            <a:avLst/>
          </a:prstGeom>
        </p:spPr>
      </p:pic>
      <p:sp>
        <p:nvSpPr>
          <p:cNvPr id="2" name="Title 1">
            <a:extLst>
              <a:ext uri="{FF2B5EF4-FFF2-40B4-BE49-F238E27FC236}">
                <a16:creationId xmlns:a16="http://schemas.microsoft.com/office/drawing/2014/main" id="{5E895B69-93B2-836E-5E6E-58350952717A}"/>
              </a:ext>
            </a:extLst>
          </p:cNvPr>
          <p:cNvSpPr>
            <a:spLocks noGrp="1"/>
          </p:cNvSpPr>
          <p:nvPr>
            <p:ph type="ctrTitle"/>
          </p:nvPr>
        </p:nvSpPr>
        <p:spPr>
          <a:xfrm>
            <a:off x="1256275" y="2271449"/>
            <a:ext cx="9679449" cy="2847058"/>
          </a:xfrm>
        </p:spPr>
        <p:txBody>
          <a:bodyPr anchor="b">
            <a:normAutofit/>
          </a:bodyPr>
          <a:lstStyle/>
          <a:p>
            <a:pPr algn="l"/>
            <a:r>
              <a:rPr lang="en-US" sz="8000">
                <a:solidFill>
                  <a:srgbClr val="FFFFFF"/>
                </a:solidFill>
              </a:rPr>
              <a:t>Blood-Born Pathogens</a:t>
            </a:r>
          </a:p>
        </p:txBody>
      </p:sp>
      <p:sp>
        <p:nvSpPr>
          <p:cNvPr id="3" name="Subtitle 2">
            <a:extLst>
              <a:ext uri="{FF2B5EF4-FFF2-40B4-BE49-F238E27FC236}">
                <a16:creationId xmlns:a16="http://schemas.microsoft.com/office/drawing/2014/main" id="{A0F467A8-E354-F520-D8A2-15310E8429D5}"/>
              </a:ext>
            </a:extLst>
          </p:cNvPr>
          <p:cNvSpPr>
            <a:spLocks noGrp="1"/>
          </p:cNvSpPr>
          <p:nvPr>
            <p:ph type="subTitle" idx="1"/>
          </p:nvPr>
        </p:nvSpPr>
        <p:spPr>
          <a:xfrm>
            <a:off x="1256275" y="5098254"/>
            <a:ext cx="9679449" cy="750259"/>
          </a:xfrm>
        </p:spPr>
        <p:txBody>
          <a:bodyPr anchor="ctr">
            <a:normAutofit/>
          </a:bodyPr>
          <a:lstStyle/>
          <a:p>
            <a:pPr algn="l"/>
            <a:r>
              <a:rPr lang="en-US" sz="2000">
                <a:solidFill>
                  <a:srgbClr val="FFFFFF"/>
                </a:solidFill>
              </a:rPr>
              <a:t>BBP</a:t>
            </a: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02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E09510-8F15-BAD8-67C9-73D6DE4500E4}"/>
              </a:ext>
            </a:extLst>
          </p:cNvPr>
          <p:cNvSpPr>
            <a:spLocks noGrp="1"/>
          </p:cNvSpPr>
          <p:nvPr>
            <p:ph type="title"/>
          </p:nvPr>
        </p:nvSpPr>
        <p:spPr>
          <a:xfrm>
            <a:off x="838201" y="365125"/>
            <a:ext cx="5251316" cy="1807305"/>
          </a:xfrm>
        </p:spPr>
        <p:txBody>
          <a:bodyPr>
            <a:normAutofit/>
          </a:bodyPr>
          <a:lstStyle/>
          <a:p>
            <a:r>
              <a:rPr lang="en-US"/>
              <a:t>Bloodborne Pathogens</a:t>
            </a:r>
          </a:p>
        </p:txBody>
      </p:sp>
      <p:sp>
        <p:nvSpPr>
          <p:cNvPr id="3" name="Content Placeholder 2">
            <a:extLst>
              <a:ext uri="{FF2B5EF4-FFF2-40B4-BE49-F238E27FC236}">
                <a16:creationId xmlns:a16="http://schemas.microsoft.com/office/drawing/2014/main" id="{DFF39719-EB07-AD51-3335-1758849291B8}"/>
              </a:ext>
            </a:extLst>
          </p:cNvPr>
          <p:cNvSpPr>
            <a:spLocks noGrp="1"/>
          </p:cNvSpPr>
          <p:nvPr>
            <p:ph idx="1"/>
          </p:nvPr>
        </p:nvSpPr>
        <p:spPr>
          <a:xfrm>
            <a:off x="838200" y="2333297"/>
            <a:ext cx="4619621" cy="3843666"/>
          </a:xfrm>
        </p:spPr>
        <p:txBody>
          <a:bodyPr>
            <a:normAutofit/>
          </a:bodyPr>
          <a:lstStyle/>
          <a:p>
            <a:pPr>
              <a:lnSpc>
                <a:spcPct val="150000"/>
              </a:lnSpc>
            </a:pPr>
            <a:r>
              <a:rPr lang="en-US" sz="2000" dirty="0"/>
              <a:t>The most common meaning of BBP is Bloodborne Pathogens. It refers to infectious microorganisms in human blood that can cause diseases in humans, such as HIV, Hepatitis B, and Hepatitis C.</a:t>
            </a:r>
          </a:p>
        </p:txBody>
      </p:sp>
      <p:pic>
        <p:nvPicPr>
          <p:cNvPr id="5" name="Picture 4" descr="Red blood cells suspended in mid-air">
            <a:extLst>
              <a:ext uri="{FF2B5EF4-FFF2-40B4-BE49-F238E27FC236}">
                <a16:creationId xmlns:a16="http://schemas.microsoft.com/office/drawing/2014/main" id="{B72DA7C6-6C97-3F78-B7DC-DED54C8FDEF1}"/>
              </a:ext>
            </a:extLst>
          </p:cNvPr>
          <p:cNvPicPr>
            <a:picLocks noChangeAspect="1"/>
          </p:cNvPicPr>
          <p:nvPr/>
        </p:nvPicPr>
        <p:blipFill>
          <a:blip r:embed="rId2"/>
          <a:srcRect l="17564" r="28094"/>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089097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367095-1811-4959-962B-5FBA1AED7E60}"/>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What are the symptoms of BBP</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215BD3AB-7760-08FF-275D-C76EAA3C602A}"/>
              </a:ext>
            </a:extLst>
          </p:cNvPr>
          <p:cNvSpPr>
            <a:spLocks noGrp="1"/>
          </p:cNvSpPr>
          <p:nvPr>
            <p:ph idx="1"/>
          </p:nvPr>
        </p:nvSpPr>
        <p:spPr>
          <a:xfrm>
            <a:off x="6297233" y="518400"/>
            <a:ext cx="5018464" cy="5837949"/>
          </a:xfrm>
        </p:spPr>
        <p:txBody>
          <a:bodyPr anchor="ctr">
            <a:normAutofit/>
          </a:bodyPr>
          <a:lstStyle/>
          <a:p>
            <a:r>
              <a:rPr lang="en-US" sz="3200" dirty="0">
                <a:solidFill>
                  <a:schemeClr val="tx1">
                    <a:alpha val="80000"/>
                  </a:schemeClr>
                </a:solidFill>
              </a:rPr>
              <a:t>Many people with bloodborne pathogens (BBPs) have no symptoms at all for months or even decades. When symptoms do appear, they depend entirely on the specific virus contracted.</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865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97E6DCF-75A7-5B48-36D5-FB98D83305C6}"/>
              </a:ext>
            </a:extLst>
          </p:cNvPr>
          <p:cNvPicPr>
            <a:picLocks noGrp="1" noChangeAspect="1"/>
          </p:cNvPicPr>
          <p:nvPr>
            <p:ph idx="1"/>
          </p:nvPr>
        </p:nvPicPr>
        <p:blipFill>
          <a:blip r:embed="rId2"/>
          <a:stretch>
            <a:fillRect/>
          </a:stretch>
        </p:blipFill>
        <p:spPr>
          <a:xfrm>
            <a:off x="643467" y="2048062"/>
            <a:ext cx="10905066" cy="2761874"/>
          </a:xfrm>
          <a:prstGeom prst="rect">
            <a:avLst/>
          </a:prstGeom>
        </p:spPr>
      </p:pic>
    </p:spTree>
    <p:extLst>
      <p:ext uri="{BB962C8B-B14F-4D97-AF65-F5344CB8AC3E}">
        <p14:creationId xmlns:p14="http://schemas.microsoft.com/office/powerpoint/2010/main" val="3849857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AD62-FC80-3F5A-8187-251EA22104A3}"/>
              </a:ext>
            </a:extLst>
          </p:cNvPr>
          <p:cNvSpPr>
            <a:spLocks noGrp="1"/>
          </p:cNvSpPr>
          <p:nvPr>
            <p:ph type="title"/>
          </p:nvPr>
        </p:nvSpPr>
        <p:spPr/>
        <p:txBody>
          <a:bodyPr/>
          <a:lstStyle/>
          <a:p>
            <a:r>
              <a:rPr lang="en-US" dirty="0"/>
              <a:t>Hepatitis B &amp; C Symptoms when showing</a:t>
            </a:r>
          </a:p>
        </p:txBody>
      </p:sp>
      <p:sp>
        <p:nvSpPr>
          <p:cNvPr id="3" name="Content Placeholder 2">
            <a:extLst>
              <a:ext uri="{FF2B5EF4-FFF2-40B4-BE49-F238E27FC236}">
                <a16:creationId xmlns:a16="http://schemas.microsoft.com/office/drawing/2014/main" id="{C10484BF-191B-073C-860E-7B7C1D18BEE0}"/>
              </a:ext>
            </a:extLst>
          </p:cNvPr>
          <p:cNvSpPr>
            <a:spLocks noGrp="1"/>
          </p:cNvSpPr>
          <p:nvPr>
            <p:ph idx="1"/>
          </p:nvPr>
        </p:nvSpPr>
        <p:spPr/>
        <p:txBody>
          <a:bodyPr/>
          <a:lstStyle/>
          <a:p>
            <a:r>
              <a:rPr lang="en-US" sz="2800" b="1" u="none" strike="noStrike" dirty="0">
                <a:effectLst/>
                <a:latin typeface="Google Sans"/>
              </a:rPr>
              <a:t>Jaundice:</a:t>
            </a:r>
            <a:r>
              <a:rPr lang="en-US" sz="2800" b="0" u="none" strike="noStrike" dirty="0">
                <a:effectLst/>
                <a:latin typeface="Google Sans"/>
              </a:rPr>
              <a:t> Yellowing of the skin and the whites of the eyes</a:t>
            </a:r>
          </a:p>
          <a:p>
            <a:r>
              <a:rPr lang="en-US" sz="2800" b="1" u="none" strike="noStrike" dirty="0">
                <a:effectLst/>
                <a:latin typeface="Google Sans"/>
              </a:rPr>
              <a:t>Gastrointestinal issues:</a:t>
            </a:r>
            <a:r>
              <a:rPr lang="en-US" sz="2800" b="0" u="none" strike="noStrike" dirty="0">
                <a:effectLst/>
                <a:latin typeface="Google Sans"/>
              </a:rPr>
              <a:t> Nausea, vomiting, and loss of appetite</a:t>
            </a:r>
          </a:p>
          <a:p>
            <a:r>
              <a:rPr lang="en-US" sz="2800" b="1" u="none" strike="noStrike" dirty="0">
                <a:effectLst/>
                <a:latin typeface="Google Sans"/>
              </a:rPr>
              <a:t>Abdominal pain:</a:t>
            </a:r>
            <a:r>
              <a:rPr lang="en-US" sz="2800" b="0" u="none" strike="noStrike" dirty="0">
                <a:effectLst/>
                <a:latin typeface="Google Sans"/>
              </a:rPr>
              <a:t> Especially in the upper right side near the liver</a:t>
            </a:r>
          </a:p>
          <a:p>
            <a:r>
              <a:rPr lang="en-US" sz="2800" b="1" u="none" strike="noStrike" dirty="0">
                <a:effectLst/>
                <a:latin typeface="Google Sans"/>
              </a:rPr>
              <a:t>Altered waste appearance:</a:t>
            </a:r>
            <a:r>
              <a:rPr lang="en-US" sz="2800" b="0" u="none" strike="noStrike" dirty="0">
                <a:effectLst/>
                <a:latin typeface="Google Sans"/>
              </a:rPr>
              <a:t> Dark, tea-colored urine and light, clay-colored stools</a:t>
            </a:r>
          </a:p>
          <a:p>
            <a:r>
              <a:rPr lang="en-US" sz="2800" b="1" u="none" strike="noStrike" dirty="0">
                <a:effectLst/>
                <a:latin typeface="Google Sans"/>
              </a:rPr>
              <a:t>Systemic symptoms:</a:t>
            </a:r>
            <a:r>
              <a:rPr lang="en-US" sz="2800" b="0" u="none" strike="noStrike" dirty="0">
                <a:effectLst/>
                <a:latin typeface="Google Sans"/>
              </a:rPr>
              <a:t> Extreme tiredness, low-grade fever, and joint or muscle pain</a:t>
            </a:r>
            <a:endParaRPr lang="en-US" dirty="0"/>
          </a:p>
        </p:txBody>
      </p:sp>
    </p:spTree>
    <p:extLst>
      <p:ext uri="{BB962C8B-B14F-4D97-AF65-F5344CB8AC3E}">
        <p14:creationId xmlns:p14="http://schemas.microsoft.com/office/powerpoint/2010/main" val="1360168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D6112893-9EB6-8748-D76E-F73D51F8A7F4}"/>
              </a:ext>
            </a:extLst>
          </p:cNvPr>
          <p:cNvSpPr>
            <a:spLocks noGrp="1"/>
          </p:cNvSpPr>
          <p:nvPr>
            <p:ph type="title"/>
          </p:nvPr>
        </p:nvSpPr>
        <p:spPr>
          <a:xfrm>
            <a:off x="1188069" y="381935"/>
            <a:ext cx="4008583" cy="5974414"/>
          </a:xfrm>
        </p:spPr>
        <p:txBody>
          <a:bodyPr anchor="ctr">
            <a:normAutofit/>
          </a:bodyPr>
          <a:lstStyle/>
          <a:p>
            <a:r>
              <a:rPr lang="en-US" sz="6800" dirty="0">
                <a:solidFill>
                  <a:srgbClr val="FFFFFF"/>
                </a:solidFill>
              </a:rPr>
              <a:t>HIV Symptoms</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45E8C0EF-0CB1-E66B-0552-4799F7F76EF3}"/>
              </a:ext>
            </a:extLst>
          </p:cNvPr>
          <p:cNvSpPr>
            <a:spLocks noGrp="1"/>
          </p:cNvSpPr>
          <p:nvPr>
            <p:ph idx="1"/>
          </p:nvPr>
        </p:nvSpPr>
        <p:spPr>
          <a:xfrm>
            <a:off x="6297233" y="518400"/>
            <a:ext cx="4771607" cy="5837949"/>
          </a:xfrm>
        </p:spPr>
        <p:txBody>
          <a:bodyPr anchor="ctr">
            <a:normAutofit/>
          </a:bodyPr>
          <a:lstStyle/>
          <a:p>
            <a:r>
              <a:rPr lang="en-US" sz="2000" b="1" dirty="0">
                <a:solidFill>
                  <a:schemeClr val="tx1">
                    <a:alpha val="80000"/>
                  </a:schemeClr>
                </a:solidFill>
              </a:rPr>
              <a:t>Early Stage </a:t>
            </a:r>
            <a:r>
              <a:rPr lang="en-US" sz="2000" dirty="0">
                <a:solidFill>
                  <a:schemeClr val="tx1">
                    <a:alpha val="80000"/>
                  </a:schemeClr>
                </a:solidFill>
              </a:rPr>
              <a:t>(2 to 4 weeks after exposure): Flu-like symptoms including fever, chills, night sweats, sore throat, severe fatigue, swollen lymph nodes, muscle aches, and a temporary skin rash.</a:t>
            </a:r>
          </a:p>
          <a:p>
            <a:r>
              <a:rPr lang="en-US" sz="2000" b="1" dirty="0">
                <a:solidFill>
                  <a:schemeClr val="tx1">
                    <a:alpha val="80000"/>
                  </a:schemeClr>
                </a:solidFill>
              </a:rPr>
              <a:t>Chronic/Asymptomatic </a:t>
            </a:r>
            <a:r>
              <a:rPr lang="en-US" sz="2000" dirty="0">
                <a:solidFill>
                  <a:schemeClr val="tx1">
                    <a:alpha val="80000"/>
                  </a:schemeClr>
                </a:solidFill>
              </a:rPr>
              <a:t>Stage (Can last 10+ years): The virus multiplies quietly; people usually look and feel completely healthy, though they can still transmit the virus.</a:t>
            </a:r>
          </a:p>
          <a:p>
            <a:r>
              <a:rPr lang="en-US" sz="2000" b="1" dirty="0">
                <a:solidFill>
                  <a:schemeClr val="tx1">
                    <a:alpha val="80000"/>
                  </a:schemeClr>
                </a:solidFill>
              </a:rPr>
              <a:t>Late Stage (AIDS)</a:t>
            </a:r>
            <a:r>
              <a:rPr lang="en-US" sz="2000" dirty="0">
                <a:solidFill>
                  <a:schemeClr val="tx1">
                    <a:alpha val="80000"/>
                  </a:schemeClr>
                </a:solidFill>
              </a:rPr>
              <a:t>: Severe immune deficiency leading to rapid weight loss, chronic diarrhea, mouth or genital ulcers, prolonged fevers, recurring night sweats, and susceptibility to rare, serious infections.</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5419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71694-AADC-005A-C78F-32539AB9B0D6}"/>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In conclusion </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CACFC5-88CB-6273-C98E-A9A2474DD882}"/>
              </a:ext>
            </a:extLst>
          </p:cNvPr>
          <p:cNvSpPr>
            <a:spLocks noGrp="1"/>
          </p:cNvSpPr>
          <p:nvPr>
            <p:ph idx="1"/>
          </p:nvPr>
        </p:nvSpPr>
        <p:spPr>
          <a:xfrm>
            <a:off x="1155548" y="2217343"/>
            <a:ext cx="9880893" cy="3959619"/>
          </a:xfrm>
        </p:spPr>
        <p:txBody>
          <a:bodyPr>
            <a:normAutofit/>
          </a:bodyPr>
          <a:lstStyle/>
          <a:p>
            <a:pPr>
              <a:lnSpc>
                <a:spcPct val="200000"/>
              </a:lnSpc>
            </a:pPr>
            <a:r>
              <a:rPr lang="en-US" sz="2400" dirty="0"/>
              <a:t>If you have sustained a needlestick injury, or if potentially infected blood has entered an open wound or splashed into your eyes, nose, or mouth, seek immediate medical evaluation. Healthcare providers can administer Post-Exposure Prophylaxis (PEP) to significantly lower the risk of permanent infection.</a:t>
            </a:r>
          </a:p>
        </p:txBody>
      </p:sp>
    </p:spTree>
    <p:extLst>
      <p:ext uri="{BB962C8B-B14F-4D97-AF65-F5344CB8AC3E}">
        <p14:creationId xmlns:p14="http://schemas.microsoft.com/office/powerpoint/2010/main" val="3713735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313</Words>
  <Application>Microsoft Office PowerPoint</Application>
  <PresentationFormat>Widescreen</PresentationFormat>
  <Paragraphs>18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Calibri</vt:lpstr>
      <vt:lpstr>Google Sans</vt:lpstr>
      <vt:lpstr>Office Theme</vt:lpstr>
      <vt:lpstr>Blood-Born Pathogens</vt:lpstr>
      <vt:lpstr>Bloodborne Pathogens</vt:lpstr>
      <vt:lpstr>What are the symptoms of BBP</vt:lpstr>
      <vt:lpstr>PowerPoint Presentation</vt:lpstr>
      <vt:lpstr>Hepatitis B &amp; C Symptoms when showing</vt:lpstr>
      <vt:lpstr>HIV Symptoms</vt:lpstr>
      <vt:lpstr>In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Shepheard</dc:creator>
  <cp:lastModifiedBy>Robert Shepheard</cp:lastModifiedBy>
  <cp:revision>1</cp:revision>
  <dcterms:created xsi:type="dcterms:W3CDTF">2026-07-01T22:15:20Z</dcterms:created>
  <dcterms:modified xsi:type="dcterms:W3CDTF">2026-07-01T22:36:28Z</dcterms:modified>
</cp:coreProperties>
</file>