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0"/>
  </p:notesMasterIdLst>
  <p:sldIdLst>
    <p:sldId id="259" r:id="rId6"/>
    <p:sldId id="293" r:id="rId7"/>
    <p:sldId id="294" r:id="rId8"/>
    <p:sldId id="266" r:id="rId9"/>
    <p:sldId id="267" r:id="rId10"/>
    <p:sldId id="268" r:id="rId11"/>
    <p:sldId id="270" r:id="rId12"/>
    <p:sldId id="304" r:id="rId13"/>
    <p:sldId id="323" r:id="rId14"/>
    <p:sldId id="324" r:id="rId15"/>
    <p:sldId id="305" r:id="rId16"/>
    <p:sldId id="306" r:id="rId17"/>
    <p:sldId id="309" r:id="rId18"/>
    <p:sldId id="313" r:id="rId19"/>
    <p:sldId id="307" r:id="rId20"/>
    <p:sldId id="308" r:id="rId21"/>
    <p:sldId id="310" r:id="rId22"/>
    <p:sldId id="311" r:id="rId23"/>
    <p:sldId id="312" r:id="rId24"/>
    <p:sldId id="314" r:id="rId25"/>
    <p:sldId id="356" r:id="rId26"/>
    <p:sldId id="388" r:id="rId27"/>
    <p:sldId id="303" r:id="rId28"/>
    <p:sldId id="2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very, Tawanda" initials="AT" lastIdx="4" clrIdx="6">
    <p:extLst>
      <p:ext uri="{19B8F6BF-5375-455C-9EA6-DF929625EA0E}">
        <p15:presenceInfo xmlns:p15="http://schemas.microsoft.com/office/powerpoint/2012/main" userId="S::tawanda.avery2@ed.gov::8bf8671f-af83-4197-91d2-ec2c45962b80" providerId="AD"/>
      </p:ext>
    </p:extLst>
  </p:cmAuthor>
  <p:cmAuthor id="1" name="MattKBoli" initials="MKB" lastIdx="4" clrIdx="0">
    <p:extLst>
      <p:ext uri="{19B8F6BF-5375-455C-9EA6-DF929625EA0E}">
        <p15:presenceInfo xmlns:p15="http://schemas.microsoft.com/office/powerpoint/2012/main" userId="MattKBoli" providerId="None"/>
      </p:ext>
    </p:extLst>
  </p:cmAuthor>
  <p:cmAuthor id="8" name="Moore, Crystal" initials="MC" lastIdx="27" clrIdx="7">
    <p:extLst>
      <p:ext uri="{19B8F6BF-5375-455C-9EA6-DF929625EA0E}">
        <p15:presenceInfo xmlns:p15="http://schemas.microsoft.com/office/powerpoint/2012/main" userId="S::Crystal.Moore@ed.gov::0db8a7a9-6110-4078-a707-7281781194b0" providerId="AD"/>
      </p:ext>
    </p:extLst>
  </p:cmAuthor>
  <p:cmAuthor id="2" name="Alec Walker" initials="AW" lastIdx="5" clrIdx="1">
    <p:extLst>
      <p:ext uri="{19B8F6BF-5375-455C-9EA6-DF929625EA0E}">
        <p15:presenceInfo xmlns:p15="http://schemas.microsoft.com/office/powerpoint/2012/main" userId="S::awalker@aemcorp.com::a0d44c74-e145-4a5f-948d-40c88e94d485" providerId="AD"/>
      </p:ext>
    </p:extLst>
  </p:cmAuthor>
  <p:cmAuthor id="9" name="Samantha Ensenat" initials="SE" lastIdx="27" clrIdx="8">
    <p:extLst>
      <p:ext uri="{19B8F6BF-5375-455C-9EA6-DF929625EA0E}">
        <p15:presenceInfo xmlns:p15="http://schemas.microsoft.com/office/powerpoint/2012/main" userId="S::sensenat@aemcorp.com::7303ce37-4b97-4528-b7a8-2ee41079a35e" providerId="AD"/>
      </p:ext>
    </p:extLst>
  </p:cmAuthor>
  <p:cmAuthor id="3" name="Jessica Greene" initials="JG" lastIdx="1" clrIdx="2">
    <p:extLst>
      <p:ext uri="{19B8F6BF-5375-455C-9EA6-DF929625EA0E}">
        <p15:presenceInfo xmlns:p15="http://schemas.microsoft.com/office/powerpoint/2012/main" userId="S::jgreene@aemcorp.com::6e1bd21d-9504-4d5c-8111-7a4b00d3571f" providerId="AD"/>
      </p:ext>
    </p:extLst>
  </p:cmAuthor>
  <p:cmAuthor id="4" name="Toledo, Annabelle" initials="TA" lastIdx="2" clrIdx="3">
    <p:extLst>
      <p:ext uri="{19B8F6BF-5375-455C-9EA6-DF929625EA0E}">
        <p15:presenceInfo xmlns:p15="http://schemas.microsoft.com/office/powerpoint/2012/main" userId="S::Annabelle.Toledo@ed.gov::01ef16b2-4a83-4c2a-ba94-6fe32ef5daca" providerId="AD"/>
      </p:ext>
    </p:extLst>
  </p:cmAuthor>
  <p:cmAuthor id="5" name="Julienne, Marie" initials="JM" lastIdx="12" clrIdx="4">
    <p:extLst>
      <p:ext uri="{19B8F6BF-5375-455C-9EA6-DF929625EA0E}">
        <p15:presenceInfo xmlns:p15="http://schemas.microsoft.com/office/powerpoint/2012/main" userId="S::Marie.Julienne@ed.gov::bc856b41-3b57-4016-8b1f-74de9d945dd8" providerId="AD"/>
      </p:ext>
    </p:extLst>
  </p:cmAuthor>
  <p:cmAuthor id="6" name="Lee, Wanda" initials="LW" lastIdx="8" clrIdx="5">
    <p:extLst>
      <p:ext uri="{19B8F6BF-5375-455C-9EA6-DF929625EA0E}">
        <p15:presenceInfo xmlns:p15="http://schemas.microsoft.com/office/powerpoint/2012/main" userId="S::wanda.lee@ed.gov::3d768b1b-b77e-4b98-ae2d-a22a43f3fa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50" autoAdjust="0"/>
    <p:restoredTop sz="91304" autoAdjust="0"/>
  </p:normalViewPr>
  <p:slideViewPr>
    <p:cSldViewPr snapToGrid="0">
      <p:cViewPr varScale="1">
        <p:scale>
          <a:sx n="100" d="100"/>
          <a:sy n="100" d="100"/>
        </p:scale>
        <p:origin x="6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CCC0AC-0680-496F-B5FB-AC360A95C173}" type="datetimeFigureOut">
              <a:rPr lang="en-US" smtClean="0"/>
              <a:t>2/2/2021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425DBF-B5A3-4931-AF3D-47B9D6896055}" type="slidenum">
              <a:rPr lang="en-US" smtClean="0"/>
              <a:t>‹#›</a:t>
            </a:fld>
            <a:endParaRPr lang="en-US" dirty="0"/>
          </a:p>
        </p:txBody>
      </p:sp>
    </p:spTree>
    <p:extLst>
      <p:ext uri="{BB962C8B-B14F-4D97-AF65-F5344CB8AC3E}">
        <p14:creationId xmlns:p14="http://schemas.microsoft.com/office/powerpoint/2010/main" val="2619128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doi.gov/tribes/enrollmen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federalregister.gov/documents/2021/01/12/2021-00321/applications-for-new-awards-office-of-indian-education-formula-grants-to-local-educational-agencie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asie.grads360.org/#program/announcement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Alec: </a:t>
            </a:r>
          </a:p>
          <a:p>
            <a:r>
              <a:rPr lang="en-US" sz="1200" kern="1200" dirty="0">
                <a:solidFill>
                  <a:schemeClr val="tx1"/>
                </a:solidFill>
                <a:effectLst/>
                <a:latin typeface="+mn-lt"/>
                <a:ea typeface="+mn-ea"/>
                <a:cs typeface="+mn-cs"/>
              </a:rPr>
              <a:t>Hello everyone, if you are looking to join the ED 506 Form Webinar, you are in the right place.  We’re going to wait a few more minutes to allow people to join and then go ahead and get started! If you would like to dial in to today’s webinar and not through your computer, please use the call-in number and conference code displayed on this slide. If you are not calling in to today’s meeting, please ensure your computer speakers are enabled to hear the audio for today’s presentation. If you have any issues while using Adobe Connect please contact PSC. </a:t>
            </a:r>
          </a:p>
          <a:p>
            <a:endParaRPr lang="en-US" dirty="0"/>
          </a:p>
          <a:p>
            <a:r>
              <a:rPr lang="en-US" sz="1200" b="0" i="1" kern="1200" dirty="0">
                <a:solidFill>
                  <a:schemeClr val="tx1"/>
                </a:solidFill>
                <a:effectLst/>
                <a:latin typeface="+mn-lt"/>
                <a:ea typeface="+mn-ea"/>
                <a:cs typeface="+mn-cs"/>
              </a:rPr>
              <a:t>START PRESENTATION</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Hello everyone, thank you so much for your patience; we are going to go ahead and get started.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Welcome to the ED 506 Form Webinar for SY 2021-22. My name is Alec Walker and I support the Partner Support Center.  I also have *Analyst Name* from PSC on the line, as well as some representatives from the Office of Indian Education *Introduce OIE Staff Members Present*, who will assist in answering questions.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PowerPoint that we will review today, as well as the audio recording of today’s meeting will be available on the EASIE Community website. You can also contact the Partner Support Center to request a copy of these resources or guidance on how to access the Community site. </a:t>
            </a:r>
          </a:p>
        </p:txBody>
      </p:sp>
      <p:sp>
        <p:nvSpPr>
          <p:cNvPr id="4" name="Slide Number Placeholder 3"/>
          <p:cNvSpPr>
            <a:spLocks noGrp="1"/>
          </p:cNvSpPr>
          <p:nvPr>
            <p:ph type="sldNum" sz="quarter" idx="10"/>
          </p:nvPr>
        </p:nvSpPr>
        <p:spPr/>
        <p:txBody>
          <a:bodyPr/>
          <a:lstStyle/>
          <a:p>
            <a:fld id="{E7425DBF-B5A3-4931-AF3D-47B9D6896055}" type="slidenum">
              <a:rPr lang="en-US" smtClean="0"/>
              <a:t>1</a:t>
            </a:fld>
            <a:endParaRPr lang="en-US" dirty="0"/>
          </a:p>
        </p:txBody>
      </p:sp>
    </p:spTree>
    <p:extLst>
      <p:ext uri="{BB962C8B-B14F-4D97-AF65-F5344CB8AC3E}">
        <p14:creationId xmlns:p14="http://schemas.microsoft.com/office/powerpoint/2010/main" val="632966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Alec:</a:t>
            </a:r>
          </a:p>
          <a:p>
            <a:r>
              <a:rPr lang="en-US" sz="1200" kern="1200" dirty="0">
                <a:solidFill>
                  <a:schemeClr val="tx1"/>
                </a:solidFill>
                <a:effectLst/>
                <a:latin typeface="+mn-lt"/>
                <a:ea typeface="+mn-ea"/>
                <a:cs typeface="+mn-cs"/>
              </a:rPr>
              <a:t>To access audio for today’s webinar session, users can select dial-out and enter your cell phone or desk phone to receive a direct call for the meeting. Users can also dial in or use their computer speakers to hear audio by selection Listen Only.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would like to submit any questions or comments, please submit these via the “Q&amp;A” panel available on your screen.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Please reference the screenshot provided to see how your chat panel should look when submitting questions or comments.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note: Today’s presentation is being recorded and will be posted to the EASIE Community of Practice website after completion. </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2</a:t>
            </a:fld>
            <a:endParaRPr lang="en-US" dirty="0"/>
          </a:p>
        </p:txBody>
      </p:sp>
    </p:spTree>
    <p:extLst>
      <p:ext uri="{BB962C8B-B14F-4D97-AF65-F5344CB8AC3E}">
        <p14:creationId xmlns:p14="http://schemas.microsoft.com/office/powerpoint/2010/main" val="3613391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Alec:</a:t>
            </a:r>
          </a:p>
          <a:p>
            <a:r>
              <a:rPr lang="en-US" sz="1200" kern="1200" dirty="0">
                <a:solidFill>
                  <a:schemeClr val="tx1"/>
                </a:solidFill>
                <a:effectLst/>
                <a:latin typeface="+mn-lt"/>
                <a:ea typeface="+mn-ea"/>
                <a:cs typeface="+mn-cs"/>
              </a:rPr>
              <a:t>All participants are in listen only mode. As a reminder, some questions sent through the Q&amp;A panel may not be answered in real-time. This helps ensure OIE has proper time to research each individualized policy issue prior to providing a response. If your questions are not addressed during today’s webinar session, please contact PSC. </a:t>
            </a:r>
            <a:endParaRPr lang="en-US" dirty="0"/>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3</a:t>
            </a:fld>
            <a:endParaRPr lang="en-US" dirty="0"/>
          </a:p>
        </p:txBody>
      </p:sp>
    </p:spTree>
    <p:extLst>
      <p:ext uri="{BB962C8B-B14F-4D97-AF65-F5344CB8AC3E}">
        <p14:creationId xmlns:p14="http://schemas.microsoft.com/office/powerpoint/2010/main" val="1238566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Alec: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we will be reviewing the EASIE 506 Indian Student Eligibility Certificate form. Today we will review Webinar Housekeeping/Logistics and Introductions, Who is Eligible for the Indian Education Formula Grant Program, What is an ED 506 Indian Student Eligibility Certificate Form, Where to Find the ED 506 Indian Student Eligibility Certificate Form, What Information is Required for the ED 506 Form, If the Tribal Membership Enrollment Number is Not Available What Other Document(s) is Accepted, How to Complete ED 506 Forms, How to Ensure Consistency in Reviewing ED 506 Forms, and a Question &amp; Answer. I will now be passing the presentation over to *OIE Analyst Name* from the Office of Indian Education.</a:t>
            </a:r>
          </a:p>
        </p:txBody>
      </p:sp>
      <p:sp>
        <p:nvSpPr>
          <p:cNvPr id="4" name="Slide Number Placeholder 3"/>
          <p:cNvSpPr>
            <a:spLocks noGrp="1"/>
          </p:cNvSpPr>
          <p:nvPr>
            <p:ph type="sldNum" sz="quarter" idx="10"/>
          </p:nvPr>
        </p:nvSpPr>
        <p:spPr/>
        <p:txBody>
          <a:bodyPr/>
          <a:lstStyle/>
          <a:p>
            <a:fld id="{E7425DBF-B5A3-4931-AF3D-47B9D6896055}" type="slidenum">
              <a:rPr lang="en-US" smtClean="0"/>
              <a:t>4</a:t>
            </a:fld>
            <a:endParaRPr lang="en-US" dirty="0"/>
          </a:p>
        </p:txBody>
      </p:sp>
    </p:spTree>
    <p:extLst>
      <p:ext uri="{BB962C8B-B14F-4D97-AF65-F5344CB8AC3E}">
        <p14:creationId xmlns:p14="http://schemas.microsoft.com/office/powerpoint/2010/main" val="3657668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Crystal:</a:t>
            </a:r>
          </a:p>
          <a:p>
            <a:r>
              <a:rPr lang="en-US" dirty="0"/>
              <a:t>I would first like to highlight the OIE Leadership Staff. We have: </a:t>
            </a:r>
          </a:p>
          <a:p>
            <a:pPr marL="171450" indent="-171450">
              <a:buFont typeface="Arial" panose="020B0604020202020204" pitchFamily="34" charset="0"/>
              <a:buChar char="•"/>
            </a:pPr>
            <a:r>
              <a:rPr lang="en-US" dirty="0"/>
              <a:t>Ron Lessard (Acting Executive Director for the White House Initiative on American Indian and Alaska Native Education), </a:t>
            </a:r>
          </a:p>
          <a:p>
            <a:pPr marL="171450" indent="-171450">
              <a:buFont typeface="Arial" panose="020B0604020202020204" pitchFamily="34" charset="0"/>
              <a:buChar char="•"/>
            </a:pPr>
            <a:r>
              <a:rPr lang="en-US" dirty="0"/>
              <a:t>Ruth Ryder (Deputy Assistant Secretary for Formula Grants Office of Elementary &amp; Secondary Education)</a:t>
            </a:r>
          </a:p>
          <a:p>
            <a:pPr marL="171450" indent="-171450">
              <a:buFont typeface="Arial" panose="020B0604020202020204" pitchFamily="34" charset="0"/>
              <a:buChar char="•"/>
            </a:pPr>
            <a:r>
              <a:rPr lang="en-US" dirty="0"/>
              <a:t>Julian Guerrero, Jr. (Director, Office of Indian Education, U.S. Department of Education)</a:t>
            </a:r>
          </a:p>
          <a:p>
            <a:pPr marL="171450" indent="-171450">
              <a:buFont typeface="Arial" panose="020B0604020202020204" pitchFamily="34" charset="0"/>
              <a:buChar char="•"/>
            </a:pPr>
            <a:r>
              <a:rPr lang="en-US" dirty="0"/>
              <a:t>Dr. Crystal C. Moore (Supervisory, Group Leader, Formula Team, Office of Indian Education, U.S. Department of Education)</a:t>
            </a:r>
          </a:p>
        </p:txBody>
      </p:sp>
      <p:sp>
        <p:nvSpPr>
          <p:cNvPr id="4" name="Slide Number Placeholder 3"/>
          <p:cNvSpPr>
            <a:spLocks noGrp="1"/>
          </p:cNvSpPr>
          <p:nvPr>
            <p:ph type="sldNum" sz="quarter" idx="10"/>
          </p:nvPr>
        </p:nvSpPr>
        <p:spPr/>
        <p:txBody>
          <a:bodyPr/>
          <a:lstStyle/>
          <a:p>
            <a:fld id="{E7425DBF-B5A3-4931-AF3D-47B9D6896055}" type="slidenum">
              <a:rPr lang="en-US" smtClean="0"/>
              <a:t>5</a:t>
            </a:fld>
            <a:endParaRPr lang="en-US" dirty="0"/>
          </a:p>
        </p:txBody>
      </p:sp>
    </p:spTree>
    <p:extLst>
      <p:ext uri="{BB962C8B-B14F-4D97-AF65-F5344CB8AC3E}">
        <p14:creationId xmlns:p14="http://schemas.microsoft.com/office/powerpoint/2010/main" val="3364358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Crystal:</a:t>
            </a:r>
          </a:p>
          <a:p>
            <a:r>
              <a:rPr lang="en-US" dirty="0"/>
              <a:t>I would next like to highlight the OIE Formula Program Officers. We have: </a:t>
            </a:r>
          </a:p>
          <a:p>
            <a:pPr marL="171450" indent="-171450">
              <a:buFont typeface="Arial" panose="020B0604020202020204" pitchFamily="34" charset="0"/>
              <a:buChar char="•"/>
            </a:pPr>
            <a:r>
              <a:rPr lang="en-US" dirty="0"/>
              <a:t>Tawanda Avery</a:t>
            </a:r>
          </a:p>
          <a:p>
            <a:pPr marL="171450" indent="-171450">
              <a:buFont typeface="Arial" panose="020B0604020202020204" pitchFamily="34" charset="0"/>
              <a:buChar char="•"/>
            </a:pPr>
            <a:r>
              <a:rPr lang="en-US" dirty="0"/>
              <a:t>Wanda Lee</a:t>
            </a:r>
          </a:p>
          <a:p>
            <a:pPr marL="171450" indent="-171450">
              <a:buFont typeface="Arial" panose="020B0604020202020204" pitchFamily="34" charset="0"/>
              <a:buChar char="•"/>
            </a:pPr>
            <a:r>
              <a:rPr lang="en-US" dirty="0"/>
              <a:t>Annabelle Toledo</a:t>
            </a:r>
          </a:p>
          <a:p>
            <a:pPr marL="171450" indent="-171450">
              <a:buFont typeface="Arial" panose="020B0604020202020204" pitchFamily="34" charset="0"/>
              <a:buChar char="•"/>
            </a:pPr>
            <a:r>
              <a:rPr lang="en-US" dirty="0"/>
              <a:t>Dr. Marie Julienne</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6</a:t>
            </a:fld>
            <a:endParaRPr lang="en-US" dirty="0"/>
          </a:p>
        </p:txBody>
      </p:sp>
    </p:spTree>
    <p:extLst>
      <p:ext uri="{BB962C8B-B14F-4D97-AF65-F5344CB8AC3E}">
        <p14:creationId xmlns:p14="http://schemas.microsoft.com/office/powerpoint/2010/main" val="3280053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Crystal:</a:t>
            </a:r>
          </a:p>
          <a:p>
            <a:r>
              <a:rPr lang="en-US" dirty="0"/>
              <a:t>Now we would like to review who is eligible for the Indian Education Formula Grant Program.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Children are eligible to receive services if they meet the definition of “American Indian” as defined in section 6151 of the ESEA and have a completed Indian Student Eligibility Certification Form, “ED 506 form” ; or are included in an Indian School Equalization Program (ISEP) count. </a:t>
            </a:r>
          </a:p>
          <a:p>
            <a:pPr marL="0" indent="0">
              <a:buNone/>
            </a:pPr>
            <a:r>
              <a:rPr lang="en-US" dirty="0">
                <a:latin typeface="Times New Roman" panose="02020603050405020304" pitchFamily="18" charset="0"/>
                <a:cs typeface="Times New Roman" panose="02020603050405020304" pitchFamily="18" charset="0"/>
              </a:rPr>
              <a:t>American Indian defined in section 6151 of the ESEA is an individual who is: </a:t>
            </a:r>
          </a:p>
          <a:p>
            <a:pPr marL="514350" indent="-514350">
              <a:buAutoNum type="arabicParenBoth"/>
            </a:pPr>
            <a:r>
              <a:rPr lang="en-US" dirty="0">
                <a:latin typeface="Times New Roman" panose="02020603050405020304" pitchFamily="18" charset="0"/>
                <a:cs typeface="Times New Roman" panose="02020603050405020304" pitchFamily="18" charset="0"/>
              </a:rPr>
              <a:t>A member of an Indian Tribe or Band, as membership is defined by the Indian Tribe or Band, including any Tribe or Band terminated since 1940, and any Tribe or Band recognized by the State in which the Tribe or Band resides; </a:t>
            </a:r>
          </a:p>
          <a:p>
            <a:pPr marL="514350" indent="-514350">
              <a:buAutoNum type="arabicParenBoth"/>
            </a:pPr>
            <a:r>
              <a:rPr lang="en-US" dirty="0">
                <a:latin typeface="Times New Roman" panose="02020603050405020304" pitchFamily="18" charset="0"/>
                <a:cs typeface="Times New Roman" panose="02020603050405020304" pitchFamily="18" charset="0"/>
              </a:rPr>
              <a:t>A descendant of a parent or grandparent who meets the requirements described in paragraph (1) of this definition; </a:t>
            </a:r>
          </a:p>
          <a:p>
            <a:pPr marL="514350" indent="-514350">
              <a:buAutoNum type="arabicParenBoth"/>
            </a:pPr>
            <a:r>
              <a:rPr lang="en-US" dirty="0">
                <a:latin typeface="Times New Roman" panose="02020603050405020304" pitchFamily="18" charset="0"/>
                <a:cs typeface="Times New Roman" panose="02020603050405020304" pitchFamily="18" charset="0"/>
              </a:rPr>
              <a:t>Considered by the Secretary of the Interior to be an American Indian for any purpose; </a:t>
            </a:r>
          </a:p>
          <a:p>
            <a:pPr marL="514350" indent="-514350">
              <a:buAutoNum type="arabicParenBoth"/>
            </a:pPr>
            <a:r>
              <a:rPr lang="en-US" dirty="0">
                <a:latin typeface="Times New Roman" panose="02020603050405020304" pitchFamily="18" charset="0"/>
                <a:cs typeface="Times New Roman" panose="02020603050405020304" pitchFamily="18" charset="0"/>
              </a:rPr>
              <a:t>An Eskimo, Aleut, or other Alaska Native; or </a:t>
            </a:r>
          </a:p>
          <a:p>
            <a:pPr marL="514350" indent="-514350">
              <a:buAutoNum type="arabicParenBoth"/>
            </a:pPr>
            <a:r>
              <a:rPr lang="en-US" dirty="0">
                <a:latin typeface="Times New Roman" panose="02020603050405020304" pitchFamily="18" charset="0"/>
                <a:cs typeface="Times New Roman" panose="02020603050405020304" pitchFamily="18" charset="0"/>
              </a:rPr>
              <a:t>A member of an organized Indian group that received a grant under the Indian Education Act of 1988 as it was in effect on October 19, 1994. </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7</a:t>
            </a:fld>
            <a:endParaRPr lang="en-US" dirty="0"/>
          </a:p>
        </p:txBody>
      </p:sp>
    </p:spTree>
    <p:extLst>
      <p:ext uri="{BB962C8B-B14F-4D97-AF65-F5344CB8AC3E}">
        <p14:creationId xmlns:p14="http://schemas.microsoft.com/office/powerpoint/2010/main" val="2134446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Crystal:</a:t>
            </a:r>
          </a:p>
          <a:p>
            <a:r>
              <a:rPr lang="en-US" dirty="0"/>
              <a:t>What is an ED 506 Indian Student Eligibility Certificate Form?</a:t>
            </a:r>
          </a:p>
          <a:p>
            <a:endParaRPr lang="en-US" dirty="0"/>
          </a:p>
          <a:p>
            <a:pPr marL="0" indent="0">
              <a:buNone/>
            </a:pPr>
            <a:r>
              <a:rPr lang="en-US" dirty="0">
                <a:latin typeface="Times New Roman" panose="02020603050405020304" pitchFamily="18" charset="0"/>
                <a:cs typeface="Times New Roman" panose="02020603050405020304" pitchFamily="18" charset="0"/>
              </a:rPr>
              <a:t>An ED 506 Form Indian Student Eligibility Certificate Form is a form completed by parents or guardians to document eligible Indian students. This form serves as the official record of the eligibility determination for each individual child included in the student count. An ED 506 form should be completed for each eligible student unless the student is included in an ISEP count at a Bureau-funded school. Applicants should keep completed ED 506 forms readily available upon request from ED. Completers of the ED 506 forms should </a:t>
            </a:r>
            <a:r>
              <a:rPr lang="en-US" b="1" dirty="0">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send completed ED 506 forms to OIE, unless specifically requested.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8</a:t>
            </a:fld>
            <a:endParaRPr lang="en-US" dirty="0"/>
          </a:p>
        </p:txBody>
      </p:sp>
    </p:spTree>
    <p:extLst>
      <p:ext uri="{BB962C8B-B14F-4D97-AF65-F5344CB8AC3E}">
        <p14:creationId xmlns:p14="http://schemas.microsoft.com/office/powerpoint/2010/main" val="1584114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Crystal: </a:t>
            </a:r>
          </a:p>
          <a:p>
            <a:pPr marL="0" indent="0">
              <a:buNone/>
            </a:pPr>
            <a:r>
              <a:rPr lang="en-US" dirty="0">
                <a:latin typeface="Times New Roman" panose="02020603050405020304" pitchFamily="18" charset="0"/>
                <a:cs typeface="Times New Roman" panose="02020603050405020304" pitchFamily="18" charset="0"/>
              </a:rPr>
              <a:t>An ED 506 Form must be completed in full and signed and dated by the child’s parent to certify a student’s eligibility for the program. A separate ED 506 Form is required for each child.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A new ED 506 Form does </a:t>
            </a:r>
            <a:r>
              <a:rPr lang="en-US" b="1" dirty="0">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have to be completed each year of enrollment in the LEA if a signed, completed form is on file and there is documentation that the student was enrolled during the count period.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Once a child is determined to be eligible to be counted for a grant award, the applicant shall maintain a record of such determination and shall not require a new or duplicate determination or form to be made for such child for a subsequent application for this grant. </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9</a:t>
            </a:fld>
            <a:endParaRPr lang="en-US" dirty="0"/>
          </a:p>
        </p:txBody>
      </p:sp>
    </p:spTree>
    <p:extLst>
      <p:ext uri="{BB962C8B-B14F-4D97-AF65-F5344CB8AC3E}">
        <p14:creationId xmlns:p14="http://schemas.microsoft.com/office/powerpoint/2010/main" val="1951187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dirty="0"/>
              <a:t>Where to Find the ED 506 Indian Student Eligibility Certificate Form?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ED 506 Form can be downloaded on the EASIE Communities of Practice website Part I page. The direct link to the form is present on the slide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latin typeface="Times New Roman" panose="02020603050405020304" pitchFamily="18" charset="0"/>
                <a:cs typeface="Times New Roman" panose="02020603050405020304" pitchFamily="18" charset="0"/>
              </a:rPr>
              <a:t>Note! </a:t>
            </a:r>
            <a:r>
              <a:rPr lang="en-US" dirty="0">
                <a:latin typeface="Times New Roman" panose="02020603050405020304" pitchFamily="18" charset="0"/>
                <a:cs typeface="Times New Roman" panose="02020603050405020304" pitchFamily="18" charset="0"/>
              </a:rPr>
              <a:t>The ED 506 is a fillable electronic form and may not be altered in any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10</a:t>
            </a:fld>
            <a:endParaRPr lang="en-US" dirty="0"/>
          </a:p>
        </p:txBody>
      </p:sp>
    </p:spTree>
    <p:extLst>
      <p:ext uri="{BB962C8B-B14F-4D97-AF65-F5344CB8AC3E}">
        <p14:creationId xmlns:p14="http://schemas.microsoft.com/office/powerpoint/2010/main" val="352158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sz="1200" b="0" dirty="0">
                <a:solidFill>
                  <a:schemeClr val="accent5">
                    <a:lumMod val="50000"/>
                  </a:schemeClr>
                </a:solidFill>
                <a:latin typeface="Arial" panose="020B0604020202020204" pitchFamily="34" charset="0"/>
                <a:cs typeface="Arial" panose="020B0604020202020204" pitchFamily="34" charset="0"/>
              </a:rPr>
              <a:t>Do Applicants Need to Have All ED 506 Forms Collected Before Applying?</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Yes. All applicants using ED 506 Forms for Indian student counts are required to have a completed ED 506 Form(s) for students they are counting prior to the count period. The forms can be collected either by the LEA or the applicant. </a:t>
            </a:r>
          </a:p>
          <a:p>
            <a:endParaRPr lang="en-US" b="0" dirty="0"/>
          </a:p>
        </p:txBody>
      </p:sp>
      <p:sp>
        <p:nvSpPr>
          <p:cNvPr id="4" name="Slide Number Placeholder 3"/>
          <p:cNvSpPr>
            <a:spLocks noGrp="1"/>
          </p:cNvSpPr>
          <p:nvPr>
            <p:ph type="sldNum" sz="quarter" idx="10"/>
          </p:nvPr>
        </p:nvSpPr>
        <p:spPr/>
        <p:txBody>
          <a:bodyPr/>
          <a:lstStyle/>
          <a:p>
            <a:fld id="{E7425DBF-B5A3-4931-AF3D-47B9D6896055}" type="slidenum">
              <a:rPr lang="en-US" smtClean="0"/>
              <a:t>11</a:t>
            </a:fld>
            <a:endParaRPr lang="en-US" dirty="0"/>
          </a:p>
        </p:txBody>
      </p:sp>
    </p:spTree>
    <p:extLst>
      <p:ext uri="{BB962C8B-B14F-4D97-AF65-F5344CB8AC3E}">
        <p14:creationId xmlns:p14="http://schemas.microsoft.com/office/powerpoint/2010/main" val="2809784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sz="1200" b="0" dirty="0">
                <a:solidFill>
                  <a:schemeClr val="accent5">
                    <a:lumMod val="50000"/>
                  </a:schemeClr>
                </a:solidFill>
                <a:latin typeface="Arial" panose="020B0604020202020204" pitchFamily="34" charset="0"/>
                <a:cs typeface="Arial" panose="020B0604020202020204" pitchFamily="34" charset="0"/>
              </a:rPr>
              <a:t>Is the ED 506 Form the Only Way to Document Eligibility?</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No. Bureau of Indian Education (BIE) schools may use either the Indian School Equalization Program (ISEP) count or the ED 506 Form count to verify their Indian student count. BIE schools that enter an ISEP count must use the most current Indian student count certified by the BIE.</a:t>
            </a:r>
          </a:p>
          <a:p>
            <a:endParaRPr lang="en-US" b="0" dirty="0"/>
          </a:p>
        </p:txBody>
      </p:sp>
      <p:sp>
        <p:nvSpPr>
          <p:cNvPr id="4" name="Slide Number Placeholder 3"/>
          <p:cNvSpPr>
            <a:spLocks noGrp="1"/>
          </p:cNvSpPr>
          <p:nvPr>
            <p:ph type="sldNum" sz="quarter" idx="10"/>
          </p:nvPr>
        </p:nvSpPr>
        <p:spPr/>
        <p:txBody>
          <a:bodyPr/>
          <a:lstStyle/>
          <a:p>
            <a:fld id="{E7425DBF-B5A3-4931-AF3D-47B9D6896055}" type="slidenum">
              <a:rPr lang="en-US" smtClean="0"/>
              <a:t>12</a:t>
            </a:fld>
            <a:endParaRPr lang="en-US" dirty="0"/>
          </a:p>
        </p:txBody>
      </p:sp>
    </p:spTree>
    <p:extLst>
      <p:ext uri="{BB962C8B-B14F-4D97-AF65-F5344CB8AC3E}">
        <p14:creationId xmlns:p14="http://schemas.microsoft.com/office/powerpoint/2010/main" val="2297459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sz="1200" b="0" dirty="0">
                <a:solidFill>
                  <a:schemeClr val="accent5">
                    <a:lumMod val="50000"/>
                  </a:schemeClr>
                </a:solidFill>
                <a:latin typeface="Arial" panose="020B0604020202020204" pitchFamily="34" charset="0"/>
                <a:cs typeface="Arial" panose="020B0604020202020204" pitchFamily="34" charset="0"/>
              </a:rPr>
              <a:t>How to Complete ED 506 Forms?</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pPr marL="0" indent="0">
              <a:buNone/>
            </a:pPr>
            <a:r>
              <a:rPr lang="en-US" dirty="0"/>
              <a:t>The Parent/Guardian must complete the below sections of the ED 506 Form:</a:t>
            </a:r>
          </a:p>
          <a:p>
            <a:pPr>
              <a:buFont typeface="Wingdings" panose="05000000000000000000" pitchFamily="2" charset="2"/>
              <a:buChar char="Ø"/>
            </a:pPr>
            <a:r>
              <a:rPr lang="en-US" dirty="0"/>
              <a:t> Student Information</a:t>
            </a:r>
          </a:p>
          <a:p>
            <a:pPr>
              <a:buFont typeface="Wingdings" panose="05000000000000000000" pitchFamily="2" charset="2"/>
              <a:buChar char="Ø"/>
            </a:pPr>
            <a:r>
              <a:rPr lang="en-US" dirty="0"/>
              <a:t> Tribal Membership</a:t>
            </a:r>
          </a:p>
          <a:p>
            <a:pPr>
              <a:buFont typeface="Wingdings" panose="05000000000000000000" pitchFamily="2" charset="2"/>
              <a:buChar char="Ø"/>
            </a:pPr>
            <a:r>
              <a:rPr lang="en-US" dirty="0"/>
              <a:t> Attestation Statement</a:t>
            </a:r>
          </a:p>
        </p:txBody>
      </p:sp>
      <p:sp>
        <p:nvSpPr>
          <p:cNvPr id="4" name="Slide Number Placeholder 3"/>
          <p:cNvSpPr>
            <a:spLocks noGrp="1"/>
          </p:cNvSpPr>
          <p:nvPr>
            <p:ph type="sldNum" sz="quarter" idx="10"/>
          </p:nvPr>
        </p:nvSpPr>
        <p:spPr/>
        <p:txBody>
          <a:bodyPr/>
          <a:lstStyle/>
          <a:p>
            <a:fld id="{E7425DBF-B5A3-4931-AF3D-47B9D6896055}" type="slidenum">
              <a:rPr lang="en-US" smtClean="0"/>
              <a:t>13</a:t>
            </a:fld>
            <a:endParaRPr lang="en-US" dirty="0"/>
          </a:p>
        </p:txBody>
      </p:sp>
    </p:spTree>
    <p:extLst>
      <p:ext uri="{BB962C8B-B14F-4D97-AF65-F5344CB8AC3E}">
        <p14:creationId xmlns:p14="http://schemas.microsoft.com/office/powerpoint/2010/main" val="1918973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sz="1200" b="0" dirty="0">
                <a:solidFill>
                  <a:schemeClr val="accent5">
                    <a:lumMod val="50000"/>
                  </a:schemeClr>
                </a:solidFill>
                <a:latin typeface="Arial" panose="020B0604020202020204" pitchFamily="34" charset="0"/>
                <a:cs typeface="Arial" panose="020B0604020202020204" pitchFamily="34" charset="0"/>
              </a:rPr>
              <a:t>Can ED 506 Forms be Completed Electronically?</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r>
              <a:rPr lang="en-US" dirty="0">
                <a:latin typeface="Times New Roman" panose="02020603050405020304" pitchFamily="18" charset="0"/>
                <a:cs typeface="Times New Roman" panose="02020603050405020304" pitchFamily="18" charset="0"/>
              </a:rPr>
              <a:t>Yes. The ED 506 Form is now electronically fillable. </a:t>
            </a:r>
            <a:r>
              <a:rPr lang="en-US" sz="1800" b="0" i="0" u="none" strike="noStrike" baseline="0" dirty="0">
                <a:solidFill>
                  <a:srgbClr val="000000"/>
                </a:solidFill>
                <a:latin typeface="Times New Roman" panose="02020603050405020304" pitchFamily="18" charset="0"/>
              </a:rPr>
              <a:t>Entities have also asked about obtaining parent signatures electronically; this </a:t>
            </a:r>
            <a:r>
              <a:rPr lang="en-US" sz="1800" b="1" i="0" u="none" strike="noStrike" baseline="0" dirty="0">
                <a:solidFill>
                  <a:srgbClr val="000000"/>
                </a:solidFill>
                <a:latin typeface="Times New Roman" panose="02020603050405020304" pitchFamily="18" charset="0"/>
              </a:rPr>
              <a:t>is</a:t>
            </a:r>
            <a:r>
              <a:rPr lang="en-US" sz="1800" b="0" i="0" u="none" strike="noStrike" baseline="0" dirty="0">
                <a:solidFill>
                  <a:srgbClr val="000000"/>
                </a:solidFill>
                <a:latin typeface="Times New Roman" panose="02020603050405020304" pitchFamily="18" charset="0"/>
              </a:rPr>
              <a:t> permitted. Applicants should follow State and local laws and procedures concerning electronic signatures to ensure valid and authentic signatures. 	</a:t>
            </a:r>
          </a:p>
          <a:p>
            <a:endParaRPr lang="en-US" b="0" dirty="0"/>
          </a:p>
        </p:txBody>
      </p:sp>
      <p:sp>
        <p:nvSpPr>
          <p:cNvPr id="4" name="Slide Number Placeholder 3"/>
          <p:cNvSpPr>
            <a:spLocks noGrp="1"/>
          </p:cNvSpPr>
          <p:nvPr>
            <p:ph type="sldNum" sz="quarter" idx="10"/>
          </p:nvPr>
        </p:nvSpPr>
        <p:spPr/>
        <p:txBody>
          <a:bodyPr/>
          <a:lstStyle/>
          <a:p>
            <a:fld id="{E7425DBF-B5A3-4931-AF3D-47B9D6896055}" type="slidenum">
              <a:rPr lang="en-US" smtClean="0"/>
              <a:t>14</a:t>
            </a:fld>
            <a:endParaRPr lang="en-US" dirty="0"/>
          </a:p>
        </p:txBody>
      </p:sp>
    </p:spTree>
    <p:extLst>
      <p:ext uri="{BB962C8B-B14F-4D97-AF65-F5344CB8AC3E}">
        <p14:creationId xmlns:p14="http://schemas.microsoft.com/office/powerpoint/2010/main" val="1355480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sz="1200" b="0" dirty="0">
                <a:solidFill>
                  <a:schemeClr val="accent5">
                    <a:lumMod val="50000"/>
                  </a:schemeClr>
                </a:solidFill>
                <a:latin typeface="Arial" panose="020B0604020202020204" pitchFamily="34" charset="0"/>
                <a:cs typeface="Arial" panose="020B0604020202020204" pitchFamily="34" charset="0"/>
              </a:rPr>
              <a:t>What Information is Required for the ED 506 Form?</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For an ED 506 form to be completed in full, it must contain </a:t>
            </a:r>
            <a:r>
              <a:rPr lang="en-US" b="1" dirty="0">
                <a:latin typeface="Times New Roman" panose="02020603050405020304" pitchFamily="18" charset="0"/>
                <a:cs typeface="Times New Roman" panose="02020603050405020304" pitchFamily="18" charset="0"/>
              </a:rPr>
              <a:t>all</a:t>
            </a:r>
            <a:r>
              <a:rPr lang="en-US" dirty="0">
                <a:latin typeface="Times New Roman" panose="02020603050405020304" pitchFamily="18" charset="0"/>
                <a:cs typeface="Times New Roman" panose="02020603050405020304" pitchFamily="18" charset="0"/>
              </a:rPr>
              <a:t> the following information:</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Name of child and date of birth;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School name and grade;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Name of the Tribe, band, of Indians;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Whether the Tribe listed is federally recognized; Alaska Native; state recognized; terminated; or an organized Indian group meeting;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Name of the individual with tribal membership;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Whether the individual named is the child, the child’s parent, or the child’s grandparent;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Proof of membership, as defined by Tribe, which can be either: Membership or enrollment number (if readily available), OR other evidence establishing the membership;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Name and address of the organization that maintains updated and accurate membership data for the Tribe, band, of Indians;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name and address of the parent or legal guardian of the child;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Signature of the parent or the legal guardian of the child; </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Date the ED 506 Form was completed; and email address.</a:t>
            </a:r>
          </a:p>
          <a:p>
            <a:endParaRPr lang="en-US" b="0" dirty="0"/>
          </a:p>
        </p:txBody>
      </p:sp>
      <p:sp>
        <p:nvSpPr>
          <p:cNvPr id="4" name="Slide Number Placeholder 3"/>
          <p:cNvSpPr>
            <a:spLocks noGrp="1"/>
          </p:cNvSpPr>
          <p:nvPr>
            <p:ph type="sldNum" sz="quarter" idx="10"/>
          </p:nvPr>
        </p:nvSpPr>
        <p:spPr/>
        <p:txBody>
          <a:bodyPr/>
          <a:lstStyle/>
          <a:p>
            <a:fld id="{E7425DBF-B5A3-4931-AF3D-47B9D6896055}" type="slidenum">
              <a:rPr lang="en-US" smtClean="0"/>
              <a:t>15</a:t>
            </a:fld>
            <a:endParaRPr lang="en-US" dirty="0"/>
          </a:p>
        </p:txBody>
      </p:sp>
    </p:spTree>
    <p:extLst>
      <p:ext uri="{BB962C8B-B14F-4D97-AF65-F5344CB8AC3E}">
        <p14:creationId xmlns:p14="http://schemas.microsoft.com/office/powerpoint/2010/main" val="477411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Tawanda:</a:t>
            </a:r>
          </a:p>
          <a:p>
            <a:r>
              <a:rPr lang="en-US" sz="1200" b="0" dirty="0">
                <a:solidFill>
                  <a:schemeClr val="accent5">
                    <a:lumMod val="50000"/>
                  </a:schemeClr>
                </a:solidFill>
                <a:latin typeface="Arial" panose="020B0604020202020204" pitchFamily="34" charset="0"/>
                <a:cs typeface="Arial" panose="020B0604020202020204" pitchFamily="34" charset="0"/>
              </a:rPr>
              <a:t>What if the Tribal Membership Enrollment Number is Not Available?</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Tribal enrollment criteria are set forth in tribal constitutions, articles of incorporation or ordinances. The criterion varies from tribe to tribe, so uniform membership requirements do not exist. Each tribe determines whether an individual is eligible for membership and maintains its own enrollment records and records about past members. Some tribes require conditions such as tribal blood quantum, tribal residency, or continued contact with the tribe; other Tribes require none of those types of items. To obtain information about tribal enrollment documentation, you must contact the specific Tribe. More information can be found at </a:t>
            </a:r>
            <a:r>
              <a:rPr lang="en-US" dirty="0">
                <a:latin typeface="Times New Roman" panose="02020603050405020304" pitchFamily="18" charset="0"/>
                <a:cs typeface="Times New Roman" panose="02020603050405020304" pitchFamily="18" charset="0"/>
                <a:hlinkClick r:id="rId3"/>
              </a:rPr>
              <a:t>https://www.doi.gov/tribes/enrollment</a:t>
            </a:r>
            <a:r>
              <a:rPr lang="en-US" dirty="0">
                <a:latin typeface="Times New Roman" panose="02020603050405020304" pitchFamily="18" charset="0"/>
                <a:cs typeface="Times New Roman" panose="02020603050405020304" pitchFamily="18" charset="0"/>
              </a:rPr>
              <a:t> </a:t>
            </a:r>
          </a:p>
          <a:p>
            <a:endParaRPr lang="en-US" b="0" dirty="0"/>
          </a:p>
        </p:txBody>
      </p:sp>
      <p:sp>
        <p:nvSpPr>
          <p:cNvPr id="4" name="Slide Number Placeholder 3"/>
          <p:cNvSpPr>
            <a:spLocks noGrp="1"/>
          </p:cNvSpPr>
          <p:nvPr>
            <p:ph type="sldNum" sz="quarter" idx="10"/>
          </p:nvPr>
        </p:nvSpPr>
        <p:spPr/>
        <p:txBody>
          <a:bodyPr/>
          <a:lstStyle/>
          <a:p>
            <a:fld id="{E7425DBF-B5A3-4931-AF3D-47B9D6896055}" type="slidenum">
              <a:rPr lang="en-US" smtClean="0"/>
              <a:t>16</a:t>
            </a:fld>
            <a:endParaRPr lang="en-US" dirty="0"/>
          </a:p>
        </p:txBody>
      </p:sp>
    </p:spTree>
    <p:extLst>
      <p:ext uri="{BB962C8B-B14F-4D97-AF65-F5344CB8AC3E}">
        <p14:creationId xmlns:p14="http://schemas.microsoft.com/office/powerpoint/2010/main" val="4223879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Wanda: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5">
                    <a:lumMod val="50000"/>
                  </a:schemeClr>
                </a:solidFill>
                <a:latin typeface="Arial" panose="020B0604020202020204" pitchFamily="34" charset="0"/>
                <a:cs typeface="Arial" panose="020B0604020202020204" pitchFamily="34" charset="0"/>
              </a:rPr>
              <a:t>The first section on the ED 506 Form is the Student Information Section. </a:t>
            </a:r>
            <a:endParaRPr lang="en-US" b="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Write the name of the child, date of birth, grade level, name of school and school district. Only name one child per form. </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17</a:t>
            </a:fld>
            <a:endParaRPr lang="en-US" dirty="0"/>
          </a:p>
        </p:txBody>
      </p:sp>
    </p:spTree>
    <p:extLst>
      <p:ext uri="{BB962C8B-B14F-4D97-AF65-F5344CB8AC3E}">
        <p14:creationId xmlns:p14="http://schemas.microsoft.com/office/powerpoint/2010/main" val="3090916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Wanda: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5">
                    <a:lumMod val="50000"/>
                  </a:schemeClr>
                </a:solidFill>
                <a:latin typeface="Arial" panose="020B0604020202020204" pitchFamily="34" charset="0"/>
                <a:cs typeface="Arial" panose="020B0604020202020204" pitchFamily="34" charset="0"/>
              </a:rPr>
              <a:t>The second section on the ED 506 Form is the Tribal Membership Section. </a:t>
            </a:r>
            <a:endParaRPr lang="en-US" b="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Write the name of the individual with the tribal membership, if it is not the child listed. Only one name is needed for this section, even though multiple persons may have tribal membership. Select only one identifier: the child, child’s parent or grandparent, for whom you can provide membership information.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Write the name and address of the organization that maintains updated and accurate membership data for such Tribe or Band of Indians. The name does not need to be the official name as it appears exactly on the Department of Interior’s list of federally recognized Tribes, but the name must be recognizable and be of sufficient detail to permit verification of the eligibility of the Tribe. Check only one box indicated whether it is a Federally Recognized, State Recognized, Terminated Tribe, Alaska Native, or Organized Indian Group.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Write the enrollment number establishing the membership for the child, parent or grandparent, if readily available, or other evidence of membership. If the enrollment number is not “readily available”, then provide “other evidence” of related Tribal membership – as directed on the form. To confirm, an enrollment number is NOT required to complete and submit this form if some form of “other evidence” of Tribal Membership is provided.</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18</a:t>
            </a:fld>
            <a:endParaRPr lang="en-US" dirty="0"/>
          </a:p>
        </p:txBody>
      </p:sp>
    </p:spTree>
    <p:extLst>
      <p:ext uri="{BB962C8B-B14F-4D97-AF65-F5344CB8AC3E}">
        <p14:creationId xmlns:p14="http://schemas.microsoft.com/office/powerpoint/2010/main" val="2744951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Wanda: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5">
                    <a:lumMod val="50000"/>
                  </a:schemeClr>
                </a:solidFill>
                <a:latin typeface="Arial" panose="020B0604020202020204" pitchFamily="34" charset="0"/>
                <a:cs typeface="Arial" panose="020B0604020202020204" pitchFamily="34" charset="0"/>
              </a:rPr>
              <a:t>The third section on the ED 506 Form is the Attestation Statement Section. </a:t>
            </a:r>
            <a:endParaRPr lang="en-US" b="0" dirty="0">
              <a:latin typeface="Times New Roman" panose="02020603050405020304" pitchFamily="18" charset="0"/>
              <a:cs typeface="Times New Roman" panose="02020603050405020304" pitchFamily="18" charset="0"/>
            </a:endParaRPr>
          </a:p>
          <a:p>
            <a:endParaRPr lang="en-US" dirty="0"/>
          </a:p>
          <a:p>
            <a:r>
              <a:rPr lang="en-US" dirty="0"/>
              <a:t>Provide the printed name of parent/guardian and signature, address, phone number and email of the parent or guardian of the child. The signature of the parent or guardian of the child verifies the accuracy of the information supplied. </a:t>
            </a:r>
          </a:p>
        </p:txBody>
      </p:sp>
      <p:sp>
        <p:nvSpPr>
          <p:cNvPr id="4" name="Slide Number Placeholder 3"/>
          <p:cNvSpPr>
            <a:spLocks noGrp="1"/>
          </p:cNvSpPr>
          <p:nvPr>
            <p:ph type="sldNum" sz="quarter" idx="10"/>
          </p:nvPr>
        </p:nvSpPr>
        <p:spPr/>
        <p:txBody>
          <a:bodyPr/>
          <a:lstStyle/>
          <a:p>
            <a:fld id="{E7425DBF-B5A3-4931-AF3D-47B9D6896055}" type="slidenum">
              <a:rPr lang="en-US" smtClean="0"/>
              <a:t>19</a:t>
            </a:fld>
            <a:endParaRPr lang="en-US" dirty="0"/>
          </a:p>
        </p:txBody>
      </p:sp>
    </p:spTree>
    <p:extLst>
      <p:ext uri="{BB962C8B-B14F-4D97-AF65-F5344CB8AC3E}">
        <p14:creationId xmlns:p14="http://schemas.microsoft.com/office/powerpoint/2010/main" val="2326732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Wanda:</a:t>
            </a:r>
          </a:p>
          <a:p>
            <a:r>
              <a:rPr lang="en-US" sz="1200" b="0" dirty="0">
                <a:solidFill>
                  <a:schemeClr val="accent5">
                    <a:lumMod val="50000"/>
                  </a:schemeClr>
                </a:solidFill>
                <a:latin typeface="Arial" panose="020B0604020202020204" pitchFamily="34" charset="0"/>
                <a:cs typeface="Arial" panose="020B0604020202020204" pitchFamily="34" charset="0"/>
              </a:rPr>
              <a:t>How to Ensure Consistency in Reviewing ED 506 Forms?</a:t>
            </a:r>
          </a:p>
          <a:p>
            <a:endParaRPr lang="en-US" sz="1200" b="0" dirty="0">
              <a:solidFill>
                <a:schemeClr val="accent5">
                  <a:lumMod val="50000"/>
                </a:schemeClr>
              </a:solidFill>
              <a:latin typeface="Arial" panose="020B0604020202020204" pitchFamily="34" charset="0"/>
              <a:cs typeface="Arial" panose="020B0604020202020204" pitchFamily="34" charset="0"/>
            </a:endParaRPr>
          </a:p>
          <a:p>
            <a:pPr marL="0" indent="0">
              <a:buNone/>
            </a:pPr>
            <a:r>
              <a:rPr lang="en-US" dirty="0">
                <a:latin typeface="Times New Roman"/>
                <a:cs typeface="Times New Roman"/>
              </a:rPr>
              <a:t>An entity should have official policy and procedures and Standard Operating Procedures (SOPs) in place to document how the LEA or the applicant is collecting, reviewing and maintaining ED 506 Forms. This will ensure consistency from year to year.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If you are applying in lieu of an LEA and the LEA was a previous grantee, you may use the previously collected ED 506 Forms for enrolled students. In addition, the ED 506 Form falls under the guidance of Family Educational Rights and Privacy Act, 20 U.S.C. §1232g, and any applicable state or local confidentiality requirements. </a:t>
            </a:r>
          </a:p>
          <a:p>
            <a:endParaRPr lang="en-US" b="0" dirty="0"/>
          </a:p>
        </p:txBody>
      </p:sp>
      <p:sp>
        <p:nvSpPr>
          <p:cNvPr id="4" name="Slide Number Placeholder 3"/>
          <p:cNvSpPr>
            <a:spLocks noGrp="1"/>
          </p:cNvSpPr>
          <p:nvPr>
            <p:ph type="sldNum" sz="quarter" idx="10"/>
          </p:nvPr>
        </p:nvSpPr>
        <p:spPr/>
        <p:txBody>
          <a:bodyPr/>
          <a:lstStyle/>
          <a:p>
            <a:fld id="{E7425DBF-B5A3-4931-AF3D-47B9D6896055}" type="slidenum">
              <a:rPr lang="en-US" smtClean="0"/>
              <a:t>20</a:t>
            </a:fld>
            <a:endParaRPr lang="en-US" dirty="0"/>
          </a:p>
        </p:txBody>
      </p:sp>
    </p:spTree>
    <p:extLst>
      <p:ext uri="{BB962C8B-B14F-4D97-AF65-F5344CB8AC3E}">
        <p14:creationId xmlns:p14="http://schemas.microsoft.com/office/powerpoint/2010/main" val="2709672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Alec: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your reference here are important dates to remember.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EASIE Part I for SY 2021-22 will open on Monday, February 8, 2021 and close on Thursday, March 11, 2021 at 11:59 p.m. ET. You can also view the EAIE Part I webinar dates below.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a:defRPr/>
            </a:pPr>
            <a:r>
              <a:rPr lang="en-US" sz="1200" dirty="0">
                <a:latin typeface="Times New Roman" panose="02020603050405020304" pitchFamily="18" charset="0"/>
                <a:cs typeface="Times New Roman" panose="02020603050405020304" pitchFamily="18" charset="0"/>
              </a:rPr>
              <a:t>The EASIE Notice Inviting Applications (NIA) </a:t>
            </a:r>
            <a:r>
              <a:rPr lang="en-US" dirty="0"/>
              <a:t>is linked here: </a:t>
            </a:r>
            <a:r>
              <a:rPr lang="en-US" u="sng" dirty="0">
                <a:hlinkClick r:id="rId3"/>
              </a:rPr>
              <a:t>https://www.federalregister.gov/documents/2021/01/12/2021-00321/applications-for-new-awards-office-of-indian-education-formula-grants-to-local-educational-agencies</a:t>
            </a:r>
            <a:endParaRPr lang="en-US" dirty="0"/>
          </a:p>
          <a:p>
            <a:pPr>
              <a:defRPr/>
            </a:pPr>
            <a:r>
              <a:rPr lang="en-US" dirty="0"/>
              <a:t> </a:t>
            </a:r>
            <a:endParaRPr lang="en-US" dirty="0">
              <a:cs typeface="Calibri"/>
            </a:endParaRPr>
          </a:p>
          <a:p>
            <a:pPr>
              <a:defRPr/>
            </a:pPr>
            <a:endParaRPr lang="en-US" b="1" dirty="0">
              <a:cs typeface="Calibri" panose="020F0502020204030204"/>
            </a:endParaRPr>
          </a:p>
        </p:txBody>
      </p:sp>
      <p:sp>
        <p:nvSpPr>
          <p:cNvPr id="4" name="Slide Number Placeholder 3"/>
          <p:cNvSpPr>
            <a:spLocks noGrp="1"/>
          </p:cNvSpPr>
          <p:nvPr>
            <p:ph type="sldNum" sz="quarter" idx="10"/>
          </p:nvPr>
        </p:nvSpPr>
        <p:spPr/>
        <p:txBody>
          <a:bodyPr/>
          <a:lstStyle/>
          <a:p>
            <a:fld id="{E7425DBF-B5A3-4931-AF3D-47B9D6896055}" type="slidenum">
              <a:rPr lang="en-US" smtClean="0"/>
              <a:t>21</a:t>
            </a:fld>
            <a:endParaRPr lang="en-US" dirty="0"/>
          </a:p>
        </p:txBody>
      </p:sp>
    </p:spTree>
    <p:extLst>
      <p:ext uri="{BB962C8B-B14F-4D97-AF65-F5344CB8AC3E}">
        <p14:creationId xmlns:p14="http://schemas.microsoft.com/office/powerpoint/2010/main" val="1870559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Alec: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Also, OIE/PSC will be presenting another technical assistance webinar this Thursday, February 4, 2021. This webinar is titled </a:t>
            </a:r>
            <a:r>
              <a:rPr lang="en-US" sz="1200" b="0" i="0" dirty="0">
                <a:solidFill>
                  <a:prstClr val="black"/>
                </a:solidFill>
                <a:latin typeface="Times New Roman" panose="02020603050405020304" pitchFamily="18" charset="0"/>
                <a:cs typeface="Times New Roman" panose="02020603050405020304" pitchFamily="18" charset="0"/>
              </a:rPr>
              <a:t>Indian Parent Committee: Application Process and Addressing Concerns Webinar</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indent="0">
              <a:buNone/>
            </a:pPr>
            <a:r>
              <a:rPr lang="en-US" sz="1200" dirty="0">
                <a:latin typeface="Times New Roman" panose="02020603050405020304" pitchFamily="18" charset="0"/>
                <a:cs typeface="Times New Roman" panose="02020603050405020304" pitchFamily="18" charset="0"/>
              </a:rPr>
              <a:t>Users can access all EASIE Part I webinar registration links via the PSC broadcast sent on 1/25 or on the EASIE Communities of Practice calendar found on the EASIE Announcements page </a:t>
            </a:r>
            <a:r>
              <a:rPr lang="en-US" sz="1200" dirty="0">
                <a:latin typeface="Times New Roman" panose="02020603050405020304" pitchFamily="18" charset="0"/>
                <a:cs typeface="Times New Roman" panose="02020603050405020304" pitchFamily="18" charset="0"/>
                <a:hlinkClick r:id="rId3"/>
              </a:rPr>
              <a:t>here</a:t>
            </a:r>
            <a:r>
              <a:rPr lang="en-US" sz="1200" dirty="0">
                <a:latin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join us if you can. This webinar will also be recorded and published on the EASIE Communities of Practice website after concluding.</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22</a:t>
            </a:fld>
            <a:endParaRPr lang="en-US" dirty="0"/>
          </a:p>
        </p:txBody>
      </p:sp>
    </p:spTree>
    <p:extLst>
      <p:ext uri="{BB962C8B-B14F-4D97-AF65-F5344CB8AC3E}">
        <p14:creationId xmlns:p14="http://schemas.microsoft.com/office/powerpoint/2010/main" val="3738905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a:latin typeface="Times New Roman" panose="02020603050405020304" pitchFamily="18" charset="0"/>
                <a:cs typeface="Times New Roman" panose="02020603050405020304" pitchFamily="18" charset="0"/>
              </a:rPr>
              <a:t>Alec:</a:t>
            </a:r>
          </a:p>
          <a:p>
            <a:r>
              <a:rPr lang="en-US" sz="1200" kern="1200" dirty="0">
                <a:solidFill>
                  <a:schemeClr val="tx1"/>
                </a:solidFill>
                <a:effectLst/>
                <a:latin typeface="+mn-lt"/>
                <a:ea typeface="+mn-ea"/>
                <a:cs typeface="+mn-cs"/>
              </a:rPr>
              <a:t>So, this concludes our presentation for today.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are going to take a few minutes to see if there are any questions that we can address in the time that remains. As a reminder, questions sent through the Q&amp;A panel may not be answered in real-time. This helps ensure OIE has proper time to research each individualized policy issue prior to providing a response. If your question is not addressed, please contact PSC.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would like to ask your question verbally please enter this request in the Q&amp;A panel and PSC will announce your name prior to unmuting you.</a:t>
            </a:r>
          </a:p>
          <a:p>
            <a:endParaRPr lang="en-US" dirty="0"/>
          </a:p>
        </p:txBody>
      </p:sp>
      <p:sp>
        <p:nvSpPr>
          <p:cNvPr id="4" name="Slide Number Placeholder 3"/>
          <p:cNvSpPr>
            <a:spLocks noGrp="1"/>
          </p:cNvSpPr>
          <p:nvPr>
            <p:ph type="sldNum" sz="quarter" idx="10"/>
          </p:nvPr>
        </p:nvSpPr>
        <p:spPr/>
        <p:txBody>
          <a:bodyPr/>
          <a:lstStyle/>
          <a:p>
            <a:fld id="{E7425DBF-B5A3-4931-AF3D-47B9D6896055}" type="slidenum">
              <a:rPr lang="en-US" smtClean="0"/>
              <a:t>23</a:t>
            </a:fld>
            <a:endParaRPr lang="en-US" dirty="0"/>
          </a:p>
        </p:txBody>
      </p:sp>
    </p:spTree>
    <p:extLst>
      <p:ext uri="{BB962C8B-B14F-4D97-AF65-F5344CB8AC3E}">
        <p14:creationId xmlns:p14="http://schemas.microsoft.com/office/powerpoint/2010/main" val="2712078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Alec:</a:t>
            </a:r>
          </a:p>
          <a:p>
            <a:r>
              <a:rPr lang="en-US" sz="1800" kern="1200" dirty="0">
                <a:solidFill>
                  <a:schemeClr val="tx1"/>
                </a:solidFill>
                <a:effectLst/>
                <a:latin typeface="+mn-lt"/>
                <a:ea typeface="+mn-ea"/>
                <a:cs typeface="+mn-cs"/>
              </a:rPr>
              <a:t>It appears we have addressed as many of the questions as we could in the time remaining. If your question was not addressed, please contact PSC.</a:t>
            </a:r>
          </a:p>
          <a:p>
            <a:endParaRPr lang="en-US" sz="1800" kern="1200" dirty="0">
              <a:solidFill>
                <a:schemeClr val="tx1"/>
              </a:solidFill>
              <a:effectLst/>
              <a:latin typeface="+mn-lt"/>
              <a:ea typeface="+mn-ea"/>
              <a:cs typeface="+mn-cs"/>
            </a:endParaRPr>
          </a:p>
          <a:p>
            <a:r>
              <a:rPr lang="en-US" sz="1800" kern="1200" dirty="0">
                <a:solidFill>
                  <a:schemeClr val="tx1"/>
                </a:solidFill>
                <a:effectLst/>
                <a:latin typeface="+mn-lt"/>
                <a:ea typeface="+mn-ea"/>
                <a:cs typeface="+mn-cs"/>
              </a:rPr>
              <a:t>Thank you everyone for joining us today.  As always, please feel free to contact the Partner Support Center with any questions or concerns regarding the ED 506 Form and/or the EASIE application process.  Again, this PowerPoint as well as the audio recording of today’s webinar will be made available on the community site, or you can always contact PSC to request a copy of these materials. </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So, that concludes today’s presentation! Thank you so much for your time and participation today and have a great day!</a:t>
            </a:r>
          </a:p>
          <a:p>
            <a:endParaRPr lang="en-US" dirty="0"/>
          </a:p>
        </p:txBody>
      </p:sp>
      <p:sp>
        <p:nvSpPr>
          <p:cNvPr id="4" name="Slide Number Placeholder 3"/>
          <p:cNvSpPr>
            <a:spLocks noGrp="1"/>
          </p:cNvSpPr>
          <p:nvPr>
            <p:ph type="sldNum" sz="quarter" idx="5"/>
          </p:nvPr>
        </p:nvSpPr>
        <p:spPr/>
        <p:txBody>
          <a:bodyPr/>
          <a:lstStyle/>
          <a:p>
            <a:fld id="{9F7F647E-53CF-4338-A0EC-56BE9D1DA10E}" type="slidenum">
              <a:rPr lang="en-US" smtClean="0"/>
              <a:t>24</a:t>
            </a:fld>
            <a:endParaRPr lang="en-US" dirty="0"/>
          </a:p>
        </p:txBody>
      </p:sp>
    </p:spTree>
    <p:extLst>
      <p:ext uri="{BB962C8B-B14F-4D97-AF65-F5344CB8AC3E}">
        <p14:creationId xmlns:p14="http://schemas.microsoft.com/office/powerpoint/2010/main" val="3790331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A1CC-E0C0-4204-BDFD-001A3800DD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84F8FD-0CE0-4081-AF0A-979A3AE307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BAFE0A-27D6-45DB-8881-90DE34DAD43B}"/>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5" name="Footer Placeholder 4">
            <a:extLst>
              <a:ext uri="{FF2B5EF4-FFF2-40B4-BE49-F238E27FC236}">
                <a16:creationId xmlns:a16="http://schemas.microsoft.com/office/drawing/2014/main" id="{0BF18182-F70D-4729-A6A2-F03EC1AAB3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C680C4-D6AF-40F2-A5EA-EDEC1B031797}"/>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3580352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D2A30-492B-40A9-A479-C7C3577CD2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AB80AF-9E26-4F83-A02D-1EA706A1F2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98EF8-1A77-4D4F-BD7D-E58E98063A58}"/>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5" name="Footer Placeholder 4">
            <a:extLst>
              <a:ext uri="{FF2B5EF4-FFF2-40B4-BE49-F238E27FC236}">
                <a16:creationId xmlns:a16="http://schemas.microsoft.com/office/drawing/2014/main" id="{E924F4EF-8FF0-476E-9639-6FDDF9E8D5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8574D4-5D4F-4059-B9BF-4EEF9DCA1455}"/>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3426543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982A-83F7-450A-8189-8A37EE05EC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D84C11-0085-4B69-9C29-B62290222D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3E2C46-5378-4D49-B400-31A81C249986}"/>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5" name="Footer Placeholder 4">
            <a:extLst>
              <a:ext uri="{FF2B5EF4-FFF2-40B4-BE49-F238E27FC236}">
                <a16:creationId xmlns:a16="http://schemas.microsoft.com/office/drawing/2014/main" id="{D8B8A4E9-58B1-45E5-88EA-C3BB52C6B4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982D23-E6CB-4BDD-ADD1-9076703D1EE5}"/>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409711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3080-9467-4999-A574-EB12FC078A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2B4020-8289-4FB4-970C-24AA64A016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203B8B-7CE6-49DC-BC21-48F8590C9F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72D59-4914-463A-AD2B-B89DD2E641A4}"/>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6" name="Footer Placeholder 5">
            <a:extLst>
              <a:ext uri="{FF2B5EF4-FFF2-40B4-BE49-F238E27FC236}">
                <a16:creationId xmlns:a16="http://schemas.microsoft.com/office/drawing/2014/main" id="{AFBE159E-3458-436A-B965-02B62FBF854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03BCE6E-991B-44D4-87EA-13298A1CFF43}"/>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3181030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7AF0B-F492-4202-BE1D-8BCE8D3EE8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6691F7-1B67-499D-9795-5E34A8A66E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2171C6-DF16-47F6-A920-FF92BA8DE7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6E2506-A25C-47A1-8FA4-7DE2A0A0E7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181F99-8CA0-4071-BEDE-74E09561E2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19412C-2138-45FA-8C2B-BB640A29BDD4}"/>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8" name="Footer Placeholder 7">
            <a:extLst>
              <a:ext uri="{FF2B5EF4-FFF2-40B4-BE49-F238E27FC236}">
                <a16:creationId xmlns:a16="http://schemas.microsoft.com/office/drawing/2014/main" id="{B1B4CC5D-885D-4E39-987C-46F40C5C2D3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E4888F1-BE0E-457C-B3D0-0995DA3EFA8A}"/>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3533450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1379-8A0A-46BD-B2F8-A7D63D3518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B2588C-FE75-4EB6-A83E-D62541B8DF5D}"/>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4" name="Footer Placeholder 3">
            <a:extLst>
              <a:ext uri="{FF2B5EF4-FFF2-40B4-BE49-F238E27FC236}">
                <a16:creationId xmlns:a16="http://schemas.microsoft.com/office/drawing/2014/main" id="{82EC661D-3260-4015-919E-0EF6028E1A6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3FC8772-9E5B-415B-859E-B5FE3D61E192}"/>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223930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11871-8C50-409E-8AE4-B7FB8F550931}"/>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3" name="Footer Placeholder 2">
            <a:extLst>
              <a:ext uri="{FF2B5EF4-FFF2-40B4-BE49-F238E27FC236}">
                <a16:creationId xmlns:a16="http://schemas.microsoft.com/office/drawing/2014/main" id="{2984DAAE-554D-463B-9EA2-5A031F55376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FBAF162-09CF-41EB-AF7D-C650F0D283C6}"/>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2662439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E9487-7964-4B5A-A6DE-9140C6EE1C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047C7-126C-4FEA-80DD-9F31985117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3E7E81-52C1-4B93-B948-77DD953CD6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A66F54-1485-4AA0-BC32-B16E9328FB7C}"/>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6" name="Footer Placeholder 5">
            <a:extLst>
              <a:ext uri="{FF2B5EF4-FFF2-40B4-BE49-F238E27FC236}">
                <a16:creationId xmlns:a16="http://schemas.microsoft.com/office/drawing/2014/main" id="{AB5302EB-EF84-4D51-8EDA-8F24353A2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8CF747-195D-41EA-8F17-A31AC2BF4233}"/>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47669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A1940-51C3-4917-90D4-4A83DE1A8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5E77F2-7454-44E6-8C20-F93A43D965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8B2992E-9E81-4EBF-BC0C-6144C868C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7FC9F2-CA4B-4E1A-B23B-A8AD1F39CA26}"/>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6" name="Footer Placeholder 5">
            <a:extLst>
              <a:ext uri="{FF2B5EF4-FFF2-40B4-BE49-F238E27FC236}">
                <a16:creationId xmlns:a16="http://schemas.microsoft.com/office/drawing/2014/main" id="{45C87965-D1D8-4C99-96F8-87E9CA5347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94EE473-AEF9-4986-9A73-0B000E9E9C71}"/>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2737395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E3E5-BC7A-4830-A0A0-3B66C36781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6E3258-C00D-403E-B900-0C4A443B54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D4E5E3-0033-44D8-8B9C-313E38333D63}"/>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5" name="Footer Placeholder 4">
            <a:extLst>
              <a:ext uri="{FF2B5EF4-FFF2-40B4-BE49-F238E27FC236}">
                <a16:creationId xmlns:a16="http://schemas.microsoft.com/office/drawing/2014/main" id="{6C57B8C7-3D66-427B-B29A-E73442E38A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BCECDA-1940-4208-8CFE-B7BFE60CB641}"/>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185743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340AFF-6F7D-4B06-B07E-A14065F823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91F655-BECF-43DD-858B-AC8FA3E1B6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CE49A-17CC-46BA-899C-ECB4533256C8}"/>
              </a:ext>
            </a:extLst>
          </p:cNvPr>
          <p:cNvSpPr>
            <a:spLocks noGrp="1"/>
          </p:cNvSpPr>
          <p:nvPr>
            <p:ph type="dt" sz="half" idx="10"/>
          </p:nvPr>
        </p:nvSpPr>
        <p:spPr/>
        <p:txBody>
          <a:bodyPr/>
          <a:lstStyle/>
          <a:p>
            <a:fld id="{BE06CE41-E53C-46B6-940B-5AE3F53D8CCF}" type="datetimeFigureOut">
              <a:rPr lang="en-US" smtClean="0"/>
              <a:t>2/2/2021</a:t>
            </a:fld>
            <a:endParaRPr lang="en-US" dirty="0"/>
          </a:p>
        </p:txBody>
      </p:sp>
      <p:sp>
        <p:nvSpPr>
          <p:cNvPr id="5" name="Footer Placeholder 4">
            <a:extLst>
              <a:ext uri="{FF2B5EF4-FFF2-40B4-BE49-F238E27FC236}">
                <a16:creationId xmlns:a16="http://schemas.microsoft.com/office/drawing/2014/main" id="{ACC766FB-E7BA-4265-B0C1-2C524359D1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99D098-4F71-4CD4-B162-78BC23BE9677}"/>
              </a:ext>
            </a:extLst>
          </p:cNvPr>
          <p:cNvSpPr>
            <a:spLocks noGrp="1"/>
          </p:cNvSpPr>
          <p:nvPr>
            <p:ph type="sldNum" sz="quarter" idx="12"/>
          </p:nvPr>
        </p:nvSpPr>
        <p:spPr/>
        <p:txBody>
          <a:bodyPr/>
          <a:lstStyle/>
          <a:p>
            <a:fld id="{7241B74B-20A7-4B64-8251-2FF09F68B8C0}" type="slidenum">
              <a:rPr lang="en-US" smtClean="0"/>
              <a:t>‹#›</a:t>
            </a:fld>
            <a:endParaRPr lang="en-US" dirty="0"/>
          </a:p>
        </p:txBody>
      </p:sp>
    </p:spTree>
    <p:extLst>
      <p:ext uri="{BB962C8B-B14F-4D97-AF65-F5344CB8AC3E}">
        <p14:creationId xmlns:p14="http://schemas.microsoft.com/office/powerpoint/2010/main" val="1575692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7F1797-C042-4777-8A2A-07A0161E18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A3CB30-C632-4488-9493-FB3E7BBFA0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91556-A6B6-4667-9183-5EBF7139A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06CE41-E53C-46B6-940B-5AE3F53D8CCF}" type="datetimeFigureOut">
              <a:rPr lang="en-US" smtClean="0"/>
              <a:t>2/2/2021</a:t>
            </a:fld>
            <a:endParaRPr lang="en-US" dirty="0"/>
          </a:p>
        </p:txBody>
      </p:sp>
      <p:sp>
        <p:nvSpPr>
          <p:cNvPr id="5" name="Footer Placeholder 4">
            <a:extLst>
              <a:ext uri="{FF2B5EF4-FFF2-40B4-BE49-F238E27FC236}">
                <a16:creationId xmlns:a16="http://schemas.microsoft.com/office/drawing/2014/main" id="{3A5661DA-970A-449D-8E8D-F4317AEB35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A8DF871-E290-4803-8C2C-B66C563171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41B74B-20A7-4B64-8251-2FF09F68B8C0}" type="slidenum">
              <a:rPr lang="en-US" smtClean="0"/>
              <a:t>‹#›</a:t>
            </a:fld>
            <a:endParaRPr lang="en-US" dirty="0"/>
          </a:p>
        </p:txBody>
      </p:sp>
    </p:spTree>
    <p:extLst>
      <p:ext uri="{BB962C8B-B14F-4D97-AF65-F5344CB8AC3E}">
        <p14:creationId xmlns:p14="http://schemas.microsoft.com/office/powerpoint/2010/main" val="3679765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s://easie.grads360.org/#communities/pdc/documents/9670" TargetMode="External"/><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doi.gov/tribes/enrollment" TargetMode="External"/><Relationship Id="rId4" Type="http://schemas.openxmlformats.org/officeDocument/2006/relationships/image" Target="../media/image3.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federalregister.gov/documents/2021/01/12/2021-00321/applications-for-new-awards-office-of-indian-education-formula-grants-to-local-educational-agencies" TargetMode="External"/><Relationship Id="rId5" Type="http://schemas.openxmlformats.org/officeDocument/2006/relationships/image" Target="../media/image19.pn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easie.grads360.org/#program/announcements" TargetMode="External"/><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mailto:EDEN_OIE@ed.gov" TargetMode="Externa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B06C17A-E634-4481-9C0B-3B74E59E4995}"/>
              </a:ext>
            </a:extLst>
          </p:cNvPr>
          <p:cNvSpPr/>
          <p:nvPr/>
        </p:nvSpPr>
        <p:spPr>
          <a:xfrm>
            <a:off x="0" y="6269779"/>
            <a:ext cx="10711543" cy="4524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r>
              <a:rPr lang="en-US" b="1" dirty="0">
                <a:solidFill>
                  <a:schemeClr val="bg1"/>
                </a:solidFill>
                <a:latin typeface="Arial" panose="020B0604020202020204" pitchFamily="34" charset="0"/>
                <a:ea typeface="Cambria" panose="02040503050406030204" pitchFamily="18" charset="0"/>
                <a:cs typeface="Arial" panose="020B0604020202020204" pitchFamily="34" charset="0"/>
              </a:rPr>
              <a:t>TODAY’S EVENT WILL BEGIN SHORTLY</a:t>
            </a:r>
            <a:endParaRPr lang="en-US" dirty="0">
              <a:solidFill>
                <a:schemeClr val="bg1"/>
              </a:solidFill>
              <a:latin typeface="Arial" panose="020B0604020202020204" pitchFamily="34" charset="0"/>
              <a:cs typeface="Arial" panose="020B0604020202020204" pitchFamily="34" charset="0"/>
            </a:endParaRPr>
          </a:p>
        </p:txBody>
      </p:sp>
      <p:pic>
        <p:nvPicPr>
          <p:cNvPr id="13" name="Graphic 12" descr="ed logo">
            <a:extLst>
              <a:ext uri="{FF2B5EF4-FFF2-40B4-BE49-F238E27FC236}">
                <a16:creationId xmlns:a16="http://schemas.microsoft.com/office/drawing/2014/main" id="{8C067F36-26B0-4438-9C89-8AC5DE0078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13614" y="1039859"/>
            <a:ext cx="4778282" cy="4778282"/>
          </a:xfrm>
          <a:prstGeom prst="rect">
            <a:avLst/>
          </a:prstGeom>
        </p:spPr>
      </p:pic>
      <p:sp>
        <p:nvSpPr>
          <p:cNvPr id="5" name="Content Placeholder 4">
            <a:extLst>
              <a:ext uri="{FF2B5EF4-FFF2-40B4-BE49-F238E27FC236}">
                <a16:creationId xmlns:a16="http://schemas.microsoft.com/office/drawing/2014/main" id="{09872269-A6C8-4D03-96F4-69E4638A9E3C}"/>
              </a:ext>
            </a:extLst>
          </p:cNvPr>
          <p:cNvSpPr>
            <a:spLocks noGrp="1"/>
          </p:cNvSpPr>
          <p:nvPr>
            <p:ph idx="1"/>
          </p:nvPr>
        </p:nvSpPr>
        <p:spPr>
          <a:xfrm>
            <a:off x="510957" y="5111162"/>
            <a:ext cx="6356256" cy="1250736"/>
          </a:xfrm>
        </p:spPr>
        <p:txBody>
          <a:bodyPr>
            <a:normAutofit/>
          </a:bodyPr>
          <a:lstStyle/>
          <a:p>
            <a:pPr marL="0" indent="0">
              <a:lnSpc>
                <a:spcPct val="100000"/>
              </a:lnSpc>
              <a:spcBef>
                <a:spcPts val="0"/>
              </a:spcBef>
              <a:buNone/>
            </a:pPr>
            <a:endParaRPr lang="en-US" sz="2200" dirty="0">
              <a:solidFill>
                <a:srgbClr val="458221"/>
              </a:solidFill>
              <a:latin typeface="Arial" panose="020B0604020202020204" pitchFamily="34" charset="0"/>
              <a:cs typeface="Arial" panose="020B0604020202020204" pitchFamily="34" charset="0"/>
            </a:endParaRPr>
          </a:p>
          <a:p>
            <a:pPr marL="0" indent="0">
              <a:lnSpc>
                <a:spcPct val="100000"/>
              </a:lnSpc>
              <a:spcBef>
                <a:spcPts val="0"/>
              </a:spcBef>
              <a:buNone/>
            </a:pPr>
            <a:r>
              <a:rPr lang="en-US" sz="2200" dirty="0">
                <a:solidFill>
                  <a:srgbClr val="458221"/>
                </a:solidFill>
                <a:latin typeface="Arial" panose="020B0604020202020204" pitchFamily="34" charset="0"/>
                <a:cs typeface="Arial" panose="020B0604020202020204" pitchFamily="34" charset="0"/>
              </a:rPr>
              <a:t>Office of Elementary and Secondary Education</a:t>
            </a:r>
          </a:p>
          <a:p>
            <a:pPr marL="0" indent="0">
              <a:lnSpc>
                <a:spcPct val="100000"/>
              </a:lnSpc>
              <a:spcBef>
                <a:spcPts val="0"/>
              </a:spcBef>
              <a:buNone/>
            </a:pPr>
            <a:r>
              <a:rPr lang="en-US" sz="2200" dirty="0">
                <a:solidFill>
                  <a:srgbClr val="458221"/>
                </a:solidFill>
                <a:latin typeface="Arial" panose="020B0604020202020204" pitchFamily="34" charset="0"/>
                <a:cs typeface="Arial" panose="020B0604020202020204" pitchFamily="34" charset="0"/>
              </a:rPr>
              <a:t>United States Department of Education</a:t>
            </a: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433674" y="1828345"/>
            <a:ext cx="6510823" cy="1914709"/>
          </a:xfrm>
        </p:spPr>
        <p:txBody>
          <a:bodyPr>
            <a:normAutofit fontScale="90000"/>
          </a:bodyPr>
          <a:lstStyle/>
          <a:p>
            <a:pPr algn="ctr"/>
            <a:r>
              <a:rPr lang="en-US" b="1" dirty="0">
                <a:solidFill>
                  <a:schemeClr val="accent5">
                    <a:lumMod val="50000"/>
                  </a:schemeClr>
                </a:solidFill>
                <a:latin typeface="Arial" panose="020B0604020202020204" pitchFamily="34" charset="0"/>
                <a:cs typeface="Arial" panose="020B0604020202020204" pitchFamily="34" charset="0"/>
              </a:rPr>
              <a:t>ED 506 Form Webinar</a:t>
            </a:r>
            <a:br>
              <a:rPr lang="en-US" b="1" dirty="0">
                <a:solidFill>
                  <a:schemeClr val="accent5">
                    <a:lumMod val="50000"/>
                  </a:schemeClr>
                </a:solidFill>
                <a:latin typeface="Arial" panose="020B0604020202020204" pitchFamily="34" charset="0"/>
                <a:cs typeface="Arial" panose="020B0604020202020204" pitchFamily="34" charset="0"/>
              </a:rPr>
            </a:br>
            <a:br>
              <a:rPr lang="en-US" b="1" dirty="0">
                <a:solidFill>
                  <a:schemeClr val="accent5">
                    <a:lumMod val="50000"/>
                  </a:schemeClr>
                </a:solidFill>
                <a:latin typeface="Arial" panose="020B0604020202020204" pitchFamily="34" charset="0"/>
                <a:cs typeface="Arial" panose="020B0604020202020204" pitchFamily="34" charset="0"/>
              </a:rPr>
            </a:br>
            <a:r>
              <a:rPr lang="en-US" b="1" dirty="0">
                <a:solidFill>
                  <a:schemeClr val="accent5">
                    <a:lumMod val="50000"/>
                  </a:schemeClr>
                </a:solidFill>
                <a:latin typeface="Arial" panose="020B0604020202020204" pitchFamily="34" charset="0"/>
                <a:cs typeface="Arial" panose="020B0604020202020204" pitchFamily="34" charset="0"/>
              </a:rPr>
              <a:t>SY 2021-22</a:t>
            </a:r>
            <a:br>
              <a:rPr lang="en-US" b="1" dirty="0">
                <a:solidFill>
                  <a:schemeClr val="accent5">
                    <a:lumMod val="50000"/>
                  </a:schemeClr>
                </a:solidFill>
                <a:latin typeface="Arial" panose="020B0604020202020204" pitchFamily="34" charset="0"/>
                <a:cs typeface="Arial" panose="020B0604020202020204" pitchFamily="34" charset="0"/>
              </a:rPr>
            </a:br>
            <a:br>
              <a:rPr lang="en-US" sz="4400" b="1" dirty="0">
                <a:solidFill>
                  <a:schemeClr val="accent5">
                    <a:lumMod val="50000"/>
                  </a:schemeClr>
                </a:solidFill>
                <a:latin typeface="Arial" panose="020B0604020202020204" pitchFamily="34" charset="0"/>
                <a:cs typeface="Arial" panose="020B0604020202020204" pitchFamily="34" charset="0"/>
              </a:rPr>
            </a:br>
            <a:r>
              <a:rPr lang="en-US" sz="3100" b="1" dirty="0">
                <a:solidFill>
                  <a:schemeClr val="accent5">
                    <a:lumMod val="50000"/>
                  </a:schemeClr>
                </a:solidFill>
                <a:latin typeface="Arial" panose="020B0604020202020204" pitchFamily="34" charset="0"/>
                <a:cs typeface="Arial" panose="020B0604020202020204" pitchFamily="34" charset="0"/>
              </a:rPr>
              <a:t>Call In #: 1-844-419-4704</a:t>
            </a:r>
            <a:br>
              <a:rPr lang="en-US" sz="3100" b="1" dirty="0">
                <a:solidFill>
                  <a:schemeClr val="accent5">
                    <a:lumMod val="50000"/>
                  </a:schemeClr>
                </a:solidFill>
                <a:latin typeface="Arial" panose="020B0604020202020204" pitchFamily="34" charset="0"/>
                <a:cs typeface="Arial" panose="020B0604020202020204" pitchFamily="34" charset="0"/>
              </a:rPr>
            </a:br>
            <a:r>
              <a:rPr lang="en-US" sz="3100" b="1" dirty="0">
                <a:solidFill>
                  <a:schemeClr val="accent5">
                    <a:lumMod val="50000"/>
                  </a:schemeClr>
                </a:solidFill>
                <a:latin typeface="Arial" panose="020B0604020202020204" pitchFamily="34" charset="0"/>
                <a:cs typeface="Arial" panose="020B0604020202020204" pitchFamily="34" charset="0"/>
              </a:rPr>
              <a:t>Conference Code #: 1441303097#</a:t>
            </a:r>
            <a:br>
              <a:rPr lang="en-US" sz="3100" b="1" dirty="0">
                <a:solidFill>
                  <a:schemeClr val="accent5">
                    <a:lumMod val="50000"/>
                  </a:schemeClr>
                </a:solidFill>
                <a:latin typeface="Arial" panose="020B0604020202020204" pitchFamily="34" charset="0"/>
                <a:cs typeface="Arial" panose="020B0604020202020204" pitchFamily="34" charset="0"/>
              </a:rPr>
            </a:br>
            <a:br>
              <a:rPr lang="en-US" sz="3100" b="1" dirty="0">
                <a:solidFill>
                  <a:schemeClr val="accent5">
                    <a:lumMod val="50000"/>
                  </a:schemeClr>
                </a:solidFill>
                <a:latin typeface="Arial" panose="020B0604020202020204" pitchFamily="34" charset="0"/>
                <a:cs typeface="Arial" panose="020B0604020202020204" pitchFamily="34" charset="0"/>
              </a:rPr>
            </a:br>
            <a:r>
              <a:rPr lang="en-US" sz="3000" b="1" dirty="0">
                <a:solidFill>
                  <a:schemeClr val="accent5">
                    <a:lumMod val="50000"/>
                  </a:schemeClr>
                </a:solidFill>
                <a:latin typeface="Arial" panose="020B0604020202020204" pitchFamily="34" charset="0"/>
                <a:cs typeface="Arial" panose="020B0604020202020204" pitchFamily="34" charset="0"/>
              </a:rPr>
              <a:t>This webinar will begin at </a:t>
            </a:r>
            <a:r>
              <a:rPr lang="en-US" sz="3000" b="1" dirty="0">
                <a:solidFill>
                  <a:srgbClr val="FF0000"/>
                </a:solidFill>
                <a:latin typeface="Arial" panose="020B0604020202020204" pitchFamily="34" charset="0"/>
                <a:cs typeface="Arial" panose="020B0604020202020204" pitchFamily="34" charset="0"/>
              </a:rPr>
              <a:t>2:00pm ET</a:t>
            </a:r>
          </a:p>
        </p:txBody>
      </p:sp>
    </p:spTree>
    <p:extLst>
      <p:ext uri="{BB962C8B-B14F-4D97-AF65-F5344CB8AC3E}">
        <p14:creationId xmlns:p14="http://schemas.microsoft.com/office/powerpoint/2010/main" val="342096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5" name="TextBox 4">
            <a:extLst>
              <a:ext uri="{FF2B5EF4-FFF2-40B4-BE49-F238E27FC236}">
                <a16:creationId xmlns:a16="http://schemas.microsoft.com/office/drawing/2014/main" id="{67E792A9-06F5-4F6E-AA32-2728AC66F553}"/>
              </a:ext>
            </a:extLst>
          </p:cNvPr>
          <p:cNvSpPr txBox="1"/>
          <p:nvPr/>
        </p:nvSpPr>
        <p:spPr>
          <a:xfrm>
            <a:off x="0" y="6344346"/>
            <a:ext cx="10725171" cy="646331"/>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a:p>
            <a:pPr algn="ctr"/>
            <a:endParaRPr lang="en-US" dirty="0">
              <a:solidFill>
                <a:schemeClr val="bg1"/>
              </a:solidFill>
            </a:endParaRPr>
          </a:p>
        </p:txBody>
      </p:sp>
      <p:pic>
        <p:nvPicPr>
          <p:cNvPr id="18" name="Picture 17" descr="Q &amp; A log">
            <a:extLst>
              <a:ext uri="{FF2B5EF4-FFF2-40B4-BE49-F238E27FC236}">
                <a16:creationId xmlns:a16="http://schemas.microsoft.com/office/drawing/2014/main" id="{0CE8D6E7-4C3B-4558-BD84-017C4778C71A}"/>
              </a:ext>
            </a:extLst>
          </p:cNvPr>
          <p:cNvPicPr>
            <a:picLocks noChangeAspect="1"/>
          </p:cNvPicPr>
          <p:nvPr/>
        </p:nvPicPr>
        <p:blipFill>
          <a:blip r:embed="rId5"/>
          <a:stretch>
            <a:fillRect/>
          </a:stretch>
        </p:blipFill>
        <p:spPr>
          <a:xfrm>
            <a:off x="8728327" y="408603"/>
            <a:ext cx="2438400" cy="5176761"/>
          </a:xfrm>
          <a:prstGeom prst="rect">
            <a:avLst/>
          </a:prstGeom>
        </p:spPr>
      </p:pic>
      <p:pic>
        <p:nvPicPr>
          <p:cNvPr id="17" name="Picture 16" descr="Join Audio Conference">
            <a:extLst>
              <a:ext uri="{FF2B5EF4-FFF2-40B4-BE49-F238E27FC236}">
                <a16:creationId xmlns:a16="http://schemas.microsoft.com/office/drawing/2014/main" id="{CA9916BD-ECC3-415B-AA75-BD6A5864A411}"/>
              </a:ext>
            </a:extLst>
          </p:cNvPr>
          <p:cNvPicPr>
            <a:picLocks noChangeAspect="1"/>
          </p:cNvPicPr>
          <p:nvPr/>
        </p:nvPicPr>
        <p:blipFill>
          <a:blip r:embed="rId6"/>
          <a:stretch>
            <a:fillRect/>
          </a:stretch>
        </p:blipFill>
        <p:spPr>
          <a:xfrm>
            <a:off x="4783263" y="1881590"/>
            <a:ext cx="3832376" cy="2230786"/>
          </a:xfrm>
          <a:prstGeom prst="rect">
            <a:avLst/>
          </a:prstGeom>
        </p:spPr>
      </p:pic>
      <p:grpSp>
        <p:nvGrpSpPr>
          <p:cNvPr id="9" name="Group 8" descr="Webinar Housekeeping checklist">
            <a:extLst>
              <a:ext uri="{FF2B5EF4-FFF2-40B4-BE49-F238E27FC236}">
                <a16:creationId xmlns:a16="http://schemas.microsoft.com/office/drawing/2014/main" id="{B73A3032-5C0F-42F5-9B74-512885CA0B33}"/>
              </a:ext>
            </a:extLst>
          </p:cNvPr>
          <p:cNvGrpSpPr/>
          <p:nvPr/>
        </p:nvGrpSpPr>
        <p:grpSpPr>
          <a:xfrm>
            <a:off x="838200" y="1509914"/>
            <a:ext cx="3832376" cy="4368372"/>
            <a:chOff x="195441" y="1447801"/>
            <a:chExt cx="5574500" cy="2161208"/>
          </a:xfrm>
        </p:grpSpPr>
        <p:sp>
          <p:nvSpPr>
            <p:cNvPr id="10" name="Rectangle 9">
              <a:extLst>
                <a:ext uri="{FF2B5EF4-FFF2-40B4-BE49-F238E27FC236}">
                  <a16:creationId xmlns:a16="http://schemas.microsoft.com/office/drawing/2014/main" id="{A9DE561E-B890-4B6E-A9F8-FB776045CD3D}"/>
                </a:ext>
              </a:extLst>
            </p:cNvPr>
            <p:cNvSpPr/>
            <p:nvPr/>
          </p:nvSpPr>
          <p:spPr>
            <a:xfrm>
              <a:off x="195441" y="2994647"/>
              <a:ext cx="5574500" cy="614362"/>
            </a:xfrm>
            <a:prstGeom prst="rect">
              <a:avLst/>
            </a:prstGeom>
            <a:solidFill>
              <a:srgbClr val="00B050">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en-US" sz="1013" dirty="0">
                <a:solidFill>
                  <a:prstClr val="white"/>
                </a:solidFill>
              </a:endParaRPr>
            </a:p>
          </p:txBody>
        </p:sp>
        <p:sp>
          <p:nvSpPr>
            <p:cNvPr id="12" name="TextBox 27">
              <a:extLst>
                <a:ext uri="{FF2B5EF4-FFF2-40B4-BE49-F238E27FC236}">
                  <a16:creationId xmlns:a16="http://schemas.microsoft.com/office/drawing/2014/main" id="{BD977DFD-B0D4-4DB4-804E-D08F68C799C7}"/>
                </a:ext>
              </a:extLst>
            </p:cNvPr>
            <p:cNvSpPr txBox="1">
              <a:spLocks noChangeArrowheads="1"/>
            </p:cNvSpPr>
            <p:nvPr/>
          </p:nvSpPr>
          <p:spPr bwMode="auto">
            <a:xfrm>
              <a:off x="333259" y="3037963"/>
              <a:ext cx="5201127" cy="53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spcBef>
                  <a:spcPct val="20000"/>
                </a:spcBef>
                <a:buClr>
                  <a:srgbClr val="204498"/>
                </a:buClr>
                <a:buFont typeface="Arial" pitchFamily="34" charset="0"/>
                <a:buChar char="•"/>
                <a:defRPr sz="3200">
                  <a:solidFill>
                    <a:schemeClr val="tx1"/>
                  </a:solidFill>
                  <a:latin typeface="Segoe UI" pitchFamily="34" charset="0"/>
                  <a:cs typeface="Segoe UI" pitchFamily="34" charset="0"/>
                </a:defRPr>
              </a:lvl1pPr>
              <a:lvl2pPr marL="742950" indent="-285750" defTabSz="685800">
                <a:spcBef>
                  <a:spcPct val="20000"/>
                </a:spcBef>
                <a:buClr>
                  <a:srgbClr val="204498"/>
                </a:buClr>
                <a:buFont typeface="Arial" pitchFamily="34" charset="0"/>
                <a:buChar char="–"/>
                <a:defRPr sz="2800">
                  <a:solidFill>
                    <a:schemeClr val="tx1"/>
                  </a:solidFill>
                  <a:latin typeface="Segoe UI" pitchFamily="34" charset="0"/>
                  <a:cs typeface="Segoe UI" pitchFamily="34" charset="0"/>
                </a:defRPr>
              </a:lvl2pPr>
              <a:lvl3pPr marL="1143000" indent="-228600" defTabSz="685800">
                <a:spcBef>
                  <a:spcPct val="20000"/>
                </a:spcBef>
                <a:buClr>
                  <a:srgbClr val="204498"/>
                </a:buClr>
                <a:buFont typeface="Arial" pitchFamily="34" charset="0"/>
                <a:buChar char="•"/>
                <a:defRPr sz="2400">
                  <a:solidFill>
                    <a:schemeClr val="tx1"/>
                  </a:solidFill>
                  <a:latin typeface="Segoe UI" pitchFamily="34" charset="0"/>
                  <a:cs typeface="Segoe UI" pitchFamily="34" charset="0"/>
                </a:defRPr>
              </a:lvl3pPr>
              <a:lvl4pPr marL="1600200" indent="-228600" defTabSz="685800">
                <a:spcBef>
                  <a:spcPct val="20000"/>
                </a:spcBef>
                <a:buClr>
                  <a:srgbClr val="204498"/>
                </a:buClr>
                <a:buFont typeface="Arial" pitchFamily="34" charset="0"/>
                <a:buChar char="–"/>
                <a:defRPr sz="2000">
                  <a:solidFill>
                    <a:schemeClr val="tx1"/>
                  </a:solidFill>
                  <a:latin typeface="Segoe UI" pitchFamily="34" charset="0"/>
                  <a:cs typeface="Segoe UI" pitchFamily="34" charset="0"/>
                </a:defRPr>
              </a:lvl4pPr>
              <a:lvl5pPr marL="2057400" indent="-228600" defTabSz="685800">
                <a:spcBef>
                  <a:spcPct val="20000"/>
                </a:spcBef>
                <a:buClr>
                  <a:srgbClr val="204498"/>
                </a:buClr>
                <a:buFont typeface="Arial" pitchFamily="34" charset="0"/>
                <a:buChar char="»"/>
                <a:defRPr sz="2000">
                  <a:solidFill>
                    <a:schemeClr val="tx1"/>
                  </a:solidFill>
                  <a:latin typeface="Segoe UI" pitchFamily="34" charset="0"/>
                  <a:cs typeface="Segoe UI" pitchFamily="34" charset="0"/>
                </a:defRPr>
              </a:lvl5pPr>
              <a:lvl6pPr marL="25146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6pPr>
              <a:lvl7pPr marL="29718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7pPr>
              <a:lvl8pPr marL="34290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8pPr>
              <a:lvl9pPr marL="38862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9pPr>
            </a:lstStyle>
            <a:p>
              <a:pPr>
                <a:spcBef>
                  <a:spcPct val="0"/>
                </a:spcBef>
                <a:buClrTx/>
                <a:buNone/>
              </a:pPr>
              <a:r>
                <a:rPr lang="en-US" altLang="en-US" sz="1600" dirty="0">
                  <a:solidFill>
                    <a:srgbClr val="FFFFFF"/>
                  </a:solidFill>
                  <a:latin typeface="Lato Light"/>
                  <a:cs typeface="Arial" pitchFamily="34" charset="0"/>
                </a:rPr>
                <a:t>3. Today’s presentation is being recorded and will be posted to the EASIE Community of Practice Website.</a:t>
              </a:r>
            </a:p>
          </p:txBody>
        </p:sp>
        <p:sp>
          <p:nvSpPr>
            <p:cNvPr id="13" name="Rectangle 12">
              <a:extLst>
                <a:ext uri="{FF2B5EF4-FFF2-40B4-BE49-F238E27FC236}">
                  <a16:creationId xmlns:a16="http://schemas.microsoft.com/office/drawing/2014/main" id="{7327D94E-5F5B-4667-9162-B9DB08C6EBD3}"/>
                </a:ext>
              </a:extLst>
            </p:cNvPr>
            <p:cNvSpPr/>
            <p:nvPr/>
          </p:nvSpPr>
          <p:spPr>
            <a:xfrm>
              <a:off x="195442" y="2354567"/>
              <a:ext cx="5574499" cy="640080"/>
            </a:xfrm>
            <a:prstGeom prst="rect">
              <a:avLst/>
            </a:prstGeom>
            <a:solidFill>
              <a:schemeClr val="accent3">
                <a:alpha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en-US" sz="1013" dirty="0">
                <a:solidFill>
                  <a:prstClr val="white"/>
                </a:solidFill>
              </a:endParaRPr>
            </a:p>
          </p:txBody>
        </p:sp>
        <p:sp>
          <p:nvSpPr>
            <p:cNvPr id="14" name="TextBox 28">
              <a:extLst>
                <a:ext uri="{FF2B5EF4-FFF2-40B4-BE49-F238E27FC236}">
                  <a16:creationId xmlns:a16="http://schemas.microsoft.com/office/drawing/2014/main" id="{B4359149-D6BB-40B8-A4C1-87D28E70D7A1}"/>
                </a:ext>
              </a:extLst>
            </p:cNvPr>
            <p:cNvSpPr txBox="1">
              <a:spLocks noChangeArrowheads="1"/>
            </p:cNvSpPr>
            <p:nvPr/>
          </p:nvSpPr>
          <p:spPr bwMode="auto">
            <a:xfrm>
              <a:off x="333260" y="2440426"/>
              <a:ext cx="5201127" cy="28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spcBef>
                  <a:spcPct val="20000"/>
                </a:spcBef>
                <a:buClr>
                  <a:srgbClr val="204498"/>
                </a:buClr>
                <a:buFont typeface="Arial" pitchFamily="34" charset="0"/>
                <a:buChar char="•"/>
                <a:defRPr sz="3200">
                  <a:solidFill>
                    <a:schemeClr val="tx1"/>
                  </a:solidFill>
                  <a:latin typeface="Segoe UI" pitchFamily="34" charset="0"/>
                  <a:cs typeface="Segoe UI" pitchFamily="34" charset="0"/>
                </a:defRPr>
              </a:lvl1pPr>
              <a:lvl2pPr marL="742950" indent="-285750" defTabSz="685800">
                <a:spcBef>
                  <a:spcPct val="20000"/>
                </a:spcBef>
                <a:buClr>
                  <a:srgbClr val="204498"/>
                </a:buClr>
                <a:buFont typeface="Arial" pitchFamily="34" charset="0"/>
                <a:buChar char="–"/>
                <a:defRPr sz="2800">
                  <a:solidFill>
                    <a:schemeClr val="tx1"/>
                  </a:solidFill>
                  <a:latin typeface="Segoe UI" pitchFamily="34" charset="0"/>
                  <a:cs typeface="Segoe UI" pitchFamily="34" charset="0"/>
                </a:defRPr>
              </a:lvl2pPr>
              <a:lvl3pPr marL="1143000" indent="-228600" defTabSz="685800">
                <a:spcBef>
                  <a:spcPct val="20000"/>
                </a:spcBef>
                <a:buClr>
                  <a:srgbClr val="204498"/>
                </a:buClr>
                <a:buFont typeface="Arial" pitchFamily="34" charset="0"/>
                <a:buChar char="•"/>
                <a:defRPr sz="2400">
                  <a:solidFill>
                    <a:schemeClr val="tx1"/>
                  </a:solidFill>
                  <a:latin typeface="Segoe UI" pitchFamily="34" charset="0"/>
                  <a:cs typeface="Segoe UI" pitchFamily="34" charset="0"/>
                </a:defRPr>
              </a:lvl3pPr>
              <a:lvl4pPr marL="1600200" indent="-228600" defTabSz="685800">
                <a:spcBef>
                  <a:spcPct val="20000"/>
                </a:spcBef>
                <a:buClr>
                  <a:srgbClr val="204498"/>
                </a:buClr>
                <a:buFont typeface="Arial" pitchFamily="34" charset="0"/>
                <a:buChar char="–"/>
                <a:defRPr sz="2000">
                  <a:solidFill>
                    <a:schemeClr val="tx1"/>
                  </a:solidFill>
                  <a:latin typeface="Segoe UI" pitchFamily="34" charset="0"/>
                  <a:cs typeface="Segoe UI" pitchFamily="34" charset="0"/>
                </a:defRPr>
              </a:lvl4pPr>
              <a:lvl5pPr marL="2057400" indent="-228600" defTabSz="685800">
                <a:spcBef>
                  <a:spcPct val="20000"/>
                </a:spcBef>
                <a:buClr>
                  <a:srgbClr val="204498"/>
                </a:buClr>
                <a:buFont typeface="Arial" pitchFamily="34" charset="0"/>
                <a:buChar char="»"/>
                <a:defRPr sz="2000">
                  <a:solidFill>
                    <a:schemeClr val="tx1"/>
                  </a:solidFill>
                  <a:latin typeface="Segoe UI" pitchFamily="34" charset="0"/>
                  <a:cs typeface="Segoe UI" pitchFamily="34" charset="0"/>
                </a:defRPr>
              </a:lvl5pPr>
              <a:lvl6pPr marL="25146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6pPr>
              <a:lvl7pPr marL="29718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7pPr>
              <a:lvl8pPr marL="34290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8pPr>
              <a:lvl9pPr marL="38862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9pPr>
            </a:lstStyle>
            <a:p>
              <a:pPr>
                <a:spcBef>
                  <a:spcPct val="0"/>
                </a:spcBef>
                <a:buClrTx/>
                <a:buNone/>
              </a:pPr>
              <a:r>
                <a:rPr lang="en-US" altLang="en-US" sz="1600" dirty="0">
                  <a:solidFill>
                    <a:srgbClr val="FFFFFF"/>
                  </a:solidFill>
                  <a:latin typeface="Lato Light"/>
                  <a:cs typeface="Arial" pitchFamily="34" charset="0"/>
                </a:rPr>
                <a:t>2. Submit questions and comments via the “Q&amp;A” panel (see screenshot).</a:t>
              </a:r>
            </a:p>
          </p:txBody>
        </p:sp>
        <p:sp>
          <p:nvSpPr>
            <p:cNvPr id="15" name="Rectangle 14">
              <a:extLst>
                <a:ext uri="{FF2B5EF4-FFF2-40B4-BE49-F238E27FC236}">
                  <a16:creationId xmlns:a16="http://schemas.microsoft.com/office/drawing/2014/main" id="{8EEDD2B7-58B1-4513-BC11-B128B1F4665A}"/>
                </a:ext>
              </a:extLst>
            </p:cNvPr>
            <p:cNvSpPr/>
            <p:nvPr/>
          </p:nvSpPr>
          <p:spPr>
            <a:xfrm>
              <a:off x="195442" y="1447801"/>
              <a:ext cx="5574499" cy="901351"/>
            </a:xfrm>
            <a:prstGeom prst="rect">
              <a:avLst/>
            </a:prstGeom>
            <a:solidFill>
              <a:schemeClr val="accent1">
                <a:alpha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350">
                <a:defRPr/>
              </a:pPr>
              <a:endParaRPr lang="en-US" sz="1013" dirty="0">
                <a:solidFill>
                  <a:prstClr val="white"/>
                </a:solidFill>
              </a:endParaRPr>
            </a:p>
          </p:txBody>
        </p:sp>
        <p:sp>
          <p:nvSpPr>
            <p:cNvPr id="16" name="TextBox 30">
              <a:extLst>
                <a:ext uri="{FF2B5EF4-FFF2-40B4-BE49-F238E27FC236}">
                  <a16:creationId xmlns:a16="http://schemas.microsoft.com/office/drawing/2014/main" id="{915356C3-69DE-4871-9E95-ED981932DE0E}"/>
                </a:ext>
              </a:extLst>
            </p:cNvPr>
            <p:cNvSpPr txBox="1">
              <a:spLocks noChangeArrowheads="1"/>
            </p:cNvSpPr>
            <p:nvPr/>
          </p:nvSpPr>
          <p:spPr bwMode="auto">
            <a:xfrm>
              <a:off x="333260" y="1519424"/>
              <a:ext cx="5000741" cy="776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spcBef>
                  <a:spcPct val="20000"/>
                </a:spcBef>
                <a:buClr>
                  <a:srgbClr val="204498"/>
                </a:buClr>
                <a:buFont typeface="Arial" pitchFamily="34" charset="0"/>
                <a:buChar char="•"/>
                <a:defRPr sz="3200">
                  <a:solidFill>
                    <a:schemeClr val="tx1"/>
                  </a:solidFill>
                  <a:latin typeface="Segoe UI" pitchFamily="34" charset="0"/>
                  <a:cs typeface="Segoe UI" pitchFamily="34" charset="0"/>
                </a:defRPr>
              </a:lvl1pPr>
              <a:lvl2pPr marL="742950" indent="-285750" defTabSz="685800">
                <a:spcBef>
                  <a:spcPct val="20000"/>
                </a:spcBef>
                <a:buClr>
                  <a:srgbClr val="204498"/>
                </a:buClr>
                <a:buFont typeface="Arial" pitchFamily="34" charset="0"/>
                <a:buChar char="–"/>
                <a:defRPr sz="2800">
                  <a:solidFill>
                    <a:schemeClr val="tx1"/>
                  </a:solidFill>
                  <a:latin typeface="Segoe UI" pitchFamily="34" charset="0"/>
                  <a:cs typeface="Segoe UI" pitchFamily="34" charset="0"/>
                </a:defRPr>
              </a:lvl2pPr>
              <a:lvl3pPr marL="1143000" indent="-228600" defTabSz="685800">
                <a:spcBef>
                  <a:spcPct val="20000"/>
                </a:spcBef>
                <a:buClr>
                  <a:srgbClr val="204498"/>
                </a:buClr>
                <a:buFont typeface="Arial" pitchFamily="34" charset="0"/>
                <a:buChar char="•"/>
                <a:defRPr sz="2400">
                  <a:solidFill>
                    <a:schemeClr val="tx1"/>
                  </a:solidFill>
                  <a:latin typeface="Segoe UI" pitchFamily="34" charset="0"/>
                  <a:cs typeface="Segoe UI" pitchFamily="34" charset="0"/>
                </a:defRPr>
              </a:lvl3pPr>
              <a:lvl4pPr marL="1600200" indent="-228600" defTabSz="685800">
                <a:spcBef>
                  <a:spcPct val="20000"/>
                </a:spcBef>
                <a:buClr>
                  <a:srgbClr val="204498"/>
                </a:buClr>
                <a:buFont typeface="Arial" pitchFamily="34" charset="0"/>
                <a:buChar char="–"/>
                <a:defRPr sz="2000">
                  <a:solidFill>
                    <a:schemeClr val="tx1"/>
                  </a:solidFill>
                  <a:latin typeface="Segoe UI" pitchFamily="34" charset="0"/>
                  <a:cs typeface="Segoe UI" pitchFamily="34" charset="0"/>
                </a:defRPr>
              </a:lvl4pPr>
              <a:lvl5pPr marL="2057400" indent="-228600" defTabSz="685800">
                <a:spcBef>
                  <a:spcPct val="20000"/>
                </a:spcBef>
                <a:buClr>
                  <a:srgbClr val="204498"/>
                </a:buClr>
                <a:buFont typeface="Arial" pitchFamily="34" charset="0"/>
                <a:buChar char="»"/>
                <a:defRPr sz="2000">
                  <a:solidFill>
                    <a:schemeClr val="tx1"/>
                  </a:solidFill>
                  <a:latin typeface="Segoe UI" pitchFamily="34" charset="0"/>
                  <a:cs typeface="Segoe UI" pitchFamily="34" charset="0"/>
                </a:defRPr>
              </a:lvl5pPr>
              <a:lvl6pPr marL="25146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6pPr>
              <a:lvl7pPr marL="29718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7pPr>
              <a:lvl8pPr marL="34290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8pPr>
              <a:lvl9pPr marL="3886200" indent="-228600" defTabSz="685800" eaLnBrk="0" fontAlgn="base" hangingPunct="0">
                <a:spcBef>
                  <a:spcPct val="20000"/>
                </a:spcBef>
                <a:spcAft>
                  <a:spcPct val="0"/>
                </a:spcAft>
                <a:buClr>
                  <a:srgbClr val="204498"/>
                </a:buClr>
                <a:buFont typeface="Arial" pitchFamily="34" charset="0"/>
                <a:buChar char="»"/>
                <a:defRPr sz="2000">
                  <a:solidFill>
                    <a:schemeClr val="tx1"/>
                  </a:solidFill>
                  <a:latin typeface="Segoe UI" pitchFamily="34" charset="0"/>
                  <a:cs typeface="Segoe UI" pitchFamily="34" charset="0"/>
                </a:defRPr>
              </a:lvl9pPr>
            </a:lstStyle>
            <a:p>
              <a:pPr>
                <a:spcBef>
                  <a:spcPct val="0"/>
                </a:spcBef>
                <a:buClrTx/>
                <a:buFontTx/>
                <a:buNone/>
              </a:pPr>
              <a:r>
                <a:rPr lang="en-US" altLang="en-US" sz="1600" dirty="0">
                  <a:solidFill>
                    <a:srgbClr val="FFFFFF"/>
                  </a:solidFill>
                  <a:latin typeface="Lato Light"/>
                  <a:cs typeface="Arial" pitchFamily="34" charset="0"/>
                </a:rPr>
                <a:t>1. Audio: Select dial-out and enter your cell phone or desk phone to receive a direct call for the meeting. Users can also dial in or use their computer speakers to hear audio by selecting </a:t>
              </a:r>
              <a:r>
                <a:rPr lang="en-US" altLang="en-US" sz="1600" b="1" dirty="0">
                  <a:solidFill>
                    <a:srgbClr val="FFFFFF"/>
                  </a:solidFill>
                  <a:latin typeface="Lato Light"/>
                  <a:cs typeface="Arial" pitchFamily="34" charset="0"/>
                </a:rPr>
                <a:t>Listen Only</a:t>
              </a:r>
              <a:r>
                <a:rPr lang="en-US" altLang="en-US" sz="1600" dirty="0">
                  <a:solidFill>
                    <a:srgbClr val="FFFFFF"/>
                  </a:solidFill>
                  <a:latin typeface="Lato Light"/>
                  <a:cs typeface="Arial" pitchFamily="34" charset="0"/>
                </a:rPr>
                <a:t>.</a:t>
              </a:r>
            </a:p>
          </p:txBody>
        </p:sp>
      </p:gr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Webinar Housekeeping</a:t>
            </a:r>
          </a:p>
        </p:txBody>
      </p:sp>
    </p:spTree>
    <p:extLst>
      <p:ext uri="{BB962C8B-B14F-4D97-AF65-F5344CB8AC3E}">
        <p14:creationId xmlns:p14="http://schemas.microsoft.com/office/powerpoint/2010/main" val="30173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5" name="TextBox 4">
            <a:extLst>
              <a:ext uri="{FF2B5EF4-FFF2-40B4-BE49-F238E27FC236}">
                <a16:creationId xmlns:a16="http://schemas.microsoft.com/office/drawing/2014/main" id="{67E792A9-06F5-4F6E-AA32-2728AC66F55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ADD659BB-FE92-41CE-8BCF-CCD70A0C7874}"/>
              </a:ext>
            </a:extLst>
          </p:cNvPr>
          <p:cNvSpPr>
            <a:spLocks noGrp="1"/>
          </p:cNvSpPr>
          <p:nvPr>
            <p:ph idx="1"/>
          </p:nvPr>
        </p:nvSpPr>
        <p:spPr>
          <a:xfrm>
            <a:off x="838200" y="1825625"/>
            <a:ext cx="10515600" cy="2855232"/>
          </a:xfrm>
        </p:spPr>
        <p:txBody>
          <a:bodyPr vert="horz" lIns="91440" tIns="45720" rIns="91440" bIns="45720" rtlCol="0" anchor="t">
            <a:normAutofit/>
          </a:bodyPr>
          <a:lstStyle/>
          <a:p>
            <a:pPr marL="346075" indent="-346075">
              <a:buClrTx/>
              <a:buFont typeface="Wingdings" panose="05000000000000000000" pitchFamily="2" charset="2"/>
              <a:buChar char="Ø"/>
            </a:pPr>
            <a:r>
              <a:rPr lang="en-US" sz="3200" dirty="0">
                <a:latin typeface="Times New Roman"/>
                <a:cs typeface="Times New Roman"/>
              </a:rPr>
              <a:t>You are in listen-only mode</a:t>
            </a:r>
          </a:p>
          <a:p>
            <a:pPr marL="346075" indent="-346075">
              <a:buFont typeface="Wingdings" panose="05000000000000000000" pitchFamily="2" charset="2"/>
              <a:buChar char="Ø"/>
            </a:pPr>
            <a:r>
              <a:rPr lang="en-US" sz="3200" dirty="0">
                <a:latin typeface="Times New Roman"/>
                <a:cs typeface="Times New Roman"/>
              </a:rPr>
              <a:t>This webinar will be recorded</a:t>
            </a:r>
          </a:p>
          <a:p>
            <a:pPr marL="346075" indent="-346075">
              <a:buClrTx/>
              <a:buFont typeface="Wingdings" panose="05000000000000000000" pitchFamily="2" charset="2"/>
              <a:buChar char="Ø"/>
            </a:pPr>
            <a:r>
              <a:rPr lang="en-US" sz="3200" dirty="0">
                <a:latin typeface="Times New Roman"/>
                <a:cs typeface="Times New Roman"/>
              </a:rPr>
              <a:t>Use the Q&amp;A panel for questions or comments during the presentation</a:t>
            </a:r>
          </a:p>
          <a:p>
            <a:pPr>
              <a:buClrTx/>
              <a:buFont typeface="Wingdings" panose="05000000000000000000" pitchFamily="2" charset="2"/>
              <a:buChar char="Ø"/>
            </a:pPr>
            <a:endParaRPr lang="en-US" cap="small" dirty="0">
              <a:solidFill>
                <a:schemeClr val="tx2"/>
              </a:solidFill>
            </a:endParaRPr>
          </a:p>
          <a:p>
            <a:endParaRPr lang="en-US" dirty="0"/>
          </a:p>
          <a:p>
            <a:endParaRPr lang="en-US" dirty="0"/>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Webinar Logistics</a:t>
            </a:r>
          </a:p>
        </p:txBody>
      </p:sp>
    </p:spTree>
    <p:extLst>
      <p:ext uri="{BB962C8B-B14F-4D97-AF65-F5344CB8AC3E}">
        <p14:creationId xmlns:p14="http://schemas.microsoft.com/office/powerpoint/2010/main" val="39944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5" name="TextBox 4">
            <a:extLst>
              <a:ext uri="{FF2B5EF4-FFF2-40B4-BE49-F238E27FC236}">
                <a16:creationId xmlns:a16="http://schemas.microsoft.com/office/drawing/2014/main" id="{67E792A9-06F5-4F6E-AA32-2728AC66F553}"/>
              </a:ext>
            </a:extLst>
          </p:cNvPr>
          <p:cNvSpPr txBox="1"/>
          <p:nvPr/>
        </p:nvSpPr>
        <p:spPr>
          <a:xfrm>
            <a:off x="0" y="6314914"/>
            <a:ext cx="10725171" cy="646331"/>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a:p>
            <a:pPr algn="ctr"/>
            <a:endParaRPr lang="en-US" dirty="0">
              <a:solidFill>
                <a:schemeClr val="bg1"/>
              </a:solidFill>
            </a:endParaRPr>
          </a:p>
        </p:txBody>
      </p:sp>
      <p:sp>
        <p:nvSpPr>
          <p:cNvPr id="11" name="Content Placeholder 2">
            <a:extLst>
              <a:ext uri="{FF2B5EF4-FFF2-40B4-BE49-F238E27FC236}">
                <a16:creationId xmlns:a16="http://schemas.microsoft.com/office/drawing/2014/main" id="{ADD659BB-FE92-41CE-8BCF-CCD70A0C7874}"/>
              </a:ext>
            </a:extLst>
          </p:cNvPr>
          <p:cNvSpPr>
            <a:spLocks noGrp="1"/>
          </p:cNvSpPr>
          <p:nvPr>
            <p:ph idx="1"/>
          </p:nvPr>
        </p:nvSpPr>
        <p:spPr>
          <a:xfrm>
            <a:off x="838200" y="1608679"/>
            <a:ext cx="10319657" cy="4530573"/>
          </a:xfrm>
        </p:spPr>
        <p:txBody>
          <a:bodyPr vert="horz" lIns="91440" tIns="45720" rIns="91440" bIns="45720" rtlCol="0" anchor="t">
            <a:normAutofit fontScale="85000" lnSpcReduction="10000"/>
          </a:bodyPr>
          <a:lstStyle/>
          <a:p>
            <a:pPr marL="346075" indent="-346075">
              <a:buClrTx/>
              <a:buFont typeface="Wingdings" panose="05000000000000000000" pitchFamily="2" charset="2"/>
              <a:buChar char="Ø"/>
            </a:pPr>
            <a:r>
              <a:rPr lang="en-US" sz="3200" dirty="0">
                <a:latin typeface="Times New Roman"/>
                <a:cs typeface="Times New Roman"/>
              </a:rPr>
              <a:t>Webinar Housekeeping/Logistics and Introductions</a:t>
            </a:r>
          </a:p>
          <a:p>
            <a:pPr marL="346075" indent="-346075">
              <a:buFont typeface="Wingdings" panose="05000000000000000000" pitchFamily="2" charset="2"/>
              <a:buChar char="Ø"/>
            </a:pPr>
            <a:r>
              <a:rPr lang="en-US" sz="3200" dirty="0">
                <a:latin typeface="Times New Roman"/>
                <a:cs typeface="Times New Roman"/>
              </a:rPr>
              <a:t> Eligibility for the Indian Education Formula Grants?</a:t>
            </a:r>
          </a:p>
          <a:p>
            <a:pPr marL="346075" indent="-346075">
              <a:buClrTx/>
              <a:buFont typeface="Wingdings" panose="05000000000000000000" pitchFamily="2" charset="2"/>
              <a:buChar char="Ø"/>
            </a:pPr>
            <a:r>
              <a:rPr lang="en-US" sz="3200" dirty="0">
                <a:latin typeface="Times New Roman"/>
                <a:cs typeface="Times New Roman"/>
              </a:rPr>
              <a:t>What is an ED 506 Indian Student Eligibility Certificate Form?</a:t>
            </a:r>
          </a:p>
          <a:p>
            <a:pPr marL="346075" indent="-346075">
              <a:buFont typeface="Wingdings" panose="05000000000000000000" pitchFamily="2" charset="2"/>
              <a:buChar char="Ø"/>
            </a:pPr>
            <a:r>
              <a:rPr lang="en-US" sz="3200" dirty="0">
                <a:latin typeface="Times New Roman"/>
                <a:cs typeface="Times New Roman"/>
              </a:rPr>
              <a:t>Locating the ED 506 Indian Student Eligibility Certificate Form</a:t>
            </a:r>
          </a:p>
          <a:p>
            <a:pPr marL="346075" indent="-346075">
              <a:buFont typeface="Wingdings" panose="05000000000000000000" pitchFamily="2" charset="2"/>
              <a:buChar char="Ø"/>
            </a:pPr>
            <a:r>
              <a:rPr lang="en-US" sz="3200" dirty="0">
                <a:latin typeface="Times New Roman"/>
                <a:cs typeface="Times New Roman"/>
              </a:rPr>
              <a:t>Information Requirements for the ED 506 Form? </a:t>
            </a:r>
            <a:endParaRPr lang="en-US" sz="3200" dirty="0">
              <a:latin typeface="Times New Roman" panose="02020603050405020304" pitchFamily="18" charset="0"/>
              <a:cs typeface="Times New Roman" panose="02020603050405020304" pitchFamily="18" charset="0"/>
            </a:endParaRPr>
          </a:p>
          <a:p>
            <a:pPr marL="346075" indent="-346075">
              <a:buFont typeface="Wingdings" panose="05000000000000000000" pitchFamily="2" charset="2"/>
              <a:buChar char="Ø"/>
            </a:pPr>
            <a:r>
              <a:rPr lang="en-US" sz="3200" dirty="0">
                <a:latin typeface="Times New Roman"/>
                <a:cs typeface="Times New Roman"/>
              </a:rPr>
              <a:t>When the Tribal Membership or Enrollment Number is Not Available, What Other Document(s) are Acceptable?</a:t>
            </a:r>
          </a:p>
          <a:p>
            <a:pPr marL="346075" indent="-346075">
              <a:buFont typeface="Wingdings" panose="05000000000000000000" pitchFamily="2" charset="2"/>
              <a:buChar char="Ø"/>
            </a:pPr>
            <a:r>
              <a:rPr lang="en-US" sz="3200" dirty="0">
                <a:latin typeface="Times New Roman"/>
                <a:cs typeface="Times New Roman"/>
              </a:rPr>
              <a:t>Completing Compliant ED 506 Forms</a:t>
            </a:r>
          </a:p>
          <a:p>
            <a:pPr marL="346075" indent="-346075">
              <a:buFont typeface="Wingdings" panose="05000000000000000000" pitchFamily="2" charset="2"/>
              <a:buChar char="Ø"/>
            </a:pPr>
            <a:r>
              <a:rPr lang="en-US" sz="3200" dirty="0">
                <a:latin typeface="Times New Roman"/>
                <a:cs typeface="Times New Roman"/>
              </a:rPr>
              <a:t>Ensuring Consistency in ED 506 Form Reviews</a:t>
            </a:r>
          </a:p>
          <a:p>
            <a:pPr marL="346075" indent="-346075">
              <a:buClrTx/>
              <a:buFont typeface="Wingdings" panose="05000000000000000000" pitchFamily="2" charset="2"/>
              <a:buChar char="Ø"/>
            </a:pPr>
            <a:r>
              <a:rPr lang="en-US" sz="3200" dirty="0">
                <a:latin typeface="Times New Roman"/>
                <a:cs typeface="Times New Roman"/>
              </a:rPr>
              <a:t>Questions &amp; Answers</a:t>
            </a:r>
          </a:p>
          <a:p>
            <a:pPr>
              <a:buClrTx/>
              <a:buFont typeface="Wingdings" panose="05000000000000000000" pitchFamily="2" charset="2"/>
              <a:buChar char="Ø"/>
            </a:pPr>
            <a:endParaRPr lang="en-US" sz="3200" dirty="0">
              <a:latin typeface="Times New Roman" panose="02020603050405020304" pitchFamily="18" charset="0"/>
              <a:cs typeface="Times New Roman" panose="02020603050405020304" pitchFamily="18"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Agenda</a:t>
            </a:r>
          </a:p>
        </p:txBody>
      </p:sp>
    </p:spTree>
    <p:extLst>
      <p:ext uri="{BB962C8B-B14F-4D97-AF65-F5344CB8AC3E}">
        <p14:creationId xmlns:p14="http://schemas.microsoft.com/office/powerpoint/2010/main" val="3418493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18" name="TextBox 17">
            <a:extLst>
              <a:ext uri="{FF2B5EF4-FFF2-40B4-BE49-F238E27FC236}">
                <a16:creationId xmlns:a16="http://schemas.microsoft.com/office/drawing/2014/main" id="{F3AE3228-5CCF-4946-9970-28F52BC42233}"/>
              </a:ext>
            </a:extLst>
          </p:cNvPr>
          <p:cNvSpPr txBox="1"/>
          <p:nvPr/>
        </p:nvSpPr>
        <p:spPr>
          <a:xfrm>
            <a:off x="0" y="630409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67DBA2B-83D6-4F36-944C-D53019B97AA3}"/>
              </a:ext>
            </a:extLst>
          </p:cNvPr>
          <p:cNvSpPr txBox="1"/>
          <p:nvPr/>
        </p:nvSpPr>
        <p:spPr>
          <a:xfrm>
            <a:off x="3386619" y="3759894"/>
            <a:ext cx="2539376" cy="175432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Ruth Ryder</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Deputy Assistant Secretary for Formula Grants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Office of Elementary &amp; Secondary Education </a:t>
            </a:r>
            <a:endParaRPr lang="en-US" sz="1000" dirty="0">
              <a:latin typeface="Times New Roman" panose="02020603050405020304" pitchFamily="18" charset="0"/>
              <a:cs typeface="Times New Roman" panose="02020603050405020304" pitchFamily="18" charset="0"/>
            </a:endParaRPr>
          </a:p>
        </p:txBody>
      </p:sp>
      <p:grpSp>
        <p:nvGrpSpPr>
          <p:cNvPr id="12" name="Group 11" descr="leadership staff">
            <a:extLst>
              <a:ext uri="{FF2B5EF4-FFF2-40B4-BE49-F238E27FC236}">
                <a16:creationId xmlns:a16="http://schemas.microsoft.com/office/drawing/2014/main" id="{84778A55-96A5-4938-A736-58D9E63037DD}"/>
              </a:ext>
            </a:extLst>
          </p:cNvPr>
          <p:cNvGrpSpPr/>
          <p:nvPr/>
        </p:nvGrpSpPr>
        <p:grpSpPr>
          <a:xfrm>
            <a:off x="609594" y="1817472"/>
            <a:ext cx="10725170" cy="4433843"/>
            <a:chOff x="633941" y="1879609"/>
            <a:chExt cx="8032982" cy="4847474"/>
          </a:xfrm>
        </p:grpSpPr>
        <p:pic>
          <p:nvPicPr>
            <p:cNvPr id="13" name="Picture 12" descr="ron lessard">
              <a:extLst>
                <a:ext uri="{FF2B5EF4-FFF2-40B4-BE49-F238E27FC236}">
                  <a16:creationId xmlns:a16="http://schemas.microsoft.com/office/drawing/2014/main" id="{64B3FF54-9BF2-4911-8882-3B8F6F93A947}"/>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93465" y="1884993"/>
              <a:ext cx="1575203" cy="1999410"/>
            </a:xfrm>
            <a:prstGeom prst="rect">
              <a:avLst/>
            </a:prstGeom>
            <a:noFill/>
            <a:ln w="76200" cmpd="sng">
              <a:solidFill>
                <a:schemeClr val="tx1"/>
              </a:solidFill>
            </a:ln>
          </p:spPr>
        </p:pic>
        <p:pic>
          <p:nvPicPr>
            <p:cNvPr id="14" name="Picture 13" descr="ruth ryder">
              <a:extLst>
                <a:ext uri="{FF2B5EF4-FFF2-40B4-BE49-F238E27FC236}">
                  <a16:creationId xmlns:a16="http://schemas.microsoft.com/office/drawing/2014/main" id="{B4130569-08EA-4F1C-9367-D433A8C3ABF6}"/>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62251" y="1879609"/>
              <a:ext cx="1575203" cy="1999410"/>
            </a:xfrm>
            <a:prstGeom prst="rect">
              <a:avLst/>
            </a:prstGeom>
            <a:noFill/>
            <a:ln w="76200">
              <a:solidFill>
                <a:schemeClr val="tx1"/>
              </a:solidFill>
            </a:ln>
          </p:spPr>
        </p:pic>
        <p:sp>
          <p:nvSpPr>
            <p:cNvPr id="15" name="TextBox 14">
              <a:extLst>
                <a:ext uri="{FF2B5EF4-FFF2-40B4-BE49-F238E27FC236}">
                  <a16:creationId xmlns:a16="http://schemas.microsoft.com/office/drawing/2014/main" id="{3C40DA74-9350-4CD3-B6E4-7FF39B9CA4DA}"/>
                </a:ext>
              </a:extLst>
            </p:cNvPr>
            <p:cNvSpPr txBox="1"/>
            <p:nvPr/>
          </p:nvSpPr>
          <p:spPr>
            <a:xfrm>
              <a:off x="633941" y="3987872"/>
              <a:ext cx="1901952" cy="2739211"/>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Ron Lessard (Mohawk)</a:t>
              </a:r>
            </a:p>
            <a:p>
              <a:r>
                <a:rPr lang="en-US" dirty="0">
                  <a:latin typeface="Times New Roman" panose="02020603050405020304" pitchFamily="18" charset="0"/>
                  <a:cs typeface="Times New Roman" panose="02020603050405020304" pitchFamily="18" charset="0"/>
                </a:rPr>
                <a:t>Acting Executive Director for the White House Initiative on American Indian and Alaska Native Education</a:t>
              </a:r>
            </a:p>
            <a:p>
              <a:endParaRPr lang="en-US" sz="10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229AE21C-15BE-45F7-9A74-4E4E3807601F}"/>
                </a:ext>
              </a:extLst>
            </p:cNvPr>
            <p:cNvSpPr txBox="1"/>
            <p:nvPr/>
          </p:nvSpPr>
          <p:spPr>
            <a:xfrm>
              <a:off x="4724402" y="3979442"/>
              <a:ext cx="1901952" cy="2462213"/>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Julian Guerrero, Jr. (Comanche/</a:t>
              </a:r>
            </a:p>
            <a:p>
              <a:r>
                <a:rPr lang="en-US" b="1" dirty="0">
                  <a:latin typeface="Times New Roman" panose="02020603050405020304" pitchFamily="18" charset="0"/>
                  <a:cs typeface="Times New Roman" panose="02020603050405020304" pitchFamily="18" charset="0"/>
                </a:rPr>
                <a:t>Kiowa)</a:t>
              </a:r>
            </a:p>
            <a:p>
              <a:r>
                <a:rPr lang="en-US" dirty="0">
                  <a:latin typeface="Times New Roman" panose="02020603050405020304" pitchFamily="18" charset="0"/>
                  <a:cs typeface="Times New Roman" panose="02020603050405020304" pitchFamily="18" charset="0"/>
                </a:rPr>
                <a:t>Director,</a:t>
              </a:r>
            </a:p>
            <a:p>
              <a:r>
                <a:rPr lang="en-US" dirty="0">
                  <a:latin typeface="Times New Roman" panose="02020603050405020304" pitchFamily="18" charset="0"/>
                  <a:cs typeface="Times New Roman" panose="02020603050405020304" pitchFamily="18" charset="0"/>
                </a:rPr>
                <a:t>Office of Indian Education, U.S. Department of Education</a:t>
              </a:r>
            </a:p>
            <a:p>
              <a:endParaRPr lang="en-US" sz="10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691386B-4B51-4B32-BCE0-C47B80A5B206}"/>
                </a:ext>
              </a:extLst>
            </p:cNvPr>
            <p:cNvSpPr txBox="1"/>
            <p:nvPr/>
          </p:nvSpPr>
          <p:spPr>
            <a:xfrm>
              <a:off x="6764971" y="3974060"/>
              <a:ext cx="1901952" cy="2389074"/>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Dr. Crystal C. Moore (Choctaw)</a:t>
              </a:r>
            </a:p>
            <a:p>
              <a:r>
                <a:rPr lang="en-US" dirty="0">
                  <a:latin typeface="Times New Roman" panose="02020603050405020304" pitchFamily="18" charset="0"/>
                  <a:cs typeface="Times New Roman" panose="02020603050405020304" pitchFamily="18" charset="0"/>
                </a:rPr>
                <a:t>Supervisory, Group Leader, Formula Team, Office of Indian Education, U.S. Department of Education</a:t>
              </a:r>
            </a:p>
            <a:p>
              <a:endParaRPr lang="en-US" sz="1000" dirty="0">
                <a:latin typeface="Times New Roman" panose="02020603050405020304" pitchFamily="18" charset="0"/>
                <a:cs typeface="Times New Roman" panose="02020603050405020304" pitchFamily="18" charset="0"/>
              </a:endParaRPr>
            </a:p>
          </p:txBody>
        </p:sp>
      </p:grpSp>
      <p:pic>
        <p:nvPicPr>
          <p:cNvPr id="3" name="Picture 2" descr="julian guerrero">
            <a:extLst>
              <a:ext uri="{FF2B5EF4-FFF2-40B4-BE49-F238E27FC236}">
                <a16:creationId xmlns:a16="http://schemas.microsoft.com/office/drawing/2014/main" id="{3309D4B9-BF71-4328-B08D-D897DF2AE117}"/>
              </a:ext>
            </a:extLst>
          </p:cNvPr>
          <p:cNvPicPr/>
          <p:nvPr/>
        </p:nvPicPr>
        <p:blipFill>
          <a:blip r:embed="rId7">
            <a:extLst>
              <a:ext uri="{28A0092B-C50C-407E-A947-70E740481C1C}">
                <a14:useLocalDpi xmlns:a14="http://schemas.microsoft.com/office/drawing/2010/main" val="0"/>
              </a:ext>
            </a:extLst>
          </a:blip>
          <a:srcRect/>
          <a:stretch/>
        </p:blipFill>
        <p:spPr bwMode="auto">
          <a:xfrm>
            <a:off x="6228303" y="1817472"/>
            <a:ext cx="2103120" cy="1828800"/>
          </a:xfrm>
          <a:prstGeom prst="rect">
            <a:avLst/>
          </a:prstGeom>
          <a:noFill/>
          <a:ln w="76200">
            <a:solidFill>
              <a:schemeClr val="tx1"/>
            </a:solidFill>
          </a:ln>
        </p:spPr>
      </p:pic>
      <p:pic>
        <p:nvPicPr>
          <p:cNvPr id="8" name="Picture 7" descr="crystal moore">
            <a:extLst>
              <a:ext uri="{FF2B5EF4-FFF2-40B4-BE49-F238E27FC236}">
                <a16:creationId xmlns:a16="http://schemas.microsoft.com/office/drawing/2014/main" id="{BCBA8FCF-EB62-46E0-8948-574A4B3D310D}"/>
              </a:ext>
            </a:extLst>
          </p:cNvPr>
          <p:cNvPicPr/>
          <p:nvPr/>
        </p:nvPicPr>
        <p:blipFill rotWithShape="1">
          <a:blip r:embed="rId8">
            <a:extLst>
              <a:ext uri="{28A0092B-C50C-407E-A947-70E740481C1C}">
                <a14:useLocalDpi xmlns:a14="http://schemas.microsoft.com/office/drawing/2010/main" val="0"/>
              </a:ext>
            </a:extLst>
          </a:blip>
          <a:srcRect r="5776" b="9582"/>
          <a:stretch/>
        </p:blipFill>
        <p:spPr bwMode="auto">
          <a:xfrm>
            <a:off x="9013516" y="1808420"/>
            <a:ext cx="2103120" cy="1828800"/>
          </a:xfrm>
          <a:prstGeom prst="rect">
            <a:avLst/>
          </a:prstGeom>
          <a:noFill/>
          <a:ln w="76200">
            <a:solidFill>
              <a:schemeClr val="tx1"/>
            </a:solidFill>
          </a:ln>
        </p:spPr>
      </p:pic>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493963" y="303329"/>
            <a:ext cx="10515600" cy="1325563"/>
          </a:xfrm>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Leadership Staff</a:t>
            </a:r>
          </a:p>
        </p:txBody>
      </p:sp>
    </p:spTree>
    <p:extLst>
      <p:ext uri="{BB962C8B-B14F-4D97-AF65-F5344CB8AC3E}">
        <p14:creationId xmlns:p14="http://schemas.microsoft.com/office/powerpoint/2010/main" val="137890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47455" y="5315255"/>
            <a:ext cx="1219186" cy="1219186"/>
          </a:xfrm>
          <a:prstGeom prst="rect">
            <a:avLst/>
          </a:prstGeom>
        </p:spPr>
      </p:pic>
      <p:sp>
        <p:nvSpPr>
          <p:cNvPr id="14" name="TextBox 13">
            <a:extLst>
              <a:ext uri="{FF2B5EF4-FFF2-40B4-BE49-F238E27FC236}">
                <a16:creationId xmlns:a16="http://schemas.microsoft.com/office/drawing/2014/main" id="{87F7994B-6ABF-4C48-93F7-CE8C4AE56E94}"/>
              </a:ext>
            </a:extLst>
          </p:cNvPr>
          <p:cNvSpPr txBox="1"/>
          <p:nvPr/>
        </p:nvSpPr>
        <p:spPr>
          <a:xfrm>
            <a:off x="22284" y="6328911"/>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pic>
        <p:nvPicPr>
          <p:cNvPr id="35" name="Picture 34" descr="A person smiling for the camera&#10;&#10;Description automatically generated">
            <a:extLst>
              <a:ext uri="{FF2B5EF4-FFF2-40B4-BE49-F238E27FC236}">
                <a16:creationId xmlns:a16="http://schemas.microsoft.com/office/drawing/2014/main" id="{4A3D0ECF-9296-4ABF-AB97-B5D53264FE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0169" y="4091533"/>
            <a:ext cx="1961969" cy="18333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descr="A person wearing glasses and smiling at the camera&#10;&#10;Description automatically generated">
            <a:extLst>
              <a:ext uri="{FF2B5EF4-FFF2-40B4-BE49-F238E27FC236}">
                <a16:creationId xmlns:a16="http://schemas.microsoft.com/office/drawing/2014/main" id="{F897673A-9C48-4E34-AD15-3A05E9C698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229" y="4152664"/>
            <a:ext cx="2078474" cy="19096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1" name="Picture 30" descr="A person smiling for the camera&#10;&#10;Description automatically generated">
            <a:extLst>
              <a:ext uri="{FF2B5EF4-FFF2-40B4-BE49-F238E27FC236}">
                <a16:creationId xmlns:a16="http://schemas.microsoft.com/office/drawing/2014/main" id="{C94416D8-57D8-4013-AB6F-634E6CC13F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5130" y="1726330"/>
            <a:ext cx="2135547" cy="19404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descr="A person smiling for the camera&#10;&#10;Description automatically generated">
            <a:extLst>
              <a:ext uri="{FF2B5EF4-FFF2-40B4-BE49-F238E27FC236}">
                <a16:creationId xmlns:a16="http://schemas.microsoft.com/office/drawing/2014/main" id="{C1872376-2CFF-4553-B1BC-D5042F4EBFCC}"/>
              </a:ext>
            </a:extLst>
          </p:cNvPr>
          <p:cNvPicPr>
            <a:picLocks noChangeAspect="1"/>
          </p:cNvPicPr>
          <p:nvPr/>
        </p:nvPicPr>
        <p:blipFill rotWithShape="1">
          <a:blip r:embed="rId8">
            <a:extLst>
              <a:ext uri="{28A0092B-C50C-407E-A947-70E740481C1C}">
                <a14:useLocalDpi xmlns:a14="http://schemas.microsoft.com/office/drawing/2010/main" val="0"/>
              </a:ext>
            </a:extLst>
          </a:blip>
          <a:srcRect l="7841" t="14191"/>
          <a:stretch/>
        </p:blipFill>
        <p:spPr>
          <a:xfrm>
            <a:off x="1020518" y="1579767"/>
            <a:ext cx="1856275" cy="22968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9" name="TextBox 38">
            <a:extLst>
              <a:ext uri="{FF2B5EF4-FFF2-40B4-BE49-F238E27FC236}">
                <a16:creationId xmlns:a16="http://schemas.microsoft.com/office/drawing/2014/main" id="{EB04FDFE-55A3-4CA0-AF2E-EB811D5E988A}"/>
              </a:ext>
            </a:extLst>
          </p:cNvPr>
          <p:cNvSpPr txBox="1"/>
          <p:nvPr/>
        </p:nvSpPr>
        <p:spPr>
          <a:xfrm>
            <a:off x="6032670" y="4727447"/>
            <a:ext cx="2923686"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a:ea typeface="+mn-ea"/>
                <a:cs typeface="+mn-cs"/>
              </a:rPr>
              <a:t>Dr. Marie Julienne,</a:t>
            </a:r>
            <a:br>
              <a:rPr kumimoji="0" lang="en-US" sz="1600" b="0" i="0" u="none" strike="noStrike" kern="1200" cap="none" spc="0" normalizeH="0" baseline="0" noProof="0" dirty="0">
                <a:ln>
                  <a:noFill/>
                </a:ln>
                <a:effectLst/>
                <a:uLnTx/>
                <a:uFillTx/>
                <a:latin typeface="Calibri" panose="020F0502020204030204"/>
                <a:ea typeface="+mn-ea"/>
                <a:cs typeface="+mn-cs"/>
              </a:rPr>
            </a:br>
            <a:r>
              <a:rPr kumimoji="0" lang="en-US" sz="1600" b="0" i="0" u="none" strike="noStrike" kern="1200" cap="none" spc="0" normalizeH="0" baseline="0" noProof="0" dirty="0">
                <a:ln>
                  <a:noFill/>
                </a:ln>
                <a:effectLst/>
                <a:uLnTx/>
                <a:uFillTx/>
                <a:latin typeface="Calibri" panose="020F0502020204030204"/>
                <a:ea typeface="+mn-ea"/>
                <a:cs typeface="+mn-cs"/>
              </a:rPr>
              <a:t> Education Program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a:rPr>
              <a:t>Marie.Julienne@ed.gov</a:t>
            </a:r>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B675421F-051A-4AA9-BE78-A210CA1282FE}"/>
              </a:ext>
            </a:extLst>
          </p:cNvPr>
          <p:cNvSpPr txBox="1"/>
          <p:nvPr/>
        </p:nvSpPr>
        <p:spPr>
          <a:xfrm>
            <a:off x="2518717" y="4740400"/>
            <a:ext cx="357951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a:ea typeface="+mn-ea"/>
                <a:cs typeface="+mn-cs"/>
              </a:rPr>
              <a:t>Annabelle Toledo</a:t>
            </a:r>
            <a:r>
              <a:rPr lang="en-US" sz="1600" dirty="0">
                <a:latin typeface="Calibri" panose="020F0502020204030204"/>
              </a:rPr>
              <a:t> (Jemez Pueblo),</a:t>
            </a:r>
            <a:endParaRPr kumimoji="0" lang="en-US" sz="1600" b="0" i="0" u="none" strike="noStrike" kern="1200" cap="none" spc="0" normalizeH="0" baseline="0" noProof="0" dirty="0">
              <a:ln>
                <a:noFill/>
              </a:ln>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a:ea typeface="+mn-ea"/>
                <a:cs typeface="+mn-cs"/>
              </a:rPr>
              <a:t>Education Program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a:rPr>
              <a:t>Annabelle.Toledo@ed.gov</a:t>
            </a:r>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0961F588-2856-414F-A57D-0B9FEC125603}"/>
              </a:ext>
            </a:extLst>
          </p:cNvPr>
          <p:cNvSpPr txBox="1"/>
          <p:nvPr/>
        </p:nvSpPr>
        <p:spPr>
          <a:xfrm>
            <a:off x="6295690" y="2394614"/>
            <a:ext cx="275653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a:ea typeface="+mn-ea"/>
                <a:cs typeface="+mn-cs"/>
              </a:rPr>
              <a:t>Wanda Lee, M.Ed. (Lumbee)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a:ea typeface="+mn-ea"/>
                <a:cs typeface="+mn-cs"/>
              </a:rPr>
              <a:t>Education Program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a:rPr>
              <a:t>Wanda.Lee@ed.gov</a:t>
            </a:r>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3938A9E2-1FB2-4138-B269-29D4B9E53905}"/>
              </a:ext>
            </a:extLst>
          </p:cNvPr>
          <p:cNvSpPr txBox="1"/>
          <p:nvPr/>
        </p:nvSpPr>
        <p:spPr>
          <a:xfrm>
            <a:off x="2730386" y="2394615"/>
            <a:ext cx="290834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Calibri" panose="020F0502020204030204"/>
                <a:ea typeface="+mn-ea"/>
                <a:cs typeface="+mn-cs"/>
              </a:rPr>
              <a:t>Tawanda Avery, M.Ed.-SPED, Education Program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a:rPr>
              <a:t>Tawanda.Avery2@ed.gov</a:t>
            </a:r>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493962" y="303329"/>
            <a:ext cx="11393237" cy="1325563"/>
          </a:xfrm>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Introductions – OIE Formula Program Officers</a:t>
            </a:r>
          </a:p>
        </p:txBody>
      </p:sp>
    </p:spTree>
    <p:extLst>
      <p:ext uri="{BB962C8B-B14F-4D97-AF65-F5344CB8AC3E}">
        <p14:creationId xmlns:p14="http://schemas.microsoft.com/office/powerpoint/2010/main" val="2934015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Who is Eligible for the Indian Education Formula Grant Program?</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dirty="0">
                <a:latin typeface="Times New Roman"/>
                <a:cs typeface="Times New Roman"/>
              </a:rPr>
              <a:t>Children are eligible to receive services if they meet the definition of “American</a:t>
            </a:r>
            <a:r>
              <a:rPr lang="en-US" dirty="0">
                <a:solidFill>
                  <a:srgbClr val="FF0000"/>
                </a:solidFill>
                <a:latin typeface="Times New Roman"/>
                <a:cs typeface="Times New Roman"/>
              </a:rPr>
              <a:t> </a:t>
            </a:r>
            <a:r>
              <a:rPr lang="en-US" dirty="0">
                <a:latin typeface="Times New Roman"/>
                <a:cs typeface="Times New Roman"/>
              </a:rPr>
              <a:t>Indian” as defined in section 6151 of the </a:t>
            </a:r>
            <a:r>
              <a:rPr lang="en-US" i="1" dirty="0">
                <a:latin typeface="Times New Roman"/>
                <a:cs typeface="Times New Roman"/>
              </a:rPr>
              <a:t>ESEA</a:t>
            </a:r>
            <a:r>
              <a:rPr lang="en-US" dirty="0">
                <a:latin typeface="Times New Roman"/>
                <a:cs typeface="Times New Roman"/>
              </a:rPr>
              <a:t> and have a completed Indian Student Eligibility Certification Form, “ED 506 form”; or are included in an Indian School Equalization Program (ISEP) count. </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a:cs typeface="Times New Roman"/>
              </a:rPr>
              <a:t>American Indian defined in section 6151 of the ESEA is an individual who is: </a:t>
            </a:r>
            <a:endParaRPr lang="en-US" dirty="0">
              <a:latin typeface="Times New Roman" panose="02020603050405020304" pitchFamily="18" charset="0"/>
              <a:cs typeface="Times New Roman" panose="02020603050405020304" pitchFamily="18" charset="0"/>
            </a:endParaRPr>
          </a:p>
          <a:p>
            <a:pPr marL="514350" indent="-514350">
              <a:buAutoNum type="arabicParenBoth"/>
            </a:pPr>
            <a:r>
              <a:rPr lang="en-US" dirty="0">
                <a:latin typeface="Times New Roman" panose="02020603050405020304" pitchFamily="18" charset="0"/>
                <a:cs typeface="Times New Roman" panose="02020603050405020304" pitchFamily="18" charset="0"/>
              </a:rPr>
              <a:t>A member of an Indian Tribe or Band, as membership is defined by the Indian Tribe or Band, including any Tribe or Band terminated since 1940, and any Tribe or Band recognized by the State in which the Tribe or Band resides; </a:t>
            </a:r>
          </a:p>
          <a:p>
            <a:pPr marL="514350" indent="-514350">
              <a:buAutoNum type="arabicParenBoth"/>
            </a:pPr>
            <a:r>
              <a:rPr lang="en-US" dirty="0">
                <a:latin typeface="Times New Roman" panose="02020603050405020304" pitchFamily="18" charset="0"/>
                <a:cs typeface="Times New Roman" panose="02020603050405020304" pitchFamily="18" charset="0"/>
              </a:rPr>
              <a:t>A descendant of a parent or grandparent who meets the requirements described in paragraph (1) of this definition; </a:t>
            </a:r>
          </a:p>
          <a:p>
            <a:pPr marL="514350" indent="-514350">
              <a:buAutoNum type="arabicParenBoth"/>
            </a:pPr>
            <a:r>
              <a:rPr lang="en-US" dirty="0">
                <a:latin typeface="Times New Roman"/>
                <a:cs typeface="Times New Roman"/>
              </a:rPr>
              <a:t>Considered by the Secretary of the Interior to be an American Indian for any purpose; </a:t>
            </a:r>
            <a:endParaRPr lang="en-US" dirty="0">
              <a:latin typeface="Times New Roman" panose="02020603050405020304" pitchFamily="18" charset="0"/>
              <a:cs typeface="Times New Roman" panose="02020603050405020304" pitchFamily="18" charset="0"/>
            </a:endParaRPr>
          </a:p>
          <a:p>
            <a:pPr marL="514350" indent="-514350">
              <a:buAutoNum type="arabicParenBoth"/>
            </a:pPr>
            <a:r>
              <a:rPr lang="en-US" dirty="0">
                <a:latin typeface="Times New Roman" panose="02020603050405020304" pitchFamily="18" charset="0"/>
                <a:cs typeface="Times New Roman" panose="02020603050405020304" pitchFamily="18" charset="0"/>
              </a:rPr>
              <a:t>An Eskimo, Aleut, or other Alaska Native; or </a:t>
            </a:r>
          </a:p>
          <a:p>
            <a:pPr marL="514350" indent="-514350">
              <a:buAutoNum type="arabicParenBoth"/>
            </a:pPr>
            <a:r>
              <a:rPr lang="en-US" dirty="0">
                <a:latin typeface="Times New Roman" panose="02020603050405020304" pitchFamily="18" charset="0"/>
                <a:cs typeface="Times New Roman" panose="02020603050405020304" pitchFamily="18" charset="0"/>
              </a:rPr>
              <a:t>A member of an organized Indian group that received a grant under the Indian Education Act of 1988 as it was in effect on October 19, 1994.</a:t>
            </a:r>
          </a:p>
        </p:txBody>
      </p:sp>
    </p:spTree>
    <p:extLst>
      <p:ext uri="{BB962C8B-B14F-4D97-AF65-F5344CB8AC3E}">
        <p14:creationId xmlns:p14="http://schemas.microsoft.com/office/powerpoint/2010/main" val="3466650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What is an ED 506 Indian Student Eligibility Certificate Form?</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An ED 506 [Indian Student Eligibility Certificate] Form is completed by parents or guardians to document eligible Indian students. </a:t>
            </a:r>
          </a:p>
          <a:p>
            <a:pPr marL="0" indent="0">
              <a:buNone/>
            </a:pPr>
            <a:r>
              <a:rPr lang="en-US" dirty="0">
                <a:latin typeface="Times New Roman" panose="02020603050405020304" pitchFamily="18" charset="0"/>
                <a:cs typeface="Times New Roman" panose="02020603050405020304" pitchFamily="18" charset="0"/>
              </a:rPr>
              <a:t>It serves as the official record of the eligibility determination for each child included in the student count. </a:t>
            </a:r>
          </a:p>
          <a:p>
            <a:pPr marL="0" indent="0">
              <a:buNone/>
            </a:pPr>
            <a:r>
              <a:rPr lang="en-US" dirty="0">
                <a:latin typeface="Times New Roman" panose="02020603050405020304" pitchFamily="18" charset="0"/>
                <a:cs typeface="Times New Roman" panose="02020603050405020304" pitchFamily="18" charset="0"/>
              </a:rPr>
              <a:t>An ED 506 form should be completed for each eligible student unless the student is included in an ISEP count at a Bureau-funded school.</a:t>
            </a:r>
          </a:p>
          <a:p>
            <a:pPr marL="0" indent="0">
              <a:buNone/>
            </a:pPr>
            <a:r>
              <a:rPr lang="en-US" dirty="0">
                <a:latin typeface="Times New Roman" panose="02020603050405020304" pitchFamily="18" charset="0"/>
                <a:cs typeface="Times New Roman" panose="02020603050405020304" pitchFamily="18" charset="0"/>
              </a:rPr>
              <a:t>Applicants should keep completed ED 506 forms readily available upon request from ED. Completers of the ED 506 forms should </a:t>
            </a:r>
            <a:r>
              <a:rPr lang="en-US" b="1" dirty="0">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send completed ED 506 forms to OIE, unless specifically requested.</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2137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What is an ED 506 Indian Student Eligibility Certificate Form? (cont.)</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838200" y="1863525"/>
            <a:ext cx="10515600" cy="4351338"/>
          </a:xfrm>
        </p:spPr>
        <p:txBody>
          <a:bodyPr vert="horz" lIns="91440" tIns="45720" rIns="91440" bIns="45720" rtlCol="0" anchor="t">
            <a:normAutofit lnSpcReduction="10000"/>
          </a:bodyPr>
          <a:lstStyle/>
          <a:p>
            <a:pPr marL="0" indent="0">
              <a:buNone/>
            </a:pPr>
            <a:r>
              <a:rPr lang="en-US" dirty="0">
                <a:latin typeface="Times New Roman" panose="02020603050405020304" pitchFamily="18" charset="0"/>
                <a:cs typeface="Times New Roman" panose="02020603050405020304" pitchFamily="18" charset="0"/>
              </a:rPr>
              <a:t>An ED 506 Form must be completed, signed, and dated by the child’s parent to certify an Indian student’s eligibility for the program. A separate form is required for each child. </a:t>
            </a:r>
          </a:p>
          <a:p>
            <a:pPr marL="0" indent="0">
              <a:buNone/>
            </a:pPr>
            <a:r>
              <a:rPr lang="en-US" dirty="0">
                <a:latin typeface="Times New Roman" panose="02020603050405020304" pitchFamily="18" charset="0"/>
                <a:cs typeface="Times New Roman" panose="02020603050405020304" pitchFamily="18" charset="0"/>
              </a:rPr>
              <a:t>A new ED 506 Form does </a:t>
            </a:r>
            <a:r>
              <a:rPr lang="en-US" b="1" dirty="0">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have to be completed each year of enrollment in the LEA if a signed, completed form is on file and there is documentation that the student was enrolled during the count period. </a:t>
            </a:r>
          </a:p>
          <a:p>
            <a:pPr marL="0" indent="0">
              <a:buNone/>
            </a:pPr>
            <a:r>
              <a:rPr lang="en-US" dirty="0">
                <a:latin typeface="Times New Roman"/>
                <a:cs typeface="Times New Roman"/>
              </a:rPr>
              <a:t>Once a child is determined to be eligible to be counted for Title VI program services, the applicant shall maintain a record of such determination and shall not require a new or duplicate determination or form to be made for such child for a subsequent application for this grant.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5587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819164" y="211407"/>
            <a:ext cx="10515600" cy="1325563"/>
          </a:xfrm>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Where to Find the ED 506 Indian Student Eligibility Certificate Form</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819164" y="1741704"/>
            <a:ext cx="6008544" cy="4509482"/>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Can be downloaded on the EASIE Communities of Practice website Part I page: </a:t>
            </a:r>
            <a:r>
              <a:rPr lang="en-US" dirty="0">
                <a:latin typeface="Times New Roman" panose="02020603050405020304" pitchFamily="18" charset="0"/>
                <a:cs typeface="Times New Roman" panose="02020603050405020304" pitchFamily="18" charset="0"/>
                <a:hlinkClick r:id="rId5"/>
              </a:rPr>
              <a:t>https://easie.grads360.org/#communities/pdc/documents/9670</a:t>
            </a:r>
            <a:r>
              <a:rPr lang="en-US" dirty="0">
                <a:latin typeface="Times New Roman" panose="02020603050405020304" pitchFamily="18" charset="0"/>
                <a:cs typeface="Times New Roman" panose="02020603050405020304" pitchFamily="18" charset="0"/>
              </a:rPr>
              <a:t>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b="1" dirty="0">
                <a:solidFill>
                  <a:srgbClr val="FF0000"/>
                </a:solidFill>
                <a:latin typeface="Times New Roman" panose="02020603050405020304" pitchFamily="18" charset="0"/>
                <a:cs typeface="Times New Roman" panose="02020603050405020304" pitchFamily="18" charset="0"/>
              </a:rPr>
              <a:t>Note! </a:t>
            </a:r>
            <a:r>
              <a:rPr lang="en-US" dirty="0">
                <a:latin typeface="Times New Roman" panose="02020603050405020304" pitchFamily="18" charset="0"/>
                <a:cs typeface="Times New Roman" panose="02020603050405020304" pitchFamily="18" charset="0"/>
              </a:rPr>
              <a:t>The ED 506 is a fillable electronic form and may not be altered in any way</a:t>
            </a:r>
          </a:p>
          <a:p>
            <a:endParaRPr lang="en-US" dirty="0">
              <a:latin typeface="Times New Roman" panose="02020603050405020304" pitchFamily="18" charset="0"/>
              <a:cs typeface="Times New Roman" panose="02020603050405020304" pitchFamily="18" charset="0"/>
            </a:endParaRPr>
          </a:p>
        </p:txBody>
      </p:sp>
      <p:pic>
        <p:nvPicPr>
          <p:cNvPr id="2" name="Picture 1" descr="ED 506 form">
            <a:extLst>
              <a:ext uri="{FF2B5EF4-FFF2-40B4-BE49-F238E27FC236}">
                <a16:creationId xmlns:a16="http://schemas.microsoft.com/office/drawing/2014/main" id="{9B907DDA-49BD-40F4-AE8C-80BD6E081739}"/>
              </a:ext>
            </a:extLst>
          </p:cNvPr>
          <p:cNvPicPr>
            <a:picLocks noChangeAspect="1"/>
          </p:cNvPicPr>
          <p:nvPr/>
        </p:nvPicPr>
        <p:blipFill>
          <a:blip r:embed="rId6"/>
          <a:stretch>
            <a:fillRect/>
          </a:stretch>
        </p:blipFill>
        <p:spPr>
          <a:xfrm>
            <a:off x="7185327" y="1954629"/>
            <a:ext cx="4552545" cy="2615058"/>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491378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Do Applicants Need to Have All ED 506 Forms Collected Before Applying?</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p:txBody>
          <a:bodyPr vert="horz" lIns="91440" tIns="45720" rIns="91440" bIns="45720" rtlCol="0" anchor="t">
            <a:normAutofit/>
          </a:bodyPr>
          <a:lstStyle/>
          <a:p>
            <a:pPr marL="0" indent="0">
              <a:buNone/>
            </a:pPr>
            <a:r>
              <a:rPr lang="en-US" dirty="0">
                <a:latin typeface="Times New Roman"/>
                <a:cs typeface="Times New Roman"/>
              </a:rPr>
              <a:t>Yes. All applicants using ED 506 Forms for Indian student counts are required to have a completed ED 506 Form(s) for students they are counting prior to the count period. The forms can be collected either by the LEA or the applicant.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029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Is the ED 506 Form the Only Way to Document Eligibility?</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No. Bureau of Indian Education (BIE) schools may use either the Indian School Equalization Program (ISEP) count or the ED 506 Form count to verify their Indian student count. BIE schools that enter an ISEP count must use the most current Indian student count certified by the BIE.</a:t>
            </a:r>
          </a:p>
        </p:txBody>
      </p:sp>
    </p:spTree>
    <p:extLst>
      <p:ext uri="{BB962C8B-B14F-4D97-AF65-F5344CB8AC3E}">
        <p14:creationId xmlns:p14="http://schemas.microsoft.com/office/powerpoint/2010/main" val="2505215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How to Complete ED 506 Forms</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838200" y="1859099"/>
            <a:ext cx="5637511" cy="3775479"/>
          </a:xfrm>
        </p:spPr>
        <p:txBody>
          <a:bodyPr>
            <a:normAutofit/>
          </a:bodyPr>
          <a:lstStyle/>
          <a:p>
            <a:pPr marL="0" indent="0">
              <a:buNone/>
            </a:pPr>
            <a:r>
              <a:rPr lang="en-US" sz="3200" dirty="0">
                <a:latin typeface="Times New Roman" panose="02020603050405020304" pitchFamily="18" charset="0"/>
                <a:cs typeface="Times New Roman" panose="02020603050405020304" pitchFamily="18" charset="0"/>
              </a:rPr>
              <a:t>The Parent/Guardian must complete the following sections of the ED 506 Form:</a:t>
            </a:r>
          </a:p>
          <a:p>
            <a:pPr marL="346075" indent="-346075">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Student Information</a:t>
            </a:r>
          </a:p>
          <a:p>
            <a:pPr marL="346075" indent="-346075">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Tribal Membership</a:t>
            </a:r>
          </a:p>
          <a:p>
            <a:pPr marL="346075" indent="-346075">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Attestation Statement</a:t>
            </a:r>
          </a:p>
        </p:txBody>
      </p:sp>
      <p:pic>
        <p:nvPicPr>
          <p:cNvPr id="2" name="Picture 1" descr="ED 506 form">
            <a:extLst>
              <a:ext uri="{FF2B5EF4-FFF2-40B4-BE49-F238E27FC236}">
                <a16:creationId xmlns:a16="http://schemas.microsoft.com/office/drawing/2014/main" id="{49EFC9EE-AFF6-47F8-9AE3-EA62D06B104F}"/>
              </a:ext>
            </a:extLst>
          </p:cNvPr>
          <p:cNvPicPr>
            <a:picLocks noChangeAspect="1"/>
          </p:cNvPicPr>
          <p:nvPr/>
        </p:nvPicPr>
        <p:blipFill>
          <a:blip r:embed="rId5"/>
          <a:stretch>
            <a:fillRect/>
          </a:stretch>
        </p:blipFill>
        <p:spPr>
          <a:xfrm>
            <a:off x="6723354" y="1523940"/>
            <a:ext cx="3244189" cy="4522512"/>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78177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838199" y="365125"/>
            <a:ext cx="10740081" cy="1325563"/>
          </a:xfrm>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Can ED 506 Forms be Completed Electronically?</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p:txBody>
          <a:bodyPr vert="horz" lIns="91440" tIns="45720" rIns="91440" bIns="45720" rtlCol="0" anchor="t">
            <a:normAutofit/>
          </a:bodyPr>
          <a:lstStyle/>
          <a:p>
            <a:pPr marL="0" indent="0">
              <a:buNone/>
            </a:pPr>
            <a:r>
              <a:rPr lang="en-US" sz="3600" b="0" i="0" u="none" strike="noStrike" baseline="0" dirty="0">
                <a:solidFill>
                  <a:srgbClr val="000000"/>
                </a:solidFill>
                <a:latin typeface="Times New Roman" panose="02020603050405020304" pitchFamily="18" charset="0"/>
              </a:rPr>
              <a:t>Entities have also asked about obtaining parent signatures electronically; this </a:t>
            </a:r>
            <a:r>
              <a:rPr lang="en-US" sz="3600" b="1" i="0" u="none" strike="noStrike" baseline="0" dirty="0">
                <a:solidFill>
                  <a:srgbClr val="000000"/>
                </a:solidFill>
                <a:latin typeface="Times New Roman" panose="02020603050405020304" pitchFamily="18" charset="0"/>
              </a:rPr>
              <a:t>is</a:t>
            </a:r>
            <a:r>
              <a:rPr lang="en-US" sz="3600" b="0" i="0" u="none" strike="noStrike" baseline="0" dirty="0">
                <a:solidFill>
                  <a:srgbClr val="000000"/>
                </a:solidFill>
                <a:latin typeface="Times New Roman" panose="02020603050405020304" pitchFamily="18" charset="0"/>
              </a:rPr>
              <a:t> permitted. </a:t>
            </a:r>
          </a:p>
          <a:p>
            <a:pPr marL="0" indent="0">
              <a:buNone/>
            </a:pPr>
            <a:r>
              <a:rPr lang="en-US" sz="3600" b="0" i="0" u="none" strike="noStrike" baseline="0" dirty="0">
                <a:solidFill>
                  <a:srgbClr val="000000"/>
                </a:solidFill>
                <a:latin typeface="Times New Roman" panose="02020603050405020304" pitchFamily="18" charset="0"/>
              </a:rPr>
              <a:t>Applicants should follow State and local laws and procedures concerning electronic signatures to ensure valid and authentic signatures. </a:t>
            </a:r>
            <a:r>
              <a:rPr lang="en-US" sz="18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675767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745733" y="164335"/>
            <a:ext cx="10515600" cy="1325563"/>
          </a:xfrm>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What Information is Required for the ED 506 Form?</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788710" y="2239194"/>
            <a:ext cx="11155647" cy="3807258"/>
          </a:xfrm>
        </p:spPr>
        <p:txBody>
          <a:bodyPr vert="horz" lIns="91440" tIns="45720" rIns="91440" bIns="45720" numCol="2" rtlCol="0" anchor="t">
            <a:normAutofit fontScale="77500" lnSpcReduction="20000"/>
          </a:bodyPr>
          <a:lstStyle/>
          <a:p>
            <a:r>
              <a:rPr lang="en-US" dirty="0">
                <a:latin typeface="Times New Roman"/>
                <a:cs typeface="Times New Roman"/>
              </a:rPr>
              <a:t>Name of child and date of birth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School name and grade</a:t>
            </a:r>
          </a:p>
          <a:p>
            <a:r>
              <a:rPr lang="en-US" dirty="0">
                <a:latin typeface="Times New Roman"/>
                <a:cs typeface="Times New Roman"/>
              </a:rPr>
              <a:t>Name of the Tribe, band, of Indians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If the Tribe listed is federally recognized, Alaska Native, state recognized, terminated, or an organized Indian group meeting </a:t>
            </a:r>
          </a:p>
          <a:p>
            <a:r>
              <a:rPr lang="en-US" dirty="0">
                <a:latin typeface="Times New Roman"/>
                <a:cs typeface="Times New Roman"/>
              </a:rPr>
              <a:t>Name of the individual with tribal membership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If the individual named is the child, the child’s parent, or the child’s grandparent </a:t>
            </a:r>
            <a:endParaRPr lang="en-US" dirty="0">
              <a:latin typeface="Times New Roman" panose="02020603050405020304" pitchFamily="18" charset="0"/>
              <a:cs typeface="Times New Roman" panose="02020603050405020304" pitchFamily="18" charset="0"/>
            </a:endParaRPr>
          </a:p>
          <a:p>
            <a:endParaRPr lang="en-US" dirty="0">
              <a:latin typeface="Times New Roman"/>
              <a:cs typeface="Times New Roman"/>
            </a:endParaRPr>
          </a:p>
          <a:p>
            <a:endParaRPr lang="en-US" dirty="0">
              <a:latin typeface="Times New Roman"/>
              <a:cs typeface="Times New Roman"/>
            </a:endParaRPr>
          </a:p>
          <a:p>
            <a:r>
              <a:rPr lang="en-US" dirty="0">
                <a:latin typeface="Times New Roman"/>
                <a:cs typeface="Times New Roman"/>
              </a:rPr>
              <a:t>Proof of membership, as defined by Tribe, which can be either: Membership or enrollment number (if readily available), OR other evidence establishing the membership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Name and address of the organization that maintains updated and accurate membership data for the Tribe, band, of Indians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The name and address of the parent or legal guardian of the child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Signature of the parent or the legal guardian of the child </a:t>
            </a:r>
            <a:endParaRPr lang="en-US" dirty="0">
              <a:latin typeface="Times New Roman" panose="02020603050405020304" pitchFamily="18" charset="0"/>
              <a:cs typeface="Times New Roman" panose="02020603050405020304" pitchFamily="18" charset="0"/>
            </a:endParaRPr>
          </a:p>
          <a:p>
            <a:r>
              <a:rPr lang="en-US" dirty="0">
                <a:latin typeface="Times New Roman"/>
                <a:cs typeface="Times New Roman"/>
              </a:rPr>
              <a:t>Date the ED 506 Form was completed; and email address</a:t>
            </a:r>
          </a:p>
        </p:txBody>
      </p:sp>
      <p:sp>
        <p:nvSpPr>
          <p:cNvPr id="9" name="Content Placeholder 4">
            <a:extLst>
              <a:ext uri="{FF2B5EF4-FFF2-40B4-BE49-F238E27FC236}">
                <a16:creationId xmlns:a16="http://schemas.microsoft.com/office/drawing/2014/main" id="{006772AE-8C7E-46F4-97E1-82859E190DC3}"/>
              </a:ext>
            </a:extLst>
          </p:cNvPr>
          <p:cNvSpPr txBox="1">
            <a:spLocks/>
          </p:cNvSpPr>
          <p:nvPr/>
        </p:nvSpPr>
        <p:spPr>
          <a:xfrm>
            <a:off x="745733" y="1375769"/>
            <a:ext cx="10515600" cy="888125"/>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Times New Roman"/>
                <a:cs typeface="Times New Roman"/>
              </a:rPr>
              <a:t>For an ED 506 form to be considered fully complete and</a:t>
            </a:r>
            <a:r>
              <a:rPr lang="en-US" dirty="0">
                <a:solidFill>
                  <a:srgbClr val="FF0000"/>
                </a:solidFill>
                <a:latin typeface="Times New Roman"/>
                <a:cs typeface="Times New Roman"/>
              </a:rPr>
              <a:t> </a:t>
            </a:r>
            <a:r>
              <a:rPr lang="en-US" dirty="0">
                <a:latin typeface="Times New Roman"/>
                <a:cs typeface="Times New Roman"/>
              </a:rPr>
              <a:t>compliant, it must contain </a:t>
            </a:r>
            <a:r>
              <a:rPr lang="en-US" b="1" dirty="0">
                <a:latin typeface="Times New Roman"/>
                <a:cs typeface="Times New Roman"/>
              </a:rPr>
              <a:t>all</a:t>
            </a:r>
            <a:r>
              <a:rPr lang="en-US" dirty="0">
                <a:solidFill>
                  <a:srgbClr val="FF0000"/>
                </a:solidFill>
                <a:latin typeface="Times New Roman"/>
                <a:cs typeface="Times New Roman"/>
              </a:rPr>
              <a:t> </a:t>
            </a:r>
            <a:r>
              <a:rPr lang="en-US" dirty="0">
                <a:latin typeface="Times New Roman"/>
                <a:cs typeface="Times New Roman"/>
              </a:rPr>
              <a:t>the following information:</a:t>
            </a:r>
          </a:p>
        </p:txBody>
      </p:sp>
    </p:spTree>
    <p:extLst>
      <p:ext uri="{BB962C8B-B14F-4D97-AF65-F5344CB8AC3E}">
        <p14:creationId xmlns:p14="http://schemas.microsoft.com/office/powerpoint/2010/main" val="1475512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What if the Tribal Membership Enrollment Number is Not Available?</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p:txBody>
          <a:bodyPr vert="horz" lIns="91440" tIns="45720" rIns="91440" bIns="45720" rtlCol="0" anchor="t">
            <a:normAutofit/>
          </a:bodyPr>
          <a:lstStyle/>
          <a:p>
            <a:pPr marL="0" indent="0">
              <a:buNone/>
            </a:pPr>
            <a:r>
              <a:rPr lang="en-US" dirty="0">
                <a:latin typeface="Times New Roman" panose="02020603050405020304" pitchFamily="18" charset="0"/>
                <a:cs typeface="Times New Roman" panose="02020603050405020304" pitchFamily="18" charset="0"/>
              </a:rPr>
              <a:t>Tribal enrollment criteria are set forth in Tribal constitutions, articles of incorporation or ordinances. The criterion varies from tribe to tribe, so uniform membership requirements do not exist. </a:t>
            </a:r>
          </a:p>
          <a:p>
            <a:pPr marL="0" indent="0">
              <a:buNone/>
            </a:pPr>
            <a:r>
              <a:rPr lang="en-US" dirty="0">
                <a:latin typeface="Times New Roman"/>
                <a:cs typeface="Times New Roman"/>
              </a:rPr>
              <a:t>Each Tribe determines if an individual is eligible for membership and maintains its own current and historical enrollment records. Some Tribes require conditions such as tribal blood quantum, tribal residency, or continued contact with the tribe. </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a:cs typeface="Times New Roman"/>
              </a:rPr>
              <a:t>To obtain information about tribal enrollment documentation, you must contact individual Tribes. More information can be found at </a:t>
            </a:r>
            <a:r>
              <a:rPr lang="en-US" dirty="0">
                <a:solidFill>
                  <a:srgbClr val="0070C0"/>
                </a:solidFill>
                <a:latin typeface="Times New Roman"/>
                <a:cs typeface="Times New Roman"/>
                <a:hlinkClick r:id="rId5">
                  <a:extLst>
                    <a:ext uri="{A12FA001-AC4F-418D-AE19-62706E023703}">
                      <ahyp:hlinkClr xmlns:ahyp="http://schemas.microsoft.com/office/drawing/2018/hyperlinkcolor" val="tx"/>
                    </a:ext>
                  </a:extLst>
                </a:hlinkClick>
              </a:rPr>
              <a:t>https://www</a:t>
            </a:r>
            <a:r>
              <a:rPr lang="en-US" dirty="0">
                <a:solidFill>
                  <a:srgbClr val="0563C1"/>
                </a:solidFill>
                <a:latin typeface="Times New Roman"/>
                <a:cs typeface="Times New Roman"/>
                <a:hlinkClick r:id="rId5">
                  <a:extLst>
                    <a:ext uri="{A12FA001-AC4F-418D-AE19-62706E023703}">
                      <ahyp:hlinkClr xmlns:ahyp="http://schemas.microsoft.com/office/drawing/2018/hyperlinkcolor" val="tx"/>
                    </a:ext>
                  </a:extLst>
                </a:hlinkClick>
              </a:rPr>
              <a:t>.doi.gov/tribes/enrollment</a:t>
            </a:r>
            <a:r>
              <a:rPr lang="en-US" dirty="0">
                <a:latin typeface="Times New Roman"/>
                <a:cs typeface="Times New Roman"/>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017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Student Information Section</a:t>
            </a:r>
          </a:p>
        </p:txBody>
      </p:sp>
      <p:pic>
        <p:nvPicPr>
          <p:cNvPr id="2" name="Picture 1" descr="ED 506 form">
            <a:extLst>
              <a:ext uri="{FF2B5EF4-FFF2-40B4-BE49-F238E27FC236}">
                <a16:creationId xmlns:a16="http://schemas.microsoft.com/office/drawing/2014/main" id="{C57F80EE-1471-4BBC-9848-F214BFF0F625}"/>
              </a:ext>
            </a:extLst>
          </p:cNvPr>
          <p:cNvPicPr>
            <a:picLocks noChangeAspect="1"/>
          </p:cNvPicPr>
          <p:nvPr/>
        </p:nvPicPr>
        <p:blipFill>
          <a:blip r:embed="rId5"/>
          <a:stretch>
            <a:fillRect/>
          </a:stretch>
        </p:blipFill>
        <p:spPr>
          <a:xfrm>
            <a:off x="487273" y="2304447"/>
            <a:ext cx="11217453" cy="2003460"/>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3263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Tribal Membership Section</a:t>
            </a:r>
          </a:p>
        </p:txBody>
      </p:sp>
      <p:pic>
        <p:nvPicPr>
          <p:cNvPr id="9" name="Picture 8" descr="ED 506 form">
            <a:extLst>
              <a:ext uri="{FF2B5EF4-FFF2-40B4-BE49-F238E27FC236}">
                <a16:creationId xmlns:a16="http://schemas.microsoft.com/office/drawing/2014/main" id="{6249E2D4-0F41-4C90-ACB8-1AD2969928C0}"/>
              </a:ext>
            </a:extLst>
          </p:cNvPr>
          <p:cNvPicPr>
            <a:picLocks noChangeAspect="1"/>
          </p:cNvPicPr>
          <p:nvPr/>
        </p:nvPicPr>
        <p:blipFill>
          <a:blip r:embed="rId5"/>
          <a:stretch>
            <a:fillRect/>
          </a:stretch>
        </p:blipFill>
        <p:spPr>
          <a:xfrm>
            <a:off x="2701142" y="1418896"/>
            <a:ext cx="6789716" cy="4526477"/>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58785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Attestation Statement Section</a:t>
            </a:r>
          </a:p>
        </p:txBody>
      </p:sp>
      <p:pic>
        <p:nvPicPr>
          <p:cNvPr id="3" name="Picture 2" descr="ED 506 form">
            <a:extLst>
              <a:ext uri="{FF2B5EF4-FFF2-40B4-BE49-F238E27FC236}">
                <a16:creationId xmlns:a16="http://schemas.microsoft.com/office/drawing/2014/main" id="{866A3F0B-F059-42A4-B492-31F07624DA97}"/>
              </a:ext>
            </a:extLst>
          </p:cNvPr>
          <p:cNvPicPr>
            <a:picLocks noChangeAspect="1"/>
          </p:cNvPicPr>
          <p:nvPr/>
        </p:nvPicPr>
        <p:blipFill>
          <a:blip r:embed="rId5"/>
          <a:stretch>
            <a:fillRect/>
          </a:stretch>
        </p:blipFill>
        <p:spPr>
          <a:xfrm>
            <a:off x="1514475" y="2057400"/>
            <a:ext cx="9163050" cy="2743200"/>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563129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35815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How to Ensure Consistency in Reviewing ED 506 Forms</a:t>
            </a: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838200" y="1825625"/>
            <a:ext cx="10423358" cy="4351338"/>
          </a:xfrm>
        </p:spPr>
        <p:txBody>
          <a:bodyPr vert="horz" lIns="91440" tIns="45720" rIns="91440" bIns="45720" rtlCol="0" anchor="t">
            <a:normAutofit/>
          </a:bodyPr>
          <a:lstStyle/>
          <a:p>
            <a:pPr marL="0" indent="0">
              <a:buNone/>
            </a:pPr>
            <a:r>
              <a:rPr lang="en-US" dirty="0">
                <a:latin typeface="Times New Roman"/>
                <a:cs typeface="Times New Roman"/>
              </a:rPr>
              <a:t>An entity should have official policy and procedures and Standard Operating Procedures (SOPs) in place to document how the LEA or the applicant is collecting, reviewing and maintaining ED 506 Forms. This will ensure consistency from year to year. </a:t>
            </a:r>
            <a:endParaRPr lang="en-US" dirty="0"/>
          </a:p>
          <a:p>
            <a:pPr marL="0" indent="0">
              <a:buNone/>
            </a:pPr>
            <a:r>
              <a:rPr lang="en-US" dirty="0">
                <a:latin typeface="Times New Roman"/>
                <a:cs typeface="Times New Roman"/>
              </a:rPr>
              <a:t>If you are applying in lieu of an LEA and the LEA was a previous grantee, you may use the previously collected ED 506 Forms for enrolled students. In addition, the ED 506 Form falls under the guidance of Family Educational Rights and Privacy Act, 20 U.S.C. §1232g, and any applicable or local confidentiality requirements.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754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209097"/>
            <a:ext cx="10725171" cy="923330"/>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Indian Parent Committee Title VI – Application Process &amp; Addressing Concerns</a:t>
            </a:r>
            <a:endParaRPr lang="en-US" dirty="0">
              <a:solidFill>
                <a:schemeClr val="bg1"/>
              </a:solidFill>
              <a:latin typeface="Arial" panose="020B0604020202020204" pitchFamily="34" charset="0"/>
              <a:cs typeface="Arial" panose="020B0604020202020204" pitchFamily="34" charset="0"/>
            </a:endParaRPr>
          </a:p>
          <a:p>
            <a:pPr algn="ctr"/>
            <a:endParaRPr lang="en-US" dirty="0">
              <a:solidFill>
                <a:schemeClr val="bg1"/>
              </a:solidFill>
            </a:endParaRP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315509" y="1361662"/>
            <a:ext cx="7905750" cy="3638355"/>
          </a:xfrm>
        </p:spPr>
        <p:txBody>
          <a:bodyPr vert="horz" lIns="91440" tIns="45720" rIns="91440" bIns="45720" rtlCol="0" anchor="t">
            <a:normAutofit lnSpcReduction="10000"/>
          </a:bodyPr>
          <a:lstStyle/>
          <a:p>
            <a:pPr marL="0" lvl="0" indent="0" fontAlgn="base">
              <a:spcBef>
                <a:spcPct val="0"/>
              </a:spcBef>
              <a:spcAft>
                <a:spcPct val="0"/>
              </a:spcAft>
              <a:buNone/>
              <a:defRPr/>
            </a:pPr>
            <a:r>
              <a:rPr lang="en-GB" sz="2400" b="1" dirty="0">
                <a:solidFill>
                  <a:prstClr val="black"/>
                </a:solidFill>
                <a:latin typeface="Times New Roman" panose="02020603050405020304" pitchFamily="18" charset="0"/>
                <a:cs typeface="Times New Roman" panose="02020603050405020304" pitchFamily="18" charset="0"/>
              </a:rPr>
              <a:t>EASIE Part I SY 2021-22 Dates:</a:t>
            </a:r>
          </a:p>
          <a:p>
            <a:pPr marL="347345" lvl="0" indent="-347345" fontAlgn="base">
              <a:lnSpc>
                <a:spcPct val="114000"/>
              </a:lnSpc>
              <a:spcBef>
                <a:spcPct val="0"/>
              </a:spcBef>
              <a:spcAft>
                <a:spcPct val="0"/>
              </a:spcAft>
              <a:buFont typeface="Wingdings" panose="05000000000000000000" pitchFamily="2" charset="2"/>
              <a:buChar char="Ø"/>
            </a:pPr>
            <a:r>
              <a:rPr lang="en-US" sz="2400" dirty="0">
                <a:latin typeface="Times New Roman"/>
                <a:cs typeface="Times New Roman"/>
              </a:rPr>
              <a:t>Opens Monday, </a:t>
            </a:r>
            <a:r>
              <a:rPr lang="en-US" sz="2400" i="1" dirty="0">
                <a:latin typeface="Times New Roman"/>
                <a:cs typeface="Times New Roman"/>
              </a:rPr>
              <a:t>February 8, 2021</a:t>
            </a:r>
          </a:p>
          <a:p>
            <a:pPr marL="347345" indent="-347345" fontAlgn="base">
              <a:lnSpc>
                <a:spcPct val="114000"/>
              </a:lnSpc>
              <a:spcBef>
                <a:spcPct val="0"/>
              </a:spcBef>
              <a:spcAft>
                <a:spcPct val="0"/>
              </a:spcAft>
              <a:buFont typeface="Wingdings" panose="05000000000000000000" pitchFamily="2" charset="2"/>
              <a:buChar char="Ø"/>
            </a:pPr>
            <a:r>
              <a:rPr lang="en-US" sz="2400" dirty="0">
                <a:latin typeface="Times New Roman"/>
                <a:cs typeface="Times New Roman"/>
              </a:rPr>
              <a:t>Closes Thursday,</a:t>
            </a:r>
            <a:r>
              <a:rPr lang="en-US" sz="2400" i="1" dirty="0">
                <a:latin typeface="Times New Roman"/>
                <a:cs typeface="Times New Roman"/>
              </a:rPr>
              <a:t> March 11, 2021 </a:t>
            </a:r>
            <a:r>
              <a:rPr lang="en-US" sz="2400" b="1" i="1" dirty="0">
                <a:latin typeface="Times New Roman"/>
                <a:cs typeface="Times New Roman"/>
              </a:rPr>
              <a:t>at </a:t>
            </a:r>
            <a:r>
              <a:rPr lang="en-US" sz="2400" b="1" dirty="0">
                <a:latin typeface="Times New Roman"/>
                <a:cs typeface="Times New Roman"/>
              </a:rPr>
              <a:t>11:59 pm ET</a:t>
            </a:r>
            <a:endParaRPr lang="en-GB" sz="2400" b="1" dirty="0">
              <a:latin typeface="Times New Roman"/>
              <a:cs typeface="Times New Roman"/>
            </a:endParaRPr>
          </a:p>
          <a:p>
            <a:pPr marL="0" lvl="0" indent="0" fontAlgn="base">
              <a:spcBef>
                <a:spcPct val="0"/>
              </a:spcBef>
              <a:spcAft>
                <a:spcPct val="0"/>
              </a:spcAft>
              <a:buNone/>
              <a:defRPr/>
            </a:pPr>
            <a:endParaRPr lang="en-GB" sz="2400" b="1" dirty="0">
              <a:solidFill>
                <a:prstClr val="black"/>
              </a:solidFill>
              <a:latin typeface="Times New Roman" panose="02020603050405020304" pitchFamily="18" charset="0"/>
              <a:cs typeface="Times New Roman" panose="02020603050405020304" pitchFamily="18" charset="0"/>
            </a:endParaRPr>
          </a:p>
          <a:p>
            <a:pPr marL="0" lvl="0" indent="0" fontAlgn="base">
              <a:spcBef>
                <a:spcPct val="0"/>
              </a:spcBef>
              <a:spcAft>
                <a:spcPct val="0"/>
              </a:spcAft>
              <a:buNone/>
              <a:defRPr/>
            </a:pPr>
            <a:r>
              <a:rPr lang="en-GB" sz="2400" b="1" dirty="0">
                <a:solidFill>
                  <a:prstClr val="black"/>
                </a:solidFill>
                <a:latin typeface="Times New Roman" panose="02020603050405020304" pitchFamily="18" charset="0"/>
                <a:cs typeface="Times New Roman" panose="02020603050405020304" pitchFamily="18" charset="0"/>
              </a:rPr>
              <a:t>EASIE Part I Webinars:</a:t>
            </a:r>
            <a:endParaRPr lang="en-US" sz="2400" dirty="0">
              <a:solidFill>
                <a:prstClr val="black"/>
              </a:solidFill>
              <a:latin typeface="Times New Roman" panose="02020603050405020304" pitchFamily="18" charset="0"/>
              <a:cs typeface="Times New Roman" panose="02020603050405020304" pitchFamily="18" charset="0"/>
            </a:endParaRPr>
          </a:p>
          <a:p>
            <a:pPr marL="347345" indent="-347345" fontAlgn="base">
              <a:lnSpc>
                <a:spcPct val="114000"/>
              </a:lnSpc>
              <a:spcBef>
                <a:spcPct val="0"/>
              </a:spcBef>
              <a:spcAft>
                <a:spcPct val="0"/>
              </a:spcAft>
              <a:buFont typeface="Wingdings" panose="05000000000000000000" pitchFamily="2" charset="2"/>
              <a:buChar char="Ø"/>
            </a:pPr>
            <a:r>
              <a:rPr lang="en-US" sz="2400" dirty="0">
                <a:latin typeface="Times New Roman"/>
                <a:cs typeface="Times New Roman"/>
              </a:rPr>
              <a:t>Tuesday,</a:t>
            </a:r>
            <a:r>
              <a:rPr lang="en-US" sz="2400" i="1" dirty="0">
                <a:latin typeface="Times New Roman"/>
                <a:cs typeface="Times New Roman"/>
              </a:rPr>
              <a:t> February 9, 2021 </a:t>
            </a:r>
            <a:r>
              <a:rPr lang="en-US" sz="2400" b="1" dirty="0">
                <a:latin typeface="Times New Roman"/>
                <a:cs typeface="Times New Roman"/>
              </a:rPr>
              <a:t>from 2:00 – 3:30 pm</a:t>
            </a:r>
            <a:r>
              <a:rPr lang="en-US" b="1" dirty="0">
                <a:latin typeface="Times New Roman"/>
                <a:cs typeface="Times New Roman"/>
              </a:rPr>
              <a:t> ET</a:t>
            </a:r>
            <a:r>
              <a:rPr lang="en-US" dirty="0">
                <a:latin typeface="Times New Roman"/>
                <a:cs typeface="Times New Roman"/>
              </a:rPr>
              <a:t> </a:t>
            </a:r>
            <a:endParaRPr lang="en-US" dirty="0">
              <a:latin typeface="Times New Roman" panose="02020603050405020304" pitchFamily="18" charset="0"/>
              <a:cs typeface="Times New Roman" panose="02020603050405020304" pitchFamily="18" charset="0"/>
            </a:endParaRPr>
          </a:p>
          <a:p>
            <a:pPr marL="457200" lvl="1" indent="0" fontAlgn="base">
              <a:lnSpc>
                <a:spcPct val="114000"/>
              </a:lnSpc>
              <a:spcBef>
                <a:spcPct val="0"/>
              </a:spcBef>
              <a:spcAft>
                <a:spcPct val="0"/>
              </a:spcAft>
              <a:buNone/>
            </a:pPr>
            <a:r>
              <a:rPr lang="en-US" b="1" dirty="0">
                <a:latin typeface="Times New Roman"/>
                <a:cs typeface="Times New Roman"/>
              </a:rPr>
              <a:t>(beginning at 1:00 pm CT, 12:00 pm MT, 11:00 am PT</a:t>
            </a:r>
            <a:r>
              <a:rPr lang="en-US" dirty="0">
                <a:latin typeface="Times New Roman"/>
                <a:cs typeface="Times New Roman"/>
              </a:rPr>
              <a:t>)</a:t>
            </a:r>
          </a:p>
          <a:p>
            <a:pPr marL="347345" indent="-347345" fontAlgn="base">
              <a:lnSpc>
                <a:spcPct val="114000"/>
              </a:lnSpc>
              <a:spcBef>
                <a:spcPct val="0"/>
              </a:spcBef>
              <a:spcAft>
                <a:spcPct val="0"/>
              </a:spcAft>
              <a:buFont typeface="Wingdings" panose="05000000000000000000" pitchFamily="2" charset="2"/>
              <a:buChar char="Ø"/>
            </a:pPr>
            <a:r>
              <a:rPr lang="en-US" sz="2400" dirty="0">
                <a:latin typeface="Times New Roman"/>
                <a:cs typeface="Times New Roman"/>
              </a:rPr>
              <a:t>Thursday,</a:t>
            </a:r>
            <a:r>
              <a:rPr lang="en-US" sz="2400" i="1" dirty="0">
                <a:latin typeface="Times New Roman"/>
                <a:cs typeface="Times New Roman"/>
              </a:rPr>
              <a:t> February 11, 2021 </a:t>
            </a:r>
            <a:r>
              <a:rPr lang="en-US" sz="2400" b="1" dirty="0">
                <a:latin typeface="Times New Roman"/>
                <a:cs typeface="Times New Roman"/>
              </a:rPr>
              <a:t>from 3:00 pm – 4:30 pm ET </a:t>
            </a:r>
            <a:endParaRPr lang="en-US" sz="2400" b="1" dirty="0">
              <a:latin typeface="Times New Roman" panose="02020603050405020304" pitchFamily="18" charset="0"/>
              <a:cs typeface="Times New Roman" panose="02020603050405020304" pitchFamily="18" charset="0"/>
            </a:endParaRPr>
          </a:p>
          <a:p>
            <a:pPr marL="457200" lvl="1" indent="0" fontAlgn="base">
              <a:lnSpc>
                <a:spcPct val="114000"/>
              </a:lnSpc>
              <a:spcBef>
                <a:spcPct val="0"/>
              </a:spcBef>
              <a:spcAft>
                <a:spcPct val="0"/>
              </a:spcAft>
              <a:buNone/>
            </a:pPr>
            <a:r>
              <a:rPr lang="en-US" b="1" dirty="0">
                <a:latin typeface="Times New Roman"/>
                <a:cs typeface="Times New Roman"/>
              </a:rPr>
              <a:t>(beginning at 2:00 pm CT, 1:00 pm MT, 12:00 pm PT)</a:t>
            </a:r>
          </a:p>
          <a:p>
            <a:pPr marL="0" indent="0">
              <a:buNone/>
            </a:pPr>
            <a:endParaRPr lang="en-US" dirty="0"/>
          </a:p>
        </p:txBody>
      </p:sp>
      <p:pic>
        <p:nvPicPr>
          <p:cNvPr id="9" name="Picture 8" title="Mark your Calendar">
            <a:extLst>
              <a:ext uri="{FF2B5EF4-FFF2-40B4-BE49-F238E27FC236}">
                <a16:creationId xmlns:a16="http://schemas.microsoft.com/office/drawing/2014/main" id="{E773C138-CB94-46B1-96D4-67E9CB6B15C3}"/>
              </a:ext>
            </a:extLst>
          </p:cNvPr>
          <p:cNvPicPr>
            <a:picLocks noChangeAspect="1"/>
          </p:cNvPicPr>
          <p:nvPr/>
        </p:nvPicPr>
        <p:blipFill>
          <a:blip r:embed="rId5"/>
          <a:stretch>
            <a:fillRect/>
          </a:stretch>
        </p:blipFill>
        <p:spPr>
          <a:xfrm>
            <a:off x="8982631" y="1937131"/>
            <a:ext cx="2581910" cy="2527839"/>
          </a:xfrm>
          <a:prstGeom prst="rect">
            <a:avLst/>
          </a:prstGeom>
          <a:ln>
            <a:solidFill>
              <a:schemeClr val="accent1">
                <a:shade val="50000"/>
              </a:schemeClr>
            </a:solidFill>
          </a:ln>
          <a:effectLst>
            <a:outerShdw blurRad="50800" dist="38100" dir="5400000" algn="t" rotWithShape="0">
              <a:prstClr val="black">
                <a:alpha val="40000"/>
              </a:prstClr>
            </a:outerShdw>
          </a:effectLst>
        </p:spPr>
      </p:pic>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209571" y="187238"/>
            <a:ext cx="10515600" cy="1325563"/>
          </a:xfrm>
        </p:spPr>
        <p:txBody>
          <a:bodyPr>
            <a:normAutofit/>
          </a:bodyPr>
          <a:lstStyle/>
          <a:p>
            <a:pPr fontAlgn="base">
              <a:spcBef>
                <a:spcPct val="20000"/>
              </a:spcBef>
              <a:spcAft>
                <a:spcPct val="0"/>
              </a:spcAft>
              <a:buClr>
                <a:srgbClr val="6B090B"/>
              </a:buClr>
            </a:pPr>
            <a:r>
              <a:rPr lang="en-US" sz="4000" b="1" dirty="0">
                <a:solidFill>
                  <a:schemeClr val="accent5">
                    <a:lumMod val="50000"/>
                  </a:schemeClr>
                </a:solidFill>
                <a:latin typeface="Arial" panose="020B0604020202020204" pitchFamily="34" charset="0"/>
                <a:cs typeface="Arial" panose="020B0604020202020204" pitchFamily="34" charset="0"/>
              </a:rPr>
              <a:t>Important Dates to Remember </a:t>
            </a:r>
            <a:r>
              <a:rPr lang="en-US" sz="1800" b="1" dirty="0">
                <a:solidFill>
                  <a:schemeClr val="accent5">
                    <a:lumMod val="50000"/>
                  </a:schemeClr>
                </a:solidFill>
                <a:latin typeface="Arial" panose="020B0604020202020204" pitchFamily="34" charset="0"/>
                <a:cs typeface="Arial" panose="020B0604020202020204" pitchFamily="34" charset="0"/>
              </a:rPr>
              <a:t>(1 of 2)</a:t>
            </a:r>
          </a:p>
        </p:txBody>
      </p:sp>
      <p:sp>
        <p:nvSpPr>
          <p:cNvPr id="2" name="TextBox 1">
            <a:extLst>
              <a:ext uri="{FF2B5EF4-FFF2-40B4-BE49-F238E27FC236}">
                <a16:creationId xmlns:a16="http://schemas.microsoft.com/office/drawing/2014/main" id="{CCCA2308-FD9F-4DF9-8D82-E306A3BF7F54}"/>
              </a:ext>
            </a:extLst>
          </p:cNvPr>
          <p:cNvSpPr txBox="1"/>
          <p:nvPr/>
        </p:nvSpPr>
        <p:spPr>
          <a:xfrm>
            <a:off x="247643" y="5000016"/>
            <a:ext cx="8332153"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 EASIE Notice Inviting Applications (NIA) is linked </a:t>
            </a:r>
            <a:r>
              <a:rPr lang="en-US" sz="2800" dirty="0">
                <a:latin typeface="Times New Roman" panose="02020603050405020304" pitchFamily="18" charset="0"/>
                <a:cs typeface="Times New Roman" panose="02020603050405020304" pitchFamily="18" charset="0"/>
                <a:hlinkClick r:id="rId6"/>
              </a:rPr>
              <a:t>here</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32262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601104"/>
            <a:ext cx="1219186" cy="1219186"/>
          </a:xfrm>
          <a:prstGeom prst="rect">
            <a:avLst/>
          </a:prstGeom>
        </p:spPr>
      </p:pic>
      <p:sp>
        <p:nvSpPr>
          <p:cNvPr id="8" name="TextBox 7">
            <a:extLst>
              <a:ext uri="{FF2B5EF4-FFF2-40B4-BE49-F238E27FC236}">
                <a16:creationId xmlns:a16="http://schemas.microsoft.com/office/drawing/2014/main" id="{93C6FC3D-E08C-4416-9DA8-96D72551EFF3}"/>
              </a:ext>
            </a:extLst>
          </p:cNvPr>
          <p:cNvSpPr txBox="1"/>
          <p:nvPr/>
        </p:nvSpPr>
        <p:spPr>
          <a:xfrm>
            <a:off x="0" y="6210697"/>
            <a:ext cx="10725171" cy="923330"/>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Indian Parent Committee Title VI – Application Process &amp; Addressing Concerns</a:t>
            </a:r>
            <a:endParaRPr lang="en-US" dirty="0">
              <a:solidFill>
                <a:schemeClr val="bg1"/>
              </a:solidFill>
              <a:latin typeface="Arial" panose="020B0604020202020204" pitchFamily="34" charset="0"/>
              <a:cs typeface="Arial" panose="020B0604020202020204" pitchFamily="34" charset="0"/>
            </a:endParaRPr>
          </a:p>
          <a:p>
            <a:pPr algn="ctr"/>
            <a:endParaRPr lang="en-US" dirty="0">
              <a:solidFill>
                <a:schemeClr val="bg1"/>
              </a:solidFill>
            </a:endParaRPr>
          </a:p>
        </p:txBody>
      </p:sp>
      <p:sp>
        <p:nvSpPr>
          <p:cNvPr id="5" name="Content Placeholder 4">
            <a:extLst>
              <a:ext uri="{FF2B5EF4-FFF2-40B4-BE49-F238E27FC236}">
                <a16:creationId xmlns:a16="http://schemas.microsoft.com/office/drawing/2014/main" id="{5DB622F3-BF1A-4A8A-A2A9-F4DE79FE3EC9}"/>
              </a:ext>
            </a:extLst>
          </p:cNvPr>
          <p:cNvSpPr>
            <a:spLocks noGrp="1"/>
          </p:cNvSpPr>
          <p:nvPr>
            <p:ph idx="1"/>
          </p:nvPr>
        </p:nvSpPr>
        <p:spPr>
          <a:xfrm>
            <a:off x="466724" y="1417740"/>
            <a:ext cx="10118449" cy="4338637"/>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Additional Technical Assistance Webinars:</a:t>
            </a:r>
          </a:p>
          <a:p>
            <a:pPr marL="0" lvl="0" indent="0" fontAlgn="base">
              <a:spcBef>
                <a:spcPct val="0"/>
              </a:spcBef>
              <a:spcAft>
                <a:spcPct val="0"/>
              </a:spcAft>
              <a:buNone/>
              <a:defRPr/>
            </a:pPr>
            <a:endParaRPr lang="en-US" sz="2300" dirty="0">
              <a:solidFill>
                <a:prstClr val="black"/>
              </a:solidFill>
              <a:latin typeface="Times New Roman" panose="02020603050405020304" pitchFamily="18" charset="0"/>
              <a:cs typeface="Times New Roman" panose="02020603050405020304" pitchFamily="18" charset="0"/>
            </a:endParaRPr>
          </a:p>
          <a:p>
            <a:pPr marL="0" lvl="0" indent="0" fontAlgn="base">
              <a:spcBef>
                <a:spcPct val="0"/>
              </a:spcBef>
              <a:spcAft>
                <a:spcPct val="0"/>
              </a:spcAft>
              <a:buNone/>
              <a:defRPr/>
            </a:pPr>
            <a:r>
              <a:rPr lang="en-US" sz="2300" b="1" i="1" dirty="0">
                <a:solidFill>
                  <a:prstClr val="black"/>
                </a:solidFill>
                <a:latin typeface="Times New Roman" panose="02020603050405020304" pitchFamily="18" charset="0"/>
                <a:cs typeface="Times New Roman" panose="02020603050405020304" pitchFamily="18" charset="0"/>
              </a:rPr>
              <a:t>Indian Parent Committee: Application Process and Addressing Concerns Webinar</a:t>
            </a:r>
          </a:p>
          <a:p>
            <a:pPr marL="347663" lvl="0" indent="-347663" fontAlgn="base">
              <a:lnSpc>
                <a:spcPct val="114000"/>
              </a:lnSpc>
              <a:spcBef>
                <a:spcPct val="0"/>
              </a:spcBef>
              <a:spcAft>
                <a:spcPct val="0"/>
              </a:spcAft>
              <a:buFont typeface="Wingdings" panose="05000000000000000000" pitchFamily="2" charset="2"/>
              <a:buChar char="Ø"/>
            </a:pPr>
            <a:r>
              <a:rPr lang="en-US" sz="2300" dirty="0">
                <a:solidFill>
                  <a:prstClr val="black"/>
                </a:solidFill>
                <a:latin typeface="Times New Roman" panose="02020603050405020304" pitchFamily="18" charset="0"/>
                <a:cs typeface="Times New Roman" panose="02020603050405020304" pitchFamily="18" charset="0"/>
              </a:rPr>
              <a:t>Thursday, February 4, 2021</a:t>
            </a:r>
          </a:p>
          <a:p>
            <a:pPr marL="457200" lvl="1" indent="0" fontAlgn="base">
              <a:lnSpc>
                <a:spcPct val="114000"/>
              </a:lnSpc>
              <a:spcBef>
                <a:spcPct val="0"/>
              </a:spcBef>
              <a:spcAft>
                <a:spcPct val="0"/>
              </a:spcAft>
              <a:buNone/>
            </a:pPr>
            <a:r>
              <a:rPr lang="en-US" sz="2300" b="1" dirty="0">
                <a:solidFill>
                  <a:prstClr val="black"/>
                </a:solidFill>
                <a:latin typeface="Times New Roman" panose="02020603050405020304" pitchFamily="18" charset="0"/>
                <a:cs typeface="Times New Roman" panose="02020603050405020304" pitchFamily="18" charset="0"/>
              </a:rPr>
              <a:t>from 2:00 p.m. – 3:30 p.m. ET </a:t>
            </a:r>
          </a:p>
          <a:p>
            <a:pPr marL="457200" lvl="1" indent="0" fontAlgn="base">
              <a:lnSpc>
                <a:spcPct val="114000"/>
              </a:lnSpc>
              <a:spcBef>
                <a:spcPct val="0"/>
              </a:spcBef>
              <a:spcAft>
                <a:spcPct val="0"/>
              </a:spcAft>
              <a:buNone/>
            </a:pPr>
            <a:r>
              <a:rPr lang="en-US" sz="2300" b="1" dirty="0">
                <a:solidFill>
                  <a:prstClr val="black"/>
                </a:solidFill>
                <a:latin typeface="Times New Roman" panose="02020603050405020304" pitchFamily="18" charset="0"/>
                <a:cs typeface="Times New Roman" panose="02020603050405020304" pitchFamily="18" charset="0"/>
              </a:rPr>
              <a:t>(beginning at 1:00 p.m. CT, 12:00 p.m. MT, 11:00 a.m. PT)</a:t>
            </a:r>
          </a:p>
          <a:p>
            <a:pPr marL="0" lvl="0" indent="0" fontAlgn="base">
              <a:spcBef>
                <a:spcPct val="0"/>
              </a:spcBef>
              <a:spcAft>
                <a:spcPct val="0"/>
              </a:spcAft>
              <a:buNone/>
              <a:defRPr/>
            </a:pPr>
            <a:endParaRPr lang="en-US" sz="2300" i="1" dirty="0">
              <a:solidFill>
                <a:prstClr val="black"/>
              </a:solidFill>
              <a:latin typeface="Times New Roman" panose="02020603050405020304" pitchFamily="18" charset="0"/>
              <a:cs typeface="Times New Roman" panose="02020603050405020304" pitchFamily="18" charset="0"/>
            </a:endParaRPr>
          </a:p>
          <a:p>
            <a:pPr marL="0" indent="0">
              <a:buNone/>
            </a:pPr>
            <a:r>
              <a:rPr lang="en-US" sz="2300" dirty="0">
                <a:latin typeface="Times New Roman" panose="02020603050405020304" pitchFamily="18" charset="0"/>
                <a:cs typeface="Times New Roman" panose="02020603050405020304" pitchFamily="18" charset="0"/>
              </a:rPr>
              <a:t>Users can access all EASIE Part I webinar registration links via the PSC broadcast sent on 1/25 or on the EASIE Communities of Practice calendar found on the EASIE Announcements page </a:t>
            </a:r>
            <a:r>
              <a:rPr lang="en-US" sz="2300" dirty="0">
                <a:latin typeface="Times New Roman" panose="02020603050405020304" pitchFamily="18" charset="0"/>
                <a:cs typeface="Times New Roman" panose="02020603050405020304" pitchFamily="18" charset="0"/>
                <a:hlinkClick r:id="rId5"/>
              </a:rPr>
              <a:t>here</a:t>
            </a:r>
            <a:r>
              <a:rPr lang="en-US" sz="2300" dirty="0">
                <a:latin typeface="Times New Roman" panose="02020603050405020304" pitchFamily="18" charset="0"/>
                <a:cs typeface="Times New Roman" panose="02020603050405020304" pitchFamily="18" charset="0"/>
              </a:rPr>
              <a:t>.</a:t>
            </a:r>
          </a:p>
        </p:txBody>
      </p:sp>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a:xfrm>
            <a:off x="209571" y="165893"/>
            <a:ext cx="10515600" cy="1325563"/>
          </a:xfrm>
        </p:spPr>
        <p:txBody>
          <a:bodyPr>
            <a:normAutofit/>
          </a:bodyPr>
          <a:lstStyle/>
          <a:p>
            <a:pPr fontAlgn="base">
              <a:spcBef>
                <a:spcPct val="20000"/>
              </a:spcBef>
              <a:spcAft>
                <a:spcPct val="0"/>
              </a:spcAft>
              <a:buClr>
                <a:srgbClr val="6B090B"/>
              </a:buClr>
            </a:pPr>
            <a:r>
              <a:rPr lang="en-US" sz="4000" b="1" dirty="0">
                <a:solidFill>
                  <a:schemeClr val="accent5">
                    <a:lumMod val="50000"/>
                  </a:schemeClr>
                </a:solidFill>
                <a:latin typeface="Arial" panose="020B0604020202020204" pitchFamily="34" charset="0"/>
                <a:cs typeface="Arial" panose="020B0604020202020204" pitchFamily="34" charset="0"/>
              </a:rPr>
              <a:t>Important Dates to Remember </a:t>
            </a:r>
            <a:r>
              <a:rPr lang="en-US" sz="1800" b="1" dirty="0">
                <a:solidFill>
                  <a:schemeClr val="accent5">
                    <a:lumMod val="50000"/>
                  </a:schemeClr>
                </a:solidFill>
                <a:latin typeface="Arial" panose="020B0604020202020204" pitchFamily="34" charset="0"/>
                <a:cs typeface="Arial" panose="020B0604020202020204" pitchFamily="34" charset="0"/>
              </a:rPr>
              <a:t>(2 of 2)</a:t>
            </a:r>
          </a:p>
        </p:txBody>
      </p:sp>
    </p:spTree>
    <p:extLst>
      <p:ext uri="{BB962C8B-B14F-4D97-AF65-F5344CB8AC3E}">
        <p14:creationId xmlns:p14="http://schemas.microsoft.com/office/powerpoint/2010/main" val="1509089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slide subheading">
            <a:extLst>
              <a:ext uri="{FF2B5EF4-FFF2-40B4-BE49-F238E27FC236}">
                <a16:creationId xmlns:a16="http://schemas.microsoft.com/office/drawing/2014/main" id="{F9B2798B-A2F9-4DF3-B664-FF94E7A7E711}"/>
              </a:ext>
            </a:extLst>
          </p:cNvPr>
          <p:cNvSpPr/>
          <p:nvPr/>
        </p:nvSpPr>
        <p:spPr>
          <a:xfrm>
            <a:off x="-1" y="61769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pic>
        <p:nvPicPr>
          <p:cNvPr id="4" name="Graphic 3" descr="ed logo">
            <a:extLst>
              <a:ext uri="{FF2B5EF4-FFF2-40B4-BE49-F238E27FC236}">
                <a16:creationId xmlns:a16="http://schemas.microsoft.com/office/drawing/2014/main" id="{F67AF752-80F4-411D-B4D6-AB0C2F87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44207" y="5596855"/>
            <a:ext cx="1219186" cy="1219186"/>
          </a:xfrm>
          <a:prstGeom prst="rect">
            <a:avLst/>
          </a:prstGeom>
        </p:spPr>
      </p:pic>
      <p:sp>
        <p:nvSpPr>
          <p:cNvPr id="10" name="TextBox 9">
            <a:extLst>
              <a:ext uri="{FF2B5EF4-FFF2-40B4-BE49-F238E27FC236}">
                <a16:creationId xmlns:a16="http://schemas.microsoft.com/office/drawing/2014/main" id="{75EABD8E-042A-485F-9906-30FB1850A0E1}"/>
              </a:ext>
            </a:extLst>
          </p:cNvPr>
          <p:cNvSpPr txBox="1"/>
          <p:nvPr/>
        </p:nvSpPr>
        <p:spPr>
          <a:xfrm>
            <a:off x="0" y="631703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pic>
        <p:nvPicPr>
          <p:cNvPr id="8" name="Picture 2" descr="Blue Quesiton Marks in the foreground an dbackground." title="Quesiton Marks">
            <a:extLst>
              <a:ext uri="{FF2B5EF4-FFF2-40B4-BE49-F238E27FC236}">
                <a16:creationId xmlns:a16="http://schemas.microsoft.com/office/drawing/2014/main" id="{DCF17769-F825-40E6-9BD3-FBEC302C60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1347" y="1792862"/>
            <a:ext cx="5249305" cy="3942813"/>
          </a:xfrm>
          <a:prstGeom prst="rect">
            <a:avLst/>
          </a:prstGeom>
          <a:noFill/>
          <a:ln>
            <a:solidFill>
              <a:srgbClr val="0070C0"/>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DBB8273F-C035-4A47-AB86-E436934F5EFC}"/>
              </a:ext>
            </a:extLst>
          </p:cNvPr>
          <p:cNvSpPr>
            <a:spLocks noGrp="1"/>
          </p:cNvSpPr>
          <p:nvPr>
            <p:ph type="title"/>
          </p:nvPr>
        </p:nvSpPr>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Question and Answer</a:t>
            </a:r>
          </a:p>
        </p:txBody>
      </p:sp>
    </p:spTree>
    <p:extLst>
      <p:ext uri="{BB962C8B-B14F-4D97-AF65-F5344CB8AC3E}">
        <p14:creationId xmlns:p14="http://schemas.microsoft.com/office/powerpoint/2010/main" val="2802428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descr="slide subheading">
            <a:extLst>
              <a:ext uri="{FF2B5EF4-FFF2-40B4-BE49-F238E27FC236}">
                <a16:creationId xmlns:a16="http://schemas.microsoft.com/office/drawing/2014/main" id="{69E00240-3F25-4AF3-968E-08B97EC9DE85}"/>
              </a:ext>
            </a:extLst>
          </p:cNvPr>
          <p:cNvSpPr/>
          <p:nvPr/>
        </p:nvSpPr>
        <p:spPr>
          <a:xfrm>
            <a:off x="0" y="6214863"/>
            <a:ext cx="12192000" cy="681037"/>
          </a:xfrm>
          <a:prstGeom prst="rect">
            <a:avLst/>
          </a:prstGeom>
          <a:gradFill>
            <a:gsLst>
              <a:gs pos="38000">
                <a:srgbClr val="003060"/>
              </a:gs>
              <a:gs pos="100000">
                <a:schemeClr val="accent5">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t" anchorCtr="0"/>
          <a:lstStyle/>
          <a:p>
            <a:pPr algn="ctr"/>
            <a:endParaRPr lang="en-US"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26D3F33-D084-44F5-9AAD-9B15CE50594C}"/>
              </a:ext>
            </a:extLst>
          </p:cNvPr>
          <p:cNvSpPr txBox="1"/>
          <p:nvPr/>
        </p:nvSpPr>
        <p:spPr>
          <a:xfrm>
            <a:off x="0" y="6317037"/>
            <a:ext cx="10725171"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U.S. Office of Indian Education (OIE) </a:t>
            </a:r>
            <a:r>
              <a:rPr lang="en-US"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ED 506 Form</a:t>
            </a:r>
            <a:endParaRPr lang="en-US" dirty="0">
              <a:solidFill>
                <a:schemeClr val="bg1"/>
              </a:solidFill>
              <a:latin typeface="Arial" panose="020B0604020202020204" pitchFamily="34" charset="0"/>
              <a:cs typeface="Arial" panose="020B0604020202020204" pitchFamily="34" charset="0"/>
            </a:endParaRPr>
          </a:p>
        </p:txBody>
      </p:sp>
      <p:pic>
        <p:nvPicPr>
          <p:cNvPr id="12" name="Graphic 11" descr="ed logo">
            <a:extLst>
              <a:ext uri="{FF2B5EF4-FFF2-40B4-BE49-F238E27FC236}">
                <a16:creationId xmlns:a16="http://schemas.microsoft.com/office/drawing/2014/main" id="{117DB865-3F34-4A02-B717-7A36EC57E9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5171" y="5568793"/>
            <a:ext cx="1219186" cy="1219186"/>
          </a:xfrm>
          <a:prstGeom prst="rect">
            <a:avLst/>
          </a:prstGeom>
        </p:spPr>
      </p:pic>
      <p:sp>
        <p:nvSpPr>
          <p:cNvPr id="3" name="Content Placeholder 2">
            <a:extLst>
              <a:ext uri="{FF2B5EF4-FFF2-40B4-BE49-F238E27FC236}">
                <a16:creationId xmlns:a16="http://schemas.microsoft.com/office/drawing/2014/main" id="{D10B098F-A822-473D-9B08-9F4D6034E8E5}"/>
              </a:ext>
            </a:extLst>
          </p:cNvPr>
          <p:cNvSpPr>
            <a:spLocks noGrp="1"/>
          </p:cNvSpPr>
          <p:nvPr>
            <p:ph idx="1"/>
          </p:nvPr>
        </p:nvSpPr>
        <p:spPr>
          <a:xfrm>
            <a:off x="4772025" y="2011680"/>
            <a:ext cx="6833166" cy="4206240"/>
          </a:xfrm>
        </p:spPr>
        <p:txBody>
          <a:bodyPr>
            <a:noAutofit/>
          </a:bodyPr>
          <a:lstStyle/>
          <a:p>
            <a:pPr marL="0" indent="0">
              <a:buNone/>
            </a:pPr>
            <a:r>
              <a:rPr lang="en-US" altLang="en-US" sz="3600" dirty="0">
                <a:latin typeface="Times New Roman" panose="02020603050405020304" pitchFamily="18" charset="0"/>
                <a:cs typeface="Times New Roman" panose="02020603050405020304" pitchFamily="18" charset="0"/>
              </a:rPr>
              <a:t>If you have any questions about today’s presentation, please contact the Partner Support Center:</a:t>
            </a:r>
          </a:p>
          <a:p>
            <a:pPr marL="669462" indent="-571500">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Phone: (877) 457-3336 </a:t>
            </a:r>
          </a:p>
          <a:p>
            <a:pPr marL="669462" indent="-571500">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Email: </a:t>
            </a:r>
            <a:r>
              <a:rPr lang="en-US" sz="3600" dirty="0">
                <a:latin typeface="Times New Roman" panose="02020603050405020304" pitchFamily="18" charset="0"/>
                <a:cs typeface="Times New Roman" panose="02020603050405020304" pitchFamily="18" charset="0"/>
                <a:hlinkClick r:id="rId5"/>
              </a:rPr>
              <a:t>OIE.EASIE@ed.gov</a:t>
            </a:r>
            <a:r>
              <a:rPr lang="en-US" sz="3600" dirty="0">
                <a:latin typeface="Times New Roman" panose="02020603050405020304" pitchFamily="18" charset="0"/>
                <a:cs typeface="Times New Roman" panose="02020603050405020304" pitchFamily="18" charset="0"/>
              </a:rPr>
              <a:t> </a:t>
            </a:r>
          </a:p>
        </p:txBody>
      </p:sp>
      <p:pic>
        <p:nvPicPr>
          <p:cNvPr id="13" name="Picture 12" descr="A close up of a sign&#10;&#10;Description automatically generated">
            <a:extLst>
              <a:ext uri="{FF2B5EF4-FFF2-40B4-BE49-F238E27FC236}">
                <a16:creationId xmlns:a16="http://schemas.microsoft.com/office/drawing/2014/main" id="{966D3EFD-BE9A-4659-B6D8-4F13538F2561}"/>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a:stretch/>
        </p:blipFill>
        <p:spPr>
          <a:xfrm>
            <a:off x="1439636" y="2507616"/>
            <a:ext cx="2464299" cy="246429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4" name="Title 6">
            <a:extLst>
              <a:ext uri="{FF2B5EF4-FFF2-40B4-BE49-F238E27FC236}">
                <a16:creationId xmlns:a16="http://schemas.microsoft.com/office/drawing/2014/main" id="{F84EAEE1-C9D0-477F-94B6-85059CFA1B94}"/>
              </a:ext>
            </a:extLst>
          </p:cNvPr>
          <p:cNvSpPr>
            <a:spLocks noGrp="1"/>
          </p:cNvSpPr>
          <p:nvPr>
            <p:ph type="title"/>
          </p:nvPr>
        </p:nvSpPr>
        <p:spPr>
          <a:xfrm>
            <a:off x="906647" y="494722"/>
            <a:ext cx="10515600" cy="1325563"/>
          </a:xfrm>
        </p:spPr>
        <p:txBody>
          <a:bodyPr>
            <a:normAutofit/>
          </a:bodyPr>
          <a:lstStyle/>
          <a:p>
            <a:r>
              <a:rPr lang="en-US" sz="4000" b="1" dirty="0">
                <a:solidFill>
                  <a:schemeClr val="accent5">
                    <a:lumMod val="50000"/>
                  </a:schemeClr>
                </a:solidFill>
                <a:latin typeface="Arial" panose="020B0604020202020204" pitchFamily="34" charset="0"/>
                <a:cs typeface="Arial" panose="020B0604020202020204" pitchFamily="34" charset="0"/>
              </a:rPr>
              <a:t>Thank you for Participating in Today’s Webinar!</a:t>
            </a:r>
          </a:p>
        </p:txBody>
      </p:sp>
    </p:spTree>
    <p:extLst>
      <p:ext uri="{BB962C8B-B14F-4D97-AF65-F5344CB8AC3E}">
        <p14:creationId xmlns:p14="http://schemas.microsoft.com/office/powerpoint/2010/main" val="1507945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A6C7962A8D1ED047B90D7A04D4FE834E" ma:contentTypeVersion="1" ma:contentTypeDescription="Create a new document." ma:contentTypeScope="" ma:versionID="8d63f81bd076a20871050636d9ca549f">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EE9584-FE52-4A42-8C40-DDD19A1B8590}">
  <ds:schemaRefs>
    <ds:schemaRef ds:uri="http://schemas.microsoft.com/office/2006/documentManagement/types"/>
    <ds:schemaRef ds:uri="http://purl.org/dc/terms/"/>
    <ds:schemaRef ds:uri="http://purl.org/dc/dcmitype/"/>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1E85A28-CA26-4DD5-A010-527FA2097F6B}">
  <ds:schemaRefs>
    <ds:schemaRef ds:uri="http://schemas.microsoft.com/sharepoint/v3/contenttype/forms"/>
  </ds:schemaRefs>
</ds:datastoreItem>
</file>

<file path=customXml/itemProps3.xml><?xml version="1.0" encoding="utf-8"?>
<ds:datastoreItem xmlns:ds="http://schemas.openxmlformats.org/officeDocument/2006/customXml" ds:itemID="{0BF71B6E-DD79-475F-A7FD-4655439F3C9B}">
  <ds:schemaRefs>
    <ds:schemaRef ds:uri="http://schemas.microsoft.com/sharepoint/events"/>
  </ds:schemaRefs>
</ds:datastoreItem>
</file>

<file path=customXml/itemProps4.xml><?xml version="1.0" encoding="utf-8"?>
<ds:datastoreItem xmlns:ds="http://schemas.openxmlformats.org/officeDocument/2006/customXml" ds:itemID="{B60B7323-149F-45F3-8D2E-83967C05B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4900</TotalTime>
  <Words>4817</Words>
  <Application>Microsoft Office PowerPoint</Application>
  <PresentationFormat>Widescreen</PresentationFormat>
  <Paragraphs>323</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Lato Light</vt:lpstr>
      <vt:lpstr>Times New Roman</vt:lpstr>
      <vt:lpstr>Wingdings</vt:lpstr>
      <vt:lpstr>Office Theme</vt:lpstr>
      <vt:lpstr>ED 506 Form Webinar  SY 2021-22  Call In #: 1-844-419-4704 Conference Code #: 1441303097#  This webinar will begin at 2:00pm ET</vt:lpstr>
      <vt:lpstr>Webinar Housekeeping</vt:lpstr>
      <vt:lpstr>Webinar Logistics</vt:lpstr>
      <vt:lpstr>Agenda</vt:lpstr>
      <vt:lpstr>Leadership Staff</vt:lpstr>
      <vt:lpstr>Introductions – OIE Formula Program Officers</vt:lpstr>
      <vt:lpstr>Who is Eligible for the Indian Education Formula Grant Program?</vt:lpstr>
      <vt:lpstr>What is an ED 506 Indian Student Eligibility Certificate Form?</vt:lpstr>
      <vt:lpstr>What is an ED 506 Indian Student Eligibility Certificate Form? (cont.)</vt:lpstr>
      <vt:lpstr>Where to Find the ED 506 Indian Student Eligibility Certificate Form</vt:lpstr>
      <vt:lpstr>Do Applicants Need to Have All ED 506 Forms Collected Before Applying?</vt:lpstr>
      <vt:lpstr>Is the ED 506 Form the Only Way to Document Eligibility?</vt:lpstr>
      <vt:lpstr>How to Complete ED 506 Forms</vt:lpstr>
      <vt:lpstr>Can ED 506 Forms be Completed Electronically?</vt:lpstr>
      <vt:lpstr>What Information is Required for the ED 506 Form?</vt:lpstr>
      <vt:lpstr>What if the Tribal Membership Enrollment Number is Not Available?</vt:lpstr>
      <vt:lpstr>Student Information Section</vt:lpstr>
      <vt:lpstr>Tribal Membership Section</vt:lpstr>
      <vt:lpstr>Attestation Statement Section</vt:lpstr>
      <vt:lpstr>How to Ensure Consistency in Reviewing ED 506 Forms</vt:lpstr>
      <vt:lpstr>Important Dates to Remember (1 of 2)</vt:lpstr>
      <vt:lpstr>Important Dates to Remember (2 of 2)</vt:lpstr>
      <vt:lpstr>Question and Answer</vt:lpstr>
      <vt:lpstr>Thank you for Participating in Today’s Webinar!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Avery, Tawanda</dc:creator>
  <cp:lastModifiedBy>Alec Walker</cp:lastModifiedBy>
  <cp:revision>471</cp:revision>
  <dcterms:created xsi:type="dcterms:W3CDTF">2020-10-21T16:38:25Z</dcterms:created>
  <dcterms:modified xsi:type="dcterms:W3CDTF">2021-02-02T21:03:08Z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0x010100A6C7962A8D1ED047B90D7A04D4FE834E</vt:lpwstr>
  </property>
  <property fmtid="{D5CDD505-2E9C-101B-9397-08002B2CF9AE}" pid="3" name="_dlc_DocIdItemGuid">
    <vt:lpwstr>09e372e5-9a4c-4c0f-9707-77c24871471f</vt:lpwstr>
  </property>
  <property fmtid="{D5CDD505-2E9C-101B-9397-08002B2CF9AE}" pid="4" name="_dlc_DocId">
    <vt:lpwstr>DNVT47QTA7NQ-179-8789</vt:lpwstr>
  </property>
  <property fmtid="{D5CDD505-2E9C-101B-9397-08002B2CF9AE}" pid="5" name="_dlc_DocIdUrl">
    <vt:lpwstr>https://sharepoint.aemcorp.com/ed/etss/EASIE/_layouts/15/DocIdRedir.aspx?ID=DNVT47QTA7NQ-179-8789, DNVT47QTA7NQ-179-8789</vt:lpwstr>
  </property>
  <property fmtid="{D5CDD505-2E9C-101B-9397-08002B2CF9AE}" pid="6" name="Document_x0020_Type">
    <vt:lpwstr/>
  </property>
  <property fmtid="{D5CDD505-2E9C-101B-9397-08002B2CF9AE}" pid="7" name="Secondary_x0020_Subject">
    <vt:lpwstr/>
  </property>
  <property fmtid="{D5CDD505-2E9C-101B-9397-08002B2CF9AE}" pid="8" name="Catagory">
    <vt:lpwstr/>
  </property>
  <property fmtid="{D5CDD505-2E9C-101B-9397-08002B2CF9AE}" pid="9" name="Fiscal Year">
    <vt:lpwstr>1;#2021|a9b09679-9681-4840-9409-cc087bb840af</vt:lpwstr>
  </property>
  <property fmtid="{D5CDD505-2E9C-101B-9397-08002B2CF9AE}" pid="10" name="OESE Office">
    <vt:lpwstr>2;#Office of Indian Education|2cfdcbfd-f0bc-419c-b22d-ea728bad4eb3</vt:lpwstr>
  </property>
  <property fmtid="{D5CDD505-2E9C-101B-9397-08002B2CF9AE}" pid="11" name="Approval_x0020_Status">
    <vt:lpwstr/>
  </property>
  <property fmtid="{D5CDD505-2E9C-101B-9397-08002B2CF9AE}" pid="12" name="Secondary Subject">
    <vt:lpwstr/>
  </property>
  <property fmtid="{D5CDD505-2E9C-101B-9397-08002B2CF9AE}" pid="13" name="Approval Status">
    <vt:lpwstr/>
  </property>
  <property fmtid="{D5CDD505-2E9C-101B-9397-08002B2CF9AE}" pid="14" name="Document Type">
    <vt:lpwstr/>
  </property>
</Properties>
</file>