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Boston Angel" pitchFamily="2" charset="0"/>
      <p:regular r:id="rId16"/>
    </p:embeddedFont>
    <p:embeddedFont>
      <p:font typeface="Boston Angel Bold" pitchFamily="2" charset="0"/>
      <p:regular r:id="rId17"/>
      <p:bold r:id="rId18"/>
    </p:embeddedFont>
    <p:embeddedFont>
      <p:font typeface="TAN Mon Cheri" pitchFamily="2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70" autoAdjust="0"/>
  </p:normalViewPr>
  <p:slideViewPr>
    <p:cSldViewPr>
      <p:cViewPr varScale="1">
        <p:scale>
          <a:sx n="72" d="100"/>
          <a:sy n="72" d="100"/>
        </p:scale>
        <p:origin x="78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77F85-3FE5-164F-8CD7-C4B8E1995E69}" type="datetimeFigureOut">
              <a:rPr lang="en-US" smtClean="0"/>
              <a:t>6/26/26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14D81-60E7-D24C-B90E-B5AD826B0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92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14D81-60E7-D24C-B90E-B5AD826B04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46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roller@sleepyhollowcc.org" TargetMode="External"/><Relationship Id="rId2" Type="http://schemas.openxmlformats.org/officeDocument/2006/relationships/hyperlink" Target="mailto:kmccarthy@briarcliffschools.or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50257" y="8517302"/>
            <a:ext cx="19388515" cy="2359611"/>
            <a:chOff x="0" y="0"/>
            <a:chExt cx="5106440" cy="6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06440" cy="621461"/>
            </a:xfrm>
            <a:custGeom>
              <a:avLst/>
              <a:gdLst/>
              <a:ahLst/>
              <a:cxnLst/>
              <a:rect l="l" t="t" r="r" b="b"/>
              <a:pathLst>
                <a:path w="5106440" h="621461">
                  <a:moveTo>
                    <a:pt x="0" y="0"/>
                  </a:moveTo>
                  <a:lnTo>
                    <a:pt x="5106440" y="0"/>
                  </a:lnTo>
                  <a:lnTo>
                    <a:pt x="5106440" y="621461"/>
                  </a:lnTo>
                  <a:lnTo>
                    <a:pt x="0" y="621461"/>
                  </a:lnTo>
                  <a:close/>
                </a:path>
              </a:pathLst>
            </a:custGeom>
            <a:solidFill>
              <a:srgbClr val="FAC0D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06440" cy="6595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772262" y="1190538"/>
            <a:ext cx="6232550" cy="8229600"/>
          </a:xfrm>
          <a:custGeom>
            <a:avLst/>
            <a:gdLst/>
            <a:ahLst/>
            <a:cxnLst/>
            <a:rect l="l" t="t" r="r" b="b"/>
            <a:pathLst>
              <a:path w="6232550" h="8229600">
                <a:moveTo>
                  <a:pt x="0" y="0"/>
                </a:moveTo>
                <a:lnTo>
                  <a:pt x="6232550" y="0"/>
                </a:lnTo>
                <a:lnTo>
                  <a:pt x="623255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436428" y="6054561"/>
            <a:ext cx="19160857" cy="6416145"/>
            <a:chOff x="0" y="0"/>
            <a:chExt cx="25547809" cy="8554860"/>
          </a:xfrm>
        </p:grpSpPr>
        <p:sp>
          <p:nvSpPr>
            <p:cNvPr id="7" name="Freeform 7"/>
            <p:cNvSpPr/>
            <p:nvPr/>
          </p:nvSpPr>
          <p:spPr>
            <a:xfrm>
              <a:off x="0" y="18599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8505774" y="9299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7011548" y="0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7331248" y="6054560"/>
            <a:ext cx="3075533" cy="3942695"/>
          </a:xfrm>
          <a:custGeom>
            <a:avLst/>
            <a:gdLst/>
            <a:ahLst/>
            <a:cxnLst/>
            <a:rect l="l" t="t" r="r" b="b"/>
            <a:pathLst>
              <a:path w="3075533" h="3942695">
                <a:moveTo>
                  <a:pt x="0" y="0"/>
                </a:moveTo>
                <a:lnTo>
                  <a:pt x="3075533" y="0"/>
                </a:lnTo>
                <a:lnTo>
                  <a:pt x="3075533" y="3942695"/>
                </a:lnTo>
                <a:lnTo>
                  <a:pt x="0" y="3942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42411" y="1622179"/>
            <a:ext cx="10529851" cy="415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408"/>
              </a:lnSpc>
            </a:pPr>
            <a:r>
              <a:rPr lang="en-US" sz="12434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Briarcliff</a:t>
            </a:r>
          </a:p>
          <a:p>
            <a:pPr algn="l">
              <a:lnSpc>
                <a:spcPts val="15821"/>
              </a:lnSpc>
            </a:pPr>
            <a:r>
              <a:rPr lang="en-US" sz="11300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Girls Tennis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81336"/>
            <a:ext cx="16203621" cy="8124328"/>
          </a:xfrm>
          <a:custGeom>
            <a:avLst/>
            <a:gdLst/>
            <a:ahLst/>
            <a:cxnLst/>
            <a:rect l="l" t="t" r="r" b="b"/>
            <a:pathLst>
              <a:path w="16203621" h="8124328">
                <a:moveTo>
                  <a:pt x="0" y="0"/>
                </a:moveTo>
                <a:lnTo>
                  <a:pt x="16203621" y="0"/>
                </a:lnTo>
                <a:lnTo>
                  <a:pt x="16203621" y="8124328"/>
                </a:lnTo>
                <a:lnTo>
                  <a:pt x="0" y="81243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28922" r="-166" b="-139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21700" y="1472758"/>
            <a:ext cx="6408801" cy="8229600"/>
          </a:xfrm>
          <a:custGeom>
            <a:avLst/>
            <a:gdLst/>
            <a:ahLst/>
            <a:cxnLst/>
            <a:rect l="l" t="t" r="r" b="b"/>
            <a:pathLst>
              <a:path w="6408801" h="8229600">
                <a:moveTo>
                  <a:pt x="0" y="0"/>
                </a:moveTo>
                <a:lnTo>
                  <a:pt x="6408801" y="0"/>
                </a:lnTo>
                <a:lnTo>
                  <a:pt x="640880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044096" y="2111214"/>
            <a:ext cx="9215204" cy="7005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86"/>
              </a:lnSpc>
            </a:pPr>
            <a:r>
              <a:rPr lang="en-US" sz="4418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About Us:</a:t>
            </a:r>
          </a:p>
          <a:p>
            <a:pPr algn="l">
              <a:lnSpc>
                <a:spcPts val="6186"/>
              </a:lnSpc>
            </a:pPr>
            <a:r>
              <a:rPr lang="en-US" sz="4418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⚬Karen McCarthy – Varsity Coach</a:t>
            </a:r>
          </a:p>
          <a:p>
            <a:pPr algn="l">
              <a:lnSpc>
                <a:spcPts val="6186"/>
              </a:lnSpc>
            </a:pPr>
            <a:r>
              <a:rPr lang="en-US" sz="4418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⚬Colin Roller – Varsity Coach</a:t>
            </a:r>
          </a:p>
          <a:p>
            <a:pPr algn="l">
              <a:lnSpc>
                <a:spcPts val="6186"/>
              </a:lnSpc>
            </a:pPr>
            <a:r>
              <a:rPr lang="en-US" sz="4418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⚬TBD -- JV Coach</a:t>
            </a:r>
          </a:p>
          <a:p>
            <a:pPr marL="953986" lvl="1" indent="-476993" algn="l">
              <a:lnSpc>
                <a:spcPts val="6186"/>
              </a:lnSpc>
              <a:buFont typeface="Arial"/>
              <a:buChar char="•"/>
            </a:pPr>
            <a:r>
              <a:rPr lang="en-US" sz="4418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UTR &amp; SportsYou Sign Up</a:t>
            </a:r>
          </a:p>
          <a:p>
            <a:pPr marL="953986" lvl="1" indent="-476993" algn="l">
              <a:lnSpc>
                <a:spcPts val="6186"/>
              </a:lnSpc>
              <a:buFont typeface="Arial"/>
              <a:buChar char="•"/>
            </a:pPr>
            <a:r>
              <a:rPr lang="en-US" sz="4418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Expectations</a:t>
            </a:r>
          </a:p>
          <a:p>
            <a:pPr marL="953986" lvl="1" indent="-476993" algn="l">
              <a:lnSpc>
                <a:spcPts val="6186"/>
              </a:lnSpc>
              <a:buFont typeface="Arial"/>
              <a:buChar char="•"/>
            </a:pPr>
            <a:r>
              <a:rPr lang="en-US" sz="4418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Schedules</a:t>
            </a:r>
          </a:p>
          <a:p>
            <a:pPr marL="953986" lvl="1" indent="-476993" algn="l">
              <a:lnSpc>
                <a:spcPts val="6186"/>
              </a:lnSpc>
              <a:buFont typeface="Arial"/>
              <a:buChar char="•"/>
            </a:pPr>
            <a:r>
              <a:rPr lang="en-US" sz="4418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Team Store</a:t>
            </a:r>
          </a:p>
          <a:p>
            <a:pPr algn="l">
              <a:lnSpc>
                <a:spcPts val="5906"/>
              </a:lnSpc>
            </a:pPr>
            <a:endParaRPr lang="en-US" sz="4418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833988" y="1225388"/>
            <a:ext cx="7519729" cy="1009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90320" y="1187600"/>
            <a:ext cx="16230600" cy="628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Karen McCarthy (Varsity Coach)</a:t>
            </a:r>
          </a:p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⚬ O: (914)769-6299 ext. 3710</a:t>
            </a:r>
          </a:p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⚬ </a:t>
            </a:r>
            <a:r>
              <a:rPr lang="en-US" sz="3500" u="sng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  <a:hlinkClick r:id="rId2" tooltip="mailto:kmccarthy@briarcliffschools.org"/>
              </a:rPr>
              <a:t>kmccarthy@briarcliffschools.org</a:t>
            </a:r>
          </a:p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Colin Roller (Varsity Coach)</a:t>
            </a:r>
          </a:p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⚬ (630) 525-1150</a:t>
            </a:r>
          </a:p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⚬ </a:t>
            </a:r>
            <a:r>
              <a:rPr lang="en-US" sz="3500" u="sng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  <a:hlinkClick r:id="rId3" tooltip="mailto:Croller@sleepyhollowcc.org"/>
              </a:rPr>
              <a:t>Croller@sleepyhollowcc.org</a:t>
            </a:r>
          </a:p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TBD (JV Coach)</a:t>
            </a:r>
          </a:p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 </a:t>
            </a:r>
            <a:r>
              <a:rPr lang="en-US" sz="3500" dirty="0" err="1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SportsYou</a:t>
            </a:r>
            <a:r>
              <a:rPr lang="en-US" sz="35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 App: All communications w/ coach via app</a:t>
            </a: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550257" y="7454468"/>
            <a:ext cx="19388515" cy="3607663"/>
            <a:chOff x="0" y="0"/>
            <a:chExt cx="5106440" cy="9501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6440" cy="950167"/>
            </a:xfrm>
            <a:custGeom>
              <a:avLst/>
              <a:gdLst/>
              <a:ahLst/>
              <a:cxnLst/>
              <a:rect l="l" t="t" r="r" b="b"/>
              <a:pathLst>
                <a:path w="5106440" h="950167">
                  <a:moveTo>
                    <a:pt x="0" y="0"/>
                  </a:moveTo>
                  <a:lnTo>
                    <a:pt x="5106440" y="0"/>
                  </a:lnTo>
                  <a:lnTo>
                    <a:pt x="5106440" y="950167"/>
                  </a:lnTo>
                  <a:lnTo>
                    <a:pt x="0" y="950167"/>
                  </a:lnTo>
                  <a:close/>
                </a:path>
              </a:pathLst>
            </a:custGeom>
            <a:solidFill>
              <a:srgbClr val="C8B6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106440" cy="988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166559" y="6203503"/>
            <a:ext cx="20621119" cy="7372050"/>
          </a:xfrm>
          <a:custGeom>
            <a:avLst/>
            <a:gdLst/>
            <a:ahLst/>
            <a:cxnLst/>
            <a:rect l="l" t="t" r="r" b="b"/>
            <a:pathLst>
              <a:path w="20621119" h="7372050">
                <a:moveTo>
                  <a:pt x="0" y="0"/>
                </a:moveTo>
                <a:lnTo>
                  <a:pt x="20621118" y="0"/>
                </a:lnTo>
                <a:lnTo>
                  <a:pt x="20621118" y="7372050"/>
                </a:lnTo>
                <a:lnTo>
                  <a:pt x="0" y="73720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680966" y="1568881"/>
            <a:ext cx="2951361" cy="6521393"/>
          </a:xfrm>
          <a:custGeom>
            <a:avLst/>
            <a:gdLst/>
            <a:ahLst/>
            <a:cxnLst/>
            <a:rect l="l" t="t" r="r" b="b"/>
            <a:pathLst>
              <a:path w="2951361" h="6521393">
                <a:moveTo>
                  <a:pt x="0" y="0"/>
                </a:moveTo>
                <a:lnTo>
                  <a:pt x="2951362" y="0"/>
                </a:lnTo>
                <a:lnTo>
                  <a:pt x="2951362" y="6521393"/>
                </a:lnTo>
                <a:lnTo>
                  <a:pt x="0" y="65213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85654" y="2279437"/>
            <a:ext cx="1787127" cy="5810837"/>
          </a:xfrm>
          <a:custGeom>
            <a:avLst/>
            <a:gdLst/>
            <a:ahLst/>
            <a:cxnLst/>
            <a:rect l="l" t="t" r="r" b="b"/>
            <a:pathLst>
              <a:path w="1787127" h="5810837">
                <a:moveTo>
                  <a:pt x="0" y="0"/>
                </a:moveTo>
                <a:lnTo>
                  <a:pt x="1787127" y="0"/>
                </a:lnTo>
                <a:lnTo>
                  <a:pt x="1787127" y="5810837"/>
                </a:lnTo>
                <a:lnTo>
                  <a:pt x="0" y="58108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972781" y="198120"/>
            <a:ext cx="11109834" cy="83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Coaching Staff Contact Info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370" y="9258300"/>
            <a:ext cx="19010740" cy="1261177"/>
            <a:chOff x="0" y="0"/>
            <a:chExt cx="5006944" cy="3321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06944" cy="332162"/>
            </a:xfrm>
            <a:custGeom>
              <a:avLst/>
              <a:gdLst/>
              <a:ahLst/>
              <a:cxnLst/>
              <a:rect l="l" t="t" r="r" b="b"/>
              <a:pathLst>
                <a:path w="5006944" h="332162">
                  <a:moveTo>
                    <a:pt x="0" y="0"/>
                  </a:moveTo>
                  <a:lnTo>
                    <a:pt x="5006944" y="0"/>
                  </a:lnTo>
                  <a:lnTo>
                    <a:pt x="5006944" y="332162"/>
                  </a:lnTo>
                  <a:lnTo>
                    <a:pt x="0" y="332162"/>
                  </a:lnTo>
                  <a:close/>
                </a:path>
              </a:pathLst>
            </a:custGeom>
            <a:solidFill>
              <a:srgbClr val="C1D18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06944" cy="370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11993991" y="3157914"/>
            <a:ext cx="4497805" cy="7129086"/>
          </a:xfrm>
          <a:custGeom>
            <a:avLst/>
            <a:gdLst/>
            <a:ahLst/>
            <a:cxnLst/>
            <a:rect l="l" t="t" r="r" b="b"/>
            <a:pathLst>
              <a:path w="4497805" h="7129086">
                <a:moveTo>
                  <a:pt x="4497806" y="0"/>
                </a:moveTo>
                <a:lnTo>
                  <a:pt x="0" y="0"/>
                </a:lnTo>
                <a:lnTo>
                  <a:pt x="0" y="7129086"/>
                </a:lnTo>
                <a:lnTo>
                  <a:pt x="4497806" y="7129086"/>
                </a:lnTo>
                <a:lnTo>
                  <a:pt x="449780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361370" y="6889709"/>
            <a:ext cx="19160857" cy="6416145"/>
            <a:chOff x="0" y="0"/>
            <a:chExt cx="25547809" cy="8554860"/>
          </a:xfrm>
        </p:grpSpPr>
        <p:sp>
          <p:nvSpPr>
            <p:cNvPr id="7" name="Freeform 7"/>
            <p:cNvSpPr/>
            <p:nvPr/>
          </p:nvSpPr>
          <p:spPr>
            <a:xfrm>
              <a:off x="0" y="18599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8505774" y="9299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7011548" y="0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5047448" y="1930749"/>
            <a:ext cx="6556407" cy="8327116"/>
          </a:xfrm>
          <a:custGeom>
            <a:avLst/>
            <a:gdLst/>
            <a:ahLst/>
            <a:cxnLst/>
            <a:rect l="l" t="t" r="r" b="b"/>
            <a:pathLst>
              <a:path w="6556407" h="8327116">
                <a:moveTo>
                  <a:pt x="0" y="0"/>
                </a:moveTo>
                <a:lnTo>
                  <a:pt x="6556407" y="0"/>
                </a:lnTo>
                <a:lnTo>
                  <a:pt x="6556407" y="8327116"/>
                </a:lnTo>
                <a:lnTo>
                  <a:pt x="0" y="83271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047448" y="1049012"/>
            <a:ext cx="6946543" cy="651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All communication via </a:t>
            </a:r>
            <a:r>
              <a:rPr lang="en-US" sz="3600" dirty="0" err="1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SportsYou</a:t>
            </a:r>
            <a:r>
              <a:rPr lang="en-US" sz="36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 app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95193" y="244454"/>
            <a:ext cx="8297613" cy="1801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dirty="0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Communication</a:t>
            </a:r>
          </a:p>
          <a:p>
            <a:pPr algn="l">
              <a:lnSpc>
                <a:spcPts val="7279"/>
              </a:lnSpc>
            </a:pPr>
            <a:endParaRPr lang="en-US" sz="5199" dirty="0">
              <a:solidFill>
                <a:srgbClr val="000000"/>
              </a:solidFill>
              <a:latin typeface="TAN Mon Cheri"/>
              <a:ea typeface="TAN Mon Cheri"/>
              <a:cs typeface="TAN Mon Cheri"/>
              <a:sym typeface="TAN Mon Che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4340" y="536404"/>
            <a:ext cx="16939319" cy="9214192"/>
          </a:xfrm>
          <a:custGeom>
            <a:avLst/>
            <a:gdLst/>
            <a:ahLst/>
            <a:cxnLst/>
            <a:rect l="l" t="t" r="r" b="b"/>
            <a:pathLst>
              <a:path w="16939319" h="9214192">
                <a:moveTo>
                  <a:pt x="0" y="0"/>
                </a:moveTo>
                <a:lnTo>
                  <a:pt x="16939320" y="0"/>
                </a:lnTo>
                <a:lnTo>
                  <a:pt x="16939320" y="9214192"/>
                </a:lnTo>
                <a:lnTo>
                  <a:pt x="0" y="92141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74655" r="-514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85832" y="1216137"/>
            <a:ext cx="4063644" cy="8834008"/>
          </a:xfrm>
          <a:custGeom>
            <a:avLst/>
            <a:gdLst/>
            <a:ahLst/>
            <a:cxnLst/>
            <a:rect l="l" t="t" r="r" b="b"/>
            <a:pathLst>
              <a:path w="4063644" h="8834008">
                <a:moveTo>
                  <a:pt x="0" y="0"/>
                </a:moveTo>
                <a:lnTo>
                  <a:pt x="4063644" y="0"/>
                </a:lnTo>
                <a:lnTo>
                  <a:pt x="4063644" y="8834008"/>
                </a:lnTo>
                <a:lnTo>
                  <a:pt x="0" y="8834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791833" y="1349809"/>
            <a:ext cx="12467467" cy="1801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REGISTER: UTR – </a:t>
            </a:r>
          </a:p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Universal Tennis Ranking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1008" y="4208429"/>
            <a:ext cx="10821160" cy="448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•All players rated w/ UTR – used for college recruiting</a:t>
            </a:r>
          </a:p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•All HS matches count toward UTR</a:t>
            </a:r>
          </a:p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•Used to set lineups more accurately</a:t>
            </a:r>
          </a:p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•Scout opposing team matchups; solve stacking issues</a:t>
            </a:r>
          </a:p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•Seed tournaments more accurately and objectively</a:t>
            </a:r>
          </a:p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•Track league standings</a:t>
            </a:r>
          </a:p>
          <a:p>
            <a:pPr algn="l">
              <a:lnSpc>
                <a:spcPts val="5040"/>
              </a:lnSpc>
            </a:pPr>
            <a:endParaRPr lang="en-US" sz="3600" dirty="0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0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4340" y="536404"/>
            <a:ext cx="16939319" cy="9214192"/>
          </a:xfrm>
          <a:custGeom>
            <a:avLst/>
            <a:gdLst/>
            <a:ahLst/>
            <a:cxnLst/>
            <a:rect l="l" t="t" r="r" b="b"/>
            <a:pathLst>
              <a:path w="16939319" h="9214192">
                <a:moveTo>
                  <a:pt x="0" y="0"/>
                </a:moveTo>
                <a:lnTo>
                  <a:pt x="16939320" y="0"/>
                </a:lnTo>
                <a:lnTo>
                  <a:pt x="16939320" y="9214192"/>
                </a:lnTo>
                <a:lnTo>
                  <a:pt x="0" y="92141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74655" r="-514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72735" y="2558646"/>
            <a:ext cx="4826579" cy="7340805"/>
          </a:xfrm>
          <a:custGeom>
            <a:avLst/>
            <a:gdLst/>
            <a:ahLst/>
            <a:cxnLst/>
            <a:rect l="l" t="t" r="r" b="b"/>
            <a:pathLst>
              <a:path w="4826579" h="7340805">
                <a:moveTo>
                  <a:pt x="0" y="0"/>
                </a:moveTo>
                <a:lnTo>
                  <a:pt x="4826579" y="0"/>
                </a:lnTo>
                <a:lnTo>
                  <a:pt x="4826579" y="7340805"/>
                </a:lnTo>
                <a:lnTo>
                  <a:pt x="0" y="73408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599314" y="1715770"/>
            <a:ext cx="10325605" cy="7671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Season Start:</a:t>
            </a:r>
            <a:r>
              <a:rPr lang="en-US" sz="360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 Monday, 8/24</a:t>
            </a:r>
          </a:p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Try outs</a:t>
            </a:r>
            <a:r>
              <a:rPr lang="en-US" sz="360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: Monday, 8/24 - Friday, 8/28</a:t>
            </a: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8 am - 9:30 am </a:t>
            </a: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(</a:t>
            </a:r>
            <a:r>
              <a:rPr lang="en-US" sz="3600" b="1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*</a:t>
            </a:r>
            <a:r>
              <a:rPr lang="en-US" sz="3600" b="1">
                <a:solidFill>
                  <a:srgbClr val="FB5886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Except Thursday, 8/27 - 1pm -2:30 pm</a:t>
            </a:r>
            <a:r>
              <a:rPr lang="en-US" sz="3600" b="1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*</a:t>
            </a:r>
            <a:r>
              <a:rPr lang="en-US" sz="360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)</a:t>
            </a:r>
          </a:p>
          <a:p>
            <a:pPr algn="l">
              <a:lnSpc>
                <a:spcPts val="5040"/>
              </a:lnSpc>
            </a:pPr>
            <a:endParaRPr lang="en-US" sz="3600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Varsity:</a:t>
            </a:r>
            <a:r>
              <a:rPr lang="en-US" sz="360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 Monday - Friday 3:30 pm - 5:00 pm </a:t>
            </a: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(Saturday practices as needed)</a:t>
            </a:r>
          </a:p>
          <a:p>
            <a:pPr algn="l">
              <a:lnSpc>
                <a:spcPts val="5040"/>
              </a:lnSpc>
            </a:pPr>
            <a:endParaRPr lang="en-US" sz="3600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JV</a:t>
            </a:r>
            <a:r>
              <a:rPr lang="en-US" sz="360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: Monday - Friday 5:00 pm - 6:30 pm</a:t>
            </a:r>
          </a:p>
          <a:p>
            <a:pPr algn="l">
              <a:lnSpc>
                <a:spcPts val="5040"/>
              </a:lnSpc>
            </a:pPr>
            <a:endParaRPr lang="en-US" sz="3600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*Schedule is subject to change and will be communicated on SportsYou App*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4037" y="942975"/>
            <a:ext cx="16909623" cy="877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Important Dates and Practice Schedule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4340" y="536404"/>
            <a:ext cx="16939319" cy="9214192"/>
          </a:xfrm>
          <a:custGeom>
            <a:avLst/>
            <a:gdLst/>
            <a:ahLst/>
            <a:cxnLst/>
            <a:rect l="l" t="t" r="r" b="b"/>
            <a:pathLst>
              <a:path w="16939319" h="9214192">
                <a:moveTo>
                  <a:pt x="0" y="0"/>
                </a:moveTo>
                <a:lnTo>
                  <a:pt x="16939320" y="0"/>
                </a:lnTo>
                <a:lnTo>
                  <a:pt x="16939320" y="9214192"/>
                </a:lnTo>
                <a:lnTo>
                  <a:pt x="0" y="92141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74655" r="-514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88417" y="1820545"/>
            <a:ext cx="4649724" cy="8229600"/>
          </a:xfrm>
          <a:custGeom>
            <a:avLst/>
            <a:gdLst/>
            <a:ahLst/>
            <a:cxnLst/>
            <a:rect l="l" t="t" r="r" b="b"/>
            <a:pathLst>
              <a:path w="4649724" h="8229600">
                <a:moveTo>
                  <a:pt x="0" y="0"/>
                </a:moveTo>
                <a:lnTo>
                  <a:pt x="4649724" y="0"/>
                </a:lnTo>
                <a:lnTo>
                  <a:pt x="46497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238141" y="2387868"/>
            <a:ext cx="11021159" cy="6078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 You are expected to attend all practices and games fully prepared with tennis gear</a:t>
            </a:r>
          </a:p>
          <a:p>
            <a:pPr algn="l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 Excused absences (e.g. illness, religious obligation, testing) will be accepted with advanced notice to coach via email </a:t>
            </a:r>
          </a:p>
          <a:p>
            <a:pPr algn="l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 Unexcused absences will result in loss of playing time</a:t>
            </a:r>
          </a:p>
          <a:p>
            <a:pPr algn="l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 COMMUNICATION IS KEY</a:t>
            </a:r>
          </a:p>
          <a:p>
            <a:pPr algn="l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* All players must attend 6 practices minimum to be eligible to play in matches per NY State regulations*</a:t>
            </a:r>
          </a:p>
          <a:p>
            <a:pPr algn="l">
              <a:lnSpc>
                <a:spcPts val="5040"/>
              </a:lnSpc>
            </a:pPr>
            <a:endParaRPr lang="en-US" sz="3799" dirty="0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727929" y="942975"/>
            <a:ext cx="9915952" cy="877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Attendance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0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979692"/>
            <a:ext cx="16230600" cy="1816820"/>
            <a:chOff x="0" y="0"/>
            <a:chExt cx="5445383" cy="6095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45383" cy="609545"/>
            </a:xfrm>
            <a:custGeom>
              <a:avLst/>
              <a:gdLst/>
              <a:ahLst/>
              <a:cxnLst/>
              <a:rect l="l" t="t" r="r" b="b"/>
              <a:pathLst>
                <a:path w="5445383" h="609545">
                  <a:moveTo>
                    <a:pt x="24327" y="0"/>
                  </a:moveTo>
                  <a:lnTo>
                    <a:pt x="5421056" y="0"/>
                  </a:lnTo>
                  <a:cubicBezTo>
                    <a:pt x="5434491" y="0"/>
                    <a:pt x="5445383" y="10891"/>
                    <a:pt x="5445383" y="24327"/>
                  </a:cubicBezTo>
                  <a:lnTo>
                    <a:pt x="5445383" y="585218"/>
                  </a:lnTo>
                  <a:cubicBezTo>
                    <a:pt x="5445383" y="598653"/>
                    <a:pt x="5434491" y="609545"/>
                    <a:pt x="5421056" y="609545"/>
                  </a:cubicBezTo>
                  <a:lnTo>
                    <a:pt x="24327" y="609545"/>
                  </a:lnTo>
                  <a:cubicBezTo>
                    <a:pt x="10891" y="609545"/>
                    <a:pt x="0" y="598653"/>
                    <a:pt x="0" y="58521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AF9F0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445383" cy="647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38137" y="2435224"/>
            <a:ext cx="885889" cy="841595"/>
          </a:xfrm>
          <a:custGeom>
            <a:avLst/>
            <a:gdLst/>
            <a:ahLst/>
            <a:cxnLst/>
            <a:rect l="l" t="t" r="r" b="b"/>
            <a:pathLst>
              <a:path w="885889" h="841595">
                <a:moveTo>
                  <a:pt x="0" y="0"/>
                </a:moveTo>
                <a:lnTo>
                  <a:pt x="885889" y="0"/>
                </a:lnTo>
                <a:lnTo>
                  <a:pt x="885889" y="841595"/>
                </a:lnTo>
                <a:lnTo>
                  <a:pt x="0" y="841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3958437"/>
            <a:ext cx="16230600" cy="1816820"/>
            <a:chOff x="0" y="0"/>
            <a:chExt cx="5445383" cy="6095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45383" cy="609545"/>
            </a:xfrm>
            <a:custGeom>
              <a:avLst/>
              <a:gdLst/>
              <a:ahLst/>
              <a:cxnLst/>
              <a:rect l="l" t="t" r="r" b="b"/>
              <a:pathLst>
                <a:path w="5445383" h="609545">
                  <a:moveTo>
                    <a:pt x="24327" y="0"/>
                  </a:moveTo>
                  <a:lnTo>
                    <a:pt x="5421056" y="0"/>
                  </a:lnTo>
                  <a:cubicBezTo>
                    <a:pt x="5434491" y="0"/>
                    <a:pt x="5445383" y="10891"/>
                    <a:pt x="5445383" y="24327"/>
                  </a:cubicBezTo>
                  <a:lnTo>
                    <a:pt x="5445383" y="585218"/>
                  </a:lnTo>
                  <a:cubicBezTo>
                    <a:pt x="5445383" y="598653"/>
                    <a:pt x="5434491" y="609545"/>
                    <a:pt x="5421056" y="609545"/>
                  </a:cubicBezTo>
                  <a:lnTo>
                    <a:pt x="24327" y="609545"/>
                  </a:lnTo>
                  <a:cubicBezTo>
                    <a:pt x="10891" y="609545"/>
                    <a:pt x="0" y="598653"/>
                    <a:pt x="0" y="58521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AF9F0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5445383" cy="647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5946707"/>
            <a:ext cx="16230600" cy="1816820"/>
            <a:chOff x="0" y="0"/>
            <a:chExt cx="5445383" cy="6095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45383" cy="609545"/>
            </a:xfrm>
            <a:custGeom>
              <a:avLst/>
              <a:gdLst/>
              <a:ahLst/>
              <a:cxnLst/>
              <a:rect l="l" t="t" r="r" b="b"/>
              <a:pathLst>
                <a:path w="5445383" h="609545">
                  <a:moveTo>
                    <a:pt x="24327" y="0"/>
                  </a:moveTo>
                  <a:lnTo>
                    <a:pt x="5421056" y="0"/>
                  </a:lnTo>
                  <a:cubicBezTo>
                    <a:pt x="5434491" y="0"/>
                    <a:pt x="5445383" y="10891"/>
                    <a:pt x="5445383" y="24327"/>
                  </a:cubicBezTo>
                  <a:lnTo>
                    <a:pt x="5445383" y="585218"/>
                  </a:lnTo>
                  <a:cubicBezTo>
                    <a:pt x="5445383" y="598653"/>
                    <a:pt x="5434491" y="609545"/>
                    <a:pt x="5421056" y="609545"/>
                  </a:cubicBezTo>
                  <a:lnTo>
                    <a:pt x="24327" y="609545"/>
                  </a:lnTo>
                  <a:cubicBezTo>
                    <a:pt x="10891" y="609545"/>
                    <a:pt x="0" y="598653"/>
                    <a:pt x="0" y="58521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AF9F0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5445383" cy="647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38137" y="4446050"/>
            <a:ext cx="885889" cy="841595"/>
          </a:xfrm>
          <a:custGeom>
            <a:avLst/>
            <a:gdLst/>
            <a:ahLst/>
            <a:cxnLst/>
            <a:rect l="l" t="t" r="r" b="b"/>
            <a:pathLst>
              <a:path w="885889" h="841595">
                <a:moveTo>
                  <a:pt x="0" y="0"/>
                </a:moveTo>
                <a:lnTo>
                  <a:pt x="885889" y="0"/>
                </a:lnTo>
                <a:lnTo>
                  <a:pt x="885889" y="841594"/>
                </a:lnTo>
                <a:lnTo>
                  <a:pt x="0" y="8415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581369">
            <a:off x="11103646" y="2634686"/>
            <a:ext cx="5166636" cy="5305917"/>
          </a:xfrm>
          <a:custGeom>
            <a:avLst/>
            <a:gdLst/>
            <a:ahLst/>
            <a:cxnLst/>
            <a:rect l="l" t="t" r="r" b="b"/>
            <a:pathLst>
              <a:path w="5166636" h="5305917">
                <a:moveTo>
                  <a:pt x="0" y="0"/>
                </a:moveTo>
                <a:lnTo>
                  <a:pt x="5166637" y="0"/>
                </a:lnTo>
                <a:lnTo>
                  <a:pt x="5166637" y="5305917"/>
                </a:lnTo>
                <a:lnTo>
                  <a:pt x="0" y="53059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471818" y="578247"/>
            <a:ext cx="12485862" cy="877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NYSPHSAA TENNIS Format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73158" y="1893383"/>
            <a:ext cx="13405448" cy="2427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76"/>
              </a:lnSpc>
            </a:pPr>
            <a:r>
              <a:rPr lang="en-US" sz="3411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•DII League Play = 2/3 Format </a:t>
            </a:r>
          </a:p>
          <a:p>
            <a:pPr algn="l">
              <a:lnSpc>
                <a:spcPts val="4776"/>
              </a:lnSpc>
            </a:pPr>
            <a:r>
              <a:rPr lang="en-US" sz="3411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   ⚬2 Singles</a:t>
            </a:r>
          </a:p>
          <a:p>
            <a:pPr algn="l">
              <a:lnSpc>
                <a:spcPts val="4776"/>
              </a:lnSpc>
            </a:pPr>
            <a:r>
              <a:rPr lang="en-US" sz="3411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   ⚬3 Doubles</a:t>
            </a:r>
          </a:p>
          <a:p>
            <a:pPr algn="l">
              <a:lnSpc>
                <a:spcPts val="4776"/>
              </a:lnSpc>
            </a:pPr>
            <a:endParaRPr lang="en-US" sz="3411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873158" y="3923964"/>
            <a:ext cx="12922247" cy="2343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4"/>
              </a:lnSpc>
            </a:pPr>
            <a:r>
              <a:rPr lang="en-US" sz="3288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•DI Crossover Matches = 3/4 Format </a:t>
            </a:r>
          </a:p>
          <a:p>
            <a:pPr algn="l">
              <a:lnSpc>
                <a:spcPts val="4604"/>
              </a:lnSpc>
            </a:pPr>
            <a:r>
              <a:rPr lang="en-US" sz="3288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  ⚬3 Singles</a:t>
            </a:r>
          </a:p>
          <a:p>
            <a:pPr algn="l">
              <a:lnSpc>
                <a:spcPts val="4604"/>
              </a:lnSpc>
            </a:pPr>
            <a:r>
              <a:rPr lang="en-US" sz="3288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  ⚬4 Doubles</a:t>
            </a:r>
          </a:p>
          <a:p>
            <a:pPr algn="l">
              <a:lnSpc>
                <a:spcPts val="4604"/>
              </a:lnSpc>
            </a:pPr>
            <a:endParaRPr lang="en-US" sz="3288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028700" y="8020702"/>
            <a:ext cx="16230600" cy="1816820"/>
            <a:chOff x="0" y="0"/>
            <a:chExt cx="5445383" cy="60954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445383" cy="609545"/>
            </a:xfrm>
            <a:custGeom>
              <a:avLst/>
              <a:gdLst/>
              <a:ahLst/>
              <a:cxnLst/>
              <a:rect l="l" t="t" r="r" b="b"/>
              <a:pathLst>
                <a:path w="5445383" h="609545">
                  <a:moveTo>
                    <a:pt x="24327" y="0"/>
                  </a:moveTo>
                  <a:lnTo>
                    <a:pt x="5421056" y="0"/>
                  </a:lnTo>
                  <a:cubicBezTo>
                    <a:pt x="5434491" y="0"/>
                    <a:pt x="5445383" y="10891"/>
                    <a:pt x="5445383" y="24327"/>
                  </a:cubicBezTo>
                  <a:lnTo>
                    <a:pt x="5445383" y="585218"/>
                  </a:lnTo>
                  <a:cubicBezTo>
                    <a:pt x="5445383" y="598653"/>
                    <a:pt x="5434491" y="609545"/>
                    <a:pt x="5421056" y="609545"/>
                  </a:cubicBezTo>
                  <a:lnTo>
                    <a:pt x="24327" y="609545"/>
                  </a:lnTo>
                  <a:cubicBezTo>
                    <a:pt x="10891" y="609545"/>
                    <a:pt x="0" y="598653"/>
                    <a:pt x="0" y="58521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AF9F0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445383" cy="647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438137" y="8562164"/>
            <a:ext cx="885889" cy="841595"/>
          </a:xfrm>
          <a:custGeom>
            <a:avLst/>
            <a:gdLst/>
            <a:ahLst/>
            <a:cxnLst/>
            <a:rect l="l" t="t" r="r" b="b"/>
            <a:pathLst>
              <a:path w="885889" h="841595">
                <a:moveTo>
                  <a:pt x="0" y="0"/>
                </a:moveTo>
                <a:lnTo>
                  <a:pt x="885889" y="0"/>
                </a:lnTo>
                <a:lnTo>
                  <a:pt x="885889" y="841595"/>
                </a:lnTo>
                <a:lnTo>
                  <a:pt x="0" y="841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2471818" y="8182627"/>
            <a:ext cx="14208128" cy="1936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0734" lvl="1" indent="-390367" algn="l">
              <a:lnSpc>
                <a:spcPts val="5062"/>
              </a:lnSpc>
              <a:buFont typeface="Arial"/>
              <a:buChar char="•"/>
            </a:pPr>
            <a:r>
              <a:rPr lang="en-US" sz="3616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ALL matches are 2 full tiebreak sets with a third set super-tiebreak (10 points)</a:t>
            </a:r>
          </a:p>
          <a:p>
            <a:pPr algn="l">
              <a:lnSpc>
                <a:spcPts val="5062"/>
              </a:lnSpc>
            </a:pPr>
            <a:endParaRPr lang="en-US" sz="3616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1438137" y="6461057"/>
            <a:ext cx="885889" cy="841595"/>
          </a:xfrm>
          <a:custGeom>
            <a:avLst/>
            <a:gdLst/>
            <a:ahLst/>
            <a:cxnLst/>
            <a:rect l="l" t="t" r="r" b="b"/>
            <a:pathLst>
              <a:path w="885889" h="841595">
                <a:moveTo>
                  <a:pt x="0" y="0"/>
                </a:moveTo>
                <a:lnTo>
                  <a:pt x="885889" y="0"/>
                </a:lnTo>
                <a:lnTo>
                  <a:pt x="885889" y="841594"/>
                </a:lnTo>
                <a:lnTo>
                  <a:pt x="0" y="8415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2471818" y="6356282"/>
            <a:ext cx="14208128" cy="1289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0734" lvl="1" indent="-390367" algn="l">
              <a:lnSpc>
                <a:spcPts val="5062"/>
              </a:lnSpc>
              <a:buFont typeface="Arial"/>
              <a:buChar char="•"/>
            </a:pPr>
            <a:r>
              <a:rPr lang="en-US" sz="3616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Exhibition matches depending on numbers</a:t>
            </a:r>
          </a:p>
          <a:p>
            <a:pPr algn="l">
              <a:lnSpc>
                <a:spcPts val="5062"/>
              </a:lnSpc>
            </a:pPr>
            <a:endParaRPr lang="en-US" sz="3616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370" y="8531811"/>
            <a:ext cx="19010740" cy="1987666"/>
            <a:chOff x="0" y="0"/>
            <a:chExt cx="5006944" cy="523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06944" cy="523500"/>
            </a:xfrm>
            <a:custGeom>
              <a:avLst/>
              <a:gdLst/>
              <a:ahLst/>
              <a:cxnLst/>
              <a:rect l="l" t="t" r="r" b="b"/>
              <a:pathLst>
                <a:path w="5006944" h="523500">
                  <a:moveTo>
                    <a:pt x="0" y="0"/>
                  </a:moveTo>
                  <a:lnTo>
                    <a:pt x="5006944" y="0"/>
                  </a:lnTo>
                  <a:lnTo>
                    <a:pt x="5006944" y="523500"/>
                  </a:lnTo>
                  <a:lnTo>
                    <a:pt x="0" y="523500"/>
                  </a:lnTo>
                  <a:close/>
                </a:path>
              </a:pathLst>
            </a:custGeom>
            <a:solidFill>
              <a:srgbClr val="C1D18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06944" cy="561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61370" y="6889709"/>
            <a:ext cx="19160857" cy="6416145"/>
            <a:chOff x="0" y="0"/>
            <a:chExt cx="25547809" cy="8554860"/>
          </a:xfrm>
        </p:grpSpPr>
        <p:sp>
          <p:nvSpPr>
            <p:cNvPr id="6" name="Freeform 6"/>
            <p:cNvSpPr/>
            <p:nvPr/>
          </p:nvSpPr>
          <p:spPr>
            <a:xfrm>
              <a:off x="0" y="18599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8505774" y="9299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7011548" y="0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2199563" y="1452258"/>
            <a:ext cx="5059737" cy="7622956"/>
          </a:xfrm>
          <a:custGeom>
            <a:avLst/>
            <a:gdLst/>
            <a:ahLst/>
            <a:cxnLst/>
            <a:rect l="l" t="t" r="r" b="b"/>
            <a:pathLst>
              <a:path w="5059737" h="7622956">
                <a:moveTo>
                  <a:pt x="0" y="0"/>
                </a:moveTo>
                <a:lnTo>
                  <a:pt x="5059737" y="0"/>
                </a:lnTo>
                <a:lnTo>
                  <a:pt x="5059737" y="7622956"/>
                </a:lnTo>
                <a:lnTo>
                  <a:pt x="0" y="7622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458417" y="2932642"/>
            <a:ext cx="10616181" cy="3515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3"/>
              </a:lnSpc>
            </a:pPr>
            <a:r>
              <a:rPr lang="en-US" sz="4199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•8 Players for League Matches</a:t>
            </a:r>
          </a:p>
          <a:p>
            <a:pPr algn="l">
              <a:lnSpc>
                <a:spcPts val="4493"/>
              </a:lnSpc>
            </a:pPr>
            <a:r>
              <a:rPr lang="en-US" sz="4199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•11 Players per match for some Crossover Matches</a:t>
            </a:r>
          </a:p>
          <a:p>
            <a:pPr algn="l">
              <a:lnSpc>
                <a:spcPts val="4493"/>
              </a:lnSpc>
            </a:pPr>
            <a:endParaRPr lang="en-US" sz="4199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  <a:p>
            <a:pPr algn="l">
              <a:lnSpc>
                <a:spcPts val="4493"/>
              </a:lnSpc>
            </a:pPr>
            <a:r>
              <a:rPr lang="en-US" sz="4199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*Line ups will be made based on coach evaluations and challenge matches</a:t>
            </a:r>
          </a:p>
          <a:p>
            <a:pPr algn="l">
              <a:lnSpc>
                <a:spcPts val="5879"/>
              </a:lnSpc>
            </a:pPr>
            <a:endParaRPr lang="en-US" sz="4199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72749" y="933450"/>
            <a:ext cx="9388065" cy="1863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399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Line Up Considerations</a:t>
            </a:r>
          </a:p>
          <a:p>
            <a:pPr algn="l">
              <a:lnSpc>
                <a:spcPts val="7559"/>
              </a:lnSpc>
            </a:pPr>
            <a:endParaRPr lang="en-US" sz="5399">
              <a:solidFill>
                <a:srgbClr val="000000"/>
              </a:solidFill>
              <a:latin typeface="TAN Mon Cheri"/>
              <a:ea typeface="TAN Mon Cheri"/>
              <a:cs typeface="TAN Mon Cheri"/>
              <a:sym typeface="TAN Mon Che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B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500713"/>
            <a:ext cx="16230600" cy="1816820"/>
            <a:chOff x="0" y="0"/>
            <a:chExt cx="5445383" cy="6095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45383" cy="609545"/>
            </a:xfrm>
            <a:custGeom>
              <a:avLst/>
              <a:gdLst/>
              <a:ahLst/>
              <a:cxnLst/>
              <a:rect l="l" t="t" r="r" b="b"/>
              <a:pathLst>
                <a:path w="5445383" h="609545">
                  <a:moveTo>
                    <a:pt x="24327" y="0"/>
                  </a:moveTo>
                  <a:lnTo>
                    <a:pt x="5421056" y="0"/>
                  </a:lnTo>
                  <a:cubicBezTo>
                    <a:pt x="5434491" y="0"/>
                    <a:pt x="5445383" y="10891"/>
                    <a:pt x="5445383" y="24327"/>
                  </a:cubicBezTo>
                  <a:lnTo>
                    <a:pt x="5445383" y="585218"/>
                  </a:lnTo>
                  <a:cubicBezTo>
                    <a:pt x="5445383" y="598653"/>
                    <a:pt x="5434491" y="609545"/>
                    <a:pt x="5421056" y="609545"/>
                  </a:cubicBezTo>
                  <a:lnTo>
                    <a:pt x="24327" y="609545"/>
                  </a:lnTo>
                  <a:cubicBezTo>
                    <a:pt x="10891" y="609545"/>
                    <a:pt x="0" y="598653"/>
                    <a:pt x="0" y="58521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AF9F0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445383" cy="647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4956112"/>
            <a:ext cx="16230600" cy="1816820"/>
            <a:chOff x="0" y="0"/>
            <a:chExt cx="5445383" cy="6095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45383" cy="609545"/>
            </a:xfrm>
            <a:custGeom>
              <a:avLst/>
              <a:gdLst/>
              <a:ahLst/>
              <a:cxnLst/>
              <a:rect l="l" t="t" r="r" b="b"/>
              <a:pathLst>
                <a:path w="5445383" h="609545">
                  <a:moveTo>
                    <a:pt x="24327" y="0"/>
                  </a:moveTo>
                  <a:lnTo>
                    <a:pt x="5421056" y="0"/>
                  </a:lnTo>
                  <a:cubicBezTo>
                    <a:pt x="5434491" y="0"/>
                    <a:pt x="5445383" y="10891"/>
                    <a:pt x="5445383" y="24327"/>
                  </a:cubicBezTo>
                  <a:lnTo>
                    <a:pt x="5445383" y="585218"/>
                  </a:lnTo>
                  <a:cubicBezTo>
                    <a:pt x="5445383" y="598653"/>
                    <a:pt x="5434491" y="609545"/>
                    <a:pt x="5421056" y="609545"/>
                  </a:cubicBezTo>
                  <a:lnTo>
                    <a:pt x="24327" y="609545"/>
                  </a:lnTo>
                  <a:cubicBezTo>
                    <a:pt x="10891" y="609545"/>
                    <a:pt x="0" y="598653"/>
                    <a:pt x="0" y="58521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AF9F0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445383" cy="647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7357304"/>
            <a:ext cx="16230600" cy="1816820"/>
            <a:chOff x="0" y="0"/>
            <a:chExt cx="5445383" cy="6095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45383" cy="609545"/>
            </a:xfrm>
            <a:custGeom>
              <a:avLst/>
              <a:gdLst/>
              <a:ahLst/>
              <a:cxnLst/>
              <a:rect l="l" t="t" r="r" b="b"/>
              <a:pathLst>
                <a:path w="5445383" h="609545">
                  <a:moveTo>
                    <a:pt x="24327" y="0"/>
                  </a:moveTo>
                  <a:lnTo>
                    <a:pt x="5421056" y="0"/>
                  </a:lnTo>
                  <a:cubicBezTo>
                    <a:pt x="5434491" y="0"/>
                    <a:pt x="5445383" y="10891"/>
                    <a:pt x="5445383" y="24327"/>
                  </a:cubicBezTo>
                  <a:lnTo>
                    <a:pt x="5445383" y="585218"/>
                  </a:lnTo>
                  <a:cubicBezTo>
                    <a:pt x="5445383" y="598653"/>
                    <a:pt x="5434491" y="609545"/>
                    <a:pt x="5421056" y="609545"/>
                  </a:cubicBezTo>
                  <a:lnTo>
                    <a:pt x="24327" y="609545"/>
                  </a:lnTo>
                  <a:cubicBezTo>
                    <a:pt x="10891" y="609545"/>
                    <a:pt x="0" y="598653"/>
                    <a:pt x="0" y="58521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AF9F0"/>
            </a:solidFill>
            <a:ln w="38100" cap="rnd">
              <a:solidFill>
                <a:srgbClr val="000000"/>
              </a:solidFill>
              <a:prstDash val="sysDot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5445383" cy="647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12495" y="2988325"/>
            <a:ext cx="885889" cy="841595"/>
          </a:xfrm>
          <a:custGeom>
            <a:avLst/>
            <a:gdLst/>
            <a:ahLst/>
            <a:cxnLst/>
            <a:rect l="l" t="t" r="r" b="b"/>
            <a:pathLst>
              <a:path w="885889" h="841595">
                <a:moveTo>
                  <a:pt x="0" y="0"/>
                </a:moveTo>
                <a:lnTo>
                  <a:pt x="885889" y="0"/>
                </a:lnTo>
                <a:lnTo>
                  <a:pt x="885889" y="841595"/>
                </a:lnTo>
                <a:lnTo>
                  <a:pt x="0" y="841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612495" y="5416621"/>
            <a:ext cx="885889" cy="841595"/>
          </a:xfrm>
          <a:custGeom>
            <a:avLst/>
            <a:gdLst/>
            <a:ahLst/>
            <a:cxnLst/>
            <a:rect l="l" t="t" r="r" b="b"/>
            <a:pathLst>
              <a:path w="885889" h="841595">
                <a:moveTo>
                  <a:pt x="0" y="0"/>
                </a:moveTo>
                <a:lnTo>
                  <a:pt x="885889" y="0"/>
                </a:lnTo>
                <a:lnTo>
                  <a:pt x="885889" y="841595"/>
                </a:lnTo>
                <a:lnTo>
                  <a:pt x="0" y="841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612495" y="7913568"/>
            <a:ext cx="885889" cy="841595"/>
          </a:xfrm>
          <a:custGeom>
            <a:avLst/>
            <a:gdLst/>
            <a:ahLst/>
            <a:cxnLst/>
            <a:rect l="l" t="t" r="r" b="b"/>
            <a:pathLst>
              <a:path w="885889" h="841595">
                <a:moveTo>
                  <a:pt x="0" y="0"/>
                </a:moveTo>
                <a:lnTo>
                  <a:pt x="885889" y="0"/>
                </a:lnTo>
                <a:lnTo>
                  <a:pt x="885889" y="841594"/>
                </a:lnTo>
                <a:lnTo>
                  <a:pt x="0" y="8415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002926" y="507462"/>
            <a:ext cx="1864621" cy="1834321"/>
          </a:xfrm>
          <a:custGeom>
            <a:avLst/>
            <a:gdLst/>
            <a:ahLst/>
            <a:cxnLst/>
            <a:rect l="l" t="t" r="r" b="b"/>
            <a:pathLst>
              <a:path w="1864621" h="1834321">
                <a:moveTo>
                  <a:pt x="0" y="0"/>
                </a:moveTo>
                <a:lnTo>
                  <a:pt x="1864621" y="0"/>
                </a:lnTo>
                <a:lnTo>
                  <a:pt x="1864621" y="1834321"/>
                </a:lnTo>
                <a:lnTo>
                  <a:pt x="0" y="18343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897902">
            <a:off x="15728392" y="1680350"/>
            <a:ext cx="1753726" cy="5274365"/>
          </a:xfrm>
          <a:custGeom>
            <a:avLst/>
            <a:gdLst/>
            <a:ahLst/>
            <a:cxnLst/>
            <a:rect l="l" t="t" r="r" b="b"/>
            <a:pathLst>
              <a:path w="1753726" h="5274365">
                <a:moveTo>
                  <a:pt x="0" y="0"/>
                </a:moveTo>
                <a:lnTo>
                  <a:pt x="1753726" y="0"/>
                </a:lnTo>
                <a:lnTo>
                  <a:pt x="1753726" y="5274365"/>
                </a:lnTo>
                <a:lnTo>
                  <a:pt x="0" y="52743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886085" y="942975"/>
            <a:ext cx="10515829" cy="877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Match Day Expectations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60425" y="2825999"/>
            <a:ext cx="13737708" cy="684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19" lvl="1" indent="-410209" algn="l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HOME MATCHES: Players to be at courts 30 mins before match time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60425" y="5557176"/>
            <a:ext cx="13737708" cy="701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08" lvl="1" indent="-421004" algn="l">
              <a:lnSpc>
                <a:spcPts val="5459"/>
              </a:lnSpc>
              <a:buFont typeface="Arial"/>
              <a:buChar char="•"/>
            </a:pPr>
            <a:r>
              <a:rPr lang="en-US" sz="3899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AWAY MATCHES: 15 mins before the bus departs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20695" y="7397085"/>
            <a:ext cx="13277438" cy="2345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>
              <a:lnSpc>
                <a:spcPts val="4620"/>
              </a:lnSpc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All players are expected to travel to away matches by bus</a:t>
            </a:r>
          </a:p>
          <a:p>
            <a:pPr algn="l">
              <a:lnSpc>
                <a:spcPts val="4620"/>
              </a:lnSpc>
            </a:pPr>
            <a:r>
              <a:rPr lang="en-US" sz="3300" dirty="0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* If players go home with a parent/guardian after an away match, parents must email the coach prior to the match. </a:t>
            </a:r>
          </a:p>
          <a:p>
            <a:pPr algn="l">
              <a:lnSpc>
                <a:spcPts val="4620"/>
              </a:lnSpc>
            </a:pPr>
            <a:endParaRPr lang="en-US" sz="3300" dirty="0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370" y="9258300"/>
            <a:ext cx="19010740" cy="1261177"/>
            <a:chOff x="0" y="0"/>
            <a:chExt cx="5006944" cy="3321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06944" cy="332162"/>
            </a:xfrm>
            <a:custGeom>
              <a:avLst/>
              <a:gdLst/>
              <a:ahLst/>
              <a:cxnLst/>
              <a:rect l="l" t="t" r="r" b="b"/>
              <a:pathLst>
                <a:path w="5006944" h="332162">
                  <a:moveTo>
                    <a:pt x="0" y="0"/>
                  </a:moveTo>
                  <a:lnTo>
                    <a:pt x="5006944" y="0"/>
                  </a:lnTo>
                  <a:lnTo>
                    <a:pt x="5006944" y="332162"/>
                  </a:lnTo>
                  <a:lnTo>
                    <a:pt x="0" y="332162"/>
                  </a:lnTo>
                  <a:close/>
                </a:path>
              </a:pathLst>
            </a:custGeom>
            <a:solidFill>
              <a:srgbClr val="C1D18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06944" cy="370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61370" y="6889709"/>
            <a:ext cx="19160857" cy="6416145"/>
            <a:chOff x="0" y="0"/>
            <a:chExt cx="25547809" cy="8554860"/>
          </a:xfrm>
        </p:grpSpPr>
        <p:sp>
          <p:nvSpPr>
            <p:cNvPr id="6" name="Freeform 6"/>
            <p:cNvSpPr/>
            <p:nvPr/>
          </p:nvSpPr>
          <p:spPr>
            <a:xfrm>
              <a:off x="0" y="18599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8505774" y="9299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7011548" y="0"/>
              <a:ext cx="8536261" cy="8536261"/>
            </a:xfrm>
            <a:custGeom>
              <a:avLst/>
              <a:gdLst/>
              <a:ahLst/>
              <a:cxnLst/>
              <a:rect l="l" t="t" r="r" b="b"/>
              <a:pathLst>
                <a:path w="8536261" h="8536261">
                  <a:moveTo>
                    <a:pt x="0" y="0"/>
                  </a:moveTo>
                  <a:lnTo>
                    <a:pt x="8536261" y="0"/>
                  </a:lnTo>
                  <a:lnTo>
                    <a:pt x="8536261" y="8536261"/>
                  </a:lnTo>
                  <a:lnTo>
                    <a:pt x="0" y="8536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174014" y="1891265"/>
            <a:ext cx="12026665" cy="7303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lang="en-US" sz="3999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•Tennis is a Gentlelady’s sport. </a:t>
            </a:r>
          </a:p>
          <a:p>
            <a:pPr algn="ctr">
              <a:lnSpc>
                <a:spcPts val="3959"/>
              </a:lnSpc>
            </a:pPr>
            <a:endParaRPr lang="en-US" sz="3999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  <a:p>
            <a:pPr algn="ctr">
              <a:lnSpc>
                <a:spcPts val="3959"/>
              </a:lnSpc>
            </a:pPr>
            <a:r>
              <a:rPr lang="en-US" sz="3999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•ALL players will be expected to adhere to the Briarcliff Manor UFSD Code of Conduct</a:t>
            </a:r>
          </a:p>
          <a:p>
            <a:pPr algn="ctr">
              <a:lnSpc>
                <a:spcPts val="3959"/>
              </a:lnSpc>
            </a:pPr>
            <a:endParaRPr lang="en-US" sz="3999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  <a:p>
            <a:pPr algn="ctr">
              <a:lnSpc>
                <a:spcPts val="3959"/>
              </a:lnSpc>
            </a:pPr>
            <a:r>
              <a:rPr lang="en-US" sz="3999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•Social media comments should be limited to positive aspects of your team and teammates</a:t>
            </a:r>
          </a:p>
          <a:p>
            <a:pPr algn="ctr">
              <a:lnSpc>
                <a:spcPts val="3959"/>
              </a:lnSpc>
            </a:pPr>
            <a:endParaRPr lang="en-US" sz="3999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  <a:p>
            <a:pPr algn="ctr">
              <a:lnSpc>
                <a:spcPts val="3959"/>
              </a:lnSpc>
            </a:pPr>
            <a:r>
              <a:rPr lang="en-US" sz="3999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•All members of the team are expected to be kind and accepting to each other</a:t>
            </a:r>
          </a:p>
          <a:p>
            <a:pPr algn="ctr">
              <a:lnSpc>
                <a:spcPts val="4106"/>
              </a:lnSpc>
            </a:pPr>
            <a:endParaRPr lang="en-US" sz="3999">
              <a:solidFill>
                <a:srgbClr val="000000"/>
              </a:solidFill>
              <a:latin typeface="Boston Angel"/>
              <a:ea typeface="Boston Angel"/>
              <a:cs typeface="Boston Angel"/>
              <a:sym typeface="Boston Angel"/>
            </a:endParaRPr>
          </a:p>
          <a:p>
            <a:pPr algn="ctr">
              <a:lnSpc>
                <a:spcPts val="6104"/>
              </a:lnSpc>
            </a:pPr>
            <a:r>
              <a:rPr lang="en-US" sz="5499" b="1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Follow the Golden Rule!</a:t>
            </a:r>
          </a:p>
          <a:p>
            <a:pPr algn="ctr">
              <a:lnSpc>
                <a:spcPts val="4106"/>
              </a:lnSpc>
            </a:pPr>
            <a:endParaRPr lang="en-US" sz="5499" b="1">
              <a:solidFill>
                <a:srgbClr val="000000"/>
              </a:solidFill>
              <a:latin typeface="Boston Angel Bold"/>
              <a:ea typeface="Boston Angel Bold"/>
              <a:cs typeface="Boston Angel Bold"/>
              <a:sym typeface="Boston Angel Bold"/>
            </a:endParaRPr>
          </a:p>
          <a:p>
            <a:pPr algn="ctr">
              <a:lnSpc>
                <a:spcPts val="4106"/>
              </a:lnSpc>
            </a:pPr>
            <a:endParaRPr lang="en-US" sz="5499" b="1">
              <a:solidFill>
                <a:srgbClr val="000000"/>
              </a:solidFill>
              <a:latin typeface="Boston Angel Bold"/>
              <a:ea typeface="Boston Angel Bold"/>
              <a:cs typeface="Boston Angel Bold"/>
              <a:sym typeface="Boston Angel 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969955" y="2349278"/>
            <a:ext cx="3204059" cy="6909022"/>
          </a:xfrm>
          <a:custGeom>
            <a:avLst/>
            <a:gdLst/>
            <a:ahLst/>
            <a:cxnLst/>
            <a:rect l="l" t="t" r="r" b="b"/>
            <a:pathLst>
              <a:path w="3204059" h="6909022">
                <a:moveTo>
                  <a:pt x="0" y="0"/>
                </a:moveTo>
                <a:lnTo>
                  <a:pt x="3204059" y="0"/>
                </a:lnTo>
                <a:lnTo>
                  <a:pt x="3204059" y="6909022"/>
                </a:lnTo>
                <a:lnTo>
                  <a:pt x="0" y="69090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853227" y="547052"/>
            <a:ext cx="8297613" cy="877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Code of Conduct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6976" y="0"/>
            <a:ext cx="18839246" cy="10287000"/>
            <a:chOff x="0" y="0"/>
            <a:chExt cx="25118995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2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 flipH="1">
              <a:off x="11402995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13716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13716000" y="13716000"/>
                  </a:lnTo>
                  <a:lnTo>
                    <a:pt x="13716000" y="0"/>
                  </a:lnTo>
                  <a:close/>
                </a:path>
              </a:pathLst>
            </a:custGeom>
            <a:blipFill>
              <a:blip r:embed="rId3">
                <a:alphaModFix amt="42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486388" y="524510"/>
            <a:ext cx="9388065" cy="903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>
                <a:solidFill>
                  <a:srgbClr val="000000"/>
                </a:solidFill>
                <a:latin typeface="TAN Mon Cheri"/>
                <a:ea typeface="TAN Mon Cheri"/>
                <a:cs typeface="TAN Mon Cheri"/>
                <a:sym typeface="TAN Mon Cheri"/>
              </a:rPr>
              <a:t>Tennis Team Store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31770" y="2027436"/>
            <a:ext cx="15018149" cy="7181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BSN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•Team Order: ¼ Zip –$35 personalized and embroidered (REQUIRED)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~ 2 week turnaround. Payment needed ASAP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(Cash or check made out to Briarcliff Boosters Club)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000000"/>
              </a:solidFill>
              <a:latin typeface="Boston Angel Bold"/>
              <a:ea typeface="Boston Angel Bold"/>
              <a:cs typeface="Boston Angel Bold"/>
              <a:sym typeface="Boston Angel Bold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•Team Store: Optional branded merchandise for players and fans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u="sng" dirty="0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Traditional Shop</a:t>
            </a:r>
            <a:r>
              <a:rPr lang="en-US" sz="3999" b="1" dirty="0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 - 4 week turnaround; pay online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u="sng" dirty="0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Sprint Shop</a:t>
            </a:r>
            <a:r>
              <a:rPr lang="en-US" sz="3999" b="1" dirty="0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– 1 week delivery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000000"/>
              </a:solidFill>
              <a:latin typeface="Boston Angel Bold"/>
              <a:ea typeface="Boston Angel Bold"/>
              <a:cs typeface="Boston Angel Bold"/>
              <a:sym typeface="Boston Angel Bold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000000"/>
                </a:solidFill>
                <a:latin typeface="Boston Angel Bold"/>
                <a:ea typeface="Boston Angel Bold"/>
                <a:cs typeface="Boston Angel Bold"/>
                <a:sym typeface="Boston Angel Bold"/>
              </a:rPr>
              <a:t>•DEADLINE for orders: Monday, 9/1 @ 11:59 pm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61370" y="8328394"/>
            <a:ext cx="19010740" cy="2191083"/>
            <a:chOff x="0" y="0"/>
            <a:chExt cx="5006944" cy="5770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06944" cy="577075"/>
            </a:xfrm>
            <a:custGeom>
              <a:avLst/>
              <a:gdLst/>
              <a:ahLst/>
              <a:cxnLst/>
              <a:rect l="l" t="t" r="r" b="b"/>
              <a:pathLst>
                <a:path w="5006944" h="577075">
                  <a:moveTo>
                    <a:pt x="0" y="0"/>
                  </a:moveTo>
                  <a:lnTo>
                    <a:pt x="5006944" y="0"/>
                  </a:lnTo>
                  <a:lnTo>
                    <a:pt x="5006944" y="577075"/>
                  </a:lnTo>
                  <a:lnTo>
                    <a:pt x="0" y="577075"/>
                  </a:lnTo>
                  <a:close/>
                </a:path>
              </a:pathLst>
            </a:custGeom>
            <a:solidFill>
              <a:srgbClr val="C1D18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06944" cy="61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549040" y="856848"/>
            <a:ext cx="11604163" cy="163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60"/>
              </a:lnSpc>
            </a:pPr>
            <a:r>
              <a:rPr lang="en-US" sz="12000">
                <a:solidFill>
                  <a:srgbClr val="12111D"/>
                </a:solidFill>
                <a:latin typeface="TAN Mon Cheri"/>
                <a:ea typeface="TAN Mon Cheri"/>
                <a:cs typeface="TAN Mon Cheri"/>
                <a:sym typeface="TAN Mon Cheri"/>
              </a:rPr>
              <a:t>Questions?</a:t>
            </a:r>
          </a:p>
        </p:txBody>
      </p:sp>
      <p:sp>
        <p:nvSpPr>
          <p:cNvPr id="6" name="Freeform 6"/>
          <p:cNvSpPr/>
          <p:nvPr/>
        </p:nvSpPr>
        <p:spPr>
          <a:xfrm>
            <a:off x="-237939" y="7165433"/>
            <a:ext cx="18763878" cy="6708086"/>
          </a:xfrm>
          <a:custGeom>
            <a:avLst/>
            <a:gdLst/>
            <a:ahLst/>
            <a:cxnLst/>
            <a:rect l="l" t="t" r="r" b="b"/>
            <a:pathLst>
              <a:path w="18763878" h="6708086">
                <a:moveTo>
                  <a:pt x="0" y="0"/>
                </a:moveTo>
                <a:lnTo>
                  <a:pt x="18763878" y="0"/>
                </a:lnTo>
                <a:lnTo>
                  <a:pt x="18763878" y="6708087"/>
                </a:lnTo>
                <a:lnTo>
                  <a:pt x="0" y="6708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flipH="1">
            <a:off x="12379009" y="666348"/>
            <a:ext cx="4841130" cy="9620652"/>
          </a:xfrm>
          <a:custGeom>
            <a:avLst/>
            <a:gdLst/>
            <a:ahLst/>
            <a:cxnLst/>
            <a:rect l="l" t="t" r="r" b="b"/>
            <a:pathLst>
              <a:path w="4841130" h="9620652">
                <a:moveTo>
                  <a:pt x="4841130" y="0"/>
                </a:moveTo>
                <a:lnTo>
                  <a:pt x="0" y="0"/>
                </a:lnTo>
                <a:lnTo>
                  <a:pt x="0" y="9620652"/>
                </a:lnTo>
                <a:lnTo>
                  <a:pt x="4841130" y="9620652"/>
                </a:lnTo>
                <a:lnTo>
                  <a:pt x="4841130" y="0"/>
                </a:lnTo>
                <a:close/>
              </a:path>
            </a:pathLst>
          </a:custGeom>
          <a:blipFill>
            <a:blip r:embed="rId3"/>
            <a:stretch>
              <a:fillRect b="-388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97268" y="413231"/>
            <a:ext cx="2251772" cy="2327413"/>
          </a:xfrm>
          <a:custGeom>
            <a:avLst/>
            <a:gdLst/>
            <a:ahLst/>
            <a:cxnLst/>
            <a:rect l="l" t="t" r="r" b="b"/>
            <a:pathLst>
              <a:path w="2251772" h="2327413">
                <a:moveTo>
                  <a:pt x="0" y="0"/>
                </a:moveTo>
                <a:lnTo>
                  <a:pt x="2251772" y="0"/>
                </a:lnTo>
                <a:lnTo>
                  <a:pt x="2251772" y="2327413"/>
                </a:lnTo>
                <a:lnTo>
                  <a:pt x="0" y="2327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3341919" y="3727451"/>
            <a:ext cx="10616181" cy="1536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7"/>
              </a:lnSpc>
            </a:pPr>
            <a:r>
              <a:rPr lang="en-US" sz="5399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Thank you!</a:t>
            </a:r>
          </a:p>
          <a:p>
            <a:pPr algn="ctr">
              <a:lnSpc>
                <a:spcPts val="5777"/>
              </a:lnSpc>
            </a:pPr>
            <a:r>
              <a:rPr lang="en-US" sz="5399">
                <a:solidFill>
                  <a:srgbClr val="000000"/>
                </a:solidFill>
                <a:latin typeface="Boston Angel"/>
                <a:ea typeface="Boston Angel"/>
                <a:cs typeface="Boston Angel"/>
                <a:sym typeface="Boston Angel"/>
              </a:rPr>
              <a:t>Looking forward to a fun season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799574" y="413231"/>
            <a:ext cx="2251772" cy="2327413"/>
          </a:xfrm>
          <a:custGeom>
            <a:avLst/>
            <a:gdLst/>
            <a:ahLst/>
            <a:cxnLst/>
            <a:rect l="l" t="t" r="r" b="b"/>
            <a:pathLst>
              <a:path w="2251772" h="2327413">
                <a:moveTo>
                  <a:pt x="0" y="0"/>
                </a:moveTo>
                <a:lnTo>
                  <a:pt x="2251771" y="0"/>
                </a:lnTo>
                <a:lnTo>
                  <a:pt x="2251771" y="2327413"/>
                </a:lnTo>
                <a:lnTo>
                  <a:pt x="0" y="2327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595</Words>
  <Application>Microsoft Macintosh PowerPoint</Application>
  <PresentationFormat>Custom</PresentationFormat>
  <Paragraphs>92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Boston Angel</vt:lpstr>
      <vt:lpstr>Boston Angel Bold</vt:lpstr>
      <vt:lpstr>Arial</vt:lpstr>
      <vt:lpstr>Calibri</vt:lpstr>
      <vt:lpstr>TAN Mon Cheri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Briarcliff</dc:title>
  <cp:lastModifiedBy>Karen McCarthy</cp:lastModifiedBy>
  <cp:revision>2</cp:revision>
  <dcterms:created xsi:type="dcterms:W3CDTF">2006-08-16T00:00:00Z</dcterms:created>
  <dcterms:modified xsi:type="dcterms:W3CDTF">2026-06-26T23:20:17Z</dcterms:modified>
  <dc:identifier>DAHNslP6Tj8</dc:identifier>
</cp:coreProperties>
</file>