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71" r:id="rId5"/>
    <p:sldId id="264" r:id="rId6"/>
    <p:sldId id="265" r:id="rId7"/>
    <p:sldId id="268" r:id="rId8"/>
    <p:sldId id="270" r:id="rId9"/>
    <p:sldId id="262" r:id="rId10"/>
    <p:sldId id="2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8D34C8F-87C2-4F48-81DD-895156377A68}">
          <p14:sldIdLst>
            <p14:sldId id="256"/>
            <p14:sldId id="257"/>
            <p14:sldId id="258"/>
            <p14:sldId id="271"/>
            <p14:sldId id="264"/>
            <p14:sldId id="265"/>
            <p14:sldId id="268"/>
            <p14:sldId id="270"/>
            <p14:sldId id="262"/>
            <p14:sldId id="2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1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A30FD2-CFF0-DC4A-8252-BFC8522AEE92}" v="1" dt="2026-06-27T19:33:11.9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82" autoAdjust="0"/>
    <p:restoredTop sz="95735" autoAdjust="0"/>
  </p:normalViewPr>
  <p:slideViewPr>
    <p:cSldViewPr snapToGrid="0">
      <p:cViewPr varScale="1">
        <p:scale>
          <a:sx n="112" d="100"/>
          <a:sy n="112" d="100"/>
        </p:scale>
        <p:origin x="232" y="272"/>
      </p:cViewPr>
      <p:guideLst/>
    </p:cSldViewPr>
  </p:slideViewPr>
  <p:notesTextViewPr>
    <p:cViewPr>
      <p:scale>
        <a:sx n="1" d="1"/>
        <a:sy n="1" d="1"/>
      </p:scale>
      <p:origin x="0" y="0"/>
    </p:cViewPr>
  </p:notesTextViewPr>
  <p:notesViewPr>
    <p:cSldViewPr snapToGrid="0">
      <p:cViewPr varScale="1">
        <p:scale>
          <a:sx n="91" d="100"/>
          <a:sy n="91" d="100"/>
        </p:scale>
        <p:origin x="375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3C77B-1C8D-4F85-ABD5-80D149EA3D5B}" type="datetimeFigureOut">
              <a:rPr lang="en-US" smtClean="0"/>
              <a:t>6/27/26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E6FAF9-F596-4F8E-BEED-31906069A1D5}" type="slidenum">
              <a:rPr lang="en-US" smtClean="0"/>
              <a:t>‹#›</a:t>
            </a:fld>
            <a:endParaRPr lang="en-US"/>
          </a:p>
        </p:txBody>
      </p:sp>
    </p:spTree>
    <p:extLst>
      <p:ext uri="{BB962C8B-B14F-4D97-AF65-F5344CB8AC3E}">
        <p14:creationId xmlns:p14="http://schemas.microsoft.com/office/powerpoint/2010/main" val="257610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48B03-461E-42B3-B09F-89226EF87C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112498-4929-4E6B-86D0-CF8654FC0C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23D2D9-ABF7-4D49-8A64-0C4102BE3FDB}"/>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5" name="Footer Placeholder 4">
            <a:extLst>
              <a:ext uri="{FF2B5EF4-FFF2-40B4-BE49-F238E27FC236}">
                <a16:creationId xmlns:a16="http://schemas.microsoft.com/office/drawing/2014/main" id="{52E9797B-2CFB-4DF2-BC42-7180FC494E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6CAF11-2579-47A5-A584-C9CA876C9E14}"/>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191772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85322-CAC0-4564-8C47-81DDACCD52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DFFD06-B4B5-485F-8678-22E21BEDF8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302E50-CE73-4206-AD31-3504DCACB509}"/>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5" name="Footer Placeholder 4">
            <a:extLst>
              <a:ext uri="{FF2B5EF4-FFF2-40B4-BE49-F238E27FC236}">
                <a16:creationId xmlns:a16="http://schemas.microsoft.com/office/drawing/2014/main" id="{63B02286-CA44-40EC-BAB3-09ADE6115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ED6696-02E9-480F-A821-BABD385B2E5A}"/>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398751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2A657-843F-47A7-9AF7-5D71B1B5D0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52DD32-830C-4AD8-85E8-7886CD92C3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4114B8-BCCF-4286-99F8-D7F60F290B1C}"/>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5" name="Footer Placeholder 4">
            <a:extLst>
              <a:ext uri="{FF2B5EF4-FFF2-40B4-BE49-F238E27FC236}">
                <a16:creationId xmlns:a16="http://schemas.microsoft.com/office/drawing/2014/main" id="{F6CB6E57-4160-4041-AB68-495901317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727314-52D5-416D-BC73-630C8C11500C}"/>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304824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3376F-3AAF-4F1A-9765-2BF4F51DE7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3428C-942C-497B-909C-F00525F8C9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C8787D-92B6-4315-A344-FE6C1C6FC9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41265E-7504-4D72-833B-334445893F4A}"/>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6" name="Footer Placeholder 5">
            <a:extLst>
              <a:ext uri="{FF2B5EF4-FFF2-40B4-BE49-F238E27FC236}">
                <a16:creationId xmlns:a16="http://schemas.microsoft.com/office/drawing/2014/main" id="{1BFF0F82-96FC-435C-A44C-90D3EE9B6A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7754F2-D016-4FA0-B243-8EA6904A7010}"/>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463956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0AC7-C231-4DCE-A006-8A92DDF44B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9F4609-FBB4-4DD8-91E3-7D83A9ACEE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A3C4A8-8313-4CCE-9140-FB37633D91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353F15-57BA-4055-95CC-A107C89CD1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64D593-CA4F-4906-A1B8-050DCFE910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E1A1DE-7CAA-4D92-8A79-A465794D03B1}"/>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8" name="Footer Placeholder 7">
            <a:extLst>
              <a:ext uri="{FF2B5EF4-FFF2-40B4-BE49-F238E27FC236}">
                <a16:creationId xmlns:a16="http://schemas.microsoft.com/office/drawing/2014/main" id="{29913875-00FA-47B1-86F6-B8B063329B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AC37D6-C825-4D11-8ADA-0045560B712D}"/>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627315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1B388-4BFE-458C-ACCD-4DBA0045C1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168FE2-B6B2-454A-9D35-4E5FCB11371B}"/>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4" name="Footer Placeholder 3">
            <a:extLst>
              <a:ext uri="{FF2B5EF4-FFF2-40B4-BE49-F238E27FC236}">
                <a16:creationId xmlns:a16="http://schemas.microsoft.com/office/drawing/2014/main" id="{D56A6A28-8719-4BE3-A4C6-313A1EF61C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485D65-CBC4-4CB5-B12A-D608936605E9}"/>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2598075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22F26F-7EF9-4D27-9E8A-E505B6618806}"/>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3" name="Footer Placeholder 2">
            <a:extLst>
              <a:ext uri="{FF2B5EF4-FFF2-40B4-BE49-F238E27FC236}">
                <a16:creationId xmlns:a16="http://schemas.microsoft.com/office/drawing/2014/main" id="{A19ED150-2718-468E-893F-54573F838E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1403F9-6FFE-4AA5-8B65-D1DA89669DFE}"/>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100991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2A198-C235-471D-91E6-92170F0A68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EFDD71-EC9E-44F9-868E-B27F1B3736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94BD52-2AB9-4305-B6A2-42410A95C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53F40-FF2E-444F-8483-C10354335610}"/>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6" name="Footer Placeholder 5">
            <a:extLst>
              <a:ext uri="{FF2B5EF4-FFF2-40B4-BE49-F238E27FC236}">
                <a16:creationId xmlns:a16="http://schemas.microsoft.com/office/drawing/2014/main" id="{AA9BFFDC-0E7E-47CF-ACB6-2E1C798451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2C691C-9263-42BB-82A2-21B917B714E5}"/>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584609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3315-F03E-4CB2-80AF-01EC59908D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5A9A03-1AD1-4797-898C-7FAE019DBB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366D92-B9DF-473C-B884-FC9ABC23D8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6B71D6-179F-4226-8E8D-CE2F3E0A2BF4}"/>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6" name="Footer Placeholder 5">
            <a:extLst>
              <a:ext uri="{FF2B5EF4-FFF2-40B4-BE49-F238E27FC236}">
                <a16:creationId xmlns:a16="http://schemas.microsoft.com/office/drawing/2014/main" id="{AAEA574A-2460-43AE-A11C-CA70758A0F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5B9F6D-99CD-4E4A-BE36-A72F6465C6E2}"/>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3991062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1CD1-5515-4081-855C-366F382868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A32EC8-48CF-41EB-A88E-BE4D0B4242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47E9C-82FA-4441-B99A-0EBA37D85D26}"/>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5" name="Footer Placeholder 4">
            <a:extLst>
              <a:ext uri="{FF2B5EF4-FFF2-40B4-BE49-F238E27FC236}">
                <a16:creationId xmlns:a16="http://schemas.microsoft.com/office/drawing/2014/main" id="{667600A1-A6C8-4FE7-B5DD-5613BF9FF9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976A5-C142-4B2B-A441-4880E6E8EA61}"/>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155173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CE4DA0-57AF-4664-A8B2-FF91A8E523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E580F3-AB3E-422C-B75B-F3706736B6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9AC31-311E-414E-94F0-9EB8A17C7152}"/>
              </a:ext>
            </a:extLst>
          </p:cNvPr>
          <p:cNvSpPr>
            <a:spLocks noGrp="1"/>
          </p:cNvSpPr>
          <p:nvPr>
            <p:ph type="dt" sz="half" idx="10"/>
          </p:nvPr>
        </p:nvSpPr>
        <p:spPr/>
        <p:txBody>
          <a:bodyPr/>
          <a:lstStyle/>
          <a:p>
            <a:fld id="{15494A39-C0A7-47C4-8CB2-18F6E21E669A}" type="datetimeFigureOut">
              <a:rPr lang="en-US" smtClean="0"/>
              <a:t>6/27/26</a:t>
            </a:fld>
            <a:endParaRPr lang="en-US"/>
          </a:p>
        </p:txBody>
      </p:sp>
      <p:sp>
        <p:nvSpPr>
          <p:cNvPr id="5" name="Footer Placeholder 4">
            <a:extLst>
              <a:ext uri="{FF2B5EF4-FFF2-40B4-BE49-F238E27FC236}">
                <a16:creationId xmlns:a16="http://schemas.microsoft.com/office/drawing/2014/main" id="{91A31CE8-BECE-4078-AF3C-5C24046A7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CFC65-5790-487B-922D-6F9CC18DC3F9}"/>
              </a:ext>
            </a:extLst>
          </p:cNvPr>
          <p:cNvSpPr>
            <a:spLocks noGrp="1"/>
          </p:cNvSpPr>
          <p:nvPr>
            <p:ph type="sldNum" sz="quarter" idx="12"/>
          </p:nvPr>
        </p:nvSpPr>
        <p:spPr/>
        <p:txBody>
          <a:bodyPr/>
          <a:lstStyle/>
          <a:p>
            <a:fld id="{BE54E420-47C1-44F2-9DCE-6E9A65E47845}" type="slidenum">
              <a:rPr lang="en-US" smtClean="0"/>
              <a:t>‹#›</a:t>
            </a:fld>
            <a:endParaRPr lang="en-US"/>
          </a:p>
        </p:txBody>
      </p:sp>
    </p:spTree>
    <p:extLst>
      <p:ext uri="{BB962C8B-B14F-4D97-AF65-F5344CB8AC3E}">
        <p14:creationId xmlns:p14="http://schemas.microsoft.com/office/powerpoint/2010/main" val="194067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0C58E9-F318-403B-95B5-851D13DCE8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81BE00-CAD9-4B04-82AD-DA3C81B27B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89721E-1917-454C-8370-7152CB8776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494A39-C0A7-47C4-8CB2-18F6E21E669A}" type="datetimeFigureOut">
              <a:rPr lang="en-US" smtClean="0"/>
              <a:t>6/27/26</a:t>
            </a:fld>
            <a:endParaRPr lang="en-US"/>
          </a:p>
        </p:txBody>
      </p:sp>
      <p:sp>
        <p:nvSpPr>
          <p:cNvPr id="5" name="Footer Placeholder 4">
            <a:extLst>
              <a:ext uri="{FF2B5EF4-FFF2-40B4-BE49-F238E27FC236}">
                <a16:creationId xmlns:a16="http://schemas.microsoft.com/office/drawing/2014/main" id="{B4EF7966-DB33-4A64-95A5-9FC5EA74EE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C9335B-F17B-4690-BCC7-85AD3CAA7E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54E420-47C1-44F2-9DCE-6E9A65E47845}" type="slidenum">
              <a:rPr lang="en-US" smtClean="0"/>
              <a:t>‹#›</a:t>
            </a:fld>
            <a:endParaRPr lang="en-US"/>
          </a:p>
        </p:txBody>
      </p:sp>
    </p:spTree>
    <p:extLst>
      <p:ext uri="{BB962C8B-B14F-4D97-AF65-F5344CB8AC3E}">
        <p14:creationId xmlns:p14="http://schemas.microsoft.com/office/powerpoint/2010/main" val="3225480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Thau@Briarcliffschools.org"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mailto:Manglin@Briarcliffschools.org"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MAnglin@Briarcliffschools.org" TargetMode="External"/><Relationship Id="rId2" Type="http://schemas.openxmlformats.org/officeDocument/2006/relationships/hyperlink" Target="mailto:AThau@Briarcliffschools.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5C5C395-1144-044C-9CEE-DBE0B6D3BAA3}"/>
              </a:ext>
            </a:extLst>
          </p:cNvPr>
          <p:cNvSpPr txBox="1">
            <a:spLocks/>
          </p:cNvSpPr>
          <p:nvPr/>
        </p:nvSpPr>
        <p:spPr>
          <a:xfrm>
            <a:off x="838200" y="5532437"/>
            <a:ext cx="10515600" cy="1325563"/>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solidFill>
                  <a:srgbClr val="002060"/>
                </a:solidFill>
                <a:latin typeface="Calibri" panose="020F0502020204030204" pitchFamily="34" charset="0"/>
                <a:ea typeface="Roboto" panose="02000000000000000000" pitchFamily="2" charset="0"/>
                <a:cs typeface="Calibri" panose="020F0502020204030204" pitchFamily="34" charset="0"/>
              </a:rPr>
              <a:t>2026 MODIFIED VOLLEYBALL</a:t>
            </a:r>
            <a:br>
              <a:rPr lang="en-US" sz="3600" dirty="0">
                <a:solidFill>
                  <a:srgbClr val="002060"/>
                </a:solidFill>
                <a:latin typeface="Calibri" panose="020F0502020204030204" pitchFamily="34" charset="0"/>
                <a:ea typeface="Roboto" panose="02000000000000000000" pitchFamily="2" charset="0"/>
                <a:cs typeface="Calibri" panose="020F0502020204030204" pitchFamily="34" charset="0"/>
              </a:rPr>
            </a:br>
            <a:endParaRPr lang="en-US" sz="3600" dirty="0">
              <a:solidFill>
                <a:srgbClr val="002060"/>
              </a:solidFill>
              <a:latin typeface="Calibri" panose="020F0502020204030204" pitchFamily="34" charset="0"/>
              <a:ea typeface="Roboto" panose="02000000000000000000" pitchFamily="2" charset="0"/>
              <a:cs typeface="Calibri" panose="020F0502020204030204" pitchFamily="34" charset="0"/>
            </a:endParaRPr>
          </a:p>
        </p:txBody>
      </p:sp>
      <p:sp>
        <p:nvSpPr>
          <p:cNvPr id="6" name="Rectangle 5">
            <a:extLst>
              <a:ext uri="{FF2B5EF4-FFF2-40B4-BE49-F238E27FC236}">
                <a16:creationId xmlns:a16="http://schemas.microsoft.com/office/drawing/2014/main" id="{D7876E59-E60E-B24E-A19F-FEB229B2CA9B}"/>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60"/>
              </a:solidFill>
            </a:endParaRPr>
          </a:p>
        </p:txBody>
      </p:sp>
      <p:sp>
        <p:nvSpPr>
          <p:cNvPr id="7" name="Rectangle 6">
            <a:extLst>
              <a:ext uri="{FF2B5EF4-FFF2-40B4-BE49-F238E27FC236}">
                <a16:creationId xmlns:a16="http://schemas.microsoft.com/office/drawing/2014/main" id="{3044D83A-77C2-D243-A37D-ADEA00E6602E}"/>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EFEEAF82-DF65-9942-8C89-F16721431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4316" y="373806"/>
            <a:ext cx="5114261" cy="5196183"/>
          </a:xfrm>
          <a:prstGeom prst="rect">
            <a:avLst/>
          </a:prstGeom>
        </p:spPr>
      </p:pic>
    </p:spTree>
    <p:extLst>
      <p:ext uri="{BB962C8B-B14F-4D97-AF65-F5344CB8AC3E}">
        <p14:creationId xmlns:p14="http://schemas.microsoft.com/office/powerpoint/2010/main" val="3089471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Coaching Staff</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888EF42-A08C-5F43-BCC1-7AC2B34E981C}"/>
              </a:ext>
            </a:extLst>
          </p:cNvPr>
          <p:cNvSpPr txBox="1"/>
          <p:nvPr/>
        </p:nvSpPr>
        <p:spPr>
          <a:xfrm>
            <a:off x="1656436" y="1924727"/>
            <a:ext cx="8879128" cy="4524315"/>
          </a:xfrm>
          <a:prstGeom prst="rect">
            <a:avLst/>
          </a:prstGeom>
          <a:noFill/>
        </p:spPr>
        <p:txBody>
          <a:bodyPr wrap="square" rtlCol="0">
            <a:spAutoFit/>
          </a:bodyPr>
          <a:lstStyle/>
          <a:p>
            <a:pPr algn="ctr"/>
            <a:r>
              <a:rPr lang="en-US" sz="3600" dirty="0">
                <a:solidFill>
                  <a:srgbClr val="002060"/>
                </a:solidFill>
              </a:rPr>
              <a:t>Head Coaches</a:t>
            </a:r>
          </a:p>
          <a:p>
            <a:pPr algn="ctr"/>
            <a:r>
              <a:rPr lang="en-US" sz="3600" dirty="0">
                <a:solidFill>
                  <a:srgbClr val="002060"/>
                </a:solidFill>
              </a:rPr>
              <a:t>A.J. </a:t>
            </a:r>
            <a:r>
              <a:rPr lang="en-US" sz="3600" dirty="0" err="1">
                <a:solidFill>
                  <a:srgbClr val="002060"/>
                </a:solidFill>
              </a:rPr>
              <a:t>Thau</a:t>
            </a:r>
            <a:endParaRPr lang="en-US" sz="3600" dirty="0">
              <a:solidFill>
                <a:srgbClr val="002060"/>
              </a:solidFill>
            </a:endParaRPr>
          </a:p>
          <a:p>
            <a:pPr algn="ctr"/>
            <a:r>
              <a:rPr lang="en-US" sz="3600" dirty="0">
                <a:solidFill>
                  <a:srgbClr val="002060"/>
                </a:solidFill>
                <a:hlinkClick r:id="rId3"/>
              </a:rPr>
              <a:t>AThau@Briarcliffschools.org</a:t>
            </a:r>
            <a:endParaRPr lang="en-US" sz="3600" dirty="0">
              <a:solidFill>
                <a:srgbClr val="002060"/>
              </a:solidFill>
            </a:endParaRPr>
          </a:p>
          <a:p>
            <a:pPr algn="ctr"/>
            <a:endParaRPr lang="en-US" sz="3600" dirty="0">
              <a:solidFill>
                <a:srgbClr val="002060"/>
              </a:solidFill>
            </a:endParaRPr>
          </a:p>
          <a:p>
            <a:pPr algn="ctr"/>
            <a:r>
              <a:rPr lang="en-US" sz="3600" dirty="0">
                <a:solidFill>
                  <a:srgbClr val="002060"/>
                </a:solidFill>
              </a:rPr>
              <a:t>Marlon Anglin</a:t>
            </a:r>
          </a:p>
          <a:p>
            <a:pPr algn="ctr"/>
            <a:r>
              <a:rPr lang="en-US" sz="3600" dirty="0">
                <a:solidFill>
                  <a:srgbClr val="002060"/>
                </a:solidFill>
                <a:hlinkClick r:id="rId4"/>
              </a:rPr>
              <a:t>MAnglin@Briarcliffschools.org</a:t>
            </a:r>
            <a:endParaRPr lang="en-US" sz="3600" dirty="0">
              <a:solidFill>
                <a:srgbClr val="002060"/>
              </a:solidFill>
            </a:endParaRPr>
          </a:p>
          <a:p>
            <a:pPr algn="ctr"/>
            <a:endParaRPr lang="en-US" sz="3600" dirty="0">
              <a:solidFill>
                <a:srgbClr val="002060"/>
              </a:solidFill>
            </a:endParaRPr>
          </a:p>
          <a:p>
            <a:pPr algn="ctr"/>
            <a:endParaRPr lang="en-US" dirty="0">
              <a:solidFill>
                <a:srgbClr val="002060"/>
              </a:solidFill>
            </a:endParaRPr>
          </a:p>
          <a:p>
            <a:pPr algn="ctr"/>
            <a:endParaRPr lang="en-US" dirty="0">
              <a:solidFill>
                <a:srgbClr val="002060"/>
              </a:solidFill>
            </a:endParaRPr>
          </a:p>
        </p:txBody>
      </p:sp>
    </p:spTree>
    <p:extLst>
      <p:ext uri="{BB962C8B-B14F-4D97-AF65-F5344CB8AC3E}">
        <p14:creationId xmlns:p14="http://schemas.microsoft.com/office/powerpoint/2010/main" val="8017740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Program Philosophy </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C11503A-6879-684E-994B-3FE3B85F7847}"/>
              </a:ext>
            </a:extLst>
          </p:cNvPr>
          <p:cNvSpPr txBox="1"/>
          <p:nvPr/>
        </p:nvSpPr>
        <p:spPr>
          <a:xfrm>
            <a:off x="1710070" y="2002108"/>
            <a:ext cx="8771860" cy="3139321"/>
          </a:xfrm>
          <a:prstGeom prst="rect">
            <a:avLst/>
          </a:prstGeom>
          <a:noFill/>
        </p:spPr>
        <p:txBody>
          <a:bodyPr wrap="square" rtlCol="0">
            <a:spAutoFit/>
          </a:bodyPr>
          <a:lstStyle/>
          <a:p>
            <a:pPr algn="ctr"/>
            <a:r>
              <a:rPr lang="en-US" sz="3600" b="1" dirty="0">
                <a:solidFill>
                  <a:schemeClr val="accent2"/>
                </a:solidFill>
                <a:latin typeface="Comic Sans MS" panose="030F0902030302020204" pitchFamily="66" charset="0"/>
              </a:rPr>
              <a:t>Volleyball Mission Statement</a:t>
            </a:r>
            <a:endParaRPr lang="en-US" sz="3600" dirty="0">
              <a:solidFill>
                <a:schemeClr val="accent2"/>
              </a:solidFill>
              <a:latin typeface="Comic Sans MS" panose="030F0902030302020204" pitchFamily="66" charset="0"/>
            </a:endParaRPr>
          </a:p>
          <a:p>
            <a:pPr algn="ctr"/>
            <a:r>
              <a:rPr lang="en-US" b="1" dirty="0">
                <a:solidFill>
                  <a:srgbClr val="002060"/>
                </a:solidFill>
              </a:rPr>
              <a:t> </a:t>
            </a:r>
            <a:endParaRPr lang="en-US" dirty="0">
              <a:solidFill>
                <a:srgbClr val="002060"/>
              </a:solidFill>
            </a:endParaRPr>
          </a:p>
          <a:p>
            <a:pPr algn="ctr"/>
            <a:r>
              <a:rPr lang="en-US" sz="2400" dirty="0">
                <a:solidFill>
                  <a:srgbClr val="002060"/>
                </a:solidFill>
                <a:latin typeface="Comic Sans MS" panose="030F0902030302020204" pitchFamily="66" charset="0"/>
              </a:rPr>
              <a:t>Our goal is to teach middle school students the fundamentals of volleyball in a fun and informative manner.   We will do this through teamwork, determination, dedication, responsibility, integrity, sportsmanship, respect and self-discipline from our student-athletes both on and off the court.</a:t>
            </a:r>
          </a:p>
        </p:txBody>
      </p:sp>
      <p:sp>
        <p:nvSpPr>
          <p:cNvPr id="14" name="TextBox 13">
            <a:extLst>
              <a:ext uri="{FF2B5EF4-FFF2-40B4-BE49-F238E27FC236}">
                <a16:creationId xmlns:a16="http://schemas.microsoft.com/office/drawing/2014/main" id="{D4B440B2-9052-9842-8142-87DEFF447E48}"/>
              </a:ext>
            </a:extLst>
          </p:cNvPr>
          <p:cNvSpPr txBox="1"/>
          <p:nvPr/>
        </p:nvSpPr>
        <p:spPr>
          <a:xfrm>
            <a:off x="1829883" y="4199916"/>
            <a:ext cx="8771860" cy="369332"/>
          </a:xfrm>
          <a:prstGeom prst="rect">
            <a:avLst/>
          </a:prstGeom>
          <a:noFill/>
        </p:spPr>
        <p:txBody>
          <a:bodyPr wrap="square" rtlCol="0">
            <a:spAutoFit/>
          </a:bodyPr>
          <a:lstStyle/>
          <a:p>
            <a:pPr algn="ctr"/>
            <a:r>
              <a:rPr lang="en-US" dirty="0">
                <a:solidFill>
                  <a:srgbClr val="002060"/>
                </a:solidFill>
              </a:rPr>
              <a:t>. </a:t>
            </a:r>
          </a:p>
        </p:txBody>
      </p:sp>
    </p:spTree>
    <p:extLst>
      <p:ext uri="{BB962C8B-B14F-4D97-AF65-F5344CB8AC3E}">
        <p14:creationId xmlns:p14="http://schemas.microsoft.com/office/powerpoint/2010/main" val="3560640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Practice</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EA5187A-BC03-3844-9D84-5D024C910121}"/>
              </a:ext>
            </a:extLst>
          </p:cNvPr>
          <p:cNvSpPr txBox="1"/>
          <p:nvPr/>
        </p:nvSpPr>
        <p:spPr>
          <a:xfrm>
            <a:off x="1677640" y="1225689"/>
            <a:ext cx="8516679" cy="5909310"/>
          </a:xfrm>
          <a:prstGeom prst="rect">
            <a:avLst/>
          </a:prstGeom>
          <a:noFill/>
        </p:spPr>
        <p:txBody>
          <a:bodyPr wrap="square" rtlCol="0">
            <a:spAutoFit/>
          </a:bodyPr>
          <a:lstStyle/>
          <a:p>
            <a:pPr algn="ctr"/>
            <a:r>
              <a:rPr lang="en-US" b="1" dirty="0">
                <a:solidFill>
                  <a:srgbClr val="002060"/>
                </a:solidFill>
              </a:rPr>
              <a:t> </a:t>
            </a:r>
            <a:endParaRPr lang="en-US" dirty="0">
              <a:solidFill>
                <a:srgbClr val="002060"/>
              </a:solidFill>
            </a:endParaRPr>
          </a:p>
          <a:p>
            <a:pPr algn="ctr"/>
            <a:r>
              <a:rPr lang="en-US" sz="2400" b="1" i="1" dirty="0">
                <a:solidFill>
                  <a:srgbClr val="002060"/>
                </a:solidFill>
              </a:rPr>
              <a:t>“Hard work beats talent when </a:t>
            </a:r>
            <a:endParaRPr lang="en-US" sz="2400" b="1" dirty="0">
              <a:solidFill>
                <a:srgbClr val="002060"/>
              </a:solidFill>
            </a:endParaRPr>
          </a:p>
          <a:p>
            <a:pPr algn="ctr"/>
            <a:r>
              <a:rPr lang="en-US" sz="2400" b="1" i="1" dirty="0">
                <a:solidFill>
                  <a:srgbClr val="002060"/>
                </a:solidFill>
              </a:rPr>
              <a:t>talent doesn’t work hard”</a:t>
            </a:r>
            <a:endParaRPr lang="en-US" sz="2400" b="1" dirty="0">
              <a:solidFill>
                <a:srgbClr val="002060"/>
              </a:solidFill>
            </a:endParaRPr>
          </a:p>
          <a:p>
            <a:pPr algn="ctr"/>
            <a:r>
              <a:rPr lang="en-US" sz="2400" dirty="0">
                <a:solidFill>
                  <a:srgbClr val="002060"/>
                </a:solidFill>
              </a:rPr>
              <a:t> </a:t>
            </a:r>
          </a:p>
          <a:p>
            <a:pPr algn="ctr"/>
            <a:r>
              <a:rPr lang="en-US" dirty="0">
                <a:solidFill>
                  <a:srgbClr val="002060"/>
                </a:solidFill>
                <a:latin typeface="Comic Sans MS" panose="030F0902030302020204" pitchFamily="66" charset="0"/>
              </a:rPr>
              <a:t>All athletes are expected to attend and put forth their best effort every day at practice. Practice is where you improve your skills. Games are where you are given the chance to put your skills into play.</a:t>
            </a:r>
          </a:p>
          <a:p>
            <a:pPr algn="ctr"/>
            <a:endParaRPr lang="en-US" dirty="0">
              <a:solidFill>
                <a:schemeClr val="accent2"/>
              </a:solidFill>
              <a:latin typeface="Comic Sans MS" panose="030F0902030302020204" pitchFamily="66" charset="0"/>
            </a:endParaRPr>
          </a:p>
          <a:p>
            <a:pPr algn="ctr"/>
            <a:r>
              <a:rPr lang="en-US" dirty="0">
                <a:solidFill>
                  <a:srgbClr val="002060"/>
                </a:solidFill>
                <a:latin typeface="Comic Sans MS" panose="030F0902030302020204" pitchFamily="66" charset="0"/>
              </a:rPr>
              <a:t> Players are expected to attend every practice and </a:t>
            </a:r>
          </a:p>
          <a:p>
            <a:pPr algn="ctr"/>
            <a:r>
              <a:rPr lang="en-US" dirty="0">
                <a:solidFill>
                  <a:srgbClr val="002060"/>
                </a:solidFill>
                <a:latin typeface="Comic Sans MS" panose="030F0902030302020204" pitchFamily="66" charset="0"/>
              </a:rPr>
              <a:t>game and to arrive on time.</a:t>
            </a:r>
          </a:p>
          <a:p>
            <a:pPr algn="ctr"/>
            <a:endParaRPr lang="en-US" dirty="0">
              <a:solidFill>
                <a:srgbClr val="002060"/>
              </a:solidFill>
              <a:latin typeface="Comic Sans MS" panose="030F0902030302020204" pitchFamily="66" charset="0"/>
            </a:endParaRPr>
          </a:p>
          <a:p>
            <a:pPr algn="ctr"/>
            <a:r>
              <a:rPr lang="en-US" dirty="0">
                <a:solidFill>
                  <a:srgbClr val="002060"/>
                </a:solidFill>
                <a:latin typeface="Comic Sans MS" panose="030F0902030302020204" pitchFamily="66" charset="0"/>
              </a:rPr>
              <a:t>We understand that illnesses, family emergencies, and other unavoidable conflicts may arise. If you will be absent or late for a practice or game, please notify the coaching staff by email as soon as possible.</a:t>
            </a:r>
          </a:p>
          <a:p>
            <a:pPr algn="ctr"/>
            <a:r>
              <a:rPr lang="en-US" dirty="0">
                <a:solidFill>
                  <a:srgbClr val="002060"/>
                </a:solidFill>
                <a:latin typeface="Comic Sans MS" panose="030F0902030302020204" pitchFamily="66" charset="0"/>
              </a:rPr>
              <a:t>Please keep in mind that each practice builds on the previous one. Missing practice may affect your understanding of new skills, strategies, or team concepts, which can put you behind your teammates and impact your readiness for games.</a:t>
            </a:r>
          </a:p>
          <a:p>
            <a:pPr algn="ctr"/>
            <a:endParaRPr lang="en-US" dirty="0">
              <a:solidFill>
                <a:srgbClr val="002060"/>
              </a:solidFill>
            </a:endParaRPr>
          </a:p>
          <a:p>
            <a:pPr algn="ctr"/>
            <a:endParaRPr lang="en-US" dirty="0">
              <a:solidFill>
                <a:srgbClr val="002060"/>
              </a:solidFill>
            </a:endParaRPr>
          </a:p>
        </p:txBody>
      </p:sp>
    </p:spTree>
    <p:extLst>
      <p:ext uri="{BB962C8B-B14F-4D97-AF65-F5344CB8AC3E}">
        <p14:creationId xmlns:p14="http://schemas.microsoft.com/office/powerpoint/2010/main" val="2616295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Coachability</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C89FFF-EAC0-4942-87C6-8B756D3ED4AE}"/>
              </a:ext>
            </a:extLst>
          </p:cNvPr>
          <p:cNvSpPr txBox="1"/>
          <p:nvPr/>
        </p:nvSpPr>
        <p:spPr>
          <a:xfrm>
            <a:off x="2534508" y="1951672"/>
            <a:ext cx="7122984" cy="5539978"/>
          </a:xfrm>
          <a:prstGeom prst="rect">
            <a:avLst/>
          </a:prstGeom>
          <a:noFill/>
        </p:spPr>
        <p:txBody>
          <a:bodyPr wrap="square" rtlCol="0">
            <a:spAutoFit/>
          </a:bodyPr>
          <a:lstStyle/>
          <a:p>
            <a:pPr algn="ctr"/>
            <a:r>
              <a:rPr lang="en-US" sz="2400" b="1" dirty="0">
                <a:solidFill>
                  <a:srgbClr val="002060"/>
                </a:solidFill>
              </a:rPr>
              <a:t>Coachability</a:t>
            </a:r>
          </a:p>
          <a:p>
            <a:pPr algn="ctr"/>
            <a:endParaRPr lang="en-US" sz="2400" dirty="0">
              <a:solidFill>
                <a:srgbClr val="002060"/>
              </a:solidFill>
            </a:endParaRPr>
          </a:p>
          <a:p>
            <a:pPr algn="ctr"/>
            <a:r>
              <a:rPr lang="en-US" sz="2400" i="1" dirty="0">
                <a:solidFill>
                  <a:srgbClr val="002060"/>
                </a:solidFill>
              </a:rPr>
              <a:t>“If you are not willing to learn no one can help you.</a:t>
            </a:r>
            <a:endParaRPr lang="en-US" sz="2400" dirty="0">
              <a:solidFill>
                <a:srgbClr val="002060"/>
              </a:solidFill>
            </a:endParaRPr>
          </a:p>
          <a:p>
            <a:pPr algn="ctr"/>
            <a:r>
              <a:rPr lang="en-US" sz="2400" i="1" dirty="0">
                <a:solidFill>
                  <a:srgbClr val="002060"/>
                </a:solidFill>
              </a:rPr>
              <a:t>If you are determined to learn no one can stop you.”</a:t>
            </a:r>
          </a:p>
          <a:p>
            <a:pPr algn="ctr"/>
            <a:endParaRPr lang="en-US" sz="2400" dirty="0">
              <a:solidFill>
                <a:srgbClr val="002060"/>
              </a:solidFill>
            </a:endParaRPr>
          </a:p>
          <a:p>
            <a:pPr algn="ctr"/>
            <a:r>
              <a:rPr lang="en-US" sz="2400" i="1" dirty="0">
                <a:solidFill>
                  <a:srgbClr val="002060"/>
                </a:solidFill>
              </a:rPr>
              <a:t> </a:t>
            </a:r>
            <a:r>
              <a:rPr lang="en-US" sz="2400" dirty="0">
                <a:solidFill>
                  <a:srgbClr val="002060"/>
                </a:solidFill>
              </a:rPr>
              <a:t>- John Wooden</a:t>
            </a:r>
          </a:p>
          <a:p>
            <a:pPr algn="ctr"/>
            <a:endParaRPr lang="en-US" sz="2400" dirty="0">
              <a:solidFill>
                <a:srgbClr val="002060"/>
              </a:solidFill>
            </a:endParaRPr>
          </a:p>
          <a:p>
            <a:pPr algn="ctr"/>
            <a:r>
              <a:rPr lang="en-US" sz="2400" b="1" dirty="0">
                <a:solidFill>
                  <a:srgbClr val="002060"/>
                </a:solidFill>
                <a:latin typeface="Comic Sans MS" panose="030F0902030302020204" pitchFamily="66" charset="0"/>
              </a:rPr>
              <a:t>Hard Work</a:t>
            </a:r>
          </a:p>
          <a:p>
            <a:pPr algn="ctr"/>
            <a:endParaRPr lang="en-US" b="1" dirty="0">
              <a:solidFill>
                <a:srgbClr val="002060"/>
              </a:solidFill>
              <a:latin typeface="Comic Sans MS" panose="030F0902030302020204" pitchFamily="66" charset="0"/>
            </a:endParaRPr>
          </a:p>
          <a:p>
            <a:pPr algn="ctr"/>
            <a:r>
              <a:rPr lang="en-US" dirty="0">
                <a:solidFill>
                  <a:srgbClr val="002060"/>
                </a:solidFill>
                <a:latin typeface="Comic Sans MS" panose="030F0902030302020204" pitchFamily="66" charset="0"/>
              </a:rPr>
              <a:t>Your coach will notice your work ethic as much as they notice your potential. Hard work indicates a desire to improve oneself and their team. </a:t>
            </a:r>
          </a:p>
          <a:p>
            <a:pPr algn="ctr"/>
            <a:endParaRPr lang="en-US" sz="2400" dirty="0">
              <a:solidFill>
                <a:srgbClr val="002060"/>
              </a:solidFill>
              <a:latin typeface="Comic Sans MS" panose="030F0902030302020204" pitchFamily="66" charset="0"/>
            </a:endParaRPr>
          </a:p>
          <a:p>
            <a:pPr algn="ctr"/>
            <a:endParaRPr lang="en-US" sz="2400" dirty="0">
              <a:solidFill>
                <a:srgbClr val="002060"/>
              </a:solidFill>
              <a:latin typeface="Comic Sans MS" panose="030F0902030302020204" pitchFamily="66" charset="0"/>
            </a:endParaRPr>
          </a:p>
          <a:p>
            <a:pPr algn="ctr"/>
            <a:endParaRPr lang="en-US" sz="2400" dirty="0">
              <a:solidFill>
                <a:srgbClr val="002060"/>
              </a:solidFill>
            </a:endParaRPr>
          </a:p>
          <a:p>
            <a:endParaRPr lang="en-US" dirty="0"/>
          </a:p>
        </p:txBody>
      </p:sp>
    </p:spTree>
    <p:extLst>
      <p:ext uri="{BB962C8B-B14F-4D97-AF65-F5344CB8AC3E}">
        <p14:creationId xmlns:p14="http://schemas.microsoft.com/office/powerpoint/2010/main" val="1208428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Coachability</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C89FFF-EAC0-4942-87C6-8B756D3ED4AE}"/>
              </a:ext>
            </a:extLst>
          </p:cNvPr>
          <p:cNvSpPr txBox="1"/>
          <p:nvPr/>
        </p:nvSpPr>
        <p:spPr>
          <a:xfrm>
            <a:off x="2625922" y="1967687"/>
            <a:ext cx="7122984" cy="3600986"/>
          </a:xfrm>
          <a:prstGeom prst="rect">
            <a:avLst/>
          </a:prstGeom>
          <a:noFill/>
        </p:spPr>
        <p:txBody>
          <a:bodyPr wrap="square" rtlCol="0">
            <a:spAutoFit/>
          </a:bodyPr>
          <a:lstStyle/>
          <a:p>
            <a:pPr algn="ctr"/>
            <a:r>
              <a:rPr lang="en-US" dirty="0">
                <a:solidFill>
                  <a:srgbClr val="002060"/>
                </a:solidFill>
              </a:rPr>
              <a:t> </a:t>
            </a:r>
          </a:p>
          <a:p>
            <a:pPr lvl="0" algn="ctr"/>
            <a:r>
              <a:rPr lang="en-US" sz="2800" b="1" dirty="0">
                <a:solidFill>
                  <a:srgbClr val="002060"/>
                </a:solidFill>
                <a:latin typeface="Comic Sans MS" panose="030F0902030302020204" pitchFamily="66" charset="0"/>
              </a:rPr>
              <a:t>Self-Discipline</a:t>
            </a:r>
          </a:p>
          <a:p>
            <a:pPr lvl="0" algn="ctr"/>
            <a:endParaRPr lang="en-US" sz="2000" b="1" dirty="0">
              <a:solidFill>
                <a:srgbClr val="002060"/>
              </a:solidFill>
              <a:latin typeface="Comic Sans MS" panose="030F0902030302020204" pitchFamily="66" charset="0"/>
            </a:endParaRPr>
          </a:p>
          <a:p>
            <a:pPr lvl="0" algn="ctr"/>
            <a:r>
              <a:rPr lang="en-US" sz="2400" dirty="0">
                <a:solidFill>
                  <a:srgbClr val="002060"/>
                </a:solidFill>
                <a:latin typeface="Comic Sans MS" panose="030F0902030302020204" pitchFamily="66" charset="0"/>
              </a:rPr>
              <a:t>Inconsistency will hurt you on the court and break down your coach-player relationship (as well as the relationship you have with your teammates). Your coach/team need to know that you are committed. What little time we have is precious.  Let’s make the most of it! </a:t>
            </a:r>
          </a:p>
          <a:p>
            <a:endParaRPr lang="en-US" dirty="0">
              <a:solidFill>
                <a:srgbClr val="002060"/>
              </a:solidFill>
            </a:endParaRPr>
          </a:p>
        </p:txBody>
      </p:sp>
    </p:spTree>
    <p:extLst>
      <p:ext uri="{BB962C8B-B14F-4D97-AF65-F5344CB8AC3E}">
        <p14:creationId xmlns:p14="http://schemas.microsoft.com/office/powerpoint/2010/main" val="1321302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Coachability</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C89FFF-EAC0-4942-87C6-8B756D3ED4AE}"/>
              </a:ext>
            </a:extLst>
          </p:cNvPr>
          <p:cNvSpPr txBox="1"/>
          <p:nvPr/>
        </p:nvSpPr>
        <p:spPr>
          <a:xfrm>
            <a:off x="2534508" y="1951672"/>
            <a:ext cx="7122984" cy="2277547"/>
          </a:xfrm>
          <a:prstGeom prst="rect">
            <a:avLst/>
          </a:prstGeom>
          <a:noFill/>
        </p:spPr>
        <p:txBody>
          <a:bodyPr wrap="square" rtlCol="0">
            <a:spAutoFit/>
          </a:bodyPr>
          <a:lstStyle/>
          <a:p>
            <a:pPr lvl="0" algn="ctr"/>
            <a:r>
              <a:rPr lang="en-US" sz="2400" b="1" dirty="0">
                <a:solidFill>
                  <a:srgbClr val="002060"/>
                </a:solidFill>
                <a:latin typeface="Comic Sans MS" panose="030F0902030302020204" pitchFamily="66" charset="0"/>
              </a:rPr>
              <a:t>Patience</a:t>
            </a:r>
          </a:p>
          <a:p>
            <a:pPr lvl="0" algn="ctr"/>
            <a:endParaRPr lang="en-US" b="1" dirty="0">
              <a:solidFill>
                <a:srgbClr val="002060"/>
              </a:solidFill>
              <a:latin typeface="Comic Sans MS" panose="030F0902030302020204" pitchFamily="66" charset="0"/>
            </a:endParaRPr>
          </a:p>
          <a:p>
            <a:pPr lvl="0" algn="ctr"/>
            <a:r>
              <a:rPr lang="en-US" sz="2000" dirty="0">
                <a:solidFill>
                  <a:srgbClr val="002060"/>
                </a:solidFill>
                <a:latin typeface="Comic Sans MS" panose="030F0902030302020204" pitchFamily="66" charset="0"/>
              </a:rPr>
              <a:t>Be patient with yourself and with your teammates. That is what practice sessions are all about – growth is a day-to-day process. With each practice/game you learn more about yourself and your team. We are all looking for consistent growth, not instantaneous perfection</a:t>
            </a:r>
            <a:r>
              <a:rPr lang="en-US" sz="2000" b="1" dirty="0">
                <a:solidFill>
                  <a:srgbClr val="002060"/>
                </a:solidFill>
                <a:latin typeface="Comic Sans MS" panose="030F0902030302020204" pitchFamily="66" charset="0"/>
              </a:rPr>
              <a:t>. </a:t>
            </a:r>
            <a:endParaRPr lang="en-US" sz="2000" dirty="0">
              <a:solidFill>
                <a:srgbClr val="002060"/>
              </a:solidFill>
              <a:latin typeface="Comic Sans MS" panose="030F0902030302020204" pitchFamily="66" charset="0"/>
            </a:endParaRPr>
          </a:p>
        </p:txBody>
      </p:sp>
      <p:sp>
        <p:nvSpPr>
          <p:cNvPr id="7" name="TextBox 6">
            <a:extLst>
              <a:ext uri="{FF2B5EF4-FFF2-40B4-BE49-F238E27FC236}">
                <a16:creationId xmlns:a16="http://schemas.microsoft.com/office/drawing/2014/main" id="{8F2E0D5D-025F-4348-B526-F541DDB4661D}"/>
              </a:ext>
            </a:extLst>
          </p:cNvPr>
          <p:cNvSpPr txBox="1"/>
          <p:nvPr/>
        </p:nvSpPr>
        <p:spPr>
          <a:xfrm>
            <a:off x="2594344" y="3982997"/>
            <a:ext cx="7122984" cy="2215991"/>
          </a:xfrm>
          <a:prstGeom prst="rect">
            <a:avLst/>
          </a:prstGeom>
          <a:noFill/>
        </p:spPr>
        <p:txBody>
          <a:bodyPr wrap="square" rtlCol="0">
            <a:spAutoFit/>
          </a:bodyPr>
          <a:lstStyle/>
          <a:p>
            <a:pPr lvl="0" algn="ctr"/>
            <a:endParaRPr lang="en-US" b="1" dirty="0">
              <a:solidFill>
                <a:srgbClr val="002060"/>
              </a:solidFill>
            </a:endParaRPr>
          </a:p>
          <a:p>
            <a:pPr lvl="0" algn="ctr"/>
            <a:endParaRPr lang="en-US" b="1" dirty="0">
              <a:solidFill>
                <a:srgbClr val="002060"/>
              </a:solidFill>
              <a:latin typeface="Comic Sans MS" panose="030F0902030302020204" pitchFamily="66" charset="0"/>
            </a:endParaRPr>
          </a:p>
          <a:p>
            <a:pPr lvl="0" algn="ctr"/>
            <a:r>
              <a:rPr lang="en-US" sz="2400" b="1" dirty="0">
                <a:solidFill>
                  <a:srgbClr val="002060"/>
                </a:solidFill>
                <a:latin typeface="Comic Sans MS" panose="030F0902030302020204" pitchFamily="66" charset="0"/>
              </a:rPr>
              <a:t>Accountability</a:t>
            </a:r>
          </a:p>
          <a:p>
            <a:pPr lvl="0" algn="ctr"/>
            <a:endParaRPr lang="en-US" b="1" dirty="0">
              <a:solidFill>
                <a:srgbClr val="002060"/>
              </a:solidFill>
              <a:latin typeface="Comic Sans MS" panose="030F0902030302020204" pitchFamily="66" charset="0"/>
            </a:endParaRPr>
          </a:p>
          <a:p>
            <a:pPr lvl="0" algn="ctr"/>
            <a:r>
              <a:rPr lang="en-US" sz="2000" dirty="0">
                <a:solidFill>
                  <a:srgbClr val="002060"/>
                </a:solidFill>
                <a:latin typeface="Comic Sans MS" panose="030F0902030302020204" pitchFamily="66" charset="0"/>
              </a:rPr>
              <a:t>Volleyball is a team sport. We all rely on each other all the time. Help yourself and each other to get a little better than the day before.  </a:t>
            </a:r>
          </a:p>
        </p:txBody>
      </p:sp>
    </p:spTree>
    <p:extLst>
      <p:ext uri="{BB962C8B-B14F-4D97-AF65-F5344CB8AC3E}">
        <p14:creationId xmlns:p14="http://schemas.microsoft.com/office/powerpoint/2010/main" val="1089576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Coachability</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C89FFF-EAC0-4942-87C6-8B756D3ED4AE}"/>
              </a:ext>
            </a:extLst>
          </p:cNvPr>
          <p:cNvSpPr txBox="1"/>
          <p:nvPr/>
        </p:nvSpPr>
        <p:spPr>
          <a:xfrm>
            <a:off x="2534507" y="2690336"/>
            <a:ext cx="7122984" cy="2585323"/>
          </a:xfrm>
          <a:prstGeom prst="rect">
            <a:avLst/>
          </a:prstGeom>
          <a:noFill/>
        </p:spPr>
        <p:txBody>
          <a:bodyPr wrap="square" rtlCol="0">
            <a:spAutoFit/>
          </a:bodyPr>
          <a:lstStyle/>
          <a:p>
            <a:pPr lvl="0" algn="ctr"/>
            <a:r>
              <a:rPr lang="en-US" sz="2400" b="1" dirty="0">
                <a:solidFill>
                  <a:srgbClr val="002060"/>
                </a:solidFill>
                <a:latin typeface="Comic Sans MS" panose="030F0902030302020204" pitchFamily="66" charset="0"/>
              </a:rPr>
              <a:t>Be a Good Communicator and Listener</a:t>
            </a:r>
          </a:p>
          <a:p>
            <a:pPr lvl="0" algn="ctr"/>
            <a:endParaRPr lang="en-US" b="1" dirty="0">
              <a:solidFill>
                <a:srgbClr val="002060"/>
              </a:solidFill>
              <a:latin typeface="Comic Sans MS" panose="030F0902030302020204" pitchFamily="66" charset="0"/>
            </a:endParaRPr>
          </a:p>
          <a:p>
            <a:pPr lvl="0" algn="ctr"/>
            <a:r>
              <a:rPr lang="en-US" sz="2000" dirty="0">
                <a:solidFill>
                  <a:srgbClr val="002060"/>
                </a:solidFill>
                <a:latin typeface="Comic Sans MS" panose="030F0902030302020204" pitchFamily="66" charset="0"/>
              </a:rPr>
              <a:t>These interaction skills will not only make you a better student-athlete, but they will make you a better person. If you are unsure of something - ask. Most likely you aren’t the only person unsure of it.  </a:t>
            </a:r>
          </a:p>
          <a:p>
            <a:pPr lvl="0" algn="ctr"/>
            <a:r>
              <a:rPr lang="en-US" sz="2000" dirty="0">
                <a:solidFill>
                  <a:srgbClr val="002060"/>
                </a:solidFill>
                <a:latin typeface="Comic Sans MS" panose="030F0902030302020204" pitchFamily="66" charset="0"/>
              </a:rPr>
              <a:t>If a coach or teammate is speaking -  listen to and process what is being said. </a:t>
            </a:r>
          </a:p>
        </p:txBody>
      </p:sp>
    </p:spTree>
    <p:extLst>
      <p:ext uri="{BB962C8B-B14F-4D97-AF65-F5344CB8AC3E}">
        <p14:creationId xmlns:p14="http://schemas.microsoft.com/office/powerpoint/2010/main" val="482382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Logo&#10;&#10;Description automatically generated">
            <a:extLst>
              <a:ext uri="{FF2B5EF4-FFF2-40B4-BE49-F238E27FC236}">
                <a16:creationId xmlns:a16="http://schemas.microsoft.com/office/drawing/2014/main" id="{AF3F1BAE-B45D-824C-96C9-9A19CE0C28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7328" y="53704"/>
            <a:ext cx="1917686" cy="1948404"/>
          </a:xfrm>
        </p:spPr>
      </p:pic>
      <p:sp>
        <p:nvSpPr>
          <p:cNvPr id="2" name="Title 1">
            <a:extLst>
              <a:ext uri="{FF2B5EF4-FFF2-40B4-BE49-F238E27FC236}">
                <a16:creationId xmlns:a16="http://schemas.microsoft.com/office/drawing/2014/main" id="{552A994D-0E86-4B0A-B56F-085793E00BB2}"/>
              </a:ext>
            </a:extLst>
          </p:cNvPr>
          <p:cNvSpPr>
            <a:spLocks noGrp="1"/>
          </p:cNvSpPr>
          <p:nvPr>
            <p:ph type="title"/>
          </p:nvPr>
        </p:nvSpPr>
        <p:spPr/>
        <p:txBody>
          <a:bodyPr anchor="ctr" anchorCtr="0">
            <a:noAutofit/>
          </a:bodyPr>
          <a:lstStyle/>
          <a:p>
            <a:r>
              <a:rPr lang="en-US" sz="3600" dirty="0">
                <a:solidFill>
                  <a:schemeClr val="accent2"/>
                </a:solidFill>
                <a:ea typeface="Roboto" panose="02000000000000000000" pitchFamily="2" charset="0"/>
                <a:cs typeface="Calibri" panose="020F0502020204030204" pitchFamily="34" charset="0"/>
              </a:rPr>
              <a:t>Make Smart Decisions</a:t>
            </a:r>
          </a:p>
        </p:txBody>
      </p:sp>
      <p:sp>
        <p:nvSpPr>
          <p:cNvPr id="5" name="Rectangle 4">
            <a:extLst>
              <a:ext uri="{FF2B5EF4-FFF2-40B4-BE49-F238E27FC236}">
                <a16:creationId xmlns:a16="http://schemas.microsoft.com/office/drawing/2014/main" id="{68B88DC7-469B-E645-A10E-29BF8F51ACD2}"/>
              </a:ext>
            </a:extLst>
          </p:cNvPr>
          <p:cNvSpPr/>
          <p:nvPr/>
        </p:nvSpPr>
        <p:spPr>
          <a:xfrm>
            <a:off x="0"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6029BE-0F91-A446-929A-98F2F54225E0}"/>
              </a:ext>
            </a:extLst>
          </p:cNvPr>
          <p:cNvSpPr/>
          <p:nvPr/>
        </p:nvSpPr>
        <p:spPr>
          <a:xfrm>
            <a:off x="11916228" y="0"/>
            <a:ext cx="275771"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FB662D7-1592-9C41-AF38-B0B746FDF053}"/>
              </a:ext>
            </a:extLst>
          </p:cNvPr>
          <p:cNvSpPr txBox="1"/>
          <p:nvPr/>
        </p:nvSpPr>
        <p:spPr>
          <a:xfrm>
            <a:off x="1502735" y="1690688"/>
            <a:ext cx="9186530" cy="3139321"/>
          </a:xfrm>
          <a:prstGeom prst="rect">
            <a:avLst/>
          </a:prstGeom>
          <a:noFill/>
        </p:spPr>
        <p:txBody>
          <a:bodyPr wrap="square" rtlCol="0">
            <a:spAutoFit/>
          </a:bodyPr>
          <a:lstStyle/>
          <a:p>
            <a:pPr algn="ctr"/>
            <a:endParaRPr lang="en-US" b="1" dirty="0">
              <a:solidFill>
                <a:srgbClr val="002060"/>
              </a:solidFill>
              <a:latin typeface="Comic Sans MS" panose="030F0902030302020204" pitchFamily="66" charset="0"/>
            </a:endParaRPr>
          </a:p>
          <a:p>
            <a:pPr algn="ctr"/>
            <a:r>
              <a:rPr lang="en-US" sz="2400" b="1" dirty="0">
                <a:solidFill>
                  <a:srgbClr val="002060"/>
                </a:solidFill>
                <a:latin typeface="Comic Sans MS" panose="030F0902030302020204" pitchFamily="66" charset="0"/>
              </a:rPr>
              <a:t>Sportsmanship</a:t>
            </a:r>
            <a:endParaRPr lang="en-US" sz="2400" dirty="0">
              <a:solidFill>
                <a:srgbClr val="002060"/>
              </a:solidFill>
              <a:latin typeface="Comic Sans MS" panose="030F0902030302020204" pitchFamily="66" charset="0"/>
            </a:endParaRPr>
          </a:p>
          <a:p>
            <a:pPr algn="ctr"/>
            <a:r>
              <a:rPr lang="en-US" b="1" dirty="0">
                <a:solidFill>
                  <a:srgbClr val="002060"/>
                </a:solidFill>
              </a:rPr>
              <a:t> </a:t>
            </a:r>
            <a:endParaRPr lang="en-US" dirty="0">
              <a:solidFill>
                <a:srgbClr val="002060"/>
              </a:solidFill>
            </a:endParaRPr>
          </a:p>
          <a:p>
            <a:pPr algn="ctr"/>
            <a:r>
              <a:rPr lang="en-US" sz="2000" dirty="0">
                <a:solidFill>
                  <a:srgbClr val="002060"/>
                </a:solidFill>
                <a:latin typeface="Comic Sans MS" panose="030F0902030302020204" pitchFamily="66" charset="0"/>
              </a:rPr>
              <a:t>As a member of the Briarcliff Middle School volleyball program, student-athletes are expected to have integrity, be honest, treat officials, opponents, teammates and coaches with respect, refrain from using profanity, exercise self-control, and follow the rules of volleyball. Athletes should understand that while they are in public, they are representing Briarcliff Middle School, their teammates and their families. </a:t>
            </a:r>
          </a:p>
          <a:p>
            <a:endParaRPr lang="en-US" dirty="0"/>
          </a:p>
        </p:txBody>
      </p:sp>
      <p:sp>
        <p:nvSpPr>
          <p:cNvPr id="7" name="TextBox 6">
            <a:extLst>
              <a:ext uri="{FF2B5EF4-FFF2-40B4-BE49-F238E27FC236}">
                <a16:creationId xmlns:a16="http://schemas.microsoft.com/office/drawing/2014/main" id="{949848E4-243E-E548-80A7-29FF3FBF68B1}"/>
              </a:ext>
            </a:extLst>
          </p:cNvPr>
          <p:cNvSpPr txBox="1"/>
          <p:nvPr/>
        </p:nvSpPr>
        <p:spPr>
          <a:xfrm>
            <a:off x="1502735" y="4307356"/>
            <a:ext cx="9186530" cy="1631216"/>
          </a:xfrm>
          <a:prstGeom prst="rect">
            <a:avLst/>
          </a:prstGeom>
          <a:noFill/>
        </p:spPr>
        <p:txBody>
          <a:bodyPr wrap="square" rtlCol="0">
            <a:spAutoFit/>
          </a:bodyPr>
          <a:lstStyle/>
          <a:p>
            <a:pPr algn="ctr"/>
            <a:endParaRPr lang="en-US" b="1" dirty="0">
              <a:solidFill>
                <a:srgbClr val="002060"/>
              </a:solidFill>
              <a:latin typeface="Comic Sans MS" panose="030F0902030302020204" pitchFamily="66" charset="0"/>
            </a:endParaRPr>
          </a:p>
          <a:p>
            <a:pPr algn="ctr"/>
            <a:r>
              <a:rPr lang="en-US" sz="2400" b="1" dirty="0">
                <a:solidFill>
                  <a:srgbClr val="002060"/>
                </a:solidFill>
                <a:latin typeface="Comic Sans MS" panose="030F0902030302020204" pitchFamily="66" charset="0"/>
              </a:rPr>
              <a:t>Social Media</a:t>
            </a:r>
            <a:endParaRPr lang="en-US" sz="2400" dirty="0">
              <a:solidFill>
                <a:srgbClr val="002060"/>
              </a:solidFill>
              <a:latin typeface="Comic Sans MS" panose="030F0902030302020204" pitchFamily="66" charset="0"/>
            </a:endParaRPr>
          </a:p>
          <a:p>
            <a:pPr algn="ctr"/>
            <a:r>
              <a:rPr lang="en-US" b="1" dirty="0">
                <a:solidFill>
                  <a:srgbClr val="002060"/>
                </a:solidFill>
                <a:latin typeface="Comic Sans MS" panose="030F0902030302020204" pitchFamily="66" charset="0"/>
              </a:rPr>
              <a:t> </a:t>
            </a:r>
            <a:endParaRPr lang="en-US" dirty="0">
              <a:solidFill>
                <a:srgbClr val="002060"/>
              </a:solidFill>
              <a:latin typeface="Comic Sans MS" panose="030F0902030302020204" pitchFamily="66" charset="0"/>
            </a:endParaRPr>
          </a:p>
          <a:p>
            <a:pPr algn="ctr"/>
            <a:r>
              <a:rPr lang="en-US" b="1" dirty="0">
                <a:solidFill>
                  <a:srgbClr val="002060"/>
                </a:solidFill>
                <a:latin typeface="Comic Sans MS" panose="030F0902030302020204" pitchFamily="66" charset="0"/>
              </a:rPr>
              <a:t> </a:t>
            </a:r>
            <a:r>
              <a:rPr lang="en-US" sz="2000" dirty="0">
                <a:solidFill>
                  <a:srgbClr val="002060"/>
                </a:solidFill>
                <a:latin typeface="Comic Sans MS" panose="030F0902030302020204" pitchFamily="66" charset="0"/>
              </a:rPr>
              <a:t>All athletes should give serious thought about what they post on any social media sites. When in doubt, don’t post it.</a:t>
            </a:r>
          </a:p>
        </p:txBody>
      </p:sp>
    </p:spTree>
    <p:extLst>
      <p:ext uri="{BB962C8B-B14F-4D97-AF65-F5344CB8AC3E}">
        <p14:creationId xmlns:p14="http://schemas.microsoft.com/office/powerpoint/2010/main" val="3238456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3876EF-496B-2512-0EFB-0533BA64296A}"/>
              </a:ext>
            </a:extLst>
          </p:cNvPr>
          <p:cNvSpPr txBox="1"/>
          <p:nvPr/>
        </p:nvSpPr>
        <p:spPr>
          <a:xfrm>
            <a:off x="1524000" y="293511"/>
            <a:ext cx="16829539" cy="6309420"/>
          </a:xfrm>
          <a:prstGeom prst="rect">
            <a:avLst/>
          </a:prstGeom>
          <a:noFill/>
        </p:spPr>
        <p:txBody>
          <a:bodyPr wrap="square" rtlCol="0">
            <a:spAutoFit/>
          </a:bodyPr>
          <a:lstStyle/>
          <a:p>
            <a:r>
              <a:rPr lang="en-US" b="1" dirty="0"/>
              <a:t>			</a:t>
            </a:r>
            <a:r>
              <a:rPr lang="en-US" sz="2800" b="1" dirty="0"/>
              <a:t>2026 Modified Volleyball Schedule</a:t>
            </a:r>
            <a:endParaRPr lang="en-US" sz="2800" dirty="0"/>
          </a:p>
          <a:p>
            <a:endParaRPr lang="en-US" dirty="0"/>
          </a:p>
          <a:p>
            <a:r>
              <a:rPr lang="en-US" dirty="0"/>
              <a:t>Coach Thau</a:t>
            </a:r>
            <a:r>
              <a:rPr lang="en-US" b="1" dirty="0"/>
              <a:t> </a:t>
            </a:r>
            <a:r>
              <a:rPr lang="en-US" u="sng" dirty="0">
                <a:hlinkClick r:id="rId2"/>
              </a:rPr>
              <a:t>AThau@Briarcliffschools.org</a:t>
            </a:r>
            <a:r>
              <a:rPr lang="en-US" b="1" dirty="0"/>
              <a:t>	</a:t>
            </a:r>
            <a:r>
              <a:rPr lang="en-US" dirty="0"/>
              <a:t>Coach Anglin </a:t>
            </a:r>
            <a:r>
              <a:rPr lang="en-US" u="sng" dirty="0">
                <a:hlinkClick r:id="rId3"/>
              </a:rPr>
              <a:t>MAnglin@Briarcliffschools.org</a:t>
            </a:r>
            <a:endParaRPr lang="en-US" dirty="0"/>
          </a:p>
          <a:p>
            <a:r>
              <a:rPr lang="en-US" b="1" dirty="0"/>
              <a:t> </a:t>
            </a:r>
            <a:endParaRPr lang="en-US" dirty="0"/>
          </a:p>
          <a:p>
            <a:r>
              <a:rPr lang="en-US" b="1" dirty="0"/>
              <a:t>Day	Date	Opponent		Time		Location				</a:t>
            </a:r>
            <a:endParaRPr lang="en-US" dirty="0"/>
          </a:p>
          <a:p>
            <a:r>
              <a:rPr lang="en-US" b="1" dirty="0" err="1">
                <a:effectLst>
                  <a:outerShdw blurRad="38100" dist="19050" dir="2700000" algn="tl">
                    <a:schemeClr val="dk1">
                      <a:alpha val="40000"/>
                    </a:schemeClr>
                  </a:outerShdw>
                </a:effectLst>
              </a:rPr>
              <a:t>Thur</a:t>
            </a:r>
            <a:r>
              <a:rPr lang="en-US" b="1" dirty="0">
                <a:effectLst>
                  <a:outerShdw blurRad="38100" dist="19050" dir="2700000" algn="tl">
                    <a:schemeClr val="dk1">
                      <a:alpha val="40000"/>
                    </a:schemeClr>
                  </a:outerShdw>
                </a:effectLst>
              </a:rPr>
              <a:t> 	9/24	CCSE (Scrimmage)		4:30		MS Gym</a:t>
            </a:r>
            <a:endParaRPr lang="en-US" dirty="0"/>
          </a:p>
          <a:p>
            <a:r>
              <a:rPr lang="en-US" b="1" dirty="0">
                <a:effectLst>
                  <a:outerShdw blurRad="38100" dist="19050" dir="2700000" algn="tl">
                    <a:schemeClr val="dk1">
                      <a:alpha val="40000"/>
                    </a:schemeClr>
                  </a:outerShdw>
                </a:effectLst>
              </a:rPr>
              <a:t>Tues	9/29	Valhalla			4:30		MS Gym</a:t>
            </a:r>
            <a:endParaRPr lang="en-US" dirty="0"/>
          </a:p>
          <a:p>
            <a:r>
              <a:rPr lang="en-US" b="1" dirty="0">
                <a:effectLst>
                  <a:outerShdw blurRad="38100" dist="19050" dir="2700000" algn="tl">
                    <a:schemeClr val="dk1">
                      <a:alpha val="40000"/>
                    </a:schemeClr>
                  </a:outerShdw>
                </a:effectLst>
              </a:rPr>
              <a:t>Wed	9/30	Pleasantville		4:30		MS Gym	</a:t>
            </a:r>
            <a:endParaRPr lang="en-US" dirty="0"/>
          </a:p>
          <a:p>
            <a:r>
              <a:rPr lang="en-US" dirty="0">
                <a:effectLst>
                  <a:outerShdw blurRad="38100" dist="19050" dir="2700000" algn="tl">
                    <a:schemeClr val="dk1">
                      <a:alpha val="40000"/>
                    </a:schemeClr>
                  </a:outerShdw>
                </a:effectLst>
              </a:rPr>
              <a:t>Mon	10/5	Bronxville			4:30		Bronxville MS	</a:t>
            </a:r>
            <a:endParaRPr lang="en-US" dirty="0"/>
          </a:p>
          <a:p>
            <a:r>
              <a:rPr lang="en-US" b="1" dirty="0">
                <a:effectLst>
                  <a:outerShdw blurRad="38100" dist="19050" dir="2700000" algn="tl">
                    <a:schemeClr val="dk1">
                      <a:alpha val="40000"/>
                    </a:schemeClr>
                  </a:outerShdw>
                </a:effectLst>
              </a:rPr>
              <a:t>Wed	10/7	Pocantico		4:30		MS Gym		</a:t>
            </a:r>
            <a:endParaRPr lang="en-US" dirty="0"/>
          </a:p>
          <a:p>
            <a:r>
              <a:rPr lang="en-US" b="1" dirty="0">
                <a:effectLst>
                  <a:outerShdw blurRad="38100" dist="19050" dir="2700000" algn="tl">
                    <a:schemeClr val="dk1">
                      <a:alpha val="40000"/>
                    </a:schemeClr>
                  </a:outerShdw>
                </a:effectLst>
              </a:rPr>
              <a:t>Fri 	10/9	Westlake			4:30		MS Gym							</a:t>
            </a:r>
            <a:endParaRPr lang="en-US" dirty="0"/>
          </a:p>
          <a:p>
            <a:r>
              <a:rPr lang="en-US" b="1" dirty="0">
                <a:effectLst>
                  <a:outerShdw blurRad="38100" dist="19050" dir="2700000" algn="tl">
                    <a:schemeClr val="dk1">
                      <a:alpha val="40000"/>
                    </a:schemeClr>
                  </a:outerShdw>
                </a:effectLst>
              </a:rPr>
              <a:t>Tues 	10/13	Bronxville		4:30		MS Gym	</a:t>
            </a:r>
            <a:endParaRPr lang="en-US" dirty="0"/>
          </a:p>
          <a:p>
            <a:r>
              <a:rPr lang="en-US" b="1" dirty="0" err="1">
                <a:effectLst>
                  <a:outerShdw blurRad="38100" dist="19050" dir="2700000" algn="tl">
                    <a:schemeClr val="dk1">
                      <a:alpha val="40000"/>
                    </a:schemeClr>
                  </a:outerShdw>
                </a:effectLst>
              </a:rPr>
              <a:t>Thur</a:t>
            </a:r>
            <a:r>
              <a:rPr lang="en-US" b="1" dirty="0">
                <a:effectLst>
                  <a:outerShdw blurRad="38100" dist="19050" dir="2700000" algn="tl">
                    <a:schemeClr val="dk1">
                      <a:alpha val="40000"/>
                    </a:schemeClr>
                  </a:outerShdw>
                </a:effectLst>
              </a:rPr>
              <a:t>	10/15	Ossining			4:15		MS Gym           			 </a:t>
            </a:r>
            <a:r>
              <a:rPr lang="en-US" dirty="0">
                <a:effectLst>
                  <a:outerShdw blurRad="38100" dist="19050" dir="2700000" algn="tl">
                    <a:schemeClr val="dk1">
                      <a:alpha val="40000"/>
                    </a:schemeClr>
                  </a:outerShdw>
                </a:effectLst>
              </a:rPr>
              <a:t>	    		</a:t>
            </a:r>
            <a:endParaRPr lang="en-US" dirty="0"/>
          </a:p>
          <a:p>
            <a:r>
              <a:rPr lang="en-US" dirty="0">
                <a:effectLst>
                  <a:outerShdw blurRad="38100" dist="19050" dir="2700000" algn="tl">
                    <a:schemeClr val="dk1">
                      <a:alpha val="40000"/>
                    </a:schemeClr>
                  </a:outerShdw>
                </a:effectLst>
              </a:rPr>
              <a:t>Mon	10/19	Eastchester 		4:30		Eastchester MS	      		</a:t>
            </a:r>
            <a:endParaRPr lang="en-US" dirty="0"/>
          </a:p>
          <a:p>
            <a:r>
              <a:rPr lang="en-US" b="1" dirty="0">
                <a:effectLst>
                  <a:outerShdw blurRad="38100" dist="19050" dir="2700000" algn="tl">
                    <a:schemeClr val="dk1">
                      <a:alpha val="40000"/>
                    </a:schemeClr>
                  </a:outerShdw>
                </a:effectLst>
              </a:rPr>
              <a:t>Wed	10/21	Edgemont		4:30		MS Gym				</a:t>
            </a:r>
            <a:endParaRPr lang="en-US" dirty="0"/>
          </a:p>
          <a:p>
            <a:r>
              <a:rPr lang="en-US" dirty="0">
                <a:effectLst>
                  <a:outerShdw blurRad="38100" dist="19050" dir="2700000" algn="tl">
                    <a:schemeClr val="dk1">
                      <a:alpha val="40000"/>
                    </a:schemeClr>
                  </a:outerShdw>
                </a:effectLst>
              </a:rPr>
              <a:t>Tue	10/27	Westlake			4:15		Westlake</a:t>
            </a:r>
            <a:r>
              <a:rPr lang="en-US">
                <a:effectLst>
                  <a:outerShdw blurRad="38100" dist="19050" dir="2700000" algn="tl">
                    <a:schemeClr val="dk1">
                      <a:alpha val="40000"/>
                    </a:schemeClr>
                  </a:outerShdw>
                </a:effectLst>
              </a:rPr>
              <a:t>	MS</a:t>
            </a:r>
            <a:r>
              <a:rPr lang="en-US">
                <a:effectLst>
                  <a:outerShdw blurRad="38100" dist="19050" dir="2700000" algn="tl">
                    <a:schemeClr val="dk1">
                      <a:alpha val="40000"/>
                    </a:schemeClr>
                  </a:outerShdw>
                </a:effectLst>
                <a:highlight>
                  <a:srgbClr val="FFFF00"/>
                </a:highlight>
              </a:rPr>
              <a:t>       </a:t>
            </a:r>
            <a:r>
              <a:rPr lang="en-US" dirty="0">
                <a:effectLst>
                  <a:outerShdw blurRad="38100" dist="19050" dir="2700000" algn="tl">
                    <a:schemeClr val="dk1">
                      <a:alpha val="40000"/>
                    </a:schemeClr>
                  </a:outerShdw>
                </a:effectLst>
                <a:highlight>
                  <a:srgbClr val="FFFF00"/>
                </a:highlight>
              </a:rPr>
              <a:t>			</a:t>
            </a:r>
            <a:endParaRPr lang="en-US" dirty="0">
              <a:highlight>
                <a:srgbClr val="FFFF00"/>
              </a:highlight>
            </a:endParaRPr>
          </a:p>
          <a:p>
            <a:r>
              <a:rPr lang="en-US" b="1" dirty="0">
                <a:effectLst>
                  <a:outerShdw blurRad="38100" dist="19050" dir="2700000" algn="tl">
                    <a:schemeClr val="dk1">
                      <a:alpha val="40000"/>
                    </a:schemeClr>
                  </a:outerShdw>
                </a:effectLst>
                <a:highlight>
                  <a:srgbClr val="FFFF00"/>
                </a:highlight>
              </a:rPr>
              <a:t>Wed	10/28  	Staff Appreciation/Pizza Party 3:15-4pm   	MS Café</a:t>
            </a:r>
            <a:endParaRPr lang="en-US" dirty="0">
              <a:highlight>
                <a:srgbClr val="FFFF00"/>
              </a:highlight>
            </a:endParaRPr>
          </a:p>
          <a:p>
            <a:r>
              <a:rPr lang="en-US" b="1" dirty="0" err="1">
                <a:effectLst>
                  <a:outerShdw blurRad="38100" dist="19050" dir="2700000" algn="tl">
                    <a:schemeClr val="dk1">
                      <a:alpha val="40000"/>
                    </a:schemeClr>
                  </a:outerShdw>
                </a:effectLst>
              </a:rPr>
              <a:t>Thur</a:t>
            </a:r>
            <a:r>
              <a:rPr lang="en-US" b="1" dirty="0">
                <a:effectLst>
                  <a:outerShdw blurRad="38100" dist="19050" dir="2700000" algn="tl">
                    <a:schemeClr val="dk1">
                      <a:alpha val="40000"/>
                    </a:schemeClr>
                  </a:outerShdw>
                </a:effectLst>
              </a:rPr>
              <a:t>	10/29	Ardsley			4:30		MS Gym						</a:t>
            </a:r>
            <a:endParaRPr lang="en-US" dirty="0"/>
          </a:p>
          <a:p>
            <a:r>
              <a:rPr lang="en-US" b="1" dirty="0">
                <a:effectLst>
                  <a:outerShdw blurRad="38100" dist="19050" dir="2700000" algn="tl">
                    <a:schemeClr val="dk1">
                      <a:alpha val="40000"/>
                    </a:schemeClr>
                  </a:outerShdw>
                </a:effectLst>
              </a:rPr>
              <a:t>Mon	11/2	Rye Neck			4:30		MS Gym				</a:t>
            </a:r>
            <a:endParaRPr lang="en-US" dirty="0"/>
          </a:p>
          <a:p>
            <a:r>
              <a:rPr lang="en-US" b="1" dirty="0"/>
              <a:t> </a:t>
            </a:r>
            <a:endParaRPr lang="en-US" dirty="0"/>
          </a:p>
          <a:p>
            <a:r>
              <a:rPr lang="en-US" b="1" dirty="0"/>
              <a:t> </a:t>
            </a:r>
            <a:endParaRPr lang="en-US" sz="1600" dirty="0"/>
          </a:p>
          <a:p>
            <a:r>
              <a:rPr lang="en-US" sz="1600" b="1" dirty="0"/>
              <a:t>				As of 6/24/26        Dates and/or times subject to change</a:t>
            </a:r>
            <a:endParaRPr lang="en-US" sz="1600" dirty="0"/>
          </a:p>
        </p:txBody>
      </p:sp>
    </p:spTree>
    <p:extLst>
      <p:ext uri="{BB962C8B-B14F-4D97-AF65-F5344CB8AC3E}">
        <p14:creationId xmlns:p14="http://schemas.microsoft.com/office/powerpoint/2010/main" val="1905358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1151</TotalTime>
  <Words>879</Words>
  <Application>Microsoft Macintosh PowerPoint</Application>
  <PresentationFormat>Widescreen</PresentationFormat>
  <Paragraphs>89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Comic Sans MS</vt:lpstr>
      <vt:lpstr>Roboto</vt:lpstr>
      <vt:lpstr>Office Theme</vt:lpstr>
      <vt:lpstr>PowerPoint Presentation</vt:lpstr>
      <vt:lpstr>Coaching Staff</vt:lpstr>
      <vt:lpstr>Program Philosophy </vt:lpstr>
      <vt:lpstr>Practice</vt:lpstr>
      <vt:lpstr>Coachability</vt:lpstr>
      <vt:lpstr>Coachability</vt:lpstr>
      <vt:lpstr>Coachability</vt:lpstr>
      <vt:lpstr>Coachability</vt:lpstr>
      <vt:lpstr>Make Smart Decisions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Baccari</dc:creator>
  <cp:lastModifiedBy>Aj Thau</cp:lastModifiedBy>
  <cp:revision>55</cp:revision>
  <dcterms:created xsi:type="dcterms:W3CDTF">2020-08-02T21:35:01Z</dcterms:created>
  <dcterms:modified xsi:type="dcterms:W3CDTF">2026-06-27T19:45:01Z</dcterms:modified>
</cp:coreProperties>
</file>