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0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33"/>
    <p:restoredTop sz="94658"/>
  </p:normalViewPr>
  <p:slideViewPr>
    <p:cSldViewPr snapToGrid="0">
      <p:cViewPr varScale="1">
        <p:scale>
          <a:sx n="105" d="100"/>
          <a:sy n="105" d="100"/>
        </p:scale>
        <p:origin x="192" y="5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7FA6B-AD57-9335-CC44-40F9F28E7F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979C0D-1CFC-1216-6C79-0DAD4C1EF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C6BD86-38AE-9792-A751-565704024FFA}"/>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5" name="Footer Placeholder 4">
            <a:extLst>
              <a:ext uri="{FF2B5EF4-FFF2-40B4-BE49-F238E27FC236}">
                <a16:creationId xmlns:a16="http://schemas.microsoft.com/office/drawing/2014/main" id="{7EC0E40A-8E74-0D1C-4DE0-7D7DDDAF97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1BD61B-FA19-2E44-C43F-DF198B978E6C}"/>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2426641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6D0E-62FB-915C-13DF-347FD356BF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8D5BE4-911D-6C6A-DD5D-8053C80625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63513B-84DD-480E-0222-38EC8404B6DC}"/>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5" name="Footer Placeholder 4">
            <a:extLst>
              <a:ext uri="{FF2B5EF4-FFF2-40B4-BE49-F238E27FC236}">
                <a16:creationId xmlns:a16="http://schemas.microsoft.com/office/drawing/2014/main" id="{C47F07A8-0803-C70E-4C24-C8856309E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C358D-EF7C-7D7B-04D5-640369801EFB}"/>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3714212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4C43-D264-C197-CCFC-ABE9F2F2B5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FE8B1B-0CC9-76E4-254A-1B168E87C1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7B4201-8186-ADA5-04A7-50BCB0A13309}"/>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5" name="Footer Placeholder 4">
            <a:extLst>
              <a:ext uri="{FF2B5EF4-FFF2-40B4-BE49-F238E27FC236}">
                <a16:creationId xmlns:a16="http://schemas.microsoft.com/office/drawing/2014/main" id="{A2503754-869A-961F-0362-F8328B9642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41DFD3-9D9A-CA69-D786-D263AF92AC99}"/>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35822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6C04-B913-CD38-7FF9-AEB8094193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9A51E9-2FC9-FA46-94FA-18CD76AD9F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A86D66-C445-9329-0910-E209014B69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F4B65-AFEA-3F59-25BD-69B7470E0095}"/>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6" name="Footer Placeholder 5">
            <a:extLst>
              <a:ext uri="{FF2B5EF4-FFF2-40B4-BE49-F238E27FC236}">
                <a16:creationId xmlns:a16="http://schemas.microsoft.com/office/drawing/2014/main" id="{21173C6B-146A-571A-51F6-AD57553920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6AD38B-7D54-77D7-3F00-11A4CAE76CA4}"/>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523469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56B8-4608-52F6-8C66-6351DB6D44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209283-CF49-0BF1-5575-6C48191E3E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00CC99-E8D1-985C-8880-C6260CF6F4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3395B2-8638-A69A-4885-A5D64188E0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9BA153-2697-AD60-6853-2D214E79DD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86C89A-8F65-616C-EFEF-C6A765206251}"/>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8" name="Footer Placeholder 7">
            <a:extLst>
              <a:ext uri="{FF2B5EF4-FFF2-40B4-BE49-F238E27FC236}">
                <a16:creationId xmlns:a16="http://schemas.microsoft.com/office/drawing/2014/main" id="{3D8BDD4F-A062-A571-3298-F41F9E8B59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C4C7D0-1803-753E-C160-D8AD289F89ED}"/>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228178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67FC5-6D25-133A-8914-ECCA0EB4E5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940554-BE7C-6587-8BE0-42E8B91BD4EC}"/>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4" name="Footer Placeholder 3">
            <a:extLst>
              <a:ext uri="{FF2B5EF4-FFF2-40B4-BE49-F238E27FC236}">
                <a16:creationId xmlns:a16="http://schemas.microsoft.com/office/drawing/2014/main" id="{C4A5C06D-3412-AE1D-F0C9-0A4678E7F1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6D826-46C0-4E40-4470-2DA7D3BB669F}"/>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888205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4ED381-22F2-F3EF-A81B-489D0EBD94D9}"/>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3" name="Footer Placeholder 2">
            <a:extLst>
              <a:ext uri="{FF2B5EF4-FFF2-40B4-BE49-F238E27FC236}">
                <a16:creationId xmlns:a16="http://schemas.microsoft.com/office/drawing/2014/main" id="{F6F8CD79-35B6-C4C7-7AC0-AC9EBFA15B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C64501-61A9-573C-1E6E-C3CFF585A2EB}"/>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2159919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D16C-1409-97B8-F9C3-D7BFF934E9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C59B2-B0F9-DAAA-79BC-71123B85C8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EF8CC1-29D1-9AED-9AF3-FE9654CC3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D9D02D-F7FF-7A17-0C0A-6697D2702F81}"/>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6" name="Footer Placeholder 5">
            <a:extLst>
              <a:ext uri="{FF2B5EF4-FFF2-40B4-BE49-F238E27FC236}">
                <a16:creationId xmlns:a16="http://schemas.microsoft.com/office/drawing/2014/main" id="{DDE1618C-6F7A-ADBE-943D-1F8CE39787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CEF6B4-9541-BDC5-8E6A-5662723541BF}"/>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2815961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8EDB2-4155-B17F-A9C1-C7B66CFAED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1FA1EE-FC47-18A2-AFFB-C9BC633C94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8682C9-4724-C3EF-A694-E0B6105359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358E1F-777B-8895-C775-69DAC304A264}"/>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6" name="Footer Placeholder 5">
            <a:extLst>
              <a:ext uri="{FF2B5EF4-FFF2-40B4-BE49-F238E27FC236}">
                <a16:creationId xmlns:a16="http://schemas.microsoft.com/office/drawing/2014/main" id="{F8F0324F-6EC4-B8D6-771D-BD6F86A12A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FB915-144D-CECD-21B9-926C7B41AA5B}"/>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2181686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0B100-3D0B-672D-C1F9-C0458D3A15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65ACCB-5E98-01F5-14B9-DDBB6C533B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B316D-17B8-0D4A-4A65-C2E395AE6F1C}"/>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5" name="Footer Placeholder 4">
            <a:extLst>
              <a:ext uri="{FF2B5EF4-FFF2-40B4-BE49-F238E27FC236}">
                <a16:creationId xmlns:a16="http://schemas.microsoft.com/office/drawing/2014/main" id="{9C6E8A65-151B-67EB-5270-579B712F9C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728A31-9F61-FFA9-C5A5-2C8F7B04DA1B}"/>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516501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546B3C-ACC1-FC7C-53CB-D1F6FE1065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760924-056B-B0A9-8D30-F274050ED8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D95EA-4219-5FA7-9AA5-337F4DAF9068}"/>
              </a:ext>
            </a:extLst>
          </p:cNvPr>
          <p:cNvSpPr>
            <a:spLocks noGrp="1"/>
          </p:cNvSpPr>
          <p:nvPr>
            <p:ph type="dt" sz="half" idx="10"/>
          </p:nvPr>
        </p:nvSpPr>
        <p:spPr/>
        <p:txBody>
          <a:bodyPr/>
          <a:lstStyle/>
          <a:p>
            <a:fld id="{2273C9D6-CA27-BF4C-AD60-04B7BF7260DE}" type="datetimeFigureOut">
              <a:rPr lang="en-US" smtClean="0"/>
              <a:t>6/26/26</a:t>
            </a:fld>
            <a:endParaRPr lang="en-US"/>
          </a:p>
        </p:txBody>
      </p:sp>
      <p:sp>
        <p:nvSpPr>
          <p:cNvPr id="5" name="Footer Placeholder 4">
            <a:extLst>
              <a:ext uri="{FF2B5EF4-FFF2-40B4-BE49-F238E27FC236}">
                <a16:creationId xmlns:a16="http://schemas.microsoft.com/office/drawing/2014/main" id="{1C5C592F-1E82-D98F-22D8-B67389B4F2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2F0AC5-4693-3636-6360-35D4344D1319}"/>
              </a:ext>
            </a:extLst>
          </p:cNvPr>
          <p:cNvSpPr>
            <a:spLocks noGrp="1"/>
          </p:cNvSpPr>
          <p:nvPr>
            <p:ph type="sldNum" sz="quarter" idx="12"/>
          </p:nvPr>
        </p:nvSpPr>
        <p:spPr/>
        <p:txBody>
          <a:bodyPr/>
          <a:lstStyle/>
          <a:p>
            <a:fld id="{AB3B849F-A679-2245-A592-53858A03F136}" type="slidenum">
              <a:rPr lang="en-US" smtClean="0"/>
              <a:t>‹#›</a:t>
            </a:fld>
            <a:endParaRPr lang="en-US"/>
          </a:p>
        </p:txBody>
      </p:sp>
    </p:spTree>
    <p:extLst>
      <p:ext uri="{BB962C8B-B14F-4D97-AF65-F5344CB8AC3E}">
        <p14:creationId xmlns:p14="http://schemas.microsoft.com/office/powerpoint/2010/main" val="2320141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CC8CA1-FB10-D256-1133-2579DE7553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EB8FDA-ACC0-5859-1E55-0AE64F8667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889AEE-2816-FA8F-9BA8-AA1453A18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73C9D6-CA27-BF4C-AD60-04B7BF7260DE}" type="datetimeFigureOut">
              <a:rPr lang="en-US" smtClean="0"/>
              <a:t>6/26/26</a:t>
            </a:fld>
            <a:endParaRPr lang="en-US"/>
          </a:p>
        </p:txBody>
      </p:sp>
      <p:sp>
        <p:nvSpPr>
          <p:cNvPr id="5" name="Footer Placeholder 4">
            <a:extLst>
              <a:ext uri="{FF2B5EF4-FFF2-40B4-BE49-F238E27FC236}">
                <a16:creationId xmlns:a16="http://schemas.microsoft.com/office/drawing/2014/main" id="{0552AA6C-5500-A9F5-A97D-32A31FD392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D7D2D40-A391-52EB-27C8-7A9CBBD93E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3B849F-A679-2245-A592-53858A03F136}" type="slidenum">
              <a:rPr lang="en-US" smtClean="0"/>
              <a:t>‹#›</a:t>
            </a:fld>
            <a:endParaRPr lang="en-US"/>
          </a:p>
        </p:txBody>
      </p:sp>
    </p:spTree>
    <p:extLst>
      <p:ext uri="{BB962C8B-B14F-4D97-AF65-F5344CB8AC3E}">
        <p14:creationId xmlns:p14="http://schemas.microsoft.com/office/powerpoint/2010/main" val="3784647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JCaruso@briarcliffschools.org" TargetMode="External"/><Relationship Id="rId2" Type="http://schemas.openxmlformats.org/officeDocument/2006/relationships/hyperlink" Target="mailto:rachel@downstatevolleybal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9000">
              <a:schemeClr val="accent1">
                <a:lumMod val="0"/>
                <a:lumOff val="100000"/>
              </a:schemeClr>
            </a:gs>
            <a:gs pos="37000">
              <a:schemeClr val="accent1">
                <a:lumMod val="0"/>
                <a:lumOff val="100000"/>
              </a:schemeClr>
            </a:gs>
            <a:gs pos="8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20FB558-C6BD-A30F-994C-442548ADC084}"/>
              </a:ext>
            </a:extLst>
          </p:cNvPr>
          <p:cNvSpPr>
            <a:spLocks noGrp="1"/>
          </p:cNvSpPr>
          <p:nvPr>
            <p:ph type="subTitle" idx="1"/>
          </p:nvPr>
        </p:nvSpPr>
        <p:spPr/>
        <p:txBody>
          <a:bodyPr>
            <a:normAutofit fontScale="62500" lnSpcReduction="20000"/>
          </a:bodyPr>
          <a:lstStyle/>
          <a:p>
            <a:endParaRPr lang="en-US" dirty="0"/>
          </a:p>
          <a:p>
            <a:endParaRPr lang="en-US" dirty="0">
              <a:solidFill>
                <a:schemeClr val="accent1">
                  <a:lumMod val="40000"/>
                  <a:lumOff val="60000"/>
                </a:schemeClr>
              </a:solidFill>
            </a:endParaRPr>
          </a:p>
          <a:p>
            <a:r>
              <a:rPr lang="en-US" sz="5700" dirty="0">
                <a:solidFill>
                  <a:schemeClr val="tx2">
                    <a:lumMod val="75000"/>
                    <a:lumOff val="25000"/>
                  </a:schemeClr>
                </a:solidFill>
                <a:latin typeface="Franklin Gothic Medium" panose="020B0603020102020204" pitchFamily="34" charset="0"/>
              </a:rPr>
              <a:t>2026</a:t>
            </a:r>
            <a:r>
              <a:rPr lang="en-US" sz="5700" dirty="0">
                <a:solidFill>
                  <a:schemeClr val="tx2">
                    <a:lumMod val="50000"/>
                    <a:lumOff val="50000"/>
                  </a:schemeClr>
                </a:solidFill>
                <a:latin typeface="Franklin Gothic Medium" panose="020B0603020102020204" pitchFamily="34" charset="0"/>
              </a:rPr>
              <a:t> </a:t>
            </a:r>
            <a:r>
              <a:rPr lang="en-US" sz="5700" dirty="0">
                <a:solidFill>
                  <a:schemeClr val="tx2">
                    <a:lumMod val="75000"/>
                    <a:lumOff val="25000"/>
                  </a:schemeClr>
                </a:solidFill>
                <a:latin typeface="Franklin Gothic Medium" panose="020B0603020102020204" pitchFamily="34" charset="0"/>
              </a:rPr>
              <a:t>Fall Season</a:t>
            </a:r>
          </a:p>
          <a:p>
            <a:r>
              <a:rPr lang="en-US" sz="5700" dirty="0">
                <a:solidFill>
                  <a:schemeClr val="tx2">
                    <a:lumMod val="75000"/>
                    <a:lumOff val="25000"/>
                  </a:schemeClr>
                </a:solidFill>
                <a:latin typeface="Franklin Gothic Medium" panose="020B0603020102020204" pitchFamily="34" charset="0"/>
              </a:rPr>
              <a:t>Parent Informational Meeting</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6" name="Picture 5" descr="A logo of a bear&#10;&#10;AI-generated content may be incorrect.">
            <a:extLst>
              <a:ext uri="{FF2B5EF4-FFF2-40B4-BE49-F238E27FC236}">
                <a16:creationId xmlns:a16="http://schemas.microsoft.com/office/drawing/2014/main" id="{BE1DEE3A-B251-1992-9FE6-9B80DC64D905}"/>
              </a:ext>
            </a:extLst>
          </p:cNvPr>
          <p:cNvPicPr>
            <a:picLocks noChangeAspect="1"/>
          </p:cNvPicPr>
          <p:nvPr/>
        </p:nvPicPr>
        <p:blipFill>
          <a:blip r:embed="rId2"/>
          <a:stretch>
            <a:fillRect/>
          </a:stretch>
        </p:blipFill>
        <p:spPr>
          <a:xfrm>
            <a:off x="4576572" y="744538"/>
            <a:ext cx="2819400" cy="2857500"/>
          </a:xfrm>
          <a:prstGeom prst="rect">
            <a:avLst/>
          </a:prstGeom>
        </p:spPr>
      </p:pic>
    </p:spTree>
    <p:extLst>
      <p:ext uri="{BB962C8B-B14F-4D97-AF65-F5344CB8AC3E}">
        <p14:creationId xmlns:p14="http://schemas.microsoft.com/office/powerpoint/2010/main" val="4009407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8AD79-51ED-D7EE-06B2-2253CA0613AA}"/>
              </a:ext>
            </a:extLst>
          </p:cNvPr>
          <p:cNvSpPr>
            <a:spLocks noGrp="1"/>
          </p:cNvSpPr>
          <p:nvPr>
            <p:ph type="title"/>
          </p:nvPr>
        </p:nvSpPr>
        <p:spPr/>
        <p:txBody>
          <a:bodyPr/>
          <a:lstStyle/>
          <a:p>
            <a:r>
              <a:rPr lang="en-US" dirty="0"/>
              <a:t>Coaching Staff</a:t>
            </a:r>
          </a:p>
        </p:txBody>
      </p:sp>
      <p:sp>
        <p:nvSpPr>
          <p:cNvPr id="3" name="Content Placeholder 2">
            <a:extLst>
              <a:ext uri="{FF2B5EF4-FFF2-40B4-BE49-F238E27FC236}">
                <a16:creationId xmlns:a16="http://schemas.microsoft.com/office/drawing/2014/main" id="{2169CE20-1171-7112-7519-CE62139DAEF4}"/>
              </a:ext>
            </a:extLst>
          </p:cNvPr>
          <p:cNvSpPr>
            <a:spLocks noGrp="1"/>
          </p:cNvSpPr>
          <p:nvPr>
            <p:ph idx="1"/>
          </p:nvPr>
        </p:nvSpPr>
        <p:spPr/>
        <p:txBody>
          <a:bodyPr>
            <a:normAutofit lnSpcReduction="10000"/>
          </a:bodyPr>
          <a:lstStyle/>
          <a:p>
            <a:pPr marL="0" indent="0" algn="ctr">
              <a:buNone/>
            </a:pPr>
            <a:r>
              <a:rPr lang="en-US" u="sng" dirty="0">
                <a:latin typeface="Franklin Gothic Medium" panose="020B0603020102020204" pitchFamily="34" charset="0"/>
                <a:cs typeface="Algerian" panose="020F0502020204030204" pitchFamily="34" charset="0"/>
              </a:rPr>
              <a:t>Varsity</a:t>
            </a:r>
          </a:p>
          <a:p>
            <a:pPr marL="0" indent="0" algn="ctr">
              <a:buNone/>
            </a:pPr>
            <a:r>
              <a:rPr lang="en-US" dirty="0">
                <a:latin typeface="Franklin Gothic Medium" panose="020B0603020102020204" pitchFamily="34" charset="0"/>
                <a:cs typeface="Algerian" panose="020F0502020204030204" pitchFamily="34" charset="0"/>
              </a:rPr>
              <a:t>Head Coach - Rachel Mendes</a:t>
            </a:r>
          </a:p>
          <a:p>
            <a:pPr marL="0" indent="0" algn="ctr">
              <a:buNone/>
            </a:pPr>
            <a:r>
              <a:rPr lang="en-US" dirty="0">
                <a:latin typeface="Franklin Gothic Medium" panose="020B0603020102020204" pitchFamily="34" charset="0"/>
                <a:cs typeface="Algerian" panose="020F0502020204030204" pitchFamily="34" charset="0"/>
              </a:rPr>
              <a:t> </a:t>
            </a:r>
            <a:r>
              <a:rPr lang="en-US" u="sng" dirty="0">
                <a:latin typeface="ACADEMY ENGRAVED LET PLAIN:1.0" panose="02000000000000000000" pitchFamily="2" charset="0"/>
                <a:cs typeface="Algerian" panose="020F0502020204030204" pitchFamily="34" charset="0"/>
                <a:hlinkClick r:id="rId2">
                  <a:extLst>
                    <a:ext uri="{A12FA001-AC4F-418D-AE19-62706E023703}">
                      <ahyp:hlinkClr xmlns:ahyp="http://schemas.microsoft.com/office/drawing/2018/hyperlinkcolor" val="tx"/>
                    </a:ext>
                  </a:extLst>
                </a:hlinkClick>
              </a:rPr>
              <a:t>rachel@downstatevolleyball.com</a:t>
            </a:r>
            <a:endParaRPr lang="en-US" u="sng" dirty="0">
              <a:latin typeface="ACADEMY ENGRAVED LET PLAIN:1.0" panose="02000000000000000000" pitchFamily="2" charset="0"/>
              <a:cs typeface="Algerian" panose="020F0502020204030204" pitchFamily="34" charset="0"/>
            </a:endParaRPr>
          </a:p>
          <a:p>
            <a:pPr marL="0" indent="0" algn="ctr">
              <a:buNone/>
            </a:pPr>
            <a:endParaRPr lang="en-US" u="sng" dirty="0">
              <a:latin typeface="ACADEMY ENGRAVED LET PLAIN:1.0" panose="02000000000000000000" pitchFamily="2" charset="0"/>
              <a:cs typeface="Algerian" panose="020F0502020204030204" pitchFamily="34" charset="0"/>
            </a:endParaRPr>
          </a:p>
          <a:p>
            <a:pPr marL="0" indent="0" algn="ctr">
              <a:buNone/>
            </a:pPr>
            <a:r>
              <a:rPr lang="en-US" dirty="0">
                <a:latin typeface="Franklin Gothic Medium" panose="020B0603020102020204" pitchFamily="34" charset="0"/>
                <a:cs typeface="Algerian" panose="020F0502020204030204" pitchFamily="34" charset="0"/>
              </a:rPr>
              <a:t>Assistant Coach- Herman Richardson </a:t>
            </a:r>
            <a:r>
              <a:rPr lang="en-US" dirty="0" err="1">
                <a:latin typeface="ACADEMY ENGRAVED LET PLAIN:1.0" panose="02000000000000000000" pitchFamily="2" charset="0"/>
                <a:cs typeface="Algerian" panose="020F0502020204030204" pitchFamily="34" charset="0"/>
              </a:rPr>
              <a:t>herman_richardson@yahoo.com</a:t>
            </a:r>
            <a:r>
              <a:rPr lang="en-US" dirty="0">
                <a:latin typeface="ACADEMY ENGRAVED LET PLAIN:1.0" panose="02000000000000000000" pitchFamily="2" charset="0"/>
                <a:cs typeface="Algerian" panose="020F0502020204030204" pitchFamily="34" charset="0"/>
              </a:rPr>
              <a:t> </a:t>
            </a:r>
          </a:p>
          <a:p>
            <a:pPr marL="0" indent="0" algn="ctr">
              <a:buNone/>
            </a:pPr>
            <a:endParaRPr lang="en-US" u="sng" dirty="0">
              <a:latin typeface="ACADEMY ENGRAVED LET PLAIN:1.0" panose="02000000000000000000" pitchFamily="2" charset="0"/>
              <a:cs typeface="Algerian" panose="020F0502020204030204" pitchFamily="34" charset="0"/>
            </a:endParaRPr>
          </a:p>
          <a:p>
            <a:pPr marL="0" indent="0" algn="ctr">
              <a:buNone/>
            </a:pPr>
            <a:r>
              <a:rPr lang="en-US" u="sng" dirty="0">
                <a:latin typeface="Franklin Gothic Medium" panose="020B0603020102020204" pitchFamily="34" charset="0"/>
                <a:cs typeface="Algerian" panose="020F0502020204030204" pitchFamily="34" charset="0"/>
              </a:rPr>
              <a:t>JV</a:t>
            </a:r>
            <a:endParaRPr lang="en-US" dirty="0">
              <a:latin typeface="ACADEMY ENGRAVED LET PLAIN:1.0" panose="02000000000000000000" pitchFamily="2" charset="0"/>
              <a:cs typeface="Algerian" panose="020F0502020204030204" pitchFamily="34" charset="0"/>
            </a:endParaRPr>
          </a:p>
          <a:p>
            <a:pPr marL="0" indent="0" algn="ctr">
              <a:buNone/>
            </a:pPr>
            <a:r>
              <a:rPr lang="en-US" dirty="0">
                <a:latin typeface="Franklin Gothic Medium" panose="020B0603020102020204" pitchFamily="34" charset="0"/>
                <a:cs typeface="Algerian" panose="020F0502020204030204" pitchFamily="34" charset="0"/>
              </a:rPr>
              <a:t>Jennifer Caruso- </a:t>
            </a:r>
            <a:r>
              <a:rPr lang="en-US" dirty="0">
                <a:latin typeface="ACADEMY ENGRAVED LET PLAIN:1.0" panose="02000000000000000000" pitchFamily="2" charset="0"/>
                <a:cs typeface="Algerian" panose="020F0502020204030204" pitchFamily="34" charset="0"/>
                <a:hlinkClick r:id="rId3">
                  <a:extLst>
                    <a:ext uri="{A12FA001-AC4F-418D-AE19-62706E023703}">
                      <ahyp:hlinkClr xmlns:ahyp="http://schemas.microsoft.com/office/drawing/2018/hyperlinkcolor" val="tx"/>
                    </a:ext>
                  </a:extLst>
                </a:hlinkClick>
              </a:rPr>
              <a:t>JCaruso@briarcliffschools.org</a:t>
            </a:r>
            <a:endParaRPr lang="en-US" dirty="0">
              <a:latin typeface="ACADEMY ENGRAVED LET PLAIN:1.0" panose="02000000000000000000" pitchFamily="2" charset="0"/>
              <a:cs typeface="Algerian" panose="020F0502020204030204" pitchFamily="34" charset="0"/>
            </a:endParaRPr>
          </a:p>
          <a:p>
            <a:pPr marL="0" indent="0">
              <a:buNone/>
            </a:pPr>
            <a:endParaRPr lang="en-US" dirty="0"/>
          </a:p>
        </p:txBody>
      </p:sp>
    </p:spTree>
    <p:extLst>
      <p:ext uri="{BB962C8B-B14F-4D97-AF65-F5344CB8AC3E}">
        <p14:creationId xmlns:p14="http://schemas.microsoft.com/office/powerpoint/2010/main" val="1195203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F7AE-A998-8DF9-B926-1A00688E2F27}"/>
              </a:ext>
            </a:extLst>
          </p:cNvPr>
          <p:cNvSpPr>
            <a:spLocks noGrp="1"/>
          </p:cNvSpPr>
          <p:nvPr>
            <p:ph type="title"/>
          </p:nvPr>
        </p:nvSpPr>
        <p:spPr/>
        <p:txBody>
          <a:bodyPr/>
          <a:lstStyle/>
          <a:p>
            <a:r>
              <a:rPr lang="en-US" dirty="0"/>
              <a:t>Program Philosophy</a:t>
            </a:r>
          </a:p>
        </p:txBody>
      </p:sp>
      <p:sp>
        <p:nvSpPr>
          <p:cNvPr id="3" name="Content Placeholder 2">
            <a:extLst>
              <a:ext uri="{FF2B5EF4-FFF2-40B4-BE49-F238E27FC236}">
                <a16:creationId xmlns:a16="http://schemas.microsoft.com/office/drawing/2014/main" id="{95AF3C7F-C1F6-744A-A2A3-CED868115168}"/>
              </a:ext>
            </a:extLst>
          </p:cNvPr>
          <p:cNvSpPr>
            <a:spLocks noGrp="1"/>
          </p:cNvSpPr>
          <p:nvPr>
            <p:ph idx="1"/>
          </p:nvPr>
        </p:nvSpPr>
        <p:spPr>
          <a:xfrm>
            <a:off x="838200" y="1578490"/>
            <a:ext cx="10515600" cy="4667250"/>
          </a:xfrm>
        </p:spPr>
        <p:txBody>
          <a:bodyPr>
            <a:noAutofit/>
          </a:bodyPr>
          <a:lstStyle/>
          <a:p>
            <a:pPr marL="0" indent="0" algn="ctr">
              <a:buNone/>
            </a:pPr>
            <a:r>
              <a:rPr lang="en-US" sz="2000" u="sng" dirty="0">
                <a:latin typeface="Franklin Gothic Medium" panose="020B0603020102020204" pitchFamily="34" charset="0"/>
              </a:rPr>
              <a:t>Volleyball Mission statement:</a:t>
            </a:r>
          </a:p>
          <a:p>
            <a:pPr marL="0" indent="0" algn="ctr">
              <a:lnSpc>
                <a:spcPct val="100000"/>
              </a:lnSpc>
              <a:buNone/>
            </a:pPr>
            <a:r>
              <a:rPr lang="en-US" sz="2000" dirty="0">
                <a:latin typeface="Franklin Gothic Medium" panose="020B0603020102020204" pitchFamily="34" charset="0"/>
              </a:rPr>
              <a:t>“Always us, never me.” Our goal is to create a program where athletes put the team first before themselves, where encouragement and support for one another is tantamount, and where a positive team environment allows for successful growth and development of student-athletes. We expect teamwork, determination, dedication, responsibility, integrity, sportsmanship, respect and self-discipline from our student-athletes both on the court and in the classroom.</a:t>
            </a:r>
          </a:p>
          <a:p>
            <a:pPr marL="0" indent="0" algn="ctr">
              <a:buNone/>
            </a:pPr>
            <a:endParaRPr lang="en-US" sz="2000" dirty="0">
              <a:latin typeface="Franklin Gothic Medium" panose="020B0603020102020204" pitchFamily="34" charset="0"/>
            </a:endParaRPr>
          </a:p>
          <a:p>
            <a:pPr marL="0" indent="0" algn="ctr">
              <a:buNone/>
            </a:pPr>
            <a:r>
              <a:rPr lang="en-US" sz="2000" u="sng" dirty="0">
                <a:latin typeface="Franklin Gothic Medium" panose="020B0603020102020204" pitchFamily="34" charset="0"/>
              </a:rPr>
              <a:t>Academics:</a:t>
            </a:r>
            <a:endParaRPr lang="en-US" sz="2000" dirty="0">
              <a:latin typeface="Franklin Gothic Medium" panose="020B0603020102020204" pitchFamily="34" charset="0"/>
            </a:endParaRPr>
          </a:p>
          <a:p>
            <a:pPr marL="0" indent="0" algn="ctr">
              <a:lnSpc>
                <a:spcPct val="100000"/>
              </a:lnSpc>
              <a:buNone/>
            </a:pPr>
            <a:r>
              <a:rPr lang="en-US" sz="2000" dirty="0">
                <a:latin typeface="Franklin Gothic Medium" panose="020B0603020102020204" pitchFamily="34" charset="0"/>
              </a:rPr>
              <a:t>All members of the BHS volleyball programs are expected to maintain their eligibility throughout the school year, not just during the volleyball season. All student-athletes must first be successful students before they can be athletes. In order to compete on the court, they must stay eligible in the classroom.</a:t>
            </a:r>
          </a:p>
        </p:txBody>
      </p:sp>
    </p:spTree>
    <p:extLst>
      <p:ext uri="{BB962C8B-B14F-4D97-AF65-F5344CB8AC3E}">
        <p14:creationId xmlns:p14="http://schemas.microsoft.com/office/powerpoint/2010/main" val="3304005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6A04D-C922-D9CE-AAF1-32335AEFBE38}"/>
              </a:ext>
            </a:extLst>
          </p:cNvPr>
          <p:cNvSpPr>
            <a:spLocks noGrp="1"/>
          </p:cNvSpPr>
          <p:nvPr>
            <p:ph type="title"/>
          </p:nvPr>
        </p:nvSpPr>
        <p:spPr/>
        <p:txBody>
          <a:bodyPr/>
          <a:lstStyle/>
          <a:p>
            <a:r>
              <a:rPr lang="en-US" dirty="0"/>
              <a:t>Practice</a:t>
            </a:r>
          </a:p>
        </p:txBody>
      </p:sp>
      <p:sp>
        <p:nvSpPr>
          <p:cNvPr id="3" name="Content Placeholder 2">
            <a:extLst>
              <a:ext uri="{FF2B5EF4-FFF2-40B4-BE49-F238E27FC236}">
                <a16:creationId xmlns:a16="http://schemas.microsoft.com/office/drawing/2014/main" id="{81A314C9-A965-039E-8191-D7DACA1DF968}"/>
              </a:ext>
            </a:extLst>
          </p:cNvPr>
          <p:cNvSpPr>
            <a:spLocks noGrp="1"/>
          </p:cNvSpPr>
          <p:nvPr>
            <p:ph idx="1"/>
          </p:nvPr>
        </p:nvSpPr>
        <p:spPr/>
        <p:txBody>
          <a:bodyPr>
            <a:normAutofit/>
          </a:bodyPr>
          <a:lstStyle/>
          <a:p>
            <a:pPr marL="0" indent="0" algn="ctr">
              <a:buNone/>
            </a:pPr>
            <a:r>
              <a:rPr lang="en-US" sz="2000" dirty="0">
                <a:latin typeface="Franklin Gothic Medium" panose="020B0603020102020204" pitchFamily="34" charset="0"/>
              </a:rPr>
              <a:t>All athletes are expected to attend and put forth their best effort every day at practice.</a:t>
            </a:r>
          </a:p>
          <a:p>
            <a:pPr marL="0" indent="0" algn="ctr">
              <a:buNone/>
            </a:pPr>
            <a:r>
              <a:rPr lang="en-US" sz="2000" dirty="0">
                <a:latin typeface="Franklin Gothic Medium" panose="020B0603020102020204" pitchFamily="34" charset="0"/>
              </a:rPr>
              <a:t>Practices will be designed to be more difficult and demanding than games. It is expected that every player arrives with enough time to change into appropriate practice attire and help set up nets.  </a:t>
            </a:r>
          </a:p>
          <a:p>
            <a:pPr algn="ctr"/>
            <a:endParaRPr lang="en-US" sz="2000" dirty="0">
              <a:latin typeface="Franklin Gothic Medium" panose="020B0603020102020204" pitchFamily="34" charset="0"/>
            </a:endParaRPr>
          </a:p>
          <a:p>
            <a:pPr marL="0" indent="0" algn="ctr">
              <a:buNone/>
            </a:pPr>
            <a:r>
              <a:rPr lang="en-US" sz="2000" dirty="0">
                <a:latin typeface="Franklin Gothic Medium" panose="020B0603020102020204" pitchFamily="34" charset="0"/>
              </a:rPr>
              <a:t>Varsity Practice 3:30pm-5:30pm</a:t>
            </a:r>
          </a:p>
          <a:p>
            <a:pPr marL="0" indent="0" algn="ctr">
              <a:buNone/>
            </a:pPr>
            <a:r>
              <a:rPr lang="en-US" sz="2000" dirty="0">
                <a:latin typeface="Franklin Gothic Medium" panose="020B0603020102020204" pitchFamily="34" charset="0"/>
              </a:rPr>
              <a:t>JV Practice 3:30pm-5:30pm</a:t>
            </a:r>
          </a:p>
          <a:p>
            <a:pPr algn="ctr"/>
            <a:endParaRPr lang="en-US" sz="2000" dirty="0">
              <a:latin typeface="Franklin Gothic Medium" panose="020B0603020102020204" pitchFamily="34" charset="0"/>
            </a:endParaRPr>
          </a:p>
          <a:p>
            <a:pPr marL="0" indent="0" algn="ctr">
              <a:buNone/>
            </a:pPr>
            <a:r>
              <a:rPr lang="en-US" sz="2000" dirty="0">
                <a:latin typeface="Franklin Gothic Medium" panose="020B0603020102020204" pitchFamily="34" charset="0"/>
              </a:rPr>
              <a:t>All players are expected to help set up &amp; take down nets. </a:t>
            </a:r>
          </a:p>
          <a:p>
            <a:pPr algn="ctr"/>
            <a:endParaRPr lang="en-US" sz="2000" dirty="0">
              <a:latin typeface="ACADEMY ENGRAVED LET PLAIN:1.0" panose="02000000000000000000" pitchFamily="2" charset="0"/>
            </a:endParaRPr>
          </a:p>
          <a:p>
            <a:pPr marL="0" indent="0" algn="ctr">
              <a:buNone/>
            </a:pPr>
            <a:r>
              <a:rPr lang="en-US" sz="2000" b="1" i="1" u="sng" dirty="0">
                <a:latin typeface="ACADEMY ENGRAVED LET PLAIN:1.0" panose="02000000000000000000" pitchFamily="2" charset="0"/>
              </a:rPr>
              <a:t>If you are not at least 15 minutes early to every function, you’re late.</a:t>
            </a:r>
          </a:p>
          <a:p>
            <a:pPr marL="0" indent="0">
              <a:buNone/>
            </a:pPr>
            <a:endParaRPr lang="en-US" dirty="0"/>
          </a:p>
        </p:txBody>
      </p:sp>
    </p:spTree>
    <p:extLst>
      <p:ext uri="{BB962C8B-B14F-4D97-AF65-F5344CB8AC3E}">
        <p14:creationId xmlns:p14="http://schemas.microsoft.com/office/powerpoint/2010/main" val="320140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C90BE-7BC1-F010-E2D5-687431CACB65}"/>
              </a:ext>
            </a:extLst>
          </p:cNvPr>
          <p:cNvSpPr>
            <a:spLocks noGrp="1"/>
          </p:cNvSpPr>
          <p:nvPr>
            <p:ph type="title"/>
          </p:nvPr>
        </p:nvSpPr>
        <p:spPr/>
        <p:txBody>
          <a:bodyPr/>
          <a:lstStyle/>
          <a:p>
            <a:r>
              <a:rPr lang="en-US" dirty="0"/>
              <a:t>Practice – Absences &amp; Tardies</a:t>
            </a:r>
          </a:p>
        </p:txBody>
      </p:sp>
      <p:sp>
        <p:nvSpPr>
          <p:cNvPr id="3" name="Content Placeholder 2">
            <a:extLst>
              <a:ext uri="{FF2B5EF4-FFF2-40B4-BE49-F238E27FC236}">
                <a16:creationId xmlns:a16="http://schemas.microsoft.com/office/drawing/2014/main" id="{5631D7DA-C0F2-88BC-2FE2-B9D1B83ABABA}"/>
              </a:ext>
            </a:extLst>
          </p:cNvPr>
          <p:cNvSpPr>
            <a:spLocks noGrp="1"/>
          </p:cNvSpPr>
          <p:nvPr>
            <p:ph idx="1"/>
          </p:nvPr>
        </p:nvSpPr>
        <p:spPr/>
        <p:txBody>
          <a:bodyPr>
            <a:noAutofit/>
          </a:bodyPr>
          <a:lstStyle/>
          <a:p>
            <a:pPr marL="0" indent="0" algn="ctr">
              <a:buNone/>
            </a:pPr>
            <a:r>
              <a:rPr lang="en-US" sz="2000" dirty="0">
                <a:latin typeface="Franklin Gothic Medium" panose="020B0603020102020204" pitchFamily="34" charset="0"/>
              </a:rPr>
              <a:t>Absences &amp; Tardies:</a:t>
            </a:r>
          </a:p>
          <a:p>
            <a:pPr algn="ctr"/>
            <a:endParaRPr lang="en-US" sz="2000" dirty="0">
              <a:latin typeface="Franklin Gothic Medium" panose="020B0603020102020204" pitchFamily="34" charset="0"/>
            </a:endParaRPr>
          </a:p>
          <a:p>
            <a:pPr marL="0" indent="0" algn="ctr">
              <a:buNone/>
            </a:pPr>
            <a:r>
              <a:rPr lang="en-US" sz="2000" dirty="0">
                <a:latin typeface="Franklin Gothic Medium" panose="020B0603020102020204" pitchFamily="34" charset="0"/>
              </a:rPr>
              <a:t>You are expected to be present and punctual to every practice and event. If you are going to be absent or tardy to a practice/game, you need to inform your coaches as soon as possible. You need to tell them before the absence/tardiness occurs. Unexcused absences and tardies will have playing time consequences.</a:t>
            </a:r>
          </a:p>
          <a:p>
            <a:pPr marL="0" indent="0" algn="ctr">
              <a:buNone/>
            </a:pPr>
            <a:endParaRPr lang="en-US" sz="2000" dirty="0">
              <a:latin typeface="Franklin Gothic Medium" panose="020B0603020102020204" pitchFamily="34" charset="0"/>
            </a:endParaRPr>
          </a:p>
          <a:p>
            <a:pPr marL="0" indent="0" algn="ctr">
              <a:buNone/>
            </a:pPr>
            <a:r>
              <a:rPr lang="en-US" sz="2000" dirty="0">
                <a:latin typeface="Franklin Gothic Medium" panose="020B0603020102020204" pitchFamily="34" charset="0"/>
              </a:rPr>
              <a:t>A combination of more than 3 unexcused absences/tardies to practices, games, or other team functions will have consequences based on your coaches’ discretion.</a:t>
            </a:r>
          </a:p>
        </p:txBody>
      </p:sp>
    </p:spTree>
    <p:extLst>
      <p:ext uri="{BB962C8B-B14F-4D97-AF65-F5344CB8AC3E}">
        <p14:creationId xmlns:p14="http://schemas.microsoft.com/office/powerpoint/2010/main" val="124840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282C-7190-1683-95C3-554602E9280A}"/>
              </a:ext>
            </a:extLst>
          </p:cNvPr>
          <p:cNvSpPr>
            <a:spLocks noGrp="1"/>
          </p:cNvSpPr>
          <p:nvPr>
            <p:ph type="title"/>
          </p:nvPr>
        </p:nvSpPr>
        <p:spPr/>
        <p:txBody>
          <a:bodyPr/>
          <a:lstStyle/>
          <a:p>
            <a:r>
              <a:rPr lang="en-US" dirty="0"/>
              <a:t>Schedule</a:t>
            </a:r>
          </a:p>
        </p:txBody>
      </p:sp>
      <p:sp>
        <p:nvSpPr>
          <p:cNvPr id="3" name="Content Placeholder 2">
            <a:extLst>
              <a:ext uri="{FF2B5EF4-FFF2-40B4-BE49-F238E27FC236}">
                <a16:creationId xmlns:a16="http://schemas.microsoft.com/office/drawing/2014/main" id="{590E458C-F637-B321-5E35-154FAE07F0E4}"/>
              </a:ext>
            </a:extLst>
          </p:cNvPr>
          <p:cNvSpPr>
            <a:spLocks noGrp="1"/>
          </p:cNvSpPr>
          <p:nvPr>
            <p:ph idx="1"/>
          </p:nvPr>
        </p:nvSpPr>
        <p:spPr/>
        <p:txBody>
          <a:bodyPr/>
          <a:lstStyle/>
          <a:p>
            <a:pPr marL="0" indent="0" algn="ctr">
              <a:buNone/>
            </a:pPr>
            <a:r>
              <a:rPr lang="en-US" b="1" i="1" u="sng" dirty="0">
                <a:latin typeface="ACADEMY ENGRAVED LET PLAIN:1.0" panose="02000000000000000000" pitchFamily="2" charset="0"/>
              </a:rPr>
              <a:t>Practices start Monday, August 24</a:t>
            </a:r>
          </a:p>
          <a:p>
            <a:pPr marL="0" indent="0">
              <a:buNone/>
            </a:pPr>
            <a:endParaRPr lang="en-US" dirty="0">
              <a:latin typeface="ACADEMY ENGRAVED LET PLAIN:1.0" panose="02000000000000000000" pitchFamily="2" charset="0"/>
            </a:endParaRPr>
          </a:p>
          <a:p>
            <a:pPr marL="0" indent="0" algn="ctr">
              <a:buNone/>
            </a:pPr>
            <a:r>
              <a:rPr lang="en-US" dirty="0">
                <a:latin typeface="Franklin Gothic Medium" panose="020B0603020102020204" pitchFamily="34" charset="0"/>
              </a:rPr>
              <a:t>Download and check the </a:t>
            </a:r>
            <a:r>
              <a:rPr lang="en-US" dirty="0" err="1">
                <a:latin typeface="Franklin Gothic Medium" panose="020B0603020102020204" pitchFamily="34" charset="0"/>
              </a:rPr>
              <a:t>SportsYou</a:t>
            </a:r>
            <a:r>
              <a:rPr lang="en-US" dirty="0">
                <a:latin typeface="Franklin Gothic Medium" panose="020B0603020102020204" pitchFamily="34" charset="0"/>
              </a:rPr>
              <a:t> App for team and schedule updates!</a:t>
            </a:r>
          </a:p>
          <a:p>
            <a:pPr marL="0" indent="0" algn="ctr">
              <a:buNone/>
            </a:pPr>
            <a:endParaRPr lang="en-US" dirty="0">
              <a:latin typeface="Franklin Gothic Medium" panose="020B0603020102020204" pitchFamily="34" charset="0"/>
            </a:endParaRPr>
          </a:p>
          <a:p>
            <a:pPr marL="0" indent="0" algn="ctr">
              <a:buNone/>
            </a:pPr>
            <a:r>
              <a:rPr lang="en-US" dirty="0">
                <a:latin typeface="Franklin Gothic Medium" panose="020B0603020102020204" pitchFamily="34" charset="0"/>
              </a:rPr>
              <a:t>Varsity Team Code is:VXUW-VDW8</a:t>
            </a:r>
          </a:p>
        </p:txBody>
      </p:sp>
    </p:spTree>
    <p:extLst>
      <p:ext uri="{BB962C8B-B14F-4D97-AF65-F5344CB8AC3E}">
        <p14:creationId xmlns:p14="http://schemas.microsoft.com/office/powerpoint/2010/main" val="2192183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BDEFA-06E6-5168-E2DB-8525FD49FB2D}"/>
              </a:ext>
            </a:extLst>
          </p:cNvPr>
          <p:cNvSpPr>
            <a:spLocks noGrp="1"/>
          </p:cNvSpPr>
          <p:nvPr>
            <p:ph type="title"/>
          </p:nvPr>
        </p:nvSpPr>
        <p:spPr/>
        <p:txBody>
          <a:bodyPr/>
          <a:lstStyle/>
          <a:p>
            <a:r>
              <a:rPr lang="en-US" dirty="0"/>
              <a:t>Coachability and Mentality</a:t>
            </a:r>
          </a:p>
        </p:txBody>
      </p:sp>
      <p:sp>
        <p:nvSpPr>
          <p:cNvPr id="3" name="Content Placeholder 2">
            <a:extLst>
              <a:ext uri="{FF2B5EF4-FFF2-40B4-BE49-F238E27FC236}">
                <a16:creationId xmlns:a16="http://schemas.microsoft.com/office/drawing/2014/main" id="{83FEE3A5-50A8-248B-143D-816300F76296}"/>
              </a:ext>
            </a:extLst>
          </p:cNvPr>
          <p:cNvSpPr>
            <a:spLocks noGrp="1"/>
          </p:cNvSpPr>
          <p:nvPr>
            <p:ph idx="1"/>
          </p:nvPr>
        </p:nvSpPr>
        <p:spPr>
          <a:xfrm>
            <a:off x="838200" y="1690688"/>
            <a:ext cx="10515600" cy="4351338"/>
          </a:xfrm>
        </p:spPr>
        <p:txBody>
          <a:bodyPr/>
          <a:lstStyle/>
          <a:p>
            <a:pPr marL="0" indent="0">
              <a:buNone/>
            </a:pPr>
            <a:r>
              <a:rPr lang="en-US" dirty="0"/>
              <a:t> </a:t>
            </a:r>
          </a:p>
          <a:p>
            <a:pPr marL="0" indent="0">
              <a:buNone/>
            </a:pPr>
            <a:endParaRPr lang="en-US" dirty="0"/>
          </a:p>
          <a:p>
            <a:pPr marL="0" indent="0">
              <a:buNone/>
            </a:pPr>
            <a:endParaRPr lang="en-US" dirty="0"/>
          </a:p>
          <a:p>
            <a:pPr marL="0" indent="0" algn="ctr">
              <a:buNone/>
            </a:pPr>
            <a:r>
              <a:rPr lang="en-US" sz="4000" dirty="0">
                <a:latin typeface="ACADEMY ENGRAVED LET PLAIN:1.0" panose="02000000000000000000" pitchFamily="2" charset="0"/>
              </a:rPr>
              <a:t>“She believed she could, so she did.”</a:t>
            </a:r>
          </a:p>
          <a:p>
            <a:pPr marL="0" indent="0" algn="r">
              <a:buNone/>
            </a:pPr>
            <a:r>
              <a:rPr lang="en-US" dirty="0">
                <a:latin typeface="ACADEMY ENGRAVED LET PLAIN:1.0" panose="02000000000000000000" pitchFamily="2" charset="0"/>
              </a:rPr>
              <a:t>                                                                                                                          </a:t>
            </a:r>
            <a:r>
              <a:rPr lang="en-US" dirty="0">
                <a:latin typeface="Franklin Gothic Medium" panose="020B0603020102020204" pitchFamily="34" charset="0"/>
              </a:rPr>
              <a:t>-R.S. Grey</a:t>
            </a:r>
          </a:p>
        </p:txBody>
      </p:sp>
    </p:spTree>
    <p:extLst>
      <p:ext uri="{BB962C8B-B14F-4D97-AF65-F5344CB8AC3E}">
        <p14:creationId xmlns:p14="http://schemas.microsoft.com/office/powerpoint/2010/main" val="1124394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1E9E-D768-3E40-BBF1-F4F20B20FE7D}"/>
              </a:ext>
            </a:extLst>
          </p:cNvPr>
          <p:cNvSpPr>
            <a:spLocks noGrp="1"/>
          </p:cNvSpPr>
          <p:nvPr>
            <p:ph type="title"/>
          </p:nvPr>
        </p:nvSpPr>
        <p:spPr/>
        <p:txBody>
          <a:bodyPr/>
          <a:lstStyle/>
          <a:p>
            <a:r>
              <a:rPr lang="en-US" dirty="0"/>
              <a:t>Coachability and Mentality</a:t>
            </a:r>
          </a:p>
        </p:txBody>
      </p:sp>
      <p:sp>
        <p:nvSpPr>
          <p:cNvPr id="3" name="Content Placeholder 2">
            <a:extLst>
              <a:ext uri="{FF2B5EF4-FFF2-40B4-BE49-F238E27FC236}">
                <a16:creationId xmlns:a16="http://schemas.microsoft.com/office/drawing/2014/main" id="{74182C9E-E0D9-EAC2-FCE5-A8519F04083E}"/>
              </a:ext>
            </a:extLst>
          </p:cNvPr>
          <p:cNvSpPr>
            <a:spLocks noGrp="1"/>
          </p:cNvSpPr>
          <p:nvPr>
            <p:ph idx="1"/>
          </p:nvPr>
        </p:nvSpPr>
        <p:spPr>
          <a:xfrm>
            <a:off x="838200" y="1482811"/>
            <a:ext cx="10515600" cy="5010064"/>
          </a:xfrm>
        </p:spPr>
        <p:txBody>
          <a:bodyPr>
            <a:normAutofit lnSpcReduction="10000"/>
          </a:bodyPr>
          <a:lstStyle/>
          <a:p>
            <a:pPr marL="0" indent="0" algn="ctr">
              <a:buNone/>
            </a:pPr>
            <a:r>
              <a:rPr lang="en-US" sz="2000" dirty="0">
                <a:latin typeface="Franklin Gothic Medium" panose="020B0603020102020204" pitchFamily="34" charset="0"/>
              </a:rPr>
              <a:t>Attitude and Energy:</a:t>
            </a:r>
          </a:p>
          <a:p>
            <a:pPr marL="0" indent="0" algn="ctr">
              <a:buNone/>
            </a:pPr>
            <a:r>
              <a:rPr lang="en-US" sz="2000" dirty="0">
                <a:latin typeface="Franklin Gothic Medium" panose="020B0603020102020204" pitchFamily="34" charset="0"/>
              </a:rPr>
              <a:t>Skill is not the most important tool for an athlete. Your positive attitude and outward energy is what drives yourself and others to excel. That is the best foundation and contribution you can give to your team. </a:t>
            </a:r>
          </a:p>
          <a:p>
            <a:pPr marL="0" indent="0" algn="ctr">
              <a:buNone/>
            </a:pPr>
            <a:endParaRPr lang="en-US" sz="2000" dirty="0">
              <a:latin typeface="Franklin Gothic Medium" panose="020B0603020102020204" pitchFamily="34" charset="0"/>
            </a:endParaRPr>
          </a:p>
          <a:p>
            <a:pPr marL="0" indent="0" algn="ctr">
              <a:buNone/>
            </a:pPr>
            <a:r>
              <a:rPr lang="en-US" sz="2000" dirty="0">
                <a:latin typeface="Franklin Gothic Medium" panose="020B0603020102020204" pitchFamily="34" charset="0"/>
              </a:rPr>
              <a:t>Hard Work:</a:t>
            </a:r>
          </a:p>
          <a:p>
            <a:pPr marL="0" indent="0" algn="ctr">
              <a:buNone/>
            </a:pPr>
            <a:r>
              <a:rPr lang="en-US" sz="2000" dirty="0">
                <a:latin typeface="Franklin Gothic Medium" panose="020B0603020102020204" pitchFamily="34" charset="0"/>
              </a:rPr>
              <a:t>You never have to be the most talented person in the gym. You just have to be the one who works the hardest. Never let anyone work harder than you.</a:t>
            </a:r>
          </a:p>
          <a:p>
            <a:pPr marL="0" indent="0" algn="ctr">
              <a:buNone/>
            </a:pPr>
            <a:endParaRPr lang="en-US" sz="2000" dirty="0">
              <a:latin typeface="Franklin Gothic Medium" panose="020B0603020102020204" pitchFamily="34" charset="0"/>
            </a:endParaRPr>
          </a:p>
          <a:p>
            <a:pPr marL="0" indent="0" algn="ctr">
              <a:buNone/>
            </a:pPr>
            <a:r>
              <a:rPr lang="en-US" sz="2000" dirty="0">
                <a:latin typeface="Franklin Gothic Medium" panose="020B0603020102020204" pitchFamily="34" charset="0"/>
              </a:rPr>
              <a:t>Discipline:</a:t>
            </a:r>
          </a:p>
          <a:p>
            <a:pPr marL="0" indent="0" algn="ctr">
              <a:buNone/>
            </a:pPr>
            <a:r>
              <a:rPr lang="en-US" sz="2000" dirty="0">
                <a:latin typeface="Franklin Gothic Medium" panose="020B0603020102020204" pitchFamily="34" charset="0"/>
              </a:rPr>
              <a:t>We play a sport that not only requires a great amount of technique, but a great amount of mental toughness and Volleyball IQ. Discipline applies to not only what we do on the court but how much thought we put into everything and the focus we apply to every ball touch, drill, practice and game. Maintaining control of our bodies and minds is paramount to growth and success.</a:t>
            </a:r>
          </a:p>
        </p:txBody>
      </p:sp>
    </p:spTree>
    <p:extLst>
      <p:ext uri="{BB962C8B-B14F-4D97-AF65-F5344CB8AC3E}">
        <p14:creationId xmlns:p14="http://schemas.microsoft.com/office/powerpoint/2010/main" val="970038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36FC-6554-E681-21E9-567F1D0944A2}"/>
              </a:ext>
            </a:extLst>
          </p:cNvPr>
          <p:cNvSpPr>
            <a:spLocks noGrp="1"/>
          </p:cNvSpPr>
          <p:nvPr>
            <p:ph type="title"/>
          </p:nvPr>
        </p:nvSpPr>
        <p:spPr/>
        <p:txBody>
          <a:bodyPr/>
          <a:lstStyle/>
          <a:p>
            <a:r>
              <a:rPr lang="en-US" dirty="0"/>
              <a:t>Coachability and Mentality</a:t>
            </a:r>
          </a:p>
        </p:txBody>
      </p:sp>
      <p:sp>
        <p:nvSpPr>
          <p:cNvPr id="3" name="Content Placeholder 2">
            <a:extLst>
              <a:ext uri="{FF2B5EF4-FFF2-40B4-BE49-F238E27FC236}">
                <a16:creationId xmlns:a16="http://schemas.microsoft.com/office/drawing/2014/main" id="{0B8A057F-D338-E372-9A23-020CED6C10A7}"/>
              </a:ext>
            </a:extLst>
          </p:cNvPr>
          <p:cNvSpPr>
            <a:spLocks noGrp="1"/>
          </p:cNvSpPr>
          <p:nvPr>
            <p:ph idx="1"/>
          </p:nvPr>
        </p:nvSpPr>
        <p:spPr>
          <a:xfrm>
            <a:off x="838200" y="1297459"/>
            <a:ext cx="10515600" cy="5474044"/>
          </a:xfrm>
        </p:spPr>
        <p:txBody>
          <a:bodyPr>
            <a:noAutofit/>
          </a:bodyPr>
          <a:lstStyle/>
          <a:p>
            <a:pPr marL="0" indent="0" algn="ctr">
              <a:buNone/>
            </a:pPr>
            <a:r>
              <a:rPr lang="en-US" sz="1800" dirty="0">
                <a:latin typeface="Franklin Gothic Medium" panose="020B0603020102020204" pitchFamily="34" charset="0"/>
              </a:rPr>
              <a:t>Accountability:</a:t>
            </a:r>
          </a:p>
          <a:p>
            <a:pPr marL="0" indent="0" algn="ctr">
              <a:buNone/>
            </a:pPr>
            <a:r>
              <a:rPr lang="en-US" sz="1800" dirty="0">
                <a:latin typeface="Franklin Gothic Medium" panose="020B0603020102020204" pitchFamily="34" charset="0"/>
              </a:rPr>
              <a:t>Volleyball is a team sport. We all depend on each other in order to win. We are responsible to ourselves and to each other for whatever we do on and off the court. We must look to each other and rely on each other to maintain a standard of excellence.</a:t>
            </a:r>
          </a:p>
          <a:p>
            <a:pPr marL="0" indent="0" algn="ctr">
              <a:buNone/>
            </a:pPr>
            <a:endParaRPr lang="en-US" sz="1800" dirty="0">
              <a:latin typeface="Franklin Gothic Medium" panose="020B0603020102020204" pitchFamily="34" charset="0"/>
            </a:endParaRPr>
          </a:p>
          <a:p>
            <a:pPr marL="0" indent="0" algn="ctr">
              <a:buNone/>
            </a:pPr>
            <a:r>
              <a:rPr lang="en-US" sz="1800" dirty="0">
                <a:latin typeface="Franklin Gothic Medium" panose="020B0603020102020204" pitchFamily="34" charset="0"/>
              </a:rPr>
              <a:t>Playing Time:</a:t>
            </a:r>
          </a:p>
          <a:p>
            <a:pPr marL="0" indent="0" algn="ctr">
              <a:buNone/>
            </a:pPr>
            <a:r>
              <a:rPr lang="en-US" sz="1800" dirty="0">
                <a:latin typeface="Franklin Gothic Medium" panose="020B0603020102020204" pitchFamily="34" charset="0"/>
              </a:rPr>
              <a:t>Playing time is earned through hard work, focus, and effort during practices. It is</a:t>
            </a:r>
          </a:p>
          <a:p>
            <a:pPr marL="0" indent="0" algn="ctr">
              <a:buNone/>
            </a:pPr>
            <a:r>
              <a:rPr lang="en-US" sz="1800" dirty="0">
                <a:latin typeface="Franklin Gothic Medium" panose="020B0603020102020204" pitchFamily="34" charset="0"/>
              </a:rPr>
              <a:t>not earned during the game itself. If you don’t work hard in practice don’t expect</a:t>
            </a:r>
          </a:p>
          <a:p>
            <a:pPr marL="0" indent="0" algn="ctr">
              <a:buNone/>
            </a:pPr>
            <a:r>
              <a:rPr lang="en-US" sz="1800" dirty="0">
                <a:latin typeface="Franklin Gothic Medium" panose="020B0603020102020204" pitchFamily="34" charset="0"/>
              </a:rPr>
              <a:t>your coach or teammates to think you will work hard in matches.</a:t>
            </a:r>
          </a:p>
          <a:p>
            <a:pPr marL="0" indent="0" algn="ctr">
              <a:buNone/>
            </a:pPr>
            <a:r>
              <a:rPr lang="en-US" sz="1800" dirty="0">
                <a:latin typeface="Franklin Gothic Medium" panose="020B0603020102020204" pitchFamily="34" charset="0"/>
              </a:rPr>
              <a:t>If you are not on the court during a match you are expected to be paying</a:t>
            </a:r>
          </a:p>
          <a:p>
            <a:pPr marL="0" indent="0" algn="ctr">
              <a:buNone/>
            </a:pPr>
            <a:r>
              <a:rPr lang="en-US" sz="1800" dirty="0">
                <a:latin typeface="Franklin Gothic Medium" panose="020B0603020102020204" pitchFamily="34" charset="0"/>
              </a:rPr>
              <a:t>attention to the match and encouraging your teammates. You need to be focused</a:t>
            </a:r>
          </a:p>
          <a:p>
            <a:pPr marL="0" indent="0" algn="ctr">
              <a:buNone/>
            </a:pPr>
            <a:r>
              <a:rPr lang="en-US" sz="1800" dirty="0">
                <a:latin typeface="Franklin Gothic Medium" panose="020B0603020102020204" pitchFamily="34" charset="0"/>
              </a:rPr>
              <a:t>on the game and cheering on your teammates. Many games are won because we</a:t>
            </a:r>
          </a:p>
          <a:p>
            <a:pPr marL="0" indent="0" algn="ctr">
              <a:buNone/>
            </a:pPr>
            <a:r>
              <a:rPr lang="en-US" sz="1800" dirty="0">
                <a:latin typeface="Franklin Gothic Medium" panose="020B0603020102020204" pitchFamily="34" charset="0"/>
              </a:rPr>
              <a:t>cheer on our teammates and help them while they are playing. Sulking on the</a:t>
            </a:r>
          </a:p>
          <a:p>
            <a:pPr marL="0" indent="0" algn="ctr">
              <a:buNone/>
            </a:pPr>
            <a:r>
              <a:rPr lang="en-US" sz="1800" dirty="0">
                <a:latin typeface="Franklin Gothic Medium" panose="020B0603020102020204" pitchFamily="34" charset="0"/>
              </a:rPr>
              <a:t>bench is not acceptable &amp; is unsportsmanlike.</a:t>
            </a:r>
          </a:p>
        </p:txBody>
      </p:sp>
    </p:spTree>
    <p:extLst>
      <p:ext uri="{BB962C8B-B14F-4D97-AF65-F5344CB8AC3E}">
        <p14:creationId xmlns:p14="http://schemas.microsoft.com/office/powerpoint/2010/main" val="542583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3660-1332-A6B6-C90F-94E9D22F7870}"/>
              </a:ext>
            </a:extLst>
          </p:cNvPr>
          <p:cNvSpPr>
            <a:spLocks noGrp="1"/>
          </p:cNvSpPr>
          <p:nvPr>
            <p:ph type="title"/>
          </p:nvPr>
        </p:nvSpPr>
        <p:spPr/>
        <p:txBody>
          <a:bodyPr/>
          <a:lstStyle/>
          <a:p>
            <a:r>
              <a:rPr lang="en-US" dirty="0"/>
              <a:t>Sportsmanship</a:t>
            </a:r>
          </a:p>
        </p:txBody>
      </p:sp>
      <p:sp>
        <p:nvSpPr>
          <p:cNvPr id="3" name="Content Placeholder 2">
            <a:extLst>
              <a:ext uri="{FF2B5EF4-FFF2-40B4-BE49-F238E27FC236}">
                <a16:creationId xmlns:a16="http://schemas.microsoft.com/office/drawing/2014/main" id="{1825F0A7-45E2-785B-0593-8B911204905A}"/>
              </a:ext>
            </a:extLst>
          </p:cNvPr>
          <p:cNvSpPr>
            <a:spLocks noGrp="1"/>
          </p:cNvSpPr>
          <p:nvPr>
            <p:ph idx="1"/>
          </p:nvPr>
        </p:nvSpPr>
        <p:spPr>
          <a:xfrm>
            <a:off x="838200" y="1500466"/>
            <a:ext cx="10515600" cy="4351338"/>
          </a:xfrm>
          <a:noFill/>
          <a:ln>
            <a:noFill/>
          </a:ln>
        </p:spPr>
        <p:txBody>
          <a:bodyPr>
            <a:noAutofit/>
          </a:bodyPr>
          <a:lstStyle/>
          <a:p>
            <a:pPr marL="0" indent="0" algn="ctr">
              <a:buNone/>
            </a:pPr>
            <a:r>
              <a:rPr lang="en-US" sz="2000" dirty="0">
                <a:latin typeface="Franklin Gothic Medium" panose="020B0603020102020204" pitchFamily="34" charset="0"/>
                <a:cs typeface="Elephant Pro" panose="020F0502020204030204" pitchFamily="34" charset="0"/>
              </a:rPr>
              <a:t>Sportsmanship:</a:t>
            </a:r>
          </a:p>
          <a:p>
            <a:pPr marL="0" indent="0" algn="ctr">
              <a:lnSpc>
                <a:spcPct val="120000"/>
              </a:lnSpc>
              <a:buNone/>
            </a:pPr>
            <a:r>
              <a:rPr lang="en-US" sz="2000" dirty="0">
                <a:latin typeface="Franklin Gothic Medium" panose="020B0603020102020204" pitchFamily="34" charset="0"/>
                <a:cs typeface="Elephant Pro" panose="020F0502020204030204" pitchFamily="34" charset="0"/>
              </a:rPr>
              <a:t>As a member of the Briarcliff High School volleyball program, athletes are expected to represent themselves accordingly.. This means all players need to have integrity, be honest, treat officials, opponents, and coaches with respect, refrain from using profanity, exercise self-control, and follow the rules of volleyball. Athletes need to understand that they represent not only Briarcliff High School, but themselves, their team, their teammates and their families.</a:t>
            </a:r>
          </a:p>
          <a:p>
            <a:pPr marL="0" indent="0" algn="ctr">
              <a:buNone/>
            </a:pPr>
            <a:endParaRPr lang="en-US" sz="2000" dirty="0">
              <a:latin typeface="Franklin Gothic Medium" panose="020B0603020102020204" pitchFamily="34" charset="0"/>
              <a:cs typeface="Elephant Pro" panose="020F0502020204030204" pitchFamily="34" charset="0"/>
            </a:endParaRPr>
          </a:p>
          <a:p>
            <a:pPr marL="0" indent="0" algn="ctr">
              <a:buNone/>
            </a:pPr>
            <a:r>
              <a:rPr lang="en-US" sz="2000" dirty="0">
                <a:latin typeface="Franklin Gothic Medium" panose="020B0603020102020204" pitchFamily="34" charset="0"/>
                <a:cs typeface="Elephant Pro" panose="020F0502020204030204" pitchFamily="34" charset="0"/>
              </a:rPr>
              <a:t>Social Media:</a:t>
            </a:r>
          </a:p>
          <a:p>
            <a:pPr marL="0" indent="0" algn="ctr">
              <a:buNone/>
            </a:pPr>
            <a:r>
              <a:rPr lang="en-US" sz="2000" dirty="0">
                <a:latin typeface="Franklin Gothic Medium" panose="020B0603020102020204" pitchFamily="34" charset="0"/>
                <a:cs typeface="Elephant Pro" panose="020F0502020204030204" pitchFamily="34" charset="0"/>
              </a:rPr>
              <a:t>All athletes need to think about what they post on any social media sites. If they post any unsportsmanlike, defamatory, or insulting remarks they may have playing time consequences. If athletes repeatedly are disrespectful online, they will be removed from the volleyball program.</a:t>
            </a:r>
          </a:p>
        </p:txBody>
      </p:sp>
    </p:spTree>
    <p:extLst>
      <p:ext uri="{BB962C8B-B14F-4D97-AF65-F5344CB8AC3E}">
        <p14:creationId xmlns:p14="http://schemas.microsoft.com/office/powerpoint/2010/main" val="3324851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2F0B-B23D-45BE-BB31-2E1A5BECDDD7}"/>
              </a:ext>
            </a:extLst>
          </p:cNvPr>
          <p:cNvSpPr>
            <a:spLocks noGrp="1"/>
          </p:cNvSpPr>
          <p:nvPr>
            <p:ph type="title"/>
          </p:nvPr>
        </p:nvSpPr>
        <p:spPr/>
        <p:txBody>
          <a:bodyPr/>
          <a:lstStyle/>
          <a:p>
            <a:r>
              <a:rPr lang="en-US" dirty="0"/>
              <a:t>Home Games</a:t>
            </a:r>
            <a:br>
              <a:rPr lang="en-US" dirty="0"/>
            </a:br>
            <a:endParaRPr lang="en-US" dirty="0"/>
          </a:p>
        </p:txBody>
      </p:sp>
      <p:sp>
        <p:nvSpPr>
          <p:cNvPr id="3" name="Content Placeholder 2">
            <a:extLst>
              <a:ext uri="{FF2B5EF4-FFF2-40B4-BE49-F238E27FC236}">
                <a16:creationId xmlns:a16="http://schemas.microsoft.com/office/drawing/2014/main" id="{3E9610FD-2F47-5D4E-3B33-D4870995B1A3}"/>
              </a:ext>
            </a:extLst>
          </p:cNvPr>
          <p:cNvSpPr>
            <a:spLocks noGrp="1"/>
          </p:cNvSpPr>
          <p:nvPr>
            <p:ph idx="1"/>
          </p:nvPr>
        </p:nvSpPr>
        <p:spPr>
          <a:xfrm>
            <a:off x="838200" y="1136822"/>
            <a:ext cx="10515600" cy="5040141"/>
          </a:xfrm>
        </p:spPr>
        <p:txBody>
          <a:bodyPr>
            <a:normAutofit fontScale="25000" lnSpcReduction="20000"/>
          </a:bodyPr>
          <a:lstStyle/>
          <a:p>
            <a:pPr marL="0" indent="0">
              <a:lnSpc>
                <a:spcPct val="120000"/>
              </a:lnSpc>
              <a:buNone/>
            </a:pPr>
            <a:r>
              <a:rPr lang="en-US" sz="7200" dirty="0"/>
              <a:t>All athletes are expected to be at every match that is played on game day. It is every athlete’s job to support the other players within the girls’ volleyball program. IF your team plays first you are expected to stay until the 1 set of the last match of the day. If you are assigned a job that day, you must stay for the entire match. When athletes arrive to a match, they need to check in with their team captains. If your team plays first, they are required to set up, if they play second, they will be taking down.</a:t>
            </a:r>
          </a:p>
          <a:p>
            <a:endParaRPr lang="en-US" dirty="0"/>
          </a:p>
          <a:p>
            <a:pPr marL="0" indent="0">
              <a:buNone/>
            </a:pPr>
            <a:r>
              <a:rPr lang="en-US" sz="17600" dirty="0"/>
              <a:t>Home Game Responsibilities:</a:t>
            </a:r>
          </a:p>
          <a:p>
            <a:endParaRPr lang="en-US" dirty="0"/>
          </a:p>
          <a:p>
            <a:pPr marL="0" indent="0">
              <a:buNone/>
            </a:pPr>
            <a:r>
              <a:rPr lang="en-US" sz="7200" dirty="0"/>
              <a:t>All athletes are expected to take turns doing each of the following jobs during the</a:t>
            </a:r>
          </a:p>
          <a:p>
            <a:pPr marL="0" indent="0">
              <a:buNone/>
            </a:pPr>
            <a:r>
              <a:rPr lang="en-US" sz="7200" dirty="0"/>
              <a:t>matches. While athletes are doing the jobs below, they cannot have headphones</a:t>
            </a:r>
          </a:p>
          <a:p>
            <a:pPr marL="0" indent="0">
              <a:buNone/>
            </a:pPr>
            <a:r>
              <a:rPr lang="en-US" sz="7200" dirty="0"/>
              <a:t>in or cellphones out.</a:t>
            </a:r>
          </a:p>
          <a:p>
            <a:pPr marL="0" indent="0">
              <a:buNone/>
            </a:pPr>
            <a:r>
              <a:rPr lang="en-US" sz="7200" dirty="0"/>
              <a:t>All jobs will be assigned by captains.</a:t>
            </a:r>
          </a:p>
          <a:p>
            <a:pPr marL="0" indent="0">
              <a:buNone/>
            </a:pPr>
            <a:r>
              <a:rPr lang="en-US" sz="7200" dirty="0"/>
              <a:t>The following jobs are required for both JV and Varsity:</a:t>
            </a:r>
          </a:p>
          <a:p>
            <a:pPr marL="0" indent="0">
              <a:buNone/>
            </a:pPr>
            <a:r>
              <a:rPr lang="en-US" sz="7200" dirty="0"/>
              <a:t> Score sheet, score board and Libero tracker.</a:t>
            </a:r>
          </a:p>
          <a:p>
            <a:pPr marL="0" indent="0">
              <a:buNone/>
            </a:pPr>
            <a:r>
              <a:rPr lang="en-US" sz="7200" dirty="0"/>
              <a:t>Varsity athletes will shag balls during JV warm-ups.</a:t>
            </a:r>
          </a:p>
          <a:p>
            <a:pPr marL="0" indent="0">
              <a:buNone/>
            </a:pPr>
            <a:r>
              <a:rPr lang="en-US" sz="7200" dirty="0"/>
              <a:t>JV athletes will shag balls during Varsity warm-ups.</a:t>
            </a:r>
          </a:p>
          <a:p>
            <a:endParaRPr lang="en-US" dirty="0"/>
          </a:p>
        </p:txBody>
      </p:sp>
    </p:spTree>
    <p:extLst>
      <p:ext uri="{BB962C8B-B14F-4D97-AF65-F5344CB8AC3E}">
        <p14:creationId xmlns:p14="http://schemas.microsoft.com/office/powerpoint/2010/main" val="282114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13F35-E2C9-D02F-0782-D25B7F87E127}"/>
              </a:ext>
            </a:extLst>
          </p:cNvPr>
          <p:cNvSpPr>
            <a:spLocks noGrp="1"/>
          </p:cNvSpPr>
          <p:nvPr>
            <p:ph type="title"/>
          </p:nvPr>
        </p:nvSpPr>
        <p:spPr>
          <a:xfrm>
            <a:off x="838200" y="1"/>
            <a:ext cx="10515600" cy="1690688"/>
          </a:xfrm>
        </p:spPr>
        <p:txBody>
          <a:bodyPr/>
          <a:lstStyle/>
          <a:p>
            <a:r>
              <a:rPr lang="en-US" dirty="0"/>
              <a:t>Away Games</a:t>
            </a:r>
            <a:br>
              <a:rPr lang="en-US" dirty="0"/>
            </a:br>
            <a:endParaRPr lang="en-US" dirty="0"/>
          </a:p>
        </p:txBody>
      </p:sp>
      <p:sp>
        <p:nvSpPr>
          <p:cNvPr id="3" name="Content Placeholder 2">
            <a:extLst>
              <a:ext uri="{FF2B5EF4-FFF2-40B4-BE49-F238E27FC236}">
                <a16:creationId xmlns:a16="http://schemas.microsoft.com/office/drawing/2014/main" id="{C4077AD0-6803-CC40-AB3F-DC4FFE7290D0}"/>
              </a:ext>
            </a:extLst>
          </p:cNvPr>
          <p:cNvSpPr>
            <a:spLocks noGrp="1"/>
          </p:cNvSpPr>
          <p:nvPr>
            <p:ph idx="1"/>
          </p:nvPr>
        </p:nvSpPr>
        <p:spPr>
          <a:xfrm>
            <a:off x="838200" y="518983"/>
            <a:ext cx="10515600" cy="5657979"/>
          </a:xfrm>
        </p:spPr>
        <p:txBody>
          <a:bodyPr>
            <a:normAutofit fontScale="25000" lnSpcReduction="20000"/>
          </a:bodyPr>
          <a:lstStyle/>
          <a:p>
            <a:endParaRPr lang="en-US" sz="7200" dirty="0"/>
          </a:p>
          <a:p>
            <a:pPr marL="0" indent="0">
              <a:lnSpc>
                <a:spcPct val="120000"/>
              </a:lnSpc>
              <a:buNone/>
            </a:pPr>
            <a:r>
              <a:rPr lang="en-US" sz="7200" dirty="0"/>
              <a:t>All Athletes are required to take the bus with the program to our opponent’s school. The day before the match all athletes will be informed about the time that the bus is leaving the next day. All players need to promptly report to the bus on game day. All athletes are expected to do the jobs previously listed during away matches. While athletes are shagging, they must not have headphones in, and cellphones put away.</a:t>
            </a:r>
          </a:p>
          <a:p>
            <a:endParaRPr lang="en-US" dirty="0"/>
          </a:p>
          <a:p>
            <a:pPr marL="0" indent="0">
              <a:buNone/>
            </a:pPr>
            <a:r>
              <a:rPr lang="en-US" sz="17600" dirty="0"/>
              <a:t>Dress Code</a:t>
            </a:r>
          </a:p>
          <a:p>
            <a:pPr marL="0" indent="0">
              <a:lnSpc>
                <a:spcPct val="120000"/>
              </a:lnSpc>
              <a:buNone/>
            </a:pPr>
            <a:r>
              <a:rPr lang="en-US" sz="7200" dirty="0"/>
              <a:t>Athletes need to wear clothing to practice that allows them to easily move and function (basketball shorts, spandex, a t-shirt, and tennis shoes). Jeans, khakis, dress shirts, and street shoes are not appropriate practice wear. It will be expected that athletes wear the BHS volleyball clothing they are issued to every practice. On game days all athletes will discuss with captains what the attire will be for the school day.</a:t>
            </a:r>
          </a:p>
          <a:p>
            <a:endParaRPr lang="en-US" dirty="0"/>
          </a:p>
          <a:p>
            <a:pPr marL="0" indent="0">
              <a:buNone/>
            </a:pPr>
            <a:r>
              <a:rPr lang="en-US" sz="17600" dirty="0"/>
              <a:t>Transportation</a:t>
            </a:r>
          </a:p>
          <a:p>
            <a:pPr marL="0" indent="0">
              <a:lnSpc>
                <a:spcPct val="120000"/>
              </a:lnSpc>
              <a:buNone/>
            </a:pPr>
            <a:r>
              <a:rPr lang="en-US" sz="7200" dirty="0"/>
              <a:t>Athletes may be picked up by their parent/guardian at an away game if the proper paperwork is filled out, on file in the Athletic Office. I will need to physically see you before you take your player home from an away match. Players can be driven home by other players if the proper paperwork is filed out. Please be on time to pick up your player after practice/games. Coaches must wait at school with players until their ride shows up to BHS so please be mindful of this when planning arrangements for your child.</a:t>
            </a:r>
          </a:p>
          <a:p>
            <a:endParaRPr lang="en-US" dirty="0"/>
          </a:p>
        </p:txBody>
      </p:sp>
    </p:spTree>
    <p:extLst>
      <p:ext uri="{BB962C8B-B14F-4D97-AF65-F5344CB8AC3E}">
        <p14:creationId xmlns:p14="http://schemas.microsoft.com/office/powerpoint/2010/main" val="1020398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960BE-8303-E3A0-C81D-36FBE385571C}"/>
              </a:ext>
            </a:extLst>
          </p:cNvPr>
          <p:cNvSpPr>
            <a:spLocks noGrp="1"/>
          </p:cNvSpPr>
          <p:nvPr>
            <p:ph type="title"/>
          </p:nvPr>
        </p:nvSpPr>
        <p:spPr>
          <a:xfrm>
            <a:off x="838200" y="1"/>
            <a:ext cx="10515600" cy="1690688"/>
          </a:xfrm>
        </p:spPr>
        <p:txBody>
          <a:bodyPr>
            <a:normAutofit/>
          </a:bodyPr>
          <a:lstStyle/>
          <a:p>
            <a:pPr algn="ctr"/>
            <a:r>
              <a:rPr lang="en-US" dirty="0"/>
              <a:t>Girls’ Volleyball Rules and Expectations Fall             2026</a:t>
            </a:r>
          </a:p>
        </p:txBody>
      </p:sp>
      <p:sp>
        <p:nvSpPr>
          <p:cNvPr id="3" name="Content Placeholder 2">
            <a:extLst>
              <a:ext uri="{FF2B5EF4-FFF2-40B4-BE49-F238E27FC236}">
                <a16:creationId xmlns:a16="http://schemas.microsoft.com/office/drawing/2014/main" id="{EF37E839-B54E-6740-11E9-BB544307FC5F}"/>
              </a:ext>
            </a:extLst>
          </p:cNvPr>
          <p:cNvSpPr>
            <a:spLocks noGrp="1"/>
          </p:cNvSpPr>
          <p:nvPr>
            <p:ph idx="1"/>
          </p:nvPr>
        </p:nvSpPr>
        <p:spPr>
          <a:xfrm>
            <a:off x="838200" y="1556951"/>
            <a:ext cx="10515600" cy="5301049"/>
          </a:xfrm>
        </p:spPr>
        <p:txBody>
          <a:bodyPr>
            <a:noAutofit/>
          </a:bodyPr>
          <a:lstStyle/>
          <a:p>
            <a:pPr marL="0" indent="0">
              <a:buNone/>
            </a:pPr>
            <a:r>
              <a:rPr lang="en-US" sz="1800" dirty="0"/>
              <a:t>I _________________________________ have read the Briarcliff Volleyball Rules  and Expectations for Fall 2021. I understand that I need to follow the rules and  procedures listed above.  I also understand that playing volleyball is not a right, it is a privilege; failure to  abide by the rules listed above or failure to complete assigned responsibilities will  result in consequences and the limiting of playing time. Repeated failure to abide  by team policies and expectations will result in removal from the team.  </a:t>
            </a:r>
          </a:p>
          <a:p>
            <a:pPr marL="0" indent="0">
              <a:buNone/>
            </a:pPr>
            <a:r>
              <a:rPr lang="en-US" sz="1800" dirty="0"/>
              <a:t>___________________________________________ _____________  (Player Signature) (Date)  </a:t>
            </a:r>
          </a:p>
          <a:p>
            <a:pPr marL="0" indent="0">
              <a:buNone/>
            </a:pPr>
            <a:r>
              <a:rPr lang="en-US" sz="1800" b="1" dirty="0"/>
              <a:t>Parents/Guardians: </a:t>
            </a:r>
            <a:endParaRPr lang="en-US" sz="1800" dirty="0"/>
          </a:p>
          <a:p>
            <a:pPr marL="0" indent="0">
              <a:buNone/>
            </a:pPr>
            <a:r>
              <a:rPr lang="en-US" sz="1800" dirty="0"/>
              <a:t>I/We _________________________________________________ have read the  Briarcliff Volleyball Rules and Expectations for Fall 2021. I understand that my  player needs to follow the rules and procedures listed above.  </a:t>
            </a:r>
          </a:p>
          <a:p>
            <a:pPr marL="0" indent="0">
              <a:buNone/>
            </a:pPr>
            <a:r>
              <a:rPr lang="en-US" sz="1800" dirty="0"/>
              <a:t>I also understand that playing volleyball is not a right, it is a privilege. My player’s  failure to abide by the rules listed above or failure to complete assigned  responsibilities will result in consequences and the limiting of playing time.  </a:t>
            </a:r>
          </a:p>
          <a:p>
            <a:pPr marL="0" indent="0">
              <a:buNone/>
            </a:pPr>
            <a:r>
              <a:rPr lang="en-US" sz="1800" dirty="0"/>
              <a:t>Repeated failure to abide by team policies and expectations will result in removal  from the team.  </a:t>
            </a:r>
          </a:p>
          <a:p>
            <a:pPr marL="0" indent="0">
              <a:buNone/>
            </a:pPr>
            <a:r>
              <a:rPr lang="en-US" sz="1800" dirty="0"/>
              <a:t>___________________________________________ _____________  (Parent/Guardian Signature) (Date)  </a:t>
            </a:r>
          </a:p>
          <a:p>
            <a:pPr marL="0" indent="0">
              <a:buNone/>
            </a:pPr>
            <a:r>
              <a:rPr lang="en-US" sz="1800" dirty="0"/>
              <a:t>___________________________________________ _____________  (Parent/Guardian Signature) (Date)</a:t>
            </a:r>
          </a:p>
        </p:txBody>
      </p:sp>
    </p:spTree>
    <p:extLst>
      <p:ext uri="{BB962C8B-B14F-4D97-AF65-F5344CB8AC3E}">
        <p14:creationId xmlns:p14="http://schemas.microsoft.com/office/powerpoint/2010/main" val="2242312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E0F43-0201-C0E8-CE1D-8990B4A11BD3}"/>
              </a:ext>
            </a:extLst>
          </p:cNvPr>
          <p:cNvSpPr>
            <a:spLocks noGrp="1"/>
          </p:cNvSpPr>
          <p:nvPr>
            <p:ph type="title"/>
          </p:nvPr>
        </p:nvSpPr>
        <p:spPr>
          <a:xfrm>
            <a:off x="838200" y="636974"/>
            <a:ext cx="10515600" cy="1426605"/>
          </a:xfrm>
        </p:spPr>
        <p:txBody>
          <a:bodyPr>
            <a:normAutofit fontScale="90000"/>
          </a:bodyPr>
          <a:lstStyle/>
          <a:p>
            <a:r>
              <a:rPr lang="en-US" dirty="0"/>
              <a:t>                     </a:t>
            </a:r>
            <a:r>
              <a:rPr lang="en-US" sz="8800" dirty="0">
                <a:solidFill>
                  <a:schemeClr val="tx2">
                    <a:lumMod val="75000"/>
                    <a:lumOff val="25000"/>
                  </a:schemeClr>
                </a:solidFill>
                <a:latin typeface="ACADEMY ENGRAVED LET PLAIN:1.0" panose="02000000000000000000" pitchFamily="2" charset="0"/>
              </a:rPr>
              <a:t>GO         BEARS!</a:t>
            </a:r>
          </a:p>
        </p:txBody>
      </p:sp>
      <p:pic>
        <p:nvPicPr>
          <p:cNvPr id="5" name="Content Placeholder 4" descr="A bear with arms crossed&#10;&#10;AI-generated content may be incorrect.">
            <a:extLst>
              <a:ext uri="{FF2B5EF4-FFF2-40B4-BE49-F238E27FC236}">
                <a16:creationId xmlns:a16="http://schemas.microsoft.com/office/drawing/2014/main" id="{77AD0661-9A87-7221-C644-E109C0D39620}"/>
              </a:ext>
            </a:extLst>
          </p:cNvPr>
          <p:cNvPicPr>
            <a:picLocks noGrp="1" noChangeAspect="1"/>
          </p:cNvPicPr>
          <p:nvPr>
            <p:ph idx="1"/>
          </p:nvPr>
        </p:nvPicPr>
        <p:blipFill>
          <a:blip r:embed="rId2"/>
          <a:stretch>
            <a:fillRect/>
          </a:stretch>
        </p:blipFill>
        <p:spPr>
          <a:xfrm>
            <a:off x="553995" y="636974"/>
            <a:ext cx="10799805" cy="6567015"/>
          </a:xfrm>
        </p:spPr>
      </p:pic>
    </p:spTree>
    <p:extLst>
      <p:ext uri="{BB962C8B-B14F-4D97-AF65-F5344CB8AC3E}">
        <p14:creationId xmlns:p14="http://schemas.microsoft.com/office/powerpoint/2010/main" val="1878123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TotalTime>
  <Words>1581</Words>
  <Application>Microsoft Office PowerPoint</Application>
  <PresentationFormat>Widescreen</PresentationFormat>
  <Paragraphs>112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Coaching Staff</vt:lpstr>
      <vt:lpstr>Program Philosophy</vt:lpstr>
      <vt:lpstr>Practice</vt:lpstr>
      <vt:lpstr>Practice – Absences &amp; Tardies</vt:lpstr>
      <vt:lpstr>Schedule</vt:lpstr>
      <vt:lpstr>Coachability and Mentality</vt:lpstr>
      <vt:lpstr>Coachability and Mentality</vt:lpstr>
      <vt:lpstr>Coachability and Mentality</vt:lpstr>
      <vt:lpstr>Sportsmanship</vt:lpstr>
      <vt:lpstr>Home Games </vt:lpstr>
      <vt:lpstr>Away Games </vt:lpstr>
      <vt:lpstr>Girls’ Volleyball Rules and Expectations Fall             2026</vt:lpstr>
      <vt:lpstr>                     GO         BEARS!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Mendes</dc:creator>
  <cp:lastModifiedBy>Rachel Mendes</cp:lastModifiedBy>
  <cp:revision>2</cp:revision>
  <cp:lastPrinted>2025-08-27T15:37:10Z</cp:lastPrinted>
  <dcterms:created xsi:type="dcterms:W3CDTF">2025-06-19T16:31:01Z</dcterms:created>
  <dcterms:modified xsi:type="dcterms:W3CDTF">2026-06-26T14:31:16Z</dcterms:modified>
</cp:coreProperties>
</file>