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4" r:id="rId1"/>
  </p:sldMasterIdLst>
  <p:sldIdLst>
    <p:sldId id="256" r:id="rId2"/>
    <p:sldId id="257" r:id="rId3"/>
    <p:sldId id="266" r:id="rId4"/>
    <p:sldId id="267" r:id="rId5"/>
    <p:sldId id="265" r:id="rId6"/>
    <p:sldId id="268" r:id="rId7"/>
    <p:sldId id="258" r:id="rId8"/>
    <p:sldId id="259" r:id="rId9"/>
    <p:sldId id="261" r:id="rId10"/>
    <p:sldId id="260" r:id="rId11"/>
    <p:sldId id="262" r:id="rId12"/>
    <p:sldId id="263" r:id="rId13"/>
    <p:sldId id="26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66D807-9D3E-8546-A363-B71D9C186DF9}" v="5" dt="2026-06-25T17:41:28.2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21"/>
    <p:restoredTop sz="94721"/>
  </p:normalViewPr>
  <p:slideViewPr>
    <p:cSldViewPr snapToGrid="0">
      <p:cViewPr varScale="1">
        <p:scale>
          <a:sx n="108" d="100"/>
          <a:sy n="108" d="100"/>
        </p:scale>
        <p:origin x="64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Bordonaro" userId="56b785b9-1afc-4c6a-bb84-032517c09b1e" providerId="ADAL" clId="{60F4B443-8DD1-5B9A-80CC-FDF2078CC60D}"/>
    <pc:docChg chg="undo custSel addSld modSld">
      <pc:chgData name="Paul Bordonaro" userId="56b785b9-1afc-4c6a-bb84-032517c09b1e" providerId="ADAL" clId="{60F4B443-8DD1-5B9A-80CC-FDF2078CC60D}" dt="2026-06-25T17:43:20.367" v="1154" actId="5793"/>
      <pc:docMkLst>
        <pc:docMk/>
      </pc:docMkLst>
      <pc:sldChg chg="modSp mod">
        <pc:chgData name="Paul Bordonaro" userId="56b785b9-1afc-4c6a-bb84-032517c09b1e" providerId="ADAL" clId="{60F4B443-8DD1-5B9A-80CC-FDF2078CC60D}" dt="2026-06-25T17:41:19.573" v="1060" actId="20577"/>
        <pc:sldMkLst>
          <pc:docMk/>
          <pc:sldMk cId="700237424" sldId="260"/>
        </pc:sldMkLst>
        <pc:spChg chg="mod">
          <ac:chgData name="Paul Bordonaro" userId="56b785b9-1afc-4c6a-bb84-032517c09b1e" providerId="ADAL" clId="{60F4B443-8DD1-5B9A-80CC-FDF2078CC60D}" dt="2026-06-25T17:41:19.573" v="1060" actId="20577"/>
          <ac:spMkLst>
            <pc:docMk/>
            <pc:sldMk cId="700237424" sldId="260"/>
            <ac:spMk id="12" creationId="{8B6D88BE-EFA7-7A10-2876-5587417D6141}"/>
          </ac:spMkLst>
        </pc:spChg>
      </pc:sldChg>
      <pc:sldChg chg="modSp mod">
        <pc:chgData name="Paul Bordonaro" userId="56b785b9-1afc-4c6a-bb84-032517c09b1e" providerId="ADAL" clId="{60F4B443-8DD1-5B9A-80CC-FDF2078CC60D}" dt="2026-06-25T17:17:31.267" v="828" actId="20577"/>
        <pc:sldMkLst>
          <pc:docMk/>
          <pc:sldMk cId="2522138530" sldId="265"/>
        </pc:sldMkLst>
        <pc:spChg chg="mod">
          <ac:chgData name="Paul Bordonaro" userId="56b785b9-1afc-4c6a-bb84-032517c09b1e" providerId="ADAL" clId="{60F4B443-8DD1-5B9A-80CC-FDF2078CC60D}" dt="2026-06-25T16:58:46.618" v="681" actId="20577"/>
          <ac:spMkLst>
            <pc:docMk/>
            <pc:sldMk cId="2522138530" sldId="265"/>
            <ac:spMk id="7" creationId="{8AC47F96-4D11-B2C9-AB8E-7C6A2736A98A}"/>
          </ac:spMkLst>
        </pc:spChg>
        <pc:spChg chg="mod">
          <ac:chgData name="Paul Bordonaro" userId="56b785b9-1afc-4c6a-bb84-032517c09b1e" providerId="ADAL" clId="{60F4B443-8DD1-5B9A-80CC-FDF2078CC60D}" dt="2026-06-25T15:30:52.651" v="647" actId="27636"/>
          <ac:spMkLst>
            <pc:docMk/>
            <pc:sldMk cId="2522138530" sldId="265"/>
            <ac:spMk id="8" creationId="{20FE9F85-E8BD-20C6-7318-5532A305A3F4}"/>
          </ac:spMkLst>
        </pc:spChg>
        <pc:spChg chg="mod">
          <ac:chgData name="Paul Bordonaro" userId="56b785b9-1afc-4c6a-bb84-032517c09b1e" providerId="ADAL" clId="{60F4B443-8DD1-5B9A-80CC-FDF2078CC60D}" dt="2026-06-25T17:17:31.267" v="828" actId="20577"/>
          <ac:spMkLst>
            <pc:docMk/>
            <pc:sldMk cId="2522138530" sldId="265"/>
            <ac:spMk id="9" creationId="{7F295894-8D0F-6E9D-E95C-12DA855D9AA6}"/>
          </ac:spMkLst>
        </pc:spChg>
      </pc:sldChg>
      <pc:sldChg chg="modSp mod">
        <pc:chgData name="Paul Bordonaro" userId="56b785b9-1afc-4c6a-bb84-032517c09b1e" providerId="ADAL" clId="{60F4B443-8DD1-5B9A-80CC-FDF2078CC60D}" dt="2026-06-25T17:43:20.367" v="1154" actId="5793"/>
        <pc:sldMkLst>
          <pc:docMk/>
          <pc:sldMk cId="2461674032" sldId="266"/>
        </pc:sldMkLst>
        <pc:spChg chg="mod">
          <ac:chgData name="Paul Bordonaro" userId="56b785b9-1afc-4c6a-bb84-032517c09b1e" providerId="ADAL" clId="{60F4B443-8DD1-5B9A-80CC-FDF2078CC60D}" dt="2026-06-25T17:43:20.367" v="1154" actId="5793"/>
          <ac:spMkLst>
            <pc:docMk/>
            <pc:sldMk cId="2461674032" sldId="266"/>
            <ac:spMk id="3" creationId="{8FC5371E-0F17-1E1F-58DE-30DD25F56AFB}"/>
          </ac:spMkLst>
        </pc:spChg>
      </pc:sldChg>
      <pc:sldChg chg="addSp delSp modSp new mod setBg">
        <pc:chgData name="Paul Bordonaro" userId="56b785b9-1afc-4c6a-bb84-032517c09b1e" providerId="ADAL" clId="{60F4B443-8DD1-5B9A-80CC-FDF2078CC60D}" dt="2026-06-25T17:40:10.119" v="1016" actId="20577"/>
        <pc:sldMkLst>
          <pc:docMk/>
          <pc:sldMk cId="2368021119" sldId="268"/>
        </pc:sldMkLst>
        <pc:spChg chg="mod">
          <ac:chgData name="Paul Bordonaro" userId="56b785b9-1afc-4c6a-bb84-032517c09b1e" providerId="ADAL" clId="{60F4B443-8DD1-5B9A-80CC-FDF2078CC60D}" dt="2026-06-25T17:20:54.243" v="864" actId="26606"/>
          <ac:spMkLst>
            <pc:docMk/>
            <pc:sldMk cId="2368021119" sldId="268"/>
            <ac:spMk id="2" creationId="{98BA0EB8-8E56-FF34-A5BA-C7D3222EE379}"/>
          </ac:spMkLst>
        </pc:spChg>
        <pc:spChg chg="del">
          <ac:chgData name="Paul Bordonaro" userId="56b785b9-1afc-4c6a-bb84-032517c09b1e" providerId="ADAL" clId="{60F4B443-8DD1-5B9A-80CC-FDF2078CC60D}" dt="2026-06-25T17:20:20.842" v="860"/>
          <ac:spMkLst>
            <pc:docMk/>
            <pc:sldMk cId="2368021119" sldId="268"/>
            <ac:spMk id="3" creationId="{5F2168DF-80ED-EBC6-9F4D-35B9ABD9E1D0}"/>
          </ac:spMkLst>
        </pc:spChg>
        <pc:spChg chg="mod">
          <ac:chgData name="Paul Bordonaro" userId="56b785b9-1afc-4c6a-bb84-032517c09b1e" providerId="ADAL" clId="{60F4B443-8DD1-5B9A-80CC-FDF2078CC60D}" dt="2026-06-25T17:40:10.119" v="1016" actId="20577"/>
          <ac:spMkLst>
            <pc:docMk/>
            <pc:sldMk cId="2368021119" sldId="268"/>
            <ac:spMk id="4" creationId="{02F69261-FCF5-1FA1-4F70-E8E884251ADE}"/>
          </ac:spMkLst>
        </pc:spChg>
        <pc:spChg chg="add">
          <ac:chgData name="Paul Bordonaro" userId="56b785b9-1afc-4c6a-bb84-032517c09b1e" providerId="ADAL" clId="{60F4B443-8DD1-5B9A-80CC-FDF2078CC60D}" dt="2026-06-25T17:20:54.243" v="864" actId="26606"/>
          <ac:spMkLst>
            <pc:docMk/>
            <pc:sldMk cId="2368021119" sldId="268"/>
            <ac:spMk id="11" creationId="{930BC020-BDBF-49EB-9898-BAB5BF559317}"/>
          </ac:spMkLst>
        </pc:spChg>
        <pc:spChg chg="add">
          <ac:chgData name="Paul Bordonaro" userId="56b785b9-1afc-4c6a-bb84-032517c09b1e" providerId="ADAL" clId="{60F4B443-8DD1-5B9A-80CC-FDF2078CC60D}" dt="2026-06-25T17:20:54.243" v="864" actId="26606"/>
          <ac:spMkLst>
            <pc:docMk/>
            <pc:sldMk cId="2368021119" sldId="268"/>
            <ac:spMk id="13" creationId="{64950C64-5D81-40F1-9601-8BA0D63BAE74}"/>
          </ac:spMkLst>
        </pc:spChg>
        <pc:picChg chg="add mod ord">
          <ac:chgData name="Paul Bordonaro" userId="56b785b9-1afc-4c6a-bb84-032517c09b1e" providerId="ADAL" clId="{60F4B443-8DD1-5B9A-80CC-FDF2078CC60D}" dt="2026-06-25T17:20:54.243" v="864" actId="26606"/>
          <ac:picMkLst>
            <pc:docMk/>
            <pc:sldMk cId="2368021119" sldId="268"/>
            <ac:picMk id="6" creationId="{31E30B1E-BCB8-EB8A-4FDF-5D3C2F5FB18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3FC8-5D9E-A242-B49B-3597AED864BC}" type="datetimeFigureOut">
              <a:rPr lang="en-US" smtClean="0"/>
              <a:t>6/25/26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AB929-D214-EB42-9C79-195BCC39F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2466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3FC8-5D9E-A242-B49B-3597AED864BC}" type="datetimeFigureOut">
              <a:rPr lang="en-US" smtClean="0"/>
              <a:t>6/25/26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AB929-D214-EB42-9C79-195BCC39F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14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3FC8-5D9E-A242-B49B-3597AED864BC}" type="datetimeFigureOut">
              <a:rPr lang="en-US" smtClean="0"/>
              <a:t>6/25/26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AB929-D214-EB42-9C79-195BCC39F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1274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3FC8-5D9E-A242-B49B-3597AED864BC}" type="datetimeFigureOut">
              <a:rPr lang="en-US" smtClean="0"/>
              <a:t>6/25/26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AB929-D214-EB42-9C79-195BCC39F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454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3FC8-5D9E-A242-B49B-3597AED864BC}" type="datetimeFigureOut">
              <a:rPr lang="en-US" smtClean="0"/>
              <a:t>6/25/26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AB929-D214-EB42-9C79-195BCC39F02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22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3FC8-5D9E-A242-B49B-3597AED864BC}" type="datetimeFigureOut">
              <a:rPr lang="en-US" smtClean="0"/>
              <a:t>6/25/26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AB929-D214-EB42-9C79-195BCC39F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429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3FC8-5D9E-A242-B49B-3597AED864BC}" type="datetimeFigureOut">
              <a:rPr lang="en-US" smtClean="0"/>
              <a:t>6/25/26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AB929-D214-EB42-9C79-195BCC39F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6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3FC8-5D9E-A242-B49B-3597AED864BC}" type="datetimeFigureOut">
              <a:rPr lang="en-US" smtClean="0"/>
              <a:t>6/25/26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AB929-D214-EB42-9C79-195BCC39F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364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BE7F3FC8-5D9E-A242-B49B-3597AED864BC}" type="datetimeFigureOut">
              <a:rPr lang="en-US" smtClean="0"/>
              <a:t>6/25/26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AB929-D214-EB42-9C79-195BCC39F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118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3FC8-5D9E-A242-B49B-3597AED864BC}" type="datetimeFigureOut">
              <a:rPr lang="en-US" smtClean="0"/>
              <a:t>6/25/26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AB929-D214-EB42-9C79-195BCC39F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342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3FC8-5D9E-A242-B49B-3597AED864BC}" type="datetimeFigureOut">
              <a:rPr lang="en-US" smtClean="0"/>
              <a:t>6/25/26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AB929-D214-EB42-9C79-195BCC39F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175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BE7F3FC8-5D9E-A242-B49B-3597AED864BC}" type="datetimeFigureOut">
              <a:rPr lang="en-US" smtClean="0"/>
              <a:t>6/25/26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84AB929-D214-EB42-9C79-195BCC39F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223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hrisbelli23@comcast.net" TargetMode="External"/><Relationship Id="rId2" Type="http://schemas.openxmlformats.org/officeDocument/2006/relationships/hyperlink" Target="mailto:pbordonaro@briarcliffschools.org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mailto:jfergs3324@gmail.com" TargetMode="External"/><Relationship Id="rId4" Type="http://schemas.openxmlformats.org/officeDocument/2006/relationships/hyperlink" Target="mailto:bbeck@easternsoccer.com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briarcliffathletics.digitalsports.com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briarcliffathletics.digitalsports.com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1E7E0A70-4743-3ACC-E105-430F42EA3BF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4352" r="-3" b="14381"/>
          <a:stretch/>
        </p:blipFill>
        <p:spPr>
          <a:xfrm>
            <a:off x="-1" y="10"/>
            <a:ext cx="7501389" cy="4571990"/>
          </a:xfrm>
          <a:prstGeom prst="rect">
            <a:avLst/>
          </a:prstGeom>
        </p:spPr>
      </p:pic>
      <p:pic>
        <p:nvPicPr>
          <p:cNvPr id="1026" name="Picture 2" descr="Briarcliff Schools Get Spruced Up for the New Year – River Journal Online –  News for Tarrytown, Sleepy Hollow, Irvington, Ossining, Briarcliff Manor,  Croton-on-Hudson, Cortlandt and Peekskill">
            <a:extLst>
              <a:ext uri="{FF2B5EF4-FFF2-40B4-BE49-F238E27FC236}">
                <a16:creationId xmlns:a16="http://schemas.microsoft.com/office/drawing/2014/main" id="{89725220-35EE-5ADB-00F0-D957FD9E256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4" r="18976" b="3"/>
          <a:stretch/>
        </p:blipFill>
        <p:spPr bwMode="auto">
          <a:xfrm>
            <a:off x="7501388" y="10"/>
            <a:ext cx="4690612" cy="457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213945-2B1E-A278-CDD0-06D624AB9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753529"/>
            <a:ext cx="8991600" cy="2126571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800" dirty="0"/>
              <a:t>Briarcliff Boys Soccer 2026</a:t>
            </a:r>
            <a:br>
              <a:rPr lang="en-US" sz="3800" dirty="0"/>
            </a:br>
            <a:br>
              <a:rPr lang="en-US" sz="3800" dirty="0"/>
            </a:br>
            <a:r>
              <a:rPr lang="en-US" sz="3800" dirty="0"/>
              <a:t>“believe”</a:t>
            </a:r>
          </a:p>
        </p:txBody>
      </p:sp>
    </p:spTree>
    <p:extLst>
      <p:ext uri="{BB962C8B-B14F-4D97-AF65-F5344CB8AC3E}">
        <p14:creationId xmlns:p14="http://schemas.microsoft.com/office/powerpoint/2010/main" val="1955161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69E59C-8DF3-856C-26A9-92747F2AB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58800"/>
            <a:ext cx="7729728" cy="1188720"/>
          </a:xfrm>
        </p:spPr>
        <p:txBody>
          <a:bodyPr/>
          <a:lstStyle/>
          <a:p>
            <a:r>
              <a:rPr lang="en-US" dirty="0"/>
              <a:t>Varsity &amp; JV Coaching Staff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6EEF964-13CE-A5DE-46A1-830A6A6600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2700" y="2260600"/>
            <a:ext cx="4570983" cy="4038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u="sng" dirty="0"/>
              <a:t>Varsity Staff</a:t>
            </a:r>
          </a:p>
          <a:p>
            <a:pPr marL="0" indent="0">
              <a:buNone/>
            </a:pPr>
            <a:r>
              <a:rPr lang="en-US" sz="2000" dirty="0"/>
              <a:t>Head Coach: Paul Bordonaro</a:t>
            </a:r>
          </a:p>
          <a:p>
            <a:r>
              <a:rPr lang="en-US" sz="2000" dirty="0">
                <a:hlinkClick r:id="rId2"/>
              </a:rPr>
              <a:t>pbordonaro@briarcliffschools.org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Assistant Coach: Chris Belliveau</a:t>
            </a:r>
          </a:p>
          <a:p>
            <a:r>
              <a:rPr lang="en-US" sz="2000" dirty="0">
                <a:hlinkClick r:id="rId3"/>
              </a:rPr>
              <a:t>chrisbelli23@comcast.net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Assistant Coach: Dr. Brandon Beck</a:t>
            </a:r>
          </a:p>
          <a:p>
            <a:r>
              <a:rPr lang="en-US" sz="2000" dirty="0">
                <a:hlinkClick r:id="rId4"/>
              </a:rPr>
              <a:t>bbeck@easternsoccer.com</a:t>
            </a:r>
            <a:endParaRPr lang="en-US" sz="20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F581F3-D008-280A-BF39-DA3B355F3C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8315" y="2260600"/>
            <a:ext cx="4270247" cy="4038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u="sng" dirty="0"/>
              <a:t>JV Staff</a:t>
            </a:r>
          </a:p>
          <a:p>
            <a:pPr marL="0" indent="0">
              <a:buNone/>
            </a:pPr>
            <a:r>
              <a:rPr lang="en-US" sz="2000" dirty="0"/>
              <a:t>Head Coach: John Ferguson</a:t>
            </a:r>
          </a:p>
          <a:p>
            <a:r>
              <a:rPr lang="en-US" sz="2000" dirty="0">
                <a:hlinkClick r:id="rId5"/>
              </a:rPr>
              <a:t>jfergs3324@gmail.com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Assistant Head Coach: TBD</a:t>
            </a:r>
          </a:p>
        </p:txBody>
      </p:sp>
    </p:spTree>
    <p:extLst>
      <p:ext uri="{BB962C8B-B14F-4D97-AF65-F5344CB8AC3E}">
        <p14:creationId xmlns:p14="http://schemas.microsoft.com/office/powerpoint/2010/main" val="1062378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32551-366E-1BAD-A866-A43443146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072" y="370332"/>
            <a:ext cx="3066937" cy="1188720"/>
          </a:xfrm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dirty="0"/>
              <a:t>Tryout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5371E-0F17-1E1F-58DE-30DD25F56A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3244" y="1752600"/>
            <a:ext cx="3063765" cy="4445000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600" dirty="0"/>
              <a:t>Athletes must be signed up via Family ID AND cleared by the nurse/school physician BEFORE the first day of practice.</a:t>
            </a:r>
          </a:p>
          <a:p>
            <a:pPr marL="0" indent="0">
              <a:lnSpc>
                <a:spcPct val="90000"/>
              </a:lnSpc>
              <a:buNone/>
            </a:pPr>
            <a:endParaRPr lang="en-US" sz="1600" dirty="0"/>
          </a:p>
          <a:p>
            <a:pPr lvl="1">
              <a:lnSpc>
                <a:spcPct val="90000"/>
              </a:lnSpc>
            </a:pPr>
            <a:r>
              <a:rPr lang="en-US" dirty="0"/>
              <a:t>Family ID will be open from Friday, July 24 – Friday, August 21.</a:t>
            </a:r>
          </a:p>
          <a:p>
            <a:pPr marL="228600" lvl="1" indent="0">
              <a:lnSpc>
                <a:spcPct val="90000"/>
              </a:lnSpc>
              <a:buNone/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sz="1600" dirty="0"/>
              <a:t>Tryout will occur during the first week of the season: August 24</a:t>
            </a:r>
            <a:r>
              <a:rPr lang="en-US" sz="1600" baseline="30000" dirty="0"/>
              <a:t>th</a:t>
            </a:r>
            <a:r>
              <a:rPr lang="en-US" sz="1600" dirty="0"/>
              <a:t> – August 29</a:t>
            </a:r>
            <a:r>
              <a:rPr lang="en-US" sz="1600" baseline="30000" dirty="0"/>
              <a:t>th</a:t>
            </a:r>
            <a:r>
              <a:rPr lang="en-US" sz="1600" dirty="0"/>
              <a:t> </a:t>
            </a:r>
          </a:p>
          <a:p>
            <a:pPr marL="0" indent="0">
              <a:lnSpc>
                <a:spcPct val="90000"/>
              </a:lnSpc>
              <a:buNone/>
            </a:pPr>
            <a:endParaRPr lang="en-US" sz="1600" dirty="0"/>
          </a:p>
          <a:p>
            <a:pPr>
              <a:lnSpc>
                <a:spcPct val="90000"/>
              </a:lnSpc>
            </a:pPr>
            <a:r>
              <a:rPr lang="en-US" sz="1600" dirty="0"/>
              <a:t>All athletes MUST be present for ALL tryout dates to be considered for teams this fall.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15FC82-3453-4CBE-8895-4CCFF33952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4182" y="964692"/>
            <a:ext cx="6885432" cy="49365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FD847B-65C0-4027-8DFC-70CB42451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802" y="1128683"/>
            <a:ext cx="6558192" cy="4608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group of boys in sports uniforms posing for a photo&#10;&#10;AI-generated content may be incorrect.">
            <a:extLst>
              <a:ext uri="{FF2B5EF4-FFF2-40B4-BE49-F238E27FC236}">
                <a16:creationId xmlns:a16="http://schemas.microsoft.com/office/drawing/2014/main" id="{2B11F83B-5A04-BD2C-397B-977949BA6C4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23366" y="1354688"/>
            <a:ext cx="6227064" cy="415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674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F91A83-0E13-9153-6171-EF4E7BE32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B2FC3-575A-6C8F-7579-4A627B1DB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0672" y="978776"/>
            <a:ext cx="4486656" cy="1174991"/>
          </a:xfrm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400"/>
              <a:t>Tryout Process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8ED9BCE-A4C6-9E77-BB76-44CCB94719B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7796" r="23184"/>
          <a:stretch>
            <a:fillRect/>
          </a:stretch>
        </p:blipFill>
        <p:spPr>
          <a:xfrm>
            <a:off x="20" y="10"/>
            <a:ext cx="6086621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93820-5781-2941-607A-E90E43CEB3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00672" y="2640692"/>
            <a:ext cx="4486656" cy="325525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700"/>
              <a:t>All coaches will evaluate all athletes at different times during tryout sessions.</a:t>
            </a:r>
          </a:p>
          <a:p>
            <a:pPr marL="0"/>
            <a:endParaRPr lang="en-US" sz="1700"/>
          </a:p>
          <a:p>
            <a:r>
              <a:rPr lang="en-US" sz="1700"/>
              <a:t>Coaches are responsible for grouping athletes based on age and/or ability level.</a:t>
            </a:r>
          </a:p>
          <a:p>
            <a:pPr marL="0"/>
            <a:endParaRPr lang="en-US" sz="1700"/>
          </a:p>
          <a:p>
            <a:r>
              <a:rPr lang="en-US" sz="1700"/>
              <a:t>At the conclusion of the tryout process, each athlete will have an individual conversation with the coaching staff regarding team placement and potential playing time.</a:t>
            </a:r>
          </a:p>
        </p:txBody>
      </p:sp>
    </p:spTree>
    <p:extLst>
      <p:ext uri="{BB962C8B-B14F-4D97-AF65-F5344CB8AC3E}">
        <p14:creationId xmlns:p14="http://schemas.microsoft.com/office/powerpoint/2010/main" val="224444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AC47F96-4D11-B2C9-AB8E-7C6A2736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82600"/>
            <a:ext cx="7729728" cy="787400"/>
          </a:xfrm>
        </p:spPr>
        <p:txBody>
          <a:bodyPr>
            <a:normAutofit/>
          </a:bodyPr>
          <a:lstStyle/>
          <a:p>
            <a:r>
              <a:rPr lang="en-US" dirty="0"/>
              <a:t>Schedule for the first two weeks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0FE9F85-E8BD-20C6-7318-5532A305A3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31903" y="1560322"/>
            <a:ext cx="4621783" cy="4815078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1900" u="sng" dirty="0"/>
              <a:t>Varsity</a:t>
            </a:r>
            <a:endParaRPr lang="en-US" sz="1900" dirty="0"/>
          </a:p>
          <a:p>
            <a:r>
              <a:rPr lang="en-US" sz="1900" dirty="0"/>
              <a:t>Monday, August 24 – Saturday, August 29 </a:t>
            </a:r>
          </a:p>
          <a:p>
            <a:pPr lvl="1"/>
            <a:r>
              <a:rPr lang="en-US" dirty="0"/>
              <a:t>7:30 AM – 9:30 AM</a:t>
            </a:r>
          </a:p>
          <a:p>
            <a:pPr lvl="1"/>
            <a:r>
              <a:rPr lang="en-US" b="1" dirty="0"/>
              <a:t>Varsity Roster will be finalized after training on Wednesday, August 26.</a:t>
            </a:r>
          </a:p>
          <a:p>
            <a:r>
              <a:rPr lang="en-US" sz="1900" dirty="0"/>
              <a:t>Monday, August 31</a:t>
            </a:r>
          </a:p>
          <a:p>
            <a:pPr lvl="1"/>
            <a:r>
              <a:rPr lang="en-US" dirty="0"/>
              <a:t>Home Scrimmage vs. Yorktown 4:30 PM</a:t>
            </a:r>
          </a:p>
          <a:p>
            <a:r>
              <a:rPr lang="en-US" sz="1900" dirty="0"/>
              <a:t>Tuesday, September1 &amp; Wednesday, September 2</a:t>
            </a:r>
          </a:p>
          <a:p>
            <a:pPr lvl="1"/>
            <a:r>
              <a:rPr lang="en-US" dirty="0"/>
              <a:t>3:30 PM – 5:30 PM</a:t>
            </a:r>
          </a:p>
          <a:p>
            <a:r>
              <a:rPr lang="en-US" sz="1900" dirty="0"/>
              <a:t>Thursday, September 3</a:t>
            </a:r>
          </a:p>
          <a:p>
            <a:pPr lvl="1"/>
            <a:r>
              <a:rPr lang="en-US" dirty="0"/>
              <a:t>Home Game vs. Pleasantville (Mt. Pleasant Cup) 4:30 PM</a:t>
            </a:r>
          </a:p>
          <a:p>
            <a:r>
              <a:rPr lang="en-US" sz="1900" dirty="0"/>
              <a:t>Friday, September 4</a:t>
            </a:r>
          </a:p>
          <a:p>
            <a:pPr lvl="1"/>
            <a:r>
              <a:rPr lang="en-US" dirty="0"/>
              <a:t>3:30 PM – 5:30 PM</a:t>
            </a:r>
          </a:p>
          <a:p>
            <a:r>
              <a:rPr lang="en-US" dirty="0"/>
              <a:t>Saturday, September 5</a:t>
            </a:r>
          </a:p>
          <a:p>
            <a:pPr lvl="1"/>
            <a:r>
              <a:rPr lang="en-US" dirty="0"/>
              <a:t>Mt. Pleasant Cup Final or Consolation Game @ Valhalla, Time TBD</a:t>
            </a:r>
          </a:p>
          <a:p>
            <a:pPr marL="0" indent="0">
              <a:buNone/>
            </a:pPr>
            <a:r>
              <a:rPr lang="en-US" sz="1900" b="1" dirty="0"/>
              <a:t>Varsity will train Monday of Labor Day Weekend. Players are must be present, especially since we have a game vs. Bronxville the next day.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F295894-8D0F-6E9D-E95C-12DA855D9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8315" y="1560322"/>
            <a:ext cx="4621782" cy="4815078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1900" u="sng" dirty="0"/>
              <a:t>JV</a:t>
            </a:r>
            <a:endParaRPr lang="en-US" sz="1900" dirty="0"/>
          </a:p>
          <a:p>
            <a:r>
              <a:rPr lang="en-US" sz="1900" dirty="0"/>
              <a:t>Monday, August 24 – Saturday, August 29 </a:t>
            </a:r>
          </a:p>
          <a:p>
            <a:pPr lvl="1"/>
            <a:r>
              <a:rPr lang="en-US" dirty="0"/>
              <a:t>7:30 AM – 9:30 AM</a:t>
            </a:r>
          </a:p>
          <a:p>
            <a:pPr lvl="1"/>
            <a:r>
              <a:rPr lang="en-US" b="1" dirty="0"/>
              <a:t>JV Roster will be finalized after training on Friday, August 28.</a:t>
            </a:r>
            <a:endParaRPr lang="en-US" dirty="0"/>
          </a:p>
          <a:p>
            <a:r>
              <a:rPr lang="en-US" sz="1900" dirty="0"/>
              <a:t>Monday, August 31 – Thursday, September 3 </a:t>
            </a:r>
          </a:p>
          <a:p>
            <a:pPr lvl="1"/>
            <a:r>
              <a:rPr lang="en-US" dirty="0"/>
              <a:t>3:30 PM – 5:30 PM</a:t>
            </a:r>
          </a:p>
          <a:p>
            <a:pPr lvl="1"/>
            <a:r>
              <a:rPr lang="en-US" b="1" dirty="0"/>
              <a:t>We are working on a scrimmage for the beginning of this week.</a:t>
            </a:r>
          </a:p>
          <a:p>
            <a:r>
              <a:rPr lang="en-US" sz="1900" dirty="0"/>
              <a:t>Friday, September 4</a:t>
            </a:r>
          </a:p>
          <a:p>
            <a:pPr lvl="1"/>
            <a:r>
              <a:rPr lang="en-US" dirty="0"/>
              <a:t>Home Game vs. Peekskill 4:45 PM</a:t>
            </a:r>
          </a:p>
          <a:p>
            <a:pPr lvl="1"/>
            <a:r>
              <a:rPr lang="en-US" b="1" dirty="0"/>
              <a:t>Players must be present for this season opening game.</a:t>
            </a:r>
          </a:p>
          <a:p>
            <a:r>
              <a:rPr lang="en-US" sz="1900" dirty="0"/>
              <a:t>Saturday, September 5 &amp; Monday, September 7</a:t>
            </a:r>
          </a:p>
          <a:p>
            <a:pPr lvl="1"/>
            <a:r>
              <a:rPr lang="en-US" dirty="0"/>
              <a:t>Off</a:t>
            </a:r>
          </a:p>
          <a:p>
            <a:pPr marL="0" indent="0">
              <a:buNone/>
            </a:pP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522138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30BC020-BDBF-49EB-9898-BAB5BF559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950C64-5D81-40F1-9601-8BA0D63BA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BA0EB8-8E56-FF34-A5BA-C7D3222EE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781241"/>
            <a:ext cx="7729729" cy="855406"/>
          </a:xfrm>
          <a:noFill/>
          <a:ln>
            <a:solidFill>
              <a:schemeClr val="bg1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Game Schedule: Digital Sports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1E30B1E-BCB8-EB8A-4FDF-5D3C2F5FB18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11555" b="13445"/>
          <a:stretch>
            <a:fillRect/>
          </a:stretch>
        </p:blipFill>
        <p:spPr>
          <a:xfrm>
            <a:off x="20" y="-2"/>
            <a:ext cx="12191980" cy="342900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F69261-FCF5-1FA1-4F70-E8E884251A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38412" y="4846076"/>
            <a:ext cx="7715177" cy="1271556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All Varsity and JV game schedules are available through the Digital Sports platform. The web link is below: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hlinkClick r:id="rId3"/>
              </a:rPr>
              <a:t>BHS Digital Sports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021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275FE1E2-E9A9-77CE-4C8B-5FAA7E757C2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alphaModFix amt="40000"/>
          </a:blip>
          <a:srcRect t="16963" b="8534"/>
          <a:stretch/>
        </p:blipFill>
        <p:spPr>
          <a:xfrm>
            <a:off x="20" y="3175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CF7338-E5EC-2ED9-27AF-3D386160C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31724"/>
            <a:ext cx="7729728" cy="1188720"/>
          </a:xfrm>
          <a:noFill/>
          <a:ln>
            <a:solidFill>
              <a:srgbClr val="FFFFFF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Program Philosophy &amp; Culture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FDDDC-4473-8743-C431-10CA7DD751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6166" y="1866900"/>
            <a:ext cx="5369834" cy="4191000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2400" u="sng" dirty="0"/>
              <a:t>Building Individual Character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Student-Athlete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Creation of a positive &amp; respectful environment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Individual &amp; team preparedness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Accountability &amp; leadership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Collaboration &amp; selflessness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Strive for consistent improvement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 marL="0">
              <a:lnSpc>
                <a:spcPct val="90000"/>
              </a:lnSpc>
            </a:pP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D97A7F-83D1-7970-B559-B8EFC755754E}"/>
              </a:ext>
            </a:extLst>
          </p:cNvPr>
          <p:cNvSpPr txBox="1"/>
          <p:nvPr/>
        </p:nvSpPr>
        <p:spPr>
          <a:xfrm>
            <a:off x="6276066" y="1899845"/>
            <a:ext cx="5369834" cy="4413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>
              <a:lnSpc>
                <a:spcPct val="90000"/>
              </a:lnSpc>
            </a:pPr>
            <a:r>
              <a:rPr lang="en-US" sz="2400" u="sng" dirty="0"/>
              <a:t>Building on the Field Success</a:t>
            </a:r>
          </a:p>
          <a:p>
            <a:pPr marL="0" algn="ctr">
              <a:lnSpc>
                <a:spcPct val="90000"/>
              </a:lnSpc>
            </a:pPr>
            <a:endParaRPr lang="en-US" sz="2400" u="sng"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Varsity: 75% tactical, 25% technical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Results = 100%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Playing time is earned in training/game performance and is never a guarantee</a:t>
            </a:r>
          </a:p>
          <a:p>
            <a:pPr lvl="1">
              <a:lnSpc>
                <a:spcPct val="90000"/>
              </a:lnSpc>
            </a:pPr>
            <a:endParaRPr lang="en-US" sz="2400"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JV: 50% tactical, 50% technical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Results = 85%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Playing time is earned in training/game performance and is  never a guarantee</a:t>
            </a:r>
          </a:p>
        </p:txBody>
      </p:sp>
    </p:spTree>
    <p:extLst>
      <p:ext uri="{BB962C8B-B14F-4D97-AF65-F5344CB8AC3E}">
        <p14:creationId xmlns:p14="http://schemas.microsoft.com/office/powerpoint/2010/main" val="26212716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Content Placeholder 13" descr="A group of people huddling on a field&#10;&#10;Description automatically generated">
            <a:extLst>
              <a:ext uri="{FF2B5EF4-FFF2-40B4-BE49-F238E27FC236}">
                <a16:creationId xmlns:a16="http://schemas.microsoft.com/office/drawing/2014/main" id="{9C486C49-50B3-111A-92AB-21D03BC86E7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1622" r="5084" b="2"/>
          <a:stretch/>
        </p:blipFill>
        <p:spPr>
          <a:xfrm>
            <a:off x="4650909" y="10"/>
            <a:ext cx="7541090" cy="6857989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CBE253-35FE-B043-5F32-8FA05865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561975"/>
            <a:ext cx="3363974" cy="1130300"/>
          </a:xfrm>
          <a:noFill/>
          <a:ln>
            <a:solidFill>
              <a:schemeClr val="bg1"/>
            </a:solidFill>
          </a:ln>
        </p:spPr>
        <p:txBody>
          <a:bodyPr vert="horz" wrap="square" lIns="182880" tIns="182880" rIns="182880" bIns="182880" rtlCol="0" anchor="ctr"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Commitment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2F13B9-F2EE-EE22-5995-A95DEF68D8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9955" y="1996281"/>
            <a:ext cx="4191000" cy="4557713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u="sng" dirty="0">
                <a:solidFill>
                  <a:schemeClr val="bg1"/>
                </a:solidFill>
              </a:rPr>
              <a:t>Varsity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6 day per week commitment, attendance is mandatory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Typical week is Monday – Saturday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u="sng" dirty="0">
                <a:solidFill>
                  <a:schemeClr val="bg1"/>
                </a:solidFill>
              </a:rPr>
              <a:t>JV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5-6 day commitment, attendance is mandatory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Training may not always be held on weekends, but Saturday games are scheduled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b="1" dirty="0">
                <a:solidFill>
                  <a:schemeClr val="bg1"/>
                </a:solidFill>
              </a:rPr>
              <a:t>As with any sports season, schedules are subject to change. All changes will be communicated as best as possible.</a:t>
            </a:r>
          </a:p>
        </p:txBody>
      </p:sp>
    </p:spTree>
    <p:extLst>
      <p:ext uri="{BB962C8B-B14F-4D97-AF65-F5344CB8AC3E}">
        <p14:creationId xmlns:p14="http://schemas.microsoft.com/office/powerpoint/2010/main" val="1037415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AB0F7-EAAF-8699-7346-418AC8C38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229" y="313714"/>
            <a:ext cx="3066937" cy="756319"/>
          </a:xfrm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600" dirty="0"/>
              <a:t>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69AA6-556A-BB95-1544-1D56A54DA0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3698" y="1313640"/>
            <a:ext cx="3810000" cy="538711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dirty="0"/>
              <a:t>All players are expected to be</a:t>
            </a:r>
          </a:p>
          <a:p>
            <a:pPr lvl="1"/>
            <a:r>
              <a:rPr lang="en-US" dirty="0"/>
              <a:t>Punctual, Prepared, and Proactive</a:t>
            </a:r>
          </a:p>
          <a:p>
            <a:r>
              <a:rPr lang="en-US" dirty="0"/>
              <a:t>For training sessions, all must have:</a:t>
            </a:r>
          </a:p>
          <a:p>
            <a:pPr lvl="1"/>
            <a:r>
              <a:rPr lang="en-US" dirty="0"/>
              <a:t>Two colored t-shirts (coordinated beforehand)</a:t>
            </a:r>
          </a:p>
          <a:p>
            <a:pPr lvl="1"/>
            <a:r>
              <a:rPr lang="en-US" dirty="0"/>
              <a:t>Proper soccer shorts and soccer socks</a:t>
            </a:r>
          </a:p>
          <a:p>
            <a:pPr lvl="1"/>
            <a:r>
              <a:rPr lang="en-US" dirty="0"/>
              <a:t>NOCSAE approved shin guards</a:t>
            </a:r>
          </a:p>
          <a:p>
            <a:pPr lvl="1"/>
            <a:r>
              <a:rPr lang="en-US" dirty="0"/>
              <a:t>Cleats and sneakers</a:t>
            </a:r>
          </a:p>
          <a:p>
            <a:r>
              <a:rPr lang="en-US" dirty="0"/>
              <a:t>For games, the required uniform kit must be worn.</a:t>
            </a:r>
          </a:p>
          <a:p>
            <a:r>
              <a:rPr lang="en-US" dirty="0"/>
              <a:t>Plan to arrive to sessions 15 minutes early.</a:t>
            </a:r>
          </a:p>
          <a:p>
            <a:r>
              <a:rPr lang="en-US" dirty="0"/>
              <a:t>Quality sleep, nutrition, hydration, and time management is critical.</a:t>
            </a:r>
          </a:p>
          <a:p>
            <a:r>
              <a:rPr lang="en-US" dirty="0"/>
              <a:t>Proper character is always the standard, both in person and online.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15FC82-3453-4CBE-8895-4CCFF33952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4182" y="964692"/>
            <a:ext cx="6885432" cy="49365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FD847B-65C0-4027-8DFC-70CB42451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802" y="1128683"/>
            <a:ext cx="6558192" cy="4608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group of football players posing for a photo&#10;&#10;Description automatically generated">
            <a:extLst>
              <a:ext uri="{FF2B5EF4-FFF2-40B4-BE49-F238E27FC236}">
                <a16:creationId xmlns:a16="http://schemas.microsoft.com/office/drawing/2014/main" id="{8847FD5B-C771-0DD2-770F-A8B3D20B407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33056" y="1290435"/>
            <a:ext cx="6407684" cy="427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949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group of people in a classroom&#10;&#10;Description automatically generated">
            <a:extLst>
              <a:ext uri="{FF2B5EF4-FFF2-40B4-BE49-F238E27FC236}">
                <a16:creationId xmlns:a16="http://schemas.microsoft.com/office/drawing/2014/main" id="{3C984D68-EA63-09AE-E4E6-C98CFF84A94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12891" r="3" b="1092"/>
          <a:stretch/>
        </p:blipFill>
        <p:spPr>
          <a:xfrm>
            <a:off x="20" y="3429001"/>
            <a:ext cx="5315041" cy="3429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E1D4842-F208-47E0-A3A4-6469A9F045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5061" y="-2"/>
            <a:ext cx="6876939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F5ECE5-062B-DDB0-F0CE-16C96C27F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88840"/>
            <a:ext cx="5291327" cy="76791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dirty="0"/>
              <a:t>Training &amp; Games</a:t>
            </a:r>
          </a:p>
        </p:txBody>
      </p:sp>
      <p:pic>
        <p:nvPicPr>
          <p:cNvPr id="6" name="Content Placeholder 5" descr="A group of football players lined up on a football field&#10;&#10;Description automatically generated">
            <a:extLst>
              <a:ext uri="{FF2B5EF4-FFF2-40B4-BE49-F238E27FC236}">
                <a16:creationId xmlns:a16="http://schemas.microsoft.com/office/drawing/2014/main" id="{318DE355-508C-DE58-AC2F-9707824D56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812" r="3" b="3"/>
          <a:stretch/>
        </p:blipFill>
        <p:spPr>
          <a:xfrm>
            <a:off x="20" y="-2"/>
            <a:ext cx="5315041" cy="3429002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B6D88BE-EFA7-7A10-2876-5587417D61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1145592"/>
            <a:ext cx="5285791" cy="552356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u="sng" dirty="0">
                <a:solidFill>
                  <a:srgbClr val="FFFFFF"/>
                </a:solidFill>
              </a:rPr>
              <a:t>Training Sessions</a:t>
            </a:r>
          </a:p>
          <a:p>
            <a:r>
              <a:rPr lang="en-US" dirty="0">
                <a:solidFill>
                  <a:srgbClr val="FFFFFF"/>
                </a:solidFill>
              </a:rPr>
              <a:t>All practices are closed to spectators</a:t>
            </a:r>
          </a:p>
          <a:p>
            <a:r>
              <a:rPr lang="en-US" dirty="0">
                <a:solidFill>
                  <a:srgbClr val="FFFFFF"/>
                </a:solidFill>
              </a:rPr>
              <a:t>During school days, varsity and JV training will typically begin between 3:30 and 3:45</a:t>
            </a:r>
          </a:p>
          <a:p>
            <a:r>
              <a:rPr lang="en-US" dirty="0">
                <a:solidFill>
                  <a:srgbClr val="FFFFFF"/>
                </a:solidFill>
              </a:rPr>
              <a:t>Weekend training session times cannot be predetermined but will be communicated </a:t>
            </a:r>
          </a:p>
          <a:p>
            <a:r>
              <a:rPr lang="en-US" dirty="0">
                <a:solidFill>
                  <a:srgbClr val="FFFFFF"/>
                </a:solidFill>
              </a:rPr>
              <a:t>All players must attend every training session, even if injured</a:t>
            </a:r>
          </a:p>
          <a:p>
            <a:pPr marL="0" indent="0">
              <a:buNone/>
            </a:pPr>
            <a:r>
              <a:rPr lang="en-US" u="sng" dirty="0">
                <a:solidFill>
                  <a:srgbClr val="FFFFFF"/>
                </a:solidFill>
              </a:rPr>
              <a:t>Games</a:t>
            </a:r>
          </a:p>
          <a:p>
            <a:r>
              <a:rPr lang="en-US" dirty="0">
                <a:solidFill>
                  <a:srgbClr val="FFFFFF"/>
                </a:solidFill>
              </a:rPr>
              <a:t>Varsity &amp; JV schedules can be found on the </a:t>
            </a:r>
            <a:r>
              <a:rPr lang="en-US" dirty="0">
                <a:solidFill>
                  <a:srgbClr val="FFFFFF"/>
                </a:solidFill>
                <a:hlinkClick r:id="rId4"/>
              </a:rPr>
              <a:t>Briarcliff Digital Sports</a:t>
            </a:r>
            <a:r>
              <a:rPr lang="en-US" dirty="0">
                <a:solidFill>
                  <a:srgbClr val="FFFFFF"/>
                </a:solidFill>
              </a:rPr>
              <a:t> website.</a:t>
            </a:r>
          </a:p>
          <a:p>
            <a:r>
              <a:rPr lang="en-US" dirty="0">
                <a:solidFill>
                  <a:srgbClr val="FFFFFF"/>
                </a:solidFill>
              </a:rPr>
              <a:t>Start time during the week is typically 5:00 PM with some 4:30 PM exceptions, weekend start times vary.</a:t>
            </a:r>
          </a:p>
          <a:p>
            <a:r>
              <a:rPr lang="en-US" dirty="0">
                <a:solidFill>
                  <a:srgbClr val="FFFFFF"/>
                </a:solidFill>
              </a:rPr>
              <a:t>Enjoy the LoHud blog coverage along with our X (formerly Twitter) &amp; Instagram (@bearsboyssoccer)</a:t>
            </a:r>
          </a:p>
        </p:txBody>
      </p:sp>
    </p:spTree>
    <p:extLst>
      <p:ext uri="{BB962C8B-B14F-4D97-AF65-F5344CB8AC3E}">
        <p14:creationId xmlns:p14="http://schemas.microsoft.com/office/powerpoint/2010/main" val="700237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group of people on a field&#10;&#10;Description automatically generated">
            <a:extLst>
              <a:ext uri="{FF2B5EF4-FFF2-40B4-BE49-F238E27FC236}">
                <a16:creationId xmlns:a16="http://schemas.microsoft.com/office/drawing/2014/main" id="{8B773550-805E-4A3E-6D4F-A74C798D2C7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8359" r="23435"/>
          <a:stretch/>
        </p:blipFill>
        <p:spPr>
          <a:xfrm rot="5400000">
            <a:off x="4992454" y="-341545"/>
            <a:ext cx="6857999" cy="75410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453D93-F64D-94AB-A8B6-D3AD18A01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03023"/>
            <a:ext cx="3363974" cy="677333"/>
          </a:xfrm>
          <a:noFill/>
          <a:ln>
            <a:solidFill>
              <a:schemeClr val="bg1"/>
            </a:solidFill>
          </a:ln>
        </p:spPr>
        <p:txBody>
          <a:bodyPr vert="horz" wrap="square" lIns="182880" tIns="182880" rIns="182880" bIns="182880" rtlCol="0" anchor="ctr"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Absences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4D661C-978F-50D8-0C90-1D23FA9B45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900" y="1283378"/>
            <a:ext cx="4241800" cy="5409521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Excused Absence: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Sick from school (let coaches know), college visits (please work with coach prior)</a:t>
            </a:r>
          </a:p>
          <a:p>
            <a:r>
              <a:rPr lang="en-US" sz="1600" dirty="0">
                <a:solidFill>
                  <a:schemeClr val="bg1"/>
                </a:solidFill>
              </a:rPr>
              <a:t>Unexcused Absence: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Family vacation, skipping school/class, homework, and other similar reasons.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An unexcused absence will result in a loss of playing time</a:t>
            </a: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Missing practice the day before a game: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Excused absence: will not start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Unexcused absence:  will not play in first half or possibly the whole game depending on circumstances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</a:rPr>
              <a:t>Coaches have final discretion, and all will be treated equally.</a:t>
            </a:r>
          </a:p>
          <a:p>
            <a:endParaRPr lang="en-US" sz="1600" dirty="0">
              <a:solidFill>
                <a:schemeClr val="bg1"/>
              </a:solidFill>
            </a:endParaRPr>
          </a:p>
          <a:p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205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6E700-3E10-201C-C9BA-951C01ECE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0" y="207251"/>
            <a:ext cx="3044953" cy="649999"/>
          </a:xfrm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000"/>
              <a:t>Communication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BC676-2DF9-CD22-CEA6-7F31549D9B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00025" y="1085849"/>
            <a:ext cx="4286250" cy="5564899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en-US" dirty="0"/>
              <a:t>Players are responsible for communicating with coaches.</a:t>
            </a:r>
          </a:p>
          <a:p>
            <a:pPr lvl="1"/>
            <a:r>
              <a:rPr lang="en-US" dirty="0"/>
              <a:t>This primarily should be done via the SportsYou app. Email can be used as well.</a:t>
            </a:r>
          </a:p>
          <a:p>
            <a:r>
              <a:rPr lang="en-US" dirty="0"/>
              <a:t>Communication can be for absences, lateness, or general questions.</a:t>
            </a:r>
          </a:p>
          <a:p>
            <a:r>
              <a:rPr lang="en-US" dirty="0"/>
              <a:t>If there is any issue at all, players should communicate directly with the coach.</a:t>
            </a:r>
          </a:p>
          <a:p>
            <a:r>
              <a:rPr lang="en-US" dirty="0"/>
              <a:t>With regards to playing time, these conversations will take place between coach and athlete only.</a:t>
            </a:r>
          </a:p>
          <a:p>
            <a:pPr lvl="1"/>
            <a:r>
              <a:rPr lang="en-US" dirty="0"/>
              <a:t>Try to avoid, “How can I play more?”</a:t>
            </a:r>
          </a:p>
          <a:p>
            <a:pPr lvl="1"/>
            <a:r>
              <a:rPr lang="en-US" dirty="0"/>
              <a:t>Instead use, “What can I do to improve?”</a:t>
            </a:r>
          </a:p>
          <a:p>
            <a:pPr lvl="1"/>
            <a:r>
              <a:rPr lang="en-US" dirty="0"/>
              <a:t>The more specific, the better: “What can I do to improve my first touch?”</a:t>
            </a:r>
          </a:p>
          <a:p>
            <a:r>
              <a:rPr lang="en-US" dirty="0"/>
              <a:t>Proper self-reflection will lead to thoughtful, honest, and helpful dialogue.</a:t>
            </a:r>
          </a:p>
          <a:p>
            <a:r>
              <a:rPr lang="en-US" dirty="0"/>
              <a:t>Our doors are always open to maintain the best relationship with the players.</a:t>
            </a:r>
          </a:p>
        </p:txBody>
      </p:sp>
      <p:pic>
        <p:nvPicPr>
          <p:cNvPr id="6" name="Content Placeholder 5" descr="A group of people in white uniforms on a field&#10;&#10;Description automatically generated">
            <a:extLst>
              <a:ext uri="{FF2B5EF4-FFF2-40B4-BE49-F238E27FC236}">
                <a16:creationId xmlns:a16="http://schemas.microsoft.com/office/drawing/2014/main" id="{ACDCD4D2-4332-8BA5-A336-00A6BED8183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2082" r="5210"/>
          <a:stretch/>
        </p:blipFill>
        <p:spPr>
          <a:xfrm>
            <a:off x="4654296" y="10"/>
            <a:ext cx="753770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924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group of people standing on a field&#10;&#10;Description automatically generated">
            <a:extLst>
              <a:ext uri="{FF2B5EF4-FFF2-40B4-BE49-F238E27FC236}">
                <a16:creationId xmlns:a16="http://schemas.microsoft.com/office/drawing/2014/main" id="{CF7DC230-FC4E-9809-4500-619C9F7CB74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alphaModFix amt="40000"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DD372F-17C4-3243-3076-F0702B751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261" y="1117973"/>
            <a:ext cx="7729728" cy="786622"/>
          </a:xfrm>
          <a:noFill/>
          <a:ln>
            <a:solidFill>
              <a:srgbClr val="FFFFFF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Thank You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88A410-E9A5-47F6-4C2B-65ED994322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69261" y="2362384"/>
            <a:ext cx="7729728" cy="3251205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sz="2000" dirty="0"/>
              <a:t>Without your support, none of our seasons would be successful.</a:t>
            </a:r>
          </a:p>
          <a:p>
            <a:r>
              <a:rPr lang="en-US" sz="2000" dirty="0"/>
              <a:t>As a staff, we look forward to seeing you all come out to cheer on our teams this fall.</a:t>
            </a:r>
          </a:p>
          <a:p>
            <a:r>
              <a:rPr lang="en-US" sz="2000" dirty="0"/>
              <a:t>Above all else, we want this to be an incredibly positive experience for all players while helping them achieve personal growth at the exact same time.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Sincerely,</a:t>
            </a:r>
          </a:p>
          <a:p>
            <a:pPr marL="0" indent="0">
              <a:buNone/>
            </a:pPr>
            <a:r>
              <a:rPr lang="en-US" sz="2000" dirty="0"/>
              <a:t>Coaches Bordonaro, Belliveau, Beck, and Ferguson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358715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1768</TotalTime>
  <Words>1081</Words>
  <Application>Microsoft Macintosh PowerPoint</Application>
  <PresentationFormat>Widescreen</PresentationFormat>
  <Paragraphs>139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Gill Sans MT</vt:lpstr>
      <vt:lpstr>Parcel</vt:lpstr>
      <vt:lpstr>Briarcliff Boys Soccer 2026  “believe”</vt:lpstr>
      <vt:lpstr>Varsity &amp; JV Coaching Staff</vt:lpstr>
      <vt:lpstr>Tryout Process</vt:lpstr>
      <vt:lpstr>Tryout Process</vt:lpstr>
      <vt:lpstr>Schedule for the first two weeks</vt:lpstr>
      <vt:lpstr>Game Schedule: Digital Sports</vt:lpstr>
      <vt:lpstr>Program Philosophy &amp; Culture</vt:lpstr>
      <vt:lpstr>Commitment</vt:lpstr>
      <vt:lpstr>Expectations</vt:lpstr>
      <vt:lpstr>Training &amp; Games</vt:lpstr>
      <vt:lpstr>Absences</vt:lpstr>
      <vt:lpstr>Communication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Bordonaro</dc:creator>
  <cp:lastModifiedBy>Paul Bordonaro</cp:lastModifiedBy>
  <cp:revision>2</cp:revision>
  <dcterms:created xsi:type="dcterms:W3CDTF">2024-08-15T16:20:00Z</dcterms:created>
  <dcterms:modified xsi:type="dcterms:W3CDTF">2026-06-25T17:43:30Z</dcterms:modified>
</cp:coreProperties>
</file>