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4" r:id="rId2"/>
    <p:sldMasterId id="2147483736" r:id="rId3"/>
    <p:sldMasterId id="2147483752" r:id="rId4"/>
    <p:sldMasterId id="2147483764" r:id="rId5"/>
  </p:sldMasterIdLst>
  <p:notesMasterIdLst>
    <p:notesMasterId r:id="rId41"/>
  </p:notesMasterIdLst>
  <p:sldIdLst>
    <p:sldId id="278" r:id="rId6"/>
    <p:sldId id="280" r:id="rId7"/>
    <p:sldId id="296" r:id="rId8"/>
    <p:sldId id="315" r:id="rId9"/>
    <p:sldId id="316" r:id="rId10"/>
    <p:sldId id="317" r:id="rId11"/>
    <p:sldId id="318" r:id="rId12"/>
    <p:sldId id="319" r:id="rId13"/>
    <p:sldId id="320" r:id="rId14"/>
    <p:sldId id="321" r:id="rId15"/>
    <p:sldId id="322" r:id="rId16"/>
    <p:sldId id="323" r:id="rId17"/>
    <p:sldId id="283" r:id="rId18"/>
    <p:sldId id="279" r:id="rId19"/>
    <p:sldId id="282" r:id="rId20"/>
    <p:sldId id="324" r:id="rId21"/>
    <p:sldId id="325" r:id="rId22"/>
    <p:sldId id="326" r:id="rId23"/>
    <p:sldId id="327" r:id="rId24"/>
    <p:sldId id="328" r:id="rId25"/>
    <p:sldId id="329" r:id="rId26"/>
    <p:sldId id="330" r:id="rId27"/>
    <p:sldId id="331" r:id="rId28"/>
    <p:sldId id="332" r:id="rId29"/>
    <p:sldId id="333" r:id="rId30"/>
    <p:sldId id="334" r:id="rId31"/>
    <p:sldId id="335" r:id="rId32"/>
    <p:sldId id="285" r:id="rId33"/>
    <p:sldId id="336" r:id="rId34"/>
    <p:sldId id="337" r:id="rId35"/>
    <p:sldId id="338" r:id="rId36"/>
    <p:sldId id="339" r:id="rId37"/>
    <p:sldId id="340" r:id="rId38"/>
    <p:sldId id="341" r:id="rId39"/>
    <p:sldId id="286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69" autoAdjust="0"/>
    <p:restoredTop sz="94660"/>
  </p:normalViewPr>
  <p:slideViewPr>
    <p:cSldViewPr>
      <p:cViewPr varScale="1">
        <p:scale>
          <a:sx n="111" d="100"/>
          <a:sy n="111" d="100"/>
        </p:scale>
        <p:origin x="-1602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8" d="100"/>
        <a:sy n="118" d="100"/>
      </p:scale>
      <p:origin x="0" y="37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wner\Desktop\Community%20Survey\Multi%20Year%20Beginning%202010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wner\Desktop\Community%20Survey\Multi%20Year%20Beginning%202010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'Schls Clim'!$B$1</c:f>
              <c:strCache>
                <c:ptCount val="1"/>
                <c:pt idx="0">
                  <c:v>2011 Agree</c:v>
                </c:pt>
              </c:strCache>
            </c:strRef>
          </c:tx>
          <c:spPr>
            <a:solidFill>
              <a:srgbClr val="002060"/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'Schls Clim'!$A$2:$A$12</c:f>
              <c:strCache>
                <c:ptCount val="11"/>
                <c:pt idx="0">
                  <c:v>The community respects teachers in our schools.</c:v>
                </c:pt>
                <c:pt idx="1">
                  <c:v>Students are respectful of schools and community property.</c:v>
                </c:pt>
                <c:pt idx="2">
                  <c:v>All students and staff are treated with respect, regardless of race, religion, or gender.</c:v>
                </c:pt>
                <c:pt idx="3">
                  <c:v>School staff members reflect the diversity of the community.</c:v>
                </c:pt>
                <c:pt idx="4">
                  <c:v>Substance abuse is NOT a problem at our schools. (e.g., drug/alcohol) </c:v>
                </c:pt>
                <c:pt idx="5">
                  <c:v>Our schools provide a safe and orderly environment for learning.</c:v>
                </c:pt>
                <c:pt idx="6">
                  <c:v>Safety measures are in place to protect students.</c:v>
                </c:pt>
                <c:pt idx="7">
                  <c:v>Adequate security measures are in place at our schools.</c:v>
                </c:pt>
                <c:pt idx="8">
                  <c:v> There are problems with bullies at our schools.</c:v>
                </c:pt>
                <c:pt idx="9">
                  <c:v>School discipline is appropriately maintained at our schools.</c:v>
                </c:pt>
                <c:pt idx="10">
                  <c:v>For the most part, I am satisfied with our schools.</c:v>
                </c:pt>
              </c:strCache>
            </c:strRef>
          </c:cat>
          <c:val>
            <c:numRef>
              <c:f>'Schls Clim'!$B$2:$B$12</c:f>
              <c:numCache>
                <c:formatCode>0%</c:formatCode>
                <c:ptCount val="11"/>
                <c:pt idx="0">
                  <c:v>0.54</c:v>
                </c:pt>
                <c:pt idx="1">
                  <c:v>0.46</c:v>
                </c:pt>
                <c:pt idx="2">
                  <c:v>0.61</c:v>
                </c:pt>
                <c:pt idx="3">
                  <c:v>0.57999999999999996</c:v>
                </c:pt>
                <c:pt idx="4">
                  <c:v>0.28999999999999998</c:v>
                </c:pt>
                <c:pt idx="5">
                  <c:v>0.83</c:v>
                </c:pt>
                <c:pt idx="6">
                  <c:v>0.82</c:v>
                </c:pt>
                <c:pt idx="7">
                  <c:v>0.71</c:v>
                </c:pt>
                <c:pt idx="8">
                  <c:v>0.66</c:v>
                </c:pt>
                <c:pt idx="9">
                  <c:v>0.59</c:v>
                </c:pt>
                <c:pt idx="10">
                  <c:v>0.8</c:v>
                </c:pt>
              </c:numCache>
            </c:numRef>
          </c:val>
        </c:ser>
        <c:ser>
          <c:idx val="1"/>
          <c:order val="1"/>
          <c:tx>
            <c:strRef>
              <c:f>'Schls Clim'!$C$1</c:f>
              <c:strCache>
                <c:ptCount val="1"/>
                <c:pt idx="0">
                  <c:v>2010 Agree</c:v>
                </c:pt>
              </c:strCache>
            </c:strRef>
          </c:tx>
          <c:spPr>
            <a:solidFill>
              <a:srgbClr val="990000"/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'Schls Clim'!$A$2:$A$12</c:f>
              <c:strCache>
                <c:ptCount val="11"/>
                <c:pt idx="0">
                  <c:v>The community respects teachers in our schools.</c:v>
                </c:pt>
                <c:pt idx="1">
                  <c:v>Students are respectful of schools and community property.</c:v>
                </c:pt>
                <c:pt idx="2">
                  <c:v>All students and staff are treated with respect, regardless of race, religion, or gender.</c:v>
                </c:pt>
                <c:pt idx="3">
                  <c:v>School staff members reflect the diversity of the community.</c:v>
                </c:pt>
                <c:pt idx="4">
                  <c:v>Substance abuse is NOT a problem at our schools. (e.g., drug/alcohol) </c:v>
                </c:pt>
                <c:pt idx="5">
                  <c:v>Our schools provide a safe and orderly environment for learning.</c:v>
                </c:pt>
                <c:pt idx="6">
                  <c:v>Safety measures are in place to protect students.</c:v>
                </c:pt>
                <c:pt idx="7">
                  <c:v>Adequate security measures are in place at our schools.</c:v>
                </c:pt>
                <c:pt idx="8">
                  <c:v> There are problems with bullies at our schools.</c:v>
                </c:pt>
                <c:pt idx="9">
                  <c:v>School discipline is appropriately maintained at our schools.</c:v>
                </c:pt>
                <c:pt idx="10">
                  <c:v>For the most part, I am satisfied with our schools.</c:v>
                </c:pt>
              </c:strCache>
            </c:strRef>
          </c:cat>
          <c:val>
            <c:numRef>
              <c:f>'Schls Clim'!$C$2:$C$12</c:f>
              <c:numCache>
                <c:formatCode>0%</c:formatCode>
                <c:ptCount val="11"/>
                <c:pt idx="0">
                  <c:v>0.44</c:v>
                </c:pt>
                <c:pt idx="1">
                  <c:v>0.28000000000000003</c:v>
                </c:pt>
                <c:pt idx="2">
                  <c:v>0.56999999999999995</c:v>
                </c:pt>
                <c:pt idx="3">
                  <c:v>0.5</c:v>
                </c:pt>
                <c:pt idx="4">
                  <c:v>0.24</c:v>
                </c:pt>
                <c:pt idx="5">
                  <c:v>0.62</c:v>
                </c:pt>
                <c:pt idx="6">
                  <c:v>0.51</c:v>
                </c:pt>
                <c:pt idx="7">
                  <c:v>0.6</c:v>
                </c:pt>
                <c:pt idx="8">
                  <c:v>0.66</c:v>
                </c:pt>
                <c:pt idx="9">
                  <c:v>0.42</c:v>
                </c:pt>
                <c:pt idx="10">
                  <c:v>0.61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3859328"/>
        <c:axId val="111588864"/>
      </c:barChart>
      <c:catAx>
        <c:axId val="43859328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11588864"/>
        <c:crosses val="autoZero"/>
        <c:auto val="1"/>
        <c:lblAlgn val="ctr"/>
        <c:lblOffset val="100"/>
        <c:noMultiLvlLbl val="0"/>
      </c:catAx>
      <c:valAx>
        <c:axId val="111588864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4385932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3067643492327118"/>
          <c:y val="2.4666568730206707E-2"/>
          <c:w val="0.45466313295144928"/>
          <c:h val="0.9024978388060038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Community!$B$1</c:f>
              <c:strCache>
                <c:ptCount val="1"/>
                <c:pt idx="0">
                  <c:v>2011 Agree</c:v>
                </c:pt>
              </c:strCache>
            </c:strRef>
          </c:tx>
          <c:spPr>
            <a:solidFill>
              <a:srgbClr val="990000"/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Community!$A$2:$A$10</c:f>
              <c:strCache>
                <c:ptCount val="9"/>
                <c:pt idx="0">
                  <c:v>Community members feel welcome at our schools.</c:v>
                </c:pt>
                <c:pt idx="1">
                  <c:v>The school board is responsive to our community.</c:v>
                </c:pt>
                <c:pt idx="2">
                  <c:v>Community members' opinions are considered when important schools decisions are made.</c:v>
                </c:pt>
                <c:pt idx="3">
                  <c:v>The goals of the schools are consistent with local values held by the community.</c:v>
                </c:pt>
                <c:pt idx="4">
                  <c:v>Our schools use tech to provide community members with information about our schools.</c:v>
                </c:pt>
                <c:pt idx="5">
                  <c:v>The schools keep local media current on events at the schools.</c:v>
                </c:pt>
                <c:pt idx="6">
                  <c:v>Our schools provide sufficient opportunities for community involvement.</c:v>
                </c:pt>
                <c:pt idx="7">
                  <c:v>School-sponsored activities are open to members of the community.</c:v>
                </c:pt>
                <c:pt idx="8">
                  <c:v>Community members are supportive of our schools.</c:v>
                </c:pt>
              </c:strCache>
            </c:strRef>
          </c:cat>
          <c:val>
            <c:numRef>
              <c:f>Community!$B$2:$B$10</c:f>
              <c:numCache>
                <c:formatCode>0%</c:formatCode>
                <c:ptCount val="9"/>
                <c:pt idx="0">
                  <c:v>0.71000000000000019</c:v>
                </c:pt>
                <c:pt idx="1">
                  <c:v>0.55000000000000004</c:v>
                </c:pt>
                <c:pt idx="2">
                  <c:v>0.51</c:v>
                </c:pt>
                <c:pt idx="3">
                  <c:v>0.71000000000000019</c:v>
                </c:pt>
                <c:pt idx="4">
                  <c:v>0.81</c:v>
                </c:pt>
                <c:pt idx="5">
                  <c:v>0.70000000000000018</c:v>
                </c:pt>
                <c:pt idx="6">
                  <c:v>0.62000000000000022</c:v>
                </c:pt>
                <c:pt idx="7">
                  <c:v>0.74000000000000021</c:v>
                </c:pt>
                <c:pt idx="8">
                  <c:v>0.62000000000000022</c:v>
                </c:pt>
              </c:numCache>
            </c:numRef>
          </c:val>
        </c:ser>
        <c:ser>
          <c:idx val="1"/>
          <c:order val="1"/>
          <c:tx>
            <c:strRef>
              <c:f>Community!$C$1</c:f>
              <c:strCache>
                <c:ptCount val="1"/>
                <c:pt idx="0">
                  <c:v>2010 Agree</c:v>
                </c:pt>
              </c:strCache>
            </c:strRef>
          </c:tx>
          <c:spPr>
            <a:solidFill>
              <a:srgbClr val="002060"/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Community!$A$2:$A$10</c:f>
              <c:strCache>
                <c:ptCount val="9"/>
                <c:pt idx="0">
                  <c:v>Community members feel welcome at our schools.</c:v>
                </c:pt>
                <c:pt idx="1">
                  <c:v>The school board is responsive to our community.</c:v>
                </c:pt>
                <c:pt idx="2">
                  <c:v>Community members' opinions are considered when important schools decisions are made.</c:v>
                </c:pt>
                <c:pt idx="3">
                  <c:v>The goals of the schools are consistent with local values held by the community.</c:v>
                </c:pt>
                <c:pt idx="4">
                  <c:v>Our schools use tech to provide community members with information about our schools.</c:v>
                </c:pt>
                <c:pt idx="5">
                  <c:v>The schools keep local media current on events at the schools.</c:v>
                </c:pt>
                <c:pt idx="6">
                  <c:v>Our schools provide sufficient opportunities for community involvement.</c:v>
                </c:pt>
                <c:pt idx="7">
                  <c:v>School-sponsored activities are open to members of the community.</c:v>
                </c:pt>
                <c:pt idx="8">
                  <c:v>Community members are supportive of our schools.</c:v>
                </c:pt>
              </c:strCache>
            </c:strRef>
          </c:cat>
          <c:val>
            <c:numRef>
              <c:f>Community!$C$2:$C$10</c:f>
              <c:numCache>
                <c:formatCode>0%</c:formatCode>
                <c:ptCount val="9"/>
                <c:pt idx="0">
                  <c:v>0.6000000000000002</c:v>
                </c:pt>
                <c:pt idx="1">
                  <c:v>0.33000000000000013</c:v>
                </c:pt>
                <c:pt idx="2">
                  <c:v>0.4</c:v>
                </c:pt>
                <c:pt idx="3">
                  <c:v>0.52</c:v>
                </c:pt>
                <c:pt idx="4">
                  <c:v>0.75000000000000022</c:v>
                </c:pt>
                <c:pt idx="5">
                  <c:v>0.56999999999999995</c:v>
                </c:pt>
                <c:pt idx="6">
                  <c:v>0.52</c:v>
                </c:pt>
                <c:pt idx="7">
                  <c:v>0.68000000000000038</c:v>
                </c:pt>
                <c:pt idx="8">
                  <c:v>0.48000000000000009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4614016"/>
        <c:axId val="44615552"/>
      </c:barChart>
      <c:catAx>
        <c:axId val="4461401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4615552"/>
        <c:crosses val="autoZero"/>
        <c:auto val="1"/>
        <c:lblAlgn val="ctr"/>
        <c:lblOffset val="100"/>
        <c:noMultiLvlLbl val="0"/>
      </c:catAx>
      <c:valAx>
        <c:axId val="44615552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4461401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8632B1-27DA-4379-BB56-C0E8F03BECD3}" type="datetimeFigureOut">
              <a:rPr lang="en-US" smtClean="0"/>
              <a:t>7/14/2011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0D180-1732-4C7B-82B8-31FDC45DB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759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8650" y="76200"/>
            <a:ext cx="7258050" cy="77419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0" y="957601"/>
            <a:ext cx="7772400" cy="860425"/>
          </a:xfrm>
        </p:spPr>
        <p:txBody>
          <a:bodyPr anchor="b" anchorCtr="0"/>
          <a:lstStyle>
            <a:lvl1pPr algn="l">
              <a:buFontTx/>
              <a:buNone/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66600" y="1676400"/>
            <a:ext cx="7753800" cy="1752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399"/>
            <a:ext cx="8305800" cy="4525965"/>
          </a:xfrm>
        </p:spPr>
        <p:txBody>
          <a:bodyPr/>
          <a:lstStyle>
            <a:lvl1pPr marL="173038" indent="-173038">
              <a:lnSpc>
                <a:spcPts val="2600"/>
              </a:lnSpc>
              <a:buFont typeface="Arial" pitchFamily="34" charset="0"/>
              <a:buChar char="•"/>
              <a:defRPr sz="2400" b="0"/>
            </a:lvl1pPr>
            <a:lvl2pPr marL="684213" indent="-227013">
              <a:lnSpc>
                <a:spcPts val="2600"/>
              </a:lnSpc>
              <a:defRPr sz="2000"/>
            </a:lvl2pPr>
            <a:lvl3pPr marL="1087438" indent="-173038">
              <a:lnSpc>
                <a:spcPts val="2600"/>
              </a:lnSpc>
              <a:defRPr sz="1800"/>
            </a:lvl3pPr>
            <a:lvl4pPr marL="1541463" indent="-169863">
              <a:lnSpc>
                <a:spcPts val="2600"/>
              </a:lnSpc>
              <a:defRPr sz="1600"/>
            </a:lvl4pPr>
            <a:lvl5pPr marL="2001838" indent="-173038">
              <a:lnSpc>
                <a:spcPts val="2600"/>
              </a:lnSpc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81000" y="6696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8400" y="6653837"/>
            <a:ext cx="2895600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638075"/>
            <a:ext cx="2133600" cy="365125"/>
          </a:xfrm>
          <a:prstGeom prst="rect">
            <a:avLst/>
          </a:prstGeom>
        </p:spPr>
        <p:txBody>
          <a:bodyPr/>
          <a:lstStyle>
            <a:lvl1pPr algn="l">
              <a:defRPr sz="1200" b="1">
                <a:solidFill>
                  <a:schemeClr val="tx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fld id="{81582BD6-FC20-4557-852B-8433F8572D30}" type="slidenum">
              <a:rPr lang="en-US" smtClean="0">
                <a:solidFill>
                  <a:srgbClr val="04617B"/>
                </a:solidFill>
              </a:rPr>
              <a:pPr/>
              <a:t>‹#›</a:t>
            </a:fld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/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solidFill>
                  <a:srgbClr val="04617B"/>
                </a:solidFill>
              </a:rPr>
              <a:pPr/>
              <a:t>‹#›</a:t>
            </a:fld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81000" y="31302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9400" y="6696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381000" y="17118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381000" y="24210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381000" y="37692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381000" y="44784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381000" y="52578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87178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371601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solidFill>
                  <a:srgbClr val="04617B"/>
                </a:solidFill>
              </a:rPr>
              <a:pPr/>
              <a:t>‹#›</a:t>
            </a:fld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4617B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95401"/>
            <a:ext cx="4038600" cy="4525964"/>
          </a:xfrm>
        </p:spPr>
        <p:txBody>
          <a:bodyPr/>
          <a:lstStyle>
            <a:lvl1pPr>
              <a:buClr>
                <a:schemeClr val="tx1">
                  <a:lumMod val="75000"/>
                  <a:lumOff val="25000"/>
                </a:schemeClr>
              </a:buClr>
              <a:defRPr sz="2400"/>
            </a:lvl1pPr>
            <a:lvl2pPr>
              <a:buClr>
                <a:schemeClr val="tx1">
                  <a:lumMod val="75000"/>
                  <a:lumOff val="25000"/>
                </a:schemeClr>
              </a:buClr>
              <a:defRPr sz="2000"/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/>
            </a:lvl3pPr>
            <a:lvl4pPr>
              <a:buClr>
                <a:schemeClr val="tx1">
                  <a:lumMod val="75000"/>
                  <a:lumOff val="25000"/>
                </a:schemeClr>
              </a:buClr>
              <a:defRPr sz="1800"/>
            </a:lvl4pPr>
            <a:lvl5pPr>
              <a:buClr>
                <a:schemeClr val="tx1">
                  <a:lumMod val="75000"/>
                  <a:lumOff val="25000"/>
                </a:schemeClr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295401"/>
            <a:ext cx="4038600" cy="4525964"/>
          </a:xfrm>
        </p:spPr>
        <p:txBody>
          <a:bodyPr/>
          <a:lstStyle>
            <a:lvl1pPr>
              <a:buClr>
                <a:schemeClr val="tx1">
                  <a:lumMod val="75000"/>
                  <a:lumOff val="25000"/>
                </a:schemeClr>
              </a:buClr>
              <a:defRPr sz="2400"/>
            </a:lvl1pPr>
            <a:lvl2pPr>
              <a:buClr>
                <a:schemeClr val="tx1">
                  <a:lumMod val="75000"/>
                  <a:lumOff val="25000"/>
                </a:schemeClr>
              </a:buClr>
              <a:defRPr sz="2000"/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/>
            </a:lvl3pPr>
            <a:lvl4pPr>
              <a:buClr>
                <a:schemeClr val="tx1">
                  <a:lumMod val="75000"/>
                  <a:lumOff val="25000"/>
                </a:schemeClr>
              </a:buClr>
              <a:defRPr sz="1800"/>
            </a:lvl4pPr>
            <a:lvl5pPr>
              <a:buClr>
                <a:schemeClr val="tx1">
                  <a:lumMod val="75000"/>
                  <a:lumOff val="25000"/>
                </a:schemeClr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4"/>
          </p:nvPr>
        </p:nvSpPr>
        <p:spPr>
          <a:xfrm>
            <a:off x="457200" y="6638075"/>
            <a:ext cx="2133600" cy="365125"/>
          </a:xfrm>
        </p:spPr>
        <p:txBody>
          <a:bodyPr/>
          <a:lstStyle/>
          <a:p>
            <a:fld id="{81582BD6-FC20-4557-852B-8433F8572D30}" type="slidenum">
              <a:rPr lang="en-US" smtClean="0">
                <a:solidFill>
                  <a:srgbClr val="04617B"/>
                </a:solidFill>
              </a:rPr>
              <a:pPr/>
              <a:t>‹#›</a:t>
            </a:fld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9400" y="6696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solidFill>
                  <a:srgbClr val="04617B"/>
                </a:solidFill>
              </a:rPr>
              <a:pPr/>
              <a:t>‹#›</a:t>
            </a:fld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1"/>
            <a:ext cx="2362200" cy="152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2971800" y="1447801"/>
            <a:ext cx="5715000" cy="152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3048000"/>
            <a:ext cx="2362200" cy="152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5"/>
          </p:nvPr>
        </p:nvSpPr>
        <p:spPr>
          <a:xfrm>
            <a:off x="2971800" y="3048000"/>
            <a:ext cx="5715000" cy="152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9400" y="6696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solidFill>
                  <a:srgbClr val="04617B"/>
                </a:solidFill>
              </a:rPr>
              <a:pPr/>
              <a:t>‹#›</a:t>
            </a:fld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76200" y="3429000"/>
            <a:ext cx="2743200" cy="2544763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2857500" y="3429000"/>
            <a:ext cx="2743200" cy="2544763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5638800" y="3429000"/>
            <a:ext cx="2743200" cy="2544763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5"/>
          </p:nvPr>
        </p:nvSpPr>
        <p:spPr>
          <a:xfrm>
            <a:off x="76200" y="1447801"/>
            <a:ext cx="2743200" cy="1706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6"/>
          </p:nvPr>
        </p:nvSpPr>
        <p:spPr>
          <a:xfrm>
            <a:off x="2857500" y="1447801"/>
            <a:ext cx="2743200" cy="1706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7"/>
          </p:nvPr>
        </p:nvSpPr>
        <p:spPr>
          <a:xfrm>
            <a:off x="5638800" y="1447801"/>
            <a:ext cx="2743200" cy="1706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9400" y="6696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1447801"/>
            <a:ext cx="4040188" cy="304801"/>
          </a:xfrm>
          <a:solidFill>
            <a:schemeClr val="accent5">
              <a:lumMod val="20000"/>
              <a:lumOff val="80000"/>
              <a:alpha val="39000"/>
            </a:schemeClr>
          </a:solidFill>
        </p:spPr>
        <p:txBody>
          <a:bodyPr tIns="27432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752601"/>
            <a:ext cx="4040188" cy="4068763"/>
          </a:xfrm>
        </p:spPr>
        <p:txBody>
          <a:bodyPr/>
          <a:lstStyle>
            <a:lvl1pPr>
              <a:lnSpc>
                <a:spcPct val="100000"/>
              </a:lnSpc>
              <a:buClr>
                <a:schemeClr val="tx1">
                  <a:lumMod val="95000"/>
                  <a:lumOff val="5000"/>
                </a:schemeClr>
              </a:buClr>
              <a:defRPr sz="2000"/>
            </a:lvl1pPr>
            <a:lvl2pPr>
              <a:lnSpc>
                <a:spcPct val="100000"/>
              </a:lnSpc>
              <a:buClr>
                <a:schemeClr val="tx1">
                  <a:lumMod val="95000"/>
                  <a:lumOff val="5000"/>
                </a:schemeClr>
              </a:buClr>
              <a:defRPr sz="2000"/>
            </a:lvl2pPr>
            <a:lvl3pPr>
              <a:lnSpc>
                <a:spcPct val="100000"/>
              </a:lnSpc>
              <a:buClr>
                <a:schemeClr val="tx1">
                  <a:lumMod val="95000"/>
                  <a:lumOff val="5000"/>
                </a:schemeClr>
              </a:buClr>
              <a:defRPr sz="1800"/>
            </a:lvl3pPr>
            <a:lvl4pPr>
              <a:lnSpc>
                <a:spcPct val="100000"/>
              </a:lnSpc>
              <a:buClr>
                <a:schemeClr val="tx1">
                  <a:lumMod val="95000"/>
                  <a:lumOff val="5000"/>
                </a:schemeClr>
              </a:buClr>
              <a:defRPr sz="1600"/>
            </a:lvl4pPr>
            <a:lvl5pPr>
              <a:lnSpc>
                <a:spcPct val="100000"/>
              </a:lnSpc>
              <a:buClr>
                <a:schemeClr val="tx1">
                  <a:lumMod val="95000"/>
                  <a:lumOff val="5000"/>
                </a:schemeClr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16388" y="1752601"/>
            <a:ext cx="4041775" cy="4068763"/>
          </a:xfrm>
        </p:spPr>
        <p:txBody>
          <a:bodyPr/>
          <a:lstStyle>
            <a:lvl1pPr>
              <a:buClr>
                <a:schemeClr val="tx1">
                  <a:lumMod val="95000"/>
                  <a:lumOff val="5000"/>
                </a:schemeClr>
              </a:buClr>
              <a:defRPr sz="2000"/>
            </a:lvl1pPr>
            <a:lvl2pPr>
              <a:buClr>
                <a:schemeClr val="tx1">
                  <a:lumMod val="95000"/>
                  <a:lumOff val="5000"/>
                </a:schemeClr>
              </a:buClr>
              <a:defRPr sz="2000"/>
            </a:lvl2pPr>
            <a:lvl3pPr>
              <a:buClr>
                <a:schemeClr val="tx1">
                  <a:lumMod val="95000"/>
                  <a:lumOff val="5000"/>
                </a:schemeClr>
              </a:buClr>
              <a:defRPr sz="1800"/>
            </a:lvl3pPr>
            <a:lvl4pPr>
              <a:buClr>
                <a:schemeClr val="tx1">
                  <a:lumMod val="95000"/>
                  <a:lumOff val="5000"/>
                </a:schemeClr>
              </a:buClr>
              <a:defRPr sz="1600"/>
            </a:lvl4pPr>
            <a:lvl5pPr>
              <a:buClr>
                <a:schemeClr val="tx1">
                  <a:lumMod val="95000"/>
                  <a:lumOff val="5000"/>
                </a:schemeClr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2"/>
          </p:nvPr>
        </p:nvSpPr>
        <p:spPr>
          <a:xfrm>
            <a:off x="4119561" y="1447802"/>
            <a:ext cx="4040188" cy="304801"/>
          </a:xfrm>
          <a:solidFill>
            <a:schemeClr val="accent5">
              <a:lumMod val="20000"/>
              <a:lumOff val="80000"/>
              <a:alpha val="39000"/>
            </a:schemeClr>
          </a:solidFill>
        </p:spPr>
        <p:txBody>
          <a:bodyPr tIns="27432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solidFill>
                  <a:srgbClr val="04617B"/>
                </a:solidFill>
              </a:rPr>
              <a:pPr/>
              <a:t>‹#›</a:t>
            </a:fld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9400" y="6696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solidFill>
                  <a:srgbClr val="04617B"/>
                </a:solidFill>
              </a:rPr>
              <a:pPr/>
              <a:t>‹#›</a:t>
            </a:fld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19200" y="4572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914400" y="9744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solidFill>
                  <a:srgbClr val="04617B"/>
                </a:solidFill>
              </a:rPr>
              <a:pPr/>
              <a:t>‹#›</a:t>
            </a:fld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4617B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90600"/>
            <a:ext cx="5111750" cy="4678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87" y="1295401"/>
            <a:ext cx="2855913" cy="4373563"/>
          </a:xfrm>
        </p:spPr>
        <p:txBody>
          <a:bodyPr/>
          <a:lstStyle>
            <a:lvl1pPr marL="0" indent="0">
              <a:lnSpc>
                <a:spcPts val="16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solidFill>
                  <a:srgbClr val="04617B"/>
                </a:solidFill>
              </a:rPr>
              <a:pPr/>
              <a:t>‹#›</a:t>
            </a:fld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228600" y="762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35600" y="5934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5111750" cy="4678363"/>
          </a:xfrm>
        </p:spPr>
        <p:txBody>
          <a:bodyPr/>
          <a:lstStyle>
            <a:lvl1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62600" y="1524000"/>
            <a:ext cx="2855913" cy="4373563"/>
          </a:xfrm>
        </p:spPr>
        <p:txBody>
          <a:bodyPr/>
          <a:lstStyle>
            <a:lvl1pPr marL="0" indent="0">
              <a:lnSpc>
                <a:spcPts val="1600"/>
              </a:lnSpc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solidFill>
                  <a:srgbClr val="04617B"/>
                </a:solidFill>
              </a:rPr>
              <a:pPr/>
              <a:t>‹#›</a:t>
            </a:fld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0" y="457200"/>
            <a:ext cx="6858000" cy="639763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210600" y="974400"/>
            <a:ext cx="6876000" cy="457200"/>
          </a:xfrm>
        </p:spPr>
        <p:txBody>
          <a:bodyPr>
            <a:normAutofit/>
          </a:bodyPr>
          <a:lstStyle>
            <a:lvl1pPr>
              <a:buFontTx/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4038600"/>
            <a:ext cx="3017951" cy="32191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4724400"/>
            <a:ext cx="3962400" cy="338139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304800"/>
            <a:ext cx="6934200" cy="4267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5029201"/>
            <a:ext cx="3962400" cy="804863"/>
          </a:xfrm>
        </p:spPr>
        <p:txBody>
          <a:bodyPr>
            <a:normAutofit/>
          </a:bodyPr>
          <a:lstStyle>
            <a:lvl1pPr marL="0" indent="0">
              <a:lnSpc>
                <a:spcPts val="14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solidFill>
                  <a:srgbClr val="04617B"/>
                </a:solidFill>
              </a:rPr>
              <a:pPr/>
              <a:t>‹#›</a:t>
            </a:fld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4617B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04617B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81582BD6-FC20-4557-852B-8433F8572D30}" type="slidenum">
              <a:rPr lang="en-US" smtClean="0">
                <a:solidFill>
                  <a:srgbClr val="04617B"/>
                </a:solidFill>
              </a:rPr>
              <a:pPr/>
              <a:t>‹#›</a:t>
            </a:fld>
            <a:endParaRPr lang="en-US">
              <a:solidFill>
                <a:srgbClr val="04617B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48600" y="503239"/>
            <a:ext cx="1219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03237"/>
            <a:ext cx="7162800" cy="62785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Documents and Settings\iact\My Documents\My Pictures\Microsoft Clip Organizer\j0439389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98626" y="2895600"/>
            <a:ext cx="2645374" cy="39624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130425"/>
            <a:ext cx="7772400" cy="1470025"/>
          </a:xfrm>
        </p:spPr>
        <p:txBody>
          <a:bodyPr/>
          <a:lstStyle>
            <a:lvl1pPr>
              <a:defRPr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657600"/>
            <a:ext cx="6248400" cy="609600"/>
          </a:xfr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>
                <a:solidFill>
                  <a:schemeClr val="tx1">
                    <a:tint val="75000"/>
                  </a:schemeClr>
                </a:solidFill>
                <a:latin typeface="Tahoma" pitchFamily="34" charset="0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E4300AD1-406E-4748-BA9D-750F595F019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7/14/2011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E86D529B-A61F-4C4F-8699-68FA664253F2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1752600" y="4343400"/>
            <a:ext cx="5257800" cy="914400"/>
          </a:xfrm>
        </p:spPr>
        <p:txBody>
          <a:bodyPr>
            <a:normAutofit/>
          </a:bodyPr>
          <a:lstStyle>
            <a:lvl1pPr algn="ctr">
              <a:buFontTx/>
              <a:buNone/>
              <a:defRPr sz="2800"/>
            </a:lvl1pPr>
          </a:lstStyle>
          <a:p>
            <a:pPr lvl="0"/>
            <a:r>
              <a:rPr lang="en-US" dirty="0" smtClean="0"/>
              <a:t>Click to edit Master subtext styles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0AD1-406E-4748-BA9D-750F595F019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7/14/2011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D529B-A61F-4C4F-8699-68FA664253F2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0AD1-406E-4748-BA9D-750F595F019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7/14/2011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D529B-A61F-4C4F-8699-68FA664253F2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Documents and Settings\iact\My Documents\My Pictures\Microsoft Clip Organizer\j0439389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60000" contrast="-70000"/>
          </a:blip>
          <a:srcRect/>
          <a:stretch>
            <a:fillRect/>
          </a:stretch>
        </p:blipFill>
        <p:spPr bwMode="auto">
          <a:xfrm>
            <a:off x="6498626" y="2895600"/>
            <a:ext cx="2645374" cy="39624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0AD1-406E-4748-BA9D-750F595F019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7/14/2011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D529B-A61F-4C4F-8699-68FA664253F2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Documents and Settings\iact\My Documents\My Pictures\Microsoft Clip Organizer\j0439389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60000" contrast="-70000"/>
          </a:blip>
          <a:srcRect/>
          <a:stretch>
            <a:fillRect/>
          </a:stretch>
        </p:blipFill>
        <p:spPr bwMode="auto">
          <a:xfrm>
            <a:off x="6498626" y="2895600"/>
            <a:ext cx="2645374" cy="39624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0AD1-406E-4748-BA9D-750F595F019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7/14/2011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D529B-A61F-4C4F-8699-68FA664253F2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Documents and Settings\iact\My Documents\My Pictures\Microsoft Clip Organizer\j0439389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98626" y="2895600"/>
            <a:ext cx="2645374" cy="39624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0AD1-406E-4748-BA9D-750F595F019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7/14/2011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D529B-A61F-4C4F-8699-68FA664253F2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2362200"/>
            <a:ext cx="6248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>
                    <a:tint val="75000"/>
                  </a:schemeClr>
                </a:solidFill>
                <a:latin typeface="Tahoma" pitchFamily="34" charset="0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0AD1-406E-4748-BA9D-750F595F019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7/14/2011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D529B-A61F-4C4F-8699-68FA664253F2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0AD1-406E-4748-BA9D-750F595F019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7/14/2011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D529B-A61F-4C4F-8699-68FA664253F2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0AD1-406E-4748-BA9D-750F595F019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7/14/2011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D529B-A61F-4C4F-8699-68FA664253F2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0AD1-406E-4748-BA9D-750F595F019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7/14/2011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D529B-A61F-4C4F-8699-68FA664253F2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0AD1-406E-4748-BA9D-750F595F019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7/14/2011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D529B-A61F-4C4F-8699-68FA664253F2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arget_l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125200" cy="62579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0" y="3276600"/>
            <a:ext cx="5181600" cy="1470025"/>
          </a:xfrm>
        </p:spPr>
        <p:txBody>
          <a:bodyPr>
            <a:normAutofit/>
          </a:bodyPr>
          <a:lstStyle>
            <a:lvl1pPr algn="r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0" y="4191000"/>
            <a:ext cx="5181600" cy="1752600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EFE93-F287-4331-B820-9EE2079A43EA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EFE93-F287-4331-B820-9EE2079A43EA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685800" cy="6248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 rot="5400000">
            <a:off x="-2331667" y="2570467"/>
            <a:ext cx="5301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white"/>
                </a:solidFill>
              </a:rPr>
              <a:t>ON TARGET</a:t>
            </a: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1" name="Picture 10" descr="dart_lef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219200" y="152400"/>
            <a:ext cx="7010400" cy="70104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target_sol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410200" y="1524000"/>
            <a:ext cx="3810000" cy="3810000"/>
          </a:xfrm>
          <a:prstGeom prst="rect">
            <a:avLst/>
          </a:prstGeom>
        </p:spPr>
      </p:pic>
      <p:sp>
        <p:nvSpPr>
          <p:cNvPr id="12" name="Rounded Rectangle 11"/>
          <p:cNvSpPr/>
          <p:nvPr userDrawn="1"/>
        </p:nvSpPr>
        <p:spPr>
          <a:xfrm>
            <a:off x="990600" y="2743200"/>
            <a:ext cx="7010400" cy="762000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3400" y="277398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600" y="12954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EFE93-F287-4331-B820-9EE2079A43EA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685800" cy="6248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 rot="5400000">
            <a:off x="-2331667" y="2570467"/>
            <a:ext cx="5301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white"/>
                </a:solidFill>
              </a:rPr>
              <a:t>ON TARGET</a:t>
            </a:r>
            <a:endParaRPr lang="en-US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066800"/>
            <a:ext cx="38100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066800"/>
            <a:ext cx="38862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EFE93-F287-4331-B820-9EE2079A43EA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990600"/>
            <a:ext cx="3886200" cy="304800"/>
          </a:xfrm>
        </p:spPr>
        <p:txBody>
          <a:bodyPr anchor="b">
            <a:normAutofit/>
          </a:bodyPr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306512"/>
            <a:ext cx="3886200" cy="4332288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6801" y="990600"/>
            <a:ext cx="3810000" cy="304800"/>
          </a:xfrm>
        </p:spPr>
        <p:txBody>
          <a:bodyPr anchor="b">
            <a:normAutofit/>
          </a:bodyPr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6801" y="1295400"/>
            <a:ext cx="3810000" cy="4343400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EFE93-F287-4331-B820-9EE2079A43EA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EFE93-F287-4331-B820-9EE2079A43EA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EFE93-F287-4331-B820-9EE2079A43EA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3050"/>
            <a:ext cx="2627313" cy="1162050"/>
          </a:xfrm>
        </p:spPr>
        <p:txBody>
          <a:bodyPr anchor="b">
            <a:normAutofit/>
          </a:bodyPr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340350" cy="5853113"/>
          </a:xfrm>
        </p:spPr>
        <p:txBody>
          <a:bodyPr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1435100"/>
            <a:ext cx="2627313" cy="469106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EFE93-F287-4331-B820-9EE2079A43EA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68825"/>
            <a:ext cx="5486400" cy="566738"/>
          </a:xfrm>
        </p:spPr>
        <p:txBody>
          <a:bodyPr anchor="b">
            <a:normAutofit/>
          </a:bodyPr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0" y="381000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0" y="5135563"/>
            <a:ext cx="5486400" cy="80486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EFE93-F287-4331-B820-9EE2079A43EA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EFE93-F287-4331-B820-9EE2079A43EA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EFE93-F287-4331-B820-9EE2079A43EA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914400" y="3048001"/>
            <a:ext cx="2286000" cy="2666999"/>
          </a:xfrm>
        </p:spPr>
        <p:txBody>
          <a:bodyPr lIns="274320" tIns="0" rIns="182880">
            <a:normAutofit/>
          </a:bodyPr>
          <a:lstStyle>
            <a:lvl1pPr>
              <a:lnSpc>
                <a:spcPct val="100000"/>
              </a:lnSpc>
              <a:defRPr sz="11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3695700" y="3048001"/>
            <a:ext cx="2286000" cy="2666999"/>
          </a:xfrm>
        </p:spPr>
        <p:txBody>
          <a:bodyPr lIns="274320" tIns="0" rIns="182880">
            <a:normAutofit/>
          </a:bodyPr>
          <a:lstStyle>
            <a:lvl1pPr>
              <a:lnSpc>
                <a:spcPct val="100000"/>
              </a:lnSpc>
              <a:defRPr sz="11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6477000" y="3048001"/>
            <a:ext cx="2286000" cy="2666999"/>
          </a:xfrm>
        </p:spPr>
        <p:txBody>
          <a:bodyPr lIns="274320" tIns="0" rIns="182880">
            <a:normAutofit/>
          </a:bodyPr>
          <a:lstStyle>
            <a:lvl1pPr>
              <a:lnSpc>
                <a:spcPct val="100000"/>
              </a:lnSpc>
              <a:defRPr sz="11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5"/>
          </p:nvPr>
        </p:nvSpPr>
        <p:spPr>
          <a:xfrm>
            <a:off x="914400" y="990601"/>
            <a:ext cx="2286000" cy="1981200"/>
          </a:xfrm>
        </p:spPr>
        <p:txBody>
          <a:bodyPr>
            <a:noAutofit/>
          </a:bodyPr>
          <a:lstStyle>
            <a:lvl1pPr>
              <a:defRPr sz="1400" b="1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6"/>
          </p:nvPr>
        </p:nvSpPr>
        <p:spPr>
          <a:xfrm>
            <a:off x="3721100" y="990601"/>
            <a:ext cx="2222500" cy="1981200"/>
          </a:xfrm>
        </p:spPr>
        <p:txBody>
          <a:bodyPr>
            <a:normAutofit/>
          </a:bodyPr>
          <a:lstStyle>
            <a:lvl1pPr>
              <a:defRPr sz="1400" b="1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7"/>
          </p:nvPr>
        </p:nvSpPr>
        <p:spPr>
          <a:xfrm>
            <a:off x="6477000" y="990601"/>
            <a:ext cx="2286000" cy="1981200"/>
          </a:xfrm>
        </p:spPr>
        <p:txBody>
          <a:bodyPr>
            <a:normAutofit/>
          </a:bodyPr>
          <a:lstStyle>
            <a:lvl1pPr>
              <a:defRPr sz="1400" b="1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5334000" cy="4602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0" y="1523999"/>
            <a:ext cx="2855915" cy="4602165"/>
          </a:xfrm>
        </p:spPr>
        <p:txBody>
          <a:bodyPr/>
          <a:lstStyle>
            <a:lvl1pPr marL="0" indent="0">
              <a:lnSpc>
                <a:spcPts val="16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83000" y="9144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/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429000" y="2713800"/>
            <a:ext cx="52578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4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3429000" y="1295400"/>
            <a:ext cx="52578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4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3429000" y="2004600"/>
            <a:ext cx="52578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4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3429000" y="3423000"/>
            <a:ext cx="52578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4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3429000" y="4132200"/>
            <a:ext cx="52578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4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3429000" y="4841400"/>
            <a:ext cx="52578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4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936000" y="685800"/>
            <a:ext cx="7819800" cy="457200"/>
          </a:xfrm>
        </p:spPr>
        <p:txBody>
          <a:bodyPr>
            <a:normAutofit/>
          </a:bodyPr>
          <a:lstStyle>
            <a:lvl1pPr>
              <a:buFontTx/>
              <a:buNone/>
              <a:defRPr sz="140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 userDrawn="1"/>
        </p:nvSpPr>
        <p:spPr>
          <a:xfrm>
            <a:off x="1066800" y="1143000"/>
            <a:ext cx="3657600" cy="4114800"/>
          </a:xfrm>
          <a:prstGeom prst="round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Rounded Rectangle 10"/>
          <p:cNvSpPr/>
          <p:nvPr userDrawn="1"/>
        </p:nvSpPr>
        <p:spPr>
          <a:xfrm>
            <a:off x="4953000" y="1143000"/>
            <a:ext cx="3657600" cy="411480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90444" y="1295401"/>
            <a:ext cx="3381555" cy="373379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 b="0">
                <a:solidFill>
                  <a:schemeClr val="tx1"/>
                </a:solidFill>
              </a:defRPr>
            </a:lvl1pPr>
            <a:lvl2pPr marL="1828800" indent="-1828800">
              <a:buFontTx/>
              <a:buNone/>
              <a:defRPr sz="1200">
                <a:solidFill>
                  <a:schemeClr val="tx1"/>
                </a:solidFill>
              </a:defRPr>
            </a:lvl2pPr>
            <a:lvl3pPr marL="1828800" indent="-1828800">
              <a:buFontTx/>
              <a:buNone/>
              <a:defRPr sz="1200">
                <a:solidFill>
                  <a:schemeClr val="tx1"/>
                </a:solidFill>
              </a:defRPr>
            </a:lvl3pPr>
            <a:lvl4pPr marL="1828800" indent="-1828800">
              <a:buFontTx/>
              <a:buNone/>
              <a:defRPr sz="1200">
                <a:solidFill>
                  <a:schemeClr val="tx1"/>
                </a:solidFill>
              </a:defRPr>
            </a:lvl4pPr>
            <a:lvl5pPr marL="1828800" indent="-1828800">
              <a:buFontTx/>
              <a:buNone/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2268" y="1295401"/>
            <a:ext cx="3243532" cy="380999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 b="0">
                <a:solidFill>
                  <a:schemeClr val="tx1"/>
                </a:solidFill>
              </a:defRPr>
            </a:lvl1pPr>
            <a:lvl2pPr marL="0" indent="0">
              <a:buFontTx/>
              <a:buNone/>
              <a:defRPr sz="1200">
                <a:solidFill>
                  <a:schemeClr val="tx1"/>
                </a:solidFill>
              </a:defRPr>
            </a:lvl2pPr>
            <a:lvl3pPr marL="0" indent="0">
              <a:buFontTx/>
              <a:buNone/>
              <a:defRPr sz="1200">
                <a:solidFill>
                  <a:schemeClr val="tx1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936000" y="712800"/>
            <a:ext cx="7772400" cy="457200"/>
          </a:xfrm>
        </p:spPr>
        <p:txBody>
          <a:bodyPr>
            <a:normAutofit/>
          </a:bodyPr>
          <a:lstStyle>
            <a:lvl1pPr>
              <a:buFontTx/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0" y="0"/>
            <a:ext cx="685800" cy="6248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 rot="5400000">
            <a:off x="-2331667" y="2570467"/>
            <a:ext cx="5301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white"/>
                </a:solidFill>
              </a:rPr>
              <a:t>ON TARGET</a:t>
            </a: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8" name="Picture 17" descr="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620000" y="6400800"/>
            <a:ext cx="1409700" cy="3608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D6D6-FFB2-4961-B994-A83367E9694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7/14/2011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9541-4676-401E-9ADE-8B3439B5D0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7352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D6D6-FFB2-4961-B994-A83367E9694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7/14/2011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9541-4676-401E-9ADE-8B3439B5D0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94260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D6D6-FFB2-4961-B994-A83367E9694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7/14/2011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9541-4676-401E-9ADE-8B3439B5D0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3541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D6D6-FFB2-4961-B994-A83367E9694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7/14/2011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9541-4676-401E-9ADE-8B3439B5D0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41200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D6D6-FFB2-4961-B994-A83367E9694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7/14/2011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9541-4676-401E-9ADE-8B3439B5D0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8071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D6D6-FFB2-4961-B994-A83367E9694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7/14/2011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9541-4676-401E-9ADE-8B3439B5D0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23144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D6D6-FFB2-4961-B994-A83367E9694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7/14/2011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9541-4676-401E-9ADE-8B3439B5D0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69773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D6D6-FFB2-4961-B994-A83367E9694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7/14/2011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9541-4676-401E-9ADE-8B3439B5D0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6145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D6D6-FFB2-4961-B994-A83367E9694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7/14/2011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9541-4676-401E-9ADE-8B3439B5D0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60425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D6D6-FFB2-4961-B994-A83367E9694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7/14/2011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9541-4676-401E-9ADE-8B3439B5D0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6843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D6D6-FFB2-4961-B994-A83367E9694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7/14/2011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9541-4676-401E-9ADE-8B3439B5D0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7284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6314A-CBE8-4AE6-9C38-C910C71897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7/14/2011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8690A-5EC9-4DD5-9F18-4C1521A789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7154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6314A-CBE8-4AE6-9C38-C910C71897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7/14/2011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8690A-5EC9-4DD5-9F18-4C1521A789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23428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6314A-CBE8-4AE6-9C38-C910C71897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7/14/2011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8690A-5EC9-4DD5-9F18-4C1521A789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14500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6314A-CBE8-4AE6-9C38-C910C71897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7/14/2011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8690A-5EC9-4DD5-9F18-4C1521A789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16207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6314A-CBE8-4AE6-9C38-C910C71897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7/14/2011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8690A-5EC9-4DD5-9F18-4C1521A789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59672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6314A-CBE8-4AE6-9C38-C910C71897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7/14/2011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8690A-5EC9-4DD5-9F18-4C1521A789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01053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6314A-CBE8-4AE6-9C38-C910C71897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7/14/2011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8690A-5EC9-4DD5-9F18-4C1521A789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24829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6314A-CBE8-4AE6-9C38-C910C71897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7/14/2011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8690A-5EC9-4DD5-9F18-4C1521A789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92952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6314A-CBE8-4AE6-9C38-C910C71897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7/14/2011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8690A-5EC9-4DD5-9F18-4C1521A789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7261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6314A-CBE8-4AE6-9C38-C910C71897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7/14/2011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8690A-5EC9-4DD5-9F18-4C1521A789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66464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6314A-CBE8-4AE6-9C38-C910C71897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7/14/2011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8690A-5EC9-4DD5-9F18-4C1521A789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225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image" Target="../media/image9.gif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image" Target="../media/image8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28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4038600"/>
            <a:ext cx="3017951" cy="321914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200" y="808364"/>
            <a:ext cx="8229600" cy="50593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8400" y="6653837"/>
            <a:ext cx="2895600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638075"/>
            <a:ext cx="2133600" cy="365125"/>
          </a:xfrm>
          <a:prstGeom prst="rect">
            <a:avLst/>
          </a:prstGeom>
        </p:spPr>
        <p:txBody>
          <a:bodyPr/>
          <a:lstStyle>
            <a:lvl1pPr algn="l">
              <a:defRPr sz="1200" b="1">
                <a:solidFill>
                  <a:schemeClr val="tx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fld id="{81582BD6-FC20-4557-852B-8433F8572D30}" type="slidenum">
              <a:rPr lang="en-US" smtClean="0">
                <a:solidFill>
                  <a:srgbClr val="04617B"/>
                </a:solidFill>
              </a:rPr>
              <a:pPr/>
              <a:t>‹#›</a:t>
            </a:fld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57800" y="2895600"/>
            <a:ext cx="1219200" cy="106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</a:pPr>
            <a:endParaRPr lang="en-US" sz="2400" dirty="0" smtClean="0">
              <a:solidFill>
                <a:prstClr val="black"/>
              </a:solidFill>
              <a:latin typeface="Perpetua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10200" y="2667000"/>
            <a:ext cx="1447800" cy="1371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</a:pPr>
            <a:endParaRPr lang="en-US" sz="2400" dirty="0" smtClean="0">
              <a:solidFill>
                <a:prstClr val="black"/>
              </a:solidFill>
              <a:latin typeface="Perpetua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spcBef>
          <a:spcPct val="0"/>
        </a:spcBef>
        <a:buClr>
          <a:schemeClr val="accent1">
            <a:lumMod val="75000"/>
          </a:schemeClr>
        </a:buClr>
        <a:buFont typeface="Arial" pitchFamily="34" charset="0"/>
        <a:buChar char="•"/>
        <a:defRPr sz="3600" b="1" kern="1200" baseline="0">
          <a:solidFill>
            <a:schemeClr val="accent2">
              <a:lumMod val="75000"/>
            </a:schemeClr>
          </a:solidFill>
          <a:latin typeface="+mj-lt"/>
          <a:ea typeface="+mj-ea"/>
          <a:cs typeface="Segoe UI" pitchFamily="34" charset="0"/>
        </a:defRPr>
      </a:lvl1pPr>
    </p:titleStyle>
    <p:bodyStyle>
      <a:lvl1pPr marL="173038" indent="-173038" algn="l" defTabSz="914400" rtl="0" eaLnBrk="1" latinLnBrk="0" hangingPunct="1">
        <a:lnSpc>
          <a:spcPct val="100000"/>
        </a:lnSpc>
        <a:spcBef>
          <a:spcPct val="20000"/>
        </a:spcBef>
        <a:buClr>
          <a:schemeClr val="accent1">
            <a:lumMod val="75000"/>
          </a:schemeClr>
        </a:buClr>
        <a:buSzPct val="70000"/>
        <a:buFont typeface="Arial" pitchFamily="34" charset="0"/>
        <a:buChar char="•"/>
        <a:defRPr sz="3200" kern="1200">
          <a:solidFill>
            <a:schemeClr val="accent2">
              <a:lumMod val="75000"/>
            </a:schemeClr>
          </a:solidFill>
          <a:latin typeface="+mn-lt"/>
          <a:ea typeface="+mn-ea"/>
          <a:cs typeface="Segoe UI" pitchFamily="34" charset="0"/>
        </a:defRPr>
      </a:lvl1pPr>
      <a:lvl2pPr marL="627063" indent="-169863" algn="l" defTabSz="914400" rtl="0" eaLnBrk="1" latinLnBrk="0" hangingPunct="1">
        <a:lnSpc>
          <a:spcPct val="100000"/>
        </a:lnSpc>
        <a:spcBef>
          <a:spcPct val="20000"/>
        </a:spcBef>
        <a:buClr>
          <a:schemeClr val="accent1">
            <a:lumMod val="75000"/>
          </a:schemeClr>
        </a:buClr>
        <a:buSzPct val="70000"/>
        <a:buFont typeface="Arial" pitchFamily="34" charset="0"/>
        <a:buChar char="•"/>
        <a:defRPr sz="2800" kern="1200">
          <a:solidFill>
            <a:schemeClr val="accent2">
              <a:lumMod val="75000"/>
            </a:schemeClr>
          </a:solidFill>
          <a:latin typeface="+mn-lt"/>
          <a:ea typeface="+mn-ea"/>
          <a:cs typeface="Segoe UI" pitchFamily="34" charset="0"/>
        </a:defRPr>
      </a:lvl2pPr>
      <a:lvl3pPr marL="1030288" indent="-115888" algn="l" defTabSz="914400" rtl="0" eaLnBrk="1" latinLnBrk="0" hangingPunct="1">
        <a:lnSpc>
          <a:spcPct val="100000"/>
        </a:lnSpc>
        <a:spcBef>
          <a:spcPct val="20000"/>
        </a:spcBef>
        <a:buClr>
          <a:schemeClr val="accent1">
            <a:lumMod val="75000"/>
          </a:schemeClr>
        </a:buClr>
        <a:buSzPct val="70000"/>
        <a:buFont typeface="Arial" pitchFamily="34" charset="0"/>
        <a:buChar char="•"/>
        <a:defRPr sz="2400" kern="1200">
          <a:solidFill>
            <a:schemeClr val="accent2">
              <a:lumMod val="75000"/>
            </a:schemeClr>
          </a:solidFill>
          <a:latin typeface="+mn-lt"/>
          <a:ea typeface="+mn-ea"/>
          <a:cs typeface="Segoe UI" pitchFamily="34" charset="0"/>
        </a:defRPr>
      </a:lvl3pPr>
      <a:lvl4pPr marL="1482725" indent="-111125" algn="l" defTabSz="914400" rtl="0" eaLnBrk="1" latinLnBrk="0" hangingPunct="1">
        <a:lnSpc>
          <a:spcPct val="100000"/>
        </a:lnSpc>
        <a:spcBef>
          <a:spcPct val="20000"/>
        </a:spcBef>
        <a:buClr>
          <a:schemeClr val="accent1">
            <a:lumMod val="75000"/>
          </a:schemeClr>
        </a:buClr>
        <a:buSzPct val="7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Segoe UI" pitchFamily="34" charset="0"/>
        </a:defRPr>
      </a:lvl4pPr>
      <a:lvl5pPr marL="1944688" indent="-115888" algn="l" defTabSz="914400" rtl="0" eaLnBrk="1" latinLnBrk="0" hangingPunct="1">
        <a:lnSpc>
          <a:spcPct val="100000"/>
        </a:lnSpc>
        <a:spcBef>
          <a:spcPct val="20000"/>
        </a:spcBef>
        <a:buClr>
          <a:schemeClr val="accent1">
            <a:lumMod val="75000"/>
          </a:schemeClr>
        </a:buClr>
        <a:buSzPct val="7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Segoe UI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Documents and Settings\iact\My Documents\My Pictures\Microsoft Clip Organizer\j0439389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45000" contrast="-70000"/>
          </a:blip>
          <a:srcRect/>
          <a:stretch>
            <a:fillRect/>
          </a:stretch>
        </p:blipFill>
        <p:spPr bwMode="auto">
          <a:xfrm>
            <a:off x="6498626" y="2895600"/>
            <a:ext cx="2645374" cy="3962400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fld id="{E4300AD1-406E-4748-BA9D-750F595F019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7/14/2011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fld id="{E86D529B-A61F-4C4F-8699-68FA664253F2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Tahoma" pitchFamily="34" charset="0"/>
          <a:ea typeface="+mj-ea"/>
          <a:cs typeface="Tahom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Blip>
          <a:blip r:embed="rId14"/>
        </a:buBlip>
        <a:defRPr sz="32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itchFamily="2" charset="2"/>
        <a:buChar char="§"/>
        <a:defRPr sz="28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6">
            <a:lumMod val="50000"/>
          </a:schemeClr>
        </a:buClr>
        <a:buFont typeface="Wingdings" pitchFamily="2" charset="2"/>
        <a:buChar char="ü"/>
        <a:defRPr sz="24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Tx/>
        <a:buBlip>
          <a:blip r:embed="rId15"/>
        </a:buBlip>
        <a:defRPr sz="20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B377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066800"/>
            <a:ext cx="77724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19600" y="635635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33800" y="6362700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EA9EFE93-F287-4331-B820-9EE2079A43EA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685800" cy="6248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1" name="Picture 10" descr="dart_and_target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-76200" y="4267200"/>
            <a:ext cx="2514600" cy="2514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 rot="5400000">
            <a:off x="-2331667" y="2570467"/>
            <a:ext cx="5301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white"/>
                </a:solidFill>
              </a:rPr>
              <a:t>ON TARGET</a:t>
            </a:r>
            <a:endParaRPr lang="en-US" dirty="0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Tx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spcBef>
          <a:spcPct val="20000"/>
        </a:spcBef>
        <a:buFontTx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spcBef>
          <a:spcPct val="20000"/>
        </a:spcBef>
        <a:buFontTx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spcBef>
          <a:spcPct val="20000"/>
        </a:spcBef>
        <a:buFontTx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spcBef>
          <a:spcPct val="20000"/>
        </a:spcBef>
        <a:buFontTx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FD6D6-FFB2-4961-B994-A83367E9694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7/14/2011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F9541-4676-401E-9ADE-8B3439B5D0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067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56314A-CBE8-4AE6-9C38-C910C71897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7/14/2011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8690A-5EC9-4DD5-9F18-4C1521A789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017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5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B377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0" y="762000"/>
            <a:ext cx="4114800" cy="860425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480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USD 261</a:t>
            </a:r>
            <a:endParaRPr lang="en-US" sz="4800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24200" y="1447800"/>
            <a:ext cx="4800600" cy="1752600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6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Strategic Plan Updates</a:t>
            </a:r>
          </a:p>
          <a:p>
            <a:r>
              <a:rPr lang="en-US" sz="36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Year 2</a:t>
            </a:r>
          </a:p>
        </p:txBody>
      </p:sp>
      <p:sp>
        <p:nvSpPr>
          <p:cNvPr id="5" name="Rectangle 4"/>
          <p:cNvSpPr/>
          <p:nvPr/>
        </p:nvSpPr>
        <p:spPr>
          <a:xfrm>
            <a:off x="7467600" y="6248400"/>
            <a:ext cx="10583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rgbClr val="232F7C">
                  <a:lumMod val="75000"/>
                </a:srgbClr>
              </a:buClr>
              <a:buSzPct val="70000"/>
            </a:pPr>
            <a:r>
              <a:rPr lang="en-US" dirty="0" smtClean="0">
                <a:solidFill>
                  <a:prstClr val="white"/>
                </a:solidFill>
                <a:cs typeface="Segoe UI" pitchFamily="34" charset="0"/>
              </a:rPr>
              <a:t>July 2011</a:t>
            </a:r>
            <a:endParaRPr lang="en-US" dirty="0">
              <a:solidFill>
                <a:prstClr val="white"/>
              </a:solidFill>
              <a:cs typeface="Segoe U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67400" y="3886200"/>
            <a:ext cx="2743200" cy="1447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erpetua" pitchFamily="18" charset="0"/>
              <a:ea typeface="+mj-ea"/>
              <a:cs typeface="+mj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67400" y="3886200"/>
            <a:ext cx="2895600" cy="198120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Student Learning &amp; Success</a:t>
            </a:r>
          </a:p>
          <a:p>
            <a:pPr marL="0" marR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High Quality Workforce</a:t>
            </a:r>
          </a:p>
          <a:p>
            <a:pPr marL="0" marR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Facilities &amp; Infrastructure</a:t>
            </a:r>
          </a:p>
          <a:p>
            <a:pPr marL="0" marR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Community Partnerships</a:t>
            </a:r>
            <a:endParaRPr kumimoji="0" lang="en-US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3857" y="3657600"/>
            <a:ext cx="3048000" cy="1470025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60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</a:rPr>
              <a:t>Student Learning and Success</a:t>
            </a:r>
            <a:endParaRPr lang="en-US" sz="360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6400800"/>
            <a:ext cx="8839200" cy="304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en-US" sz="1600" cap="all" dirty="0" smtClean="0">
                <a:solidFill>
                  <a:prstClr val="white"/>
                </a:solidFill>
                <a:latin typeface="Calibri" pitchFamily="34" charset="0"/>
              </a:rPr>
              <a:t>Our Mission:  To  Advance Learning for All Through the relentless pursuit of excellence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0" y="5334000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r"/>
            <a:r>
              <a:rPr lang="en-US" sz="3200" b="1" dirty="0" smtClean="0">
                <a:ln/>
                <a:solidFill>
                  <a:schemeClr val="accent3"/>
                </a:solidFill>
              </a:rPr>
              <a:t>ON TARGET</a:t>
            </a:r>
            <a:endParaRPr lang="en-US" sz="3200" b="1" dirty="0">
              <a:ln/>
              <a:solidFill>
                <a:schemeClr val="accent3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69469" y="2895600"/>
            <a:ext cx="4169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 w="11430"/>
                <a:solidFill>
                  <a:srgbClr val="237BD6">
                    <a:lumMod val="5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cs typeface="Segoe UI" pitchFamily="34" charset="0"/>
              </a:rPr>
              <a:t>Strategic Goal Area: 1.0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68636" y="655638"/>
            <a:ext cx="3546764" cy="639762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Action 1.1.2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4800" y="6477000"/>
            <a:ext cx="8839200" cy="304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en-US" sz="1600" cap="all" dirty="0" smtClean="0">
                <a:solidFill>
                  <a:prstClr val="white"/>
                </a:solidFill>
                <a:latin typeface="Calibri" pitchFamily="34" charset="0"/>
              </a:rPr>
              <a:t>Our Mission:  To  Advance Learning for All Through the relentless pursuit of excellence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536371" y="1371600"/>
            <a:ext cx="6172199" cy="43711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/>
            <a:r>
              <a:rPr lang="en-US" sz="2700" dirty="0" err="1"/>
              <a:t>Bullseye</a:t>
            </a:r>
            <a:r>
              <a:rPr lang="en-US" sz="2700" dirty="0"/>
              <a:t>  Activity completed to tightly align District Curriculum Guides </a:t>
            </a:r>
          </a:p>
          <a:p>
            <a:pPr marL="457200" lvl="0" indent="-457200"/>
            <a:r>
              <a:rPr lang="en-US" sz="2700" dirty="0"/>
              <a:t>District Curriculum Guides completed for non-core academic areas</a:t>
            </a:r>
          </a:p>
          <a:p>
            <a:pPr marL="457200" lvl="0" indent="-457200"/>
            <a:r>
              <a:rPr lang="en-US" sz="2700" dirty="0"/>
              <a:t>BOE adoption of District Curriculum Guides in non-core academic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62795" y="468868"/>
            <a:ext cx="6552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rgbClr val="FF0000"/>
                </a:solidFill>
              </a:rPr>
              <a:t>Student Learning &amp; Success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511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68636" y="655638"/>
            <a:ext cx="3546764" cy="639762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Action 1.1.4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4800" y="6477000"/>
            <a:ext cx="8839200" cy="304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en-US" sz="1600" cap="all" dirty="0" smtClean="0">
                <a:solidFill>
                  <a:prstClr val="white"/>
                </a:solidFill>
                <a:latin typeface="Calibri" pitchFamily="34" charset="0"/>
              </a:rPr>
              <a:t>Our Mission:  To  Advance Learning for All Through the relentless pursuit of excellence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344615" y="1600200"/>
            <a:ext cx="6248400" cy="3733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0" indent="-285750"/>
            <a:r>
              <a:rPr lang="en-US" dirty="0" smtClean="0"/>
              <a:t>Continued </a:t>
            </a:r>
            <a:r>
              <a:rPr lang="en-US" dirty="0"/>
              <a:t>adopting new curriculum resource materials on the new schedule</a:t>
            </a:r>
          </a:p>
          <a:p>
            <a:pPr marL="285750" lvl="0" indent="-285750"/>
            <a:r>
              <a:rPr lang="en-US" dirty="0"/>
              <a:t>Use of a common Walk Through document throughout the District </a:t>
            </a:r>
          </a:p>
          <a:p>
            <a:pPr marL="285750" lvl="0" indent="-285750"/>
            <a:r>
              <a:rPr lang="en-US" dirty="0"/>
              <a:t>Electronic capture and storage of Walk Through data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62200" y="392668"/>
            <a:ext cx="6552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rgbClr val="FF0000"/>
                </a:solidFill>
              </a:rPr>
              <a:t>Student Learning &amp; Success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9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68636" y="655638"/>
            <a:ext cx="3546764" cy="639762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Action </a:t>
            </a:r>
            <a:r>
              <a:rPr lang="en-US" dirty="0" smtClean="0">
                <a:solidFill>
                  <a:schemeClr val="bg1"/>
                </a:solidFill>
              </a:rPr>
              <a:t>1.1.5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" y="6477000"/>
            <a:ext cx="8839200" cy="304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en-US" sz="1600" cap="all" dirty="0" smtClean="0">
                <a:solidFill>
                  <a:prstClr val="white"/>
                </a:solidFill>
                <a:latin typeface="Calibri" pitchFamily="34" charset="0"/>
              </a:rPr>
              <a:t>Our Mission:  To  Advance Learning for All Through the relentless pursuit of excellence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460171" y="1447800"/>
            <a:ext cx="6021778" cy="414250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r>
              <a:rPr lang="en-US" dirty="0"/>
              <a:t>Adoption of and alignment to the District MTSS Assessment Plan</a:t>
            </a:r>
          </a:p>
          <a:p>
            <a:pPr marL="285750" lvl="0" indent="-285750"/>
            <a:r>
              <a:rPr lang="en-US" dirty="0" err="1"/>
              <a:t>AIMSWeb</a:t>
            </a:r>
            <a:r>
              <a:rPr lang="en-US" dirty="0"/>
              <a:t> implemented to provide data at both screening and progress monitoring in Reading and Math </a:t>
            </a:r>
          </a:p>
          <a:p>
            <a:pPr marL="285750" indent="-285750"/>
            <a:r>
              <a:rPr lang="en-US" dirty="0"/>
              <a:t>NWEA website created for USD261 proctors and teachers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62200" y="392668"/>
            <a:ext cx="6552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rgbClr val="FF0000"/>
                </a:solidFill>
              </a:rPr>
              <a:t>Student Learning &amp; Success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3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68636" y="655638"/>
            <a:ext cx="3546764" cy="639762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Action </a:t>
            </a:r>
            <a:r>
              <a:rPr lang="en-US" dirty="0" smtClean="0">
                <a:solidFill>
                  <a:schemeClr val="bg1"/>
                </a:solidFill>
              </a:rPr>
              <a:t>1.1.6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" y="6477000"/>
            <a:ext cx="8839200" cy="304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en-US" sz="1600" cap="all" dirty="0" smtClean="0">
                <a:solidFill>
                  <a:prstClr val="white"/>
                </a:solidFill>
                <a:latin typeface="Calibri" pitchFamily="34" charset="0"/>
              </a:rPr>
              <a:t>Our Mission:  To  Advance Learning for All Through the relentless pursuit of excellence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492828" y="1905000"/>
            <a:ext cx="6021778" cy="35052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/>
            <a:r>
              <a:rPr lang="en-US" sz="2800" dirty="0"/>
              <a:t>Procedures detailed in State approved Technology Plan and reviewed by District MTSS Team</a:t>
            </a:r>
          </a:p>
          <a:p>
            <a:pPr marL="457200" lvl="0" indent="-457200"/>
            <a:r>
              <a:rPr lang="en-US" sz="2800" dirty="0"/>
              <a:t>Full implementation by the end of the 2010-11 school year </a:t>
            </a:r>
            <a:r>
              <a:rPr lang="en-US" sz="2800" dirty="0" smtClean="0"/>
              <a:t>of </a:t>
            </a:r>
            <a:r>
              <a:rPr lang="en-US" sz="2800" dirty="0"/>
              <a:t>i</a:t>
            </a:r>
            <a:r>
              <a:rPr lang="en-US" sz="2800" dirty="0" smtClean="0"/>
              <a:t>nstructional </a:t>
            </a:r>
            <a:r>
              <a:rPr lang="en-US" sz="2800" dirty="0"/>
              <a:t>t</a:t>
            </a:r>
            <a:r>
              <a:rPr lang="en-US" sz="2800" dirty="0" smtClean="0"/>
              <a:t>echnology </a:t>
            </a:r>
            <a:r>
              <a:rPr lang="en-US" sz="2800" dirty="0"/>
              <a:t>p</a:t>
            </a:r>
            <a:r>
              <a:rPr lang="en-US" sz="2800" dirty="0" smtClean="0"/>
              <a:t>rocess initiatives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2362200" y="468868"/>
            <a:ext cx="6552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rgbClr val="FF0000"/>
                </a:solidFill>
              </a:rPr>
              <a:t>Student Learning &amp; Success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01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68636" y="655638"/>
            <a:ext cx="3546764" cy="639762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Action </a:t>
            </a:r>
            <a:r>
              <a:rPr lang="en-US" dirty="0" smtClean="0">
                <a:solidFill>
                  <a:schemeClr val="bg1"/>
                </a:solidFill>
              </a:rPr>
              <a:t>1.1.8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" y="6477000"/>
            <a:ext cx="8839200" cy="304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en-US" sz="1600" cap="all" dirty="0" smtClean="0">
                <a:solidFill>
                  <a:prstClr val="white"/>
                </a:solidFill>
                <a:latin typeface="Calibri" pitchFamily="34" charset="0"/>
              </a:rPr>
              <a:t>Our Mission:  To  Advance Learning for All Through the relentless pursuit of excellence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492828" y="1447800"/>
            <a:ext cx="6270172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/>
            <a:r>
              <a:rPr lang="en-US" sz="2800" dirty="0"/>
              <a:t>Expanded implementation of Literacy First </a:t>
            </a:r>
          </a:p>
          <a:p>
            <a:pPr marL="457200" lvl="0" indent="-457200"/>
            <a:r>
              <a:rPr lang="en-US" sz="2800" dirty="0"/>
              <a:t>Interactive Mimio training and support</a:t>
            </a:r>
          </a:p>
          <a:p>
            <a:pPr marL="457200" lvl="0" indent="-457200"/>
            <a:r>
              <a:rPr lang="en-US" sz="2800" dirty="0"/>
              <a:t>Data collection on effective teaching strategies via walk-through form</a:t>
            </a:r>
          </a:p>
          <a:p>
            <a:pPr marL="457200" lvl="0" indent="-457200"/>
            <a:r>
              <a:rPr lang="en-US" sz="2800" dirty="0"/>
              <a:t>Purchase of additional interactive technologies </a:t>
            </a:r>
            <a:r>
              <a:rPr lang="en-US" sz="2800" dirty="0" smtClean="0"/>
              <a:t>district-wide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2362200" y="392668"/>
            <a:ext cx="6552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rgbClr val="FF0000"/>
                </a:solidFill>
              </a:rPr>
              <a:t>Student Learning &amp; Success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524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68636" y="808038"/>
            <a:ext cx="3546764" cy="639762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Action </a:t>
            </a:r>
            <a:r>
              <a:rPr lang="en-US" dirty="0" smtClean="0">
                <a:solidFill>
                  <a:schemeClr val="bg1"/>
                </a:solidFill>
              </a:rPr>
              <a:t>1.1.9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" y="6477000"/>
            <a:ext cx="8839200" cy="304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en-US" sz="1600" cap="all" dirty="0" smtClean="0">
                <a:solidFill>
                  <a:prstClr val="white"/>
                </a:solidFill>
                <a:latin typeface="Calibri" pitchFamily="34" charset="0"/>
              </a:rPr>
              <a:t>Our Mission:  To  Advance Learning for All Through the relentless pursuit of excellence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438400" y="1828800"/>
            <a:ext cx="6270172" cy="3505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/>
            <a:r>
              <a:rPr lang="en-US" sz="2800" dirty="0"/>
              <a:t>Initial planning phase of an International Baccalaureate (IB) program at Campus High School completed</a:t>
            </a:r>
          </a:p>
          <a:p>
            <a:pPr marL="457200" lvl="0" indent="-457200"/>
            <a:r>
              <a:rPr lang="en-US" sz="2800" dirty="0" smtClean="0"/>
              <a:t>Design </a:t>
            </a:r>
            <a:r>
              <a:rPr lang="en-US" sz="2800" dirty="0"/>
              <a:t>and </a:t>
            </a:r>
            <a:r>
              <a:rPr lang="en-US" sz="2800" dirty="0" smtClean="0"/>
              <a:t>implementation </a:t>
            </a:r>
            <a:r>
              <a:rPr lang="en-US" sz="2800" dirty="0"/>
              <a:t>of an alternative program for at-risk students in middle school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62795" y="545068"/>
            <a:ext cx="6552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rgbClr val="FF0000"/>
                </a:solidFill>
              </a:rPr>
              <a:t>Student Learning &amp; Success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99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68636" y="762000"/>
            <a:ext cx="3546764" cy="639762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Action </a:t>
            </a:r>
            <a:r>
              <a:rPr lang="en-US" dirty="0" smtClean="0">
                <a:solidFill>
                  <a:schemeClr val="bg1"/>
                </a:solidFill>
              </a:rPr>
              <a:t>1.1.10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" y="6477000"/>
            <a:ext cx="8839200" cy="304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en-US" sz="1600" cap="all" dirty="0" smtClean="0">
                <a:solidFill>
                  <a:prstClr val="white"/>
                </a:solidFill>
                <a:latin typeface="Calibri" pitchFamily="34" charset="0"/>
              </a:rPr>
              <a:t>Our Mission:  To  Advance Learning for All Through the relentless pursuit of excellence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989438" y="1524000"/>
            <a:ext cx="6727372" cy="4267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/>
            <a:r>
              <a:rPr lang="en-US" sz="2800" dirty="0"/>
              <a:t>Realignment of elementary technology curriculum</a:t>
            </a:r>
          </a:p>
          <a:p>
            <a:pPr marL="457200" lvl="0" indent="-457200"/>
            <a:r>
              <a:rPr lang="en-US" sz="2800" dirty="0"/>
              <a:t>State Career Clusters implementation 2010-11</a:t>
            </a:r>
          </a:p>
          <a:p>
            <a:pPr marL="457200" lvl="0" indent="-457200"/>
            <a:r>
              <a:rPr lang="en-US" sz="2800" dirty="0"/>
              <a:t>USD 261 Cyber-bullying awareness task force initiated 2010-11</a:t>
            </a:r>
          </a:p>
          <a:p>
            <a:pPr marL="457200" indent="-457200"/>
            <a:r>
              <a:rPr lang="en-US" sz="2800" dirty="0"/>
              <a:t>Ongoing professional development opportunities related to Web 2.0, interactive technologies, and best practices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62200" y="545068"/>
            <a:ext cx="6552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rgbClr val="FF0000"/>
                </a:solidFill>
              </a:rPr>
              <a:t>Student Learning &amp; Success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57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68636" y="762000"/>
            <a:ext cx="3546764" cy="639762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Action </a:t>
            </a:r>
            <a:r>
              <a:rPr lang="en-US" dirty="0" smtClean="0">
                <a:solidFill>
                  <a:schemeClr val="bg1"/>
                </a:solidFill>
              </a:rPr>
              <a:t>1.2.1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" y="6477000"/>
            <a:ext cx="8839200" cy="304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en-US" sz="1600" cap="all" dirty="0" smtClean="0">
                <a:solidFill>
                  <a:prstClr val="white"/>
                </a:solidFill>
                <a:latin typeface="Calibri" pitchFamily="34" charset="0"/>
              </a:rPr>
              <a:t>Our Mission:  To  Advance Learning for All Through the relentless pursuit of excellence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995616" y="1905000"/>
            <a:ext cx="6727372" cy="3124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/>
            <a:r>
              <a:rPr lang="en-US" sz="2800" dirty="0"/>
              <a:t>MTSS Implementation Training for all buildings with a trainer from the State MTSS Core Team</a:t>
            </a:r>
          </a:p>
          <a:p>
            <a:pPr marL="457200" lvl="0" indent="-457200"/>
            <a:r>
              <a:rPr lang="en-US" sz="2800" dirty="0"/>
              <a:t>Continue to build capacity at Tiers 2/3 and refine overall PBIS efforts throughout the District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0" y="621268"/>
            <a:ext cx="6552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rgbClr val="FF0000"/>
                </a:solidFill>
              </a:rPr>
              <a:t>Student Learning &amp; Success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6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04805" y="655638"/>
            <a:ext cx="3886200" cy="63976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Additional Accomplishments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4800" y="6477000"/>
            <a:ext cx="8839200" cy="304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en-US" sz="1600" cap="all" dirty="0" smtClean="0">
                <a:solidFill>
                  <a:prstClr val="white"/>
                </a:solidFill>
                <a:latin typeface="Calibri" pitchFamily="34" charset="0"/>
              </a:rPr>
              <a:t>Our Mission:  To  Advance Learning for All Through the relentless pursuit of excellence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286000" y="1447800"/>
            <a:ext cx="64770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/>
            <a:r>
              <a:rPr lang="en-US" sz="2800" dirty="0"/>
              <a:t>All day kindergarten started</a:t>
            </a:r>
          </a:p>
          <a:p>
            <a:pPr marL="457200" lvl="0" indent="-457200"/>
            <a:r>
              <a:rPr lang="en-US" sz="2800" dirty="0"/>
              <a:t>Referrals for Special Education testing were down 25% this year</a:t>
            </a:r>
          </a:p>
          <a:p>
            <a:pPr marL="457200" lvl="0" indent="-457200"/>
            <a:r>
              <a:rPr lang="en-US" sz="2800" dirty="0"/>
              <a:t>25% reduction in behavior reports in Transportation</a:t>
            </a:r>
          </a:p>
          <a:p>
            <a:pPr marL="457200" lvl="0" indent="-457200"/>
            <a:r>
              <a:rPr lang="en-US" sz="2800" dirty="0"/>
              <a:t>KLN District Indicators – from two years ago was 1.75 and now 3.57 average</a:t>
            </a:r>
          </a:p>
          <a:p>
            <a:pPr marL="457200" lvl="0" indent="-457200"/>
            <a:r>
              <a:rPr lang="en-US" sz="2800" dirty="0" err="1"/>
              <a:t>Schoolwide</a:t>
            </a:r>
            <a:r>
              <a:rPr lang="en-US" sz="2800" dirty="0"/>
              <a:t>-Title 1</a:t>
            </a:r>
          </a:p>
          <a:p>
            <a:pPr marL="457200" lvl="0" indent="-457200"/>
            <a:r>
              <a:rPr lang="en-US" sz="2800" dirty="0"/>
              <a:t>Literacy First implementation (PK-2) and Everyday Math implementation (district)</a:t>
            </a:r>
          </a:p>
          <a:p>
            <a:pPr marL="457200" indent="-457200"/>
            <a:r>
              <a:rPr lang="en-US" sz="2800" dirty="0"/>
              <a:t>Grants totaling $307,553 this year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38400" y="468868"/>
            <a:ext cx="6552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rgbClr val="FF0000"/>
                </a:solidFill>
              </a:rPr>
              <a:t>Student Learning &amp; Success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72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04805" y="579438"/>
            <a:ext cx="3886200" cy="63976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Additional Accomplishments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4800" y="6477000"/>
            <a:ext cx="8839200" cy="304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en-US" sz="1600" cap="all" dirty="0" smtClean="0">
                <a:solidFill>
                  <a:prstClr val="white"/>
                </a:solidFill>
                <a:latin typeface="Calibri" pitchFamily="34" charset="0"/>
              </a:rPr>
              <a:t>Our Mission:  To  Advance Learning for All Through the relentless pursuit of excellence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286000" y="1447800"/>
            <a:ext cx="64770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Comic Sans MS"/>
                <a:ea typeface="+mn-ea"/>
                <a:cs typeface="Comic Sans M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/>
            <a:r>
              <a:rPr lang="en-US" sz="2800" dirty="0"/>
              <a:t>District-wide spelling bee (first time in several years)</a:t>
            </a:r>
          </a:p>
          <a:p>
            <a:pPr marL="457200" lvl="0" indent="-457200"/>
            <a:r>
              <a:rPr lang="en-US" sz="2800" dirty="0"/>
              <a:t>Trained in new Parents as Teachers curriculum</a:t>
            </a:r>
          </a:p>
          <a:p>
            <a:pPr marL="457200" lvl="0" indent="-457200"/>
            <a:r>
              <a:rPr lang="en-US" sz="2800" dirty="0"/>
              <a:t>Weekly </a:t>
            </a:r>
            <a:r>
              <a:rPr lang="en-US" sz="2800" dirty="0" err="1"/>
              <a:t>para</a:t>
            </a:r>
            <a:r>
              <a:rPr lang="en-US" sz="2800" dirty="0"/>
              <a:t> PLC collaboration time</a:t>
            </a:r>
          </a:p>
          <a:p>
            <a:pPr marL="457200" lvl="0" indent="-457200"/>
            <a:r>
              <a:rPr lang="en-US" sz="2800" dirty="0" err="1"/>
              <a:t>Cyberbullying</a:t>
            </a:r>
            <a:r>
              <a:rPr lang="en-US" sz="2800" dirty="0"/>
              <a:t> committee</a:t>
            </a:r>
          </a:p>
          <a:p>
            <a:pPr marL="457200" lvl="0" indent="-457200"/>
            <a:r>
              <a:rPr lang="en-US" sz="2800" dirty="0"/>
              <a:t>PLC work with Dennis King</a:t>
            </a:r>
          </a:p>
          <a:p>
            <a:pPr marL="457200" lvl="0" indent="-457200"/>
            <a:r>
              <a:rPr lang="en-US" sz="2800" dirty="0"/>
              <a:t>Inclusion training for secondary</a:t>
            </a:r>
          </a:p>
          <a:p>
            <a:pPr marL="457200" lvl="0" indent="-457200"/>
            <a:r>
              <a:rPr lang="en-US" sz="2800" u="sng" dirty="0"/>
              <a:t>Teach Like a Champion</a:t>
            </a:r>
            <a:r>
              <a:rPr lang="en-US" sz="2800" dirty="0"/>
              <a:t> book studies across the district</a:t>
            </a:r>
          </a:p>
          <a:p>
            <a:pPr marL="457200" lvl="0" indent="-457200"/>
            <a:r>
              <a:rPr lang="en-US" sz="2800" dirty="0"/>
              <a:t>Support from Instructional Coaches and LRSs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38400" y="392668"/>
            <a:ext cx="6552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rgbClr val="FF0000"/>
                </a:solidFill>
              </a:rPr>
              <a:t>Student Learning &amp; Success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181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B377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/>
          </p:cNvSpPr>
          <p:nvPr/>
        </p:nvSpPr>
        <p:spPr>
          <a:xfrm>
            <a:off x="762000" y="220980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tabLst/>
              <a:defRPr/>
            </a:pPr>
            <a:r>
              <a:rPr kumimoji="0" lang="en-US" sz="3200" b="1" i="0" u="none" strike="noStrike" kern="1200" normalizeH="0" baseline="0" noProof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Segoe UI" pitchFamily="34" charset="0"/>
              </a:rPr>
              <a:t>Strategic Goal Area: 2.0</a:t>
            </a:r>
            <a:br>
              <a:rPr kumimoji="0" lang="en-US" sz="3200" b="1" i="0" u="none" strike="noStrike" kern="1200" normalizeH="0" baseline="0" noProof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Segoe UI" pitchFamily="34" charset="0"/>
              </a:rPr>
            </a:br>
            <a:r>
              <a:rPr kumimoji="0" lang="en-US" sz="5400" b="1" i="0" u="none" strike="noStrike" kern="1200" normalizeH="0" baseline="0" noProof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Segoe UI" pitchFamily="34" charset="0"/>
              </a:rPr>
              <a:t>High Quality Workforce</a:t>
            </a:r>
            <a:endParaRPr kumimoji="0" lang="en-US" sz="3200" b="1" i="0" u="none" strike="noStrike" kern="1200" normalizeH="0" baseline="0" noProof="0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j-lt"/>
              <a:ea typeface="+mj-ea"/>
              <a:cs typeface="Segoe U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75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838200" y="2057400"/>
            <a:ext cx="6172200" cy="2590800"/>
          </a:xfrm>
        </p:spPr>
        <p:txBody>
          <a:bodyPr>
            <a:noAutofit/>
          </a:bodyPr>
          <a:lstStyle/>
          <a:p>
            <a:r>
              <a:rPr lang="en-US" sz="3600" b="1" i="1" dirty="0" smtClean="0">
                <a:latin typeface="+mj-lt"/>
              </a:rPr>
              <a:t>“No single factor has more influence on student achievement than the TEACHER IN THE CLASSROOM”</a:t>
            </a:r>
            <a:endParaRPr lang="en-US" sz="36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75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066800" y="1295400"/>
            <a:ext cx="6172200" cy="3962400"/>
          </a:xfrm>
        </p:spPr>
        <p:txBody>
          <a:bodyPr>
            <a:noAutofit/>
          </a:bodyPr>
          <a:lstStyle/>
          <a:p>
            <a:r>
              <a:rPr lang="en-US" sz="3600" b="1" i="1" dirty="0" smtClean="0">
                <a:latin typeface="+mj-lt"/>
              </a:rPr>
              <a:t>Our greatest contribution is to be sure there is a teacher in every classroom who cares that every student, every day, learns and grows and feels like a real human being.</a:t>
            </a:r>
            <a:br>
              <a:rPr lang="en-US" sz="3600" b="1" i="1" dirty="0" smtClean="0">
                <a:latin typeface="+mj-lt"/>
              </a:rPr>
            </a:br>
            <a:r>
              <a:rPr lang="en-US" sz="3600" b="1" i="1" dirty="0" smtClean="0">
                <a:latin typeface="+mj-lt"/>
              </a:rPr>
              <a:t>                          </a:t>
            </a:r>
            <a:r>
              <a:rPr lang="en-US" sz="2400" i="1" dirty="0" smtClean="0">
                <a:latin typeface="+mj-lt"/>
              </a:rPr>
              <a:t>Donald O. Clifton</a:t>
            </a:r>
            <a:endParaRPr lang="en-US" sz="36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75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62000" y="914400"/>
            <a:ext cx="7467600" cy="1143000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ctr">
            <a:normAutofit fontScale="90000" lnSpcReduction="2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Tahoma" pitchFamily="34" charset="0"/>
              </a:rPr>
              <a:t>Action 2.1.1: Recruitment of High </a:t>
            </a:r>
            <a:r>
              <a:rPr lang="en-US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Tahoma" pitchFamily="34" charset="0"/>
              </a:rPr>
              <a:t>Q</a:t>
            </a:r>
            <a:r>
              <a:rPr lang="en-US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Tahoma" pitchFamily="34" charset="0"/>
              </a:rPr>
              <a:t>uality and Talented </a:t>
            </a:r>
            <a:r>
              <a:rPr lang="en-US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Tahoma" pitchFamily="34" charset="0"/>
              </a:rPr>
              <a:t>W</a:t>
            </a:r>
            <a:r>
              <a:rPr lang="en-US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Tahoma" pitchFamily="34" charset="0"/>
              </a:rPr>
              <a:t>orkforce</a:t>
            </a:r>
            <a:endParaRPr lang="en-US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Tahoma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9600" y="2438400"/>
            <a:ext cx="690642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0624" indent="-384048">
              <a:spcBef>
                <a:spcPct val="20000"/>
              </a:spcBef>
              <a:buClr>
                <a:srgbClr val="6EA0B0"/>
              </a:buClr>
              <a:buSzPct val="80000"/>
              <a:buFont typeface="Wingdings 2"/>
              <a:buChar char=""/>
            </a:pPr>
            <a:r>
              <a:rPr lang="en-US" sz="2400" dirty="0" smtClean="0">
                <a:solidFill>
                  <a:prstClr val="black"/>
                </a:solidFill>
              </a:rPr>
              <a:t>Average number of certified applicants:  633 (2010/2011 school year)</a:t>
            </a:r>
          </a:p>
          <a:p>
            <a:pPr marL="420624" indent="-384048">
              <a:spcBef>
                <a:spcPct val="20000"/>
              </a:spcBef>
              <a:buClr>
                <a:srgbClr val="6EA0B0"/>
              </a:buClr>
              <a:buSzPct val="80000"/>
              <a:buFont typeface="Wingdings 2"/>
              <a:buChar char=""/>
            </a:pPr>
            <a:r>
              <a:rPr lang="en-US" sz="2400" dirty="0" smtClean="0">
                <a:solidFill>
                  <a:prstClr val="black"/>
                </a:solidFill>
              </a:rPr>
              <a:t>100% of hired applicants are fully licensed</a:t>
            </a:r>
          </a:p>
          <a:p>
            <a:pPr marL="420624" indent="-384048">
              <a:spcBef>
                <a:spcPct val="20000"/>
              </a:spcBef>
              <a:buClr>
                <a:srgbClr val="6EA0B0"/>
              </a:buClr>
              <a:buSzPct val="80000"/>
              <a:buFont typeface="Wingdings 2"/>
              <a:buChar char=""/>
            </a:pPr>
            <a:r>
              <a:rPr lang="en-US" sz="2400" dirty="0" smtClean="0">
                <a:solidFill>
                  <a:prstClr val="black"/>
                </a:solidFill>
              </a:rPr>
              <a:t>Continue to </a:t>
            </a:r>
            <a:r>
              <a:rPr lang="en-US" sz="2400" dirty="0" smtClean="0">
                <a:solidFill>
                  <a:prstClr val="black"/>
                </a:solidFill>
              </a:rPr>
              <a:t>upgrade </a:t>
            </a:r>
            <a:r>
              <a:rPr lang="en-US" sz="2400" dirty="0" smtClean="0">
                <a:solidFill>
                  <a:prstClr val="black"/>
                </a:solidFill>
              </a:rPr>
              <a:t>flash-drive video and materials</a:t>
            </a:r>
          </a:p>
          <a:p>
            <a:pPr marL="420624" indent="-384048">
              <a:spcBef>
                <a:spcPct val="20000"/>
              </a:spcBef>
              <a:buClr>
                <a:srgbClr val="6EA0B0"/>
              </a:buClr>
              <a:buSzPct val="80000"/>
              <a:buFont typeface="Wingdings 2"/>
              <a:buChar char=""/>
            </a:pPr>
            <a:r>
              <a:rPr lang="en-US" sz="2400" dirty="0" smtClean="0">
                <a:solidFill>
                  <a:prstClr val="black"/>
                </a:solidFill>
              </a:rPr>
              <a:t>Communication with teacher candidates</a:t>
            </a:r>
          </a:p>
          <a:p>
            <a:pPr marL="420624" indent="-384048">
              <a:spcBef>
                <a:spcPct val="20000"/>
              </a:spcBef>
              <a:buClr>
                <a:srgbClr val="6EA0B0"/>
              </a:buClr>
              <a:buSzPct val="80000"/>
              <a:buFont typeface="Wingdings 2"/>
              <a:buChar char=""/>
            </a:pPr>
            <a:r>
              <a:rPr lang="en-US" sz="2400" dirty="0" smtClean="0">
                <a:solidFill>
                  <a:prstClr val="black"/>
                </a:solidFill>
              </a:rPr>
              <a:t>Teacher Job Fairs (future plans to host our own)</a:t>
            </a:r>
          </a:p>
          <a:p>
            <a:pPr marL="420624" indent="-384048">
              <a:spcBef>
                <a:spcPct val="20000"/>
              </a:spcBef>
              <a:buClr>
                <a:srgbClr val="6EA0B0"/>
              </a:buClr>
              <a:buSzPct val="80000"/>
              <a:buFont typeface="Wingdings 2"/>
              <a:buChar char=""/>
            </a:pPr>
            <a:r>
              <a:rPr lang="en-US" sz="2400" dirty="0" smtClean="0">
                <a:solidFill>
                  <a:prstClr val="black"/>
                </a:solidFill>
              </a:rPr>
              <a:t>Student-Teacher University Classes</a:t>
            </a:r>
          </a:p>
        </p:txBody>
      </p:sp>
    </p:spTree>
    <p:extLst>
      <p:ext uri="{BB962C8B-B14F-4D97-AF65-F5344CB8AC3E}">
        <p14:creationId xmlns:p14="http://schemas.microsoft.com/office/powerpoint/2010/main" val="130922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75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33400" y="762000"/>
            <a:ext cx="8305800" cy="1354217"/>
          </a:xfrm>
          <a:prstGeom prst="rect">
            <a:avLst/>
          </a:prstGeom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Action 2.1.3:</a:t>
            </a:r>
          </a:p>
          <a:p>
            <a:pPr algn="ctr"/>
            <a:r>
              <a:rPr lang="en-US" sz="4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Utilize Gallup </a:t>
            </a:r>
            <a:r>
              <a:rPr lang="en-US" sz="41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TeacherInsight</a:t>
            </a:r>
            <a:r>
              <a:rPr lang="en-US" sz="4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Survey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48113" y="2895600"/>
            <a:ext cx="6400800" cy="2474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0624" indent="-384048">
              <a:spcBef>
                <a:spcPct val="20000"/>
              </a:spcBef>
              <a:buClr>
                <a:srgbClr val="6EA0B0"/>
              </a:buClr>
              <a:buSzPct val="80000"/>
              <a:buFont typeface="Wingdings 2"/>
              <a:buChar char=""/>
            </a:pPr>
            <a:r>
              <a:rPr lang="en-US" sz="3000" dirty="0" smtClean="0">
                <a:solidFill>
                  <a:prstClr val="black"/>
                </a:solidFill>
              </a:rPr>
              <a:t>Average Gallup </a:t>
            </a:r>
            <a:r>
              <a:rPr lang="en-US" sz="3000" dirty="0" err="1" smtClean="0">
                <a:solidFill>
                  <a:prstClr val="black"/>
                </a:solidFill>
              </a:rPr>
              <a:t>TeacherInsight</a:t>
            </a:r>
            <a:r>
              <a:rPr lang="en-US" sz="3000" dirty="0" smtClean="0">
                <a:solidFill>
                  <a:prstClr val="black"/>
                </a:solidFill>
              </a:rPr>
              <a:t> Scores</a:t>
            </a:r>
          </a:p>
          <a:p>
            <a:pPr marL="722376" lvl="1" indent="-274320">
              <a:spcBef>
                <a:spcPct val="20000"/>
              </a:spcBef>
              <a:buClr>
                <a:srgbClr val="6EA0B0"/>
              </a:buClr>
              <a:buSzPct val="90000"/>
              <a:buFont typeface="Wingdings 2"/>
              <a:buChar char=""/>
            </a:pPr>
            <a:r>
              <a:rPr lang="en-US" sz="2600" dirty="0" smtClean="0">
                <a:solidFill>
                  <a:prstClr val="black"/>
                </a:solidFill>
              </a:rPr>
              <a:t>2008-2009		65</a:t>
            </a:r>
          </a:p>
          <a:p>
            <a:pPr marL="722376" lvl="1" indent="-274320">
              <a:spcBef>
                <a:spcPct val="20000"/>
              </a:spcBef>
              <a:buClr>
                <a:srgbClr val="6EA0B0"/>
              </a:buClr>
              <a:buSzPct val="90000"/>
              <a:buFont typeface="Wingdings 2"/>
              <a:buChar char=""/>
            </a:pPr>
            <a:r>
              <a:rPr lang="en-US" sz="2600" dirty="0" smtClean="0">
                <a:solidFill>
                  <a:prstClr val="black"/>
                </a:solidFill>
              </a:rPr>
              <a:t>2009-2010		67.13	</a:t>
            </a:r>
          </a:p>
          <a:p>
            <a:pPr marL="722376" lvl="1" indent="-274320">
              <a:spcBef>
                <a:spcPct val="20000"/>
              </a:spcBef>
              <a:buClr>
                <a:srgbClr val="6EA0B0"/>
              </a:buClr>
              <a:buSzPct val="90000"/>
              <a:buFont typeface="Wingdings 2"/>
              <a:buChar char=""/>
            </a:pPr>
            <a:r>
              <a:rPr lang="en-US" sz="2600" dirty="0" smtClean="0">
                <a:solidFill>
                  <a:prstClr val="black"/>
                </a:solidFill>
              </a:rPr>
              <a:t>2010-2011		74.23</a:t>
            </a:r>
          </a:p>
          <a:p>
            <a:pPr marL="722376" lvl="1" indent="-274320">
              <a:spcBef>
                <a:spcPct val="20000"/>
              </a:spcBef>
              <a:buClr>
                <a:srgbClr val="6EA0B0"/>
              </a:buClr>
              <a:buSzPct val="90000"/>
              <a:buFont typeface="Wingdings 2"/>
              <a:buChar char=""/>
            </a:pPr>
            <a:r>
              <a:rPr lang="en-US" sz="2600" dirty="0" smtClean="0">
                <a:solidFill>
                  <a:prstClr val="black"/>
                </a:solidFill>
              </a:rPr>
              <a:t>Next Gallup Report Due August 2011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35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75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35835" y="457200"/>
            <a:ext cx="8153400" cy="1354217"/>
          </a:xfrm>
          <a:prstGeom prst="rect">
            <a:avLst/>
          </a:prstGeom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Action 2.1.3:</a:t>
            </a:r>
          </a:p>
          <a:p>
            <a:pPr algn="ctr"/>
            <a:r>
              <a:rPr lang="en-US" sz="4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Utilize Gallup </a:t>
            </a:r>
            <a:r>
              <a:rPr lang="en-US" sz="41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TeacherInsight</a:t>
            </a:r>
            <a:r>
              <a:rPr lang="en-US" sz="4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Survey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9456" y="2202979"/>
            <a:ext cx="6477000" cy="353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0624" indent="-384048">
              <a:spcBef>
                <a:spcPct val="20000"/>
              </a:spcBef>
              <a:buClr>
                <a:srgbClr val="6EA0B0"/>
              </a:buClr>
              <a:buSzPct val="80000"/>
              <a:buFont typeface="Wingdings 2"/>
              <a:buChar char=""/>
            </a:pPr>
            <a:r>
              <a:rPr lang="en-US" sz="2600" dirty="0" err="1" smtClean="0">
                <a:solidFill>
                  <a:prstClr val="black"/>
                </a:solidFill>
              </a:rPr>
              <a:t>TeacherInsight</a:t>
            </a:r>
            <a:r>
              <a:rPr lang="en-US" sz="2600" dirty="0" smtClean="0">
                <a:solidFill>
                  <a:prstClr val="black"/>
                </a:solidFill>
              </a:rPr>
              <a:t> Presentations to BOE &amp; Cabinet</a:t>
            </a:r>
          </a:p>
          <a:p>
            <a:pPr marL="420624" indent="-384048">
              <a:spcBef>
                <a:spcPct val="20000"/>
              </a:spcBef>
              <a:buClr>
                <a:srgbClr val="6EA0B0"/>
              </a:buClr>
              <a:buSzPct val="80000"/>
              <a:buFont typeface="Wingdings 2"/>
              <a:buChar char=""/>
            </a:pPr>
            <a:r>
              <a:rPr lang="en-US" sz="2600" dirty="0" err="1" smtClean="0">
                <a:solidFill>
                  <a:prstClr val="black"/>
                </a:solidFill>
              </a:rPr>
              <a:t>TeacherInsight</a:t>
            </a:r>
            <a:r>
              <a:rPr lang="en-US" sz="2600" dirty="0" smtClean="0">
                <a:solidFill>
                  <a:prstClr val="black"/>
                </a:solidFill>
              </a:rPr>
              <a:t> Training for Administrators in the Spring 2011</a:t>
            </a:r>
          </a:p>
          <a:p>
            <a:pPr marL="420624" indent="-384048">
              <a:spcBef>
                <a:spcPct val="20000"/>
              </a:spcBef>
              <a:buClr>
                <a:srgbClr val="6EA0B0"/>
              </a:buClr>
              <a:buSzPct val="80000"/>
              <a:buFont typeface="Wingdings 2"/>
              <a:buChar char=""/>
            </a:pPr>
            <a:r>
              <a:rPr lang="en-US" sz="2600" dirty="0" smtClean="0">
                <a:solidFill>
                  <a:prstClr val="black"/>
                </a:solidFill>
              </a:rPr>
              <a:t>Gallup FIT (Future Insight into Talent) </a:t>
            </a:r>
            <a:r>
              <a:rPr lang="en-US" sz="2600" dirty="0" smtClean="0">
                <a:solidFill>
                  <a:prstClr val="black"/>
                </a:solidFill>
              </a:rPr>
              <a:t>Interview </a:t>
            </a:r>
            <a:r>
              <a:rPr lang="en-US" sz="2600" dirty="0" smtClean="0">
                <a:solidFill>
                  <a:prstClr val="black"/>
                </a:solidFill>
              </a:rPr>
              <a:t>(optional use by administrators)</a:t>
            </a:r>
          </a:p>
          <a:p>
            <a:pPr marL="420624" indent="-384048">
              <a:spcBef>
                <a:spcPct val="20000"/>
              </a:spcBef>
              <a:buClr>
                <a:srgbClr val="6EA0B0"/>
              </a:buClr>
              <a:buSzPct val="80000"/>
              <a:buFont typeface="Wingdings 2"/>
              <a:buChar char=""/>
            </a:pPr>
            <a:r>
              <a:rPr lang="en-US" sz="2600" dirty="0" err="1" smtClean="0">
                <a:solidFill>
                  <a:prstClr val="black"/>
                </a:solidFill>
              </a:rPr>
              <a:t>SupportInsight</a:t>
            </a:r>
            <a:r>
              <a:rPr lang="en-US" sz="2600" dirty="0" smtClean="0">
                <a:solidFill>
                  <a:prstClr val="black"/>
                </a:solidFill>
              </a:rPr>
              <a:t> for Classified Employee </a:t>
            </a:r>
            <a:r>
              <a:rPr lang="en-US" sz="2600" dirty="0" smtClean="0">
                <a:solidFill>
                  <a:prstClr val="black"/>
                </a:solidFill>
              </a:rPr>
              <a:t>Hiring </a:t>
            </a:r>
            <a:r>
              <a:rPr lang="en-US" sz="2600" dirty="0" smtClean="0">
                <a:solidFill>
                  <a:prstClr val="black"/>
                </a:solidFill>
              </a:rPr>
              <a:t>(dropped May 2011)</a:t>
            </a:r>
          </a:p>
        </p:txBody>
      </p:sp>
    </p:spTree>
    <p:extLst>
      <p:ext uri="{BB962C8B-B14F-4D97-AF65-F5344CB8AC3E}">
        <p14:creationId xmlns:p14="http://schemas.microsoft.com/office/powerpoint/2010/main" val="51086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75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" y="381000"/>
            <a:ext cx="8153400" cy="144655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Action 2.2.1: Implement Substitute Teacher Orientation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1832" y="1905000"/>
            <a:ext cx="6781800" cy="4813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0624" indent="-384048">
              <a:spcBef>
                <a:spcPct val="20000"/>
              </a:spcBef>
              <a:buClr>
                <a:srgbClr val="6EA0B0"/>
              </a:buClr>
              <a:buSzPct val="80000"/>
              <a:buFont typeface="Wingdings 2"/>
              <a:buChar char=""/>
            </a:pPr>
            <a:r>
              <a:rPr lang="en-US" sz="2600" dirty="0">
                <a:solidFill>
                  <a:prstClr val="black"/>
                </a:solidFill>
                <a:latin typeface="Arial"/>
              </a:rPr>
              <a:t>Implemented in </a:t>
            </a:r>
            <a:r>
              <a:rPr lang="en-US" sz="2600" dirty="0">
                <a:solidFill>
                  <a:prstClr val="black"/>
                </a:solidFill>
                <a:latin typeface="Arial"/>
              </a:rPr>
              <a:t>S</a:t>
            </a:r>
            <a:r>
              <a:rPr lang="en-US" sz="2600" dirty="0" smtClean="0">
                <a:solidFill>
                  <a:prstClr val="black"/>
                </a:solidFill>
                <a:latin typeface="Arial"/>
              </a:rPr>
              <a:t>ummer </a:t>
            </a:r>
            <a:r>
              <a:rPr lang="en-US" sz="2600" dirty="0">
                <a:solidFill>
                  <a:prstClr val="black"/>
                </a:solidFill>
                <a:latin typeface="Arial"/>
              </a:rPr>
              <a:t>of 2009</a:t>
            </a:r>
          </a:p>
          <a:p>
            <a:pPr marL="420624" indent="-384048">
              <a:spcBef>
                <a:spcPct val="20000"/>
              </a:spcBef>
              <a:buClr>
                <a:srgbClr val="6EA0B0"/>
              </a:buClr>
              <a:buSzPct val="80000"/>
              <a:buFont typeface="Wingdings 2"/>
              <a:buChar char=""/>
            </a:pPr>
            <a:r>
              <a:rPr lang="en-US" sz="2600" dirty="0">
                <a:solidFill>
                  <a:prstClr val="black"/>
                </a:solidFill>
                <a:latin typeface="Arial"/>
              </a:rPr>
              <a:t>Number of </a:t>
            </a:r>
            <a:r>
              <a:rPr lang="en-US" sz="2600" dirty="0" smtClean="0">
                <a:solidFill>
                  <a:prstClr val="black"/>
                </a:solidFill>
                <a:latin typeface="Arial"/>
              </a:rPr>
              <a:t>Substitutes </a:t>
            </a:r>
            <a:r>
              <a:rPr lang="en-US" sz="2600" dirty="0">
                <a:solidFill>
                  <a:prstClr val="black"/>
                </a:solidFill>
                <a:latin typeface="Arial"/>
              </a:rPr>
              <a:t>A</a:t>
            </a:r>
            <a:r>
              <a:rPr lang="en-US" sz="2600" dirty="0" smtClean="0">
                <a:solidFill>
                  <a:prstClr val="black"/>
                </a:solidFill>
                <a:latin typeface="Arial"/>
              </a:rPr>
              <a:t>ttending</a:t>
            </a:r>
            <a:r>
              <a:rPr lang="en-US" sz="2600" dirty="0">
                <a:solidFill>
                  <a:prstClr val="black"/>
                </a:solidFill>
                <a:latin typeface="Arial"/>
              </a:rPr>
              <a:t>:  </a:t>
            </a:r>
            <a:r>
              <a:rPr lang="en-US" sz="2600" dirty="0" smtClean="0">
                <a:solidFill>
                  <a:prstClr val="black"/>
                </a:solidFill>
                <a:latin typeface="Arial"/>
              </a:rPr>
              <a:t>103 in 2010/2011 </a:t>
            </a:r>
            <a:r>
              <a:rPr lang="en-US" sz="2600" dirty="0" smtClean="0">
                <a:solidFill>
                  <a:prstClr val="black"/>
                </a:solidFill>
                <a:latin typeface="Arial"/>
              </a:rPr>
              <a:t>School </a:t>
            </a:r>
            <a:r>
              <a:rPr lang="en-US" sz="2600" dirty="0">
                <a:solidFill>
                  <a:prstClr val="black"/>
                </a:solidFill>
                <a:latin typeface="Arial"/>
              </a:rPr>
              <a:t>Y</a:t>
            </a:r>
            <a:r>
              <a:rPr lang="en-US" sz="2600" dirty="0" smtClean="0">
                <a:solidFill>
                  <a:prstClr val="black"/>
                </a:solidFill>
                <a:latin typeface="Arial"/>
              </a:rPr>
              <a:t>ear</a:t>
            </a:r>
            <a:endParaRPr lang="en-US" sz="2600" dirty="0">
              <a:solidFill>
                <a:prstClr val="black"/>
              </a:solidFill>
              <a:latin typeface="Arial"/>
            </a:endParaRPr>
          </a:p>
          <a:p>
            <a:pPr marL="420624" indent="-384048">
              <a:spcBef>
                <a:spcPct val="20000"/>
              </a:spcBef>
              <a:buClr>
                <a:srgbClr val="6EA0B0"/>
              </a:buClr>
              <a:buSzPct val="80000"/>
              <a:buFont typeface="Wingdings 2"/>
              <a:buChar char=""/>
            </a:pPr>
            <a:r>
              <a:rPr lang="en-US" sz="2600" dirty="0">
                <a:solidFill>
                  <a:prstClr val="black"/>
                </a:solidFill>
                <a:latin typeface="Arial"/>
              </a:rPr>
              <a:t>Training is </a:t>
            </a:r>
            <a:r>
              <a:rPr lang="en-US" sz="2600" dirty="0" smtClean="0">
                <a:solidFill>
                  <a:prstClr val="black"/>
                </a:solidFill>
                <a:latin typeface="Arial"/>
              </a:rPr>
              <a:t>Mandatory </a:t>
            </a:r>
            <a:r>
              <a:rPr lang="en-US" sz="2600" dirty="0">
                <a:solidFill>
                  <a:prstClr val="black"/>
                </a:solidFill>
                <a:latin typeface="Arial"/>
              </a:rPr>
              <a:t>B</a:t>
            </a:r>
            <a:r>
              <a:rPr lang="en-US" sz="2600" dirty="0" smtClean="0">
                <a:solidFill>
                  <a:prstClr val="black"/>
                </a:solidFill>
                <a:latin typeface="Arial"/>
              </a:rPr>
              <a:t>eginning </a:t>
            </a:r>
            <a:r>
              <a:rPr lang="en-US" sz="2600" dirty="0">
                <a:solidFill>
                  <a:prstClr val="black"/>
                </a:solidFill>
                <a:latin typeface="Arial"/>
              </a:rPr>
              <a:t>2010-2011 </a:t>
            </a:r>
            <a:r>
              <a:rPr lang="en-US" sz="2600" dirty="0" smtClean="0">
                <a:solidFill>
                  <a:prstClr val="black"/>
                </a:solidFill>
                <a:latin typeface="Arial"/>
              </a:rPr>
              <a:t>School </a:t>
            </a:r>
            <a:r>
              <a:rPr lang="en-US" sz="2600" dirty="0">
                <a:solidFill>
                  <a:prstClr val="black"/>
                </a:solidFill>
                <a:latin typeface="Arial"/>
              </a:rPr>
              <a:t>Y</a:t>
            </a:r>
            <a:r>
              <a:rPr lang="en-US" sz="2600" dirty="0" smtClean="0">
                <a:solidFill>
                  <a:prstClr val="black"/>
                </a:solidFill>
                <a:latin typeface="Arial"/>
              </a:rPr>
              <a:t>ear </a:t>
            </a:r>
            <a:r>
              <a:rPr lang="en-US" sz="2600" dirty="0">
                <a:solidFill>
                  <a:prstClr val="black"/>
                </a:solidFill>
                <a:latin typeface="Arial"/>
              </a:rPr>
              <a:t>(good for 3 years)</a:t>
            </a:r>
          </a:p>
          <a:p>
            <a:pPr marL="420624" indent="-384048">
              <a:spcBef>
                <a:spcPct val="20000"/>
              </a:spcBef>
              <a:buClr>
                <a:srgbClr val="6EA0B0"/>
              </a:buClr>
              <a:buSzPct val="80000"/>
              <a:buFont typeface="Wingdings 2"/>
              <a:buChar char=""/>
            </a:pPr>
            <a:r>
              <a:rPr lang="en-US" sz="2600" dirty="0">
                <a:solidFill>
                  <a:prstClr val="black"/>
                </a:solidFill>
                <a:latin typeface="Arial"/>
              </a:rPr>
              <a:t>Instructional Strategies; Classroom Management; Professional Conduct; Harassment; Bullying; </a:t>
            </a:r>
            <a:r>
              <a:rPr lang="en-US" sz="2600" dirty="0" err="1">
                <a:solidFill>
                  <a:prstClr val="black"/>
                </a:solidFill>
                <a:latin typeface="Arial"/>
              </a:rPr>
              <a:t>Bloodborne</a:t>
            </a:r>
            <a:r>
              <a:rPr lang="en-US" sz="2600" dirty="0">
                <a:solidFill>
                  <a:prstClr val="black"/>
                </a:solidFill>
                <a:latin typeface="Arial"/>
              </a:rPr>
              <a:t> </a:t>
            </a:r>
            <a:r>
              <a:rPr lang="en-US" sz="2600" dirty="0" smtClean="0">
                <a:solidFill>
                  <a:prstClr val="black"/>
                </a:solidFill>
                <a:latin typeface="Arial"/>
              </a:rPr>
              <a:t>Pathogens; (PBIS; Instructional Strategies added 2010/2011)</a:t>
            </a:r>
            <a:endParaRPr lang="en-US" sz="2600" dirty="0">
              <a:solidFill>
                <a:prstClr val="black"/>
              </a:solidFill>
              <a:latin typeface="Arial"/>
            </a:endParaRPr>
          </a:p>
          <a:p>
            <a:pPr marL="420624" indent="-384048">
              <a:spcBef>
                <a:spcPct val="20000"/>
              </a:spcBef>
              <a:buClr>
                <a:srgbClr val="6EA0B0"/>
              </a:buClr>
              <a:buSzPct val="80000"/>
            </a:pPr>
            <a:endParaRPr lang="en-US" sz="2600" dirty="0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38453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75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" y="609600"/>
            <a:ext cx="8153400" cy="144655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Action 2.2.1: Implement Substitute Teacher Orientation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2667000"/>
            <a:ext cx="7086600" cy="301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0624" indent="-384048">
              <a:spcBef>
                <a:spcPct val="20000"/>
              </a:spcBef>
              <a:buClr>
                <a:srgbClr val="6EA0B0"/>
              </a:buClr>
              <a:buSzPct val="80000"/>
              <a:buFont typeface="Wingdings 2"/>
              <a:buChar char=""/>
            </a:pPr>
            <a:r>
              <a:rPr lang="en-US" sz="2400" dirty="0">
                <a:solidFill>
                  <a:prstClr val="black"/>
                </a:solidFill>
                <a:latin typeface="Arial"/>
              </a:rPr>
              <a:t>Orientation Survey Results:</a:t>
            </a:r>
          </a:p>
          <a:p>
            <a:pPr marL="722376" lvl="1" indent="-274320">
              <a:spcBef>
                <a:spcPct val="20000"/>
              </a:spcBef>
              <a:buClr>
                <a:srgbClr val="6EA0B0"/>
              </a:buClr>
              <a:buSzPct val="90000"/>
              <a:buFont typeface="Wingdings 2"/>
              <a:buChar char=""/>
            </a:pPr>
            <a:r>
              <a:rPr lang="en-US" sz="2000" dirty="0">
                <a:solidFill>
                  <a:prstClr val="black"/>
                </a:solidFill>
                <a:latin typeface="Arial"/>
              </a:rPr>
              <a:t>Enhance </a:t>
            </a:r>
            <a:r>
              <a:rPr lang="en-US" sz="2000" dirty="0" smtClean="0">
                <a:solidFill>
                  <a:prstClr val="black"/>
                </a:solidFill>
                <a:latin typeface="Arial"/>
              </a:rPr>
              <a:t>Instruction</a:t>
            </a:r>
            <a:r>
              <a:rPr lang="en-US" sz="2000" dirty="0">
                <a:solidFill>
                  <a:prstClr val="black"/>
                </a:solidFill>
                <a:latin typeface="Arial"/>
              </a:rPr>
              <a:t>?   		  89% SA/A</a:t>
            </a:r>
          </a:p>
          <a:p>
            <a:pPr marL="722376" lvl="1" indent="-274320">
              <a:spcBef>
                <a:spcPct val="20000"/>
              </a:spcBef>
              <a:buClr>
                <a:srgbClr val="6EA0B0"/>
              </a:buClr>
              <a:buSzPct val="90000"/>
              <a:buFont typeface="Wingdings 2"/>
              <a:buChar char=""/>
            </a:pPr>
            <a:r>
              <a:rPr lang="en-US" sz="2000" dirty="0">
                <a:solidFill>
                  <a:prstClr val="black"/>
                </a:solidFill>
                <a:latin typeface="Arial"/>
              </a:rPr>
              <a:t>Presenters </a:t>
            </a:r>
            <a:r>
              <a:rPr lang="en-US" sz="2000" dirty="0" smtClean="0">
                <a:solidFill>
                  <a:prstClr val="black"/>
                </a:solidFill>
                <a:latin typeface="Arial"/>
              </a:rPr>
              <a:t>Knowledgeable</a:t>
            </a:r>
            <a:r>
              <a:rPr lang="en-US" sz="2000" dirty="0">
                <a:solidFill>
                  <a:prstClr val="black"/>
                </a:solidFill>
                <a:latin typeface="Arial"/>
              </a:rPr>
              <a:t>?  	100% SA/A</a:t>
            </a:r>
          </a:p>
          <a:p>
            <a:pPr marL="722376" lvl="1" indent="-274320">
              <a:spcBef>
                <a:spcPct val="20000"/>
              </a:spcBef>
              <a:buClr>
                <a:srgbClr val="6EA0B0"/>
              </a:buClr>
              <a:buSzPct val="90000"/>
              <a:buFont typeface="Wingdings 2"/>
              <a:buChar char=""/>
            </a:pPr>
            <a:r>
              <a:rPr lang="en-US" sz="2000" dirty="0">
                <a:solidFill>
                  <a:prstClr val="black"/>
                </a:solidFill>
                <a:latin typeface="Arial"/>
              </a:rPr>
              <a:t>Adequate </a:t>
            </a:r>
            <a:r>
              <a:rPr lang="en-US" sz="2000" dirty="0" smtClean="0">
                <a:solidFill>
                  <a:prstClr val="black"/>
                </a:solidFill>
                <a:latin typeface="Arial"/>
              </a:rPr>
              <a:t>Time</a:t>
            </a:r>
            <a:r>
              <a:rPr lang="en-US" sz="2000" dirty="0">
                <a:solidFill>
                  <a:prstClr val="black"/>
                </a:solidFill>
                <a:latin typeface="Arial"/>
              </a:rPr>
              <a:t>?			  97% SA/A</a:t>
            </a:r>
          </a:p>
          <a:p>
            <a:pPr marL="722376" lvl="1" indent="-274320">
              <a:spcBef>
                <a:spcPct val="20000"/>
              </a:spcBef>
              <a:buClr>
                <a:srgbClr val="6EA0B0"/>
              </a:buClr>
              <a:buSzPct val="90000"/>
              <a:buFont typeface="Wingdings 2"/>
              <a:buChar char=""/>
            </a:pPr>
            <a:r>
              <a:rPr lang="en-US" sz="2000" dirty="0">
                <a:solidFill>
                  <a:prstClr val="black"/>
                </a:solidFill>
                <a:latin typeface="Arial"/>
              </a:rPr>
              <a:t>Handbook </a:t>
            </a:r>
            <a:r>
              <a:rPr lang="en-US" sz="2000" dirty="0" smtClean="0">
                <a:solidFill>
                  <a:prstClr val="black"/>
                </a:solidFill>
                <a:latin typeface="Arial"/>
              </a:rPr>
              <a:t>Easily </a:t>
            </a:r>
            <a:r>
              <a:rPr lang="en-US" sz="2000" dirty="0">
                <a:solidFill>
                  <a:prstClr val="black"/>
                </a:solidFill>
                <a:latin typeface="Arial"/>
              </a:rPr>
              <a:t>U</a:t>
            </a:r>
            <a:r>
              <a:rPr lang="en-US" sz="2000" dirty="0" smtClean="0">
                <a:solidFill>
                  <a:prstClr val="black"/>
                </a:solidFill>
                <a:latin typeface="Arial"/>
              </a:rPr>
              <a:t>nderstood</a:t>
            </a:r>
            <a:r>
              <a:rPr lang="en-US" sz="2000" dirty="0">
                <a:solidFill>
                  <a:prstClr val="black"/>
                </a:solidFill>
                <a:latin typeface="Arial"/>
              </a:rPr>
              <a:t>?	  93%	SA/A</a:t>
            </a:r>
          </a:p>
          <a:p>
            <a:pPr marL="722376" lvl="1" indent="-274320">
              <a:spcBef>
                <a:spcPct val="20000"/>
              </a:spcBef>
              <a:buClr>
                <a:srgbClr val="6EA0B0"/>
              </a:buClr>
              <a:buSzPct val="90000"/>
              <a:buFont typeface="Wingdings 2"/>
              <a:buChar char=""/>
            </a:pPr>
            <a:r>
              <a:rPr lang="en-US" sz="2000" dirty="0">
                <a:solidFill>
                  <a:prstClr val="black"/>
                </a:solidFill>
                <a:latin typeface="Arial"/>
              </a:rPr>
              <a:t>Effectiveness </a:t>
            </a:r>
            <a:r>
              <a:rPr lang="en-US" sz="2000" dirty="0" smtClean="0">
                <a:solidFill>
                  <a:prstClr val="black"/>
                </a:solidFill>
                <a:latin typeface="Arial"/>
              </a:rPr>
              <a:t>Will </a:t>
            </a:r>
            <a:r>
              <a:rPr lang="en-US" sz="2000" dirty="0">
                <a:solidFill>
                  <a:prstClr val="black"/>
                </a:solidFill>
                <a:latin typeface="Arial"/>
              </a:rPr>
              <a:t>be </a:t>
            </a:r>
            <a:r>
              <a:rPr lang="en-US" sz="2000" dirty="0" smtClean="0">
                <a:solidFill>
                  <a:prstClr val="black"/>
                </a:solidFill>
                <a:latin typeface="Arial"/>
              </a:rPr>
              <a:t>Improved</a:t>
            </a:r>
            <a:r>
              <a:rPr lang="en-US" sz="2000" dirty="0">
                <a:solidFill>
                  <a:prstClr val="black"/>
                </a:solidFill>
                <a:latin typeface="Arial"/>
              </a:rPr>
              <a:t>?	  74%  SA/A</a:t>
            </a:r>
          </a:p>
          <a:p>
            <a:pPr marL="722376" lvl="1" indent="-274320">
              <a:spcBef>
                <a:spcPct val="20000"/>
              </a:spcBef>
              <a:buClr>
                <a:srgbClr val="6EA0B0"/>
              </a:buClr>
              <a:buSzPct val="90000"/>
            </a:pPr>
            <a:r>
              <a:rPr lang="en-US" sz="2000" dirty="0">
                <a:solidFill>
                  <a:prstClr val="black"/>
                </a:solidFill>
                <a:latin typeface="Arial"/>
              </a:rPr>
              <a:t>						</a:t>
            </a:r>
            <a:r>
              <a:rPr lang="en-US" sz="2000" dirty="0" smtClean="0">
                <a:solidFill>
                  <a:prstClr val="black"/>
                </a:solidFill>
                <a:latin typeface="Arial"/>
              </a:rPr>
              <a:t>  </a:t>
            </a:r>
            <a:r>
              <a:rPr lang="en-US" dirty="0" smtClean="0">
                <a:solidFill>
                  <a:prstClr val="black"/>
                </a:solidFill>
                <a:latin typeface="Arial"/>
              </a:rPr>
              <a:t>(</a:t>
            </a:r>
            <a:r>
              <a:rPr lang="en-US" dirty="0">
                <a:solidFill>
                  <a:prstClr val="black"/>
                </a:solidFill>
                <a:latin typeface="Arial"/>
              </a:rPr>
              <a:t>26% neutral</a:t>
            </a:r>
            <a:r>
              <a:rPr lang="en-US" dirty="0" smtClean="0">
                <a:solidFill>
                  <a:prstClr val="black"/>
                </a:solidFill>
                <a:latin typeface="Arial"/>
              </a:rPr>
              <a:t>)</a:t>
            </a:r>
          </a:p>
          <a:p>
            <a:pPr marL="722376" lvl="1" indent="-274320">
              <a:spcBef>
                <a:spcPct val="20000"/>
              </a:spcBef>
              <a:buClr>
                <a:srgbClr val="6EA0B0"/>
              </a:buClr>
              <a:buSzPct val="90000"/>
            </a:pPr>
            <a:r>
              <a:rPr lang="en-US" dirty="0">
                <a:solidFill>
                  <a:prstClr val="black"/>
                </a:solidFill>
                <a:latin typeface="Arial"/>
              </a:rPr>
              <a:t>~</a:t>
            </a:r>
            <a:r>
              <a:rPr lang="en-US" dirty="0" smtClean="0">
                <a:solidFill>
                  <a:prstClr val="black"/>
                </a:solidFill>
                <a:latin typeface="Arial"/>
              </a:rPr>
              <a:t>Survey </a:t>
            </a:r>
            <a:r>
              <a:rPr lang="en-US" dirty="0" smtClean="0">
                <a:solidFill>
                  <a:prstClr val="black"/>
                </a:solidFill>
                <a:latin typeface="Arial"/>
              </a:rPr>
              <a:t>not completed during 2010/2011 school </a:t>
            </a:r>
            <a:r>
              <a:rPr lang="en-US" dirty="0" smtClean="0">
                <a:solidFill>
                  <a:prstClr val="black"/>
                </a:solidFill>
                <a:latin typeface="Arial"/>
              </a:rPr>
              <a:t>year~</a:t>
            </a:r>
            <a:endParaRPr lang="en-US" dirty="0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91945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2392362"/>
          </a:xfrm>
        </p:spPr>
        <p:txBody>
          <a:bodyPr/>
          <a:lstStyle/>
          <a:p>
            <a:pPr algn="l"/>
            <a:r>
              <a:rPr lang="en-US" sz="3200" b="1" dirty="0" smtClean="0"/>
              <a:t>Haysville USD 261 Strategic Plan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b="1" dirty="0" smtClean="0"/>
              <a:t>Strategic Goal Area 3: Facilities and Infrastructure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b="1" i="1" dirty="0" smtClean="0"/>
              <a:t>July </a:t>
            </a:r>
            <a:r>
              <a:rPr lang="en-US" sz="2400" b="1" i="1" dirty="0" smtClean="0"/>
              <a:t>2011</a:t>
            </a:r>
            <a:endParaRPr lang="en-US" sz="2400" dirty="0"/>
          </a:p>
        </p:txBody>
      </p:sp>
      <p:pic>
        <p:nvPicPr>
          <p:cNvPr id="6" name="Picture 5" descr="Pictu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2566298"/>
            <a:ext cx="9144000" cy="3605902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181600" y="3708737"/>
            <a:ext cx="3886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prstClr val="black"/>
                </a:solidFill>
              </a:rPr>
              <a:t>2009-2014</a:t>
            </a:r>
            <a:endParaRPr lang="en-US" sz="6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62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381000"/>
            <a:ext cx="91440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prstClr val="black"/>
                </a:solidFill>
              </a:rPr>
              <a:t>Strategic Goal Area 3: Facilities and </a:t>
            </a:r>
            <a:r>
              <a:rPr lang="en-US" sz="3200" b="1" dirty="0" smtClean="0">
                <a:solidFill>
                  <a:prstClr val="black"/>
                </a:solidFill>
              </a:rPr>
              <a:t>Infrastructure</a:t>
            </a:r>
          </a:p>
          <a:p>
            <a:pPr algn="ctr"/>
            <a:r>
              <a:rPr lang="en-US" sz="2400" b="1" dirty="0" smtClean="0">
                <a:solidFill>
                  <a:prstClr val="black"/>
                </a:solidFill>
              </a:rPr>
              <a:t>July </a:t>
            </a:r>
            <a:r>
              <a:rPr lang="en-US" sz="2400" b="1" dirty="0" smtClean="0">
                <a:solidFill>
                  <a:prstClr val="black"/>
                </a:solidFill>
              </a:rPr>
              <a:t>2011</a:t>
            </a:r>
          </a:p>
          <a:p>
            <a:pPr algn="ctr"/>
            <a:endParaRPr lang="en-US" sz="1200" b="1" dirty="0" smtClean="0">
              <a:solidFill>
                <a:prstClr val="black"/>
              </a:solidFill>
            </a:endParaRPr>
          </a:p>
          <a:p>
            <a:pPr algn="ctr"/>
            <a:r>
              <a:rPr lang="en-US" sz="3600" b="1" dirty="0" smtClean="0">
                <a:solidFill>
                  <a:prstClr val="black"/>
                </a:solidFill>
              </a:rPr>
              <a:t>Current Classroom Utilization</a:t>
            </a:r>
          </a:p>
        </p:txBody>
      </p:sp>
      <p:pic>
        <p:nvPicPr>
          <p:cNvPr id="6" name="Picture 5" descr="Pictu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2362200"/>
            <a:ext cx="9144000" cy="3605902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5821523"/>
              </p:ext>
            </p:extLst>
          </p:nvPr>
        </p:nvGraphicFramePr>
        <p:xfrm>
          <a:off x="609600" y="2438400"/>
          <a:ext cx="8077200" cy="373380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6161858"/>
                <a:gridCol w="1915342"/>
              </a:tblGrid>
              <a:tr h="9334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u="none" strike="noStrike" dirty="0"/>
                        <a:t>All High Schools</a:t>
                      </a:r>
                      <a:endParaRPr lang="en-US" sz="4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u="none" strike="noStrike"/>
                        <a:t>99.60%</a:t>
                      </a:r>
                      <a:endParaRPr lang="en-US" sz="4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9334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u="none" strike="noStrike" dirty="0"/>
                        <a:t>All Middle Schools</a:t>
                      </a:r>
                      <a:endParaRPr lang="en-US" sz="4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u="none" strike="noStrike"/>
                        <a:t>86.50%</a:t>
                      </a:r>
                      <a:endParaRPr lang="en-US" sz="4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9334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u="none" strike="noStrike" dirty="0"/>
                        <a:t>All Elementary Schools</a:t>
                      </a:r>
                      <a:endParaRPr lang="en-US" sz="4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u="none" strike="noStrike" dirty="0" smtClean="0"/>
                        <a:t>92.70%</a:t>
                      </a:r>
                      <a:endParaRPr lang="en-US" sz="4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9334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u="none" strike="noStrike" dirty="0"/>
                        <a:t>All Schools District-wide </a:t>
                      </a:r>
                      <a:endParaRPr lang="en-US" sz="4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0" u="none" strike="noStrike" dirty="0" smtClean="0"/>
                        <a:t>92.90%</a:t>
                      </a:r>
                      <a:endParaRPr lang="en-US" sz="4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987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ctu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2413898"/>
            <a:ext cx="9144000" cy="3605902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0645679"/>
              </p:ext>
            </p:extLst>
          </p:nvPr>
        </p:nvGraphicFramePr>
        <p:xfrm>
          <a:off x="609600" y="2209800"/>
          <a:ext cx="7620000" cy="381000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605868"/>
                <a:gridCol w="2456033"/>
                <a:gridCol w="2298595"/>
                <a:gridCol w="1259504"/>
              </a:tblGrid>
              <a:tr h="635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baseline="0" dirty="0"/>
                        <a:t>2005-2006</a:t>
                      </a:r>
                      <a:endParaRPr lang="en-US" sz="2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baseline="0" dirty="0"/>
                        <a:t>4426.9 students</a:t>
                      </a:r>
                      <a:endParaRPr lang="en-US" sz="2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baseline="0"/>
                        <a:t>+53.4 students</a:t>
                      </a:r>
                      <a:endParaRPr lang="en-US" sz="2400" b="0" i="0" u="none" strike="noStrike" baseline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baseline="0"/>
                        <a:t>+1.22%</a:t>
                      </a:r>
                      <a:endParaRPr lang="en-US" sz="2400" b="0" i="0" u="none" strike="noStrike" baseline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635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baseline="0"/>
                        <a:t>2006-2007</a:t>
                      </a:r>
                      <a:endParaRPr lang="en-US" sz="2400" b="0" i="0" u="none" strike="noStrike" baseline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baseline="0" dirty="0"/>
                        <a:t>4499.5 students</a:t>
                      </a:r>
                      <a:endParaRPr lang="en-US" sz="2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baseline="0" dirty="0"/>
                        <a:t>+72.6 students</a:t>
                      </a:r>
                      <a:endParaRPr lang="en-US" sz="2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baseline="0"/>
                        <a:t>+1.64%</a:t>
                      </a:r>
                      <a:endParaRPr lang="en-US" sz="2400" b="0" i="0" u="none" strike="noStrike" baseline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635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baseline="0"/>
                        <a:t>2007-2008</a:t>
                      </a:r>
                      <a:endParaRPr lang="en-US" sz="2400" b="0" i="0" u="none" strike="noStrike" baseline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baseline="0"/>
                        <a:t>4548.1 students</a:t>
                      </a:r>
                      <a:endParaRPr lang="en-US" sz="2400" b="0" i="0" u="none" strike="noStrike" baseline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baseline="0" dirty="0"/>
                        <a:t>+48.6 students</a:t>
                      </a:r>
                      <a:endParaRPr lang="en-US" sz="2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baseline="0" dirty="0"/>
                        <a:t>+1.08 %</a:t>
                      </a:r>
                      <a:endParaRPr lang="en-US" sz="2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635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baseline="0" dirty="0"/>
                        <a:t>2008-2009</a:t>
                      </a:r>
                      <a:endParaRPr lang="en-US" sz="2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baseline="0"/>
                        <a:t>4647 students</a:t>
                      </a:r>
                      <a:endParaRPr lang="en-US" sz="2400" b="0" i="0" u="none" strike="noStrike" baseline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baseline="0"/>
                        <a:t>+99.7 students</a:t>
                      </a:r>
                      <a:endParaRPr lang="en-US" sz="2400" b="0" i="0" u="none" strike="noStrike" baseline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baseline="0" dirty="0"/>
                        <a:t>+2.19%</a:t>
                      </a:r>
                      <a:endParaRPr lang="en-US" sz="2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635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baseline="0" dirty="0"/>
                        <a:t>2009-2010</a:t>
                      </a:r>
                      <a:endParaRPr lang="en-US" sz="2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baseline="0"/>
                        <a:t>4733.5 students</a:t>
                      </a:r>
                      <a:endParaRPr lang="en-US" sz="2400" b="0" i="0" u="none" strike="noStrike" baseline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baseline="0"/>
                        <a:t>+111 students</a:t>
                      </a:r>
                      <a:endParaRPr lang="en-US" sz="2400" b="0" i="0" u="none" strike="noStrike" baseline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baseline="0" dirty="0"/>
                        <a:t>+2.39% </a:t>
                      </a:r>
                      <a:endParaRPr lang="en-US" sz="2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635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baseline="0" dirty="0" smtClean="0"/>
                        <a:t>2010-2011</a:t>
                      </a:r>
                      <a:endParaRPr lang="en-US" sz="2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baseline="0" dirty="0" smtClean="0"/>
                        <a:t>4897.0 </a:t>
                      </a:r>
                      <a:r>
                        <a:rPr lang="en-US" sz="2400" u="none" strike="noStrike" baseline="0" dirty="0"/>
                        <a:t>students</a:t>
                      </a:r>
                      <a:endParaRPr lang="en-US" sz="2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baseline="0" dirty="0" smtClean="0"/>
                        <a:t>+163.5 </a:t>
                      </a:r>
                      <a:r>
                        <a:rPr lang="en-US" sz="2400" u="none" strike="noStrike" baseline="0" dirty="0"/>
                        <a:t>students</a:t>
                      </a:r>
                      <a:endParaRPr lang="en-US" sz="2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baseline="0" dirty="0" smtClean="0"/>
                        <a:t>+3.45% </a:t>
                      </a:r>
                      <a:endParaRPr lang="en-US" sz="2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0" y="381000"/>
            <a:ext cx="91440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prstClr val="black"/>
                </a:solidFill>
              </a:rPr>
              <a:t>Strategic Goal Area 3: Facilities and </a:t>
            </a:r>
            <a:r>
              <a:rPr lang="en-US" sz="3200" b="1" dirty="0" smtClean="0">
                <a:solidFill>
                  <a:prstClr val="black"/>
                </a:solidFill>
              </a:rPr>
              <a:t>Infrastructure</a:t>
            </a:r>
          </a:p>
          <a:p>
            <a:pPr algn="ctr"/>
            <a:r>
              <a:rPr lang="en-US" sz="2400" b="1" dirty="0" smtClean="0">
                <a:solidFill>
                  <a:prstClr val="black"/>
                </a:solidFill>
              </a:rPr>
              <a:t>July </a:t>
            </a:r>
            <a:r>
              <a:rPr lang="en-US" sz="2400" b="1" dirty="0" smtClean="0">
                <a:solidFill>
                  <a:prstClr val="black"/>
                </a:solidFill>
              </a:rPr>
              <a:t>2011</a:t>
            </a:r>
          </a:p>
          <a:p>
            <a:pPr algn="ctr"/>
            <a:endParaRPr lang="en-US" sz="1200" b="1" dirty="0" smtClean="0">
              <a:solidFill>
                <a:prstClr val="black"/>
              </a:solidFill>
            </a:endParaRPr>
          </a:p>
          <a:p>
            <a:pPr algn="ctr"/>
            <a:r>
              <a:rPr lang="en-US" sz="3600" b="1" dirty="0" smtClean="0">
                <a:solidFill>
                  <a:prstClr val="black"/>
                </a:solidFill>
              </a:rPr>
              <a:t>Historical Student Population Growth Rate</a:t>
            </a:r>
          </a:p>
        </p:txBody>
      </p:sp>
    </p:spTree>
    <p:extLst>
      <p:ext uri="{BB962C8B-B14F-4D97-AF65-F5344CB8AC3E}">
        <p14:creationId xmlns:p14="http://schemas.microsoft.com/office/powerpoint/2010/main" val="49101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Pictu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2337698"/>
            <a:ext cx="9144000" cy="3605902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0381558"/>
              </p:ext>
            </p:extLst>
          </p:nvPr>
        </p:nvGraphicFramePr>
        <p:xfrm>
          <a:off x="342901" y="2209800"/>
          <a:ext cx="8458200" cy="4090035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743200"/>
                <a:gridCol w="1531050"/>
                <a:gridCol w="1806022"/>
                <a:gridCol w="2377928"/>
              </a:tblGrid>
              <a:tr h="4924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baseline="0" dirty="0"/>
                        <a:t>2009-10</a:t>
                      </a:r>
                      <a:endParaRPr lang="en-US" sz="3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baseline="0" dirty="0" smtClean="0"/>
                        <a:t>4733</a:t>
                      </a:r>
                      <a:endParaRPr lang="en-US" sz="3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Actual</a:t>
                      </a:r>
                      <a:endParaRPr lang="en-US" sz="3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3200" b="0" i="0" u="none" strike="noStrike" baseline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924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baseline="0" dirty="0"/>
                        <a:t>2010-11</a:t>
                      </a:r>
                      <a:endParaRPr lang="en-US" sz="3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baseline="0" dirty="0" smtClean="0"/>
                        <a:t>4897</a:t>
                      </a:r>
                      <a:endParaRPr lang="en-US" sz="3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Actual</a:t>
                      </a:r>
                      <a:endParaRPr lang="en-US" sz="3200" b="0" i="0" u="none" strike="noStrike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3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924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baseline="0" dirty="0"/>
                        <a:t>2011-12</a:t>
                      </a:r>
                      <a:endParaRPr lang="en-US" sz="3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baseline="0" dirty="0" smtClean="0"/>
                        <a:t>5002</a:t>
                      </a:r>
                      <a:endParaRPr lang="en-US" sz="3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baseline="0" dirty="0" smtClean="0"/>
                        <a:t>+105</a:t>
                      </a:r>
                      <a:endParaRPr lang="en-US" sz="3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baseline="0" dirty="0" smtClean="0"/>
                        <a:t>+105</a:t>
                      </a:r>
                      <a:endParaRPr lang="en-US" sz="3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924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baseline="0" dirty="0"/>
                        <a:t>2012-13</a:t>
                      </a:r>
                      <a:endParaRPr lang="en-US" sz="3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baseline="0" dirty="0" smtClean="0"/>
                        <a:t>5110</a:t>
                      </a:r>
                      <a:endParaRPr lang="en-US" sz="3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baseline="0" dirty="0" smtClean="0"/>
                        <a:t>+108</a:t>
                      </a:r>
                      <a:endParaRPr lang="en-US" sz="3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+213</a:t>
                      </a:r>
                      <a:endParaRPr lang="en-US" sz="3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924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baseline="0"/>
                        <a:t>2013-14</a:t>
                      </a:r>
                      <a:endParaRPr lang="en-US" sz="3200" b="0" i="0" u="none" strike="noStrike" baseline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baseline="0" dirty="0" smtClean="0"/>
                        <a:t>5220</a:t>
                      </a:r>
                      <a:endParaRPr lang="en-US" sz="3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baseline="0" dirty="0" smtClean="0"/>
                        <a:t>+110</a:t>
                      </a:r>
                      <a:endParaRPr lang="en-US" sz="3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baseline="0" dirty="0" smtClean="0"/>
                        <a:t>+323</a:t>
                      </a:r>
                      <a:endParaRPr lang="en-US" sz="3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80975">
                <a:tc>
                  <a:txBody>
                    <a:bodyPr/>
                    <a:lstStyle/>
                    <a:p>
                      <a:pPr algn="ctr" fontAlgn="b"/>
                      <a:endParaRPr lang="en-US" sz="3200" b="0" i="0" u="none" strike="noStrike" baseline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3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3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3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219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baseline="0" dirty="0"/>
                        <a:t>Total Projected</a:t>
                      </a:r>
                      <a:endParaRPr lang="en-US" sz="3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5220</a:t>
                      </a:r>
                      <a:endParaRPr lang="en-US" sz="3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baseline="0" dirty="0"/>
                        <a:t>   </a:t>
                      </a:r>
                      <a:r>
                        <a:rPr lang="en-US" sz="2400" b="1" u="none" strike="noStrike" baseline="0" dirty="0" smtClean="0"/>
                        <a:t>Based on previous 5 year annual average increase of 2.15% (2006-07 to 2010-11)</a:t>
                      </a:r>
                      <a:endParaRPr lang="en-US" sz="2400" b="1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381000"/>
            <a:ext cx="91440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prstClr val="black"/>
                </a:solidFill>
              </a:rPr>
              <a:t>Strategic Goal Area 3: Facilities and </a:t>
            </a:r>
            <a:r>
              <a:rPr lang="en-US" sz="3200" b="1" dirty="0" smtClean="0">
                <a:solidFill>
                  <a:prstClr val="black"/>
                </a:solidFill>
              </a:rPr>
              <a:t>Infrastructure</a:t>
            </a:r>
          </a:p>
          <a:p>
            <a:pPr algn="ctr"/>
            <a:r>
              <a:rPr lang="en-US" sz="2400" b="1" dirty="0" smtClean="0">
                <a:solidFill>
                  <a:prstClr val="black"/>
                </a:solidFill>
              </a:rPr>
              <a:t>July </a:t>
            </a:r>
            <a:r>
              <a:rPr lang="en-US" sz="2400" b="1" dirty="0" smtClean="0">
                <a:solidFill>
                  <a:prstClr val="black"/>
                </a:solidFill>
              </a:rPr>
              <a:t>2011</a:t>
            </a:r>
          </a:p>
          <a:p>
            <a:pPr algn="ctr"/>
            <a:endParaRPr lang="en-US" sz="1200" b="1" dirty="0" smtClean="0">
              <a:solidFill>
                <a:prstClr val="black"/>
              </a:solidFill>
            </a:endParaRPr>
          </a:p>
          <a:p>
            <a:pPr algn="ctr"/>
            <a:r>
              <a:rPr lang="en-US" sz="3600" b="1" dirty="0" smtClean="0">
                <a:solidFill>
                  <a:prstClr val="black"/>
                </a:solidFill>
              </a:rPr>
              <a:t>Enrollment Projection 2013-2014</a:t>
            </a:r>
            <a:endParaRPr lang="en-US" sz="3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59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Pictu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2337698"/>
            <a:ext cx="9144000" cy="36059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304800"/>
            <a:ext cx="9144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prstClr val="black"/>
                </a:solidFill>
              </a:rPr>
              <a:t>Strategic Goal Area 3: Facilities and </a:t>
            </a:r>
            <a:r>
              <a:rPr lang="en-US" sz="3200" b="1" dirty="0" smtClean="0">
                <a:solidFill>
                  <a:prstClr val="black"/>
                </a:solidFill>
              </a:rPr>
              <a:t>Infrastructure</a:t>
            </a:r>
          </a:p>
          <a:p>
            <a:pPr algn="ctr"/>
            <a:r>
              <a:rPr lang="en-US" sz="2400" b="1" dirty="0" smtClean="0">
                <a:solidFill>
                  <a:prstClr val="black"/>
                </a:solidFill>
              </a:rPr>
              <a:t>July </a:t>
            </a:r>
            <a:r>
              <a:rPr lang="en-US" sz="2400" b="1" dirty="0" smtClean="0">
                <a:solidFill>
                  <a:prstClr val="black"/>
                </a:solidFill>
              </a:rPr>
              <a:t>2011</a:t>
            </a:r>
          </a:p>
          <a:p>
            <a:pPr algn="ctr"/>
            <a:endParaRPr lang="en-US" sz="1200" b="1" dirty="0" smtClean="0">
              <a:solidFill>
                <a:prstClr val="black"/>
              </a:solidFill>
            </a:endParaRPr>
          </a:p>
          <a:p>
            <a:pPr algn="ctr"/>
            <a:r>
              <a:rPr lang="en-US" sz="2800" b="1" dirty="0" smtClean="0">
                <a:solidFill>
                  <a:prstClr val="black"/>
                </a:solidFill>
              </a:rPr>
              <a:t>Student Access to Computers (Computer Count) Index </a:t>
            </a:r>
          </a:p>
          <a:p>
            <a:pPr algn="ctr"/>
            <a:r>
              <a:rPr lang="en-US" sz="2800" b="1" dirty="0" smtClean="0">
                <a:solidFill>
                  <a:prstClr val="black"/>
                </a:solidFill>
              </a:rPr>
              <a:t>Historical Growth</a:t>
            </a:r>
            <a:endParaRPr lang="en-US" sz="2800" b="1" dirty="0">
              <a:solidFill>
                <a:prstClr val="black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90600" y="2438399"/>
          <a:ext cx="7239000" cy="3657601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3657600"/>
                <a:gridCol w="3581400"/>
              </a:tblGrid>
              <a:tr h="8476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/>
                        <a:t>Year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 smtClean="0"/>
                        <a:t>Index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683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 smtClean="0"/>
                        <a:t>2005-06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3.15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683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 smtClean="0"/>
                        <a:t>2006-07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2.80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683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 smtClean="0"/>
                        <a:t>2007-08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2.49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683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 smtClean="0"/>
                        <a:t>2008-09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2.28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683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 smtClean="0"/>
                        <a:t>2009-10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 smtClean="0"/>
                        <a:t>1.98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683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 smtClean="0"/>
                        <a:t>2010-11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 smtClean="0"/>
                        <a:t>1.81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316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Pictu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2337698"/>
            <a:ext cx="9144000" cy="36059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381000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prstClr val="black"/>
                </a:solidFill>
              </a:rPr>
              <a:t>Strategic Goal Area 3: Facilities and </a:t>
            </a:r>
            <a:r>
              <a:rPr lang="en-US" sz="3200" b="1" dirty="0" smtClean="0">
                <a:solidFill>
                  <a:prstClr val="black"/>
                </a:solidFill>
              </a:rPr>
              <a:t>Infrastructure</a:t>
            </a:r>
          </a:p>
          <a:p>
            <a:pPr algn="ctr"/>
            <a:r>
              <a:rPr lang="en-US" sz="2400" b="1" dirty="0" smtClean="0">
                <a:solidFill>
                  <a:prstClr val="black"/>
                </a:solidFill>
              </a:rPr>
              <a:t>July </a:t>
            </a:r>
            <a:r>
              <a:rPr lang="en-US" sz="2400" b="1" dirty="0" smtClean="0">
                <a:solidFill>
                  <a:prstClr val="black"/>
                </a:solidFill>
              </a:rPr>
              <a:t>2011</a:t>
            </a:r>
          </a:p>
          <a:p>
            <a:pPr algn="ctr"/>
            <a:endParaRPr lang="en-US" sz="1200" b="1" dirty="0" smtClean="0">
              <a:solidFill>
                <a:prstClr val="black"/>
              </a:solidFill>
            </a:endParaRPr>
          </a:p>
          <a:p>
            <a:pPr algn="ctr"/>
            <a:r>
              <a:rPr lang="en-US" sz="3200" b="1" dirty="0" smtClean="0">
                <a:solidFill>
                  <a:prstClr val="black"/>
                </a:solidFill>
              </a:rPr>
              <a:t>Possible Facilities &amp; Infrastructure Improvements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501" y="2012216"/>
            <a:ext cx="87630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200" dirty="0" smtClean="0">
                <a:solidFill>
                  <a:prstClr val="black"/>
                </a:solidFill>
              </a:rPr>
              <a:t>New Additional High School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 smtClean="0">
                <a:solidFill>
                  <a:prstClr val="black"/>
                </a:solidFill>
              </a:rPr>
              <a:t>Haysville Middle School Renovation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 smtClean="0">
                <a:solidFill>
                  <a:prstClr val="black"/>
                </a:solidFill>
              </a:rPr>
              <a:t>FEMA safe rooms at Ruth Clark Elementary School and Haysville 	Middle School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 smtClean="0">
                <a:solidFill>
                  <a:prstClr val="black"/>
                </a:solidFill>
              </a:rPr>
              <a:t>Replace roofs at several schools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 smtClean="0">
                <a:solidFill>
                  <a:prstClr val="black"/>
                </a:solidFill>
              </a:rPr>
              <a:t>Exterior weatherization at Nelson and Rex Elementary Schools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 smtClean="0">
                <a:solidFill>
                  <a:prstClr val="black"/>
                </a:solidFill>
              </a:rPr>
              <a:t>Remodel Campus High School Swimming Pool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 smtClean="0">
                <a:solidFill>
                  <a:prstClr val="black"/>
                </a:solidFill>
              </a:rPr>
              <a:t>Landscape engineering to improve drainage at Freeman and Ruth 	Clark Elementary Schools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 smtClean="0">
                <a:solidFill>
                  <a:prstClr val="black"/>
                </a:solidFill>
              </a:rPr>
              <a:t>Implement additional security upgrades (cameras, lighting, entry 	systems, bollards)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 smtClean="0">
                <a:solidFill>
                  <a:prstClr val="black"/>
                </a:solidFill>
              </a:rPr>
              <a:t>Continue to lower the Student Access to Computers (Computer Count) 	ratio index</a:t>
            </a:r>
          </a:p>
          <a:p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60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Pictu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2337698"/>
            <a:ext cx="9144000" cy="36059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381000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prstClr val="black"/>
                </a:solidFill>
              </a:rPr>
              <a:t>Strategic Goal Area 3: Facilities and </a:t>
            </a:r>
            <a:r>
              <a:rPr lang="en-US" sz="3200" b="1" dirty="0" smtClean="0">
                <a:solidFill>
                  <a:prstClr val="black"/>
                </a:solidFill>
              </a:rPr>
              <a:t>Infrastructure</a:t>
            </a:r>
          </a:p>
          <a:p>
            <a:pPr algn="ctr"/>
            <a:r>
              <a:rPr lang="en-US" sz="2400" b="1" dirty="0" smtClean="0">
                <a:solidFill>
                  <a:prstClr val="black"/>
                </a:solidFill>
              </a:rPr>
              <a:t>July </a:t>
            </a:r>
            <a:r>
              <a:rPr lang="en-US" sz="2400" b="1" dirty="0" smtClean="0">
                <a:solidFill>
                  <a:prstClr val="black"/>
                </a:solidFill>
              </a:rPr>
              <a:t>2011</a:t>
            </a:r>
          </a:p>
          <a:p>
            <a:pPr algn="ctr"/>
            <a:endParaRPr lang="en-US" sz="1200" b="1" dirty="0" smtClean="0">
              <a:solidFill>
                <a:prstClr val="black"/>
              </a:solidFill>
            </a:endParaRPr>
          </a:p>
          <a:p>
            <a:pPr algn="ctr"/>
            <a:r>
              <a:rPr lang="en-US" sz="3200" b="1" dirty="0" smtClean="0">
                <a:solidFill>
                  <a:prstClr val="black"/>
                </a:solidFill>
              </a:rPr>
              <a:t>Recommendations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" y="2209800"/>
            <a:ext cx="769620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 smtClean="0">
                <a:solidFill>
                  <a:prstClr val="black"/>
                </a:solidFill>
              </a:rPr>
              <a:t>Facilities and Infrastructure staff undertake</a:t>
            </a:r>
          </a:p>
          <a:p>
            <a:r>
              <a:rPr lang="en-US" sz="3200" dirty="0" smtClean="0">
                <a:solidFill>
                  <a:prstClr val="black"/>
                </a:solidFill>
              </a:rPr>
              <a:t>  one additional year of research into </a:t>
            </a:r>
          </a:p>
          <a:p>
            <a:r>
              <a:rPr lang="en-US" sz="3200" dirty="0" smtClean="0">
                <a:solidFill>
                  <a:prstClr val="black"/>
                </a:solidFill>
              </a:rPr>
              <a:t>  projected USD261 student population</a:t>
            </a:r>
          </a:p>
          <a:p>
            <a:r>
              <a:rPr lang="en-US" sz="3200" dirty="0" smtClean="0">
                <a:solidFill>
                  <a:prstClr val="black"/>
                </a:solidFill>
              </a:rPr>
              <a:t>  growth and recommended facilities and</a:t>
            </a:r>
          </a:p>
          <a:p>
            <a:r>
              <a:rPr lang="en-US" sz="3200" dirty="0" smtClean="0">
                <a:solidFill>
                  <a:prstClr val="black"/>
                </a:solidFill>
              </a:rPr>
              <a:t>  infrastructure improvements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>
                <a:solidFill>
                  <a:prstClr val="black"/>
                </a:solidFill>
              </a:rPr>
              <a:t>Postpone for one year the establishment of</a:t>
            </a:r>
          </a:p>
          <a:p>
            <a:r>
              <a:rPr lang="en-US" sz="3200" dirty="0" smtClean="0">
                <a:solidFill>
                  <a:prstClr val="black"/>
                </a:solidFill>
              </a:rPr>
              <a:t>  a school community Facilities and</a:t>
            </a:r>
          </a:p>
          <a:p>
            <a:r>
              <a:rPr lang="en-US" sz="3200" smtClean="0">
                <a:solidFill>
                  <a:prstClr val="black"/>
                </a:solidFill>
              </a:rPr>
              <a:t>  Infrastructure </a:t>
            </a:r>
            <a:r>
              <a:rPr lang="en-US" sz="3200" dirty="0" smtClean="0">
                <a:solidFill>
                  <a:prstClr val="black"/>
                </a:solidFill>
              </a:rPr>
              <a:t>Master Planning Committee</a:t>
            </a:r>
          </a:p>
          <a:p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15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B377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/>
          </p:cNvSpPr>
          <p:nvPr/>
        </p:nvSpPr>
        <p:spPr>
          <a:xfrm>
            <a:off x="762000" y="220980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tabLst/>
              <a:defRPr/>
            </a:pPr>
            <a:r>
              <a:rPr kumimoji="0" lang="en-US" sz="3200" b="1" i="0" u="none" strike="noStrike" kern="1200" normalizeH="0" baseline="0" noProof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Segoe UI" pitchFamily="34" charset="0"/>
              </a:rPr>
              <a:t>Strategic Goal Area: 4.0</a:t>
            </a:r>
            <a:br>
              <a:rPr kumimoji="0" lang="en-US" sz="3200" b="1" i="0" u="none" strike="noStrike" kern="1200" normalizeH="0" baseline="0" noProof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Segoe UI" pitchFamily="34" charset="0"/>
              </a:rPr>
            </a:br>
            <a:r>
              <a:rPr kumimoji="0" lang="en-US" sz="5400" b="1" i="0" u="none" strike="noStrike" kern="1200" normalizeH="0" baseline="0" noProof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Segoe UI" pitchFamily="34" charset="0"/>
              </a:rPr>
              <a:t>Community Partnerships</a:t>
            </a:r>
            <a:endParaRPr kumimoji="0" lang="en-US" sz="3200" b="1" i="0" u="none" strike="noStrike" kern="1200" normalizeH="0" baseline="0" noProof="0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j-lt"/>
              <a:ea typeface="+mj-ea"/>
              <a:cs typeface="Segoe U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75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68362"/>
          </a:xfrm>
        </p:spPr>
        <p:txBody>
          <a:bodyPr>
            <a:normAutofit fontScale="90000"/>
          </a:bodyPr>
          <a:lstStyle/>
          <a:p>
            <a:pPr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5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Action 4.1.1</a:t>
            </a:r>
            <a:r>
              <a:rPr lang="en-US" sz="9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en-US" sz="9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62000" y="1600200"/>
            <a:ext cx="3657600" cy="4419600"/>
          </a:xfrm>
        </p:spPr>
        <p:txBody>
          <a:bodyPr>
            <a:normAutofit lnSpcReduction="10000"/>
          </a:bodyPr>
          <a:lstStyle/>
          <a:p>
            <a:pPr>
              <a:spcAft>
                <a:spcPts val="1800"/>
              </a:spcAft>
              <a:buFontTx/>
              <a:buChar char="-"/>
            </a:pPr>
            <a:r>
              <a:rPr lang="en-US" sz="3600" b="1" dirty="0" smtClean="0"/>
              <a:t>Number of Media Spots</a:t>
            </a:r>
          </a:p>
          <a:p>
            <a:pPr>
              <a:spcAft>
                <a:spcPts val="1800"/>
              </a:spcAft>
              <a:buFontTx/>
              <a:buChar char="-"/>
            </a:pPr>
            <a:r>
              <a:rPr lang="en-US" sz="3600" b="1" dirty="0" smtClean="0"/>
              <a:t>Survey Community about </a:t>
            </a:r>
            <a:r>
              <a:rPr lang="en-US" sz="3600" b="1" dirty="0"/>
              <a:t>p</a:t>
            </a:r>
            <a:r>
              <a:rPr lang="en-US" sz="3600" b="1" dirty="0" smtClean="0"/>
              <a:t>erceptions </a:t>
            </a:r>
            <a:r>
              <a:rPr lang="en-US" sz="3600" b="1" dirty="0" smtClean="0"/>
              <a:t>of USD 261 </a:t>
            </a:r>
            <a:r>
              <a:rPr lang="en-US" sz="3600" b="1" dirty="0" smtClean="0"/>
              <a:t>Schools</a:t>
            </a:r>
            <a:endParaRPr lang="en-US" sz="3600" b="1" dirty="0"/>
          </a:p>
        </p:txBody>
      </p:sp>
      <p:pic>
        <p:nvPicPr>
          <p:cNvPr id="1026" name="Picture 2" descr="http://www.torbenrick.eu/blog/wp-content/gallery/social-media/social-media-and-p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2286000"/>
            <a:ext cx="4048125" cy="26860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17613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Media Coverage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" name="Content Placeholder 3" descr="C:\Users\Owner\Pictures\Microsoft Clip Organizer\j0234426.wmf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581400"/>
            <a:ext cx="17526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133600" y="1143000"/>
            <a:ext cx="68580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prstClr val="black"/>
                </a:solidFill>
              </a:rPr>
              <a:t>Television Coverage –</a:t>
            </a:r>
          </a:p>
          <a:p>
            <a:pPr>
              <a:buFontTx/>
              <a:buChar char="-"/>
            </a:pPr>
            <a:r>
              <a:rPr lang="en-US" sz="2400" dirty="0" smtClean="0">
                <a:solidFill>
                  <a:prstClr val="black"/>
                </a:solidFill>
              </a:rPr>
              <a:t>Golden Apple Awards</a:t>
            </a:r>
          </a:p>
          <a:p>
            <a:pPr>
              <a:buFontTx/>
              <a:buChar char="-"/>
            </a:pPr>
            <a:r>
              <a:rPr lang="en-US" sz="2400" dirty="0" smtClean="0">
                <a:solidFill>
                  <a:prstClr val="black"/>
                </a:solidFill>
              </a:rPr>
              <a:t>Extreme Makeover –Home Edition –Local/National</a:t>
            </a:r>
          </a:p>
          <a:p>
            <a:pPr>
              <a:buFontTx/>
              <a:buChar char="-"/>
            </a:pPr>
            <a:r>
              <a:rPr lang="en-US" sz="2400" dirty="0" smtClean="0">
                <a:solidFill>
                  <a:prstClr val="black"/>
                </a:solidFill>
              </a:rPr>
              <a:t>Budget Cuts</a:t>
            </a:r>
          </a:p>
          <a:p>
            <a:pPr>
              <a:buFontTx/>
              <a:buChar char="-"/>
            </a:pPr>
            <a:r>
              <a:rPr lang="en-US" sz="2400" dirty="0" smtClean="0">
                <a:solidFill>
                  <a:prstClr val="black"/>
                </a:solidFill>
              </a:rPr>
              <a:t>CHS Storm Damage</a:t>
            </a:r>
          </a:p>
          <a:p>
            <a:pPr>
              <a:buFontTx/>
              <a:buChar char="-"/>
            </a:pPr>
            <a:r>
              <a:rPr lang="en-US" sz="2400" dirty="0" err="1" smtClean="0">
                <a:solidFill>
                  <a:prstClr val="black"/>
                </a:solidFill>
              </a:rPr>
              <a:t>Oatville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 smtClean="0">
                <a:solidFill>
                  <a:prstClr val="black"/>
                </a:solidFill>
              </a:rPr>
              <a:t>Elementary’s</a:t>
            </a:r>
            <a:r>
              <a:rPr lang="en-US" sz="2400" dirty="0" smtClean="0">
                <a:solidFill>
                  <a:prstClr val="black"/>
                </a:solidFill>
              </a:rPr>
              <a:t> Governor’s Award</a:t>
            </a:r>
          </a:p>
          <a:p>
            <a:pPr>
              <a:buFontTx/>
              <a:buChar char="-"/>
            </a:pPr>
            <a:r>
              <a:rPr lang="en-US" sz="2400" dirty="0" smtClean="0">
                <a:solidFill>
                  <a:prstClr val="black"/>
                </a:solidFill>
              </a:rPr>
              <a:t>Sport Coverage</a:t>
            </a:r>
          </a:p>
          <a:p>
            <a:pPr>
              <a:buFontTx/>
              <a:buChar char="-"/>
            </a:pPr>
            <a:endParaRPr lang="en-US" sz="2400" dirty="0" smtClean="0">
              <a:solidFill>
                <a:prstClr val="black"/>
              </a:solidFill>
            </a:endParaRPr>
          </a:p>
          <a:p>
            <a:r>
              <a:rPr lang="en-US" sz="2400" b="1" dirty="0" smtClean="0">
                <a:solidFill>
                  <a:prstClr val="black"/>
                </a:solidFill>
              </a:rPr>
              <a:t>Print Coverage</a:t>
            </a:r>
          </a:p>
          <a:p>
            <a:pPr>
              <a:buFontTx/>
              <a:buChar char="-"/>
            </a:pPr>
            <a:r>
              <a:rPr lang="en-US" sz="2400" dirty="0" smtClean="0">
                <a:solidFill>
                  <a:prstClr val="black"/>
                </a:solidFill>
              </a:rPr>
              <a:t> </a:t>
            </a:r>
            <a:r>
              <a:rPr lang="en-US" sz="2400" b="1" dirty="0" smtClean="0">
                <a:solidFill>
                  <a:prstClr val="black"/>
                </a:solidFill>
              </a:rPr>
              <a:t>Haysville Sun-Times</a:t>
            </a:r>
          </a:p>
          <a:p>
            <a:r>
              <a:rPr lang="en-US" sz="2400" dirty="0" smtClean="0">
                <a:solidFill>
                  <a:prstClr val="black"/>
                </a:solidFill>
              </a:rPr>
              <a:t>Approximately 415 clippings July 2010– June 2011</a:t>
            </a:r>
          </a:p>
          <a:p>
            <a:r>
              <a:rPr lang="en-US" sz="2400" dirty="0" smtClean="0">
                <a:solidFill>
                  <a:prstClr val="black"/>
                </a:solidFill>
              </a:rPr>
              <a:t>(News, Photos and Sports)</a:t>
            </a:r>
          </a:p>
          <a:p>
            <a:pPr marL="342900" indent="-342900">
              <a:buFontTx/>
              <a:buChar char="-"/>
            </a:pPr>
            <a:r>
              <a:rPr lang="en-US" sz="2400" b="1" dirty="0" smtClean="0">
                <a:solidFill>
                  <a:prstClr val="black"/>
                </a:solidFill>
              </a:rPr>
              <a:t>Derby Informer and The Eagle</a:t>
            </a:r>
          </a:p>
          <a:p>
            <a:pPr marL="342900" indent="-342900">
              <a:buFontTx/>
              <a:buChar char="-"/>
            </a:pPr>
            <a:r>
              <a:rPr lang="en-US" sz="2400" b="1" dirty="0" smtClean="0">
                <a:solidFill>
                  <a:prstClr val="black"/>
                </a:solidFill>
              </a:rPr>
              <a:t>Rex CIS program in Senior Citizen magazine</a:t>
            </a:r>
          </a:p>
          <a:p>
            <a:endParaRPr lang="en-US" sz="2400" b="1" dirty="0" smtClean="0">
              <a:solidFill>
                <a:prstClr val="black"/>
              </a:solidFill>
            </a:endParaRPr>
          </a:p>
          <a:p>
            <a:pPr>
              <a:buFontTx/>
              <a:buChar char="-"/>
            </a:pP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295400"/>
            <a:ext cx="1676400" cy="1847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7469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228600" y="76200"/>
            <a:ext cx="8915400" cy="10668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School Climate/Environment for Learning</a:t>
            </a:r>
            <a:endParaRPr 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228884" y="838200"/>
          <a:ext cx="8686231" cy="5739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07589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696200" cy="533399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Community Relationships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228884" y="914400"/>
          <a:ext cx="8686231" cy="5663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6812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5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Community Survey </a:t>
            </a:r>
            <a:r>
              <a:rPr lang="en-US" sz="9600" b="1" dirty="0">
                <a:solidFill>
                  <a:sysClr val="windowText" lastClr="000000"/>
                </a:solidFill>
              </a:rPr>
              <a:t/>
            </a:r>
            <a:br>
              <a:rPr lang="en-US" sz="9600" b="1" dirty="0">
                <a:solidFill>
                  <a:sysClr val="windowText" lastClr="000000"/>
                </a:solidFill>
              </a:rPr>
            </a:b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62000" y="1600200"/>
            <a:ext cx="7924800" cy="3352800"/>
          </a:xfrm>
        </p:spPr>
        <p:txBody>
          <a:bodyPr>
            <a:noAutofit/>
          </a:bodyPr>
          <a:lstStyle/>
          <a:p>
            <a:pPr>
              <a:spcAft>
                <a:spcPts val="1800"/>
              </a:spcAft>
              <a:buNone/>
            </a:pPr>
            <a:r>
              <a:rPr lang="en-US" sz="3600" b="1" dirty="0" smtClean="0"/>
              <a:t>In All sections of the survey – Community Relationships, Quality of </a:t>
            </a:r>
            <a:r>
              <a:rPr lang="en-US" sz="3600" b="1" dirty="0" smtClean="0"/>
              <a:t>Instructional </a:t>
            </a:r>
            <a:r>
              <a:rPr lang="en-US" sz="3600" b="1" dirty="0" smtClean="0"/>
              <a:t>Program, Resource Management, School Climate/Environment </a:t>
            </a:r>
            <a:r>
              <a:rPr lang="en-US" sz="3600" b="1" dirty="0" smtClean="0"/>
              <a:t>for </a:t>
            </a:r>
            <a:r>
              <a:rPr lang="en-US" sz="3600" b="1" dirty="0" smtClean="0"/>
              <a:t>Learning and Support for Student Learning</a:t>
            </a:r>
          </a:p>
          <a:p>
            <a:pPr algn="ctr">
              <a:spcAft>
                <a:spcPts val="1800"/>
              </a:spcAft>
              <a:buNone/>
            </a:pPr>
            <a:r>
              <a:rPr lang="en-US" sz="3600" b="1" dirty="0" smtClean="0"/>
              <a:t>Average 14% </a:t>
            </a:r>
            <a:r>
              <a:rPr lang="en-US" sz="3600" b="1" dirty="0" smtClean="0"/>
              <a:t>Increase </a:t>
            </a:r>
            <a:r>
              <a:rPr lang="en-US" sz="3600" b="1" dirty="0" smtClean="0"/>
              <a:t>in Positive Responses </a:t>
            </a:r>
          </a:p>
        </p:txBody>
      </p:sp>
    </p:spTree>
    <p:extLst>
      <p:ext uri="{BB962C8B-B14F-4D97-AF65-F5344CB8AC3E}">
        <p14:creationId xmlns:p14="http://schemas.microsoft.com/office/powerpoint/2010/main" val="107981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178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5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Community Survey </a:t>
            </a:r>
            <a:r>
              <a:rPr lang="en-US" sz="9600" b="1" dirty="0">
                <a:solidFill>
                  <a:sysClr val="windowText" lastClr="000000"/>
                </a:solidFill>
              </a:rPr>
              <a:t/>
            </a:r>
            <a:br>
              <a:rPr lang="en-US" sz="9600" b="1" dirty="0">
                <a:solidFill>
                  <a:sysClr val="windowText" lastClr="000000"/>
                </a:solidFill>
              </a:rPr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62000" y="1219200"/>
            <a:ext cx="7391400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 smtClean="0">
                <a:solidFill>
                  <a:prstClr val="black"/>
                </a:solidFill>
              </a:rPr>
              <a:t>Community Relationships</a:t>
            </a:r>
          </a:p>
          <a:p>
            <a:pPr algn="ctr"/>
            <a:r>
              <a:rPr lang="en-US" sz="4000" b="1" dirty="0" smtClean="0">
                <a:solidFill>
                  <a:prstClr val="black"/>
                </a:solidFill>
              </a:rPr>
              <a:t>Average 12% </a:t>
            </a:r>
            <a:r>
              <a:rPr lang="en-US" sz="4000" b="1" dirty="0" smtClean="0">
                <a:solidFill>
                  <a:prstClr val="black"/>
                </a:solidFill>
              </a:rPr>
              <a:t>Increase </a:t>
            </a:r>
            <a:r>
              <a:rPr lang="en-US" sz="4000" b="1" dirty="0" smtClean="0">
                <a:solidFill>
                  <a:prstClr val="black"/>
                </a:solidFill>
              </a:rPr>
              <a:t>in Positive</a:t>
            </a:r>
          </a:p>
          <a:p>
            <a:pPr algn="ctr"/>
            <a:r>
              <a:rPr lang="en-US" sz="4000" b="1" dirty="0" smtClean="0">
                <a:solidFill>
                  <a:prstClr val="black"/>
                </a:solidFill>
              </a:rPr>
              <a:t>Responses</a:t>
            </a:r>
          </a:p>
          <a:p>
            <a:pPr algn="ctr"/>
            <a:endParaRPr lang="en-US" sz="4000" b="1" dirty="0">
              <a:solidFill>
                <a:prstClr val="black"/>
              </a:solidFill>
            </a:endParaRPr>
          </a:p>
          <a:p>
            <a:pPr algn="ctr"/>
            <a:r>
              <a:rPr lang="en-US" sz="4400" b="1" dirty="0" smtClean="0">
                <a:solidFill>
                  <a:prstClr val="black"/>
                </a:solidFill>
              </a:rPr>
              <a:t>School Climate/Environment for Learning</a:t>
            </a:r>
            <a:endParaRPr lang="en-US" sz="4400" b="1" dirty="0">
              <a:solidFill>
                <a:prstClr val="black"/>
              </a:solidFill>
            </a:endParaRPr>
          </a:p>
          <a:p>
            <a:pPr algn="ctr"/>
            <a:r>
              <a:rPr lang="en-US" sz="4000" b="1" dirty="0">
                <a:solidFill>
                  <a:prstClr val="black"/>
                </a:solidFill>
              </a:rPr>
              <a:t>Average </a:t>
            </a:r>
            <a:r>
              <a:rPr lang="en-US" sz="4000" b="1" dirty="0" smtClean="0">
                <a:solidFill>
                  <a:prstClr val="black"/>
                </a:solidFill>
              </a:rPr>
              <a:t>13% </a:t>
            </a:r>
            <a:r>
              <a:rPr lang="en-US" sz="4000" b="1" dirty="0">
                <a:solidFill>
                  <a:prstClr val="black"/>
                </a:solidFill>
              </a:rPr>
              <a:t>I</a:t>
            </a:r>
            <a:r>
              <a:rPr lang="en-US" sz="4000" b="1" dirty="0" smtClean="0">
                <a:solidFill>
                  <a:prstClr val="black"/>
                </a:solidFill>
              </a:rPr>
              <a:t>ncrease </a:t>
            </a:r>
            <a:r>
              <a:rPr lang="en-US" sz="4000" b="1" dirty="0">
                <a:solidFill>
                  <a:prstClr val="black"/>
                </a:solidFill>
              </a:rPr>
              <a:t>in Positive</a:t>
            </a:r>
          </a:p>
          <a:p>
            <a:pPr algn="ctr"/>
            <a:r>
              <a:rPr lang="en-US" sz="4000" b="1" dirty="0">
                <a:solidFill>
                  <a:prstClr val="black"/>
                </a:solidFill>
              </a:rPr>
              <a:t>Responses</a:t>
            </a:r>
            <a:endParaRPr lang="en-US" sz="4000" dirty="0">
              <a:solidFill>
                <a:prstClr val="black"/>
              </a:solidFill>
            </a:endParaRPr>
          </a:p>
          <a:p>
            <a:pPr algn="ctr"/>
            <a:endParaRPr lang="en-US" sz="4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8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B377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0" y="957601"/>
            <a:ext cx="4114800" cy="860425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480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USD 261</a:t>
            </a:r>
            <a:endParaRPr lang="en-US" sz="4800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66600" y="1676400"/>
            <a:ext cx="4629600" cy="1752600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6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Strategic Plan Updates</a:t>
            </a:r>
          </a:p>
        </p:txBody>
      </p:sp>
      <p:sp>
        <p:nvSpPr>
          <p:cNvPr id="5" name="Rectangle 4"/>
          <p:cNvSpPr/>
          <p:nvPr/>
        </p:nvSpPr>
        <p:spPr>
          <a:xfrm>
            <a:off x="7467600" y="6248400"/>
            <a:ext cx="10583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rgbClr val="232F7C">
                  <a:lumMod val="75000"/>
                </a:srgbClr>
              </a:buClr>
              <a:buSzPct val="70000"/>
            </a:pPr>
            <a:r>
              <a:rPr lang="en-US" dirty="0" smtClean="0">
                <a:solidFill>
                  <a:prstClr val="white"/>
                </a:solidFill>
                <a:cs typeface="Segoe UI" pitchFamily="34" charset="0"/>
              </a:rPr>
              <a:t>July 2011</a:t>
            </a:r>
            <a:endParaRPr lang="en-US" dirty="0">
              <a:solidFill>
                <a:prstClr val="white"/>
              </a:solidFill>
              <a:cs typeface="Segoe U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67400" y="3886200"/>
            <a:ext cx="2743200" cy="1447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erpetua" pitchFamily="18" charset="0"/>
              <a:ea typeface="+mj-ea"/>
              <a:cs typeface="+mj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67400" y="3886200"/>
            <a:ext cx="2895600" cy="198120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Student Learning &amp; Success</a:t>
            </a:r>
          </a:p>
          <a:p>
            <a:pPr marL="0" marR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High Quality Workforce</a:t>
            </a:r>
          </a:p>
          <a:p>
            <a:pPr marL="0" marR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Facilities &amp; Infrastructure</a:t>
            </a:r>
          </a:p>
          <a:p>
            <a:pPr marL="0" marR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Community Partnerships</a:t>
            </a:r>
            <a:endParaRPr kumimoji="0" lang="en-US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lobal Desk">
  <a:themeElements>
    <a:clrScheme name="custom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232F7C"/>
      </a:accent1>
      <a:accent2>
        <a:srgbClr val="237BD6"/>
      </a:accent2>
      <a:accent3>
        <a:srgbClr val="D0082B"/>
      </a:accent3>
      <a:accent4>
        <a:srgbClr val="CED008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 marL="0" marR="0" indent="0" algn="l" defTabSz="9144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Perpetua" pitchFamily="18" charset="0"/>
            <a:ea typeface="+mj-ea"/>
            <a:cs typeface="+mj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Chair App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PM_on_target">
  <a:themeElements>
    <a:clrScheme name="on_target">
      <a:dk1>
        <a:sysClr val="windowText" lastClr="000000"/>
      </a:dk1>
      <a:lt1>
        <a:sysClr val="window" lastClr="FFFFFF"/>
      </a:lt1>
      <a:dk2>
        <a:srgbClr val="B40808"/>
      </a:dk2>
      <a:lt2>
        <a:srgbClr val="E0B7A0"/>
      </a:lt2>
      <a:accent1>
        <a:srgbClr val="B74900"/>
      </a:accent1>
      <a:accent2>
        <a:srgbClr val="943634"/>
      </a:accent2>
      <a:accent3>
        <a:srgbClr val="910101"/>
      </a:accent3>
      <a:accent4>
        <a:srgbClr val="B0402A"/>
      </a:accent4>
      <a:accent5>
        <a:srgbClr val="702010"/>
      </a:accent5>
      <a:accent6>
        <a:srgbClr val="7A4928"/>
      </a:accent6>
      <a:hlink>
        <a:srgbClr val="0000FF"/>
      </a:hlink>
      <a:folHlink>
        <a:srgbClr val="800080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1020</TotalTime>
  <Words>1274</Words>
  <Application>Microsoft Office PowerPoint</Application>
  <PresentationFormat>On-screen Show (4:3)</PresentationFormat>
  <Paragraphs>267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Global Desk</vt:lpstr>
      <vt:lpstr>Chair Apple</vt:lpstr>
      <vt:lpstr>PM_on_target</vt:lpstr>
      <vt:lpstr>Office Theme</vt:lpstr>
      <vt:lpstr>1_Office Theme</vt:lpstr>
      <vt:lpstr>USD 261</vt:lpstr>
      <vt:lpstr>Student Learning and Success</vt:lpstr>
      <vt:lpstr>Action 1.1.2</vt:lpstr>
      <vt:lpstr>Action 1.1.4</vt:lpstr>
      <vt:lpstr>Action 1.1.5</vt:lpstr>
      <vt:lpstr>Action 1.1.6</vt:lpstr>
      <vt:lpstr>Action 1.1.8</vt:lpstr>
      <vt:lpstr>Action 1.1.9</vt:lpstr>
      <vt:lpstr>Action 1.1.10</vt:lpstr>
      <vt:lpstr>Action 1.2.1</vt:lpstr>
      <vt:lpstr>Additional Accomplishments</vt:lpstr>
      <vt:lpstr>Additional Accomplishments</vt:lpstr>
      <vt:lpstr>PowerPoint Presentation</vt:lpstr>
      <vt:lpstr>“No single factor has more influence on student achievement than the TEACHER IN THE CLASSROOM”</vt:lpstr>
      <vt:lpstr>Our greatest contribution is to be sure there is a teacher in every classroom who cares that every student, every day, learns and grows and feels like a real human being.                           Donald O. Clifton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Haysville USD 261 Strategic Plan Strategic Goal Area 3: Facilities and Infrastructure July 2011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Action 4.1.1 </vt:lpstr>
      <vt:lpstr>Media Coverage</vt:lpstr>
      <vt:lpstr>School Climate/Environment for Learning</vt:lpstr>
      <vt:lpstr>Community Relationships</vt:lpstr>
      <vt:lpstr>Community Survey  </vt:lpstr>
      <vt:lpstr>Community Survey  </vt:lpstr>
      <vt:lpstr>USD 261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Goal Area: 2.0 High Quality Workforce</dc:title>
  <dc:creator>Dan</dc:creator>
  <cp:lastModifiedBy>LisaC261</cp:lastModifiedBy>
  <cp:revision>65</cp:revision>
  <dcterms:created xsi:type="dcterms:W3CDTF">2010-06-16T20:11:04Z</dcterms:created>
  <dcterms:modified xsi:type="dcterms:W3CDTF">2011-07-14T19:44:43Z</dcterms:modified>
</cp:coreProperties>
</file>