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67" r:id="rId5"/>
    <p:sldId id="269" r:id="rId6"/>
    <p:sldId id="270" r:id="rId7"/>
    <p:sldId id="268" r:id="rId8"/>
    <p:sldId id="257" r:id="rId9"/>
    <p:sldId id="262" r:id="rId10"/>
    <p:sldId id="258" r:id="rId11"/>
    <p:sldId id="263" r:id="rId12"/>
    <p:sldId id="264" r:id="rId13"/>
    <p:sldId id="273" r:id="rId14"/>
    <p:sldId id="259" r:id="rId15"/>
    <p:sldId id="260" r:id="rId16"/>
    <p:sldId id="271" r:id="rId17"/>
    <p:sldId id="274" r:id="rId18"/>
    <p:sldId id="275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Students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391</c:v>
                </c:pt>
                <c:pt idx="1">
                  <c:v>382</c:v>
                </c:pt>
                <c:pt idx="2">
                  <c:v>398</c:v>
                </c:pt>
                <c:pt idx="3">
                  <c:v>391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936896"/>
        <c:axId val="82464128"/>
      </c:barChart>
      <c:catAx>
        <c:axId val="779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2464128"/>
        <c:crosses val="autoZero"/>
        <c:auto val="1"/>
        <c:lblAlgn val="ctr"/>
        <c:lblOffset val="100"/>
        <c:noMultiLvlLbl val="0"/>
      </c:catAx>
      <c:valAx>
        <c:axId val="82464128"/>
        <c:scaling>
          <c:orientation val="minMax"/>
          <c:max val="400"/>
          <c:min val="35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7936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Students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Other</c:v>
                </c:pt>
                <c:pt idx="2">
                  <c:v>Hispanic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0.76719999999999999</c:v>
                </c:pt>
                <c:pt idx="1">
                  <c:v>0.11849999999999999</c:v>
                </c:pt>
                <c:pt idx="2">
                  <c:v>0.1037</c:v>
                </c:pt>
                <c:pt idx="3">
                  <c:v>1.06E-2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Students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Other</c:v>
                </c:pt>
                <c:pt idx="2">
                  <c:v>Hispanic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0.70840000000000003</c:v>
                </c:pt>
                <c:pt idx="1">
                  <c:v>0.16370000000000001</c:v>
                </c:pt>
                <c:pt idx="2">
                  <c:v>0.1176</c:v>
                </c:pt>
                <c:pt idx="3">
                  <c:v>1.0200000000000001E-2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0.00%</c:formatCode>
                <c:ptCount val="4"/>
                <c:pt idx="0">
                  <c:v>4.1000000000000002E-2</c:v>
                </c:pt>
                <c:pt idx="1">
                  <c:v>4.1000000000000002E-2</c:v>
                </c:pt>
                <c:pt idx="2">
                  <c:v>3.3000000000000002E-2</c:v>
                </c:pt>
                <c:pt idx="3">
                  <c:v>4.1000000000000002E-2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OES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 formatCode="0.00%">
                  <c:v>0.17499999999999999</c:v>
                </c:pt>
                <c:pt idx="1">
                  <c:v>0.16</c:v>
                </c:pt>
                <c:pt idx="2" formatCode="0.00%">
                  <c:v>0.13800000000000001</c:v>
                </c:pt>
                <c:pt idx="3" formatCode="0.00%">
                  <c:v>0.17499999999999999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3712"/>
        <c:axId val="7605248"/>
      </c:barChart>
      <c:catAx>
        <c:axId val="760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605248"/>
        <c:crosses val="autoZero"/>
        <c:auto val="1"/>
        <c:lblAlgn val="ctr"/>
        <c:lblOffset val="100"/>
        <c:noMultiLvlLbl val="0"/>
      </c:catAx>
      <c:valAx>
        <c:axId val="760524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7603712"/>
        <c:crosses val="autoZero"/>
        <c:crossBetween val="between"/>
        <c:minorUnit val="4.000000000000001E-3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0.48080000000000001</c:v>
                </c:pt>
                <c:pt idx="1">
                  <c:v>0.51919999999999999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l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0.495</c:v>
                </c:pt>
                <c:pt idx="1">
                  <c:v>0.505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0.00%</c:formatCode>
                <c:ptCount val="4"/>
                <c:pt idx="0">
                  <c:v>0.375</c:v>
                </c:pt>
                <c:pt idx="1">
                  <c:v>0.42599999999999999</c:v>
                </c:pt>
                <c:pt idx="2">
                  <c:v>0.48099999999999998</c:v>
                </c:pt>
                <c:pt idx="3">
                  <c:v>0.51359999999999995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OES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 formatCode="0.00%">
                  <c:v>0.30499999999999999</c:v>
                </c:pt>
                <c:pt idx="1">
                  <c:v>0.39</c:v>
                </c:pt>
                <c:pt idx="2" formatCode="0.00%">
                  <c:v>0.41199999999999998</c:v>
                </c:pt>
                <c:pt idx="3" formatCode="0.00%">
                  <c:v>0.46800000000000003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11456"/>
        <c:axId val="7812992"/>
      </c:barChart>
      <c:catAx>
        <c:axId val="7811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812992"/>
        <c:crossesAt val="0"/>
        <c:auto val="1"/>
        <c:lblAlgn val="ctr"/>
        <c:lblOffset val="100"/>
        <c:noMultiLvlLbl val="0"/>
      </c:catAx>
      <c:valAx>
        <c:axId val="7812992"/>
        <c:scaling>
          <c:orientation val="minMax"/>
          <c:max val="0.60000000000000009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78114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 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85.8</c:v>
                </c:pt>
                <c:pt idx="1">
                  <c:v>89</c:v>
                </c:pt>
                <c:pt idx="2">
                  <c:v>86.7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 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87.5</c:v>
                </c:pt>
                <c:pt idx="1">
                  <c:v>89.2</c:v>
                </c:pt>
                <c:pt idx="2">
                  <c:v>89.8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Oatville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 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100</c:v>
                </c:pt>
                <c:pt idx="1">
                  <c:v>98.3</c:v>
                </c:pt>
                <c:pt idx="2">
                  <c:v>96.6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7392"/>
        <c:axId val="7948928"/>
      </c:barChart>
      <c:catAx>
        <c:axId val="794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7948928"/>
        <c:crosses val="autoZero"/>
        <c:auto val="1"/>
        <c:lblAlgn val="ctr"/>
        <c:lblOffset val="100"/>
        <c:noMultiLvlLbl val="0"/>
      </c:catAx>
      <c:valAx>
        <c:axId val="794892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47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88.8</c:v>
                </c:pt>
                <c:pt idx="1">
                  <c:v>87.6</c:v>
                </c:pt>
                <c:pt idx="2">
                  <c:v>86.9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90.8</c:v>
                </c:pt>
                <c:pt idx="1">
                  <c:v>88.1</c:v>
                </c:pt>
                <c:pt idx="2">
                  <c:v>86.7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Oatville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Gr.</c:v>
                </c:pt>
                <c:pt idx="1">
                  <c:v>4th Gr.</c:v>
                </c:pt>
                <c:pt idx="2">
                  <c:v>5th Gr.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100</c:v>
                </c:pt>
                <c:pt idx="1">
                  <c:v>98.3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69408"/>
        <c:axId val="7572480"/>
      </c:barChart>
      <c:catAx>
        <c:axId val="7569408"/>
        <c:scaling>
          <c:orientation val="minMax"/>
        </c:scaling>
        <c:delete val="0"/>
        <c:axPos val="b"/>
        <c:majorTickMark val="out"/>
        <c:minorTickMark val="none"/>
        <c:tickLblPos val="nextTo"/>
        <c:crossAx val="7572480"/>
        <c:crosses val="autoZero"/>
        <c:auto val="1"/>
        <c:lblAlgn val="ctr"/>
        <c:lblOffset val="100"/>
        <c:noMultiLvlLbl val="0"/>
      </c:catAx>
      <c:valAx>
        <c:axId val="7572480"/>
        <c:scaling>
          <c:orientation val="minMax"/>
          <c:max val="10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569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90.7</c:v>
                </c:pt>
                <c:pt idx="1">
                  <c:v>92</c:v>
                </c:pt>
                <c:pt idx="2">
                  <c:v>91</c:v>
                </c:pt>
                <c:pt idx="3">
                  <c:v>92.1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District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</c:v>
                </c:pt>
                <c:pt idx="1">
                  <c:v>88.8</c:v>
                </c:pt>
                <c:pt idx="2">
                  <c:v>90</c:v>
                </c:pt>
                <c:pt idx="3">
                  <c:v>89.59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Oatville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100</c:v>
                </c:pt>
                <c:pt idx="1">
                  <c:v>97</c:v>
                </c:pt>
                <c:pt idx="2">
                  <c:v>98</c:v>
                </c:pt>
                <c:pt idx="3">
                  <c:v>96.4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038144"/>
        <c:axId val="34040448"/>
      </c:barChart>
      <c:catAx>
        <c:axId val="3403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040448"/>
        <c:crosses val="autoZero"/>
        <c:auto val="1"/>
        <c:lblAlgn val="ctr"/>
        <c:lblOffset val="100"/>
        <c:noMultiLvlLbl val="0"/>
      </c:catAx>
      <c:valAx>
        <c:axId val="34040448"/>
        <c:scaling>
          <c:orientation val="minMax"/>
          <c:max val="10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038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0.80556</cdr:x>
      <cdr:y>0</cdr:y>
    </cdr:from>
    <cdr:to>
      <cdr:x>1</cdr:x>
      <cdr:y>0.32739</cdr:y>
    </cdr:to>
    <cdr:pic>
      <cdr:nvPicPr>
        <cdr:cNvPr id="2" name="Picture 1" descr="This school met the Standard of Excellence in this assessment.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629400" y="0"/>
          <a:ext cx="1600200" cy="15144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0.80556</cdr:x>
      <cdr:y>0</cdr:y>
    </cdr:from>
    <cdr:to>
      <cdr:x>1</cdr:x>
      <cdr:y>0.32739</cdr:y>
    </cdr:to>
    <cdr:pic>
      <cdr:nvPicPr>
        <cdr:cNvPr id="2" name="Picture 1" descr="This school met the Standard of Excellence in this assessment.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6629400" y="-1774825"/>
          <a:ext cx="1600200" cy="15144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550F165-9077-4AE2-B0D4-CCE25DC753C9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3CC1AE6-9125-40C9-920F-3634CE441BB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8077200" cy="1673352"/>
          </a:xfrm>
        </p:spPr>
        <p:txBody>
          <a:bodyPr>
            <a:noAutofit/>
          </a:bodyPr>
          <a:lstStyle/>
          <a:p>
            <a:pPr algn="ctr"/>
            <a:r>
              <a:rPr lang="en-US" sz="5200" dirty="0" smtClean="0">
                <a:solidFill>
                  <a:schemeClr val="accent2"/>
                </a:solidFill>
              </a:rPr>
              <a:t>Oatville Elementary School</a:t>
            </a:r>
            <a:endParaRPr lang="en-US" sz="5200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124200"/>
            <a:ext cx="2743200" cy="1499616"/>
          </a:xfrm>
        </p:spPr>
        <p:txBody>
          <a:bodyPr>
            <a:normAutofit/>
          </a:bodyPr>
          <a:lstStyle/>
          <a:p>
            <a:pPr algn="ctr"/>
            <a:r>
              <a:rPr lang="en-US" sz="3200" b="1" i="1" dirty="0" smtClean="0"/>
              <a:t>A great place for kids to learn!</a:t>
            </a:r>
            <a:endParaRPr lang="en-US" sz="32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514600"/>
            <a:ext cx="5380015" cy="3217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675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Oatville Elementary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School Motto:</a:t>
            </a:r>
          </a:p>
          <a:p>
            <a:pPr marL="118872" indent="0" algn="ctr">
              <a:buNone/>
            </a:pPr>
            <a:r>
              <a:rPr lang="en-US" sz="3600" b="1" dirty="0" smtClean="0"/>
              <a:t>Today’s Learners, Tomorrow’s Leaders</a:t>
            </a:r>
          </a:p>
          <a:p>
            <a:pPr marL="118872" indent="0" algn="ctr">
              <a:buNone/>
            </a:pPr>
            <a:endParaRPr lang="en-US" sz="3600" b="1" dirty="0"/>
          </a:p>
          <a:p>
            <a:pPr marL="118872" indent="0" algn="ctr">
              <a:buNone/>
            </a:pPr>
            <a:r>
              <a:rPr lang="en-US" sz="3600" b="1" dirty="0" smtClean="0">
                <a:solidFill>
                  <a:schemeClr val="accent2"/>
                </a:solidFill>
              </a:rPr>
              <a:t>School Mission Statement:</a:t>
            </a:r>
          </a:p>
          <a:p>
            <a:pPr marL="118872" indent="0" algn="ctr">
              <a:buNone/>
            </a:pPr>
            <a:r>
              <a:rPr lang="en-US" sz="3600" b="1" dirty="0"/>
              <a:t>The mission of Oatville Elementary School </a:t>
            </a:r>
            <a:r>
              <a:rPr lang="en-US" sz="3600" b="1" dirty="0" smtClean="0"/>
              <a:t>is </a:t>
            </a:r>
            <a:r>
              <a:rPr lang="en-US" sz="3600" b="1" dirty="0"/>
              <a:t>to build successful life long learners.</a:t>
            </a:r>
          </a:p>
        </p:txBody>
      </p:sp>
    </p:spTree>
    <p:extLst>
      <p:ext uri="{BB962C8B-B14F-4D97-AF65-F5344CB8AC3E}">
        <p14:creationId xmlns:p14="http://schemas.microsoft.com/office/powerpoint/2010/main" val="39200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Enrollment: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September 20</a:t>
            </a:r>
            <a:r>
              <a:rPr lang="en-US" baseline="30000" dirty="0" smtClean="0">
                <a:solidFill>
                  <a:schemeClr val="accent2"/>
                </a:solidFill>
              </a:rPr>
              <a:t>th</a:t>
            </a:r>
            <a:r>
              <a:rPr lang="en-US" dirty="0" smtClean="0">
                <a:solidFill>
                  <a:schemeClr val="accent2"/>
                </a:solidFill>
              </a:rPr>
              <a:t> Count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156922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21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Student Demographics: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Ethnicity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Oatville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dirty="0" smtClean="0"/>
              <a:t>district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97567021"/>
              </p:ext>
            </p:extLst>
          </p:nvPr>
        </p:nvGraphicFramePr>
        <p:xfrm>
          <a:off x="4645025" y="2449513"/>
          <a:ext cx="4041775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19812096"/>
              </p:ext>
            </p:extLst>
          </p:nvPr>
        </p:nvGraphicFramePr>
        <p:xfrm>
          <a:off x="457200" y="2449513"/>
          <a:ext cx="4040188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67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Student Demographics: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English Language Learners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5998357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18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Student Demographics: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Gender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Oatville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0649714"/>
              </p:ext>
            </p:extLst>
          </p:nvPr>
        </p:nvGraphicFramePr>
        <p:xfrm>
          <a:off x="457200" y="2449513"/>
          <a:ext cx="4040188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District</a:t>
            </a:r>
            <a:endParaRPr lang="en-US" sz="28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65862998"/>
              </p:ext>
            </p:extLst>
          </p:nvPr>
        </p:nvGraphicFramePr>
        <p:xfrm>
          <a:off x="4645025" y="2449513"/>
          <a:ext cx="4041775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41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2"/>
                </a:solidFill>
              </a:rPr>
              <a:t>Student Demographics:</a:t>
            </a:r>
            <a:br>
              <a:rPr lang="en-US" sz="3600" dirty="0" smtClean="0">
                <a:solidFill>
                  <a:schemeClr val="accent2"/>
                </a:solidFill>
              </a:rPr>
            </a:br>
            <a:r>
              <a:rPr lang="en-US" sz="3600" dirty="0" smtClean="0">
                <a:solidFill>
                  <a:schemeClr val="accent2"/>
                </a:solidFill>
              </a:rPr>
              <a:t>Economically Disadvantaged Students</a:t>
            </a:r>
            <a:endParaRPr lang="en-US" sz="3600" dirty="0">
              <a:solidFill>
                <a:schemeClr val="accent2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827934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33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Reading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06255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513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Reading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134604"/>
              </p:ext>
            </p:extLst>
          </p:nvPr>
        </p:nvGraphicFramePr>
        <p:xfrm>
          <a:off x="457200" y="1774823"/>
          <a:ext cx="8305800" cy="43973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Year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Oatville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State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AYP Target</a:t>
                      </a:r>
                      <a:endParaRPr lang="en-US" sz="2800" dirty="0"/>
                    </a:p>
                  </a:txBody>
                  <a:tcPr anchor="ctr"/>
                </a:tc>
              </a:tr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2008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100%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83.6%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75.8%</a:t>
                      </a:r>
                      <a:endParaRPr lang="en-US" sz="2800" dirty="0"/>
                    </a:p>
                  </a:txBody>
                  <a:tcPr anchor="ctr"/>
                </a:tc>
              </a:tr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2009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96.3%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84.2%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79.8%</a:t>
                      </a:r>
                      <a:endParaRPr lang="en-US" sz="2800" dirty="0"/>
                    </a:p>
                  </a:txBody>
                  <a:tcPr anchor="ctr"/>
                </a:tc>
              </a:tr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98.8%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86.2%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83.7%</a:t>
                      </a:r>
                      <a:endParaRPr lang="en-US" sz="2800" dirty="0"/>
                    </a:p>
                  </a:txBody>
                  <a:tcPr anchor="ctr"/>
                </a:tc>
              </a:tr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98.3%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87.8%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87.8%</a:t>
                      </a:r>
                      <a:endParaRPr lang="en-US" sz="2800" dirty="0"/>
                    </a:p>
                  </a:txBody>
                  <a:tcPr anchor="ctr"/>
                </a:tc>
              </a:tr>
              <a:tr h="7328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2014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100%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8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Math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8815627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663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Math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817856"/>
              </p:ext>
            </p:extLst>
          </p:nvPr>
        </p:nvGraphicFramePr>
        <p:xfrm>
          <a:off x="457200" y="1774823"/>
          <a:ext cx="8305800" cy="44735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Year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Oatville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State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AYP Target</a:t>
                      </a:r>
                      <a:endParaRPr lang="en-US" sz="2800" b="1" dirty="0"/>
                    </a:p>
                  </a:txBody>
                  <a:tcPr anchor="ctr"/>
                </a:tc>
              </a:tr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2008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100%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86.2%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71.9%</a:t>
                      </a:r>
                      <a:endParaRPr lang="en-US" sz="2800" b="0" dirty="0"/>
                    </a:p>
                  </a:txBody>
                  <a:tcPr anchor="ctr"/>
                </a:tc>
              </a:tr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2009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97.3%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86.3%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76.6%</a:t>
                      </a:r>
                      <a:endParaRPr lang="en-US" sz="2800" b="0" dirty="0"/>
                    </a:p>
                  </a:txBody>
                  <a:tcPr anchor="ctr"/>
                </a:tc>
              </a:tr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2010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98.8%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83.6%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82.3%</a:t>
                      </a:r>
                      <a:endParaRPr lang="en-US" sz="2800" b="0" dirty="0"/>
                    </a:p>
                  </a:txBody>
                  <a:tcPr anchor="ctr"/>
                </a:tc>
              </a:tr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2011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99.4%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87.8%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86.7%</a:t>
                      </a:r>
                      <a:endParaRPr lang="en-US" sz="2800" b="0" dirty="0"/>
                    </a:p>
                  </a:txBody>
                  <a:tcPr anchor="ctr"/>
                </a:tc>
              </a:tr>
              <a:tr h="74559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2014</a:t>
                      </a:r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100%</a:t>
                      </a:r>
                      <a:endParaRPr lang="en-US" sz="28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29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Science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448014"/>
              </p:ext>
            </p:extLst>
          </p:nvPr>
        </p:nvGraphicFramePr>
        <p:xfrm>
          <a:off x="457200" y="1774825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62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State Science Assessments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2010 - 2011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892920"/>
              </p:ext>
            </p:extLst>
          </p:nvPr>
        </p:nvGraphicFramePr>
        <p:xfrm>
          <a:off x="457200" y="2228320"/>
          <a:ext cx="8305800" cy="37914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76450"/>
                <a:gridCol w="2076450"/>
                <a:gridCol w="2076450"/>
                <a:gridCol w="2076450"/>
              </a:tblGrid>
              <a:tr h="7582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Year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Oatville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State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QPA Target</a:t>
                      </a:r>
                      <a:endParaRPr lang="en-US" sz="2800" dirty="0"/>
                    </a:p>
                  </a:txBody>
                  <a:tcPr anchor="ctr"/>
                </a:tc>
              </a:tr>
              <a:tr h="7582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2008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100%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90.7%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73%</a:t>
                      </a:r>
                      <a:endParaRPr lang="en-US" sz="2800" dirty="0"/>
                    </a:p>
                  </a:txBody>
                  <a:tcPr anchor="ctr"/>
                </a:tc>
              </a:tr>
              <a:tr h="7582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2009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97%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92%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73%</a:t>
                      </a:r>
                      <a:endParaRPr lang="en-US" sz="2800" dirty="0"/>
                    </a:p>
                  </a:txBody>
                  <a:tcPr anchor="ctr"/>
                </a:tc>
              </a:tr>
              <a:tr h="7582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2010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98%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91%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73%</a:t>
                      </a:r>
                      <a:endParaRPr lang="en-US" sz="2800" dirty="0"/>
                    </a:p>
                  </a:txBody>
                  <a:tcPr anchor="ctr"/>
                </a:tc>
              </a:tr>
              <a:tr h="75829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2011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96.4%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92.1%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73%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4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Oatville Top Ten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153400" cy="4876800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10.  	SOS </a:t>
            </a:r>
            <a:r>
              <a:rPr lang="en-US" sz="1750" b="1" dirty="0"/>
              <a:t>– Support One Student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9.  	Inclusion </a:t>
            </a:r>
            <a:r>
              <a:rPr lang="en-US" sz="1750" b="1" dirty="0"/>
              <a:t>and meeting individual needs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8.	Accelerated </a:t>
            </a:r>
            <a:r>
              <a:rPr lang="en-US" sz="1750" b="1" dirty="0"/>
              <a:t>Reader and Accelerated Math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7.	Technology  for student engagement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6.	Student </a:t>
            </a:r>
            <a:r>
              <a:rPr lang="en-US" sz="1750" b="1" dirty="0"/>
              <a:t>Intervention Team and MTSS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5.	Data driven instruction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4.	Standards based instruction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3.	Staff and grade level collaboration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2.	PBIS and OLWEUS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750" b="1" dirty="0" smtClean="0"/>
              <a:t>1.	High expectations with strong focus on student engagement and learning</a:t>
            </a:r>
            <a:endParaRPr lang="en-US" sz="1750" b="1" dirty="0"/>
          </a:p>
          <a:p>
            <a:pPr marL="0" indent="0">
              <a:lnSpc>
                <a:spcPct val="160000"/>
              </a:lnSpc>
              <a:buNone/>
            </a:pPr>
            <a:r>
              <a:rPr lang="en-US" sz="1500" b="1" dirty="0"/>
              <a:t>	</a:t>
            </a:r>
            <a:endParaRPr lang="en-US" sz="1500" b="1" dirty="0" smtClean="0"/>
          </a:p>
          <a:p>
            <a:pPr marL="609600" indent="-609600" algn="ctr">
              <a:lnSpc>
                <a:spcPct val="80000"/>
              </a:lnSpc>
              <a:buNone/>
            </a:pPr>
            <a:r>
              <a:rPr lang="en-US" sz="1500" b="1" dirty="0" smtClean="0"/>
              <a:t>	</a:t>
            </a:r>
            <a:r>
              <a:rPr lang="en-US" sz="2800" b="1" dirty="0" smtClean="0"/>
              <a:t>Rigor + Relevance + Relationships = Success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4319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Life at Oatville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7" y="1676400"/>
            <a:ext cx="4150783" cy="3113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9" r="10031"/>
          <a:stretch/>
        </p:blipFill>
        <p:spPr bwMode="auto">
          <a:xfrm>
            <a:off x="5002145" y="2256489"/>
            <a:ext cx="3532255" cy="3687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4953000"/>
            <a:ext cx="4114800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Oatville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graders show off their new anti-bullying t-shirts.  Staff and students wear these shirts every Tuesday to take a stand against bullying.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045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Life at Oatville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4" y="1828800"/>
            <a:ext cx="2779806" cy="464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r="10053"/>
          <a:stretch/>
        </p:blipFill>
        <p:spPr bwMode="auto">
          <a:xfrm>
            <a:off x="4038600" y="3225800"/>
            <a:ext cx="4343400" cy="325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1752600"/>
            <a:ext cx="434340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Oatville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graders enjoy using technology and hands-on activities during Literacy First reading work stations.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032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Life at Oatville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8" t="10381" r="13101" b="9092"/>
          <a:stretch/>
        </p:blipFill>
        <p:spPr>
          <a:xfrm rot="5400000">
            <a:off x="-37533" y="1999395"/>
            <a:ext cx="2838738" cy="2306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" t="6129" r="10509" b="12199"/>
          <a:stretch/>
        </p:blipFill>
        <p:spPr>
          <a:xfrm rot="16200000">
            <a:off x="1344304" y="3726975"/>
            <a:ext cx="3302759" cy="2333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5266" r="13220" b="5266"/>
          <a:stretch/>
        </p:blipFill>
        <p:spPr>
          <a:xfrm rot="16200000" flipH="1" flipV="1">
            <a:off x="3835021" y="1659338"/>
            <a:ext cx="2963841" cy="316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343400" y="5156537"/>
            <a:ext cx="44958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From Pre-K to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grade, Oatville students enjoy using technology on a daily basis.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38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Life at Oatville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b="4356"/>
          <a:stretch/>
        </p:blipFill>
        <p:spPr>
          <a:xfrm rot="5400000">
            <a:off x="4226968" y="2015745"/>
            <a:ext cx="3434687" cy="2897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b="8995"/>
          <a:stretch/>
        </p:blipFill>
        <p:spPr>
          <a:xfrm rot="5400000">
            <a:off x="467994" y="3484738"/>
            <a:ext cx="3626344" cy="2752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13418" r="13216"/>
          <a:stretch/>
        </p:blipFill>
        <p:spPr>
          <a:xfrm rot="5400000">
            <a:off x="6313795" y="4035756"/>
            <a:ext cx="2756849" cy="2430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28600" y="1811108"/>
            <a:ext cx="40386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Oatville students are encouraged to develop a love of reading in hopes to create lifelong learners.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5978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8077200" cy="4114800"/>
          </a:xfrm>
        </p:spPr>
        <p:txBody>
          <a:bodyPr>
            <a:normAutofit/>
          </a:bodyPr>
          <a:lstStyle/>
          <a:p>
            <a:pPr algn="ctr"/>
            <a:r>
              <a:rPr lang="en-US" sz="5600" dirty="0" smtClean="0">
                <a:solidFill>
                  <a:srgbClr val="00B050"/>
                </a:solidFill>
              </a:rPr>
              <a:t>Oatville Elementary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>Home of 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sz="6200" dirty="0" smtClean="0">
                <a:solidFill>
                  <a:srgbClr val="00B050"/>
                </a:solidFill>
              </a:rPr>
              <a:t>Today’s Learners, </a:t>
            </a:r>
            <a:br>
              <a:rPr lang="en-US" sz="6200" dirty="0" smtClean="0">
                <a:solidFill>
                  <a:srgbClr val="00B050"/>
                </a:solidFill>
              </a:rPr>
            </a:br>
            <a:r>
              <a:rPr lang="en-US" sz="6200" dirty="0" smtClean="0">
                <a:solidFill>
                  <a:srgbClr val="00B050"/>
                </a:solidFill>
              </a:rPr>
              <a:t>Tomorrow’s Leaders!</a:t>
            </a:r>
            <a:endParaRPr lang="en-US" sz="6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10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273</Words>
  <Application>Microsoft Office PowerPoint</Application>
  <PresentationFormat>On-screen Show (4:3)</PresentationFormat>
  <Paragraphs>109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Module</vt:lpstr>
      <vt:lpstr>Oatville Elementary School</vt:lpstr>
      <vt:lpstr>Oatville Elementary </vt:lpstr>
      <vt:lpstr>Enrollment: September 20th Count</vt:lpstr>
      <vt:lpstr>Student Demographics: Ethnicity</vt:lpstr>
      <vt:lpstr>Student Demographics: English Language Learners</vt:lpstr>
      <vt:lpstr>Student Demographics: Gender</vt:lpstr>
      <vt:lpstr>Student Demographics: Economically Disadvantaged Students</vt:lpstr>
      <vt:lpstr>State Reading Assessments 2010 - 2011</vt:lpstr>
      <vt:lpstr>State Reading Assessments 2010 - 2011</vt:lpstr>
      <vt:lpstr>State Math Assessments 2010 - 2011</vt:lpstr>
      <vt:lpstr>State Math Assessments 2010 - 2011</vt:lpstr>
      <vt:lpstr>State Science Assessments 2010 - 2011</vt:lpstr>
      <vt:lpstr>State Science Assessments 2010 - 2011</vt:lpstr>
      <vt:lpstr>Oatville Top Ten</vt:lpstr>
      <vt:lpstr>Life at Oatville</vt:lpstr>
      <vt:lpstr>Life at Oatville</vt:lpstr>
      <vt:lpstr>Life at Oatville</vt:lpstr>
      <vt:lpstr>Life at Oatville</vt:lpstr>
      <vt:lpstr>Oatville Elementary  Home of  Today’s Learners,  Tomorrow’s Leaders!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43</cp:revision>
  <dcterms:created xsi:type="dcterms:W3CDTF">2011-11-10T14:50:21Z</dcterms:created>
  <dcterms:modified xsi:type="dcterms:W3CDTF">2011-11-21T16:12:31Z</dcterms:modified>
</cp:coreProperties>
</file>