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83" r:id="rId3"/>
    <p:sldId id="285" r:id="rId4"/>
    <p:sldId id="284" r:id="rId5"/>
    <p:sldId id="257" r:id="rId6"/>
    <p:sldId id="274" r:id="rId7"/>
    <p:sldId id="275" r:id="rId8"/>
    <p:sldId id="276" r:id="rId9"/>
    <p:sldId id="279" r:id="rId10"/>
    <p:sldId id="280" r:id="rId11"/>
    <p:sldId id="277" r:id="rId12"/>
    <p:sldId id="287" r:id="rId13"/>
    <p:sldId id="281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98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Student Population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2008-09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Student Population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2009-10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Student Population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2010-11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Student Population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2011-12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Student Population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363072"/>
        <c:axId val="77364608"/>
      </c:barChart>
      <c:catAx>
        <c:axId val="7736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77364608"/>
        <c:crosses val="autoZero"/>
        <c:auto val="1"/>
        <c:lblAlgn val="ctr"/>
        <c:lblOffset val="100"/>
        <c:noMultiLvlLbl val="0"/>
      </c:catAx>
      <c:valAx>
        <c:axId val="77364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363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62913">
          <a:srgbClr val="EABDC7"/>
        </a:gs>
        <a:gs pos="39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81889763779529E-2"/>
          <c:y val="4.8281249999999998E-2"/>
          <c:w val="0.65988680874585026"/>
          <c:h val="0.9034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Econ. Disadvantaged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0.496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2008-09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Econ. Disadvantaged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0.53100000000000003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2009-10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Econ. Disadvantaged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0.60899999999999999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2010-11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Econ. Disadvantaged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0.67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2011-12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Econ. Disadvantaged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0.70199999999999996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axId val="77372416"/>
        <c:axId val="82625664"/>
      </c:barChart>
      <c:catAx>
        <c:axId val="77372416"/>
        <c:scaling>
          <c:orientation val="minMax"/>
        </c:scaling>
        <c:delete val="1"/>
        <c:axPos val="b"/>
        <c:majorTickMark val="out"/>
        <c:minorTickMark val="none"/>
        <c:tickLblPos val="nextTo"/>
        <c:crossAx val="82625664"/>
        <c:crosses val="autoZero"/>
        <c:auto val="1"/>
        <c:lblAlgn val="ctr"/>
        <c:lblOffset val="100"/>
        <c:noMultiLvlLbl val="0"/>
      </c:catAx>
      <c:valAx>
        <c:axId val="8262566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77372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gradFill>
      <a:gsLst>
        <a:gs pos="1000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3FB1C5E-36DD-4CB0-A6CF-45E25198968C}" type="datetimeFigureOut">
              <a:rPr lang="en-US" smtClean="0"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7EA367-E5A5-4961-B83C-F3A6D1398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1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1B9A9E3-308F-4CE2-BB64-9BCB593140C8}" type="datetimeFigureOut">
              <a:rPr lang="en-US" smtClean="0"/>
              <a:t>11/21/2011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14E1E09-B1D2-41AC-B48C-85505744E94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6224" y="304800"/>
            <a:ext cx="5105400" cy="2868168"/>
          </a:xfrm>
        </p:spPr>
        <p:txBody>
          <a:bodyPr/>
          <a:lstStyle/>
          <a:p>
            <a:r>
              <a:rPr lang="en-US" b="0" i="1" dirty="0" smtClean="0">
                <a:solidFill>
                  <a:schemeClr val="bg1"/>
                </a:solidFill>
              </a:rPr>
              <a:t>Prairie Elementary</a:t>
            </a:r>
            <a:endParaRPr lang="en-US" b="0" i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Owner\AppData\Local\Microsoft\Windows\Temporary Internet Files\Content.IE5\KHVLVIA6\MP90043950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3400"/>
            <a:ext cx="2898648" cy="184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02024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9000" y="38100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</a:rPr>
              <a:t>MOVING FORWARD…</a:t>
            </a:r>
          </a:p>
        </p:txBody>
      </p:sp>
    </p:spTree>
    <p:extLst>
      <p:ext uri="{BB962C8B-B14F-4D97-AF65-F5344CB8AC3E}">
        <p14:creationId xmlns:p14="http://schemas.microsoft.com/office/powerpoint/2010/main" val="36974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 are…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100899883"/>
              </p:ext>
            </p:extLst>
          </p:nvPr>
        </p:nvGraphicFramePr>
        <p:xfrm>
          <a:off x="838200" y="21336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0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3983" y="1143000"/>
            <a:ext cx="7242048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        Economically Disadvantaged</a:t>
            </a:r>
            <a:endParaRPr lang="en-US" sz="24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510161" y="443806"/>
            <a:ext cx="5591274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                            </a:t>
            </a:r>
            <a:r>
              <a:rPr lang="en-US" sz="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lang="en-US" sz="15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434516"/>
            <a:ext cx="5943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Who we are…</a:t>
            </a:r>
            <a:endParaRPr lang="en-US" dirty="0"/>
          </a:p>
        </p:txBody>
      </p:sp>
      <p:pic>
        <p:nvPicPr>
          <p:cNvPr id="10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817395794"/>
              </p:ext>
            </p:extLst>
          </p:nvPr>
        </p:nvGraphicFramePr>
        <p:xfrm>
          <a:off x="779929" y="2438400"/>
          <a:ext cx="630667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861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   </a:t>
            </a:r>
            <a:r>
              <a:rPr lang="en-US" sz="2400" dirty="0" smtClean="0"/>
              <a:t>Race/Ethnicity</a:t>
            </a:r>
            <a:endParaRPr lang="en-US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563863" y="674638"/>
            <a:ext cx="548387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lang="en-US" sz="15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Building  - Click on the Text Version link to view a text version of this graph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352425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istrict  - Click on the Text Version link to view a text version of this graph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49419"/>
            <a:ext cx="3359411" cy="335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533400"/>
            <a:ext cx="716941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Trebuchet MS"/>
                <a:ea typeface="+mj-ea"/>
                <a:cs typeface="+mj-cs"/>
              </a:rPr>
              <a:t>Who we are…</a:t>
            </a:r>
            <a:endParaRPr lang="en-US" dirty="0"/>
          </a:p>
        </p:txBody>
      </p:sp>
      <p:pic>
        <p:nvPicPr>
          <p:cNvPr id="8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2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96108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3336904"/>
            <a:ext cx="5867400" cy="338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457200"/>
            <a:ext cx="6477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Where </a:t>
            </a:r>
            <a:r>
              <a:rPr lang="en-US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we’ve been. </a:t>
            </a:r>
            <a: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. . .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403023"/>
              </p:ext>
            </p:extLst>
          </p:nvPr>
        </p:nvGraphicFramePr>
        <p:xfrm>
          <a:off x="1295400" y="1206298"/>
          <a:ext cx="5334000" cy="2005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</a:tblGrid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Reading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AYP Goal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AYP Goal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73.4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77.8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82.3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86.7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91.1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95.6</a:t>
                      </a:r>
                    </a:p>
                  </a:txBody>
                  <a:tcPr marL="9525" marR="9525" marT="9525" marB="0" anchor="b"/>
                </a:tc>
              </a:tr>
              <a:tr h="1683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</a:tr>
              <a:tr h="36469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17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are. . . .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759289"/>
              </p:ext>
            </p:extLst>
          </p:nvPr>
        </p:nvGraphicFramePr>
        <p:xfrm>
          <a:off x="228600" y="1643496"/>
          <a:ext cx="5943600" cy="4981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449"/>
                <a:gridCol w="1619898"/>
                <a:gridCol w="1840253"/>
              </a:tblGrid>
              <a:tr h="781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2010 Reading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2011 </a:t>
                      </a:r>
                      <a:r>
                        <a:rPr lang="en-US" sz="2800" b="1" u="none" strike="noStrike" dirty="0" smtClean="0">
                          <a:effectLst/>
                        </a:rPr>
                        <a:t>Reading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3rd: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56.90%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76.67%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4th: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71.20%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75%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5th: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74.60%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80.30%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Building: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67.40%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 smtClean="0">
                          <a:effectLst/>
                        </a:rPr>
                        <a:t>78.50%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SubGroups: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 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White: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68.10%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79.19%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SPED: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47.80%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54.54%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Free/Reduced Lunch: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59.30%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76.33%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337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3372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712230"/>
              </p:ext>
            </p:extLst>
          </p:nvPr>
        </p:nvGraphicFramePr>
        <p:xfrm>
          <a:off x="6248400" y="1676401"/>
          <a:ext cx="990600" cy="4343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848510">
                <a:tc>
                  <a:txBody>
                    <a:bodyPr/>
                    <a:lstStyle/>
                    <a:p>
                      <a:r>
                        <a:rPr lang="en-US" dirty="0" smtClean="0"/>
                        <a:t>% Gain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+ 19.77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+ 3.8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+ 5.7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+ 11.1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</a:t>
                      </a:r>
                      <a:r>
                        <a:rPr lang="en-US" baseline="0" dirty="0" smtClean="0"/>
                        <a:t> 11.09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+ 6.74</a:t>
                      </a:r>
                      <a:endParaRPr lang="en-US" dirty="0"/>
                    </a:p>
                  </a:txBody>
                  <a:tcPr/>
                </a:tc>
              </a:tr>
              <a:tr h="436861">
                <a:tc>
                  <a:txBody>
                    <a:bodyPr/>
                    <a:lstStyle/>
                    <a:p>
                      <a:r>
                        <a:rPr lang="en-US" dirty="0" smtClean="0"/>
                        <a:t>+ 17.03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048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1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applause.wav"/>
          </p:stSnd>
        </p:sndAc>
      </p:transition>
    </mc:Choice>
    <mc:Fallback xmlns="">
      <p:transition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are. . . .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670158"/>
              </p:ext>
            </p:extLst>
          </p:nvPr>
        </p:nvGraphicFramePr>
        <p:xfrm>
          <a:off x="457200" y="2013466"/>
          <a:ext cx="5486400" cy="4545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39749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2010 Math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/>
                        </a:rPr>
                        <a:t>2011 </a:t>
                      </a:r>
                      <a:r>
                        <a:rPr lang="en-US" sz="2800" b="1" u="none" strike="noStrike" dirty="0" smtClean="0">
                          <a:effectLst/>
                        </a:rPr>
                        <a:t>Math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3rd: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56.90%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81.67%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4th: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72.70%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73.33%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5th: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50.80%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65.57%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Building: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60.50%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 smtClean="0">
                          <a:effectLst/>
                        </a:rPr>
                        <a:t>73.70%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SubGroups: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White: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59.70%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71.68%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SPED: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34.80%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60.61%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6413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Free/Reduced Lunch: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1" u="none" strike="noStrike" dirty="0">
                          <a:effectLst/>
                        </a:rPr>
                        <a:t>70.99%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749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05600" y="182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239" y="1676400"/>
            <a:ext cx="1147314" cy="4343400"/>
          </a:xfrm>
          <a:prstGeom prst="rect">
            <a:avLst/>
          </a:prstGeom>
        </p:spPr>
      </p:pic>
      <p:pic>
        <p:nvPicPr>
          <p:cNvPr id="7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76" y="315544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64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are. . . .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802901"/>
              </p:ext>
            </p:extLst>
          </p:nvPr>
        </p:nvGraphicFramePr>
        <p:xfrm>
          <a:off x="304800" y="2667000"/>
          <a:ext cx="6172200" cy="90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 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 Science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84.67%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86.67%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320417"/>
              </p:ext>
            </p:extLst>
          </p:nvPr>
        </p:nvGraphicFramePr>
        <p:xfrm>
          <a:off x="6667500" y="2362200"/>
          <a:ext cx="11430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% Gain</a:t>
                      </a:r>
                      <a:endParaRPr lang="en-US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+2.0%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82388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21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Where are we going…….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287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All students </a:t>
            </a:r>
            <a:r>
              <a:rPr lang="en-US" sz="2400" dirty="0"/>
              <a:t>will show </a:t>
            </a:r>
            <a:r>
              <a:rPr lang="en-US" sz="2400" dirty="0" smtClean="0"/>
              <a:t>a 10% improvement on the  Kansas Reading </a:t>
            </a:r>
            <a:r>
              <a:rPr lang="en-US" sz="2400" dirty="0"/>
              <a:t>Assessments in </a:t>
            </a:r>
            <a:r>
              <a:rPr lang="en-US" sz="2400" dirty="0" smtClean="0"/>
              <a:t>2011-2012.</a:t>
            </a:r>
            <a:endParaRPr lang="en-US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All </a:t>
            </a:r>
            <a:r>
              <a:rPr lang="en-US" sz="2400" dirty="0" smtClean="0"/>
              <a:t>students </a:t>
            </a:r>
            <a:r>
              <a:rPr lang="en-US" sz="2400" dirty="0"/>
              <a:t>will </a:t>
            </a:r>
            <a:r>
              <a:rPr lang="en-US" sz="2400" dirty="0" smtClean="0"/>
              <a:t>show a 10% improvement on the  Kansas Math </a:t>
            </a:r>
            <a:r>
              <a:rPr lang="en-US" sz="2400" dirty="0"/>
              <a:t>Assessments in 2011-2012.</a:t>
            </a: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/>
              <a:t>Office referrals will be reduced by 30</a:t>
            </a:r>
            <a:r>
              <a:rPr lang="en-US" sz="2400" dirty="0"/>
              <a:t>%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85</a:t>
            </a:r>
            <a:r>
              <a:rPr lang="en-US" sz="2400" dirty="0"/>
              <a:t>% </a:t>
            </a:r>
            <a:r>
              <a:rPr lang="en-US" sz="2400" dirty="0" smtClean="0"/>
              <a:t>of </a:t>
            </a:r>
            <a:r>
              <a:rPr lang="en-US" sz="2400" dirty="0"/>
              <a:t>students will be in Tier 1 </a:t>
            </a:r>
            <a:r>
              <a:rPr lang="en-US" sz="2400" dirty="0" smtClean="0"/>
              <a:t>both </a:t>
            </a:r>
            <a:r>
              <a:rPr lang="en-US" sz="2400" dirty="0"/>
              <a:t>academically </a:t>
            </a:r>
            <a:r>
              <a:rPr lang="en-US" sz="2400" dirty="0" smtClean="0"/>
              <a:t>    and </a:t>
            </a:r>
            <a:r>
              <a:rPr lang="en-US" sz="2400" dirty="0"/>
              <a:t>behaviorally.</a:t>
            </a:r>
          </a:p>
        </p:txBody>
      </p:sp>
      <p:pic>
        <p:nvPicPr>
          <p:cNvPr id="4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48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92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2390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How WE ARE going to get there…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47545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TAPS after school program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3rd-5th 30 min. intense intervention time daily for  math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Literacy First reading interventions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34 Students 1</a:t>
            </a:r>
            <a:r>
              <a:rPr lang="en-US" baseline="30000" dirty="0" smtClean="0"/>
              <a:t>st</a:t>
            </a:r>
            <a:r>
              <a:rPr lang="en-US" dirty="0" smtClean="0"/>
              <a:t>-5</a:t>
            </a:r>
            <a:r>
              <a:rPr lang="en-US" sz="2800" baseline="30000" dirty="0" smtClean="0"/>
              <a:t>th</a:t>
            </a:r>
            <a:r>
              <a:rPr lang="en-US" dirty="0" smtClean="0"/>
              <a:t> pulled daily for 20 minute Skill Based Groups in Math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60 </a:t>
            </a:r>
            <a:r>
              <a:rPr lang="en-US" dirty="0" smtClean="0"/>
              <a:t>Students K-5</a:t>
            </a:r>
            <a:r>
              <a:rPr lang="en-US" baseline="30000" dirty="0" smtClean="0"/>
              <a:t>th</a:t>
            </a:r>
            <a:r>
              <a:rPr lang="en-US" dirty="0" smtClean="0"/>
              <a:t> pulled daily for 20 minute Skill Based Groups in Reading</a:t>
            </a:r>
          </a:p>
          <a:p>
            <a:endParaRPr lang="en-US" dirty="0"/>
          </a:p>
        </p:txBody>
      </p:sp>
      <p:pic>
        <p:nvPicPr>
          <p:cNvPr id="4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27175" cy="15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56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381000"/>
            <a:ext cx="7242048" cy="79337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How WE ARE going to get there…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057400"/>
            <a:ext cx="563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PRAIRE P.R.I.D.E.</a:t>
            </a: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Positive Behavior Interventions and Supports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4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"/>
            <a:ext cx="1450975" cy="144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4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95400"/>
            <a:ext cx="7239000" cy="1143000"/>
          </a:xfrm>
        </p:spPr>
        <p:txBody>
          <a:bodyPr>
            <a:normAutofit/>
          </a:bodyPr>
          <a:lstStyle/>
          <a:p>
            <a:r>
              <a:rPr lang="en-US" sz="2000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</a:t>
            </a:r>
            <a:r>
              <a:rPr lang="en-US" sz="2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aximize all students’ Academic </a:t>
            </a:r>
            <a:r>
              <a:rPr lang="en-US" sz="2000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r>
              <a:rPr lang="en-US" sz="2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chievement along with Social/Emotional and Behavioral </a:t>
            </a:r>
            <a:r>
              <a:rPr lang="en-US" sz="2000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en-US" sz="2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evelopment</a:t>
            </a:r>
            <a:endParaRPr lang="en-US" sz="20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7239000" cy="4846320"/>
          </a:xfrm>
        </p:spPr>
        <p:txBody>
          <a:bodyPr/>
          <a:lstStyle/>
          <a:p>
            <a:r>
              <a:rPr lang="en-US" dirty="0" smtClean="0"/>
              <a:t>PK-5 Grade Level </a:t>
            </a:r>
            <a:r>
              <a:rPr lang="en-US" dirty="0"/>
              <a:t>B</a:t>
            </a:r>
            <a:r>
              <a:rPr lang="en-US" dirty="0" smtClean="0"/>
              <a:t>ehavioral </a:t>
            </a:r>
            <a:r>
              <a:rPr lang="en-US" dirty="0"/>
              <a:t>M</a:t>
            </a:r>
            <a:r>
              <a:rPr lang="en-US" dirty="0" smtClean="0"/>
              <a:t>atrixes</a:t>
            </a:r>
          </a:p>
          <a:p>
            <a:r>
              <a:rPr lang="en-US" dirty="0" smtClean="0"/>
              <a:t>Stop and Think Social Skills</a:t>
            </a:r>
          </a:p>
          <a:p>
            <a:r>
              <a:rPr lang="en-US" dirty="0" smtClean="0"/>
              <a:t>Family Nights</a:t>
            </a:r>
          </a:p>
          <a:p>
            <a:r>
              <a:rPr lang="en-US" dirty="0" smtClean="0"/>
              <a:t>Monthly and Quarterly Recognitions</a:t>
            </a:r>
          </a:p>
          <a:p>
            <a:r>
              <a:rPr lang="en-US" dirty="0" smtClean="0"/>
              <a:t>Class Councils</a:t>
            </a:r>
          </a:p>
          <a:p>
            <a:r>
              <a:rPr lang="en-US" dirty="0" err="1" smtClean="0"/>
              <a:t>Mandt</a:t>
            </a:r>
            <a:r>
              <a:rPr lang="en-US" dirty="0" smtClean="0"/>
              <a:t> Training for all staff</a:t>
            </a:r>
          </a:p>
          <a:p>
            <a:r>
              <a:rPr lang="en-US" dirty="0" smtClean="0"/>
              <a:t>Relationship with Tri-City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5334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How </a:t>
            </a:r>
            <a:r>
              <a:rPr lang="en-US" sz="2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we are </a:t>
            </a:r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going to get </a:t>
            </a:r>
            <a:r>
              <a:rPr lang="en-US" sz="2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there…</a:t>
            </a:r>
            <a:endParaRPr lang="en-US" sz="2800" dirty="0"/>
          </a:p>
        </p:txBody>
      </p:sp>
      <p:pic>
        <p:nvPicPr>
          <p:cNvPr id="5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400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7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143000"/>
            <a:ext cx="69342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Improvement Plan Grant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667000"/>
            <a:ext cx="6705600" cy="386493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3000" dirty="0" smtClean="0"/>
              <a:t>2 hours extra PLC time for all grade levels each month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/>
              <a:t>PLC coaching with Dennis King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/>
              <a:t>Hover Cams for interactive technologies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/>
              <a:t>Funds to expand classroom libraries and math </a:t>
            </a:r>
            <a:r>
              <a:rPr lang="en-US" sz="3000" dirty="0" err="1" smtClean="0"/>
              <a:t>manipulatives</a:t>
            </a:r>
            <a:endParaRPr lang="en-US" sz="3000" dirty="0" smtClean="0"/>
          </a:p>
          <a:p>
            <a:pPr>
              <a:buFont typeface="Wingdings" pitchFamily="2" charset="2"/>
              <a:buChar char="Ø"/>
            </a:pPr>
            <a:r>
              <a:rPr lang="en-US" sz="3000" dirty="0" smtClean="0"/>
              <a:t>Additional </a:t>
            </a:r>
            <a:r>
              <a:rPr lang="en-US" sz="3000" dirty="0" err="1" smtClean="0"/>
              <a:t>AIMSWeb</a:t>
            </a:r>
            <a:r>
              <a:rPr lang="en-US" sz="3000" dirty="0" smtClean="0"/>
              <a:t> training on data based decision making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/>
              <a:t>Additional </a:t>
            </a:r>
            <a:r>
              <a:rPr lang="en-US" sz="3000" dirty="0" err="1" smtClean="0"/>
              <a:t>EveryDay</a:t>
            </a:r>
            <a:r>
              <a:rPr lang="en-US" sz="3000" dirty="0" smtClean="0"/>
              <a:t> Math coaching and training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334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How </a:t>
            </a:r>
            <a:r>
              <a:rPr lang="en-US" sz="2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WE ARE </a:t>
            </a:r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going to </a:t>
            </a:r>
            <a:r>
              <a:rPr lang="en-US" sz="2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get there</a:t>
            </a:r>
            <a:r>
              <a:rPr lang="en-US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…</a:t>
            </a:r>
            <a:endParaRPr lang="en-US" sz="2800" dirty="0"/>
          </a:p>
        </p:txBody>
      </p:sp>
      <p:pic>
        <p:nvPicPr>
          <p:cNvPr id="5" name="Picture 1" descr="C:\Users\Owner\AppData\Local\Microsoft\Windows\Temporary Internet Files\Content.IE5\1O84YC3J\MCAN01231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6871"/>
            <a:ext cx="16795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62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442</Words>
  <Application>Microsoft Office PowerPoint</Application>
  <PresentationFormat>On-screen Show (4:3)</PresentationFormat>
  <Paragraphs>151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Opulent</vt:lpstr>
      <vt:lpstr>Prairie Elementary</vt:lpstr>
      <vt:lpstr>Who we are…</vt:lpstr>
      <vt:lpstr>         Economically Disadvantaged</vt:lpstr>
      <vt:lpstr>                  Race/Ethnicity</vt:lpstr>
      <vt:lpstr>PowerPoint Presentation</vt:lpstr>
      <vt:lpstr>Where we are. . . . </vt:lpstr>
      <vt:lpstr>Where we are. . . . </vt:lpstr>
      <vt:lpstr>Where we are. . . . </vt:lpstr>
      <vt:lpstr>Where are we going…….</vt:lpstr>
      <vt:lpstr>How WE ARE going to get there…</vt:lpstr>
      <vt:lpstr>How WE ARE going to get there…</vt:lpstr>
      <vt:lpstr>Maximize all students’ Academic Achievement along with Social/Emotional and Behavioral Development</vt:lpstr>
      <vt:lpstr>Improvement Plan Grant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Day In the life of a third grader</dc:title>
  <dc:creator>Owner</dc:creator>
  <cp:lastModifiedBy>Owner</cp:lastModifiedBy>
  <cp:revision>66</cp:revision>
  <cp:lastPrinted>2011-11-18T15:43:39Z</cp:lastPrinted>
  <dcterms:created xsi:type="dcterms:W3CDTF">2010-09-12T16:01:00Z</dcterms:created>
  <dcterms:modified xsi:type="dcterms:W3CDTF">2011-11-22T00:41:09Z</dcterms:modified>
</cp:coreProperties>
</file>