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2.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5.xml" ContentType="application/vnd.openxmlformats-officedocument.presentationml.notesSlide+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70" r:id="rId3"/>
    <p:sldId id="271" r:id="rId4"/>
    <p:sldId id="273" r:id="rId5"/>
    <p:sldId id="272" r:id="rId6"/>
    <p:sldId id="269" r:id="rId7"/>
    <p:sldId id="257" r:id="rId8"/>
    <p:sldId id="274" r:id="rId9"/>
    <p:sldId id="258" r:id="rId10"/>
    <p:sldId id="259" r:id="rId11"/>
    <p:sldId id="261" r:id="rId12"/>
    <p:sldId id="260" r:id="rId13"/>
    <p:sldId id="262" r:id="rId14"/>
    <p:sldId id="264" r:id="rId15"/>
    <p:sldId id="265" r:id="rId16"/>
    <p:sldId id="266" r:id="rId17"/>
    <p:sldId id="267" r:id="rId18"/>
    <p:sldId id="268" r:id="rId19"/>
    <p:sldId id="275" r:id="rId20"/>
    <p:sldId id="276" r:id="rId21"/>
    <p:sldId id="277" r:id="rId22"/>
    <p:sldId id="278"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2" d="100"/>
          <a:sy n="82" d="100"/>
        </p:scale>
        <p:origin x="-1026" y="2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Owner\Documents\Back%20to%20School\Copy%20of%20Charts%20and%20graphs%20for%20BO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Owner\Documents\Back%20to%20School\Copy%20of%20Charts%20and%20graphs%20for%20BO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Owner\Documents\Back%20to%20School\Copy%20of%20Charts%20and%20graphs%20for%20BO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Owner\Documents\Back%20to%20School\Copy%20of%20Charts%20and%20graphs%20for%20BO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Owner\Documents\Back%20to%20School\Copy%20of%20Charts%20and%20graphs%20for%20BO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Owner\Documents\Back%20to%20School\Copy%20of%20Charts%20and%20graphs%20for%20BO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Owner\Documents\Back%20to%20School\Copy%20of%20Charts%20and%20graphs%20for%20BOE.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Owner\Documents\Back%20to%20School\Copy%20of%20Charts%20and%20graphs%20for%20BO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000"/>
            </a:pPr>
            <a:r>
              <a:rPr lang="en-US" sz="2000"/>
              <a:t>Ruth Clark September 20th Count 2010</a:t>
            </a:r>
          </a:p>
        </c:rich>
      </c:tx>
      <c:layout/>
      <c:overlay val="0"/>
    </c:title>
    <c:autoTitleDeleted val="0"/>
    <c:plotArea>
      <c:layout>
        <c:manualLayout>
          <c:layoutTarget val="inner"/>
          <c:xMode val="edge"/>
          <c:yMode val="edge"/>
          <c:x val="8.607174103237096E-2"/>
          <c:y val="0.17422462817147857"/>
          <c:w val="0.73812357830271214"/>
          <c:h val="0.70053623505395157"/>
        </c:manualLayout>
      </c:layout>
      <c:barChart>
        <c:barDir val="col"/>
        <c:grouping val="clustered"/>
        <c:varyColors val="0"/>
        <c:ser>
          <c:idx val="0"/>
          <c:order val="0"/>
          <c:invertIfNegative val="0"/>
          <c:dLbls>
            <c:txPr>
              <a:bodyPr/>
              <a:lstStyle/>
              <a:p>
                <a:pPr>
                  <a:defRPr sz="2000"/>
                </a:pPr>
                <a:endParaRPr lang="en-US"/>
              </a:p>
            </c:txPr>
            <c:dLblPos val="inEnd"/>
            <c:showLegendKey val="0"/>
            <c:showVal val="1"/>
            <c:showCatName val="0"/>
            <c:showSerName val="0"/>
            <c:showPercent val="0"/>
            <c:showBubbleSize val="0"/>
            <c:showLeaderLines val="0"/>
          </c:dLbls>
          <c:cat>
            <c:numLit>
              <c:formatCode>General</c:formatCode>
              <c:ptCount val="6"/>
              <c:pt idx="0">
                <c:v>2006</c:v>
              </c:pt>
              <c:pt idx="1">
                <c:v>2007</c:v>
              </c:pt>
              <c:pt idx="2">
                <c:v>2008</c:v>
              </c:pt>
              <c:pt idx="3">
                <c:v>2009</c:v>
              </c:pt>
              <c:pt idx="4">
                <c:v>2010</c:v>
              </c:pt>
              <c:pt idx="5">
                <c:v>2011</c:v>
              </c:pt>
            </c:numLit>
          </c:cat>
          <c:val>
            <c:numRef>
              <c:f>Sheet9!$A$1:$A$6</c:f>
              <c:numCache>
                <c:formatCode>General</c:formatCode>
                <c:ptCount val="6"/>
                <c:pt idx="0">
                  <c:v>329</c:v>
                </c:pt>
                <c:pt idx="1">
                  <c:v>319</c:v>
                </c:pt>
                <c:pt idx="2">
                  <c:v>344</c:v>
                </c:pt>
                <c:pt idx="3">
                  <c:v>367</c:v>
                </c:pt>
                <c:pt idx="4">
                  <c:v>375</c:v>
                </c:pt>
                <c:pt idx="5">
                  <c:v>370</c:v>
                </c:pt>
              </c:numCache>
            </c:numRef>
          </c:val>
        </c:ser>
        <c:dLbls>
          <c:dLblPos val="inEnd"/>
          <c:showLegendKey val="0"/>
          <c:showVal val="1"/>
          <c:showCatName val="0"/>
          <c:showSerName val="0"/>
          <c:showPercent val="0"/>
          <c:showBubbleSize val="0"/>
        </c:dLbls>
        <c:gapWidth val="150"/>
        <c:axId val="80072704"/>
        <c:axId val="80075392"/>
      </c:barChart>
      <c:catAx>
        <c:axId val="80072704"/>
        <c:scaling>
          <c:orientation val="minMax"/>
        </c:scaling>
        <c:delete val="0"/>
        <c:axPos val="b"/>
        <c:numFmt formatCode="General" sourceLinked="1"/>
        <c:majorTickMark val="out"/>
        <c:minorTickMark val="none"/>
        <c:tickLblPos val="nextTo"/>
        <c:crossAx val="80075392"/>
        <c:crosses val="autoZero"/>
        <c:auto val="1"/>
        <c:lblAlgn val="ctr"/>
        <c:lblOffset val="100"/>
        <c:noMultiLvlLbl val="0"/>
      </c:catAx>
      <c:valAx>
        <c:axId val="80075392"/>
        <c:scaling>
          <c:orientation val="minMax"/>
        </c:scaling>
        <c:delete val="0"/>
        <c:axPos val="l"/>
        <c:title>
          <c:tx>
            <c:rich>
              <a:bodyPr rot="-5400000" vert="horz"/>
              <a:lstStyle/>
              <a:p>
                <a:pPr>
                  <a:defRPr sz="1400"/>
                </a:pPr>
                <a:r>
                  <a:rPr lang="en-US" sz="1400"/>
                  <a:t>Number of Students</a:t>
                </a:r>
              </a:p>
            </c:rich>
          </c:tx>
          <c:layout/>
          <c:overlay val="0"/>
        </c:title>
        <c:numFmt formatCode="General" sourceLinked="1"/>
        <c:majorTickMark val="out"/>
        <c:minorTickMark val="none"/>
        <c:tickLblPos val="nextTo"/>
        <c:txPr>
          <a:bodyPr/>
          <a:lstStyle/>
          <a:p>
            <a:pPr>
              <a:defRPr sz="1200"/>
            </a:pPr>
            <a:endParaRPr lang="en-US"/>
          </a:p>
        </c:txPr>
        <c:crossAx val="80072704"/>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Ruth Clark Student Data Percentage of Low SES Students</a:t>
            </a:r>
          </a:p>
        </c:rich>
      </c:tx>
      <c:layout/>
      <c:overlay val="0"/>
    </c:title>
    <c:autoTitleDeleted val="0"/>
    <c:plotArea>
      <c:layout/>
      <c:barChart>
        <c:barDir val="col"/>
        <c:grouping val="clustered"/>
        <c:varyColors val="0"/>
        <c:ser>
          <c:idx val="0"/>
          <c:order val="0"/>
          <c:tx>
            <c:strRef>
              <c:f>Sheet2!$B$2:$B$6</c:f>
              <c:strCache>
                <c:ptCount val="1"/>
                <c:pt idx="0">
                  <c:v>50 42.9 45.4 48.1 51</c:v>
                </c:pt>
              </c:strCache>
            </c:strRef>
          </c:tx>
          <c:invertIfNegative val="0"/>
          <c:dLbls>
            <c:txPr>
              <a:bodyPr/>
              <a:lstStyle/>
              <a:p>
                <a:pPr>
                  <a:defRPr sz="1800"/>
                </a:pPr>
                <a:endParaRPr lang="en-US"/>
              </a:p>
            </c:txPr>
            <c:showLegendKey val="0"/>
            <c:showVal val="1"/>
            <c:showCatName val="0"/>
            <c:showSerName val="0"/>
            <c:showPercent val="0"/>
            <c:showBubbleSize val="0"/>
            <c:showLeaderLines val="0"/>
          </c:dLbls>
          <c:cat>
            <c:numLit>
              <c:formatCode>General</c:formatCode>
              <c:ptCount val="6"/>
              <c:pt idx="0">
                <c:v>2006</c:v>
              </c:pt>
              <c:pt idx="1">
                <c:v>2007</c:v>
              </c:pt>
              <c:pt idx="2">
                <c:v>2008</c:v>
              </c:pt>
              <c:pt idx="3">
                <c:v>2009</c:v>
              </c:pt>
              <c:pt idx="4">
                <c:v>2010</c:v>
              </c:pt>
              <c:pt idx="5">
                <c:v>2011</c:v>
              </c:pt>
            </c:numLit>
          </c:cat>
          <c:val>
            <c:numRef>
              <c:f>Sheet2!$B$2:$B$7</c:f>
              <c:numCache>
                <c:formatCode>General</c:formatCode>
                <c:ptCount val="6"/>
                <c:pt idx="0">
                  <c:v>50</c:v>
                </c:pt>
                <c:pt idx="1">
                  <c:v>42.9</c:v>
                </c:pt>
                <c:pt idx="2">
                  <c:v>45.4</c:v>
                </c:pt>
                <c:pt idx="3">
                  <c:v>48.1</c:v>
                </c:pt>
                <c:pt idx="4">
                  <c:v>51</c:v>
                </c:pt>
                <c:pt idx="5">
                  <c:v>52</c:v>
                </c:pt>
              </c:numCache>
            </c:numRef>
          </c:val>
        </c:ser>
        <c:dLbls>
          <c:showLegendKey val="0"/>
          <c:showVal val="1"/>
          <c:showCatName val="0"/>
          <c:showSerName val="0"/>
          <c:showPercent val="0"/>
          <c:showBubbleSize val="0"/>
        </c:dLbls>
        <c:gapWidth val="150"/>
        <c:axId val="80095488"/>
        <c:axId val="80118912"/>
      </c:barChart>
      <c:catAx>
        <c:axId val="80095488"/>
        <c:scaling>
          <c:orientation val="minMax"/>
        </c:scaling>
        <c:delete val="0"/>
        <c:axPos val="b"/>
        <c:numFmt formatCode="General" sourceLinked="1"/>
        <c:majorTickMark val="out"/>
        <c:minorTickMark val="none"/>
        <c:tickLblPos val="nextTo"/>
        <c:txPr>
          <a:bodyPr/>
          <a:lstStyle/>
          <a:p>
            <a:pPr>
              <a:defRPr sz="1400"/>
            </a:pPr>
            <a:endParaRPr lang="en-US"/>
          </a:p>
        </c:txPr>
        <c:crossAx val="80118912"/>
        <c:crosses val="autoZero"/>
        <c:auto val="1"/>
        <c:lblAlgn val="ctr"/>
        <c:lblOffset val="100"/>
        <c:noMultiLvlLbl val="0"/>
      </c:catAx>
      <c:valAx>
        <c:axId val="80118912"/>
        <c:scaling>
          <c:orientation val="minMax"/>
        </c:scaling>
        <c:delete val="0"/>
        <c:axPos val="l"/>
        <c:title>
          <c:tx>
            <c:rich>
              <a:bodyPr rot="-5400000" vert="horz"/>
              <a:lstStyle/>
              <a:p>
                <a:pPr>
                  <a:defRPr sz="1400"/>
                </a:pPr>
                <a:r>
                  <a:rPr lang="en-US" sz="1400" dirty="0" smtClean="0"/>
                  <a:t>Percentage </a:t>
                </a:r>
                <a:r>
                  <a:rPr lang="en-US" sz="1400" dirty="0"/>
                  <a:t>of Low SES</a:t>
                </a:r>
              </a:p>
            </c:rich>
          </c:tx>
          <c:layout>
            <c:manualLayout>
              <c:xMode val="edge"/>
              <c:yMode val="edge"/>
              <c:x val="0"/>
              <c:y val="0.36398876196813429"/>
            </c:manualLayout>
          </c:layout>
          <c:overlay val="0"/>
        </c:title>
        <c:numFmt formatCode="General" sourceLinked="1"/>
        <c:majorTickMark val="out"/>
        <c:minorTickMark val="none"/>
        <c:tickLblPos val="nextTo"/>
        <c:txPr>
          <a:bodyPr/>
          <a:lstStyle/>
          <a:p>
            <a:pPr>
              <a:defRPr sz="1400"/>
            </a:pPr>
            <a:endParaRPr lang="en-US"/>
          </a:p>
        </c:txPr>
        <c:crossAx val="80095488"/>
        <c:crosses val="autoZero"/>
        <c:crossBetween val="between"/>
      </c:valAx>
      <c:spPr>
        <a:noFill/>
        <a:ln w="25400">
          <a:noFill/>
        </a:ln>
      </c:spPr>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Ruth Clark ELL Students</a:t>
            </a:r>
          </a:p>
        </c:rich>
      </c:tx>
      <c:overlay val="0"/>
    </c:title>
    <c:autoTitleDeleted val="0"/>
    <c:plotArea>
      <c:layout/>
      <c:barChart>
        <c:barDir val="col"/>
        <c:grouping val="clustered"/>
        <c:varyColors val="0"/>
        <c:ser>
          <c:idx val="0"/>
          <c:order val="0"/>
          <c:invertIfNegative val="0"/>
          <c:dLbls>
            <c:txPr>
              <a:bodyPr/>
              <a:lstStyle/>
              <a:p>
                <a:pPr>
                  <a:defRPr sz="1800"/>
                </a:pPr>
                <a:endParaRPr lang="en-US"/>
              </a:p>
            </c:txPr>
            <c:dLblPos val="outEnd"/>
            <c:showLegendKey val="0"/>
            <c:showVal val="1"/>
            <c:showCatName val="0"/>
            <c:showSerName val="0"/>
            <c:showPercent val="0"/>
            <c:showBubbleSize val="0"/>
            <c:showLeaderLines val="0"/>
          </c:dLbls>
          <c:cat>
            <c:numLit>
              <c:formatCode>General</c:formatCode>
              <c:ptCount val="6"/>
              <c:pt idx="0">
                <c:v>2006</c:v>
              </c:pt>
              <c:pt idx="1">
                <c:v>2007</c:v>
              </c:pt>
              <c:pt idx="2">
                <c:v>2008</c:v>
              </c:pt>
              <c:pt idx="3">
                <c:v>2009</c:v>
              </c:pt>
              <c:pt idx="4">
                <c:v>2010</c:v>
              </c:pt>
              <c:pt idx="5">
                <c:v>2011</c:v>
              </c:pt>
            </c:numLit>
          </c:cat>
          <c:val>
            <c:numRef>
              <c:f>Sheet3!$B$2:$B$7</c:f>
              <c:numCache>
                <c:formatCode>General</c:formatCode>
                <c:ptCount val="6"/>
                <c:pt idx="0">
                  <c:v>6.4</c:v>
                </c:pt>
                <c:pt idx="1">
                  <c:v>9.1</c:v>
                </c:pt>
                <c:pt idx="2">
                  <c:v>17.8</c:v>
                </c:pt>
                <c:pt idx="3">
                  <c:v>16.8</c:v>
                </c:pt>
                <c:pt idx="4">
                  <c:v>15.2</c:v>
                </c:pt>
                <c:pt idx="5">
                  <c:v>13.81</c:v>
                </c:pt>
              </c:numCache>
            </c:numRef>
          </c:val>
        </c:ser>
        <c:dLbls>
          <c:dLblPos val="outEnd"/>
          <c:showLegendKey val="0"/>
          <c:showVal val="1"/>
          <c:showCatName val="0"/>
          <c:showSerName val="0"/>
          <c:showPercent val="0"/>
          <c:showBubbleSize val="0"/>
        </c:dLbls>
        <c:gapWidth val="150"/>
        <c:axId val="80131584"/>
        <c:axId val="80153984"/>
      </c:barChart>
      <c:catAx>
        <c:axId val="80131584"/>
        <c:scaling>
          <c:orientation val="minMax"/>
        </c:scaling>
        <c:delete val="0"/>
        <c:axPos val="b"/>
        <c:numFmt formatCode="General" sourceLinked="1"/>
        <c:majorTickMark val="out"/>
        <c:minorTickMark val="none"/>
        <c:tickLblPos val="nextTo"/>
        <c:txPr>
          <a:bodyPr/>
          <a:lstStyle/>
          <a:p>
            <a:pPr>
              <a:defRPr sz="1400"/>
            </a:pPr>
            <a:endParaRPr lang="en-US"/>
          </a:p>
        </c:txPr>
        <c:crossAx val="80153984"/>
        <c:crosses val="autoZero"/>
        <c:auto val="1"/>
        <c:lblAlgn val="ctr"/>
        <c:lblOffset val="100"/>
        <c:noMultiLvlLbl val="0"/>
      </c:catAx>
      <c:valAx>
        <c:axId val="80153984"/>
        <c:scaling>
          <c:orientation val="minMax"/>
        </c:scaling>
        <c:delete val="0"/>
        <c:axPos val="l"/>
        <c:title>
          <c:tx>
            <c:rich>
              <a:bodyPr rot="-5400000" vert="horz"/>
              <a:lstStyle/>
              <a:p>
                <a:pPr>
                  <a:defRPr sz="1400"/>
                </a:pPr>
                <a:r>
                  <a:rPr lang="en-US" sz="1400"/>
                  <a:t>Percentage of Students</a:t>
                </a:r>
              </a:p>
            </c:rich>
          </c:tx>
          <c:layout>
            <c:manualLayout>
              <c:xMode val="edge"/>
              <c:yMode val="edge"/>
              <c:x val="2.7777777777777779E-3"/>
              <c:y val="0.29750218722659666"/>
            </c:manualLayout>
          </c:layout>
          <c:overlay val="0"/>
        </c:title>
        <c:numFmt formatCode="General" sourceLinked="1"/>
        <c:majorTickMark val="out"/>
        <c:minorTickMark val="none"/>
        <c:tickLblPos val="nextTo"/>
        <c:crossAx val="80131584"/>
        <c:crosses val="autoZero"/>
        <c:crossBetween val="between"/>
      </c:valAx>
    </c:plotArea>
    <c:plotVisOnly val="1"/>
    <c:dispBlanksAs val="gap"/>
    <c:showDLblsOverMax val="0"/>
  </c:chart>
  <c:txPr>
    <a:bodyPr/>
    <a:lstStyle/>
    <a:p>
      <a:pPr>
        <a:defRPr sz="12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Ruth Clark Math State Assessment Scores</a:t>
            </a:r>
          </a:p>
        </c:rich>
      </c:tx>
      <c:overlay val="0"/>
    </c:title>
    <c:autoTitleDeleted val="0"/>
    <c:plotArea>
      <c:layout/>
      <c:barChart>
        <c:barDir val="col"/>
        <c:grouping val="clustered"/>
        <c:varyColors val="0"/>
        <c:ser>
          <c:idx val="0"/>
          <c:order val="0"/>
          <c:tx>
            <c:v>AYP Target</c:v>
          </c:tx>
          <c:invertIfNegative val="0"/>
          <c:cat>
            <c:numLit>
              <c:formatCode>General</c:formatCode>
              <c:ptCount val="5"/>
              <c:pt idx="0">
                <c:v>2007</c:v>
              </c:pt>
              <c:pt idx="1">
                <c:v>2008</c:v>
              </c:pt>
              <c:pt idx="2">
                <c:v>2009</c:v>
              </c:pt>
              <c:pt idx="3">
                <c:v>2010</c:v>
              </c:pt>
              <c:pt idx="4">
                <c:v>2011</c:v>
              </c:pt>
            </c:numLit>
          </c:cat>
          <c:val>
            <c:numRef>
              <c:f>Sheet4!$B$2:$B$6</c:f>
              <c:numCache>
                <c:formatCode>General</c:formatCode>
                <c:ptCount val="5"/>
                <c:pt idx="0">
                  <c:v>66.8</c:v>
                </c:pt>
                <c:pt idx="1">
                  <c:v>73.400000000000006</c:v>
                </c:pt>
                <c:pt idx="2">
                  <c:v>77.8</c:v>
                </c:pt>
                <c:pt idx="3">
                  <c:v>82.3</c:v>
                </c:pt>
                <c:pt idx="4">
                  <c:v>86.7</c:v>
                </c:pt>
              </c:numCache>
            </c:numRef>
          </c:val>
        </c:ser>
        <c:ser>
          <c:idx val="1"/>
          <c:order val="1"/>
          <c:tx>
            <c:v>State Scores</c:v>
          </c:tx>
          <c:spPr>
            <a:solidFill>
              <a:srgbClr val="002060"/>
            </a:solidFill>
          </c:spPr>
          <c:invertIfNegative val="0"/>
          <c:cat>
            <c:numLit>
              <c:formatCode>General</c:formatCode>
              <c:ptCount val="5"/>
              <c:pt idx="0">
                <c:v>2007</c:v>
              </c:pt>
              <c:pt idx="1">
                <c:v>2008</c:v>
              </c:pt>
              <c:pt idx="2">
                <c:v>2009</c:v>
              </c:pt>
              <c:pt idx="3">
                <c:v>2010</c:v>
              </c:pt>
              <c:pt idx="4">
                <c:v>2011</c:v>
              </c:pt>
            </c:numLit>
          </c:cat>
          <c:val>
            <c:numRef>
              <c:f>Sheet4!$C$2:$C$6</c:f>
              <c:numCache>
                <c:formatCode>General</c:formatCode>
                <c:ptCount val="5"/>
                <c:pt idx="0">
                  <c:v>84.4</c:v>
                </c:pt>
                <c:pt idx="1">
                  <c:v>86.2</c:v>
                </c:pt>
                <c:pt idx="2">
                  <c:v>86.3</c:v>
                </c:pt>
                <c:pt idx="3">
                  <c:v>88.2</c:v>
                </c:pt>
                <c:pt idx="4">
                  <c:v>85.5</c:v>
                </c:pt>
              </c:numCache>
            </c:numRef>
          </c:val>
        </c:ser>
        <c:ser>
          <c:idx val="2"/>
          <c:order val="2"/>
          <c:tx>
            <c:v>Ruth Clark Scores</c:v>
          </c:tx>
          <c:spPr>
            <a:solidFill>
              <a:srgbClr val="FFC000"/>
            </a:solidFill>
          </c:spPr>
          <c:invertIfNegative val="0"/>
          <c:dLbls>
            <c:txPr>
              <a:bodyPr/>
              <a:lstStyle/>
              <a:p>
                <a:pPr>
                  <a:defRPr sz="1800"/>
                </a:pPr>
                <a:endParaRPr lang="en-US"/>
              </a:p>
            </c:txPr>
            <c:dLblPos val="outEnd"/>
            <c:showLegendKey val="0"/>
            <c:showVal val="1"/>
            <c:showCatName val="0"/>
            <c:showSerName val="0"/>
            <c:showPercent val="0"/>
            <c:showBubbleSize val="0"/>
            <c:showLeaderLines val="0"/>
          </c:dLbls>
          <c:cat>
            <c:numLit>
              <c:formatCode>General</c:formatCode>
              <c:ptCount val="5"/>
              <c:pt idx="0">
                <c:v>2007</c:v>
              </c:pt>
              <c:pt idx="1">
                <c:v>2008</c:v>
              </c:pt>
              <c:pt idx="2">
                <c:v>2009</c:v>
              </c:pt>
              <c:pt idx="3">
                <c:v>2010</c:v>
              </c:pt>
              <c:pt idx="4">
                <c:v>2011</c:v>
              </c:pt>
            </c:numLit>
          </c:cat>
          <c:val>
            <c:numRef>
              <c:f>Sheet4!$D$2:$D$6</c:f>
              <c:numCache>
                <c:formatCode>General</c:formatCode>
                <c:ptCount val="5"/>
                <c:pt idx="0">
                  <c:v>91</c:v>
                </c:pt>
                <c:pt idx="1">
                  <c:v>93.8</c:v>
                </c:pt>
                <c:pt idx="2">
                  <c:v>94.2</c:v>
                </c:pt>
                <c:pt idx="3">
                  <c:v>94.3</c:v>
                </c:pt>
                <c:pt idx="4">
                  <c:v>94.2</c:v>
                </c:pt>
              </c:numCache>
            </c:numRef>
          </c:val>
        </c:ser>
        <c:dLbls>
          <c:dLblPos val="outEnd"/>
          <c:showLegendKey val="0"/>
          <c:showVal val="1"/>
          <c:showCatName val="0"/>
          <c:showSerName val="0"/>
          <c:showPercent val="0"/>
          <c:showBubbleSize val="0"/>
        </c:dLbls>
        <c:gapWidth val="150"/>
        <c:axId val="80204544"/>
        <c:axId val="80210176"/>
      </c:barChart>
      <c:catAx>
        <c:axId val="80204544"/>
        <c:scaling>
          <c:orientation val="minMax"/>
        </c:scaling>
        <c:delete val="0"/>
        <c:axPos val="b"/>
        <c:title>
          <c:tx>
            <c:rich>
              <a:bodyPr/>
              <a:lstStyle/>
              <a:p>
                <a:pPr>
                  <a:defRPr sz="1400"/>
                </a:pPr>
                <a:r>
                  <a:rPr lang="en-US" sz="1400"/>
                  <a:t>School Years</a:t>
                </a:r>
              </a:p>
            </c:rich>
          </c:tx>
          <c:overlay val="0"/>
        </c:title>
        <c:numFmt formatCode="General" sourceLinked="1"/>
        <c:majorTickMark val="out"/>
        <c:minorTickMark val="none"/>
        <c:tickLblPos val="nextTo"/>
        <c:txPr>
          <a:bodyPr/>
          <a:lstStyle/>
          <a:p>
            <a:pPr>
              <a:defRPr sz="1400"/>
            </a:pPr>
            <a:endParaRPr lang="en-US"/>
          </a:p>
        </c:txPr>
        <c:crossAx val="80210176"/>
        <c:crosses val="autoZero"/>
        <c:auto val="1"/>
        <c:lblAlgn val="ctr"/>
        <c:lblOffset val="100"/>
        <c:noMultiLvlLbl val="0"/>
      </c:catAx>
      <c:valAx>
        <c:axId val="80210176"/>
        <c:scaling>
          <c:orientation val="minMax"/>
        </c:scaling>
        <c:delete val="0"/>
        <c:axPos val="l"/>
        <c:title>
          <c:tx>
            <c:rich>
              <a:bodyPr rot="-5400000" vert="horz"/>
              <a:lstStyle/>
              <a:p>
                <a:pPr>
                  <a:defRPr sz="1400"/>
                </a:pPr>
                <a:r>
                  <a:rPr lang="en-US" sz="1400"/>
                  <a:t>Percent Proficient</a:t>
                </a:r>
              </a:p>
            </c:rich>
          </c:tx>
          <c:overlay val="0"/>
        </c:title>
        <c:numFmt formatCode="General" sourceLinked="1"/>
        <c:majorTickMark val="out"/>
        <c:minorTickMark val="none"/>
        <c:tickLblPos val="nextTo"/>
        <c:crossAx val="80204544"/>
        <c:crosses val="autoZero"/>
        <c:crossBetween val="between"/>
      </c:valAx>
    </c:plotArea>
    <c:legend>
      <c:legendPos val="r"/>
      <c:overlay val="0"/>
      <c:txPr>
        <a:bodyPr/>
        <a:lstStyle/>
        <a:p>
          <a:pPr>
            <a:defRPr sz="1400"/>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en-US" sz="1800"/>
              <a:t>Ruth Clark Student</a:t>
            </a:r>
            <a:r>
              <a:rPr lang="en-US" sz="1800" baseline="0"/>
              <a:t> Data</a:t>
            </a:r>
          </a:p>
          <a:p>
            <a:pPr>
              <a:defRPr sz="1800"/>
            </a:pPr>
            <a:r>
              <a:rPr lang="en-US" sz="1800" baseline="0"/>
              <a:t>2011 Kansas Math Assessment</a:t>
            </a:r>
          </a:p>
          <a:p>
            <a:pPr>
              <a:defRPr sz="1800"/>
            </a:pPr>
            <a:r>
              <a:rPr lang="en-US" sz="1800" baseline="0"/>
              <a:t>Students Proficient or Above</a:t>
            </a:r>
            <a:endParaRPr lang="en-US" sz="1800"/>
          </a:p>
        </c:rich>
      </c:tx>
      <c:overlay val="0"/>
    </c:title>
    <c:autoTitleDeleted val="0"/>
    <c:plotArea>
      <c:layout/>
      <c:barChart>
        <c:barDir val="col"/>
        <c:grouping val="clustered"/>
        <c:varyColors val="0"/>
        <c:ser>
          <c:idx val="0"/>
          <c:order val="0"/>
          <c:tx>
            <c:v>State</c:v>
          </c:tx>
          <c:invertIfNegative val="0"/>
          <c:dLbls>
            <c:dLblPos val="outEnd"/>
            <c:showLegendKey val="0"/>
            <c:showVal val="1"/>
            <c:showCatName val="0"/>
            <c:showSerName val="0"/>
            <c:showPercent val="0"/>
            <c:showBubbleSize val="0"/>
            <c:showLeaderLines val="0"/>
          </c:dLbls>
          <c:cat>
            <c:strLit>
              <c:ptCount val="3"/>
              <c:pt idx="0">
                <c:v>Third</c:v>
              </c:pt>
              <c:pt idx="1">
                <c:v> Fourth</c:v>
              </c:pt>
              <c:pt idx="2">
                <c:v> Fifth</c:v>
              </c:pt>
            </c:strLit>
          </c:cat>
          <c:val>
            <c:numRef>
              <c:f>Sheet5!$C$2:$C$4</c:f>
              <c:numCache>
                <c:formatCode>General</c:formatCode>
                <c:ptCount val="3"/>
                <c:pt idx="0">
                  <c:v>89.5</c:v>
                </c:pt>
                <c:pt idx="1">
                  <c:v>88.4</c:v>
                </c:pt>
                <c:pt idx="2">
                  <c:v>87.5</c:v>
                </c:pt>
              </c:numCache>
            </c:numRef>
          </c:val>
        </c:ser>
        <c:ser>
          <c:idx val="1"/>
          <c:order val="1"/>
          <c:tx>
            <c:v>District</c:v>
          </c:tx>
          <c:spPr>
            <a:solidFill>
              <a:srgbClr val="002060"/>
            </a:solidFill>
          </c:spPr>
          <c:invertIfNegative val="0"/>
          <c:dLbls>
            <c:dLblPos val="outEnd"/>
            <c:showLegendKey val="0"/>
            <c:showVal val="1"/>
            <c:showCatName val="0"/>
            <c:showSerName val="0"/>
            <c:showPercent val="0"/>
            <c:showBubbleSize val="0"/>
            <c:showLeaderLines val="0"/>
          </c:dLbls>
          <c:cat>
            <c:strLit>
              <c:ptCount val="3"/>
              <c:pt idx="0">
                <c:v>Third</c:v>
              </c:pt>
              <c:pt idx="1">
                <c:v> Fourth</c:v>
              </c:pt>
              <c:pt idx="2">
                <c:v> Fifth</c:v>
              </c:pt>
            </c:strLit>
          </c:cat>
          <c:val>
            <c:numRef>
              <c:f>Sheet5!$D$2:$D$4</c:f>
              <c:numCache>
                <c:formatCode>General</c:formatCode>
                <c:ptCount val="3"/>
                <c:pt idx="0">
                  <c:v>91.5</c:v>
                </c:pt>
                <c:pt idx="1">
                  <c:v>90.6</c:v>
                </c:pt>
                <c:pt idx="2">
                  <c:v>88.1</c:v>
                </c:pt>
              </c:numCache>
            </c:numRef>
          </c:val>
        </c:ser>
        <c:ser>
          <c:idx val="2"/>
          <c:order val="2"/>
          <c:tx>
            <c:v>Ruth Clark</c:v>
          </c:tx>
          <c:spPr>
            <a:solidFill>
              <a:srgbClr val="FFC000"/>
            </a:solidFill>
          </c:spPr>
          <c:invertIfNegative val="0"/>
          <c:dLbls>
            <c:txPr>
              <a:bodyPr/>
              <a:lstStyle/>
              <a:p>
                <a:pPr>
                  <a:defRPr sz="1800"/>
                </a:pPr>
                <a:endParaRPr lang="en-US"/>
              </a:p>
            </c:txPr>
            <c:dLblPos val="outEnd"/>
            <c:showLegendKey val="0"/>
            <c:showVal val="1"/>
            <c:showCatName val="0"/>
            <c:showSerName val="0"/>
            <c:showPercent val="0"/>
            <c:showBubbleSize val="0"/>
            <c:showLeaderLines val="0"/>
          </c:dLbls>
          <c:cat>
            <c:strLit>
              <c:ptCount val="3"/>
              <c:pt idx="0">
                <c:v>Third</c:v>
              </c:pt>
              <c:pt idx="1">
                <c:v> Fourth</c:v>
              </c:pt>
              <c:pt idx="2">
                <c:v> Fifth</c:v>
              </c:pt>
            </c:strLit>
          </c:cat>
          <c:val>
            <c:numRef>
              <c:f>Sheet5!$E$2:$E$4</c:f>
              <c:numCache>
                <c:formatCode>General</c:formatCode>
                <c:ptCount val="3"/>
                <c:pt idx="0">
                  <c:v>98.3</c:v>
                </c:pt>
                <c:pt idx="1">
                  <c:v>100</c:v>
                </c:pt>
                <c:pt idx="2">
                  <c:v>88.5</c:v>
                </c:pt>
              </c:numCache>
            </c:numRef>
          </c:val>
        </c:ser>
        <c:dLbls>
          <c:showLegendKey val="0"/>
          <c:showVal val="0"/>
          <c:showCatName val="0"/>
          <c:showSerName val="0"/>
          <c:showPercent val="0"/>
          <c:showBubbleSize val="0"/>
        </c:dLbls>
        <c:gapWidth val="150"/>
        <c:axId val="80529280"/>
        <c:axId val="80530816"/>
      </c:barChart>
      <c:catAx>
        <c:axId val="80529280"/>
        <c:scaling>
          <c:orientation val="minMax"/>
        </c:scaling>
        <c:delete val="0"/>
        <c:axPos val="b"/>
        <c:majorTickMark val="out"/>
        <c:minorTickMark val="none"/>
        <c:tickLblPos val="nextTo"/>
        <c:crossAx val="80530816"/>
        <c:crosses val="autoZero"/>
        <c:auto val="1"/>
        <c:lblAlgn val="ctr"/>
        <c:lblOffset val="100"/>
        <c:tickLblSkip val="1"/>
        <c:noMultiLvlLbl val="0"/>
      </c:catAx>
      <c:valAx>
        <c:axId val="80530816"/>
        <c:scaling>
          <c:orientation val="minMax"/>
        </c:scaling>
        <c:delete val="0"/>
        <c:axPos val="l"/>
        <c:title>
          <c:tx>
            <c:rich>
              <a:bodyPr rot="-5400000" vert="horz"/>
              <a:lstStyle/>
              <a:p>
                <a:pPr>
                  <a:defRPr sz="1400"/>
                </a:pPr>
                <a:r>
                  <a:rPr lang="en-US" sz="1400"/>
                  <a:t>% Students Proficient or Above</a:t>
                </a:r>
              </a:p>
            </c:rich>
          </c:tx>
          <c:overlay val="0"/>
        </c:title>
        <c:numFmt formatCode="General" sourceLinked="1"/>
        <c:majorTickMark val="out"/>
        <c:minorTickMark val="none"/>
        <c:tickLblPos val="nextTo"/>
        <c:crossAx val="80529280"/>
        <c:crosses val="autoZero"/>
        <c:crossBetween val="between"/>
      </c:valAx>
    </c:plotArea>
    <c:legend>
      <c:legendPos val="b"/>
      <c:overlay val="0"/>
      <c:txPr>
        <a:bodyPr/>
        <a:lstStyle/>
        <a:p>
          <a:pPr>
            <a:defRPr sz="1400"/>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Ruth Clark State Reading Scores</a:t>
            </a:r>
          </a:p>
        </c:rich>
      </c:tx>
      <c:overlay val="0"/>
    </c:title>
    <c:autoTitleDeleted val="0"/>
    <c:plotArea>
      <c:layout/>
      <c:barChart>
        <c:barDir val="col"/>
        <c:grouping val="clustered"/>
        <c:varyColors val="0"/>
        <c:ser>
          <c:idx val="0"/>
          <c:order val="0"/>
          <c:tx>
            <c:v>AYP Target</c:v>
          </c:tx>
          <c:invertIfNegative val="0"/>
          <c:dPt>
            <c:idx val="0"/>
            <c:invertIfNegative val="0"/>
            <c:bubble3D val="0"/>
            <c:spPr>
              <a:solidFill>
                <a:schemeClr val="tx2">
                  <a:lumMod val="60000"/>
                  <a:lumOff val="40000"/>
                </a:schemeClr>
              </a:solidFill>
            </c:spPr>
          </c:dPt>
          <c:dLbls>
            <c:txPr>
              <a:bodyPr/>
              <a:lstStyle/>
              <a:p>
                <a:pPr>
                  <a:defRPr sz="1200"/>
                </a:pPr>
                <a:endParaRPr lang="en-US"/>
              </a:p>
            </c:txPr>
            <c:dLblPos val="outEnd"/>
            <c:showLegendKey val="0"/>
            <c:showVal val="1"/>
            <c:showCatName val="0"/>
            <c:showSerName val="0"/>
            <c:showPercent val="0"/>
            <c:showBubbleSize val="0"/>
            <c:showLeaderLines val="0"/>
          </c:dLbls>
          <c:cat>
            <c:numLit>
              <c:formatCode>General</c:formatCode>
              <c:ptCount val="5"/>
              <c:pt idx="0">
                <c:v>2007</c:v>
              </c:pt>
              <c:pt idx="1">
                <c:v>2008</c:v>
              </c:pt>
              <c:pt idx="2">
                <c:v>2009</c:v>
              </c:pt>
              <c:pt idx="3">
                <c:v>2010</c:v>
              </c:pt>
              <c:pt idx="4">
                <c:v>2011</c:v>
              </c:pt>
            </c:numLit>
          </c:cat>
          <c:val>
            <c:numRef>
              <c:f>Sheet6!$C$2:$C$6</c:f>
              <c:numCache>
                <c:formatCode>General</c:formatCode>
                <c:ptCount val="5"/>
                <c:pt idx="0">
                  <c:v>69.5</c:v>
                </c:pt>
                <c:pt idx="1">
                  <c:v>71.7</c:v>
                </c:pt>
                <c:pt idx="2">
                  <c:v>79.7</c:v>
                </c:pt>
                <c:pt idx="3">
                  <c:v>83.7</c:v>
                </c:pt>
                <c:pt idx="4">
                  <c:v>87.8</c:v>
                </c:pt>
              </c:numCache>
            </c:numRef>
          </c:val>
        </c:ser>
        <c:ser>
          <c:idx val="1"/>
          <c:order val="1"/>
          <c:tx>
            <c:v>State Scores</c:v>
          </c:tx>
          <c:spPr>
            <a:solidFill>
              <a:srgbClr val="002060"/>
            </a:solidFill>
          </c:spPr>
          <c:invertIfNegative val="0"/>
          <c:dLbls>
            <c:txPr>
              <a:bodyPr/>
              <a:lstStyle/>
              <a:p>
                <a:pPr>
                  <a:defRPr sz="1200"/>
                </a:pPr>
                <a:endParaRPr lang="en-US"/>
              </a:p>
            </c:txPr>
            <c:dLblPos val="outEnd"/>
            <c:showLegendKey val="0"/>
            <c:showVal val="1"/>
            <c:showCatName val="0"/>
            <c:showSerName val="0"/>
            <c:showPercent val="0"/>
            <c:showBubbleSize val="0"/>
            <c:showLeaderLines val="0"/>
          </c:dLbls>
          <c:cat>
            <c:numLit>
              <c:formatCode>General</c:formatCode>
              <c:ptCount val="5"/>
              <c:pt idx="0">
                <c:v>2007</c:v>
              </c:pt>
              <c:pt idx="1">
                <c:v>2008</c:v>
              </c:pt>
              <c:pt idx="2">
                <c:v>2009</c:v>
              </c:pt>
              <c:pt idx="3">
                <c:v>2010</c:v>
              </c:pt>
              <c:pt idx="4">
                <c:v>2011</c:v>
              </c:pt>
            </c:numLit>
          </c:cat>
          <c:val>
            <c:numRef>
              <c:f>Sheet6!$D$2:$D$6</c:f>
              <c:numCache>
                <c:formatCode>General</c:formatCode>
                <c:ptCount val="5"/>
                <c:pt idx="0">
                  <c:v>81.900000000000006</c:v>
                </c:pt>
                <c:pt idx="1">
                  <c:v>83.6</c:v>
                </c:pt>
                <c:pt idx="2">
                  <c:v>86.2</c:v>
                </c:pt>
                <c:pt idx="3">
                  <c:v>88.2</c:v>
                </c:pt>
                <c:pt idx="4">
                  <c:v>87.9</c:v>
                </c:pt>
              </c:numCache>
            </c:numRef>
          </c:val>
        </c:ser>
        <c:ser>
          <c:idx val="2"/>
          <c:order val="2"/>
          <c:tx>
            <c:v>Ruth Clark Scores</c:v>
          </c:tx>
          <c:spPr>
            <a:solidFill>
              <a:srgbClr val="FFC000"/>
            </a:solidFill>
            <a:ln>
              <a:solidFill>
                <a:srgbClr val="FFC000"/>
              </a:solidFill>
            </a:ln>
          </c:spPr>
          <c:invertIfNegative val="0"/>
          <c:dLbls>
            <c:txPr>
              <a:bodyPr/>
              <a:lstStyle/>
              <a:p>
                <a:pPr>
                  <a:defRPr sz="1800"/>
                </a:pPr>
                <a:endParaRPr lang="en-US"/>
              </a:p>
            </c:txPr>
            <c:dLblPos val="outEnd"/>
            <c:showLegendKey val="0"/>
            <c:showVal val="1"/>
            <c:showCatName val="0"/>
            <c:showSerName val="0"/>
            <c:showPercent val="0"/>
            <c:showBubbleSize val="0"/>
            <c:showLeaderLines val="0"/>
          </c:dLbls>
          <c:cat>
            <c:numLit>
              <c:formatCode>General</c:formatCode>
              <c:ptCount val="5"/>
              <c:pt idx="0">
                <c:v>2007</c:v>
              </c:pt>
              <c:pt idx="1">
                <c:v>2008</c:v>
              </c:pt>
              <c:pt idx="2">
                <c:v>2009</c:v>
              </c:pt>
              <c:pt idx="3">
                <c:v>2010</c:v>
              </c:pt>
              <c:pt idx="4">
                <c:v>2011</c:v>
              </c:pt>
            </c:numLit>
          </c:cat>
          <c:val>
            <c:numRef>
              <c:f>Sheet6!$E$2:$E$6</c:f>
              <c:numCache>
                <c:formatCode>General</c:formatCode>
                <c:ptCount val="5"/>
                <c:pt idx="0">
                  <c:v>92.1</c:v>
                </c:pt>
                <c:pt idx="1">
                  <c:v>95.9</c:v>
                </c:pt>
                <c:pt idx="2">
                  <c:v>87.2</c:v>
                </c:pt>
                <c:pt idx="3">
                  <c:v>94.3</c:v>
                </c:pt>
                <c:pt idx="4">
                  <c:v>95.5</c:v>
                </c:pt>
              </c:numCache>
            </c:numRef>
          </c:val>
        </c:ser>
        <c:dLbls>
          <c:dLblPos val="outEnd"/>
          <c:showLegendKey val="0"/>
          <c:showVal val="1"/>
          <c:showCatName val="0"/>
          <c:showSerName val="0"/>
          <c:showPercent val="0"/>
          <c:showBubbleSize val="0"/>
        </c:dLbls>
        <c:gapWidth val="150"/>
        <c:axId val="81768448"/>
        <c:axId val="81770368"/>
      </c:barChart>
      <c:catAx>
        <c:axId val="81768448"/>
        <c:scaling>
          <c:orientation val="minMax"/>
        </c:scaling>
        <c:delete val="0"/>
        <c:axPos val="b"/>
        <c:title>
          <c:tx>
            <c:rich>
              <a:bodyPr/>
              <a:lstStyle/>
              <a:p>
                <a:pPr>
                  <a:defRPr sz="1400"/>
                </a:pPr>
                <a:r>
                  <a:rPr lang="en-US" sz="1400"/>
                  <a:t>School Years</a:t>
                </a:r>
              </a:p>
            </c:rich>
          </c:tx>
          <c:overlay val="0"/>
        </c:title>
        <c:numFmt formatCode="General" sourceLinked="1"/>
        <c:majorTickMark val="out"/>
        <c:minorTickMark val="none"/>
        <c:tickLblPos val="nextTo"/>
        <c:crossAx val="81770368"/>
        <c:crosses val="autoZero"/>
        <c:auto val="1"/>
        <c:lblAlgn val="ctr"/>
        <c:lblOffset val="100"/>
        <c:noMultiLvlLbl val="0"/>
      </c:catAx>
      <c:valAx>
        <c:axId val="81770368"/>
        <c:scaling>
          <c:orientation val="minMax"/>
        </c:scaling>
        <c:delete val="0"/>
        <c:axPos val="l"/>
        <c:title>
          <c:tx>
            <c:rich>
              <a:bodyPr rot="-5400000" vert="horz"/>
              <a:lstStyle/>
              <a:p>
                <a:pPr>
                  <a:defRPr sz="1600"/>
                </a:pPr>
                <a:r>
                  <a:rPr lang="en-US" sz="1600"/>
                  <a:t>Percent Proficient</a:t>
                </a:r>
              </a:p>
            </c:rich>
          </c:tx>
          <c:overlay val="0"/>
        </c:title>
        <c:numFmt formatCode="General" sourceLinked="1"/>
        <c:majorTickMark val="out"/>
        <c:minorTickMark val="none"/>
        <c:tickLblPos val="nextTo"/>
        <c:crossAx val="81768448"/>
        <c:crosses val="autoZero"/>
        <c:crossBetween val="between"/>
      </c:valAx>
    </c:plotArea>
    <c:legend>
      <c:legendPos val="r"/>
      <c:overlay val="0"/>
      <c:txPr>
        <a:bodyPr/>
        <a:lstStyle/>
        <a:p>
          <a:pPr>
            <a:defRPr sz="1400"/>
          </a:pPr>
          <a:endParaRPr lang="en-US"/>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Ruth Clark </a:t>
            </a:r>
            <a:r>
              <a:rPr lang="en-US" dirty="0" smtClean="0"/>
              <a:t>2011 </a:t>
            </a:r>
            <a:r>
              <a:rPr lang="en-US" dirty="0"/>
              <a:t>Student Data Kansas Reading Assessment Students Scoring Proficient of Above</a:t>
            </a:r>
          </a:p>
        </c:rich>
      </c:tx>
      <c:overlay val="0"/>
    </c:title>
    <c:autoTitleDeleted val="0"/>
    <c:plotArea>
      <c:layout/>
      <c:barChart>
        <c:barDir val="col"/>
        <c:grouping val="clustered"/>
        <c:varyColors val="0"/>
        <c:ser>
          <c:idx val="0"/>
          <c:order val="0"/>
          <c:tx>
            <c:v>State</c:v>
          </c:tx>
          <c:spPr>
            <a:solidFill>
              <a:schemeClr val="tx2">
                <a:lumMod val="60000"/>
                <a:lumOff val="40000"/>
              </a:schemeClr>
            </a:solidFill>
          </c:spPr>
          <c:invertIfNegative val="0"/>
          <c:dLbls>
            <c:txPr>
              <a:bodyPr/>
              <a:lstStyle/>
              <a:p>
                <a:pPr>
                  <a:defRPr sz="1200"/>
                </a:pPr>
                <a:endParaRPr lang="en-US"/>
              </a:p>
            </c:txPr>
            <c:dLblPos val="outEnd"/>
            <c:showLegendKey val="0"/>
            <c:showVal val="1"/>
            <c:showCatName val="0"/>
            <c:showSerName val="0"/>
            <c:showPercent val="0"/>
            <c:showBubbleSize val="0"/>
            <c:showLeaderLines val="0"/>
          </c:dLbls>
          <c:cat>
            <c:strLit>
              <c:ptCount val="3"/>
              <c:pt idx="0">
                <c:v>Third</c:v>
              </c:pt>
              <c:pt idx="1">
                <c:v> Fourth</c:v>
              </c:pt>
              <c:pt idx="2">
                <c:v> Fifth</c:v>
              </c:pt>
            </c:strLit>
          </c:cat>
          <c:val>
            <c:numRef>
              <c:f>Sheet7!$D$2:$D$4</c:f>
              <c:numCache>
                <c:formatCode>General</c:formatCode>
                <c:ptCount val="3"/>
                <c:pt idx="0">
                  <c:v>86</c:v>
                </c:pt>
                <c:pt idx="1">
                  <c:v>89.3</c:v>
                </c:pt>
                <c:pt idx="2">
                  <c:v>86.8</c:v>
                </c:pt>
              </c:numCache>
            </c:numRef>
          </c:val>
        </c:ser>
        <c:ser>
          <c:idx val="1"/>
          <c:order val="1"/>
          <c:tx>
            <c:v>District</c:v>
          </c:tx>
          <c:spPr>
            <a:solidFill>
              <a:srgbClr val="002060"/>
            </a:solidFill>
          </c:spPr>
          <c:invertIfNegative val="0"/>
          <c:dLbls>
            <c:txPr>
              <a:bodyPr/>
              <a:lstStyle/>
              <a:p>
                <a:pPr>
                  <a:defRPr sz="1200"/>
                </a:pPr>
                <a:endParaRPr lang="en-US"/>
              </a:p>
            </c:txPr>
            <c:dLblPos val="outEnd"/>
            <c:showLegendKey val="0"/>
            <c:showVal val="1"/>
            <c:showCatName val="0"/>
            <c:showSerName val="0"/>
            <c:showPercent val="0"/>
            <c:showBubbleSize val="0"/>
            <c:showLeaderLines val="0"/>
          </c:dLbls>
          <c:cat>
            <c:strLit>
              <c:ptCount val="3"/>
              <c:pt idx="0">
                <c:v>Third</c:v>
              </c:pt>
              <c:pt idx="1">
                <c:v> Fourth</c:v>
              </c:pt>
              <c:pt idx="2">
                <c:v> Fifth</c:v>
              </c:pt>
            </c:strLit>
          </c:cat>
          <c:val>
            <c:numRef>
              <c:f>Sheet7!$E$2:$E$4</c:f>
              <c:numCache>
                <c:formatCode>General</c:formatCode>
                <c:ptCount val="3"/>
                <c:pt idx="0">
                  <c:v>88.6</c:v>
                </c:pt>
                <c:pt idx="1">
                  <c:v>91.5</c:v>
                </c:pt>
                <c:pt idx="2">
                  <c:v>91.6</c:v>
                </c:pt>
              </c:numCache>
            </c:numRef>
          </c:val>
        </c:ser>
        <c:ser>
          <c:idx val="2"/>
          <c:order val="2"/>
          <c:tx>
            <c:v>Ruth Clark</c:v>
          </c:tx>
          <c:spPr>
            <a:solidFill>
              <a:srgbClr val="FFC000"/>
            </a:solidFill>
          </c:spPr>
          <c:invertIfNegative val="0"/>
          <c:dLbls>
            <c:txPr>
              <a:bodyPr/>
              <a:lstStyle/>
              <a:p>
                <a:pPr>
                  <a:defRPr sz="1800"/>
                </a:pPr>
                <a:endParaRPr lang="en-US"/>
              </a:p>
            </c:txPr>
            <c:dLblPos val="outEnd"/>
            <c:showLegendKey val="0"/>
            <c:showVal val="1"/>
            <c:showCatName val="0"/>
            <c:showSerName val="0"/>
            <c:showPercent val="0"/>
            <c:showBubbleSize val="0"/>
            <c:showLeaderLines val="0"/>
          </c:dLbls>
          <c:cat>
            <c:strLit>
              <c:ptCount val="3"/>
              <c:pt idx="0">
                <c:v>Third</c:v>
              </c:pt>
              <c:pt idx="1">
                <c:v> Fourth</c:v>
              </c:pt>
              <c:pt idx="2">
                <c:v> Fifth</c:v>
              </c:pt>
            </c:strLit>
          </c:cat>
          <c:val>
            <c:numRef>
              <c:f>Sheet7!$F$2:$F$4</c:f>
              <c:numCache>
                <c:formatCode>General</c:formatCode>
                <c:ptCount val="3"/>
                <c:pt idx="0">
                  <c:v>96.7</c:v>
                </c:pt>
                <c:pt idx="1">
                  <c:v>97.4</c:v>
                </c:pt>
                <c:pt idx="2">
                  <c:v>92.7</c:v>
                </c:pt>
              </c:numCache>
            </c:numRef>
          </c:val>
        </c:ser>
        <c:dLbls>
          <c:showLegendKey val="0"/>
          <c:showVal val="0"/>
          <c:showCatName val="0"/>
          <c:showSerName val="0"/>
          <c:showPercent val="0"/>
          <c:showBubbleSize val="0"/>
        </c:dLbls>
        <c:gapWidth val="150"/>
        <c:axId val="82085376"/>
        <c:axId val="82087296"/>
      </c:barChart>
      <c:catAx>
        <c:axId val="82085376"/>
        <c:scaling>
          <c:orientation val="minMax"/>
        </c:scaling>
        <c:delete val="0"/>
        <c:axPos val="b"/>
        <c:title>
          <c:tx>
            <c:rich>
              <a:bodyPr/>
              <a:lstStyle/>
              <a:p>
                <a:pPr>
                  <a:defRPr sz="1200"/>
                </a:pPr>
                <a:r>
                  <a:rPr lang="en-US" sz="1200"/>
                  <a:t>Grade Level</a:t>
                </a:r>
              </a:p>
            </c:rich>
          </c:tx>
          <c:overlay val="0"/>
        </c:title>
        <c:majorTickMark val="out"/>
        <c:minorTickMark val="none"/>
        <c:tickLblPos val="nextTo"/>
        <c:txPr>
          <a:bodyPr/>
          <a:lstStyle/>
          <a:p>
            <a:pPr>
              <a:defRPr sz="1600"/>
            </a:pPr>
            <a:endParaRPr lang="en-US"/>
          </a:p>
        </c:txPr>
        <c:crossAx val="82087296"/>
        <c:crosses val="autoZero"/>
        <c:auto val="1"/>
        <c:lblAlgn val="ctr"/>
        <c:lblOffset val="100"/>
        <c:noMultiLvlLbl val="0"/>
      </c:catAx>
      <c:valAx>
        <c:axId val="82087296"/>
        <c:scaling>
          <c:orientation val="minMax"/>
        </c:scaling>
        <c:delete val="0"/>
        <c:axPos val="l"/>
        <c:title>
          <c:tx>
            <c:rich>
              <a:bodyPr rot="-5400000" vert="horz"/>
              <a:lstStyle/>
              <a:p>
                <a:pPr>
                  <a:defRPr sz="1400"/>
                </a:pPr>
                <a:r>
                  <a:rPr lang="en-US" sz="1400"/>
                  <a:t>Percentage of Students</a:t>
                </a:r>
              </a:p>
            </c:rich>
          </c:tx>
          <c:overlay val="0"/>
        </c:title>
        <c:numFmt formatCode="General" sourceLinked="1"/>
        <c:majorTickMark val="out"/>
        <c:minorTickMark val="none"/>
        <c:tickLblPos val="nextTo"/>
        <c:crossAx val="82085376"/>
        <c:crosses val="autoZero"/>
        <c:crossBetween val="between"/>
      </c:valAx>
    </c:plotArea>
    <c:legend>
      <c:legendPos val="r"/>
      <c:overlay val="0"/>
      <c:txPr>
        <a:bodyPr/>
        <a:lstStyle/>
        <a:p>
          <a:pPr>
            <a:defRPr sz="1400"/>
          </a:pPr>
          <a:endParaRPr lang="en-US"/>
        </a:p>
      </c:txPr>
    </c:legend>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State Science Assessment</a:t>
            </a:r>
          </a:p>
        </c:rich>
      </c:tx>
      <c:overlay val="0"/>
    </c:title>
    <c:autoTitleDeleted val="0"/>
    <c:plotArea>
      <c:layout>
        <c:manualLayout>
          <c:layoutTarget val="inner"/>
          <c:xMode val="edge"/>
          <c:yMode val="edge"/>
          <c:x val="0.11164129483814525"/>
          <c:y val="0.19480351414406533"/>
          <c:w val="0.73656327050027837"/>
          <c:h val="0.68921660834062404"/>
        </c:manualLayout>
      </c:layout>
      <c:barChart>
        <c:barDir val="col"/>
        <c:grouping val="clustered"/>
        <c:varyColors val="0"/>
        <c:ser>
          <c:idx val="0"/>
          <c:order val="0"/>
          <c:tx>
            <c:v>State </c:v>
          </c:tx>
          <c:spPr>
            <a:solidFill>
              <a:schemeClr val="tx2">
                <a:lumMod val="60000"/>
                <a:lumOff val="40000"/>
              </a:schemeClr>
            </a:solidFill>
          </c:spPr>
          <c:invertIfNegative val="0"/>
          <c:cat>
            <c:numLit>
              <c:formatCode>General</c:formatCode>
              <c:ptCount val="3"/>
              <c:pt idx="0">
                <c:v>2009</c:v>
              </c:pt>
              <c:pt idx="1">
                <c:v>2010</c:v>
              </c:pt>
              <c:pt idx="2">
                <c:v>2011</c:v>
              </c:pt>
            </c:numLit>
          </c:cat>
          <c:val>
            <c:numRef>
              <c:f>Sheet8!$C$2:$E$2</c:f>
              <c:numCache>
                <c:formatCode>General</c:formatCode>
                <c:ptCount val="3"/>
                <c:pt idx="0">
                  <c:v>92</c:v>
                </c:pt>
                <c:pt idx="1">
                  <c:v>92.3</c:v>
                </c:pt>
                <c:pt idx="2">
                  <c:v>93.3</c:v>
                </c:pt>
              </c:numCache>
            </c:numRef>
          </c:val>
        </c:ser>
        <c:ser>
          <c:idx val="1"/>
          <c:order val="1"/>
          <c:tx>
            <c:v>District</c:v>
          </c:tx>
          <c:spPr>
            <a:solidFill>
              <a:srgbClr val="002060"/>
            </a:solidFill>
          </c:spPr>
          <c:invertIfNegative val="0"/>
          <c:cat>
            <c:numLit>
              <c:formatCode>General</c:formatCode>
              <c:ptCount val="3"/>
              <c:pt idx="0">
                <c:v>2009</c:v>
              </c:pt>
              <c:pt idx="1">
                <c:v>2010</c:v>
              </c:pt>
              <c:pt idx="2">
                <c:v>2011</c:v>
              </c:pt>
            </c:numLit>
          </c:cat>
          <c:val>
            <c:numRef>
              <c:f>Sheet8!$C$3:$E$3</c:f>
              <c:numCache>
                <c:formatCode>General</c:formatCode>
                <c:ptCount val="3"/>
                <c:pt idx="0">
                  <c:v>88</c:v>
                </c:pt>
                <c:pt idx="1">
                  <c:v>90.3</c:v>
                </c:pt>
                <c:pt idx="2">
                  <c:v>93</c:v>
                </c:pt>
              </c:numCache>
            </c:numRef>
          </c:val>
        </c:ser>
        <c:ser>
          <c:idx val="2"/>
          <c:order val="2"/>
          <c:tx>
            <c:v>Ruth Clark</c:v>
          </c:tx>
          <c:spPr>
            <a:solidFill>
              <a:srgbClr val="FFC000"/>
            </a:solidFill>
          </c:spPr>
          <c:invertIfNegative val="0"/>
          <c:dLbls>
            <c:txPr>
              <a:bodyPr/>
              <a:lstStyle/>
              <a:p>
                <a:pPr>
                  <a:defRPr sz="1800"/>
                </a:pPr>
                <a:endParaRPr lang="en-US"/>
              </a:p>
            </c:txPr>
            <c:dLblPos val="outEnd"/>
            <c:showLegendKey val="0"/>
            <c:showVal val="1"/>
            <c:showCatName val="0"/>
            <c:showSerName val="0"/>
            <c:showPercent val="0"/>
            <c:showBubbleSize val="0"/>
            <c:showLeaderLines val="0"/>
          </c:dLbls>
          <c:cat>
            <c:numLit>
              <c:formatCode>General</c:formatCode>
              <c:ptCount val="3"/>
              <c:pt idx="0">
                <c:v>2009</c:v>
              </c:pt>
              <c:pt idx="1">
                <c:v>2010</c:v>
              </c:pt>
              <c:pt idx="2">
                <c:v>2011</c:v>
              </c:pt>
            </c:numLit>
          </c:cat>
          <c:val>
            <c:numRef>
              <c:f>Sheet8!$C$4:$E$4</c:f>
              <c:numCache>
                <c:formatCode>General</c:formatCode>
                <c:ptCount val="3"/>
                <c:pt idx="0">
                  <c:v>94.2</c:v>
                </c:pt>
                <c:pt idx="1">
                  <c:v>98.3</c:v>
                </c:pt>
                <c:pt idx="2">
                  <c:v>89.5</c:v>
                </c:pt>
              </c:numCache>
            </c:numRef>
          </c:val>
        </c:ser>
        <c:dLbls>
          <c:dLblPos val="outEnd"/>
          <c:showLegendKey val="0"/>
          <c:showVal val="1"/>
          <c:showCatName val="0"/>
          <c:showSerName val="0"/>
          <c:showPercent val="0"/>
          <c:showBubbleSize val="0"/>
        </c:dLbls>
        <c:gapWidth val="150"/>
        <c:axId val="82108800"/>
        <c:axId val="82146048"/>
      </c:barChart>
      <c:catAx>
        <c:axId val="82108800"/>
        <c:scaling>
          <c:orientation val="minMax"/>
        </c:scaling>
        <c:delete val="0"/>
        <c:axPos val="b"/>
        <c:numFmt formatCode="General" sourceLinked="1"/>
        <c:majorTickMark val="out"/>
        <c:minorTickMark val="none"/>
        <c:tickLblPos val="nextTo"/>
        <c:txPr>
          <a:bodyPr/>
          <a:lstStyle/>
          <a:p>
            <a:pPr>
              <a:defRPr sz="1400"/>
            </a:pPr>
            <a:endParaRPr lang="en-US"/>
          </a:p>
        </c:txPr>
        <c:crossAx val="82146048"/>
        <c:crosses val="autoZero"/>
        <c:auto val="1"/>
        <c:lblAlgn val="ctr"/>
        <c:lblOffset val="100"/>
        <c:noMultiLvlLbl val="0"/>
      </c:catAx>
      <c:valAx>
        <c:axId val="82146048"/>
        <c:scaling>
          <c:orientation val="minMax"/>
        </c:scaling>
        <c:delete val="0"/>
        <c:axPos val="l"/>
        <c:title>
          <c:tx>
            <c:rich>
              <a:bodyPr rot="-5400000" vert="horz"/>
              <a:lstStyle/>
              <a:p>
                <a:pPr>
                  <a:defRPr sz="1400"/>
                </a:pPr>
                <a:r>
                  <a:rPr lang="en-US" sz="1400"/>
                  <a:t>Percentage of Students Proficient</a:t>
                </a:r>
              </a:p>
            </c:rich>
          </c:tx>
          <c:overlay val="0"/>
        </c:title>
        <c:numFmt formatCode="General" sourceLinked="1"/>
        <c:majorTickMark val="out"/>
        <c:minorTickMark val="none"/>
        <c:tickLblPos val="nextTo"/>
        <c:crossAx val="82108800"/>
        <c:crosses val="autoZero"/>
        <c:crossBetween val="between"/>
      </c:valAx>
    </c:plotArea>
    <c:legend>
      <c:legendPos val="r"/>
      <c:overlay val="0"/>
      <c:txPr>
        <a:bodyPr/>
        <a:lstStyle/>
        <a:p>
          <a:pPr>
            <a:defRPr sz="1400"/>
          </a:pPr>
          <a:endParaRPr lang="en-US"/>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89CFF2-7272-4122-9F28-C71B23D2DC77}" type="datetimeFigureOut">
              <a:rPr lang="en-US" smtClean="0"/>
              <a:t>11/21/2011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96A9B0-B48B-481A-A6BB-4E863FCE155C}" type="slidenum">
              <a:rPr lang="en-US" smtClean="0"/>
              <a:t>‹#›</a:t>
            </a:fld>
            <a:endParaRPr lang="en-US"/>
          </a:p>
        </p:txBody>
      </p:sp>
    </p:spTree>
    <p:extLst>
      <p:ext uri="{BB962C8B-B14F-4D97-AF65-F5344CB8AC3E}">
        <p14:creationId xmlns:p14="http://schemas.microsoft.com/office/powerpoint/2010/main" val="2803768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192</a:t>
            </a:r>
            <a:r>
              <a:rPr lang="en-US" baseline="0" dirty="0" smtClean="0"/>
              <a:t> Female   178 Male</a:t>
            </a:r>
            <a:endParaRPr lang="en-US" dirty="0"/>
          </a:p>
        </p:txBody>
      </p:sp>
      <p:sp>
        <p:nvSpPr>
          <p:cNvPr id="4" name="Slide Number Placeholder 3"/>
          <p:cNvSpPr>
            <a:spLocks noGrp="1"/>
          </p:cNvSpPr>
          <p:nvPr>
            <p:ph type="sldNum" sz="quarter" idx="10"/>
          </p:nvPr>
        </p:nvSpPr>
        <p:spPr/>
        <p:txBody>
          <a:bodyPr/>
          <a:lstStyle/>
          <a:p>
            <a:fld id="{4596A9B0-B48B-481A-A6BB-4E863FCE155C}" type="slidenum">
              <a:rPr lang="en-US" smtClean="0"/>
              <a:t>6</a:t>
            </a:fld>
            <a:endParaRPr lang="en-US"/>
          </a:p>
        </p:txBody>
      </p:sp>
    </p:spTree>
    <p:extLst>
      <p:ext uri="{BB962C8B-B14F-4D97-AF65-F5344CB8AC3E}">
        <p14:creationId xmlns:p14="http://schemas.microsoft.com/office/powerpoint/2010/main" val="1031829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193 Disadvantaged 177 non-disadvantaged</a:t>
            </a:r>
            <a:endParaRPr lang="en-US" dirty="0"/>
          </a:p>
        </p:txBody>
      </p:sp>
      <p:sp>
        <p:nvSpPr>
          <p:cNvPr id="4" name="Slide Number Placeholder 3"/>
          <p:cNvSpPr>
            <a:spLocks noGrp="1"/>
          </p:cNvSpPr>
          <p:nvPr>
            <p:ph type="sldNum" sz="quarter" idx="10"/>
          </p:nvPr>
        </p:nvSpPr>
        <p:spPr/>
        <p:txBody>
          <a:bodyPr/>
          <a:lstStyle/>
          <a:p>
            <a:fld id="{4596A9B0-B48B-481A-A6BB-4E863FCE155C}" type="slidenum">
              <a:rPr lang="en-US" smtClean="0"/>
              <a:t>7</a:t>
            </a:fld>
            <a:endParaRPr lang="en-US"/>
          </a:p>
        </p:txBody>
      </p:sp>
    </p:spTree>
    <p:extLst>
      <p:ext uri="{BB962C8B-B14F-4D97-AF65-F5344CB8AC3E}">
        <p14:creationId xmlns:p14="http://schemas.microsoft.com/office/powerpoint/2010/main" val="2386665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96A9B0-B48B-481A-A6BB-4E863FCE155C}" type="slidenum">
              <a:rPr lang="en-US" smtClean="0"/>
              <a:t>9</a:t>
            </a:fld>
            <a:endParaRPr lang="en-US"/>
          </a:p>
        </p:txBody>
      </p:sp>
    </p:spTree>
    <p:extLst>
      <p:ext uri="{BB962C8B-B14F-4D97-AF65-F5344CB8AC3E}">
        <p14:creationId xmlns:p14="http://schemas.microsoft.com/office/powerpoint/2010/main" val="1352765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46 out of 333 </a:t>
            </a:r>
            <a:r>
              <a:rPr lang="en-US" smtClean="0"/>
              <a:t>students were ELL</a:t>
            </a:r>
            <a:endParaRPr lang="en-US"/>
          </a:p>
        </p:txBody>
      </p:sp>
      <p:sp>
        <p:nvSpPr>
          <p:cNvPr id="4" name="Slide Number Placeholder 3"/>
          <p:cNvSpPr>
            <a:spLocks noGrp="1"/>
          </p:cNvSpPr>
          <p:nvPr>
            <p:ph type="sldNum" sz="quarter" idx="10"/>
          </p:nvPr>
        </p:nvSpPr>
        <p:spPr/>
        <p:txBody>
          <a:bodyPr/>
          <a:lstStyle/>
          <a:p>
            <a:fld id="{4596A9B0-B48B-481A-A6BB-4E863FCE155C}" type="slidenum">
              <a:rPr lang="en-US" smtClean="0"/>
              <a:t>10</a:t>
            </a:fld>
            <a:endParaRPr lang="en-US"/>
          </a:p>
        </p:txBody>
      </p:sp>
    </p:spTree>
    <p:extLst>
      <p:ext uri="{BB962C8B-B14F-4D97-AF65-F5344CB8AC3E}">
        <p14:creationId xmlns:p14="http://schemas.microsoft.com/office/powerpoint/2010/main" val="3670710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scores dipped in science this year.</a:t>
            </a:r>
            <a:r>
              <a:rPr lang="en-US" baseline="0" dirty="0" smtClean="0"/>
              <a:t> We attribute that quite honestly to our focus on reading and math. We are hoping to gain instructional time this year by addressing some of these standards through our Literacy First centers.</a:t>
            </a:r>
            <a:endParaRPr lang="en-US" dirty="0"/>
          </a:p>
        </p:txBody>
      </p:sp>
      <p:sp>
        <p:nvSpPr>
          <p:cNvPr id="4" name="Slide Number Placeholder 3"/>
          <p:cNvSpPr>
            <a:spLocks noGrp="1"/>
          </p:cNvSpPr>
          <p:nvPr>
            <p:ph type="sldNum" sz="quarter" idx="10"/>
          </p:nvPr>
        </p:nvSpPr>
        <p:spPr/>
        <p:txBody>
          <a:bodyPr/>
          <a:lstStyle/>
          <a:p>
            <a:fld id="{4596A9B0-B48B-481A-A6BB-4E863FCE155C}" type="slidenum">
              <a:rPr lang="en-US" smtClean="0"/>
              <a:t>22</a:t>
            </a:fld>
            <a:endParaRPr lang="en-US"/>
          </a:p>
        </p:txBody>
      </p:sp>
    </p:spTree>
    <p:extLst>
      <p:ext uri="{BB962C8B-B14F-4D97-AF65-F5344CB8AC3E}">
        <p14:creationId xmlns:p14="http://schemas.microsoft.com/office/powerpoint/2010/main" val="19226501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7D7717-477A-457A-A5B7-64FD0E082A4D}" type="datetimeFigureOut">
              <a:rPr lang="en-US" smtClean="0"/>
              <a:t>11/21/2011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ACBE83-517A-4B8A-9AF7-07C4CEB489E6}" type="slidenum">
              <a:rPr lang="en-US" smtClean="0"/>
              <a:t>‹#›</a:t>
            </a:fld>
            <a:endParaRPr lang="en-US"/>
          </a:p>
        </p:txBody>
      </p:sp>
    </p:spTree>
    <p:extLst>
      <p:ext uri="{BB962C8B-B14F-4D97-AF65-F5344CB8AC3E}">
        <p14:creationId xmlns:p14="http://schemas.microsoft.com/office/powerpoint/2010/main" val="4026330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7D7717-477A-457A-A5B7-64FD0E082A4D}" type="datetimeFigureOut">
              <a:rPr lang="en-US" smtClean="0"/>
              <a:t>11/21/2011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ACBE83-517A-4B8A-9AF7-07C4CEB489E6}" type="slidenum">
              <a:rPr lang="en-US" smtClean="0"/>
              <a:t>‹#›</a:t>
            </a:fld>
            <a:endParaRPr lang="en-US"/>
          </a:p>
        </p:txBody>
      </p:sp>
    </p:spTree>
    <p:extLst>
      <p:ext uri="{BB962C8B-B14F-4D97-AF65-F5344CB8AC3E}">
        <p14:creationId xmlns:p14="http://schemas.microsoft.com/office/powerpoint/2010/main" val="3085058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7D7717-477A-457A-A5B7-64FD0E082A4D}" type="datetimeFigureOut">
              <a:rPr lang="en-US" smtClean="0"/>
              <a:t>11/21/2011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ACBE83-517A-4B8A-9AF7-07C4CEB489E6}" type="slidenum">
              <a:rPr lang="en-US" smtClean="0"/>
              <a:t>‹#›</a:t>
            </a:fld>
            <a:endParaRPr lang="en-US"/>
          </a:p>
        </p:txBody>
      </p:sp>
    </p:spTree>
    <p:extLst>
      <p:ext uri="{BB962C8B-B14F-4D97-AF65-F5344CB8AC3E}">
        <p14:creationId xmlns:p14="http://schemas.microsoft.com/office/powerpoint/2010/main" val="12088040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7D7717-477A-457A-A5B7-64FD0E082A4D}" type="datetimeFigureOut">
              <a:rPr lang="en-US" smtClean="0"/>
              <a:t>11/21/2011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ACBE83-517A-4B8A-9AF7-07C4CEB489E6}" type="slidenum">
              <a:rPr lang="en-US" smtClean="0"/>
              <a:t>‹#›</a:t>
            </a:fld>
            <a:endParaRPr lang="en-US"/>
          </a:p>
        </p:txBody>
      </p:sp>
    </p:spTree>
    <p:extLst>
      <p:ext uri="{BB962C8B-B14F-4D97-AF65-F5344CB8AC3E}">
        <p14:creationId xmlns:p14="http://schemas.microsoft.com/office/powerpoint/2010/main" val="3459340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7D7717-477A-457A-A5B7-64FD0E082A4D}" type="datetimeFigureOut">
              <a:rPr lang="en-US" smtClean="0"/>
              <a:t>11/21/2011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9ACBE83-517A-4B8A-9AF7-07C4CEB489E6}" type="slidenum">
              <a:rPr lang="en-US" smtClean="0"/>
              <a:t>‹#›</a:t>
            </a:fld>
            <a:endParaRPr lang="en-US"/>
          </a:p>
        </p:txBody>
      </p:sp>
    </p:spTree>
    <p:extLst>
      <p:ext uri="{BB962C8B-B14F-4D97-AF65-F5344CB8AC3E}">
        <p14:creationId xmlns:p14="http://schemas.microsoft.com/office/powerpoint/2010/main" val="3041574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7D7717-477A-457A-A5B7-64FD0E082A4D}" type="datetimeFigureOut">
              <a:rPr lang="en-US" smtClean="0"/>
              <a:t>11/21/2011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9ACBE83-517A-4B8A-9AF7-07C4CEB489E6}" type="slidenum">
              <a:rPr lang="en-US" smtClean="0"/>
              <a:t>‹#›</a:t>
            </a:fld>
            <a:endParaRPr lang="en-US"/>
          </a:p>
        </p:txBody>
      </p:sp>
    </p:spTree>
    <p:extLst>
      <p:ext uri="{BB962C8B-B14F-4D97-AF65-F5344CB8AC3E}">
        <p14:creationId xmlns:p14="http://schemas.microsoft.com/office/powerpoint/2010/main" val="2947646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7D7717-477A-457A-A5B7-64FD0E082A4D}" type="datetimeFigureOut">
              <a:rPr lang="en-US" smtClean="0"/>
              <a:t>11/21/2011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ACBE83-517A-4B8A-9AF7-07C4CEB489E6}" type="slidenum">
              <a:rPr lang="en-US" smtClean="0"/>
              <a:t>‹#›</a:t>
            </a:fld>
            <a:endParaRPr lang="en-US"/>
          </a:p>
        </p:txBody>
      </p:sp>
    </p:spTree>
    <p:extLst>
      <p:ext uri="{BB962C8B-B14F-4D97-AF65-F5344CB8AC3E}">
        <p14:creationId xmlns:p14="http://schemas.microsoft.com/office/powerpoint/2010/main" val="3197880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7D7717-477A-457A-A5B7-64FD0E082A4D}" type="datetimeFigureOut">
              <a:rPr lang="en-US" smtClean="0"/>
              <a:t>11/21/2011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ACBE83-517A-4B8A-9AF7-07C4CEB489E6}" type="slidenum">
              <a:rPr lang="en-US" smtClean="0"/>
              <a:t>‹#›</a:t>
            </a:fld>
            <a:endParaRPr lang="en-US"/>
          </a:p>
        </p:txBody>
      </p:sp>
    </p:spTree>
    <p:extLst>
      <p:ext uri="{BB962C8B-B14F-4D97-AF65-F5344CB8AC3E}">
        <p14:creationId xmlns:p14="http://schemas.microsoft.com/office/powerpoint/2010/main" val="1797987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7D7717-477A-457A-A5B7-64FD0E082A4D}" type="datetimeFigureOut">
              <a:rPr lang="en-US" smtClean="0"/>
              <a:t>11/21/2011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ACBE83-517A-4B8A-9AF7-07C4CEB489E6}" type="slidenum">
              <a:rPr lang="en-US" smtClean="0"/>
              <a:t>‹#›</a:t>
            </a:fld>
            <a:endParaRPr lang="en-US"/>
          </a:p>
        </p:txBody>
      </p:sp>
    </p:spTree>
    <p:extLst>
      <p:ext uri="{BB962C8B-B14F-4D97-AF65-F5344CB8AC3E}">
        <p14:creationId xmlns:p14="http://schemas.microsoft.com/office/powerpoint/2010/main" val="2501398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7D7717-477A-457A-A5B7-64FD0E082A4D}" type="datetimeFigureOut">
              <a:rPr lang="en-US" smtClean="0"/>
              <a:t>11/21/2011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ACBE83-517A-4B8A-9AF7-07C4CEB489E6}" type="slidenum">
              <a:rPr lang="en-US" smtClean="0"/>
              <a:t>‹#›</a:t>
            </a:fld>
            <a:endParaRPr lang="en-US"/>
          </a:p>
        </p:txBody>
      </p:sp>
    </p:spTree>
    <p:extLst>
      <p:ext uri="{BB962C8B-B14F-4D97-AF65-F5344CB8AC3E}">
        <p14:creationId xmlns:p14="http://schemas.microsoft.com/office/powerpoint/2010/main" val="2413554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7D7717-477A-457A-A5B7-64FD0E082A4D}" type="datetimeFigureOut">
              <a:rPr lang="en-US" smtClean="0"/>
              <a:t>11/21/2011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9ACBE83-517A-4B8A-9AF7-07C4CEB489E6}" type="slidenum">
              <a:rPr lang="en-US" smtClean="0"/>
              <a:t>‹#›</a:t>
            </a:fld>
            <a:endParaRPr lang="en-US"/>
          </a:p>
        </p:txBody>
      </p:sp>
    </p:spTree>
    <p:extLst>
      <p:ext uri="{BB962C8B-B14F-4D97-AF65-F5344CB8AC3E}">
        <p14:creationId xmlns:p14="http://schemas.microsoft.com/office/powerpoint/2010/main" val="41604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7D7717-477A-457A-A5B7-64FD0E082A4D}" type="datetimeFigureOut">
              <a:rPr lang="en-US" smtClean="0"/>
              <a:t>11/21/2011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ACBE83-517A-4B8A-9AF7-07C4CEB489E6}" type="slidenum">
              <a:rPr lang="en-US" smtClean="0"/>
              <a:t>‹#›</a:t>
            </a:fld>
            <a:endParaRPr lang="en-US"/>
          </a:p>
        </p:txBody>
      </p:sp>
    </p:spTree>
    <p:extLst>
      <p:ext uri="{BB962C8B-B14F-4D97-AF65-F5344CB8AC3E}">
        <p14:creationId xmlns:p14="http://schemas.microsoft.com/office/powerpoint/2010/main" val="2575977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10.gi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We Treasure Learning at Ruth Clark</a:t>
            </a:r>
            <a:endParaRPr lang="en-US" dirty="0"/>
          </a:p>
        </p:txBody>
      </p:sp>
      <p:pic>
        <p:nvPicPr>
          <p:cNvPr id="1026" name="Picture 2" descr="C:\Users\Owner\AppData\Local\Microsoft\Windows\Temporary Internet Files\Content.IE5\LWXPVOBA\MC90005565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447800"/>
            <a:ext cx="4191000" cy="240158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Owner\AppData\Local\Microsoft\Windows\Temporary Internet Files\Content.IE5\7YDGOB2A\MC900435937[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985989"/>
            <a:ext cx="3060700" cy="29657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1378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609600"/>
            <a:ext cx="6553200" cy="2123658"/>
          </a:xfrm>
          <a:prstGeom prst="rect">
            <a:avLst/>
          </a:prstGeom>
          <a:noFill/>
        </p:spPr>
        <p:txBody>
          <a:bodyPr wrap="square" rtlCol="0">
            <a:spAutoFit/>
          </a:bodyPr>
          <a:lstStyle/>
          <a:p>
            <a:r>
              <a:rPr lang="en-US" sz="4400" dirty="0" smtClean="0"/>
              <a:t>Student Demographics</a:t>
            </a:r>
          </a:p>
          <a:p>
            <a:r>
              <a:rPr lang="en-US" sz="4400" dirty="0" smtClean="0"/>
              <a:t>Data Analysis and </a:t>
            </a:r>
          </a:p>
          <a:p>
            <a:r>
              <a:rPr lang="en-US" sz="4400" dirty="0" smtClean="0"/>
              <a:t>School Improvement</a:t>
            </a:r>
            <a:endParaRPr lang="en-US" sz="4400" dirty="0"/>
          </a:p>
        </p:txBody>
      </p:sp>
      <p:pic>
        <p:nvPicPr>
          <p:cNvPr id="2050" name="Picture 2" descr="C:\Users\Owner\AppData\Local\Microsoft\Windows\Temporary Internet Files\Content.IE5\P2CCXE0Q\MC900335922[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4812" y="3810000"/>
            <a:ext cx="3551976" cy="217434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Owner\AppData\Local\Microsoft\Windows\Temporary Internet Files\Content.IE5\P2CCXE0Q\MP90043947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3428999"/>
            <a:ext cx="2971800" cy="2555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0498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762000"/>
            <a:ext cx="6553200" cy="4832092"/>
          </a:xfrm>
          <a:prstGeom prst="rect">
            <a:avLst/>
          </a:prstGeom>
          <a:noFill/>
        </p:spPr>
        <p:txBody>
          <a:bodyPr wrap="square" rtlCol="0">
            <a:spAutoFit/>
          </a:bodyPr>
          <a:lstStyle/>
          <a:p>
            <a:r>
              <a:rPr lang="en-US" sz="2400" u="sng" dirty="0" smtClean="0"/>
              <a:t>Haysville USD 261 Motto</a:t>
            </a:r>
            <a:r>
              <a:rPr lang="en-US" sz="3200" dirty="0" smtClean="0"/>
              <a:t>:</a:t>
            </a:r>
            <a:r>
              <a:rPr lang="en-US" dirty="0" smtClean="0"/>
              <a:t> </a:t>
            </a:r>
            <a:r>
              <a:rPr lang="en-US" sz="2400" i="1" dirty="0" smtClean="0"/>
              <a:t>Caring, effective learning for all.</a:t>
            </a:r>
          </a:p>
          <a:p>
            <a:endParaRPr lang="en-US" dirty="0"/>
          </a:p>
          <a:p>
            <a:endParaRPr lang="en-US" dirty="0" smtClean="0"/>
          </a:p>
          <a:p>
            <a:r>
              <a:rPr lang="en-US" sz="2400" u="sng" dirty="0" smtClean="0"/>
              <a:t>Mission Statement: </a:t>
            </a:r>
            <a:r>
              <a:rPr lang="en-US" sz="2400" i="1" dirty="0" smtClean="0"/>
              <a:t>The mission of the Haysville Public Schools is to advance learning for all through the relentless pursuit of excellence.</a:t>
            </a:r>
          </a:p>
          <a:p>
            <a:endParaRPr lang="en-US" sz="2400" i="1" dirty="0"/>
          </a:p>
          <a:p>
            <a:r>
              <a:rPr lang="en-US" sz="2400" u="sng" dirty="0" smtClean="0"/>
              <a:t>Ruth Clark Elementary School</a:t>
            </a:r>
            <a:r>
              <a:rPr lang="en-US" sz="2400" dirty="0" smtClean="0"/>
              <a:t>: </a:t>
            </a:r>
          </a:p>
          <a:p>
            <a:r>
              <a:rPr lang="en-US" sz="2400" i="1" dirty="0" smtClean="0"/>
              <a:t>The mission of Ruth Clark is to prepare students </a:t>
            </a:r>
            <a:r>
              <a:rPr lang="en-US" sz="2400" i="1" dirty="0"/>
              <a:t>to embrace learning, overcome adversities, and become life-long learners.</a:t>
            </a:r>
          </a:p>
          <a:p>
            <a:endParaRPr lang="en-US" sz="2400" i="1" dirty="0"/>
          </a:p>
        </p:txBody>
      </p:sp>
    </p:spTree>
    <p:extLst>
      <p:ext uri="{BB962C8B-B14F-4D97-AF65-F5344CB8AC3E}">
        <p14:creationId xmlns:p14="http://schemas.microsoft.com/office/powerpoint/2010/main" val="40234734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Ruth Clark Jaguar PRIDE Pledge</a:t>
            </a:r>
            <a:endParaRPr lang="en-US" dirty="0"/>
          </a:p>
        </p:txBody>
      </p:sp>
      <p:sp>
        <p:nvSpPr>
          <p:cNvPr id="4" name="TextBox 3"/>
          <p:cNvSpPr txBox="1"/>
          <p:nvPr/>
        </p:nvSpPr>
        <p:spPr>
          <a:xfrm>
            <a:off x="762000" y="1371600"/>
            <a:ext cx="5029200" cy="3785652"/>
          </a:xfrm>
          <a:prstGeom prst="rect">
            <a:avLst/>
          </a:prstGeom>
          <a:noFill/>
        </p:spPr>
        <p:txBody>
          <a:bodyPr wrap="square" rtlCol="0">
            <a:spAutoFit/>
          </a:bodyPr>
          <a:lstStyle/>
          <a:p>
            <a:r>
              <a:rPr lang="en-US" sz="2400" dirty="0" smtClean="0"/>
              <a:t>As a Ruth Clark student,  I pledge to be respectful, responsible, and real. I will do my best at all times, wherever I go, to show Jaguar PRIDE.</a:t>
            </a:r>
          </a:p>
          <a:p>
            <a:endParaRPr lang="en-US" sz="2400" dirty="0"/>
          </a:p>
          <a:p>
            <a:r>
              <a:rPr lang="en-US" sz="2400" dirty="0" smtClean="0"/>
              <a:t>Preparation</a:t>
            </a:r>
          </a:p>
          <a:p>
            <a:r>
              <a:rPr lang="en-US" sz="2400" dirty="0" smtClean="0"/>
              <a:t>Respect</a:t>
            </a:r>
          </a:p>
          <a:p>
            <a:r>
              <a:rPr lang="en-US" sz="2400" dirty="0" smtClean="0"/>
              <a:t>Integrity</a:t>
            </a:r>
          </a:p>
          <a:p>
            <a:r>
              <a:rPr lang="en-US" sz="2400" dirty="0" smtClean="0"/>
              <a:t>Discipline</a:t>
            </a:r>
          </a:p>
          <a:p>
            <a:r>
              <a:rPr lang="en-US" sz="2400" dirty="0" smtClean="0"/>
              <a:t>Excellence</a:t>
            </a:r>
            <a:endParaRPr lang="en-US" sz="2400" dirty="0"/>
          </a:p>
        </p:txBody>
      </p:sp>
      <p:pic>
        <p:nvPicPr>
          <p:cNvPr id="4098" name="Picture 2" descr="C:\Users\Owner\AppData\Local\Microsoft\Windows\Temporary Internet Files\Content.IE5\QWH3S1P4\MP90040503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57900" y="2286000"/>
            <a:ext cx="2819400" cy="4214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8642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3617395555"/>
              </p:ext>
            </p:extLst>
          </p:nvPr>
        </p:nvGraphicFramePr>
        <p:xfrm>
          <a:off x="1219200" y="914400"/>
          <a:ext cx="7010400"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852562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2010-2011 Student Gender</a:t>
            </a:r>
            <a:endParaRPr lang="en-US" dirty="0"/>
          </a:p>
        </p:txBody>
      </p:sp>
      <p:pic>
        <p:nvPicPr>
          <p:cNvPr id="2050" name="Picture 2" descr="Building Males/Females - Click on the Text Version link to view a text version of this gra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752600"/>
            <a:ext cx="571500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274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2010-2011 Socio-Economic Status</a:t>
            </a:r>
            <a:endParaRPr lang="en-US" dirty="0"/>
          </a:p>
        </p:txBody>
      </p:sp>
      <p:pic>
        <p:nvPicPr>
          <p:cNvPr id="3074" name="Picture 2" descr="Building Economically Disadvantaged Students - Click on the Text Version link to view a text version of this gra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600200"/>
            <a:ext cx="54864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9287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1221879641"/>
              </p:ext>
            </p:extLst>
          </p:nvPr>
        </p:nvGraphicFramePr>
        <p:xfrm>
          <a:off x="1295400" y="762000"/>
          <a:ext cx="6858000" cy="5410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020834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2010-2011 Building Diversity</a:t>
            </a:r>
            <a:endParaRPr lang="en-US" dirty="0"/>
          </a:p>
        </p:txBody>
      </p:sp>
      <p:sp>
        <p:nvSpPr>
          <p:cNvPr id="3" name="Content Placeholder 2"/>
          <p:cNvSpPr>
            <a:spLocks noGrp="1"/>
          </p:cNvSpPr>
          <p:nvPr>
            <p:ph sz="half" idx="1"/>
          </p:nvPr>
        </p:nvSpPr>
        <p:spPr/>
        <p:txBody>
          <a:bodyPr/>
          <a:lstStyle/>
          <a:p>
            <a:r>
              <a:rPr lang="en-US" dirty="0" smtClean="0"/>
              <a:t>Ruth Clark</a:t>
            </a:r>
            <a:endParaRPr lang="en-US" dirty="0"/>
          </a:p>
        </p:txBody>
      </p:sp>
      <p:sp>
        <p:nvSpPr>
          <p:cNvPr id="4" name="Content Placeholder 3"/>
          <p:cNvSpPr>
            <a:spLocks noGrp="1"/>
          </p:cNvSpPr>
          <p:nvPr>
            <p:ph sz="half" idx="2"/>
          </p:nvPr>
        </p:nvSpPr>
        <p:spPr/>
        <p:txBody>
          <a:bodyPr/>
          <a:lstStyle/>
          <a:p>
            <a:r>
              <a:rPr lang="en-US" dirty="0" smtClean="0"/>
              <a:t>Haysville</a:t>
            </a:r>
            <a:endParaRPr lang="en-US" dirty="0"/>
          </a:p>
        </p:txBody>
      </p:sp>
      <p:pic>
        <p:nvPicPr>
          <p:cNvPr id="4098" name="Picture 2" descr="Building Ethnicity - Click on the Text Version link to view a text version of this grap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0"/>
            <a:ext cx="3657600" cy="35052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District Ethnicity - Click on the Text Version link to view a text version of this grap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5825" y="2286000"/>
            <a:ext cx="3762375"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2290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Ruth Clark ELL Students</a:t>
            </a:r>
            <a:endParaRPr lang="en-US" dirty="0"/>
          </a:p>
        </p:txBody>
      </p:sp>
      <p:graphicFrame>
        <p:nvGraphicFramePr>
          <p:cNvPr id="4" name="Chart 3"/>
          <p:cNvGraphicFramePr>
            <a:graphicFrameLocks/>
          </p:cNvGraphicFramePr>
          <p:nvPr>
            <p:extLst>
              <p:ext uri="{D42A27DB-BD31-4B8C-83A1-F6EECF244321}">
                <p14:modId xmlns:p14="http://schemas.microsoft.com/office/powerpoint/2010/main" val="885079682"/>
              </p:ext>
            </p:extLst>
          </p:nvPr>
        </p:nvGraphicFramePr>
        <p:xfrm>
          <a:off x="914400" y="1371600"/>
          <a:ext cx="7239000" cy="4572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389829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95400" y="1447800"/>
            <a:ext cx="6248400" cy="4678204"/>
          </a:xfrm>
          <a:prstGeom prst="rect">
            <a:avLst/>
          </a:prstGeom>
        </p:spPr>
        <p:txBody>
          <a:bodyPr wrap="square">
            <a:spAutoFit/>
          </a:bodyPr>
          <a:lstStyle/>
          <a:p>
            <a:r>
              <a:rPr lang="en-US" sz="2800" b="1" dirty="0"/>
              <a:t>School Goal</a:t>
            </a:r>
            <a:r>
              <a:rPr lang="en-US" sz="2800" dirty="0"/>
              <a:t>: Preparing students to embrace learning, overcome adversities, and become life-long learners.</a:t>
            </a:r>
          </a:p>
          <a:p>
            <a:r>
              <a:rPr lang="en-US" sz="2800" dirty="0"/>
              <a:t> </a:t>
            </a:r>
          </a:p>
          <a:p>
            <a:r>
              <a:rPr lang="en-US" sz="2800" b="1" dirty="0"/>
              <a:t>Action Plan: </a:t>
            </a:r>
            <a:r>
              <a:rPr lang="en-US" sz="2800" dirty="0"/>
              <a:t>Ruth Clark’s plan to reach this goal includes modeling and teaching the expectations and addressing the student needs in the following four areas; academics, communication, wellness and positive behaviors</a:t>
            </a:r>
            <a:r>
              <a:rPr lang="en-US" dirty="0"/>
              <a:t>.</a:t>
            </a:r>
          </a:p>
          <a:p>
            <a:r>
              <a:rPr lang="en-US" dirty="0"/>
              <a:t> </a:t>
            </a:r>
          </a:p>
        </p:txBody>
      </p:sp>
      <p:sp>
        <p:nvSpPr>
          <p:cNvPr id="4" name="Title 3"/>
          <p:cNvSpPr>
            <a:spLocks noGrp="1"/>
          </p:cNvSpPr>
          <p:nvPr>
            <p:ph type="title"/>
          </p:nvPr>
        </p:nvSpPr>
        <p:spPr/>
        <p:txBody>
          <a:bodyPr/>
          <a:lstStyle/>
          <a:p>
            <a:r>
              <a:rPr lang="en-US" dirty="0" smtClean="0"/>
              <a:t>Ruth Clark Concept Map</a:t>
            </a:r>
            <a:endParaRPr lang="en-US" dirty="0"/>
          </a:p>
        </p:txBody>
      </p:sp>
    </p:spTree>
    <p:extLst>
      <p:ext uri="{BB962C8B-B14F-4D97-AF65-F5344CB8AC3E}">
        <p14:creationId xmlns:p14="http://schemas.microsoft.com/office/powerpoint/2010/main" val="20898929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05000" y="990600"/>
            <a:ext cx="5638800" cy="5570756"/>
          </a:xfrm>
          <a:prstGeom prst="rect">
            <a:avLst/>
          </a:prstGeom>
          <a:noFill/>
        </p:spPr>
        <p:txBody>
          <a:bodyPr wrap="square" rtlCol="0">
            <a:spAutoFit/>
          </a:bodyPr>
          <a:lstStyle/>
          <a:p>
            <a:pPr algn="ctr"/>
            <a:r>
              <a:rPr lang="en-US" sz="4000" b="1" dirty="0" smtClean="0"/>
              <a:t>Academics</a:t>
            </a:r>
          </a:p>
          <a:p>
            <a:pPr algn="ctr"/>
            <a:endParaRPr lang="en-US" b="1" dirty="0" smtClean="0"/>
          </a:p>
          <a:p>
            <a:pPr marL="342900" indent="-342900">
              <a:buFont typeface="Arial" pitchFamily="34" charset="0"/>
              <a:buChar char="•"/>
            </a:pPr>
            <a:r>
              <a:rPr lang="en-US" sz="2400" b="1" dirty="0" smtClean="0"/>
              <a:t>Standards-driven instruction</a:t>
            </a:r>
          </a:p>
          <a:p>
            <a:pPr marL="342900" indent="-342900">
              <a:buFont typeface="Arial" pitchFamily="34" charset="0"/>
              <a:buChar char="•"/>
            </a:pPr>
            <a:r>
              <a:rPr lang="en-US" sz="2400" b="1" dirty="0" smtClean="0"/>
              <a:t>High expectations for all</a:t>
            </a:r>
          </a:p>
          <a:p>
            <a:pPr marL="342900" indent="-342900">
              <a:buFont typeface="Arial" pitchFamily="34" charset="0"/>
              <a:buChar char="•"/>
            </a:pPr>
            <a:r>
              <a:rPr lang="en-US" sz="2400" b="1" dirty="0" smtClean="0"/>
              <a:t>Provide positive support </a:t>
            </a:r>
          </a:p>
          <a:p>
            <a:pPr algn="ctr"/>
            <a:endParaRPr lang="en-US" sz="2400" b="1" dirty="0"/>
          </a:p>
          <a:p>
            <a:pPr algn="ctr"/>
            <a:r>
              <a:rPr lang="en-US" sz="4000" b="1" dirty="0" smtClean="0"/>
              <a:t>Communication</a:t>
            </a:r>
          </a:p>
          <a:p>
            <a:pPr algn="ctr"/>
            <a:endParaRPr lang="en-US" b="1" dirty="0" smtClean="0"/>
          </a:p>
          <a:p>
            <a:pPr marL="342900" indent="-342900">
              <a:buFont typeface="Arial" pitchFamily="34" charset="0"/>
              <a:buChar char="•"/>
            </a:pPr>
            <a:r>
              <a:rPr lang="en-US" sz="2400" b="1" dirty="0" smtClean="0"/>
              <a:t>PTO parental involvement</a:t>
            </a:r>
          </a:p>
          <a:p>
            <a:pPr marL="342900" indent="-342900">
              <a:buFont typeface="Arial" pitchFamily="34" charset="0"/>
              <a:buChar char="•"/>
            </a:pPr>
            <a:r>
              <a:rPr lang="en-US" sz="2400" b="1" dirty="0" smtClean="0"/>
              <a:t>Site Council</a:t>
            </a:r>
          </a:p>
          <a:p>
            <a:pPr marL="342900" indent="-342900">
              <a:buFont typeface="Arial" pitchFamily="34" charset="0"/>
              <a:buChar char="•"/>
            </a:pPr>
            <a:r>
              <a:rPr lang="en-US" sz="2400" b="1" dirty="0" smtClean="0"/>
              <a:t>Focused PLC’s (data driven)</a:t>
            </a:r>
          </a:p>
          <a:p>
            <a:pPr marL="342900" indent="-342900">
              <a:buFont typeface="Arial" pitchFamily="34" charset="0"/>
              <a:buChar char="•"/>
            </a:pPr>
            <a:r>
              <a:rPr lang="en-US" sz="2400" b="1" dirty="0" smtClean="0"/>
              <a:t>All call </a:t>
            </a:r>
          </a:p>
          <a:p>
            <a:pPr algn="ctr"/>
            <a:endParaRPr lang="en-US" sz="2400" b="1" dirty="0" smtClean="0"/>
          </a:p>
          <a:p>
            <a:pPr marL="342900" indent="-342900" algn="ctr">
              <a:buFont typeface="Arial" pitchFamily="34" charset="0"/>
              <a:buChar char="•"/>
            </a:pPr>
            <a:endParaRPr lang="en-US" sz="2400" b="1" dirty="0"/>
          </a:p>
        </p:txBody>
      </p:sp>
    </p:spTree>
    <p:extLst>
      <p:ext uri="{BB962C8B-B14F-4D97-AF65-F5344CB8AC3E}">
        <p14:creationId xmlns:p14="http://schemas.microsoft.com/office/powerpoint/2010/main" val="42454981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71600" y="381000"/>
            <a:ext cx="6324600" cy="7078861"/>
          </a:xfrm>
          <a:prstGeom prst="rect">
            <a:avLst/>
          </a:prstGeom>
          <a:noFill/>
        </p:spPr>
        <p:txBody>
          <a:bodyPr wrap="square" rtlCol="0">
            <a:spAutoFit/>
          </a:bodyPr>
          <a:lstStyle/>
          <a:p>
            <a:pPr algn="ctr"/>
            <a:r>
              <a:rPr lang="en-US" sz="3200" dirty="0"/>
              <a:t>Positive Behaviors</a:t>
            </a:r>
            <a:endParaRPr lang="en-US" sz="3200" dirty="0" smtClean="0"/>
          </a:p>
          <a:p>
            <a:pPr marL="342900" indent="-342900">
              <a:buFont typeface="Arial" pitchFamily="34" charset="0"/>
              <a:buChar char="•"/>
            </a:pPr>
            <a:r>
              <a:rPr lang="en-US" sz="2400" dirty="0" smtClean="0"/>
              <a:t>Established consistent  routines and procedures</a:t>
            </a:r>
          </a:p>
          <a:p>
            <a:pPr marL="342900" indent="-342900">
              <a:buFont typeface="+mj-lt"/>
              <a:buAutoNum type="arabicPeriod"/>
            </a:pPr>
            <a:r>
              <a:rPr lang="en-US" sz="1400" dirty="0" smtClean="0"/>
              <a:t>   HALLS</a:t>
            </a:r>
          </a:p>
          <a:p>
            <a:pPr marL="342900" indent="-342900">
              <a:buFont typeface="+mj-lt"/>
              <a:buAutoNum type="arabicPeriod"/>
            </a:pPr>
            <a:r>
              <a:rPr lang="en-US" sz="1400" dirty="0" smtClean="0"/>
              <a:t>   GYM</a:t>
            </a:r>
          </a:p>
          <a:p>
            <a:pPr marL="342900" indent="-342900">
              <a:buFont typeface="+mj-lt"/>
              <a:buAutoNum type="arabicPeriod"/>
            </a:pPr>
            <a:r>
              <a:rPr lang="en-US" sz="1400" dirty="0" smtClean="0"/>
              <a:t>   BREAK</a:t>
            </a:r>
          </a:p>
          <a:p>
            <a:pPr marL="342900" indent="-342900">
              <a:buFont typeface="+mj-lt"/>
              <a:buAutoNum type="arabicPeriod"/>
            </a:pPr>
            <a:r>
              <a:rPr lang="en-US" sz="1400" dirty="0" smtClean="0"/>
              <a:t>   CAFÉ</a:t>
            </a:r>
          </a:p>
          <a:p>
            <a:pPr marL="342900" indent="-342900">
              <a:buFont typeface="+mj-lt"/>
              <a:buAutoNum type="arabicPeriod"/>
            </a:pPr>
            <a:r>
              <a:rPr lang="en-US" sz="1400" dirty="0" smtClean="0"/>
              <a:t>   BUS</a:t>
            </a:r>
          </a:p>
          <a:p>
            <a:pPr marL="342900" indent="-342900">
              <a:buFont typeface="Arial" pitchFamily="34" charset="0"/>
              <a:buChar char="•"/>
            </a:pPr>
            <a:r>
              <a:rPr lang="en-US" sz="2400" dirty="0" smtClean="0"/>
              <a:t>Rewards and Recognition for accomplishments</a:t>
            </a:r>
          </a:p>
          <a:p>
            <a:pPr marL="342900" indent="-342900">
              <a:buFont typeface="Arial" pitchFamily="34" charset="0"/>
              <a:buChar char="•"/>
            </a:pPr>
            <a:r>
              <a:rPr lang="en-US" sz="2400" dirty="0" smtClean="0"/>
              <a:t>Relationships </a:t>
            </a:r>
          </a:p>
          <a:p>
            <a:pPr marL="342900" indent="-342900">
              <a:buFont typeface="Arial" pitchFamily="34" charset="0"/>
              <a:buChar char="•"/>
            </a:pPr>
            <a:endParaRPr lang="en-US" sz="2400" dirty="0"/>
          </a:p>
          <a:p>
            <a:pPr marL="342900" indent="-342900">
              <a:buFont typeface="Arial" pitchFamily="34" charset="0"/>
              <a:buChar char="•"/>
            </a:pPr>
            <a:endParaRPr lang="en-US" sz="4000" dirty="0" smtClean="0"/>
          </a:p>
          <a:p>
            <a:pPr algn="ctr"/>
            <a:r>
              <a:rPr lang="en-US" sz="4000" dirty="0" smtClean="0"/>
              <a:t>Wellness</a:t>
            </a:r>
          </a:p>
          <a:p>
            <a:pPr algn="ctr"/>
            <a:endParaRPr lang="en-US" dirty="0" smtClean="0"/>
          </a:p>
          <a:p>
            <a:pPr marL="285750" indent="-285750">
              <a:buFont typeface="Arial" pitchFamily="34" charset="0"/>
              <a:buChar char="•"/>
            </a:pPr>
            <a:r>
              <a:rPr lang="en-US" sz="2400" dirty="0" smtClean="0"/>
              <a:t>Organized walking program</a:t>
            </a:r>
          </a:p>
          <a:p>
            <a:pPr marL="285750" indent="-285750">
              <a:buFont typeface="Arial" pitchFamily="34" charset="0"/>
              <a:buChar char="•"/>
            </a:pPr>
            <a:r>
              <a:rPr lang="en-US" sz="2400" dirty="0" smtClean="0"/>
              <a:t>Nutrition – Healthy Lifestyle</a:t>
            </a:r>
          </a:p>
          <a:p>
            <a:pPr marL="342900" indent="-342900">
              <a:buFont typeface="Arial" pitchFamily="34" charset="0"/>
              <a:buChar char="•"/>
            </a:pPr>
            <a:endParaRPr lang="en-US" sz="2000" dirty="0"/>
          </a:p>
          <a:p>
            <a:pPr algn="ctr"/>
            <a:endParaRPr lang="en-US" sz="2000" dirty="0" smtClean="0"/>
          </a:p>
          <a:p>
            <a:pPr marL="342900" indent="-342900">
              <a:buFont typeface="Arial" pitchFamily="34" charset="0"/>
              <a:buChar char="•"/>
            </a:pPr>
            <a:endParaRPr lang="en-US" sz="1400" dirty="0" smtClean="0"/>
          </a:p>
          <a:p>
            <a:pPr marL="342900" indent="-342900">
              <a:buFont typeface="+mj-lt"/>
              <a:buAutoNum type="arabicPeriod"/>
            </a:pPr>
            <a:endParaRPr lang="en-US" sz="1600" dirty="0" smtClean="0"/>
          </a:p>
          <a:p>
            <a:pPr marL="342900" indent="-342900">
              <a:buFont typeface="+mj-lt"/>
              <a:buAutoNum type="arabicPeriod"/>
            </a:pPr>
            <a:endParaRPr lang="en-US" sz="1600" dirty="0"/>
          </a:p>
        </p:txBody>
      </p:sp>
    </p:spTree>
    <p:extLst>
      <p:ext uri="{BB962C8B-B14F-4D97-AF65-F5344CB8AC3E}">
        <p14:creationId xmlns:p14="http://schemas.microsoft.com/office/powerpoint/2010/main" val="20519910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0"/>
            <a:ext cx="7772400" cy="1470025"/>
          </a:xfrm>
        </p:spPr>
        <p:txBody>
          <a:bodyPr>
            <a:normAutofit/>
          </a:bodyPr>
          <a:lstStyle/>
          <a:p>
            <a:r>
              <a:rPr lang="en-US" dirty="0" smtClean="0"/>
              <a:t>Kansas Math Assessment</a:t>
            </a:r>
            <a:br>
              <a:rPr lang="en-US" dirty="0" smtClean="0"/>
            </a:br>
            <a:r>
              <a:rPr lang="en-US" dirty="0" smtClean="0"/>
              <a:t>% Performing Proficient or Above</a:t>
            </a:r>
            <a:endParaRPr lang="en-US" dirty="0"/>
          </a:p>
        </p:txBody>
      </p:sp>
      <p:sp>
        <p:nvSpPr>
          <p:cNvPr id="4" name="Subtitle 3"/>
          <p:cNvSpPr>
            <a:spLocks noGrp="1"/>
          </p:cNvSpPr>
          <p:nvPr>
            <p:ph type="subTitle" idx="1"/>
          </p:nvPr>
        </p:nvSpPr>
        <p:spPr>
          <a:xfrm>
            <a:off x="1371600" y="2438400"/>
            <a:ext cx="6400800" cy="3200400"/>
          </a:xfrm>
        </p:spPr>
        <p:txBody>
          <a:bodyPr>
            <a:normAutofit fontScale="77500" lnSpcReduction="20000"/>
          </a:bodyPr>
          <a:lstStyle/>
          <a:p>
            <a:pPr algn="l"/>
            <a:r>
              <a:rPr lang="en-US" sz="2400" dirty="0" smtClean="0">
                <a:solidFill>
                  <a:schemeClr val="tx1"/>
                </a:solidFill>
              </a:rPr>
              <a:t>Year	Ruth Clark	State		AYP Target </a:t>
            </a:r>
          </a:p>
          <a:p>
            <a:pPr algn="l"/>
            <a:endParaRPr lang="en-US" sz="2400" dirty="0">
              <a:solidFill>
                <a:schemeClr val="tx1"/>
              </a:solidFill>
            </a:endParaRPr>
          </a:p>
          <a:p>
            <a:pPr algn="l"/>
            <a:r>
              <a:rPr lang="en-US" sz="2400" dirty="0" smtClean="0">
                <a:solidFill>
                  <a:schemeClr val="tx1"/>
                </a:solidFill>
              </a:rPr>
              <a:t> 2007 	91.0 		84.4 		67.2   </a:t>
            </a:r>
          </a:p>
          <a:p>
            <a:pPr algn="l"/>
            <a:r>
              <a:rPr lang="en-US" sz="2400" dirty="0">
                <a:solidFill>
                  <a:schemeClr val="tx1"/>
                </a:solidFill>
              </a:rPr>
              <a:t> </a:t>
            </a:r>
            <a:r>
              <a:rPr lang="en-US" sz="2400" dirty="0" smtClean="0">
                <a:solidFill>
                  <a:schemeClr val="tx1"/>
                </a:solidFill>
              </a:rPr>
              <a:t>2008	93.8 		86.2 		71.9 </a:t>
            </a:r>
          </a:p>
          <a:p>
            <a:pPr algn="l"/>
            <a:r>
              <a:rPr lang="en-US" sz="2400" dirty="0">
                <a:solidFill>
                  <a:schemeClr val="tx1"/>
                </a:solidFill>
              </a:rPr>
              <a:t> </a:t>
            </a:r>
            <a:r>
              <a:rPr lang="en-US" sz="2400" dirty="0" smtClean="0">
                <a:solidFill>
                  <a:schemeClr val="tx1"/>
                </a:solidFill>
              </a:rPr>
              <a:t>2009 	94.2 		86.3 		76.6 </a:t>
            </a:r>
          </a:p>
          <a:p>
            <a:pPr algn="l"/>
            <a:r>
              <a:rPr lang="en-US" sz="2400" dirty="0">
                <a:solidFill>
                  <a:schemeClr val="tx1"/>
                </a:solidFill>
              </a:rPr>
              <a:t> </a:t>
            </a:r>
            <a:r>
              <a:rPr lang="en-US" sz="2400" dirty="0" smtClean="0">
                <a:solidFill>
                  <a:schemeClr val="tx1"/>
                </a:solidFill>
              </a:rPr>
              <a:t>2010       94.3 		83.6 		82.3</a:t>
            </a:r>
          </a:p>
          <a:p>
            <a:pPr algn="l"/>
            <a:r>
              <a:rPr lang="en-US" sz="2400" dirty="0" smtClean="0">
                <a:solidFill>
                  <a:schemeClr val="tx1"/>
                </a:solidFill>
              </a:rPr>
              <a:t> 2011	94.2		85.5		86.7</a:t>
            </a:r>
            <a:endParaRPr lang="en-US" sz="2400" dirty="0">
              <a:solidFill>
                <a:schemeClr val="tx1"/>
              </a:solidFill>
            </a:endParaRPr>
          </a:p>
          <a:p>
            <a:pPr algn="l"/>
            <a:endParaRPr lang="en-US" sz="2400" dirty="0" smtClean="0">
              <a:solidFill>
                <a:schemeClr val="tx1"/>
              </a:solidFill>
            </a:endParaRPr>
          </a:p>
          <a:p>
            <a:pPr algn="l"/>
            <a:r>
              <a:rPr lang="en-US" sz="2400" dirty="0" smtClean="0">
                <a:solidFill>
                  <a:schemeClr val="tx1"/>
                </a:solidFill>
              </a:rPr>
              <a:t> 2014  NCLB Target 100%</a:t>
            </a:r>
          </a:p>
          <a:p>
            <a:pPr marL="342900" indent="-342900" algn="l">
              <a:buAutoNum type="arabicPlain" startAt="2007"/>
            </a:pPr>
            <a:endParaRPr lang="en-US" sz="1800" dirty="0" smtClean="0"/>
          </a:p>
          <a:p>
            <a:pPr algn="l"/>
            <a:r>
              <a:rPr lang="en-US" sz="1800" dirty="0" smtClean="0"/>
              <a:t>	</a:t>
            </a:r>
            <a:endParaRPr lang="en-US" sz="1800" dirty="0"/>
          </a:p>
        </p:txBody>
      </p:sp>
      <p:pic>
        <p:nvPicPr>
          <p:cNvPr id="3074" name="Picture 2" descr="This school met the Standard of Excellence in this assess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5334000"/>
            <a:ext cx="952500" cy="92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49294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1697024766"/>
              </p:ext>
            </p:extLst>
          </p:nvPr>
        </p:nvGraphicFramePr>
        <p:xfrm>
          <a:off x="838200" y="762000"/>
          <a:ext cx="7620000" cy="52577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322257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is school met the Standard of Excellence in this assess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01000" y="228600"/>
            <a:ext cx="952500" cy="9239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hart 3"/>
          <p:cNvGraphicFramePr>
            <a:graphicFrameLocks/>
          </p:cNvGraphicFramePr>
          <p:nvPr>
            <p:extLst>
              <p:ext uri="{D42A27DB-BD31-4B8C-83A1-F6EECF244321}">
                <p14:modId xmlns:p14="http://schemas.microsoft.com/office/powerpoint/2010/main" val="3533153516"/>
              </p:ext>
            </p:extLst>
          </p:nvPr>
        </p:nvGraphicFramePr>
        <p:xfrm>
          <a:off x="990600" y="838200"/>
          <a:ext cx="7239000" cy="5105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213992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Target Area: Math</a:t>
            </a:r>
            <a:endParaRPr lang="en-US" dirty="0"/>
          </a:p>
        </p:txBody>
      </p:sp>
      <p:sp>
        <p:nvSpPr>
          <p:cNvPr id="3" name="TextBox 2"/>
          <p:cNvSpPr txBox="1"/>
          <p:nvPr/>
        </p:nvSpPr>
        <p:spPr>
          <a:xfrm>
            <a:off x="1447800" y="1447800"/>
            <a:ext cx="6096000" cy="3970318"/>
          </a:xfrm>
          <a:prstGeom prst="rect">
            <a:avLst/>
          </a:prstGeom>
          <a:noFill/>
        </p:spPr>
        <p:txBody>
          <a:bodyPr wrap="square" rtlCol="0">
            <a:spAutoFit/>
          </a:bodyPr>
          <a:lstStyle/>
          <a:p>
            <a:pPr marL="285750" indent="-285750">
              <a:buFont typeface="Arial" pitchFamily="34" charset="0"/>
              <a:buChar char="•"/>
            </a:pPr>
            <a:r>
              <a:rPr lang="en-US" sz="2400" dirty="0" smtClean="0"/>
              <a:t>Scores have consistently improved for all students </a:t>
            </a:r>
          </a:p>
          <a:p>
            <a:pPr marL="285750" indent="-285750">
              <a:buFont typeface="Arial" pitchFamily="34" charset="0"/>
              <a:buChar char="•"/>
            </a:pPr>
            <a:r>
              <a:rPr lang="en-US" sz="2400" dirty="0" smtClean="0"/>
              <a:t>There is no gap between male/female scores</a:t>
            </a:r>
          </a:p>
          <a:p>
            <a:pPr marL="285750" indent="-285750">
              <a:buFont typeface="Arial" pitchFamily="34" charset="0"/>
              <a:buChar char="•"/>
            </a:pPr>
            <a:r>
              <a:rPr lang="en-US" sz="2400" dirty="0" smtClean="0"/>
              <a:t>Low SES scores continue to improve and the gap is closing</a:t>
            </a:r>
          </a:p>
          <a:p>
            <a:pPr marL="285750" indent="-285750">
              <a:buFont typeface="Arial" pitchFamily="34" charset="0"/>
              <a:buChar char="•"/>
            </a:pPr>
            <a:r>
              <a:rPr lang="en-US" sz="2400" dirty="0" smtClean="0"/>
              <a:t>Data is continually monitored to address any discrepancies between gender, socio-economics and student with disabilities subgroups</a:t>
            </a:r>
          </a:p>
          <a:p>
            <a:pPr marL="285750" indent="-285750">
              <a:buFont typeface="Arial" pitchFamily="34" charset="0"/>
              <a:buChar char="•"/>
            </a:pPr>
            <a:endParaRPr lang="en-US" dirty="0" smtClean="0"/>
          </a:p>
          <a:p>
            <a:pPr marL="285750" indent="-285750">
              <a:buFont typeface="Arial" pitchFamily="34" charset="0"/>
              <a:buChar char="•"/>
            </a:pPr>
            <a:endParaRPr lang="en-US" dirty="0"/>
          </a:p>
        </p:txBody>
      </p:sp>
    </p:spTree>
    <p:extLst>
      <p:ext uri="{BB962C8B-B14F-4D97-AF65-F5344CB8AC3E}">
        <p14:creationId xmlns:p14="http://schemas.microsoft.com/office/powerpoint/2010/main" val="8449574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Kansas Reading Assessment</a:t>
            </a:r>
            <a:br>
              <a:rPr lang="en-US" dirty="0" smtClean="0"/>
            </a:br>
            <a:r>
              <a:rPr lang="en-US" dirty="0" smtClean="0"/>
              <a:t>% Performing Proficient or Above</a:t>
            </a:r>
            <a:endParaRPr lang="en-US" dirty="0"/>
          </a:p>
        </p:txBody>
      </p:sp>
      <p:sp>
        <p:nvSpPr>
          <p:cNvPr id="3" name="TextBox 2"/>
          <p:cNvSpPr txBox="1"/>
          <p:nvPr/>
        </p:nvSpPr>
        <p:spPr>
          <a:xfrm>
            <a:off x="1219200" y="1828800"/>
            <a:ext cx="6705600" cy="4431983"/>
          </a:xfrm>
          <a:prstGeom prst="rect">
            <a:avLst/>
          </a:prstGeom>
          <a:noFill/>
        </p:spPr>
        <p:txBody>
          <a:bodyPr wrap="square" rtlCol="0">
            <a:spAutoFit/>
          </a:bodyPr>
          <a:lstStyle/>
          <a:p>
            <a:r>
              <a:rPr lang="en-US" sz="2400" dirty="0" smtClean="0"/>
              <a:t>Year 		Ruth Clark 	State 		AYP Target </a:t>
            </a:r>
          </a:p>
          <a:p>
            <a:endParaRPr lang="en-US" sz="2400" dirty="0"/>
          </a:p>
          <a:p>
            <a:pPr marL="342900" indent="-342900">
              <a:buAutoNum type="arabicPlain" startAt="2007"/>
            </a:pPr>
            <a:r>
              <a:rPr lang="en-US" sz="2400" dirty="0" smtClean="0"/>
              <a:t> 		92.1		81.9 		71.7   </a:t>
            </a:r>
          </a:p>
          <a:p>
            <a:pPr marL="342900" indent="-342900">
              <a:buAutoNum type="arabicPlain" startAt="2007"/>
            </a:pPr>
            <a:r>
              <a:rPr lang="en-US" sz="2400" dirty="0" smtClean="0"/>
              <a:t> 		95.9 		83.6 		75.8   </a:t>
            </a:r>
          </a:p>
          <a:p>
            <a:pPr marL="342900" indent="-342900">
              <a:buAutoNum type="arabicPlain" startAt="2007"/>
            </a:pPr>
            <a:r>
              <a:rPr lang="en-US" sz="2400" dirty="0"/>
              <a:t> </a:t>
            </a:r>
            <a:r>
              <a:rPr lang="en-US" sz="2400" dirty="0" smtClean="0"/>
              <a:t>		87.2 		84.2 		79.8   </a:t>
            </a:r>
          </a:p>
          <a:p>
            <a:pPr marL="342900" indent="-342900">
              <a:buAutoNum type="arabicPlain" startAt="2007"/>
            </a:pPr>
            <a:r>
              <a:rPr lang="en-US" sz="2400" dirty="0"/>
              <a:t> </a:t>
            </a:r>
            <a:r>
              <a:rPr lang="en-US" sz="2400" dirty="0" smtClean="0"/>
              <a:t>		94.3		86.2 		83.7 </a:t>
            </a:r>
          </a:p>
          <a:p>
            <a:pPr marL="342900" indent="-342900">
              <a:buAutoNum type="arabicPlain" startAt="2007"/>
            </a:pPr>
            <a:r>
              <a:rPr lang="en-US" sz="2400" dirty="0" smtClean="0"/>
              <a:t> 		95.5		85.5		87.8</a:t>
            </a:r>
          </a:p>
          <a:p>
            <a:pPr marL="342900" indent="-342900">
              <a:buAutoNum type="arabicPlain" startAt="2007"/>
            </a:pPr>
            <a:endParaRPr lang="en-US" sz="2400" dirty="0"/>
          </a:p>
          <a:p>
            <a:pPr marL="342900" indent="-342900">
              <a:buAutoNum type="arabicPlain" startAt="2007"/>
            </a:pPr>
            <a:endParaRPr lang="en-US" sz="2400" dirty="0" smtClean="0"/>
          </a:p>
          <a:p>
            <a:r>
              <a:rPr lang="en-US" sz="2400" dirty="0" smtClean="0"/>
              <a:t>2014   NCLB Goal    100%</a:t>
            </a:r>
            <a:endParaRPr lang="en-US" sz="2400" dirty="0"/>
          </a:p>
          <a:p>
            <a:pPr marL="342900" indent="-342900">
              <a:buAutoNum type="arabicPlain" startAt="2007"/>
            </a:pPr>
            <a:endParaRPr lang="en-US" dirty="0"/>
          </a:p>
        </p:txBody>
      </p:sp>
      <p:pic>
        <p:nvPicPr>
          <p:cNvPr id="2050" name="Picture 2" descr="This school met the Standard of Excellence in this assess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5181600"/>
            <a:ext cx="952500" cy="92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4454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hart"/>
          <p:cNvPicPr>
            <a:picLocks noChangeAspect="1"/>
          </p:cNvPicPr>
          <p:nvPr/>
        </p:nvPicPr>
        <p:blipFill>
          <a:blip r:embed="rId2"/>
          <a:stretch>
            <a:fillRect/>
          </a:stretch>
        </p:blipFill>
        <p:spPr>
          <a:xfrm>
            <a:off x="7772400" y="228600"/>
            <a:ext cx="952348" cy="923773"/>
          </a:xfrm>
          <a:prstGeom prst="rect">
            <a:avLst/>
          </a:prstGeom>
        </p:spPr>
      </p:pic>
      <p:graphicFrame>
        <p:nvGraphicFramePr>
          <p:cNvPr id="6" name="Chart 5"/>
          <p:cNvGraphicFramePr>
            <a:graphicFrameLocks/>
          </p:cNvGraphicFramePr>
          <p:nvPr>
            <p:extLst>
              <p:ext uri="{D42A27DB-BD31-4B8C-83A1-F6EECF244321}">
                <p14:modId xmlns:p14="http://schemas.microsoft.com/office/powerpoint/2010/main" val="2400114858"/>
              </p:ext>
            </p:extLst>
          </p:nvPr>
        </p:nvGraphicFramePr>
        <p:xfrm>
          <a:off x="914400" y="838200"/>
          <a:ext cx="7334174" cy="5257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507698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his school met the Standard of Excellence in this assess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06255"/>
            <a:ext cx="952500" cy="9239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Chart 3"/>
          <p:cNvGraphicFramePr>
            <a:graphicFrameLocks/>
          </p:cNvGraphicFramePr>
          <p:nvPr>
            <p:extLst>
              <p:ext uri="{D42A27DB-BD31-4B8C-83A1-F6EECF244321}">
                <p14:modId xmlns:p14="http://schemas.microsoft.com/office/powerpoint/2010/main" val="4233141453"/>
              </p:ext>
            </p:extLst>
          </p:nvPr>
        </p:nvGraphicFramePr>
        <p:xfrm>
          <a:off x="1143000" y="533400"/>
          <a:ext cx="7315200" cy="5486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939942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95400" y="609600"/>
            <a:ext cx="6400800" cy="5016758"/>
          </a:xfrm>
          <a:prstGeom prst="rect">
            <a:avLst/>
          </a:prstGeom>
          <a:noFill/>
        </p:spPr>
        <p:txBody>
          <a:bodyPr wrap="square" rtlCol="0">
            <a:spAutoFit/>
          </a:bodyPr>
          <a:lstStyle/>
          <a:p>
            <a:pPr algn="ctr"/>
            <a:r>
              <a:rPr lang="en-US" sz="3200" dirty="0" smtClean="0"/>
              <a:t>Summary of Target Area : Reading</a:t>
            </a:r>
          </a:p>
          <a:p>
            <a:pPr marL="285750" indent="-285750">
              <a:buFont typeface="Arial" pitchFamily="34" charset="0"/>
              <a:buChar char="•"/>
            </a:pPr>
            <a:endParaRPr lang="en-US" dirty="0" smtClean="0"/>
          </a:p>
          <a:p>
            <a:pPr marL="285750" indent="-285750">
              <a:buFont typeface="Arial" pitchFamily="34" charset="0"/>
              <a:buChar char="•"/>
            </a:pPr>
            <a:r>
              <a:rPr lang="en-US" sz="2800" dirty="0" smtClean="0"/>
              <a:t>Scores continue to improve for all students</a:t>
            </a:r>
          </a:p>
          <a:p>
            <a:pPr marL="285750" indent="-285750">
              <a:buFont typeface="Arial" pitchFamily="34" charset="0"/>
              <a:buChar char="•"/>
            </a:pPr>
            <a:r>
              <a:rPr lang="en-US" sz="2800" dirty="0" smtClean="0"/>
              <a:t>No discrepancy between gender on the assessment</a:t>
            </a:r>
          </a:p>
          <a:p>
            <a:pPr marL="285750" indent="-285750">
              <a:buFont typeface="Arial" pitchFamily="34" charset="0"/>
              <a:buChar char="•"/>
            </a:pPr>
            <a:r>
              <a:rPr lang="en-US" sz="2800" dirty="0" smtClean="0"/>
              <a:t>Gap between socio-economically disadvantaged is closing</a:t>
            </a:r>
          </a:p>
          <a:p>
            <a:pPr marL="285750" indent="-285750">
              <a:buFont typeface="Arial" pitchFamily="34" charset="0"/>
              <a:buChar char="•"/>
            </a:pPr>
            <a:r>
              <a:rPr lang="en-US" sz="2800" dirty="0" smtClean="0"/>
              <a:t>Continue monitoring for discrepancies between gender, ELL, SES and SpEd subgroups</a:t>
            </a:r>
          </a:p>
          <a:p>
            <a:pPr marL="285750" indent="-285750" algn="ctr">
              <a:buFont typeface="Arial" pitchFamily="34" charset="0"/>
              <a:buChar char="•"/>
            </a:pPr>
            <a:endParaRPr lang="en-US" dirty="0"/>
          </a:p>
        </p:txBody>
      </p:sp>
    </p:spTree>
    <p:extLst>
      <p:ext uri="{BB962C8B-B14F-4D97-AF65-F5344CB8AC3E}">
        <p14:creationId xmlns:p14="http://schemas.microsoft.com/office/powerpoint/2010/main" val="11915054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47073573"/>
              </p:ext>
            </p:extLst>
          </p:nvPr>
        </p:nvGraphicFramePr>
        <p:xfrm>
          <a:off x="838200" y="838200"/>
          <a:ext cx="7543800" cy="52578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990600" y="6172200"/>
            <a:ext cx="7543800" cy="646331"/>
          </a:xfrm>
          <a:prstGeom prst="rect">
            <a:avLst/>
          </a:prstGeom>
          <a:noFill/>
        </p:spPr>
        <p:txBody>
          <a:bodyPr wrap="square" rtlCol="0">
            <a:spAutoFit/>
          </a:bodyPr>
          <a:lstStyle/>
          <a:p>
            <a:r>
              <a:rPr lang="en-US" sz="1200" dirty="0"/>
              <a:t>Our scores dipped in science </a:t>
            </a:r>
            <a:r>
              <a:rPr lang="en-US" sz="1200" dirty="0" smtClean="0"/>
              <a:t> We </a:t>
            </a:r>
            <a:r>
              <a:rPr lang="en-US" sz="1200" dirty="0"/>
              <a:t>attribute that quite honestly to our focus on reading and math. We are hoping to gain instructional time this year by addressing some of these standards through our Literacy First centers.</a:t>
            </a:r>
          </a:p>
          <a:p>
            <a:endParaRPr lang="en-US" sz="1200" dirty="0"/>
          </a:p>
        </p:txBody>
      </p:sp>
    </p:spTree>
    <p:extLst>
      <p:ext uri="{BB962C8B-B14F-4D97-AF65-F5344CB8AC3E}">
        <p14:creationId xmlns:p14="http://schemas.microsoft.com/office/powerpoint/2010/main" val="3830702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554</TotalTime>
  <Words>497</Words>
  <Application>Microsoft Office PowerPoint</Application>
  <PresentationFormat>On-screen Show (4:3)</PresentationFormat>
  <Paragraphs>125</Paragraphs>
  <Slides>22</Slides>
  <Notes>5</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We Treasure Learning at Ruth Clark</vt:lpstr>
      <vt:lpstr>PowerPoint Presentation</vt:lpstr>
      <vt:lpstr>PowerPoint Presentation</vt:lpstr>
      <vt:lpstr>Ruth Clark Jaguar PRIDE Pledge</vt:lpstr>
      <vt:lpstr>PowerPoint Presentation</vt:lpstr>
      <vt:lpstr>2010-2011 Student Gender</vt:lpstr>
      <vt:lpstr>2010-2011 Socio-Economic Status</vt:lpstr>
      <vt:lpstr>PowerPoint Presentation</vt:lpstr>
      <vt:lpstr>2010-2011 Building Diversity</vt:lpstr>
      <vt:lpstr>Ruth Clark ELL Students</vt:lpstr>
      <vt:lpstr>Ruth Clark Concept Map</vt:lpstr>
      <vt:lpstr>PowerPoint Presentation</vt:lpstr>
      <vt:lpstr>PowerPoint Presentation</vt:lpstr>
      <vt:lpstr>Kansas Math Assessment % Performing Proficient or Above</vt:lpstr>
      <vt:lpstr>PowerPoint Presentation</vt:lpstr>
      <vt:lpstr>PowerPoint Presentation</vt:lpstr>
      <vt:lpstr>Summary of  Target Area: Math</vt:lpstr>
      <vt:lpstr>Kansas Reading Assessment % Performing Proficient or Above</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Owner</cp:lastModifiedBy>
  <cp:revision>81</cp:revision>
  <dcterms:created xsi:type="dcterms:W3CDTF">2010-11-17T21:21:27Z</dcterms:created>
  <dcterms:modified xsi:type="dcterms:W3CDTF">2011-11-21T18:51:41Z</dcterms:modified>
</cp:coreProperties>
</file>