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9" r:id="rId1"/>
  </p:sldMasterIdLst>
  <p:notesMasterIdLst>
    <p:notesMasterId r:id="rId28"/>
  </p:notesMasterIdLst>
  <p:handoutMasterIdLst>
    <p:handoutMasterId r:id="rId29"/>
  </p:handoutMasterIdLst>
  <p:sldIdLst>
    <p:sldId id="256" r:id="rId2"/>
    <p:sldId id="282" r:id="rId3"/>
    <p:sldId id="273" r:id="rId4"/>
    <p:sldId id="279" r:id="rId5"/>
    <p:sldId id="281" r:id="rId6"/>
    <p:sldId id="280" r:id="rId7"/>
    <p:sldId id="269" r:id="rId8"/>
    <p:sldId id="278" r:id="rId9"/>
    <p:sldId id="276" r:id="rId10"/>
    <p:sldId id="274" r:id="rId11"/>
    <p:sldId id="277" r:id="rId12"/>
    <p:sldId id="271" r:id="rId13"/>
    <p:sldId id="285" r:id="rId14"/>
    <p:sldId id="284" r:id="rId15"/>
    <p:sldId id="258" r:id="rId16"/>
    <p:sldId id="287" r:id="rId17"/>
    <p:sldId id="288" r:id="rId18"/>
    <p:sldId id="289" r:id="rId19"/>
    <p:sldId id="290" r:id="rId20"/>
    <p:sldId id="272" r:id="rId21"/>
    <p:sldId id="291" r:id="rId22"/>
    <p:sldId id="260" r:id="rId23"/>
    <p:sldId id="262" r:id="rId24"/>
    <p:sldId id="266" r:id="rId25"/>
    <p:sldId id="265" r:id="rId26"/>
    <p:sldId id="275" r:id="rId27"/>
  </p:sldIdLst>
  <p:sldSz cx="9144000" cy="6858000" type="screen4x3"/>
  <p:notesSz cx="7019925" cy="93059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D7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1" autoAdjust="0"/>
    <p:restoredTop sz="94709" autoAdjust="0"/>
  </p:normalViewPr>
  <p:slideViewPr>
    <p:cSldViewPr>
      <p:cViewPr>
        <p:scale>
          <a:sx n="77" d="100"/>
          <a:sy n="77" d="100"/>
        </p:scale>
        <p:origin x="-10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77CC58-739E-458E-8DC6-D052213EDDC5}"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1A08128B-41BC-41EE-8A82-89C2853112C5}">
      <dgm:prSet phldrT="[Text]"/>
      <dgm:spPr/>
      <dgm:t>
        <a:bodyPr/>
        <a:lstStyle/>
        <a:p>
          <a:r>
            <a:rPr lang="en-US" dirty="0" smtClean="0"/>
            <a:t>Process Evaluation</a:t>
          </a:r>
          <a:endParaRPr lang="en-US" dirty="0"/>
        </a:p>
      </dgm:t>
    </dgm:pt>
    <dgm:pt modelId="{70DB4CBF-E858-4CA2-BE19-E9BD66E453C1}" type="parTrans" cxnId="{5A5401DD-EDF6-44D5-B400-B25F57CC616C}">
      <dgm:prSet/>
      <dgm:spPr/>
      <dgm:t>
        <a:bodyPr/>
        <a:lstStyle/>
        <a:p>
          <a:endParaRPr lang="en-US"/>
        </a:p>
      </dgm:t>
    </dgm:pt>
    <dgm:pt modelId="{9B3075D6-6FF2-429B-A265-B794B46BB201}" type="sibTrans" cxnId="{5A5401DD-EDF6-44D5-B400-B25F57CC616C}">
      <dgm:prSet/>
      <dgm:spPr/>
      <dgm:t>
        <a:bodyPr/>
        <a:lstStyle/>
        <a:p>
          <a:endParaRPr lang="en-US"/>
        </a:p>
      </dgm:t>
    </dgm:pt>
    <dgm:pt modelId="{A3B97CC7-94B4-4892-BE6D-A265C91BD323}">
      <dgm:prSet phldrT="[Text]"/>
      <dgm:spPr/>
      <dgm:t>
        <a:bodyPr/>
        <a:lstStyle/>
        <a:p>
          <a:r>
            <a:rPr lang="en-US" dirty="0" smtClean="0"/>
            <a:t>Student Progress Monitoring</a:t>
          </a:r>
          <a:endParaRPr lang="en-US" dirty="0"/>
        </a:p>
      </dgm:t>
    </dgm:pt>
    <dgm:pt modelId="{D3353BBB-E3AA-4F6D-84E1-4F1D9849169A}" type="parTrans" cxnId="{8D09FF1C-E82A-40B3-A264-CE4E28730685}">
      <dgm:prSet/>
      <dgm:spPr/>
      <dgm:t>
        <a:bodyPr/>
        <a:lstStyle/>
        <a:p>
          <a:endParaRPr lang="en-US"/>
        </a:p>
      </dgm:t>
    </dgm:pt>
    <dgm:pt modelId="{6EEB8DB5-D484-4B2D-8652-22685DC15A52}" type="sibTrans" cxnId="{8D09FF1C-E82A-40B3-A264-CE4E28730685}">
      <dgm:prSet/>
      <dgm:spPr/>
      <dgm:t>
        <a:bodyPr/>
        <a:lstStyle/>
        <a:p>
          <a:endParaRPr lang="en-US"/>
        </a:p>
      </dgm:t>
    </dgm:pt>
    <dgm:pt modelId="{45F0B3E2-897F-4E5B-844B-D794968D108C}">
      <dgm:prSet phldrT="[Text]"/>
      <dgm:spPr/>
      <dgm:t>
        <a:bodyPr/>
        <a:lstStyle/>
        <a:p>
          <a:r>
            <a:rPr lang="en-US" dirty="0" smtClean="0"/>
            <a:t>Ongoing Process Analysis</a:t>
          </a:r>
          <a:endParaRPr lang="en-US" dirty="0"/>
        </a:p>
      </dgm:t>
    </dgm:pt>
    <dgm:pt modelId="{7F5DEADC-B5E1-4B72-9474-4C0F42687DA1}" type="parTrans" cxnId="{783EA81C-3609-42F3-A798-01C5B1B2C19C}">
      <dgm:prSet/>
      <dgm:spPr/>
      <dgm:t>
        <a:bodyPr/>
        <a:lstStyle/>
        <a:p>
          <a:endParaRPr lang="en-US"/>
        </a:p>
      </dgm:t>
    </dgm:pt>
    <dgm:pt modelId="{9C646FAD-C80D-4859-BB70-325CBA8FA044}" type="sibTrans" cxnId="{783EA81C-3609-42F3-A798-01C5B1B2C19C}">
      <dgm:prSet/>
      <dgm:spPr/>
      <dgm:t>
        <a:bodyPr/>
        <a:lstStyle/>
        <a:p>
          <a:endParaRPr lang="en-US"/>
        </a:p>
      </dgm:t>
    </dgm:pt>
    <dgm:pt modelId="{F176291C-A1F4-48B3-B574-3F4367351118}" type="pres">
      <dgm:prSet presAssocID="{B377CC58-739E-458E-8DC6-D052213EDDC5}" presName="rootnode" presStyleCnt="0">
        <dgm:presLayoutVars>
          <dgm:chMax/>
          <dgm:chPref/>
          <dgm:dir/>
          <dgm:animLvl val="lvl"/>
        </dgm:presLayoutVars>
      </dgm:prSet>
      <dgm:spPr/>
      <dgm:t>
        <a:bodyPr/>
        <a:lstStyle/>
        <a:p>
          <a:endParaRPr lang="en-US"/>
        </a:p>
      </dgm:t>
    </dgm:pt>
    <dgm:pt modelId="{E25966C4-01B8-47E4-B6AC-518A5852B9C7}" type="pres">
      <dgm:prSet presAssocID="{1A08128B-41BC-41EE-8A82-89C2853112C5}" presName="composite" presStyleCnt="0"/>
      <dgm:spPr/>
    </dgm:pt>
    <dgm:pt modelId="{6E528FC4-7C20-49FD-82A3-2A3E1743872F}" type="pres">
      <dgm:prSet presAssocID="{1A08128B-41BC-41EE-8A82-89C2853112C5}" presName="bentUpArrow1" presStyleLbl="alignImgPlace1" presStyleIdx="0" presStyleCnt="2" custScaleX="113061" custScaleY="103188" custLinFactNeighborX="-54821" custLinFactNeighborY="-29372"/>
      <dgm:spPr/>
    </dgm:pt>
    <dgm:pt modelId="{C1F580A9-E200-4026-A839-F40EE0D34F0B}" type="pres">
      <dgm:prSet presAssocID="{1A08128B-41BC-41EE-8A82-89C2853112C5}" presName="ParentText" presStyleLbl="node1" presStyleIdx="0" presStyleCnt="3" custScaleX="183150" custScaleY="82499">
        <dgm:presLayoutVars>
          <dgm:chMax val="1"/>
          <dgm:chPref val="1"/>
          <dgm:bulletEnabled val="1"/>
        </dgm:presLayoutVars>
      </dgm:prSet>
      <dgm:spPr/>
      <dgm:t>
        <a:bodyPr/>
        <a:lstStyle/>
        <a:p>
          <a:endParaRPr lang="en-US"/>
        </a:p>
      </dgm:t>
    </dgm:pt>
    <dgm:pt modelId="{696BFE75-95E4-403C-9762-77962F4BBB54}" type="pres">
      <dgm:prSet presAssocID="{1A08128B-41BC-41EE-8A82-89C2853112C5}" presName="ChildText" presStyleLbl="revTx" presStyleIdx="0" presStyleCnt="2">
        <dgm:presLayoutVars>
          <dgm:chMax val="0"/>
          <dgm:chPref val="0"/>
          <dgm:bulletEnabled val="1"/>
        </dgm:presLayoutVars>
      </dgm:prSet>
      <dgm:spPr/>
      <dgm:t>
        <a:bodyPr/>
        <a:lstStyle/>
        <a:p>
          <a:endParaRPr lang="en-US"/>
        </a:p>
      </dgm:t>
    </dgm:pt>
    <dgm:pt modelId="{7970B1C9-3215-4089-8AF0-90596A2922FD}" type="pres">
      <dgm:prSet presAssocID="{9B3075D6-6FF2-429B-A265-B794B46BB201}" presName="sibTrans" presStyleCnt="0"/>
      <dgm:spPr/>
    </dgm:pt>
    <dgm:pt modelId="{0411236B-9DC3-48D3-B851-4A1A58F68DAB}" type="pres">
      <dgm:prSet presAssocID="{A3B97CC7-94B4-4892-BE6D-A265C91BD323}" presName="composite" presStyleCnt="0"/>
      <dgm:spPr/>
    </dgm:pt>
    <dgm:pt modelId="{52ECD69D-24EC-4E46-A2B5-58DC1305AAB4}" type="pres">
      <dgm:prSet presAssocID="{A3B97CC7-94B4-4892-BE6D-A265C91BD323}" presName="bentUpArrow1" presStyleLbl="alignImgPlace1" presStyleIdx="1" presStyleCnt="2" custLinFactNeighborX="-82825" custLinFactNeighborY="-22194"/>
      <dgm:spPr/>
      <dgm:t>
        <a:bodyPr/>
        <a:lstStyle/>
        <a:p>
          <a:endParaRPr lang="en-US"/>
        </a:p>
      </dgm:t>
    </dgm:pt>
    <dgm:pt modelId="{B26DA882-93A0-437B-9AF8-3ED2A3BA2A98}" type="pres">
      <dgm:prSet presAssocID="{A3B97CC7-94B4-4892-BE6D-A265C91BD323}" presName="ParentText" presStyleLbl="node1" presStyleIdx="1" presStyleCnt="3" custScaleX="183329" custScaleY="87251" custLinFactNeighborX="-17667" custLinFactNeighborY="-11326">
        <dgm:presLayoutVars>
          <dgm:chMax val="1"/>
          <dgm:chPref val="1"/>
          <dgm:bulletEnabled val="1"/>
        </dgm:presLayoutVars>
      </dgm:prSet>
      <dgm:spPr/>
      <dgm:t>
        <a:bodyPr/>
        <a:lstStyle/>
        <a:p>
          <a:endParaRPr lang="en-US"/>
        </a:p>
      </dgm:t>
    </dgm:pt>
    <dgm:pt modelId="{5394D6AB-39F9-408B-B295-D61305EF4DC2}" type="pres">
      <dgm:prSet presAssocID="{A3B97CC7-94B4-4892-BE6D-A265C91BD323}" presName="ChildText" presStyleLbl="revTx" presStyleIdx="1" presStyleCnt="2">
        <dgm:presLayoutVars>
          <dgm:chMax val="0"/>
          <dgm:chPref val="0"/>
          <dgm:bulletEnabled val="1"/>
        </dgm:presLayoutVars>
      </dgm:prSet>
      <dgm:spPr/>
      <dgm:t>
        <a:bodyPr/>
        <a:lstStyle/>
        <a:p>
          <a:endParaRPr lang="en-US"/>
        </a:p>
      </dgm:t>
    </dgm:pt>
    <dgm:pt modelId="{93C84AD0-A660-4C42-89B0-0EEE847ABC6E}" type="pres">
      <dgm:prSet presAssocID="{6EEB8DB5-D484-4B2D-8652-22685DC15A52}" presName="sibTrans" presStyleCnt="0"/>
      <dgm:spPr/>
    </dgm:pt>
    <dgm:pt modelId="{D363E700-7B0F-45F0-8BB5-FEC28ED6311A}" type="pres">
      <dgm:prSet presAssocID="{45F0B3E2-897F-4E5B-844B-D794968D108C}" presName="composite" presStyleCnt="0"/>
      <dgm:spPr/>
    </dgm:pt>
    <dgm:pt modelId="{91E86181-B02F-444C-A16D-18E55FEECB35}" type="pres">
      <dgm:prSet presAssocID="{45F0B3E2-897F-4E5B-844B-D794968D108C}" presName="ParentText" presStyleLbl="node1" presStyleIdx="2" presStyleCnt="3" custScaleX="171901" custScaleY="82803" custLinFactNeighborX="-38393" custLinFactNeighborY="-16030">
        <dgm:presLayoutVars>
          <dgm:chMax val="1"/>
          <dgm:chPref val="1"/>
          <dgm:bulletEnabled val="1"/>
        </dgm:presLayoutVars>
      </dgm:prSet>
      <dgm:spPr/>
      <dgm:t>
        <a:bodyPr/>
        <a:lstStyle/>
        <a:p>
          <a:endParaRPr lang="en-US"/>
        </a:p>
      </dgm:t>
    </dgm:pt>
  </dgm:ptLst>
  <dgm:cxnLst>
    <dgm:cxn modelId="{8D09FF1C-E82A-40B3-A264-CE4E28730685}" srcId="{B377CC58-739E-458E-8DC6-D052213EDDC5}" destId="{A3B97CC7-94B4-4892-BE6D-A265C91BD323}" srcOrd="1" destOrd="0" parTransId="{D3353BBB-E3AA-4F6D-84E1-4F1D9849169A}" sibTransId="{6EEB8DB5-D484-4B2D-8652-22685DC15A52}"/>
    <dgm:cxn modelId="{783EA81C-3609-42F3-A798-01C5B1B2C19C}" srcId="{B377CC58-739E-458E-8DC6-D052213EDDC5}" destId="{45F0B3E2-897F-4E5B-844B-D794968D108C}" srcOrd="2" destOrd="0" parTransId="{7F5DEADC-B5E1-4B72-9474-4C0F42687DA1}" sibTransId="{9C646FAD-C80D-4859-BB70-325CBA8FA044}"/>
    <dgm:cxn modelId="{B8EDF528-5BBB-488F-B16C-71516B1ACCA3}" type="presOf" srcId="{1A08128B-41BC-41EE-8A82-89C2853112C5}" destId="{C1F580A9-E200-4026-A839-F40EE0D34F0B}" srcOrd="0" destOrd="0" presId="urn:microsoft.com/office/officeart/2005/8/layout/StepDownProcess"/>
    <dgm:cxn modelId="{EB025BF6-C9BF-4D3A-9D4E-A9E5DEC45F89}" type="presOf" srcId="{45F0B3E2-897F-4E5B-844B-D794968D108C}" destId="{91E86181-B02F-444C-A16D-18E55FEECB35}" srcOrd="0" destOrd="0" presId="urn:microsoft.com/office/officeart/2005/8/layout/StepDownProcess"/>
    <dgm:cxn modelId="{5A5401DD-EDF6-44D5-B400-B25F57CC616C}" srcId="{B377CC58-739E-458E-8DC6-D052213EDDC5}" destId="{1A08128B-41BC-41EE-8A82-89C2853112C5}" srcOrd="0" destOrd="0" parTransId="{70DB4CBF-E858-4CA2-BE19-E9BD66E453C1}" sibTransId="{9B3075D6-6FF2-429B-A265-B794B46BB201}"/>
    <dgm:cxn modelId="{B63066FA-D76A-40D6-A156-34E4AF3F9CE9}" type="presOf" srcId="{B377CC58-739E-458E-8DC6-D052213EDDC5}" destId="{F176291C-A1F4-48B3-B574-3F4367351118}" srcOrd="0" destOrd="0" presId="urn:microsoft.com/office/officeart/2005/8/layout/StepDownProcess"/>
    <dgm:cxn modelId="{2F746864-8D84-4C6F-B481-5E76161943D7}" type="presOf" srcId="{A3B97CC7-94B4-4892-BE6D-A265C91BD323}" destId="{B26DA882-93A0-437B-9AF8-3ED2A3BA2A98}" srcOrd="0" destOrd="0" presId="urn:microsoft.com/office/officeart/2005/8/layout/StepDownProcess"/>
    <dgm:cxn modelId="{07D79859-874B-4568-BBEA-89F4F407A134}" type="presParOf" srcId="{F176291C-A1F4-48B3-B574-3F4367351118}" destId="{E25966C4-01B8-47E4-B6AC-518A5852B9C7}" srcOrd="0" destOrd="0" presId="urn:microsoft.com/office/officeart/2005/8/layout/StepDownProcess"/>
    <dgm:cxn modelId="{CE84A47A-BB17-411D-ADB7-27714851DC41}" type="presParOf" srcId="{E25966C4-01B8-47E4-B6AC-518A5852B9C7}" destId="{6E528FC4-7C20-49FD-82A3-2A3E1743872F}" srcOrd="0" destOrd="0" presId="urn:microsoft.com/office/officeart/2005/8/layout/StepDownProcess"/>
    <dgm:cxn modelId="{BC068593-BAFE-42A7-8838-7555C3712218}" type="presParOf" srcId="{E25966C4-01B8-47E4-B6AC-518A5852B9C7}" destId="{C1F580A9-E200-4026-A839-F40EE0D34F0B}" srcOrd="1" destOrd="0" presId="urn:microsoft.com/office/officeart/2005/8/layout/StepDownProcess"/>
    <dgm:cxn modelId="{4FBF0B77-AD52-485B-9183-2F3F2DDECC83}" type="presParOf" srcId="{E25966C4-01B8-47E4-B6AC-518A5852B9C7}" destId="{696BFE75-95E4-403C-9762-77962F4BBB54}" srcOrd="2" destOrd="0" presId="urn:microsoft.com/office/officeart/2005/8/layout/StepDownProcess"/>
    <dgm:cxn modelId="{EFFF4BA0-18E6-4580-ACD1-62E398F07D31}" type="presParOf" srcId="{F176291C-A1F4-48B3-B574-3F4367351118}" destId="{7970B1C9-3215-4089-8AF0-90596A2922FD}" srcOrd="1" destOrd="0" presId="urn:microsoft.com/office/officeart/2005/8/layout/StepDownProcess"/>
    <dgm:cxn modelId="{552F5A42-A512-4E97-96C6-FDF622125821}" type="presParOf" srcId="{F176291C-A1F4-48B3-B574-3F4367351118}" destId="{0411236B-9DC3-48D3-B851-4A1A58F68DAB}" srcOrd="2" destOrd="0" presId="urn:microsoft.com/office/officeart/2005/8/layout/StepDownProcess"/>
    <dgm:cxn modelId="{17E7735F-9F2A-4CD8-86DD-5AA1FEA2346F}" type="presParOf" srcId="{0411236B-9DC3-48D3-B851-4A1A58F68DAB}" destId="{52ECD69D-24EC-4E46-A2B5-58DC1305AAB4}" srcOrd="0" destOrd="0" presId="urn:microsoft.com/office/officeart/2005/8/layout/StepDownProcess"/>
    <dgm:cxn modelId="{D239FFE1-8203-483D-A3B6-D8C77D72B0FC}" type="presParOf" srcId="{0411236B-9DC3-48D3-B851-4A1A58F68DAB}" destId="{B26DA882-93A0-437B-9AF8-3ED2A3BA2A98}" srcOrd="1" destOrd="0" presId="urn:microsoft.com/office/officeart/2005/8/layout/StepDownProcess"/>
    <dgm:cxn modelId="{2AD32314-AA45-4E9C-B375-85B6FF32C99F}" type="presParOf" srcId="{0411236B-9DC3-48D3-B851-4A1A58F68DAB}" destId="{5394D6AB-39F9-408B-B295-D61305EF4DC2}" srcOrd="2" destOrd="0" presId="urn:microsoft.com/office/officeart/2005/8/layout/StepDownProcess"/>
    <dgm:cxn modelId="{C6F0CB0E-CC16-456B-8593-F5E536F8AAB4}" type="presParOf" srcId="{F176291C-A1F4-48B3-B574-3F4367351118}" destId="{93C84AD0-A660-4C42-89B0-0EEE847ABC6E}" srcOrd="3" destOrd="0" presId="urn:microsoft.com/office/officeart/2005/8/layout/StepDownProcess"/>
    <dgm:cxn modelId="{BA91E9D3-10AC-4CC5-B1CF-F4E6678C568C}" type="presParOf" srcId="{F176291C-A1F4-48B3-B574-3F4367351118}" destId="{D363E700-7B0F-45F0-8BB5-FEC28ED6311A}" srcOrd="4" destOrd="0" presId="urn:microsoft.com/office/officeart/2005/8/layout/StepDownProcess"/>
    <dgm:cxn modelId="{E04F5B55-661A-4060-9374-CBE855B0B32F}" type="presParOf" srcId="{D363E700-7B0F-45F0-8BB5-FEC28ED6311A}" destId="{91E86181-B02F-444C-A16D-18E55FEECB35}"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30" tIns="45714" rIns="91430" bIns="45714" rtlCol="0"/>
          <a:lstStyle>
            <a:lvl1pPr algn="l">
              <a:defRPr sz="1200"/>
            </a:lvl1pPr>
          </a:lstStyle>
          <a:p>
            <a:pPr>
              <a:defRPr/>
            </a:pPr>
            <a:endParaRPr lang="en-US" dirty="0"/>
          </a:p>
        </p:txBody>
      </p:sp>
      <p:sp>
        <p:nvSpPr>
          <p:cNvPr id="3" name="Date Placeholder 2"/>
          <p:cNvSpPr>
            <a:spLocks noGrp="1"/>
          </p:cNvSpPr>
          <p:nvPr>
            <p:ph type="dt" sz="quarter" idx="1"/>
          </p:nvPr>
        </p:nvSpPr>
        <p:spPr>
          <a:xfrm>
            <a:off x="3976688" y="0"/>
            <a:ext cx="3041650" cy="465138"/>
          </a:xfrm>
          <a:prstGeom prst="rect">
            <a:avLst/>
          </a:prstGeom>
        </p:spPr>
        <p:txBody>
          <a:bodyPr vert="horz" lIns="91430" tIns="45714" rIns="91430" bIns="45714" rtlCol="0"/>
          <a:lstStyle>
            <a:lvl1pPr algn="r">
              <a:defRPr sz="1200"/>
            </a:lvl1pPr>
          </a:lstStyle>
          <a:p>
            <a:pPr>
              <a:defRPr/>
            </a:pPr>
            <a:fld id="{CEF9C972-FB31-4A65-A644-CE5D0AD19767}" type="datetimeFigureOut">
              <a:rPr lang="en-US"/>
              <a:pPr>
                <a:defRPr/>
              </a:pPr>
              <a:t>11/21/2011</a:t>
            </a:fld>
            <a:endParaRPr lang="en-US" dirty="0"/>
          </a:p>
        </p:txBody>
      </p:sp>
      <p:sp>
        <p:nvSpPr>
          <p:cNvPr id="4" name="Footer Placeholder 3"/>
          <p:cNvSpPr>
            <a:spLocks noGrp="1"/>
          </p:cNvSpPr>
          <p:nvPr>
            <p:ph type="ftr" sz="quarter" idx="2"/>
          </p:nvPr>
        </p:nvSpPr>
        <p:spPr>
          <a:xfrm>
            <a:off x="0" y="8839200"/>
            <a:ext cx="3041650" cy="465138"/>
          </a:xfrm>
          <a:prstGeom prst="rect">
            <a:avLst/>
          </a:prstGeom>
        </p:spPr>
        <p:txBody>
          <a:bodyPr vert="horz" lIns="91430" tIns="45714" rIns="91430" bIns="45714"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6688" y="8839200"/>
            <a:ext cx="3041650" cy="465138"/>
          </a:xfrm>
          <a:prstGeom prst="rect">
            <a:avLst/>
          </a:prstGeom>
        </p:spPr>
        <p:txBody>
          <a:bodyPr vert="horz" lIns="91430" tIns="45714" rIns="91430" bIns="45714" rtlCol="0" anchor="b"/>
          <a:lstStyle>
            <a:lvl1pPr algn="r">
              <a:defRPr sz="1200"/>
            </a:lvl1pPr>
          </a:lstStyle>
          <a:p>
            <a:pPr>
              <a:defRPr/>
            </a:pPr>
            <a:fld id="{AFDA102F-89BD-4381-B5FF-3544BE647738}" type="slidenum">
              <a:rPr lang="en-US"/>
              <a:pPr>
                <a:defRPr/>
              </a:pPr>
              <a:t>‹#›</a:t>
            </a:fld>
            <a:endParaRPr lang="en-US" dirty="0"/>
          </a:p>
        </p:txBody>
      </p:sp>
    </p:spTree>
    <p:extLst>
      <p:ext uri="{BB962C8B-B14F-4D97-AF65-F5344CB8AC3E}">
        <p14:creationId xmlns:p14="http://schemas.microsoft.com/office/powerpoint/2010/main" val="1360524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30" tIns="45714" rIns="91430" bIns="45714" rtlCol="0"/>
          <a:lstStyle>
            <a:lvl1pPr algn="l">
              <a:defRPr sz="1200"/>
            </a:lvl1pPr>
          </a:lstStyle>
          <a:p>
            <a:pPr>
              <a:defRPr/>
            </a:pPr>
            <a:endParaRPr lang="en-US" dirty="0"/>
          </a:p>
        </p:txBody>
      </p:sp>
      <p:sp>
        <p:nvSpPr>
          <p:cNvPr id="3" name="Date Placeholder 2"/>
          <p:cNvSpPr>
            <a:spLocks noGrp="1"/>
          </p:cNvSpPr>
          <p:nvPr>
            <p:ph type="dt" idx="1"/>
          </p:nvPr>
        </p:nvSpPr>
        <p:spPr>
          <a:xfrm>
            <a:off x="3976688" y="0"/>
            <a:ext cx="3041650" cy="465138"/>
          </a:xfrm>
          <a:prstGeom prst="rect">
            <a:avLst/>
          </a:prstGeom>
        </p:spPr>
        <p:txBody>
          <a:bodyPr vert="horz" lIns="91430" tIns="45714" rIns="91430" bIns="45714" rtlCol="0"/>
          <a:lstStyle>
            <a:lvl1pPr algn="r">
              <a:defRPr sz="1200"/>
            </a:lvl1pPr>
          </a:lstStyle>
          <a:p>
            <a:pPr>
              <a:defRPr/>
            </a:pPr>
            <a:fld id="{A3910A9A-668E-4F8F-BEEB-03277D5A1F10}" type="datetimeFigureOut">
              <a:rPr lang="en-US"/>
              <a:pPr>
                <a:defRPr/>
              </a:pPr>
              <a:t>11/21/2011</a:t>
            </a:fld>
            <a:endParaRPr lang="en-US" dirty="0"/>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1430" tIns="45714" rIns="91430" bIns="45714" rtlCol="0" anchor="ctr"/>
          <a:lstStyle/>
          <a:p>
            <a:pPr lvl="0"/>
            <a:endParaRPr lang="en-US" noProof="0" dirty="0" smtClean="0"/>
          </a:p>
        </p:txBody>
      </p:sp>
      <p:sp>
        <p:nvSpPr>
          <p:cNvPr id="5" name="Notes Placeholder 4"/>
          <p:cNvSpPr>
            <a:spLocks noGrp="1"/>
          </p:cNvSpPr>
          <p:nvPr>
            <p:ph type="body" sz="quarter" idx="3"/>
          </p:nvPr>
        </p:nvSpPr>
        <p:spPr>
          <a:xfrm>
            <a:off x="701675" y="4419600"/>
            <a:ext cx="5616575" cy="4187825"/>
          </a:xfrm>
          <a:prstGeom prst="rect">
            <a:avLst/>
          </a:prstGeom>
        </p:spPr>
        <p:txBody>
          <a:bodyPr vert="horz" lIns="91430" tIns="45714" rIns="91430" bIns="4571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39200"/>
            <a:ext cx="3041650" cy="465138"/>
          </a:xfrm>
          <a:prstGeom prst="rect">
            <a:avLst/>
          </a:prstGeom>
        </p:spPr>
        <p:txBody>
          <a:bodyPr vert="horz" lIns="91430" tIns="45714" rIns="91430" bIns="45714"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6688" y="8839200"/>
            <a:ext cx="3041650" cy="465138"/>
          </a:xfrm>
          <a:prstGeom prst="rect">
            <a:avLst/>
          </a:prstGeom>
        </p:spPr>
        <p:txBody>
          <a:bodyPr vert="horz" lIns="91430" tIns="45714" rIns="91430" bIns="45714" rtlCol="0" anchor="b"/>
          <a:lstStyle>
            <a:lvl1pPr algn="r">
              <a:defRPr sz="1200"/>
            </a:lvl1pPr>
          </a:lstStyle>
          <a:p>
            <a:pPr>
              <a:defRPr/>
            </a:pPr>
            <a:fld id="{F5D3F2F5-3BF9-4C10-994A-029B254396C0}" type="slidenum">
              <a:rPr lang="en-US"/>
              <a:pPr>
                <a:defRPr/>
              </a:pPr>
              <a:t>‹#›</a:t>
            </a:fld>
            <a:endParaRPr lang="en-US" dirty="0"/>
          </a:p>
        </p:txBody>
      </p:sp>
    </p:spTree>
    <p:extLst>
      <p:ext uri="{BB962C8B-B14F-4D97-AF65-F5344CB8AC3E}">
        <p14:creationId xmlns:p14="http://schemas.microsoft.com/office/powerpoint/2010/main" val="2570434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dirty="0"/>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dirty="0"/>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AF868165-6259-462D-A666-8CA4C3C2552D}" type="datetimeFigureOut">
              <a:rPr lang="en-US"/>
              <a:pPr>
                <a:defRPr/>
              </a:pPr>
              <a:t>11/21/2011</a:t>
            </a:fld>
            <a:endParaRPr lang="en-US" dirty="0"/>
          </a:p>
        </p:txBody>
      </p:sp>
      <p:sp>
        <p:nvSpPr>
          <p:cNvPr id="7" name="Footer Placeholder 19"/>
          <p:cNvSpPr>
            <a:spLocks noGrp="1"/>
          </p:cNvSpPr>
          <p:nvPr>
            <p:ph type="ftr" sz="quarter" idx="11"/>
          </p:nvPr>
        </p:nvSpPr>
        <p:spPr/>
        <p:txBody>
          <a:bodyPr/>
          <a:lstStyle>
            <a:lvl1pPr>
              <a:defRPr/>
            </a:lvl1pPr>
            <a:extLst/>
          </a:lstStyle>
          <a:p>
            <a:pPr>
              <a:defRPr/>
            </a:pPr>
            <a:endParaRPr lang="en-US" dirty="0"/>
          </a:p>
        </p:txBody>
      </p:sp>
      <p:sp>
        <p:nvSpPr>
          <p:cNvPr id="8" name="Slide Number Placeholder 9"/>
          <p:cNvSpPr>
            <a:spLocks noGrp="1"/>
          </p:cNvSpPr>
          <p:nvPr>
            <p:ph type="sldNum" sz="quarter" idx="12"/>
          </p:nvPr>
        </p:nvSpPr>
        <p:spPr/>
        <p:txBody>
          <a:bodyPr/>
          <a:lstStyle>
            <a:lvl1pPr>
              <a:defRPr/>
            </a:lvl1pPr>
            <a:extLst/>
          </a:lstStyle>
          <a:p>
            <a:pPr>
              <a:defRPr/>
            </a:pPr>
            <a:fld id="{37387711-7C80-4551-BA36-9AA04A85891B}" type="slidenum">
              <a:rPr lang="en-US"/>
              <a:pPr>
                <a:defRPr/>
              </a:pPr>
              <a:t>‹#›</a:t>
            </a:fld>
            <a:endParaRPr lang="en-US" dirty="0"/>
          </a:p>
        </p:txBody>
      </p:sp>
    </p:spTree>
    <p:extLst>
      <p:ext uri="{BB962C8B-B14F-4D97-AF65-F5344CB8AC3E}">
        <p14:creationId xmlns:p14="http://schemas.microsoft.com/office/powerpoint/2010/main" val="3238718506"/>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7C695876-A31E-4243-A7D4-399E5AD6BBF7}" type="datetimeFigureOut">
              <a:rPr lang="en-US"/>
              <a:pPr>
                <a:defRPr/>
              </a:pPr>
              <a:t>11/21/2011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01AAB1D1-2B78-4874-9CBC-7869A6450AF5}" type="slidenum">
              <a:rPr lang="en-US"/>
              <a:pPr>
                <a:defRPr/>
              </a:pPr>
              <a:t>‹#›</a:t>
            </a:fld>
            <a:endParaRPr lang="en-US" dirty="0"/>
          </a:p>
        </p:txBody>
      </p:sp>
    </p:spTree>
    <p:extLst>
      <p:ext uri="{BB962C8B-B14F-4D97-AF65-F5344CB8AC3E}">
        <p14:creationId xmlns:p14="http://schemas.microsoft.com/office/powerpoint/2010/main" val="2701503454"/>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dirty="0"/>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F1B1FED9-B10A-4886-94AA-332DC687FF5F}" type="datetimeFigureOut">
              <a:rPr lang="en-US"/>
              <a:pPr>
                <a:defRPr/>
              </a:pPr>
              <a:t>11/21/2011</a:t>
            </a:fld>
            <a:endParaRPr lang="en-US" dirty="0"/>
          </a:p>
        </p:txBody>
      </p:sp>
      <p:sp>
        <p:nvSpPr>
          <p:cNvPr id="9" name="Footer Placeholder 4"/>
          <p:cNvSpPr>
            <a:spLocks noGrp="1"/>
          </p:cNvSpPr>
          <p:nvPr>
            <p:ph type="ftr" sz="quarter" idx="11"/>
          </p:nvPr>
        </p:nvSpPr>
        <p:spPr/>
        <p:txBody>
          <a:bodyPr/>
          <a:lstStyle>
            <a:lvl1pPr>
              <a:defRPr/>
            </a:lvl1pPr>
            <a:extLst/>
          </a:lstStyle>
          <a:p>
            <a:pPr>
              <a:defRPr/>
            </a:pPr>
            <a:endParaRPr lang="en-US" dirty="0"/>
          </a:p>
        </p:txBody>
      </p:sp>
      <p:sp>
        <p:nvSpPr>
          <p:cNvPr id="10" name="Slide Number Placeholder 5"/>
          <p:cNvSpPr>
            <a:spLocks noGrp="1"/>
          </p:cNvSpPr>
          <p:nvPr>
            <p:ph type="sldNum" sz="quarter" idx="12"/>
          </p:nvPr>
        </p:nvSpPr>
        <p:spPr/>
        <p:txBody>
          <a:bodyPr/>
          <a:lstStyle>
            <a:lvl1pPr>
              <a:defRPr/>
            </a:lvl1pPr>
            <a:extLst/>
          </a:lstStyle>
          <a:p>
            <a:pPr>
              <a:defRPr/>
            </a:pPr>
            <a:fld id="{85C50E55-953A-4588-9F5D-94AFEB312F00}" type="slidenum">
              <a:rPr lang="en-US"/>
              <a:pPr>
                <a:defRPr/>
              </a:pPr>
              <a:t>‹#›</a:t>
            </a:fld>
            <a:endParaRPr lang="en-US" dirty="0"/>
          </a:p>
        </p:txBody>
      </p:sp>
    </p:spTree>
    <p:extLst>
      <p:ext uri="{BB962C8B-B14F-4D97-AF65-F5344CB8AC3E}">
        <p14:creationId xmlns:p14="http://schemas.microsoft.com/office/powerpoint/2010/main" val="1908740309"/>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517A9974-E3A9-4F39-8C4C-8B1C9D207A0A}" type="datetimeFigureOut">
              <a:rPr lang="en-US"/>
              <a:pPr>
                <a:defRPr/>
              </a:pPr>
              <a:t>11/21/2011</a:t>
            </a:fld>
            <a:endParaRPr lang="en-US" dirty="0"/>
          </a:p>
        </p:txBody>
      </p:sp>
      <p:sp>
        <p:nvSpPr>
          <p:cNvPr id="6" name="Footer Placeholder 9"/>
          <p:cNvSpPr>
            <a:spLocks noGrp="1"/>
          </p:cNvSpPr>
          <p:nvPr>
            <p:ph type="ftr" sz="quarter" idx="11"/>
          </p:nvPr>
        </p:nvSpPr>
        <p:spPr/>
        <p:txBody>
          <a:bodyPr/>
          <a:lstStyle>
            <a:lvl1pPr>
              <a:defRPr/>
            </a:lvl1pPr>
          </a:lstStyle>
          <a:p>
            <a:pPr>
              <a:defRPr/>
            </a:pPr>
            <a:endParaRPr lang="en-US" dirty="0"/>
          </a:p>
        </p:txBody>
      </p:sp>
      <p:sp>
        <p:nvSpPr>
          <p:cNvPr id="7" name="Slide Number Placeholder 21"/>
          <p:cNvSpPr>
            <a:spLocks noGrp="1"/>
          </p:cNvSpPr>
          <p:nvPr>
            <p:ph type="sldNum" sz="quarter" idx="12"/>
          </p:nvPr>
        </p:nvSpPr>
        <p:spPr/>
        <p:txBody>
          <a:bodyPr/>
          <a:lstStyle>
            <a:lvl1pPr>
              <a:defRPr/>
            </a:lvl1pPr>
          </a:lstStyle>
          <a:p>
            <a:pPr>
              <a:defRPr/>
            </a:pPr>
            <a:fld id="{F89FD535-2D0A-4627-92C2-9348BD3A6536}" type="slidenum">
              <a:rPr lang="en-US"/>
              <a:pPr>
                <a:defRPr/>
              </a:pPr>
              <a:t>‹#›</a:t>
            </a:fld>
            <a:endParaRPr lang="en-US" dirty="0"/>
          </a:p>
        </p:txBody>
      </p:sp>
    </p:spTree>
    <p:extLst>
      <p:ext uri="{BB962C8B-B14F-4D97-AF65-F5344CB8AC3E}">
        <p14:creationId xmlns:p14="http://schemas.microsoft.com/office/powerpoint/2010/main" val="2519753471"/>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360A7A41-0F95-4768-BB76-D4AA0B6A818B}" type="datetimeFigureOut">
              <a:rPr lang="en-US"/>
              <a:pPr>
                <a:defRPr/>
              </a:pPr>
              <a:t>11/21/2011</a:t>
            </a:fld>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8421385F-E123-463D-9A9E-D825E7430176}" type="slidenum">
              <a:rPr lang="en-US"/>
              <a:pPr>
                <a:defRPr/>
              </a:pPr>
              <a:t>‹#›</a:t>
            </a:fld>
            <a:endParaRPr lang="en-US" dirty="0"/>
          </a:p>
        </p:txBody>
      </p:sp>
    </p:spTree>
    <p:extLst>
      <p:ext uri="{BB962C8B-B14F-4D97-AF65-F5344CB8AC3E}">
        <p14:creationId xmlns:p14="http://schemas.microsoft.com/office/powerpoint/2010/main" val="2669993941"/>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506A6035-CF93-4A2F-94B2-132299FBCD06}" type="datetimeFigureOut">
              <a:rPr lang="en-US"/>
              <a:pPr>
                <a:defRPr/>
              </a:pPr>
              <a:t>11/21/2011</a:t>
            </a:fld>
            <a:endParaRPr lang="en-US" dirty="0"/>
          </a:p>
        </p:txBody>
      </p:sp>
      <p:sp>
        <p:nvSpPr>
          <p:cNvPr id="4" name="Footer Placeholder 9"/>
          <p:cNvSpPr>
            <a:spLocks noGrp="1"/>
          </p:cNvSpPr>
          <p:nvPr>
            <p:ph type="ftr" sz="quarter" idx="11"/>
          </p:nvPr>
        </p:nvSpPr>
        <p:spPr/>
        <p:txBody>
          <a:bodyPr/>
          <a:lstStyle>
            <a:lvl1pPr>
              <a:defRPr/>
            </a:lvl1pPr>
          </a:lstStyle>
          <a:p>
            <a:pPr>
              <a:defRPr/>
            </a:pPr>
            <a:endParaRPr lang="en-US" dirty="0"/>
          </a:p>
        </p:txBody>
      </p:sp>
      <p:sp>
        <p:nvSpPr>
          <p:cNvPr id="5" name="Slide Number Placeholder 21"/>
          <p:cNvSpPr>
            <a:spLocks noGrp="1"/>
          </p:cNvSpPr>
          <p:nvPr>
            <p:ph type="sldNum" sz="quarter" idx="12"/>
          </p:nvPr>
        </p:nvSpPr>
        <p:spPr/>
        <p:txBody>
          <a:bodyPr/>
          <a:lstStyle>
            <a:lvl1pPr>
              <a:defRPr/>
            </a:lvl1pPr>
          </a:lstStyle>
          <a:p>
            <a:pPr>
              <a:defRPr/>
            </a:pPr>
            <a:fld id="{6E10BF09-49A9-4E78-98AF-AAB4B75A8814}" type="slidenum">
              <a:rPr lang="en-US"/>
              <a:pPr>
                <a:defRPr/>
              </a:pPr>
              <a:t>‹#›</a:t>
            </a:fld>
            <a:endParaRPr lang="en-US" dirty="0"/>
          </a:p>
        </p:txBody>
      </p:sp>
    </p:spTree>
    <p:extLst>
      <p:ext uri="{BB962C8B-B14F-4D97-AF65-F5344CB8AC3E}">
        <p14:creationId xmlns:p14="http://schemas.microsoft.com/office/powerpoint/2010/main" val="4000159397"/>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4" name="Date Placeholder 1"/>
          <p:cNvSpPr>
            <a:spLocks noGrp="1"/>
          </p:cNvSpPr>
          <p:nvPr>
            <p:ph type="dt" sz="half" idx="10"/>
          </p:nvPr>
        </p:nvSpPr>
        <p:spPr/>
        <p:txBody>
          <a:bodyPr/>
          <a:lstStyle>
            <a:lvl1pPr>
              <a:defRPr/>
            </a:lvl1pPr>
            <a:extLst/>
          </a:lstStyle>
          <a:p>
            <a:pPr>
              <a:defRPr/>
            </a:pPr>
            <a:fld id="{A3962230-5349-4131-B99D-1CF12DA2CC1A}" type="datetimeFigureOut">
              <a:rPr lang="en-US"/>
              <a:pPr>
                <a:defRPr/>
              </a:pPr>
              <a:t>11/21/2011</a:t>
            </a:fld>
            <a:endParaRPr lang="en-US" dirty="0"/>
          </a:p>
        </p:txBody>
      </p:sp>
      <p:sp>
        <p:nvSpPr>
          <p:cNvPr id="5" name="Footer Placeholder 2"/>
          <p:cNvSpPr>
            <a:spLocks noGrp="1"/>
          </p:cNvSpPr>
          <p:nvPr>
            <p:ph type="ftr" sz="quarter" idx="11"/>
          </p:nvPr>
        </p:nvSpPr>
        <p:spPr/>
        <p:txBody>
          <a:bodyPr/>
          <a:lstStyle>
            <a:lvl1pPr>
              <a:defRPr/>
            </a:lvl1pPr>
            <a:extLst/>
          </a:lstStyle>
          <a:p>
            <a:pPr>
              <a:defRPr/>
            </a:pPr>
            <a:endParaRPr lang="en-US" dirty="0"/>
          </a:p>
        </p:txBody>
      </p:sp>
      <p:sp>
        <p:nvSpPr>
          <p:cNvPr id="6" name="Slide Number Placeholder 3"/>
          <p:cNvSpPr>
            <a:spLocks noGrp="1"/>
          </p:cNvSpPr>
          <p:nvPr>
            <p:ph type="sldNum" sz="quarter" idx="12"/>
          </p:nvPr>
        </p:nvSpPr>
        <p:spPr/>
        <p:txBody>
          <a:bodyPr/>
          <a:lstStyle>
            <a:lvl1pPr>
              <a:defRPr/>
            </a:lvl1pPr>
            <a:extLst/>
          </a:lstStyle>
          <a:p>
            <a:pPr>
              <a:defRPr/>
            </a:pPr>
            <a:fld id="{EAC69AD8-4046-40FD-BCD1-86BC25E42879}" type="slidenum">
              <a:rPr lang="en-US"/>
              <a:pPr>
                <a:defRPr/>
              </a:pPr>
              <a:t>‹#›</a:t>
            </a:fld>
            <a:endParaRPr lang="en-US" dirty="0"/>
          </a:p>
        </p:txBody>
      </p:sp>
    </p:spTree>
    <p:extLst>
      <p:ext uri="{BB962C8B-B14F-4D97-AF65-F5344CB8AC3E}">
        <p14:creationId xmlns:p14="http://schemas.microsoft.com/office/powerpoint/2010/main" val="3181576134"/>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389CE5F7-D0DF-4B2A-8563-2F773EF2F860}" type="datetimeFigureOut">
              <a:rPr lang="en-US"/>
              <a:pPr>
                <a:defRPr/>
              </a:pPr>
              <a:t>11/21/2011</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AE30D4CC-C85F-460C-8C82-C9D30727ABB0}" type="slidenum">
              <a:rPr lang="en-US"/>
              <a:pPr>
                <a:defRPr/>
              </a:pPr>
              <a:t>‹#›</a:t>
            </a:fld>
            <a:endParaRPr lang="en-US" dirty="0"/>
          </a:p>
        </p:txBody>
      </p:sp>
    </p:spTree>
    <p:extLst>
      <p:ext uri="{BB962C8B-B14F-4D97-AF65-F5344CB8AC3E}">
        <p14:creationId xmlns:p14="http://schemas.microsoft.com/office/powerpoint/2010/main" val="2592705948"/>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dirty="0">
              <a:latin typeface="+mn-lt"/>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A4AE2DA9-1870-4DCC-A667-086E1D31219E}" type="datetimeFigureOut">
              <a:rPr lang="en-US"/>
              <a:pPr>
                <a:defRPr/>
              </a:pPr>
              <a:t>11/21/2011</a:t>
            </a:fld>
            <a:endParaRPr lang="en-US" dirty="0"/>
          </a:p>
        </p:txBody>
      </p:sp>
      <p:sp>
        <p:nvSpPr>
          <p:cNvPr id="9" name="Footer Placeholder 5"/>
          <p:cNvSpPr>
            <a:spLocks noGrp="1"/>
          </p:cNvSpPr>
          <p:nvPr>
            <p:ph type="ftr" sz="quarter" idx="11"/>
          </p:nvPr>
        </p:nvSpPr>
        <p:spPr/>
        <p:txBody>
          <a:bodyPr/>
          <a:lstStyle>
            <a:lvl1pPr>
              <a:defRPr/>
            </a:lvl1pPr>
            <a:extLst/>
          </a:lstStyle>
          <a:p>
            <a:pPr>
              <a:defRPr/>
            </a:pPr>
            <a:endParaRPr lang="en-US" dirty="0"/>
          </a:p>
        </p:txBody>
      </p:sp>
      <p:sp>
        <p:nvSpPr>
          <p:cNvPr id="10" name="Slide Number Placeholder 6"/>
          <p:cNvSpPr>
            <a:spLocks noGrp="1"/>
          </p:cNvSpPr>
          <p:nvPr>
            <p:ph type="sldNum" sz="quarter" idx="12"/>
          </p:nvPr>
        </p:nvSpPr>
        <p:spPr/>
        <p:txBody>
          <a:bodyPr/>
          <a:lstStyle>
            <a:lvl1pPr>
              <a:defRPr/>
            </a:lvl1pPr>
            <a:extLst/>
          </a:lstStyle>
          <a:p>
            <a:pPr>
              <a:defRPr/>
            </a:pPr>
            <a:fld id="{917BFB04-9878-468F-AD1E-16B45D8039DF}" type="slidenum">
              <a:rPr lang="en-US"/>
              <a:pPr>
                <a:defRPr/>
              </a:pPr>
              <a:t>‹#›</a:t>
            </a:fld>
            <a:endParaRPr lang="en-US" dirty="0"/>
          </a:p>
        </p:txBody>
      </p:sp>
    </p:spTree>
    <p:extLst>
      <p:ext uri="{BB962C8B-B14F-4D97-AF65-F5344CB8AC3E}">
        <p14:creationId xmlns:p14="http://schemas.microsoft.com/office/powerpoint/2010/main" val="541053196"/>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18C44BC6-9FBA-46CE-85CC-81CD6FCDF097}" type="datetimeFigureOut">
              <a:rPr lang="en-US"/>
              <a:pPr>
                <a:defRPr/>
              </a:pPr>
              <a:t>11/21/2011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5656ADBC-001E-40BB-896A-EB1E1D98735E}" type="slidenum">
              <a:rPr lang="en-US"/>
              <a:pPr>
                <a:defRPr/>
              </a:pPr>
              <a:t>‹#›</a:t>
            </a:fld>
            <a:endParaRPr lang="en-US" dirty="0"/>
          </a:p>
        </p:txBody>
      </p:sp>
    </p:spTree>
    <p:extLst>
      <p:ext uri="{BB962C8B-B14F-4D97-AF65-F5344CB8AC3E}">
        <p14:creationId xmlns:p14="http://schemas.microsoft.com/office/powerpoint/2010/main" val="1921517134"/>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E1155370-F71A-4D43-BCF8-5AEC7358C1BF}" type="datetimeFigureOut">
              <a:rPr lang="en-US"/>
              <a:pPr>
                <a:defRPr/>
              </a:pPr>
              <a:t>11/21/2011</a:t>
            </a:fld>
            <a:endParaRPr lang="en-US" dirty="0"/>
          </a:p>
        </p:txBody>
      </p:sp>
      <p:sp>
        <p:nvSpPr>
          <p:cNvPr id="5" name="Footer Placeholder 9"/>
          <p:cNvSpPr>
            <a:spLocks noGrp="1"/>
          </p:cNvSpPr>
          <p:nvPr>
            <p:ph type="ftr" sz="quarter" idx="11"/>
          </p:nvPr>
        </p:nvSpPr>
        <p:spPr/>
        <p:txBody>
          <a:bodyPr/>
          <a:lstStyle>
            <a:lvl1pPr>
              <a:defRPr/>
            </a:lvl1pPr>
          </a:lstStyle>
          <a:p>
            <a:pPr>
              <a:defRPr/>
            </a:pPr>
            <a:endParaRPr lang="en-US" dirty="0"/>
          </a:p>
        </p:txBody>
      </p:sp>
      <p:sp>
        <p:nvSpPr>
          <p:cNvPr id="6" name="Slide Number Placeholder 21"/>
          <p:cNvSpPr>
            <a:spLocks noGrp="1"/>
          </p:cNvSpPr>
          <p:nvPr>
            <p:ph type="sldNum" sz="quarter" idx="12"/>
          </p:nvPr>
        </p:nvSpPr>
        <p:spPr/>
        <p:txBody>
          <a:bodyPr/>
          <a:lstStyle>
            <a:lvl1pPr>
              <a:defRPr/>
            </a:lvl1pPr>
          </a:lstStyle>
          <a:p>
            <a:pPr>
              <a:defRPr/>
            </a:pPr>
            <a:fld id="{17B12AB8-8087-465F-88D7-7D9A76D8AB89}" type="slidenum">
              <a:rPr lang="en-US"/>
              <a:pPr>
                <a:defRPr/>
              </a:pPr>
              <a:t>‹#›</a:t>
            </a:fld>
            <a:endParaRPr lang="en-US" dirty="0"/>
          </a:p>
        </p:txBody>
      </p:sp>
    </p:spTree>
    <p:extLst>
      <p:ext uri="{BB962C8B-B14F-4D97-AF65-F5344CB8AC3E}">
        <p14:creationId xmlns:p14="http://schemas.microsoft.com/office/powerpoint/2010/main" val="3988538372"/>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598F1884-02E8-4D9D-9EC3-4F529E1422DD}" type="datetimeFigureOut">
              <a:rPr lang="en-US"/>
              <a:pPr>
                <a:defRPr/>
              </a:pPr>
              <a:t>11/21/2011</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dirty="0"/>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BE673BF5-0B5E-451A-A531-BFA474FD2D66}" type="slidenum">
              <a:rPr lang="en-US"/>
              <a:pPr>
                <a:defRPr/>
              </a:pPr>
              <a:t>‹#›</a:t>
            </a:fld>
            <a:endParaRPr lang="en-US" dirty="0"/>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Tree>
  </p:cSld>
  <p:clrMap bg1="lt1" tx1="dk1" bg2="lt2" tx2="dk2" accent1="accent1" accent2="accent2" accent3="accent3" accent4="accent4" accent5="accent5" accent6="accent6" hlink="hlink" folHlink="folHlink"/>
  <p:sldLayoutIdLst>
    <p:sldLayoutId id="2147484253" r:id="rId1"/>
    <p:sldLayoutId id="2147484248" r:id="rId2"/>
    <p:sldLayoutId id="2147484254" r:id="rId3"/>
    <p:sldLayoutId id="2147484249" r:id="rId4"/>
    <p:sldLayoutId id="2147484255" r:id="rId5"/>
    <p:sldLayoutId id="2147484250" r:id="rId6"/>
    <p:sldLayoutId id="2147484256" r:id="rId7"/>
    <p:sldLayoutId id="2147484257" r:id="rId8"/>
    <p:sldLayoutId id="2147484258" r:id="rId9"/>
    <p:sldLayoutId id="2147484251" r:id="rId10"/>
    <p:sldLayoutId id="2147484252" r:id="rId11"/>
  </p:sldLayoutIdLst>
  <p:transition spd="slow">
    <p:cover/>
  </p:transition>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hyperlink" Target="http://frogiks.blogspot.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8.xml"/><Relationship Id="rId5" Type="http://schemas.openxmlformats.org/officeDocument/2006/relationships/image" Target="../media/image19.jpg"/><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1600200"/>
            <a:ext cx="3657600" cy="685800"/>
          </a:xfrm>
        </p:spPr>
        <p:txBody>
          <a:bodyPr>
            <a:normAutofit fontScale="90000"/>
          </a:bodyPr>
          <a:lstStyle/>
          <a:p>
            <a:pPr algn="ctr" eaLnBrk="1" fontAlgn="auto" hangingPunct="1">
              <a:spcAft>
                <a:spcPts val="0"/>
              </a:spcAft>
              <a:defRPr/>
            </a:pPr>
            <a:r>
              <a:rPr lang="en-US" sz="4400" b="1" dirty="0" smtClean="0">
                <a:solidFill>
                  <a:schemeClr val="accent1"/>
                </a:solidFill>
                <a:latin typeface="Ache Extended" pitchFamily="2" charset="0"/>
              </a:rPr>
              <a:t>for Gems</a:t>
            </a:r>
            <a:endParaRPr lang="en-US" sz="4400" b="1" dirty="0">
              <a:solidFill>
                <a:schemeClr val="accent1"/>
              </a:solidFill>
              <a:latin typeface="Ache Extended" pitchFamily="2" charset="0"/>
            </a:endParaRPr>
          </a:p>
        </p:txBody>
      </p:sp>
      <p:sp>
        <p:nvSpPr>
          <p:cNvPr id="6147" name="Subtitle 2"/>
          <p:cNvSpPr>
            <a:spLocks noGrp="1"/>
          </p:cNvSpPr>
          <p:nvPr>
            <p:ph type="subTitle" idx="1"/>
          </p:nvPr>
        </p:nvSpPr>
        <p:spPr>
          <a:xfrm>
            <a:off x="4827588" y="2743200"/>
            <a:ext cx="3505200" cy="2895600"/>
          </a:xfrm>
        </p:spPr>
        <p:txBody>
          <a:bodyPr>
            <a:noAutofit/>
          </a:bodyPr>
          <a:lstStyle/>
          <a:p>
            <a:pPr algn="ctr" eaLnBrk="1" fontAlgn="auto" hangingPunct="1">
              <a:spcAft>
                <a:spcPts val="0"/>
              </a:spcAft>
              <a:buFont typeface="Wingdings 2"/>
              <a:buNone/>
              <a:defRPr/>
            </a:pPr>
            <a:r>
              <a:rPr lang="en-US" sz="4400" b="1" dirty="0" smtClean="0"/>
              <a:t>Gifted</a:t>
            </a:r>
          </a:p>
          <a:p>
            <a:pPr algn="ctr" eaLnBrk="1" fontAlgn="auto" hangingPunct="1">
              <a:spcAft>
                <a:spcPts val="0"/>
              </a:spcAft>
              <a:buFont typeface="Wingdings 2"/>
              <a:buNone/>
              <a:defRPr/>
            </a:pPr>
            <a:r>
              <a:rPr lang="en-US" sz="4400" b="1" dirty="0" smtClean="0"/>
              <a:t>Education </a:t>
            </a:r>
          </a:p>
          <a:p>
            <a:pPr algn="ctr" eaLnBrk="1" fontAlgn="auto" hangingPunct="1">
              <a:spcAft>
                <a:spcPts val="0"/>
              </a:spcAft>
              <a:buFont typeface="Wingdings 2"/>
              <a:buNone/>
              <a:defRPr/>
            </a:pPr>
            <a:r>
              <a:rPr lang="en-US" sz="4400" b="1" dirty="0"/>
              <a:t>i</a:t>
            </a:r>
            <a:r>
              <a:rPr lang="en-US" sz="4400" b="1" dirty="0" smtClean="0"/>
              <a:t>n </a:t>
            </a:r>
          </a:p>
          <a:p>
            <a:pPr algn="ctr" eaLnBrk="1" fontAlgn="auto" hangingPunct="1">
              <a:spcAft>
                <a:spcPts val="0"/>
              </a:spcAft>
              <a:buFont typeface="Wingdings 2"/>
              <a:buNone/>
              <a:defRPr/>
            </a:pPr>
            <a:r>
              <a:rPr lang="en-US" sz="4400" b="1" dirty="0" smtClean="0"/>
              <a:t>USD 261</a:t>
            </a:r>
          </a:p>
          <a:p>
            <a:pPr algn="ctr" eaLnBrk="1" fontAlgn="auto" hangingPunct="1">
              <a:spcAft>
                <a:spcPts val="0"/>
              </a:spcAft>
              <a:buFont typeface="Wingdings 2"/>
              <a:buNone/>
              <a:defRPr/>
            </a:pPr>
            <a:endParaRPr lang="en-US" sz="1600" b="1" dirty="0" smtClean="0"/>
          </a:p>
        </p:txBody>
      </p:sp>
      <p:pic>
        <p:nvPicPr>
          <p:cNvPr id="8196"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752600"/>
            <a:ext cx="3810000"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752600" y="182563"/>
            <a:ext cx="6596063" cy="1570037"/>
          </a:xfrm>
          <a:prstGeom prst="rect">
            <a:avLst/>
          </a:prstGeom>
          <a:noFill/>
        </p:spPr>
        <p:txBody>
          <a:bodyPr wrap="none">
            <a:spAutoFit/>
          </a:bodyPr>
          <a:lstStyle/>
          <a:p>
            <a:pPr>
              <a:defRPr/>
            </a:pPr>
            <a:r>
              <a:rPr lang="en-US" sz="9600" b="1" dirty="0">
                <a:solidFill>
                  <a:schemeClr val="tx2">
                    <a:satMod val="130000"/>
                  </a:schemeClr>
                </a:solidFill>
                <a:effectLst>
                  <a:outerShdw blurRad="50000" dist="30000" dir="5400000" algn="tl" rotWithShape="0">
                    <a:srgbClr val="000000">
                      <a:alpha val="30000"/>
                    </a:srgbClr>
                  </a:outerShdw>
                </a:effectLst>
                <a:latin typeface="Ache Extended" pitchFamily="2" charset="0"/>
                <a:ea typeface="+mj-ea"/>
                <a:cs typeface="+mj-cs"/>
              </a:rPr>
              <a:t>MINING</a:t>
            </a:r>
          </a:p>
        </p:txBody>
      </p:sp>
    </p:spTree>
  </p:cSld>
  <p:clrMapOvr>
    <a:masterClrMapping/>
  </p:clrMapOvr>
  <p:transition spd="slow">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7475" y="533400"/>
            <a:ext cx="5943600" cy="685800"/>
          </a:xfrm>
        </p:spPr>
        <p:txBody>
          <a:bodyPr>
            <a:noAutofit/>
          </a:bodyPr>
          <a:lstStyle/>
          <a:p>
            <a:pPr eaLnBrk="1" fontAlgn="auto" hangingPunct="1">
              <a:spcAft>
                <a:spcPts val="0"/>
              </a:spcAft>
              <a:defRPr/>
            </a:pPr>
            <a:r>
              <a:rPr lang="en-US" sz="3900" dirty="0" smtClean="0">
                <a:solidFill>
                  <a:schemeClr val="tx2">
                    <a:satMod val="130000"/>
                  </a:schemeClr>
                </a:solidFill>
              </a:rPr>
              <a:t>Who </a:t>
            </a:r>
            <a:r>
              <a:rPr lang="en-US" sz="3900" dirty="0">
                <a:solidFill>
                  <a:schemeClr val="tx2">
                    <a:satMod val="130000"/>
                  </a:schemeClr>
                </a:solidFill>
              </a:rPr>
              <a:t>a</a:t>
            </a:r>
            <a:r>
              <a:rPr lang="en-US" sz="3900" dirty="0" smtClean="0">
                <a:solidFill>
                  <a:schemeClr val="tx2">
                    <a:satMod val="130000"/>
                  </a:schemeClr>
                </a:solidFill>
              </a:rPr>
              <a:t>re </a:t>
            </a:r>
            <a:r>
              <a:rPr lang="en-US" sz="3900" dirty="0">
                <a:solidFill>
                  <a:schemeClr val="tx2">
                    <a:satMod val="130000"/>
                  </a:schemeClr>
                </a:solidFill>
              </a:rPr>
              <a:t>g</a:t>
            </a:r>
            <a:r>
              <a:rPr lang="en-US" sz="3900" dirty="0" smtClean="0">
                <a:solidFill>
                  <a:schemeClr val="tx2">
                    <a:satMod val="130000"/>
                  </a:schemeClr>
                </a:solidFill>
              </a:rPr>
              <a:t>ifted students?</a:t>
            </a:r>
            <a:endParaRPr lang="en-US" sz="3900" dirty="0">
              <a:solidFill>
                <a:schemeClr val="tx2">
                  <a:satMod val="130000"/>
                </a:schemeClr>
              </a:solidFill>
            </a:endParaRPr>
          </a:p>
        </p:txBody>
      </p:sp>
      <p:sp>
        <p:nvSpPr>
          <p:cNvPr id="10243" name="Subtitle 5"/>
          <p:cNvSpPr>
            <a:spLocks noGrp="1"/>
          </p:cNvSpPr>
          <p:nvPr>
            <p:ph type="subTitle" idx="1"/>
          </p:nvPr>
        </p:nvSpPr>
        <p:spPr>
          <a:xfrm>
            <a:off x="2819400" y="1447800"/>
            <a:ext cx="6172200" cy="4648200"/>
          </a:xfrm>
        </p:spPr>
        <p:txBody>
          <a:bodyPr>
            <a:normAutofit/>
          </a:bodyPr>
          <a:lstStyle/>
          <a:p>
            <a:pPr algn="ctr" eaLnBrk="1" fontAlgn="auto" hangingPunct="1">
              <a:spcAft>
                <a:spcPts val="0"/>
              </a:spcAft>
              <a:buFont typeface="Wingdings 2"/>
              <a:buNone/>
              <a:defRPr/>
            </a:pPr>
            <a:r>
              <a:rPr lang="en-US" dirty="0" smtClean="0"/>
              <a:t>The National Association for Gifted Children defines gifted as: </a:t>
            </a:r>
          </a:p>
          <a:p>
            <a:pPr eaLnBrk="1" fontAlgn="auto" hangingPunct="1">
              <a:spcAft>
                <a:spcPts val="0"/>
              </a:spcAft>
              <a:buFont typeface="Wingdings 2"/>
              <a:buNone/>
              <a:defRPr/>
            </a:pPr>
            <a:r>
              <a:rPr lang="en-US" dirty="0" smtClean="0"/>
              <a:t> </a:t>
            </a:r>
            <a:endParaRPr lang="en-US" sz="1600" dirty="0" smtClean="0"/>
          </a:p>
          <a:p>
            <a:pPr eaLnBrk="1" fontAlgn="auto" hangingPunct="1">
              <a:spcAft>
                <a:spcPts val="0"/>
              </a:spcAft>
              <a:buFont typeface="Wingdings 2"/>
              <a:buNone/>
              <a:defRPr/>
            </a:pPr>
            <a:r>
              <a:rPr lang="en-US" sz="2400" dirty="0" smtClean="0">
                <a:solidFill>
                  <a:schemeClr val="accent5"/>
                </a:solidFill>
              </a:rPr>
              <a:t>“</a:t>
            </a:r>
            <a:r>
              <a:rPr lang="en-US" sz="2400" i="1" dirty="0" smtClean="0">
                <a:solidFill>
                  <a:schemeClr val="accent5"/>
                </a:solidFill>
              </a:rPr>
              <a:t>Students, children, or youth who give evidence of high achievement capability in areas such as intellectual, creative, artistic, or leadership capacity, or in specific academic fields, and who need services and activities not ordinarily provided by the school in order to fully develop those capabilities”.</a:t>
            </a:r>
            <a:endParaRPr lang="en-US" sz="2400" dirty="0" smtClean="0">
              <a:solidFill>
                <a:schemeClr val="accent5"/>
              </a:solidFill>
            </a:endParaRPr>
          </a:p>
          <a:p>
            <a:pPr eaLnBrk="1" fontAlgn="auto" hangingPunct="1">
              <a:spcAft>
                <a:spcPts val="0"/>
              </a:spcAft>
              <a:buFont typeface="Wingdings 2"/>
              <a:buNone/>
              <a:defRPr/>
            </a:pPr>
            <a:r>
              <a:rPr lang="en-US" i="1" dirty="0" smtClean="0"/>
              <a:t> </a:t>
            </a:r>
            <a:endParaRPr lang="en-US" dirty="0" smtClean="0"/>
          </a:p>
        </p:txBody>
      </p:sp>
      <p:pic>
        <p:nvPicPr>
          <p:cNvPr id="9220"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7526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781800" y="5867400"/>
            <a:ext cx="1828800" cy="738188"/>
          </a:xfrm>
          <a:prstGeom prst="rect">
            <a:avLst/>
          </a:prstGeom>
        </p:spPr>
        <p:txBody>
          <a:bodyPr>
            <a:spAutoFit/>
          </a:bodyPr>
          <a:lstStyle/>
          <a:p>
            <a:pPr algn="ct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533400"/>
            <a:ext cx="5105400" cy="685800"/>
          </a:xfrm>
        </p:spPr>
        <p:txBody>
          <a:bodyPr>
            <a:noAutofit/>
          </a:bodyPr>
          <a:lstStyle/>
          <a:p>
            <a:pPr eaLnBrk="1" fontAlgn="auto" hangingPunct="1">
              <a:spcAft>
                <a:spcPts val="0"/>
              </a:spcAft>
              <a:defRPr/>
            </a:pPr>
            <a:r>
              <a:rPr lang="en-US" sz="3900" dirty="0" smtClean="0">
                <a:solidFill>
                  <a:schemeClr val="tx2">
                    <a:satMod val="130000"/>
                  </a:schemeClr>
                </a:solidFill>
              </a:rPr>
              <a:t>Gifted</a:t>
            </a:r>
            <a:endParaRPr lang="en-US" sz="3900" dirty="0">
              <a:solidFill>
                <a:schemeClr val="tx2">
                  <a:satMod val="130000"/>
                </a:schemeClr>
              </a:solidFill>
            </a:endParaRPr>
          </a:p>
        </p:txBody>
      </p:sp>
      <p:sp>
        <p:nvSpPr>
          <p:cNvPr id="11267" name="Subtitle 5"/>
          <p:cNvSpPr>
            <a:spLocks noGrp="1"/>
          </p:cNvSpPr>
          <p:nvPr>
            <p:ph type="subTitle" idx="1"/>
          </p:nvPr>
        </p:nvSpPr>
        <p:spPr>
          <a:xfrm>
            <a:off x="1295400" y="1371600"/>
            <a:ext cx="5105400" cy="5029200"/>
          </a:xfrm>
        </p:spPr>
        <p:txBody>
          <a:bodyPr>
            <a:normAutofit/>
          </a:bodyPr>
          <a:lstStyle/>
          <a:p>
            <a:pPr eaLnBrk="1" fontAlgn="auto" hangingPunct="1">
              <a:spcAft>
                <a:spcPts val="0"/>
              </a:spcAft>
              <a:buFont typeface="Wingdings 2"/>
              <a:buNone/>
              <a:defRPr/>
            </a:pPr>
            <a:r>
              <a:rPr lang="en-US" sz="2800" dirty="0" smtClean="0"/>
              <a:t>According to the KSDE, “</a:t>
            </a:r>
            <a:r>
              <a:rPr lang="en-US" sz="2800" i="1" dirty="0" smtClean="0"/>
              <a:t>Gifted" as defined in K.A.R. 91-40-1(cc) means performing or demonstrating the potential for performing at significantly higher levels of accomplishment in one or more academic fields due to intellectual ability, when compared to others</a:t>
            </a:r>
            <a:r>
              <a:rPr lang="en-US" sz="2800" dirty="0" smtClean="0"/>
              <a:t> of </a:t>
            </a:r>
            <a:r>
              <a:rPr lang="en-US" sz="2800" i="1" dirty="0" smtClean="0"/>
              <a:t>similar age, experience and environment.</a:t>
            </a:r>
            <a:endParaRPr lang="en-US" sz="2800" dirty="0" smtClean="0"/>
          </a:p>
          <a:p>
            <a:pPr eaLnBrk="1" fontAlgn="auto" hangingPunct="1">
              <a:spcAft>
                <a:spcPts val="0"/>
              </a:spcAft>
              <a:buFont typeface="Wingdings 2"/>
              <a:buNone/>
              <a:defRPr/>
            </a:pPr>
            <a:r>
              <a:rPr lang="en-US" sz="2800" i="1" dirty="0" smtClean="0"/>
              <a:t> </a:t>
            </a:r>
            <a:endParaRPr lang="en-US" sz="2800" dirty="0" smtClean="0"/>
          </a:p>
        </p:txBody>
      </p:sp>
      <p:pic>
        <p:nvPicPr>
          <p:cNvPr id="10244"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0" y="39624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724400" y="76200"/>
            <a:ext cx="3290888" cy="461963"/>
          </a:xfrm>
          <a:prstGeom prst="rect">
            <a:avLst/>
          </a:prstGeom>
        </p:spPr>
        <p:txBody>
          <a:bodyPr wrap="none">
            <a:spAutoFit/>
          </a:bodyPr>
          <a:lstStyle/>
          <a:p>
            <a:pP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5486400" cy="457200"/>
          </a:xfrm>
        </p:spPr>
        <p:txBody>
          <a:bodyPr>
            <a:normAutofit fontScale="90000"/>
          </a:bodyPr>
          <a:lstStyle/>
          <a:p>
            <a:pPr eaLnBrk="1" fontAlgn="auto" hangingPunct="1">
              <a:spcAft>
                <a:spcPts val="0"/>
              </a:spcAft>
              <a:defRPr/>
            </a:pPr>
            <a:r>
              <a:rPr lang="en-US" dirty="0" smtClean="0">
                <a:solidFill>
                  <a:schemeClr val="tx2">
                    <a:satMod val="130000"/>
                  </a:schemeClr>
                </a:solidFill>
              </a:rPr>
              <a:t>Our Journey To Success    </a:t>
            </a:r>
            <a:endParaRPr lang="en-US" dirty="0">
              <a:solidFill>
                <a:schemeClr val="tx2">
                  <a:satMod val="130000"/>
                </a:schemeClr>
              </a:solidFill>
            </a:endParaRPr>
          </a:p>
        </p:txBody>
      </p:sp>
      <p:sp>
        <p:nvSpPr>
          <p:cNvPr id="7171" name="Subtitle 5"/>
          <p:cNvSpPr>
            <a:spLocks noGrp="1"/>
          </p:cNvSpPr>
          <p:nvPr>
            <p:ph idx="4294967295"/>
          </p:nvPr>
        </p:nvSpPr>
        <p:spPr>
          <a:xfrm>
            <a:off x="1219200" y="1524000"/>
            <a:ext cx="7543800" cy="5151438"/>
          </a:xfrm>
        </p:spPr>
        <p:txBody>
          <a:bodyPr>
            <a:normAutofit/>
          </a:bodyPr>
          <a:lstStyle/>
          <a:p>
            <a:pPr marL="82296" indent="0" eaLnBrk="1" fontAlgn="auto" hangingPunct="1">
              <a:spcAft>
                <a:spcPts val="0"/>
              </a:spcAft>
              <a:buNone/>
              <a:defRPr/>
            </a:pPr>
            <a:r>
              <a:rPr lang="en-US" dirty="0" smtClean="0"/>
              <a:t>1998-2004 </a:t>
            </a:r>
          </a:p>
          <a:p>
            <a:pPr marL="82296" indent="0" eaLnBrk="1" fontAlgn="auto" hangingPunct="1">
              <a:spcAft>
                <a:spcPts val="0"/>
              </a:spcAft>
              <a:buNone/>
              <a:defRPr/>
            </a:pPr>
            <a:r>
              <a:rPr lang="en-US" sz="3600" dirty="0" smtClean="0">
                <a:solidFill>
                  <a:schemeClr val="accent1"/>
                </a:solidFill>
              </a:rPr>
              <a:t>Haysville gifted numbers were declining </a:t>
            </a:r>
          </a:p>
          <a:p>
            <a:pPr marL="82296" indent="0" eaLnBrk="1" fontAlgn="auto" hangingPunct="1">
              <a:spcAft>
                <a:spcPts val="0"/>
              </a:spcAft>
              <a:buNone/>
              <a:defRPr/>
            </a:pPr>
            <a:r>
              <a:rPr lang="en-US" dirty="0" smtClean="0"/>
              <a:t>	Only 98 students Identified as </a:t>
            </a:r>
          </a:p>
          <a:p>
            <a:pPr marL="82296" indent="0" eaLnBrk="1" fontAlgn="auto" hangingPunct="1">
              <a:spcAft>
                <a:spcPts val="0"/>
              </a:spcAft>
              <a:buNone/>
              <a:defRPr/>
            </a:pPr>
            <a:r>
              <a:rPr lang="en-US" dirty="0"/>
              <a:t>	</a:t>
            </a:r>
            <a:r>
              <a:rPr lang="en-US" dirty="0" smtClean="0"/>
              <a:t>Gifted in Grades K - 12 </a:t>
            </a:r>
          </a:p>
          <a:p>
            <a:pPr marL="411480" indent="-342900" eaLnBrk="1" fontAlgn="auto" hangingPunct="1">
              <a:spcAft>
                <a:spcPts val="0"/>
              </a:spcAft>
              <a:buFont typeface="Wingdings" pitchFamily="2" charset="2"/>
              <a:buChar char="v"/>
              <a:defRPr/>
            </a:pPr>
            <a:endParaRPr lang="en-US" sz="2400" dirty="0" smtClean="0"/>
          </a:p>
          <a:p>
            <a:pPr marL="68580" indent="0" eaLnBrk="1" fontAlgn="auto" hangingPunct="1">
              <a:spcAft>
                <a:spcPts val="0"/>
              </a:spcAft>
              <a:buFont typeface="Wingdings 2" pitchFamily="18" charset="2"/>
              <a:buNone/>
              <a:defRPr/>
            </a:pPr>
            <a:endParaRPr lang="en-US" sz="2400" dirty="0" smtClean="0">
              <a:solidFill>
                <a:schemeClr val="accent2">
                  <a:lumMod val="75000"/>
                </a:schemeClr>
              </a:solidFill>
            </a:endParaRPr>
          </a:p>
        </p:txBody>
      </p:sp>
      <p:pic>
        <p:nvPicPr>
          <p:cNvPr id="11268"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4778375"/>
            <a:ext cx="13652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724400" y="76200"/>
            <a:ext cx="3290888" cy="461963"/>
          </a:xfrm>
          <a:prstGeom prst="rect">
            <a:avLst/>
          </a:prstGeom>
        </p:spPr>
        <p:txBody>
          <a:bodyPr wrap="none">
            <a:spAutoFit/>
          </a:bodyPr>
          <a:lstStyle/>
          <a:p>
            <a:pP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
        <p:nvSpPr>
          <p:cNvPr id="6" name="Title 1"/>
          <p:cNvSpPr txBox="1">
            <a:spLocks/>
          </p:cNvSpPr>
          <p:nvPr/>
        </p:nvSpPr>
        <p:spPr>
          <a:xfrm>
            <a:off x="1371599" y="4183191"/>
            <a:ext cx="7156451" cy="609600"/>
          </a:xfrm>
          <a:prstGeom prst="rect">
            <a:avLst/>
          </a:prstGeom>
        </p:spPr>
        <p:txBody>
          <a:bodyPr>
            <a:normAutofit fontScale="82500" lnSpcReduction="10000"/>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eaLnBrk="1" fontAlgn="auto" hangingPunct="1">
              <a:spcAft>
                <a:spcPts val="0"/>
              </a:spcAft>
              <a:defRPr/>
            </a:pPr>
            <a:r>
              <a:rPr lang="en-US" dirty="0" smtClean="0">
                <a:solidFill>
                  <a:schemeClr val="tx2">
                    <a:satMod val="130000"/>
                  </a:schemeClr>
                </a:solidFill>
              </a:rPr>
              <a:t>Mission:  Revive Our Gifted Program</a:t>
            </a:r>
            <a:endParaRPr lang="en-US" dirty="0">
              <a:solidFill>
                <a:schemeClr val="tx2">
                  <a:satMod val="130000"/>
                </a:schemeClr>
              </a:solidFill>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anim calcmode="lin" valueType="num">
                                      <p:cBhvr additive="base">
                                        <p:cTn id="11" dur="500" fill="hold"/>
                                        <p:tgtEl>
                                          <p:spTgt spid="717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7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 calcmode="lin" valueType="num">
                                      <p:cBhvr additive="base">
                                        <p:cTn id="15" dur="500" fill="hold"/>
                                        <p:tgtEl>
                                          <p:spTgt spid="717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717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anim calcmode="lin" valueType="num">
                                      <p:cBhvr additive="base">
                                        <p:cTn id="19" dur="500" fill="hold"/>
                                        <p:tgtEl>
                                          <p:spTgt spid="717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ubtitle 5"/>
          <p:cNvSpPr>
            <a:spLocks noGrp="1"/>
          </p:cNvSpPr>
          <p:nvPr>
            <p:ph idx="4294967295"/>
          </p:nvPr>
        </p:nvSpPr>
        <p:spPr>
          <a:xfrm>
            <a:off x="2660650" y="990600"/>
            <a:ext cx="6019800" cy="5638800"/>
          </a:xfrm>
        </p:spPr>
        <p:txBody>
          <a:bodyPr>
            <a:normAutofit/>
          </a:bodyPr>
          <a:lstStyle/>
          <a:p>
            <a:pPr marL="425196" indent="-342900" eaLnBrk="1" fontAlgn="auto" hangingPunct="1">
              <a:spcAft>
                <a:spcPts val="0"/>
              </a:spcAft>
              <a:buFont typeface="Wingdings" pitchFamily="2" charset="2"/>
              <a:buChar char="v"/>
              <a:defRPr/>
            </a:pPr>
            <a:r>
              <a:rPr lang="en-US" sz="2400" dirty="0"/>
              <a:t>Review Haysville’s identified process and services for gifted students;</a:t>
            </a:r>
          </a:p>
          <a:p>
            <a:pPr marL="745236" lvl="1" indent="-342900" eaLnBrk="1" fontAlgn="auto" hangingPunct="1">
              <a:spcAft>
                <a:spcPts val="0"/>
              </a:spcAft>
              <a:buFont typeface="Wingdings" pitchFamily="2" charset="2"/>
              <a:buChar char="§"/>
              <a:defRPr/>
            </a:pPr>
            <a:r>
              <a:rPr lang="en-US" sz="2000" dirty="0">
                <a:solidFill>
                  <a:schemeClr val="accent2">
                    <a:lumMod val="75000"/>
                  </a:schemeClr>
                </a:solidFill>
              </a:rPr>
              <a:t> </a:t>
            </a:r>
            <a:r>
              <a:rPr lang="en-US" sz="2200" dirty="0">
                <a:solidFill>
                  <a:schemeClr val="accent2">
                    <a:lumMod val="75000"/>
                  </a:schemeClr>
                </a:solidFill>
              </a:rPr>
              <a:t>Options for students labeled gifted</a:t>
            </a:r>
          </a:p>
          <a:p>
            <a:pPr marL="745236" lvl="1" indent="-342900" eaLnBrk="1" fontAlgn="auto" hangingPunct="1">
              <a:spcAft>
                <a:spcPts val="0"/>
              </a:spcAft>
              <a:buFont typeface="Wingdings" pitchFamily="2" charset="2"/>
              <a:buChar char="§"/>
              <a:defRPr/>
            </a:pPr>
            <a:r>
              <a:rPr lang="en-US" sz="2200" dirty="0">
                <a:solidFill>
                  <a:schemeClr val="accent2">
                    <a:lumMod val="75000"/>
                  </a:schemeClr>
                </a:solidFill>
              </a:rPr>
              <a:t> Identification process</a:t>
            </a:r>
          </a:p>
          <a:p>
            <a:pPr marL="402336" lvl="1" indent="0" eaLnBrk="1" fontAlgn="auto" hangingPunct="1">
              <a:spcAft>
                <a:spcPts val="0"/>
              </a:spcAft>
              <a:buFont typeface="Verdana" pitchFamily="34" charset="0"/>
              <a:buNone/>
              <a:defRPr/>
            </a:pPr>
            <a:r>
              <a:rPr lang="en-US" sz="2200" dirty="0">
                <a:solidFill>
                  <a:schemeClr val="accent2">
                    <a:lumMod val="75000"/>
                  </a:schemeClr>
                </a:solidFill>
              </a:rPr>
              <a:t>	(Traditional 2 deviation above the norm IQ </a:t>
            </a:r>
          </a:p>
          <a:p>
            <a:pPr marL="402336" lvl="1" indent="0" eaLnBrk="1" fontAlgn="auto" hangingPunct="1">
              <a:spcAft>
                <a:spcPts val="0"/>
              </a:spcAft>
              <a:buFont typeface="Verdana" pitchFamily="34" charset="0"/>
              <a:buNone/>
              <a:defRPr/>
            </a:pPr>
            <a:r>
              <a:rPr lang="en-US" sz="2200" dirty="0">
                <a:solidFill>
                  <a:schemeClr val="accent2">
                    <a:lumMod val="75000"/>
                  </a:schemeClr>
                </a:solidFill>
              </a:rPr>
              <a:t>	and 95% achievement)</a:t>
            </a:r>
          </a:p>
          <a:p>
            <a:pPr marL="745236" lvl="1" indent="-342900" eaLnBrk="1" fontAlgn="auto" hangingPunct="1">
              <a:spcAft>
                <a:spcPts val="0"/>
              </a:spcAft>
              <a:buFont typeface="Wingdings" pitchFamily="2" charset="2"/>
              <a:buChar char="§"/>
              <a:defRPr/>
            </a:pPr>
            <a:r>
              <a:rPr lang="en-US" sz="2200" dirty="0">
                <a:solidFill>
                  <a:schemeClr val="accent2">
                    <a:lumMod val="75000"/>
                  </a:schemeClr>
                </a:solidFill>
              </a:rPr>
              <a:t> Review current gifted literature</a:t>
            </a:r>
          </a:p>
          <a:p>
            <a:pPr marL="745236" lvl="1" indent="-342900" eaLnBrk="1" fontAlgn="auto" hangingPunct="1">
              <a:spcAft>
                <a:spcPts val="0"/>
              </a:spcAft>
              <a:buFont typeface="Wingdings" pitchFamily="2" charset="2"/>
              <a:buChar char="§"/>
              <a:defRPr/>
            </a:pPr>
            <a:r>
              <a:rPr lang="en-US" sz="2200" dirty="0">
                <a:solidFill>
                  <a:schemeClr val="accent2">
                    <a:lumMod val="75000"/>
                  </a:schemeClr>
                </a:solidFill>
              </a:rPr>
              <a:t> Visit other exemplary programs</a:t>
            </a:r>
          </a:p>
          <a:p>
            <a:pPr marL="425196" indent="-342900" eaLnBrk="1" fontAlgn="auto" hangingPunct="1">
              <a:spcAft>
                <a:spcPts val="0"/>
              </a:spcAft>
              <a:buFont typeface="Wingdings" pitchFamily="2" charset="2"/>
              <a:buChar char="v"/>
              <a:defRPr/>
            </a:pPr>
            <a:r>
              <a:rPr lang="en-US" sz="2400" dirty="0" smtClean="0"/>
              <a:t>Developed District Advisory Team to identify service options for gifted students</a:t>
            </a:r>
          </a:p>
          <a:p>
            <a:pPr marL="640080" lvl="1" indent="-237744" eaLnBrk="1" fontAlgn="auto" hangingPunct="1">
              <a:spcAft>
                <a:spcPts val="0"/>
              </a:spcAft>
              <a:buFont typeface="Arial" charset="0"/>
              <a:buChar char="•"/>
              <a:defRPr/>
            </a:pPr>
            <a:r>
              <a:rPr lang="en-US" sz="2400" dirty="0" smtClean="0">
                <a:solidFill>
                  <a:schemeClr val="accent2">
                    <a:lumMod val="75000"/>
                  </a:schemeClr>
                </a:solidFill>
              </a:rPr>
              <a:t>Read and discussed “A Nation Deceived”</a:t>
            </a:r>
          </a:p>
          <a:p>
            <a:pPr marL="640080" lvl="1" indent="-237744" eaLnBrk="1" fontAlgn="auto" hangingPunct="1">
              <a:spcAft>
                <a:spcPts val="0"/>
              </a:spcAft>
              <a:buFont typeface="Arial" charset="0"/>
              <a:buChar char="•"/>
              <a:defRPr/>
            </a:pPr>
            <a:r>
              <a:rPr lang="en-US" sz="2400" dirty="0" smtClean="0">
                <a:solidFill>
                  <a:schemeClr val="accent2">
                    <a:lumMod val="75000"/>
                  </a:schemeClr>
                </a:solidFill>
              </a:rPr>
              <a:t>Proposed various </a:t>
            </a:r>
            <a:r>
              <a:rPr lang="en-US" sz="2400" dirty="0">
                <a:solidFill>
                  <a:schemeClr val="accent2">
                    <a:lumMod val="75000"/>
                  </a:schemeClr>
                </a:solidFill>
              </a:rPr>
              <a:t>s</a:t>
            </a:r>
            <a:r>
              <a:rPr lang="en-US" sz="2400" dirty="0" smtClean="0">
                <a:solidFill>
                  <a:schemeClr val="accent2">
                    <a:lumMod val="75000"/>
                  </a:schemeClr>
                </a:solidFill>
              </a:rPr>
              <a:t>ervice </a:t>
            </a:r>
            <a:r>
              <a:rPr lang="en-US" sz="2400" dirty="0">
                <a:solidFill>
                  <a:schemeClr val="accent2">
                    <a:lumMod val="75000"/>
                  </a:schemeClr>
                </a:solidFill>
              </a:rPr>
              <a:t>o</a:t>
            </a:r>
            <a:r>
              <a:rPr lang="en-US" sz="2400" dirty="0" smtClean="0">
                <a:solidFill>
                  <a:schemeClr val="accent2">
                    <a:lumMod val="75000"/>
                  </a:schemeClr>
                </a:solidFill>
              </a:rPr>
              <a:t>ptions to </a:t>
            </a:r>
            <a:r>
              <a:rPr lang="en-US" sz="2400" dirty="0">
                <a:solidFill>
                  <a:schemeClr val="accent2">
                    <a:lumMod val="75000"/>
                  </a:schemeClr>
                </a:solidFill>
              </a:rPr>
              <a:t>b</a:t>
            </a:r>
            <a:r>
              <a:rPr lang="en-US" sz="2400" dirty="0" smtClean="0">
                <a:solidFill>
                  <a:schemeClr val="accent2">
                    <a:lumMod val="75000"/>
                  </a:schemeClr>
                </a:solidFill>
              </a:rPr>
              <a:t>uilding </a:t>
            </a:r>
            <a:r>
              <a:rPr lang="en-US" sz="2400" dirty="0">
                <a:solidFill>
                  <a:schemeClr val="accent2">
                    <a:lumMod val="75000"/>
                  </a:schemeClr>
                </a:solidFill>
              </a:rPr>
              <a:t>p</a:t>
            </a:r>
            <a:r>
              <a:rPr lang="en-US" sz="2400" dirty="0" smtClean="0">
                <a:solidFill>
                  <a:schemeClr val="accent2">
                    <a:lumMod val="75000"/>
                  </a:schemeClr>
                </a:solidFill>
              </a:rPr>
              <a:t>rincipals</a:t>
            </a:r>
          </a:p>
        </p:txBody>
      </p:sp>
      <p:pic>
        <p:nvPicPr>
          <p:cNvPr id="12291"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2860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6324600"/>
            <a:ext cx="3290888" cy="461963"/>
          </a:xfrm>
          <a:prstGeom prst="rect">
            <a:avLst/>
          </a:prstGeom>
        </p:spPr>
        <p:txBody>
          <a:bodyPr wrap="none">
            <a:spAutoFit/>
          </a:bodyPr>
          <a:lstStyle/>
          <a:p>
            <a:pP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
        <p:nvSpPr>
          <p:cNvPr id="5" name="Title 1"/>
          <p:cNvSpPr txBox="1">
            <a:spLocks/>
          </p:cNvSpPr>
          <p:nvPr/>
        </p:nvSpPr>
        <p:spPr>
          <a:xfrm>
            <a:off x="1344826" y="381000"/>
            <a:ext cx="5970373" cy="609600"/>
          </a:xfrm>
          <a:prstGeom prst="rect">
            <a:avLst/>
          </a:prstGeom>
        </p:spPr>
        <p:txBody>
          <a:bodyPr>
            <a:normAutofit fontScale="90000" lnSpcReduction="20000"/>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eaLnBrk="1" fontAlgn="auto" hangingPunct="1">
              <a:spcAft>
                <a:spcPts val="0"/>
              </a:spcAft>
              <a:defRPr/>
            </a:pPr>
            <a:r>
              <a:rPr lang="en-US" dirty="0" smtClean="0">
                <a:solidFill>
                  <a:schemeClr val="tx2">
                    <a:satMod val="130000"/>
                  </a:schemeClr>
                </a:solidFill>
              </a:rPr>
              <a:t>Developing a Plan</a:t>
            </a:r>
            <a:endParaRPr lang="en-US" dirty="0">
              <a:solidFill>
                <a:schemeClr val="tx2">
                  <a:satMod val="130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8195">
                                            <p:txEl>
                                              <p:pRg st="2" end="2"/>
                                            </p:txEl>
                                          </p:spTgt>
                                        </p:tgtEl>
                                        <p:attrNameLst>
                                          <p:attrName>style.visibility</p:attrName>
                                        </p:attrNameLst>
                                      </p:cBhvr>
                                      <p:to>
                                        <p:strVal val="visible"/>
                                      </p:to>
                                    </p:set>
                                    <p:anim calcmode="lin" valueType="num">
                                      <p:cBhvr additive="base">
                                        <p:cTn id="19" dur="500" fill="hold"/>
                                        <p:tgtEl>
                                          <p:spTgt spid="819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8195">
                                            <p:txEl>
                                              <p:pRg st="3" end="3"/>
                                            </p:txEl>
                                          </p:spTgt>
                                        </p:tgtEl>
                                        <p:attrNameLst>
                                          <p:attrName>style.visibility</p:attrName>
                                        </p:attrNameLst>
                                      </p:cBhvr>
                                      <p:to>
                                        <p:strVal val="visible"/>
                                      </p:to>
                                    </p:set>
                                    <p:anim calcmode="lin" valueType="num">
                                      <p:cBhvr additive="base">
                                        <p:cTn id="23" dur="500" fill="hold"/>
                                        <p:tgtEl>
                                          <p:spTgt spid="8195">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8195">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 calcmode="lin" valueType="num">
                                      <p:cBhvr additive="base">
                                        <p:cTn id="27" dur="500" fill="hold"/>
                                        <p:tgtEl>
                                          <p:spTgt spid="819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81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12" fill="hold" nodeType="clickEffect">
                                  <p:stCondLst>
                                    <p:cond delay="0"/>
                                  </p:stCondLst>
                                  <p:childTnLst>
                                    <p:set>
                                      <p:cBhvr>
                                        <p:cTn id="32" dur="1" fill="hold">
                                          <p:stCondLst>
                                            <p:cond delay="0"/>
                                          </p:stCondLst>
                                        </p:cTn>
                                        <p:tgtEl>
                                          <p:spTgt spid="8195">
                                            <p:txEl>
                                              <p:pRg st="5" end="5"/>
                                            </p:txEl>
                                          </p:spTgt>
                                        </p:tgtEl>
                                        <p:attrNameLst>
                                          <p:attrName>style.visibility</p:attrName>
                                        </p:attrNameLst>
                                      </p:cBhvr>
                                      <p:to>
                                        <p:strVal val="visible"/>
                                      </p:to>
                                    </p:set>
                                    <p:anim calcmode="lin" valueType="num">
                                      <p:cBhvr additive="base">
                                        <p:cTn id="33" dur="500" fill="hold"/>
                                        <p:tgtEl>
                                          <p:spTgt spid="8195">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12" fill="hold" nodeType="clickEffect">
                                  <p:stCondLst>
                                    <p:cond delay="0"/>
                                  </p:stCondLst>
                                  <p:childTnLst>
                                    <p:set>
                                      <p:cBhvr>
                                        <p:cTn id="38" dur="1" fill="hold">
                                          <p:stCondLst>
                                            <p:cond delay="0"/>
                                          </p:stCondLst>
                                        </p:cTn>
                                        <p:tgtEl>
                                          <p:spTgt spid="8195">
                                            <p:txEl>
                                              <p:pRg st="6" end="6"/>
                                            </p:txEl>
                                          </p:spTgt>
                                        </p:tgtEl>
                                        <p:attrNameLst>
                                          <p:attrName>style.visibility</p:attrName>
                                        </p:attrNameLst>
                                      </p:cBhvr>
                                      <p:to>
                                        <p:strVal val="visible"/>
                                      </p:to>
                                    </p:set>
                                    <p:anim calcmode="lin" valueType="num">
                                      <p:cBhvr additive="base">
                                        <p:cTn id="39" dur="500" fill="hold"/>
                                        <p:tgtEl>
                                          <p:spTgt spid="8195">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819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12" fill="hold" nodeType="clickEffect">
                                  <p:stCondLst>
                                    <p:cond delay="0"/>
                                  </p:stCondLst>
                                  <p:childTnLst>
                                    <p:set>
                                      <p:cBhvr>
                                        <p:cTn id="44" dur="1" fill="hold">
                                          <p:stCondLst>
                                            <p:cond delay="0"/>
                                          </p:stCondLst>
                                        </p:cTn>
                                        <p:tgtEl>
                                          <p:spTgt spid="8195">
                                            <p:txEl>
                                              <p:pRg st="7" end="7"/>
                                            </p:txEl>
                                          </p:spTgt>
                                        </p:tgtEl>
                                        <p:attrNameLst>
                                          <p:attrName>style.visibility</p:attrName>
                                        </p:attrNameLst>
                                      </p:cBhvr>
                                      <p:to>
                                        <p:strVal val="visible"/>
                                      </p:to>
                                    </p:set>
                                    <p:anim calcmode="lin" valueType="num">
                                      <p:cBhvr additive="base">
                                        <p:cTn id="45" dur="500" fill="hold"/>
                                        <p:tgtEl>
                                          <p:spTgt spid="8195">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42" presetClass="entr" presetSubtype="0" fill="hold" nodeType="clickEffect">
                                  <p:stCondLst>
                                    <p:cond delay="0"/>
                                  </p:stCondLst>
                                  <p:childTnLst>
                                    <p:set>
                                      <p:cBhvr>
                                        <p:cTn id="50" dur="1" fill="hold">
                                          <p:stCondLst>
                                            <p:cond delay="0"/>
                                          </p:stCondLst>
                                        </p:cTn>
                                        <p:tgtEl>
                                          <p:spTgt spid="8195">
                                            <p:txEl>
                                              <p:pRg st="8" end="8"/>
                                            </p:txEl>
                                          </p:spTgt>
                                        </p:tgtEl>
                                        <p:attrNameLst>
                                          <p:attrName>style.visibility</p:attrName>
                                        </p:attrNameLst>
                                      </p:cBhvr>
                                      <p:to>
                                        <p:strVal val="visible"/>
                                      </p:to>
                                    </p:set>
                                    <p:animEffect transition="in" filter="fade">
                                      <p:cBhvr>
                                        <p:cTn id="51" dur="1000"/>
                                        <p:tgtEl>
                                          <p:spTgt spid="8195">
                                            <p:txEl>
                                              <p:pRg st="8" end="8"/>
                                            </p:txEl>
                                          </p:spTgt>
                                        </p:tgtEl>
                                      </p:cBhvr>
                                    </p:animEffect>
                                    <p:anim calcmode="lin" valueType="num">
                                      <p:cBhvr>
                                        <p:cTn id="52" dur="1000" fill="hold"/>
                                        <p:tgtEl>
                                          <p:spTgt spid="8195">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819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42" presetClass="entr" presetSubtype="0" fill="hold" nodeType="clickEffect">
                                  <p:stCondLst>
                                    <p:cond delay="0"/>
                                  </p:stCondLst>
                                  <p:childTnLst>
                                    <p:set>
                                      <p:cBhvr>
                                        <p:cTn id="57" dur="1" fill="hold">
                                          <p:stCondLst>
                                            <p:cond delay="0"/>
                                          </p:stCondLst>
                                        </p:cTn>
                                        <p:tgtEl>
                                          <p:spTgt spid="8195">
                                            <p:txEl>
                                              <p:pRg st="9" end="9"/>
                                            </p:txEl>
                                          </p:spTgt>
                                        </p:tgtEl>
                                        <p:attrNameLst>
                                          <p:attrName>style.visibility</p:attrName>
                                        </p:attrNameLst>
                                      </p:cBhvr>
                                      <p:to>
                                        <p:strVal val="visible"/>
                                      </p:to>
                                    </p:set>
                                    <p:animEffect transition="in" filter="fade">
                                      <p:cBhvr>
                                        <p:cTn id="58" dur="1000"/>
                                        <p:tgtEl>
                                          <p:spTgt spid="8195">
                                            <p:txEl>
                                              <p:pRg st="9" end="9"/>
                                            </p:txEl>
                                          </p:spTgt>
                                        </p:tgtEl>
                                      </p:cBhvr>
                                    </p:animEffect>
                                    <p:anim calcmode="lin" valueType="num">
                                      <p:cBhvr>
                                        <p:cTn id="59" dur="1000" fill="hold"/>
                                        <p:tgtEl>
                                          <p:spTgt spid="8195">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819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ubtitle 5"/>
          <p:cNvSpPr>
            <a:spLocks noGrp="1"/>
          </p:cNvSpPr>
          <p:nvPr>
            <p:ph sz="half" idx="1"/>
          </p:nvPr>
        </p:nvSpPr>
        <p:spPr>
          <a:xfrm>
            <a:off x="419100" y="1250950"/>
            <a:ext cx="6324600" cy="5607050"/>
          </a:xfrm>
        </p:spPr>
        <p:txBody>
          <a:bodyPr>
            <a:normAutofit/>
          </a:bodyPr>
          <a:lstStyle/>
          <a:p>
            <a:pPr marL="425196" indent="-342900" eaLnBrk="1" fontAlgn="auto" hangingPunct="1">
              <a:spcAft>
                <a:spcPts val="0"/>
              </a:spcAft>
              <a:buFont typeface="Wingdings" pitchFamily="2" charset="2"/>
              <a:buChar char="v"/>
              <a:defRPr/>
            </a:pPr>
            <a:r>
              <a:rPr lang="en-US" sz="2400" dirty="0">
                <a:solidFill>
                  <a:schemeClr val="accent5"/>
                </a:solidFill>
              </a:rPr>
              <a:t>Collected gifted identification processes from other districts, cooperatives and inter-locals in </a:t>
            </a:r>
            <a:r>
              <a:rPr lang="en-US" sz="2400" dirty="0" smtClean="0">
                <a:solidFill>
                  <a:schemeClr val="accent5"/>
                </a:solidFill>
              </a:rPr>
              <a:t>Kansas</a:t>
            </a:r>
            <a:endParaRPr lang="en-US" sz="2400" dirty="0">
              <a:solidFill>
                <a:schemeClr val="accent5"/>
              </a:solidFill>
            </a:endParaRPr>
          </a:p>
          <a:p>
            <a:pPr marL="425196" indent="-342900" eaLnBrk="1" fontAlgn="auto" hangingPunct="1">
              <a:spcAft>
                <a:spcPts val="0"/>
              </a:spcAft>
              <a:buFont typeface="Wingdings" pitchFamily="2" charset="2"/>
              <a:buChar char="v"/>
              <a:defRPr/>
            </a:pPr>
            <a:r>
              <a:rPr lang="en-US" sz="2400" dirty="0">
                <a:solidFill>
                  <a:schemeClr val="accent5"/>
                </a:solidFill>
              </a:rPr>
              <a:t>Reviewed literature</a:t>
            </a:r>
          </a:p>
          <a:p>
            <a:pPr marL="425196" indent="-342900" eaLnBrk="1" fontAlgn="auto" hangingPunct="1">
              <a:spcAft>
                <a:spcPts val="0"/>
              </a:spcAft>
              <a:buFont typeface="Wingdings" pitchFamily="2" charset="2"/>
              <a:buChar char="v"/>
              <a:defRPr/>
            </a:pPr>
            <a:r>
              <a:rPr lang="en-US" sz="2400" dirty="0">
                <a:solidFill>
                  <a:schemeClr val="accent5"/>
                </a:solidFill>
              </a:rPr>
              <a:t>Visited model programs in Nebraska and Blue Valley</a:t>
            </a:r>
          </a:p>
          <a:p>
            <a:pPr marL="425196" indent="-342900" eaLnBrk="1" fontAlgn="auto" hangingPunct="1">
              <a:spcAft>
                <a:spcPts val="0"/>
              </a:spcAft>
              <a:buFont typeface="Wingdings" pitchFamily="2" charset="2"/>
              <a:buChar char="v"/>
              <a:defRPr/>
            </a:pPr>
            <a:r>
              <a:rPr lang="en-US" sz="2400" dirty="0">
                <a:solidFill>
                  <a:schemeClr val="accent5"/>
                </a:solidFill>
              </a:rPr>
              <a:t>Developed CHS parent advisory team to illicit parent input for service options</a:t>
            </a:r>
          </a:p>
          <a:p>
            <a:pPr marL="425196" indent="-342900" eaLnBrk="1" fontAlgn="auto" hangingPunct="1">
              <a:spcAft>
                <a:spcPts val="0"/>
              </a:spcAft>
              <a:buFont typeface="Wingdings" pitchFamily="2" charset="2"/>
              <a:buChar char="v"/>
              <a:defRPr/>
            </a:pPr>
            <a:r>
              <a:rPr lang="en-US" sz="2400" dirty="0">
                <a:solidFill>
                  <a:schemeClr val="accent5"/>
                </a:solidFill>
              </a:rPr>
              <a:t>Book Studies</a:t>
            </a:r>
          </a:p>
          <a:p>
            <a:pPr marL="425196" indent="-342900" eaLnBrk="1" fontAlgn="auto" hangingPunct="1">
              <a:spcAft>
                <a:spcPts val="0"/>
              </a:spcAft>
              <a:buFont typeface="Wingdings" pitchFamily="2" charset="2"/>
              <a:buChar char="v"/>
              <a:defRPr/>
            </a:pPr>
            <a:r>
              <a:rPr lang="en-US" sz="2400" dirty="0">
                <a:solidFill>
                  <a:schemeClr val="accent5"/>
                </a:solidFill>
              </a:rPr>
              <a:t>Attended International, National, and State Gifted Organization Conferences.</a:t>
            </a:r>
          </a:p>
          <a:p>
            <a:pPr marL="82296" indent="0" eaLnBrk="1" fontAlgn="auto" hangingPunct="1">
              <a:spcAft>
                <a:spcPts val="0"/>
              </a:spcAft>
              <a:buClr>
                <a:schemeClr val="accent6"/>
              </a:buClr>
              <a:buFont typeface="Wingdings 2"/>
              <a:buNone/>
              <a:defRPr/>
            </a:pPr>
            <a:endParaRPr lang="en-US" sz="2800" dirty="0" smtClean="0">
              <a:solidFill>
                <a:schemeClr val="accent5"/>
              </a:solidFill>
            </a:endParaRPr>
          </a:p>
        </p:txBody>
      </p:sp>
      <p:pic>
        <p:nvPicPr>
          <p:cNvPr id="13315"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190500"/>
            <a:ext cx="1868488"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21043" y="245246"/>
            <a:ext cx="4648200" cy="692497"/>
          </a:xfrm>
          <a:prstGeom prst="rect">
            <a:avLst/>
          </a:prstGeom>
        </p:spPr>
        <p:txBody>
          <a:bodyPr wrap="square">
            <a:spAutoFit/>
          </a:bodyPr>
          <a:lstStyle/>
          <a:p>
            <a:pPr fontAlgn="auto">
              <a:spcAft>
                <a:spcPts val="0"/>
              </a:spcAft>
              <a:defRPr/>
            </a:pPr>
            <a:r>
              <a:rPr lang="en-US" sz="39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Digging into Action</a:t>
            </a:r>
            <a:endParaRPr lang="en-US" sz="3900" dirty="0">
              <a:solidFill>
                <a:schemeClr val="tx2">
                  <a:satMod val="130000"/>
                </a:schemeClr>
              </a:solidFill>
              <a:effectLst>
                <a:outerShdw blurRad="50000" dist="30000" dir="5400000" algn="tl" rotWithShape="0">
                  <a:srgbClr val="000000">
                    <a:alpha val="30000"/>
                  </a:srgbClr>
                </a:outerShdw>
              </a:effectLst>
              <a:latin typeface="+mj-lt"/>
              <a:ea typeface="+mj-ea"/>
              <a:cs typeface="+mj-cs"/>
            </a:endParaRPr>
          </a:p>
        </p:txBody>
      </p:sp>
      <p:sp>
        <p:nvSpPr>
          <p:cNvPr id="8" name="Rectangle 7"/>
          <p:cNvSpPr/>
          <p:nvPr/>
        </p:nvSpPr>
        <p:spPr>
          <a:xfrm>
            <a:off x="5664200" y="6096000"/>
            <a:ext cx="3290888" cy="461963"/>
          </a:xfrm>
          <a:prstGeom prst="rect">
            <a:avLst/>
          </a:prstGeom>
        </p:spPr>
        <p:txBody>
          <a:bodyPr wrap="none">
            <a:spAutoFit/>
          </a:bodyPr>
          <a:lstStyle/>
          <a:p>
            <a:pP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p:cTn id="7" dur="5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21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21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 calcmode="lin" valueType="num">
                                      <p:cBhvr>
                                        <p:cTn id="14" dur="500" fill="hold"/>
                                        <p:tgtEl>
                                          <p:spTgt spid="921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21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21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 calcmode="lin" valueType="num">
                                      <p:cBhvr>
                                        <p:cTn id="21" dur="500" fill="hold"/>
                                        <p:tgtEl>
                                          <p:spTgt spid="921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21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21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9219">
                                            <p:txEl>
                                              <p:pRg st="3" end="3"/>
                                            </p:txEl>
                                          </p:spTgt>
                                        </p:tgtEl>
                                        <p:attrNameLst>
                                          <p:attrName>style.visibility</p:attrName>
                                        </p:attrNameLst>
                                      </p:cBhvr>
                                      <p:to>
                                        <p:strVal val="visible"/>
                                      </p:to>
                                    </p:set>
                                    <p:anim calcmode="lin" valueType="num">
                                      <p:cBhvr>
                                        <p:cTn id="28" dur="500" fill="hold"/>
                                        <p:tgtEl>
                                          <p:spTgt spid="921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921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9219">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nodeType="clickEffect">
                                  <p:stCondLst>
                                    <p:cond delay="0"/>
                                  </p:stCondLst>
                                  <p:childTnLst>
                                    <p:set>
                                      <p:cBhvr>
                                        <p:cTn id="34" dur="1" fill="hold">
                                          <p:stCondLst>
                                            <p:cond delay="0"/>
                                          </p:stCondLst>
                                        </p:cTn>
                                        <p:tgtEl>
                                          <p:spTgt spid="9219">
                                            <p:txEl>
                                              <p:pRg st="4" end="4"/>
                                            </p:txEl>
                                          </p:spTgt>
                                        </p:tgtEl>
                                        <p:attrNameLst>
                                          <p:attrName>style.visibility</p:attrName>
                                        </p:attrNameLst>
                                      </p:cBhvr>
                                      <p:to>
                                        <p:strVal val="visible"/>
                                      </p:to>
                                    </p:set>
                                    <p:anim calcmode="lin" valueType="num">
                                      <p:cBhvr>
                                        <p:cTn id="35" dur="500" fill="hold"/>
                                        <p:tgtEl>
                                          <p:spTgt spid="921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9219">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9219">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nodeType="clickEffect">
                                  <p:stCondLst>
                                    <p:cond delay="0"/>
                                  </p:stCondLst>
                                  <p:childTnLst>
                                    <p:set>
                                      <p:cBhvr>
                                        <p:cTn id="41" dur="1" fill="hold">
                                          <p:stCondLst>
                                            <p:cond delay="0"/>
                                          </p:stCondLst>
                                        </p:cTn>
                                        <p:tgtEl>
                                          <p:spTgt spid="9219">
                                            <p:txEl>
                                              <p:pRg st="5" end="5"/>
                                            </p:txEl>
                                          </p:spTgt>
                                        </p:tgtEl>
                                        <p:attrNameLst>
                                          <p:attrName>style.visibility</p:attrName>
                                        </p:attrNameLst>
                                      </p:cBhvr>
                                      <p:to>
                                        <p:strVal val="visible"/>
                                      </p:to>
                                    </p:set>
                                    <p:anim calcmode="lin" valueType="num">
                                      <p:cBhvr>
                                        <p:cTn id="42" dur="500" fill="hold"/>
                                        <p:tgtEl>
                                          <p:spTgt spid="9219">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9219">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213" y="5562600"/>
            <a:ext cx="8229600" cy="1143000"/>
          </a:xfrm>
        </p:spPr>
        <p:txBody>
          <a:bodyPr/>
          <a:lstStyle/>
          <a:p>
            <a:pPr eaLnBrk="1" fontAlgn="auto" hangingPunct="1">
              <a:spcAft>
                <a:spcPts val="0"/>
              </a:spcAft>
              <a:defRPr/>
            </a:pPr>
            <a:r>
              <a:rPr lang="en-US" dirty="0" smtClean="0">
                <a:solidFill>
                  <a:schemeClr val="tx2">
                    <a:satMod val="130000"/>
                  </a:schemeClr>
                </a:solidFill>
              </a:rPr>
              <a:t>Our </a:t>
            </a:r>
            <a:r>
              <a:rPr lang="en-US" dirty="0">
                <a:solidFill>
                  <a:schemeClr val="tx2">
                    <a:satMod val="130000"/>
                  </a:schemeClr>
                </a:solidFill>
              </a:rPr>
              <a:t>S</a:t>
            </a:r>
            <a:r>
              <a:rPr lang="en-US" dirty="0" smtClean="0">
                <a:solidFill>
                  <a:schemeClr val="tx2">
                    <a:satMod val="130000"/>
                  </a:schemeClr>
                </a:solidFill>
              </a:rPr>
              <a:t>tudent Data</a:t>
            </a:r>
            <a:endParaRPr lang="en-US" dirty="0">
              <a:solidFill>
                <a:schemeClr val="tx2">
                  <a:satMod val="130000"/>
                </a:schemeClr>
              </a:solidFill>
            </a:endParaRPr>
          </a:p>
        </p:txBody>
      </p:sp>
      <p:pic>
        <p:nvPicPr>
          <p:cNvPr id="14339" name="Picture 13" descr="C:\Documents and Settings\mness\Local Settings\Temporary Internet Files\Content.IE5\JYKNO1JQ\MCBS02026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81000"/>
            <a:ext cx="14954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340" name="Chart 2"/>
          <p:cNvGraphicFramePr>
            <a:graphicFrameLocks/>
          </p:cNvGraphicFramePr>
          <p:nvPr/>
        </p:nvGraphicFramePr>
        <p:xfrm>
          <a:off x="2692400" y="1320800"/>
          <a:ext cx="6197600" cy="4165600"/>
        </p:xfrm>
        <a:graphic>
          <a:graphicData uri="http://schemas.openxmlformats.org/presentationml/2006/ole">
            <mc:AlternateContent xmlns:mc="http://schemas.openxmlformats.org/markup-compatibility/2006">
              <mc:Choice xmlns:v="urn:schemas-microsoft-com:vml" Requires="v">
                <p:oleObj spid="_x0000_s14431" r:id="rId5" imgW="6194073" imgH="4163929" progId="Excel.Chart.8">
                  <p:embed/>
                </p:oleObj>
              </mc:Choice>
              <mc:Fallback>
                <p:oleObj r:id="rId5" imgW="6194073" imgH="4163929" progId="Excel.Chart.8">
                  <p:embed/>
                  <p:pic>
                    <p:nvPicPr>
                      <p:cNvPr id="0" name="Char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2400" y="1320800"/>
                        <a:ext cx="619760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Table 3"/>
          <p:cNvGraphicFramePr>
            <a:graphicFrameLocks noGrp="1"/>
          </p:cNvGraphicFramePr>
          <p:nvPr/>
        </p:nvGraphicFramePr>
        <p:xfrm>
          <a:off x="2819400" y="685800"/>
          <a:ext cx="5181600" cy="5054600"/>
        </p:xfrm>
        <a:graphic>
          <a:graphicData uri="http://schemas.openxmlformats.org/drawingml/2006/table">
            <a:tbl>
              <a:tblPr firstRow="1" bandRow="1">
                <a:tableStyleId>{5C22544A-7EE6-4342-B048-85BDC9FD1C3A}</a:tableStyleId>
              </a:tblPr>
              <a:tblGrid>
                <a:gridCol w="1036320"/>
                <a:gridCol w="1036320"/>
                <a:gridCol w="1036320"/>
                <a:gridCol w="1036320"/>
                <a:gridCol w="1036320"/>
              </a:tblGrid>
              <a:tr h="436002">
                <a:tc>
                  <a:txBody>
                    <a:bodyPr/>
                    <a:lstStyle/>
                    <a:p>
                      <a:endParaRPr lang="en-US" sz="1800" dirty="0"/>
                    </a:p>
                  </a:txBody>
                  <a:tcPr marT="45718" marB="45718"/>
                </a:tc>
                <a:tc>
                  <a:txBody>
                    <a:bodyPr/>
                    <a:lstStyle/>
                    <a:p>
                      <a:r>
                        <a:rPr lang="en-US" sz="1800" dirty="0" smtClean="0"/>
                        <a:t>2008</a:t>
                      </a:r>
                      <a:endParaRPr lang="en-US" sz="1800" dirty="0"/>
                    </a:p>
                  </a:txBody>
                  <a:tcPr marT="45718" marB="45718"/>
                </a:tc>
                <a:tc>
                  <a:txBody>
                    <a:bodyPr/>
                    <a:lstStyle/>
                    <a:p>
                      <a:r>
                        <a:rPr lang="en-US" sz="1800" dirty="0" smtClean="0"/>
                        <a:t>2009</a:t>
                      </a:r>
                      <a:endParaRPr lang="en-US" sz="1800" dirty="0"/>
                    </a:p>
                  </a:txBody>
                  <a:tcPr marT="45718" marB="45718"/>
                </a:tc>
                <a:tc>
                  <a:txBody>
                    <a:bodyPr/>
                    <a:lstStyle/>
                    <a:p>
                      <a:r>
                        <a:rPr lang="en-US" sz="1800" dirty="0" smtClean="0"/>
                        <a:t>2010</a:t>
                      </a:r>
                      <a:endParaRPr lang="en-US" sz="1800" dirty="0"/>
                    </a:p>
                  </a:txBody>
                  <a:tcPr marT="45718" marB="45718"/>
                </a:tc>
                <a:tc>
                  <a:txBody>
                    <a:bodyPr/>
                    <a:lstStyle/>
                    <a:p>
                      <a:r>
                        <a:rPr lang="en-US" sz="1800" dirty="0" smtClean="0"/>
                        <a:t>2011</a:t>
                      </a:r>
                      <a:endParaRPr lang="en-US" sz="1800" dirty="0"/>
                    </a:p>
                  </a:txBody>
                  <a:tcPr marT="45718" marB="45718"/>
                </a:tc>
              </a:tr>
              <a:tr h="442058">
                <a:tc>
                  <a:txBody>
                    <a:bodyPr/>
                    <a:lstStyle/>
                    <a:p>
                      <a:r>
                        <a:rPr lang="en-US" sz="1800" dirty="0" smtClean="0"/>
                        <a:t>Campus</a:t>
                      </a:r>
                      <a:endParaRPr lang="en-US" sz="1800" dirty="0"/>
                    </a:p>
                  </a:txBody>
                  <a:tcPr marT="45718" marB="45718"/>
                </a:tc>
                <a:tc>
                  <a:txBody>
                    <a:bodyPr/>
                    <a:lstStyle/>
                    <a:p>
                      <a:r>
                        <a:rPr lang="en-US" sz="1800" dirty="0" smtClean="0"/>
                        <a:t>36</a:t>
                      </a:r>
                      <a:endParaRPr lang="en-US" sz="1800" dirty="0"/>
                    </a:p>
                  </a:txBody>
                  <a:tcPr marT="45718" marB="45718"/>
                </a:tc>
                <a:tc>
                  <a:txBody>
                    <a:bodyPr/>
                    <a:lstStyle/>
                    <a:p>
                      <a:r>
                        <a:rPr lang="en-US" sz="1800" dirty="0" smtClean="0"/>
                        <a:t>53</a:t>
                      </a:r>
                      <a:endParaRPr lang="en-US" sz="1800" dirty="0"/>
                    </a:p>
                  </a:txBody>
                  <a:tcPr marT="45718" marB="45718"/>
                </a:tc>
                <a:tc>
                  <a:txBody>
                    <a:bodyPr/>
                    <a:lstStyle/>
                    <a:p>
                      <a:r>
                        <a:rPr lang="en-US" sz="1800" dirty="0" smtClean="0"/>
                        <a:t>37</a:t>
                      </a:r>
                      <a:endParaRPr lang="en-US" sz="1800" dirty="0"/>
                    </a:p>
                  </a:txBody>
                  <a:tcPr marT="45718" marB="45718"/>
                </a:tc>
                <a:tc>
                  <a:txBody>
                    <a:bodyPr/>
                    <a:lstStyle/>
                    <a:p>
                      <a:r>
                        <a:rPr lang="en-US" sz="1800" dirty="0" smtClean="0"/>
                        <a:t>62</a:t>
                      </a:r>
                      <a:endParaRPr lang="en-US" sz="1800" dirty="0"/>
                    </a:p>
                  </a:txBody>
                  <a:tcPr marT="45718" marB="45718"/>
                </a:tc>
              </a:tr>
              <a:tr h="442058">
                <a:tc>
                  <a:txBody>
                    <a:bodyPr/>
                    <a:lstStyle/>
                    <a:p>
                      <a:r>
                        <a:rPr lang="en-US" sz="1800" dirty="0" smtClean="0"/>
                        <a:t>HWMS</a:t>
                      </a:r>
                      <a:endParaRPr lang="en-US" sz="1800" dirty="0"/>
                    </a:p>
                  </a:txBody>
                  <a:tcPr marT="45718" marB="45718"/>
                </a:tc>
                <a:tc>
                  <a:txBody>
                    <a:bodyPr/>
                    <a:lstStyle/>
                    <a:p>
                      <a:r>
                        <a:rPr lang="en-US" sz="1800" dirty="0" smtClean="0"/>
                        <a:t>9</a:t>
                      </a:r>
                      <a:endParaRPr lang="en-US" sz="1800" dirty="0"/>
                    </a:p>
                  </a:txBody>
                  <a:tcPr marT="45718" marB="45718"/>
                </a:tc>
                <a:tc>
                  <a:txBody>
                    <a:bodyPr/>
                    <a:lstStyle/>
                    <a:p>
                      <a:r>
                        <a:rPr lang="en-US" sz="1800" dirty="0" smtClean="0"/>
                        <a:t>36</a:t>
                      </a:r>
                      <a:endParaRPr lang="en-US" sz="1800" dirty="0"/>
                    </a:p>
                  </a:txBody>
                  <a:tcPr marT="45718" marB="45718"/>
                </a:tc>
                <a:tc>
                  <a:txBody>
                    <a:bodyPr/>
                    <a:lstStyle/>
                    <a:p>
                      <a:r>
                        <a:rPr lang="en-US" sz="1800" dirty="0" smtClean="0"/>
                        <a:t>36</a:t>
                      </a:r>
                      <a:endParaRPr lang="en-US" sz="1800" dirty="0"/>
                    </a:p>
                  </a:txBody>
                  <a:tcPr marT="45718" marB="45718"/>
                </a:tc>
                <a:tc>
                  <a:txBody>
                    <a:bodyPr/>
                    <a:lstStyle/>
                    <a:p>
                      <a:r>
                        <a:rPr lang="en-US" sz="1800" dirty="0" smtClean="0"/>
                        <a:t>52</a:t>
                      </a:r>
                      <a:endParaRPr lang="en-US" sz="1800" dirty="0"/>
                    </a:p>
                  </a:txBody>
                  <a:tcPr marT="45718" marB="45718"/>
                </a:tc>
              </a:tr>
              <a:tr h="442058">
                <a:tc>
                  <a:txBody>
                    <a:bodyPr/>
                    <a:lstStyle/>
                    <a:p>
                      <a:r>
                        <a:rPr lang="en-US" sz="1800" dirty="0" smtClean="0"/>
                        <a:t>HMS</a:t>
                      </a:r>
                      <a:endParaRPr lang="en-US" sz="1800" dirty="0"/>
                    </a:p>
                  </a:txBody>
                  <a:tcPr marT="45718" marB="45718"/>
                </a:tc>
                <a:tc>
                  <a:txBody>
                    <a:bodyPr/>
                    <a:lstStyle/>
                    <a:p>
                      <a:r>
                        <a:rPr lang="en-US" sz="1800" dirty="0" smtClean="0"/>
                        <a:t>34</a:t>
                      </a:r>
                      <a:endParaRPr lang="en-US" sz="1800" dirty="0"/>
                    </a:p>
                  </a:txBody>
                  <a:tcPr marT="45718" marB="45718"/>
                </a:tc>
                <a:tc>
                  <a:txBody>
                    <a:bodyPr/>
                    <a:lstStyle/>
                    <a:p>
                      <a:r>
                        <a:rPr lang="en-US" sz="1800" dirty="0" smtClean="0"/>
                        <a:t>22</a:t>
                      </a:r>
                      <a:endParaRPr lang="en-US" sz="1800" dirty="0"/>
                    </a:p>
                  </a:txBody>
                  <a:tcPr marT="45718" marB="45718"/>
                </a:tc>
                <a:tc>
                  <a:txBody>
                    <a:bodyPr/>
                    <a:lstStyle/>
                    <a:p>
                      <a:r>
                        <a:rPr lang="en-US" sz="1800" dirty="0" smtClean="0"/>
                        <a:t>24</a:t>
                      </a:r>
                      <a:endParaRPr lang="en-US" sz="1800" dirty="0"/>
                    </a:p>
                  </a:txBody>
                  <a:tcPr marT="45718" marB="45718"/>
                </a:tc>
                <a:tc>
                  <a:txBody>
                    <a:bodyPr/>
                    <a:lstStyle/>
                    <a:p>
                      <a:r>
                        <a:rPr lang="en-US" sz="1800" dirty="0" smtClean="0"/>
                        <a:t>26</a:t>
                      </a:r>
                      <a:endParaRPr lang="en-US" sz="1800" dirty="0"/>
                    </a:p>
                  </a:txBody>
                  <a:tcPr marT="45718" marB="45718"/>
                </a:tc>
              </a:tr>
              <a:tr h="442058">
                <a:tc>
                  <a:txBody>
                    <a:bodyPr/>
                    <a:lstStyle/>
                    <a:p>
                      <a:r>
                        <a:rPr lang="en-US" sz="1800" dirty="0" smtClean="0"/>
                        <a:t>Freeman</a:t>
                      </a:r>
                      <a:endParaRPr lang="en-US" sz="1800" dirty="0"/>
                    </a:p>
                  </a:txBody>
                  <a:tcPr marT="45718" marB="45718"/>
                </a:tc>
                <a:tc>
                  <a:txBody>
                    <a:bodyPr/>
                    <a:lstStyle/>
                    <a:p>
                      <a:r>
                        <a:rPr lang="en-US" sz="1800" dirty="0" smtClean="0"/>
                        <a:t>2</a:t>
                      </a:r>
                      <a:endParaRPr lang="en-US" sz="1800" dirty="0"/>
                    </a:p>
                  </a:txBody>
                  <a:tcPr marT="45718" marB="45718"/>
                </a:tc>
                <a:tc>
                  <a:txBody>
                    <a:bodyPr/>
                    <a:lstStyle/>
                    <a:p>
                      <a:r>
                        <a:rPr lang="en-US" sz="1800" dirty="0" smtClean="0"/>
                        <a:t>5</a:t>
                      </a:r>
                      <a:endParaRPr lang="en-US" sz="1800" dirty="0"/>
                    </a:p>
                  </a:txBody>
                  <a:tcPr marT="45718" marB="45718"/>
                </a:tc>
                <a:tc>
                  <a:txBody>
                    <a:bodyPr/>
                    <a:lstStyle/>
                    <a:p>
                      <a:r>
                        <a:rPr lang="en-US" sz="1800" dirty="0" smtClean="0"/>
                        <a:t>5</a:t>
                      </a:r>
                      <a:endParaRPr lang="en-US" sz="1800" dirty="0"/>
                    </a:p>
                  </a:txBody>
                  <a:tcPr marT="45718" marB="45718"/>
                </a:tc>
                <a:tc>
                  <a:txBody>
                    <a:bodyPr/>
                    <a:lstStyle/>
                    <a:p>
                      <a:r>
                        <a:rPr lang="en-US" sz="1800" dirty="0" smtClean="0"/>
                        <a:t>7</a:t>
                      </a:r>
                      <a:endParaRPr lang="en-US" sz="1800" dirty="0"/>
                    </a:p>
                  </a:txBody>
                  <a:tcPr marT="45718" marB="45718"/>
                </a:tc>
              </a:tr>
              <a:tr h="442058">
                <a:tc>
                  <a:txBody>
                    <a:bodyPr/>
                    <a:lstStyle/>
                    <a:p>
                      <a:r>
                        <a:rPr lang="en-US" sz="1800" dirty="0" smtClean="0"/>
                        <a:t>Nelson</a:t>
                      </a:r>
                      <a:endParaRPr lang="en-US" sz="1800" dirty="0"/>
                    </a:p>
                  </a:txBody>
                  <a:tcPr marT="45718" marB="45718"/>
                </a:tc>
                <a:tc>
                  <a:txBody>
                    <a:bodyPr/>
                    <a:lstStyle/>
                    <a:p>
                      <a:r>
                        <a:rPr lang="en-US" sz="1800" dirty="0" smtClean="0"/>
                        <a:t>6</a:t>
                      </a:r>
                      <a:endParaRPr lang="en-US" sz="1800" dirty="0"/>
                    </a:p>
                  </a:txBody>
                  <a:tcPr marT="45718" marB="45718"/>
                </a:tc>
                <a:tc>
                  <a:txBody>
                    <a:bodyPr/>
                    <a:lstStyle/>
                    <a:p>
                      <a:r>
                        <a:rPr lang="en-US" sz="1800" dirty="0" smtClean="0"/>
                        <a:t>8</a:t>
                      </a:r>
                      <a:endParaRPr lang="en-US" sz="1800" dirty="0"/>
                    </a:p>
                  </a:txBody>
                  <a:tcPr marT="45718" marB="45718"/>
                </a:tc>
                <a:tc>
                  <a:txBody>
                    <a:bodyPr/>
                    <a:lstStyle/>
                    <a:p>
                      <a:r>
                        <a:rPr lang="en-US" sz="1800" dirty="0" smtClean="0"/>
                        <a:t>10</a:t>
                      </a:r>
                      <a:endParaRPr lang="en-US" sz="1800" dirty="0"/>
                    </a:p>
                  </a:txBody>
                  <a:tcPr marT="45718" marB="45718"/>
                </a:tc>
                <a:tc>
                  <a:txBody>
                    <a:bodyPr/>
                    <a:lstStyle/>
                    <a:p>
                      <a:r>
                        <a:rPr lang="en-US" sz="1800" dirty="0" smtClean="0"/>
                        <a:t>4</a:t>
                      </a:r>
                      <a:endParaRPr lang="en-US" sz="1800" dirty="0"/>
                    </a:p>
                  </a:txBody>
                  <a:tcPr marT="45718" marB="45718"/>
                </a:tc>
              </a:tr>
              <a:tr h="442058">
                <a:tc>
                  <a:txBody>
                    <a:bodyPr/>
                    <a:lstStyle/>
                    <a:p>
                      <a:r>
                        <a:rPr lang="en-US" sz="1800" dirty="0" smtClean="0"/>
                        <a:t>Oatville</a:t>
                      </a:r>
                      <a:endParaRPr lang="en-US" sz="1800" dirty="0"/>
                    </a:p>
                  </a:txBody>
                  <a:tcPr marT="45718" marB="45718"/>
                </a:tc>
                <a:tc>
                  <a:txBody>
                    <a:bodyPr/>
                    <a:lstStyle/>
                    <a:p>
                      <a:r>
                        <a:rPr lang="en-US" sz="1800" dirty="0" smtClean="0"/>
                        <a:t>8</a:t>
                      </a:r>
                      <a:endParaRPr lang="en-US" sz="1800" dirty="0"/>
                    </a:p>
                  </a:txBody>
                  <a:tcPr marT="45718" marB="45718"/>
                </a:tc>
                <a:tc>
                  <a:txBody>
                    <a:bodyPr/>
                    <a:lstStyle/>
                    <a:p>
                      <a:r>
                        <a:rPr lang="en-US" sz="1800" dirty="0" smtClean="0"/>
                        <a:t>13</a:t>
                      </a:r>
                      <a:endParaRPr lang="en-US" sz="1800" dirty="0"/>
                    </a:p>
                  </a:txBody>
                  <a:tcPr marT="45718" marB="45718"/>
                </a:tc>
                <a:tc>
                  <a:txBody>
                    <a:bodyPr/>
                    <a:lstStyle/>
                    <a:p>
                      <a:r>
                        <a:rPr lang="en-US" sz="1800" dirty="0" smtClean="0"/>
                        <a:t>16</a:t>
                      </a:r>
                      <a:endParaRPr lang="en-US" sz="1800" dirty="0"/>
                    </a:p>
                  </a:txBody>
                  <a:tcPr marT="45718" marB="45718"/>
                </a:tc>
                <a:tc>
                  <a:txBody>
                    <a:bodyPr/>
                    <a:lstStyle/>
                    <a:p>
                      <a:r>
                        <a:rPr lang="en-US" sz="1800" dirty="0" smtClean="0"/>
                        <a:t>5</a:t>
                      </a:r>
                      <a:endParaRPr lang="en-US" sz="1800" dirty="0"/>
                    </a:p>
                  </a:txBody>
                  <a:tcPr marT="45718" marB="45718"/>
                </a:tc>
              </a:tr>
              <a:tr h="442058">
                <a:tc>
                  <a:txBody>
                    <a:bodyPr/>
                    <a:lstStyle/>
                    <a:p>
                      <a:r>
                        <a:rPr lang="en-US" sz="1800" dirty="0" smtClean="0"/>
                        <a:t>Prairie</a:t>
                      </a:r>
                      <a:endParaRPr lang="en-US" sz="1800" dirty="0"/>
                    </a:p>
                  </a:txBody>
                  <a:tcPr marT="45718" marB="45718"/>
                </a:tc>
                <a:tc>
                  <a:txBody>
                    <a:bodyPr/>
                    <a:lstStyle/>
                    <a:p>
                      <a:r>
                        <a:rPr lang="en-US" sz="1800" dirty="0" smtClean="0"/>
                        <a:t>5</a:t>
                      </a:r>
                      <a:endParaRPr lang="en-US" sz="1800" dirty="0"/>
                    </a:p>
                  </a:txBody>
                  <a:tcPr marT="45718" marB="45718"/>
                </a:tc>
                <a:tc>
                  <a:txBody>
                    <a:bodyPr/>
                    <a:lstStyle/>
                    <a:p>
                      <a:r>
                        <a:rPr lang="en-US" sz="1800" dirty="0" smtClean="0"/>
                        <a:t>3</a:t>
                      </a:r>
                      <a:endParaRPr lang="en-US" sz="1800" dirty="0"/>
                    </a:p>
                  </a:txBody>
                  <a:tcPr marT="45718" marB="45718"/>
                </a:tc>
                <a:tc>
                  <a:txBody>
                    <a:bodyPr/>
                    <a:lstStyle/>
                    <a:p>
                      <a:r>
                        <a:rPr lang="en-US" sz="1800" dirty="0" smtClean="0"/>
                        <a:t>5</a:t>
                      </a:r>
                      <a:endParaRPr lang="en-US" sz="1800" dirty="0"/>
                    </a:p>
                  </a:txBody>
                  <a:tcPr marT="45718" marB="45718"/>
                </a:tc>
                <a:tc>
                  <a:txBody>
                    <a:bodyPr/>
                    <a:lstStyle/>
                    <a:p>
                      <a:r>
                        <a:rPr lang="en-US" sz="1800" dirty="0" smtClean="0"/>
                        <a:t>5</a:t>
                      </a:r>
                      <a:endParaRPr lang="en-US" sz="1800" dirty="0"/>
                    </a:p>
                  </a:txBody>
                  <a:tcPr marT="45718" marB="45718"/>
                </a:tc>
              </a:tr>
              <a:tr h="442058">
                <a:tc>
                  <a:txBody>
                    <a:bodyPr/>
                    <a:lstStyle/>
                    <a:p>
                      <a:r>
                        <a:rPr lang="en-US" sz="1800" dirty="0" smtClean="0"/>
                        <a:t>Rex</a:t>
                      </a:r>
                      <a:endParaRPr lang="en-US" sz="1800" dirty="0"/>
                    </a:p>
                  </a:txBody>
                  <a:tcPr marT="45718" marB="45718"/>
                </a:tc>
                <a:tc>
                  <a:txBody>
                    <a:bodyPr/>
                    <a:lstStyle/>
                    <a:p>
                      <a:r>
                        <a:rPr lang="en-US" sz="1800" dirty="0" smtClean="0"/>
                        <a:t>10</a:t>
                      </a:r>
                      <a:endParaRPr lang="en-US" sz="1800" dirty="0"/>
                    </a:p>
                  </a:txBody>
                  <a:tcPr marT="45718" marB="45718"/>
                </a:tc>
                <a:tc>
                  <a:txBody>
                    <a:bodyPr/>
                    <a:lstStyle/>
                    <a:p>
                      <a:r>
                        <a:rPr lang="en-US" sz="1800" dirty="0" smtClean="0"/>
                        <a:t>11</a:t>
                      </a:r>
                      <a:endParaRPr lang="en-US" sz="1800" dirty="0"/>
                    </a:p>
                  </a:txBody>
                  <a:tcPr marT="45718" marB="45718"/>
                </a:tc>
                <a:tc>
                  <a:txBody>
                    <a:bodyPr/>
                    <a:lstStyle/>
                    <a:p>
                      <a:r>
                        <a:rPr lang="en-US" sz="1800" dirty="0" smtClean="0"/>
                        <a:t>15</a:t>
                      </a:r>
                      <a:endParaRPr lang="en-US" sz="1800" dirty="0"/>
                    </a:p>
                  </a:txBody>
                  <a:tcPr marT="45718" marB="45718"/>
                </a:tc>
                <a:tc>
                  <a:txBody>
                    <a:bodyPr/>
                    <a:lstStyle/>
                    <a:p>
                      <a:r>
                        <a:rPr lang="en-US" sz="1800" dirty="0" smtClean="0"/>
                        <a:t>11</a:t>
                      </a:r>
                      <a:endParaRPr lang="en-US" sz="1800" dirty="0"/>
                    </a:p>
                  </a:txBody>
                  <a:tcPr marT="45718" marB="45718"/>
                </a:tc>
              </a:tr>
              <a:tr h="640072">
                <a:tc>
                  <a:txBody>
                    <a:bodyPr/>
                    <a:lstStyle/>
                    <a:p>
                      <a:r>
                        <a:rPr lang="en-US" sz="1800" dirty="0" smtClean="0"/>
                        <a:t>Ruth</a:t>
                      </a:r>
                      <a:r>
                        <a:rPr lang="en-US" sz="1800" baseline="0" dirty="0" smtClean="0"/>
                        <a:t> Clark</a:t>
                      </a:r>
                      <a:endParaRPr lang="en-US" sz="1800" dirty="0"/>
                    </a:p>
                  </a:txBody>
                  <a:tcPr marT="45718" marB="45718"/>
                </a:tc>
                <a:tc>
                  <a:txBody>
                    <a:bodyPr/>
                    <a:lstStyle/>
                    <a:p>
                      <a:r>
                        <a:rPr lang="en-US" sz="1800" dirty="0" smtClean="0"/>
                        <a:t>2</a:t>
                      </a:r>
                      <a:endParaRPr lang="en-US" sz="1800" dirty="0"/>
                    </a:p>
                  </a:txBody>
                  <a:tcPr marT="45718" marB="45718"/>
                </a:tc>
                <a:tc>
                  <a:txBody>
                    <a:bodyPr/>
                    <a:lstStyle/>
                    <a:p>
                      <a:r>
                        <a:rPr lang="en-US" sz="1800" dirty="0" smtClean="0"/>
                        <a:t>13</a:t>
                      </a:r>
                      <a:endParaRPr lang="en-US" sz="1800" dirty="0"/>
                    </a:p>
                  </a:txBody>
                  <a:tcPr marT="45718" marB="45718"/>
                </a:tc>
                <a:tc>
                  <a:txBody>
                    <a:bodyPr/>
                    <a:lstStyle/>
                    <a:p>
                      <a:r>
                        <a:rPr lang="en-US" sz="1800" dirty="0" smtClean="0"/>
                        <a:t>14</a:t>
                      </a:r>
                      <a:endParaRPr lang="en-US" sz="1800" dirty="0"/>
                    </a:p>
                  </a:txBody>
                  <a:tcPr marT="45718" marB="45718"/>
                </a:tc>
                <a:tc>
                  <a:txBody>
                    <a:bodyPr/>
                    <a:lstStyle/>
                    <a:p>
                      <a:r>
                        <a:rPr lang="en-US" sz="1800" dirty="0" smtClean="0"/>
                        <a:t>9</a:t>
                      </a:r>
                      <a:endParaRPr lang="en-US" sz="1800" dirty="0"/>
                    </a:p>
                  </a:txBody>
                  <a:tcPr marT="45718" marB="45718"/>
                </a:tc>
              </a:tr>
              <a:tr h="442058">
                <a:tc>
                  <a:txBody>
                    <a:bodyPr/>
                    <a:lstStyle/>
                    <a:p>
                      <a:r>
                        <a:rPr lang="en-US" sz="1800" dirty="0" smtClean="0"/>
                        <a:t>TOTALS</a:t>
                      </a:r>
                      <a:endParaRPr lang="en-US" sz="1800" dirty="0"/>
                    </a:p>
                  </a:txBody>
                  <a:tcPr marT="45718" marB="45718"/>
                </a:tc>
                <a:tc>
                  <a:txBody>
                    <a:bodyPr/>
                    <a:lstStyle/>
                    <a:p>
                      <a:r>
                        <a:rPr lang="en-US" sz="1800" dirty="0" smtClean="0"/>
                        <a:t>112</a:t>
                      </a:r>
                      <a:endParaRPr lang="en-US" sz="1800" dirty="0"/>
                    </a:p>
                  </a:txBody>
                  <a:tcPr marT="45718" marB="45718"/>
                </a:tc>
                <a:tc>
                  <a:txBody>
                    <a:bodyPr/>
                    <a:lstStyle/>
                    <a:p>
                      <a:r>
                        <a:rPr lang="en-US" sz="1800" dirty="0" smtClean="0"/>
                        <a:t>164</a:t>
                      </a:r>
                      <a:endParaRPr lang="en-US" sz="1800" dirty="0"/>
                    </a:p>
                  </a:txBody>
                  <a:tcPr marT="45718" marB="45718"/>
                </a:tc>
                <a:tc>
                  <a:txBody>
                    <a:bodyPr/>
                    <a:lstStyle/>
                    <a:p>
                      <a:r>
                        <a:rPr lang="en-US" sz="1800" dirty="0" smtClean="0"/>
                        <a:t>162</a:t>
                      </a:r>
                      <a:endParaRPr lang="en-US" sz="1800" dirty="0"/>
                    </a:p>
                  </a:txBody>
                  <a:tcPr marT="45718" marB="45718"/>
                </a:tc>
                <a:tc>
                  <a:txBody>
                    <a:bodyPr/>
                    <a:lstStyle/>
                    <a:p>
                      <a:r>
                        <a:rPr lang="en-US" sz="1800" dirty="0" smtClean="0"/>
                        <a:t>171</a:t>
                      </a:r>
                      <a:endParaRPr lang="en-US" sz="1800" dirty="0"/>
                    </a:p>
                  </a:txBody>
                  <a:tcPr marT="45718" marB="45718"/>
                </a:tc>
              </a:tr>
            </a:tbl>
          </a:graphicData>
        </a:graphic>
      </p:graphicFrame>
      <p:sp>
        <p:nvSpPr>
          <p:cNvPr id="6" name="Rectangle 5"/>
          <p:cNvSpPr/>
          <p:nvPr/>
        </p:nvSpPr>
        <p:spPr>
          <a:xfrm>
            <a:off x="457200" y="2286000"/>
            <a:ext cx="677108" cy="4234493"/>
          </a:xfrm>
          <a:prstGeom prst="rect">
            <a:avLst/>
          </a:prstGeom>
        </p:spPr>
        <p:txBody>
          <a:bodyPr vert="vert270" wrap="none">
            <a:spAutoFit/>
          </a:bodyPr>
          <a:lstStyle/>
          <a:p>
            <a:pPr>
              <a:defRPr/>
            </a:pPr>
            <a:r>
              <a:rPr lang="en-US" sz="3200" b="1" dirty="0">
                <a:solidFill>
                  <a:schemeClr val="accent1"/>
                </a:solidFill>
                <a:latin typeface="Ache Extended" pitchFamily="2" charset="0"/>
              </a:rPr>
              <a:t>MINING</a:t>
            </a:r>
            <a:r>
              <a:rPr lang="en-US" sz="2400" b="1" dirty="0">
                <a:solidFill>
                  <a:schemeClr val="bg1">
                    <a:lumMod val="95000"/>
                  </a:schemeClr>
                </a:solidFill>
                <a:latin typeface="Ache Extended" pitchFamily="2" charset="0"/>
              </a:rPr>
              <a:t> </a:t>
            </a:r>
            <a:r>
              <a:rPr lang="en-US" sz="2400" b="1" dirty="0">
                <a:solidFill>
                  <a:schemeClr val="tx2"/>
                </a:solidFill>
                <a:latin typeface="Ache Extended" pitchFamily="2" charset="0"/>
              </a:rPr>
              <a:t>for Gems</a:t>
            </a:r>
            <a:endParaRPr lang="en-US" sz="2400" dirty="0">
              <a:solidFill>
                <a:schemeClr val="tx2"/>
              </a:solidFill>
            </a:endParaRPr>
          </a:p>
        </p:txBody>
      </p:sp>
    </p:spTree>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28600"/>
            <a:ext cx="7010400" cy="1066800"/>
          </a:xfrm>
        </p:spPr>
        <p:txBody>
          <a:bodyPr>
            <a:noAutofit/>
          </a:bodyPr>
          <a:lstStyle/>
          <a:p>
            <a:pPr algn="ctr" eaLnBrk="1" fontAlgn="auto" hangingPunct="1">
              <a:spcAft>
                <a:spcPts val="0"/>
              </a:spcAft>
              <a:defRPr/>
            </a:pPr>
            <a:r>
              <a:rPr lang="en-US" sz="3900" dirty="0" smtClean="0">
                <a:solidFill>
                  <a:schemeClr val="tx2">
                    <a:satMod val="130000"/>
                  </a:schemeClr>
                </a:solidFill>
              </a:rPr>
              <a:t>How many students are gifted?</a:t>
            </a:r>
            <a:endParaRPr lang="en-US" sz="3900" dirty="0">
              <a:solidFill>
                <a:schemeClr val="tx2">
                  <a:satMod val="130000"/>
                </a:schemeClr>
              </a:solidFill>
            </a:endParaRPr>
          </a:p>
        </p:txBody>
      </p:sp>
      <p:sp>
        <p:nvSpPr>
          <p:cNvPr id="12291" name="Subtitle 5"/>
          <p:cNvSpPr>
            <a:spLocks noGrp="1"/>
          </p:cNvSpPr>
          <p:nvPr>
            <p:ph type="subTitle" idx="1"/>
          </p:nvPr>
        </p:nvSpPr>
        <p:spPr>
          <a:xfrm>
            <a:off x="3352800" y="1676400"/>
            <a:ext cx="5484813" cy="4648200"/>
          </a:xfrm>
        </p:spPr>
        <p:txBody>
          <a:bodyPr>
            <a:normAutofit/>
          </a:bodyPr>
          <a:lstStyle/>
          <a:p>
            <a:pPr marL="342900" indent="-342900" eaLnBrk="1" fontAlgn="auto" hangingPunct="1">
              <a:spcAft>
                <a:spcPts val="0"/>
              </a:spcAft>
              <a:buFont typeface="Wingdings" pitchFamily="2" charset="2"/>
              <a:buChar char="v"/>
              <a:defRPr/>
            </a:pPr>
            <a:r>
              <a:rPr lang="en-US" sz="2400" dirty="0" smtClean="0"/>
              <a:t>NAGC statistics show that approximately 6% of students in the United States are identified as gifted and talented.</a:t>
            </a:r>
          </a:p>
          <a:p>
            <a:pPr eaLnBrk="1" fontAlgn="auto" hangingPunct="1">
              <a:spcAft>
                <a:spcPts val="0"/>
              </a:spcAft>
              <a:buFont typeface="Wingdings 2"/>
              <a:buNone/>
              <a:defRPr/>
            </a:pPr>
            <a:r>
              <a:rPr lang="en-US" sz="2400" dirty="0" smtClean="0"/>
              <a:t> </a:t>
            </a:r>
          </a:p>
          <a:p>
            <a:pPr marL="342900" indent="-342900" eaLnBrk="1" fontAlgn="auto" hangingPunct="1">
              <a:spcAft>
                <a:spcPts val="0"/>
              </a:spcAft>
              <a:buFont typeface="Wingdings" pitchFamily="2" charset="2"/>
              <a:buChar char="v"/>
              <a:defRPr/>
            </a:pPr>
            <a:r>
              <a:rPr lang="en-US" sz="2400" dirty="0" smtClean="0"/>
              <a:t>In Kansas (2010) approximately 3% of all students were identified as academically gifted.</a:t>
            </a:r>
          </a:p>
          <a:p>
            <a:pPr marL="342900" indent="-342900" eaLnBrk="1" fontAlgn="auto" hangingPunct="1">
              <a:spcAft>
                <a:spcPts val="0"/>
              </a:spcAft>
              <a:buFont typeface="Wingdings" pitchFamily="2" charset="2"/>
              <a:buChar char="v"/>
              <a:defRPr/>
            </a:pPr>
            <a:endParaRPr lang="en-US" sz="2400" dirty="0" smtClean="0"/>
          </a:p>
          <a:p>
            <a:pPr marL="342900" indent="-342900" eaLnBrk="1" fontAlgn="auto" hangingPunct="1">
              <a:spcAft>
                <a:spcPts val="0"/>
              </a:spcAft>
              <a:buFont typeface="Wingdings" pitchFamily="2" charset="2"/>
              <a:buChar char="v"/>
              <a:defRPr/>
            </a:pPr>
            <a:r>
              <a:rPr lang="en-US" sz="2400" dirty="0" smtClean="0"/>
              <a:t>USD 261 (2010) served 3.7% students who were identified as gifted.</a:t>
            </a:r>
          </a:p>
        </p:txBody>
      </p:sp>
      <p:pic>
        <p:nvPicPr>
          <p:cNvPr id="15364"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981200"/>
            <a:ext cx="27955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09600" y="5332413"/>
            <a:ext cx="2133600" cy="738187"/>
          </a:xfrm>
          <a:prstGeom prst="rect">
            <a:avLst/>
          </a:prstGeom>
        </p:spPr>
        <p:txBody>
          <a:bodyPr>
            <a:spAutoFit/>
          </a:bodyPr>
          <a:lstStyle/>
          <a:p>
            <a:pP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p>
          <a:p>
            <a:pPr>
              <a:defRPr/>
            </a:pP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down)">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wipe(left)">
                                      <p:cBhvr>
                                        <p:cTn id="12" dur="500"/>
                                        <p:tgtEl>
                                          <p:spTgt spid="1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2291">
                                            <p:txEl>
                                              <p:pRg st="4" end="4"/>
                                            </p:txEl>
                                          </p:spTgt>
                                        </p:tgtEl>
                                        <p:attrNameLst>
                                          <p:attrName>style.visibility</p:attrName>
                                        </p:attrNameLst>
                                      </p:cBhvr>
                                      <p:to>
                                        <p:strVal val="visible"/>
                                      </p:to>
                                    </p:set>
                                    <p:animEffect transition="in" filter="wipe(up)">
                                      <p:cBhvr>
                                        <p:cTn id="17"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81125" y="533400"/>
            <a:ext cx="7915275" cy="762000"/>
          </a:xfrm>
        </p:spPr>
        <p:txBody>
          <a:bodyPr>
            <a:noAutofit/>
          </a:bodyPr>
          <a:lstStyle/>
          <a:p>
            <a:pPr eaLnBrk="1" fontAlgn="auto" hangingPunct="1">
              <a:spcAft>
                <a:spcPts val="0"/>
              </a:spcAft>
              <a:defRPr/>
            </a:pPr>
            <a:r>
              <a:rPr lang="en-US" sz="3900" dirty="0" smtClean="0">
                <a:solidFill>
                  <a:schemeClr val="tx2">
                    <a:satMod val="130000"/>
                  </a:schemeClr>
                </a:solidFill>
              </a:rPr>
              <a:t>How We </a:t>
            </a:r>
            <a:r>
              <a:rPr lang="en-US" sz="3900" dirty="0">
                <a:solidFill>
                  <a:schemeClr val="tx2">
                    <a:satMod val="130000"/>
                  </a:schemeClr>
                </a:solidFill>
              </a:rPr>
              <a:t>S</a:t>
            </a:r>
            <a:r>
              <a:rPr lang="en-US" sz="3900" dirty="0" smtClean="0">
                <a:solidFill>
                  <a:schemeClr val="tx2">
                    <a:satMod val="130000"/>
                  </a:schemeClr>
                </a:solidFill>
              </a:rPr>
              <a:t>erve </a:t>
            </a:r>
            <a:r>
              <a:rPr lang="en-US" sz="3900" dirty="0">
                <a:solidFill>
                  <a:schemeClr val="tx2">
                    <a:satMod val="130000"/>
                  </a:schemeClr>
                </a:solidFill>
              </a:rPr>
              <a:t>O</a:t>
            </a:r>
            <a:r>
              <a:rPr lang="en-US" sz="3900" dirty="0" smtClean="0">
                <a:solidFill>
                  <a:schemeClr val="tx2">
                    <a:satMod val="130000"/>
                  </a:schemeClr>
                </a:solidFill>
              </a:rPr>
              <a:t>ur </a:t>
            </a:r>
            <a:r>
              <a:rPr lang="en-US" sz="3900" dirty="0">
                <a:solidFill>
                  <a:schemeClr val="tx2">
                    <a:satMod val="130000"/>
                  </a:schemeClr>
                </a:solidFill>
              </a:rPr>
              <a:t>G</a:t>
            </a:r>
            <a:r>
              <a:rPr lang="en-US" sz="3900" dirty="0" smtClean="0">
                <a:solidFill>
                  <a:schemeClr val="tx2">
                    <a:satMod val="130000"/>
                  </a:schemeClr>
                </a:solidFill>
              </a:rPr>
              <a:t>ifted </a:t>
            </a:r>
            <a:r>
              <a:rPr lang="en-US" sz="3900" dirty="0">
                <a:solidFill>
                  <a:schemeClr val="tx2">
                    <a:satMod val="130000"/>
                  </a:schemeClr>
                </a:solidFill>
              </a:rPr>
              <a:t>S</a:t>
            </a:r>
            <a:r>
              <a:rPr lang="en-US" sz="3900" dirty="0" smtClean="0">
                <a:solidFill>
                  <a:schemeClr val="tx2">
                    <a:satMod val="130000"/>
                  </a:schemeClr>
                </a:solidFill>
              </a:rPr>
              <a:t>tudents</a:t>
            </a:r>
            <a:endParaRPr lang="en-US" sz="3900" dirty="0">
              <a:solidFill>
                <a:schemeClr val="tx2">
                  <a:satMod val="130000"/>
                </a:schemeClr>
              </a:solidFill>
            </a:endParaRPr>
          </a:p>
        </p:txBody>
      </p:sp>
      <p:sp>
        <p:nvSpPr>
          <p:cNvPr id="13315" name="Subtitle 5"/>
          <p:cNvSpPr>
            <a:spLocks noGrp="1"/>
          </p:cNvSpPr>
          <p:nvPr>
            <p:ph type="subTitle" idx="1"/>
          </p:nvPr>
        </p:nvSpPr>
        <p:spPr>
          <a:xfrm>
            <a:off x="3200400" y="2362200"/>
            <a:ext cx="5638800" cy="3978275"/>
          </a:xfrm>
        </p:spPr>
        <p:txBody>
          <a:bodyPr>
            <a:normAutofit fontScale="92500"/>
          </a:bodyPr>
          <a:lstStyle/>
          <a:p>
            <a:pPr eaLnBrk="1" fontAlgn="auto" hangingPunct="1">
              <a:spcAft>
                <a:spcPts val="0"/>
              </a:spcAft>
              <a:buFont typeface="Wingdings 2"/>
              <a:buNone/>
              <a:defRPr/>
            </a:pPr>
            <a:endParaRPr lang="en-US" sz="2400" dirty="0"/>
          </a:p>
          <a:p>
            <a:pPr marL="342900" indent="-342900" eaLnBrk="1" fontAlgn="auto" hangingPunct="1">
              <a:spcAft>
                <a:spcPts val="0"/>
              </a:spcAft>
              <a:buFont typeface="Wingdings" pitchFamily="2" charset="2"/>
              <a:buChar char="v"/>
              <a:defRPr/>
            </a:pPr>
            <a:r>
              <a:rPr lang="en-US" dirty="0" smtClean="0"/>
              <a:t>Accommodations </a:t>
            </a:r>
            <a:r>
              <a:rPr lang="en-US" dirty="0"/>
              <a:t>in the regular classroom</a:t>
            </a:r>
          </a:p>
          <a:p>
            <a:pPr marL="342900" indent="-342900" eaLnBrk="1" fontAlgn="auto" hangingPunct="1">
              <a:spcAft>
                <a:spcPts val="0"/>
              </a:spcAft>
              <a:buFont typeface="Wingdings" pitchFamily="2" charset="2"/>
              <a:buChar char="v"/>
              <a:defRPr/>
            </a:pPr>
            <a:r>
              <a:rPr lang="en-US" dirty="0"/>
              <a:t>Part-time assignment to both regular and special classes</a:t>
            </a:r>
          </a:p>
          <a:p>
            <a:pPr marL="342900" indent="-342900" eaLnBrk="1" fontAlgn="auto" hangingPunct="1">
              <a:spcAft>
                <a:spcPts val="0"/>
              </a:spcAft>
              <a:buFont typeface="Wingdings" pitchFamily="2" charset="2"/>
              <a:buChar char="v"/>
              <a:defRPr/>
            </a:pPr>
            <a:r>
              <a:rPr lang="en-US" dirty="0"/>
              <a:t>Acceleration or grade </a:t>
            </a:r>
            <a:r>
              <a:rPr lang="en-US" dirty="0" smtClean="0"/>
              <a:t>advancement</a:t>
            </a:r>
          </a:p>
          <a:p>
            <a:pPr marL="342900" indent="-342900" eaLnBrk="1" fontAlgn="auto" hangingPunct="1">
              <a:spcAft>
                <a:spcPts val="0"/>
              </a:spcAft>
              <a:buFont typeface="Wingdings" pitchFamily="2" charset="2"/>
              <a:buChar char="v"/>
              <a:defRPr/>
            </a:pPr>
            <a:r>
              <a:rPr lang="en-US" dirty="0" smtClean="0"/>
              <a:t>Dual enrollment</a:t>
            </a:r>
          </a:p>
          <a:p>
            <a:pPr marL="342900" indent="-342900" eaLnBrk="1" fontAlgn="auto" hangingPunct="1">
              <a:spcAft>
                <a:spcPts val="0"/>
              </a:spcAft>
              <a:buFont typeface="Wingdings" pitchFamily="2" charset="2"/>
              <a:buChar char="v"/>
              <a:defRPr/>
            </a:pPr>
            <a:r>
              <a:rPr lang="en-US" dirty="0" smtClean="0"/>
              <a:t>Test Out</a:t>
            </a:r>
          </a:p>
          <a:p>
            <a:pPr marL="342900" indent="-342900" eaLnBrk="1" fontAlgn="auto" hangingPunct="1">
              <a:spcAft>
                <a:spcPts val="0"/>
              </a:spcAft>
              <a:buFont typeface="Wingdings" pitchFamily="2" charset="2"/>
              <a:buChar char="v"/>
              <a:defRPr/>
            </a:pPr>
            <a:r>
              <a:rPr lang="en-US" dirty="0" smtClean="0"/>
              <a:t>College classes…… just to name a few</a:t>
            </a:r>
            <a:endParaRPr lang="en-US" dirty="0"/>
          </a:p>
        </p:txBody>
      </p:sp>
      <p:pic>
        <p:nvPicPr>
          <p:cNvPr id="16388"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0480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371600" y="1447800"/>
            <a:ext cx="6629400" cy="1108075"/>
          </a:xfrm>
          <a:prstGeom prst="rect">
            <a:avLst/>
          </a:prstGeom>
          <a:noFill/>
        </p:spPr>
        <p:txBody>
          <a:bodyPr>
            <a:spAutoFit/>
          </a:bodyPr>
          <a:lstStyle/>
          <a:p>
            <a:pPr>
              <a:defRPr/>
            </a:pPr>
            <a:r>
              <a:rPr lang="en-US" sz="2400" dirty="0">
                <a:latin typeface="+mn-lt"/>
              </a:rPr>
              <a:t>The range of services nationally, state-wide, and within our district includes:</a:t>
            </a:r>
          </a:p>
          <a:p>
            <a:pPr>
              <a:defRPr/>
            </a:pPr>
            <a:endParaRPr lang="en-US" dirty="0"/>
          </a:p>
        </p:txBody>
      </p:sp>
      <p:sp>
        <p:nvSpPr>
          <p:cNvPr id="4" name="Rectangle 3"/>
          <p:cNvSpPr/>
          <p:nvPr/>
        </p:nvSpPr>
        <p:spPr>
          <a:xfrm>
            <a:off x="5638800" y="22225"/>
            <a:ext cx="3290888" cy="461963"/>
          </a:xfrm>
          <a:prstGeom prst="rect">
            <a:avLst/>
          </a:prstGeom>
        </p:spPr>
        <p:txBody>
          <a:bodyPr wrap="none">
            <a:spAutoFit/>
          </a:bodyPr>
          <a:lstStyle/>
          <a:p>
            <a:pP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 calcmode="lin" valueType="num">
                                      <p:cBhvr>
                                        <p:cTn id="7" dur="500" fill="hold"/>
                                        <p:tgtEl>
                                          <p:spTgt spid="1331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331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1331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3315">
                                            <p:txEl>
                                              <p:pRg st="2" end="2"/>
                                            </p:txEl>
                                          </p:spTgt>
                                        </p:tgtEl>
                                        <p:attrNameLst>
                                          <p:attrName>style.visibility</p:attrName>
                                        </p:attrNameLst>
                                      </p:cBhvr>
                                      <p:to>
                                        <p:strVal val="visible"/>
                                      </p:to>
                                    </p:set>
                                    <p:anim calcmode="lin" valueType="num">
                                      <p:cBhvr>
                                        <p:cTn id="14" dur="500" fill="hold"/>
                                        <p:tgtEl>
                                          <p:spTgt spid="1331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1331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1331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315">
                                            <p:txEl>
                                              <p:pRg st="3" end="3"/>
                                            </p:txEl>
                                          </p:spTgt>
                                        </p:tgtEl>
                                        <p:attrNameLst>
                                          <p:attrName>style.visibility</p:attrName>
                                        </p:attrNameLst>
                                      </p:cBhvr>
                                      <p:to>
                                        <p:strVal val="visible"/>
                                      </p:to>
                                    </p:set>
                                    <p:anim calcmode="lin" valueType="num">
                                      <p:cBhvr>
                                        <p:cTn id="21" dur="500" fill="hold"/>
                                        <p:tgtEl>
                                          <p:spTgt spid="1331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1331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1331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3315">
                                            <p:txEl>
                                              <p:pRg st="4" end="4"/>
                                            </p:txEl>
                                          </p:spTgt>
                                        </p:tgtEl>
                                        <p:attrNameLst>
                                          <p:attrName>style.visibility</p:attrName>
                                        </p:attrNameLst>
                                      </p:cBhvr>
                                      <p:to>
                                        <p:strVal val="visible"/>
                                      </p:to>
                                    </p:set>
                                    <p:anim calcmode="lin" valueType="num">
                                      <p:cBhvr>
                                        <p:cTn id="28" dur="500" fill="hold"/>
                                        <p:tgtEl>
                                          <p:spTgt spid="1331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1331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1331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3315">
                                            <p:txEl>
                                              <p:pRg st="5" end="5"/>
                                            </p:txEl>
                                          </p:spTgt>
                                        </p:tgtEl>
                                        <p:attrNameLst>
                                          <p:attrName>style.visibility</p:attrName>
                                        </p:attrNameLst>
                                      </p:cBhvr>
                                      <p:to>
                                        <p:strVal val="visible"/>
                                      </p:to>
                                    </p:set>
                                    <p:anim calcmode="lin" valueType="num">
                                      <p:cBhvr>
                                        <p:cTn id="35" dur="500" fill="hold"/>
                                        <p:tgtEl>
                                          <p:spTgt spid="1331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1331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1331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3315">
                                            <p:txEl>
                                              <p:pRg st="6" end="6"/>
                                            </p:txEl>
                                          </p:spTgt>
                                        </p:tgtEl>
                                        <p:attrNameLst>
                                          <p:attrName>style.visibility</p:attrName>
                                        </p:attrNameLst>
                                      </p:cBhvr>
                                      <p:to>
                                        <p:strVal val="visible"/>
                                      </p:to>
                                    </p:set>
                                    <p:anim calcmode="lin" valueType="num">
                                      <p:cBhvr>
                                        <p:cTn id="42" dur="500" fill="hold"/>
                                        <p:tgtEl>
                                          <p:spTgt spid="1331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1331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133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762000"/>
            <a:ext cx="6400800" cy="752475"/>
          </a:xfrm>
        </p:spPr>
        <p:txBody>
          <a:bodyPr/>
          <a:lstStyle/>
          <a:p>
            <a:pPr eaLnBrk="1" fontAlgn="auto" hangingPunct="1">
              <a:spcAft>
                <a:spcPts val="0"/>
              </a:spcAft>
              <a:defRPr/>
            </a:pPr>
            <a:r>
              <a:rPr lang="en-US" sz="3600" b="0" cap="none" dirty="0">
                <a:solidFill>
                  <a:schemeClr val="tx2">
                    <a:satMod val="130000"/>
                  </a:schemeClr>
                </a:solidFill>
              </a:rPr>
              <a:t>Our Teaching </a:t>
            </a:r>
            <a:r>
              <a:rPr lang="en-US" sz="3600" b="0" cap="none" dirty="0" smtClean="0">
                <a:solidFill>
                  <a:schemeClr val="tx2">
                    <a:satMod val="130000"/>
                  </a:schemeClr>
                </a:solidFill>
              </a:rPr>
              <a:t>Focus</a:t>
            </a:r>
            <a:endParaRPr lang="en-US" sz="3600" b="0" cap="none" dirty="0">
              <a:solidFill>
                <a:schemeClr val="tx2">
                  <a:satMod val="130000"/>
                </a:schemeClr>
              </a:solidFill>
            </a:endParaRPr>
          </a:p>
        </p:txBody>
      </p:sp>
      <p:sp>
        <p:nvSpPr>
          <p:cNvPr id="14339" name="Subtitle 5"/>
          <p:cNvSpPr>
            <a:spLocks noGrp="1"/>
          </p:cNvSpPr>
          <p:nvPr>
            <p:ph type="body" idx="1"/>
          </p:nvPr>
        </p:nvSpPr>
        <p:spPr>
          <a:xfrm>
            <a:off x="2895600" y="1763713"/>
            <a:ext cx="6021388" cy="3722687"/>
          </a:xfrm>
        </p:spPr>
        <p:txBody>
          <a:bodyPr>
            <a:noAutofit/>
          </a:bodyPr>
          <a:lstStyle/>
          <a:p>
            <a:pPr marL="342900" indent="-342900" eaLnBrk="1" fontAlgn="auto" hangingPunct="1">
              <a:spcAft>
                <a:spcPts val="0"/>
              </a:spcAft>
              <a:buFont typeface="Wingdings" pitchFamily="2" charset="2"/>
              <a:buChar char="v"/>
              <a:defRPr/>
            </a:pPr>
            <a:r>
              <a:rPr lang="en-US" sz="2400" dirty="0" smtClean="0">
                <a:solidFill>
                  <a:schemeClr val="accent5"/>
                </a:solidFill>
              </a:rPr>
              <a:t>Haysville’s Gifted Teachers assist gifted students by meeting their social/emotional, organizational academic, and motivational needs. </a:t>
            </a:r>
          </a:p>
          <a:p>
            <a:pPr marL="0" eaLnBrk="1" fontAlgn="auto" hangingPunct="1">
              <a:spcAft>
                <a:spcPts val="0"/>
              </a:spcAft>
              <a:buFont typeface="Wingdings 2"/>
              <a:buNone/>
              <a:defRPr/>
            </a:pPr>
            <a:endParaRPr lang="en-US" sz="2400" dirty="0" smtClean="0">
              <a:solidFill>
                <a:schemeClr val="accent5"/>
              </a:solidFill>
            </a:endParaRPr>
          </a:p>
          <a:p>
            <a:pPr marL="361188" indent="-342900" eaLnBrk="1" fontAlgn="auto" hangingPunct="1">
              <a:spcAft>
                <a:spcPts val="0"/>
              </a:spcAft>
              <a:buFont typeface="Wingdings" pitchFamily="2" charset="2"/>
              <a:buChar char="v"/>
              <a:defRPr/>
            </a:pPr>
            <a:r>
              <a:rPr lang="en-US" sz="2400" dirty="0" smtClean="0">
                <a:solidFill>
                  <a:schemeClr val="accent5"/>
                </a:solidFill>
              </a:rPr>
              <a:t>Topics included in gifted classes are multiple intelligences, emotional challenges, underachievement, organizational skills, utilizing your talents and strengths…..</a:t>
            </a:r>
          </a:p>
          <a:p>
            <a:pPr eaLnBrk="1" fontAlgn="auto" hangingPunct="1">
              <a:spcAft>
                <a:spcPts val="0"/>
              </a:spcAft>
              <a:buFont typeface="Wingdings 2"/>
              <a:buNone/>
              <a:defRPr/>
            </a:pPr>
            <a:endParaRPr lang="en-US" sz="2400" i="1" dirty="0" smtClean="0">
              <a:solidFill>
                <a:schemeClr val="accent5"/>
              </a:solidFill>
            </a:endParaRPr>
          </a:p>
          <a:p>
            <a:pPr marL="342900" indent="-342900" eaLnBrk="1" fontAlgn="auto" hangingPunct="1">
              <a:spcAft>
                <a:spcPts val="0"/>
              </a:spcAft>
              <a:buFont typeface="Wingdings" pitchFamily="2" charset="2"/>
              <a:buChar char="v"/>
              <a:defRPr/>
            </a:pPr>
            <a:r>
              <a:rPr lang="en-US" sz="2400" dirty="0" smtClean="0">
                <a:solidFill>
                  <a:schemeClr val="accent5"/>
                </a:solidFill>
              </a:rPr>
              <a:t>These topics are woven into project based learning activities and academic enrichment.</a:t>
            </a:r>
          </a:p>
        </p:txBody>
      </p:sp>
      <p:pic>
        <p:nvPicPr>
          <p:cNvPr id="17412"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1336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638800" y="6248400"/>
            <a:ext cx="3290888" cy="461963"/>
          </a:xfrm>
          <a:prstGeom prst="rect">
            <a:avLst/>
          </a:prstGeom>
        </p:spPr>
        <p:txBody>
          <a:bodyPr wrap="none">
            <a:spAutoFit/>
          </a:bodyPr>
          <a:lstStyle/>
          <a:p>
            <a:pP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arn(inVertical)">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barn(inVertical)">
                                      <p:cBhvr>
                                        <p:cTn id="12" dur="500"/>
                                        <p:tgtEl>
                                          <p:spTgt spid="143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barn(inVertical)">
                                      <p:cBhvr>
                                        <p:cTn id="1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2654"/>
            <a:ext cx="6096000" cy="815546"/>
          </a:xfrm>
        </p:spPr>
        <p:txBody>
          <a:bodyPr/>
          <a:lstStyle/>
          <a:p>
            <a:pPr eaLnBrk="1" fontAlgn="auto" hangingPunct="1">
              <a:spcAft>
                <a:spcPts val="0"/>
              </a:spcAft>
              <a:defRPr/>
            </a:pPr>
            <a:r>
              <a:rPr lang="en-US" dirty="0" smtClean="0">
                <a:solidFill>
                  <a:schemeClr val="tx2">
                    <a:satMod val="130000"/>
                  </a:schemeClr>
                </a:solidFill>
              </a:rPr>
              <a:t> </a:t>
            </a:r>
            <a:r>
              <a:rPr lang="en-US" sz="4000" dirty="0">
                <a:solidFill>
                  <a:schemeClr val="tx2">
                    <a:satMod val="130000"/>
                  </a:schemeClr>
                </a:solidFill>
              </a:rPr>
              <a:t>District E</a:t>
            </a:r>
            <a:r>
              <a:rPr lang="en-US" sz="4000" dirty="0" smtClean="0">
                <a:solidFill>
                  <a:schemeClr val="tx2">
                    <a:satMod val="130000"/>
                  </a:schemeClr>
                </a:solidFill>
              </a:rPr>
              <a:t>valuation </a:t>
            </a:r>
            <a:r>
              <a:rPr lang="en-US" sz="4000" dirty="0">
                <a:solidFill>
                  <a:schemeClr val="tx2">
                    <a:satMod val="130000"/>
                  </a:schemeClr>
                </a:solidFill>
              </a:rPr>
              <a:t>Process</a:t>
            </a:r>
          </a:p>
        </p:txBody>
      </p:sp>
      <p:sp>
        <p:nvSpPr>
          <p:cNvPr id="16388" name="Subtitle 4"/>
          <p:cNvSpPr>
            <a:spLocks noGrp="1"/>
          </p:cNvSpPr>
          <p:nvPr>
            <p:ph type="subTitle" idx="1"/>
          </p:nvPr>
        </p:nvSpPr>
        <p:spPr>
          <a:xfrm>
            <a:off x="3124200" y="840581"/>
            <a:ext cx="5268913" cy="5257800"/>
          </a:xfrm>
        </p:spPr>
        <p:txBody>
          <a:bodyPr>
            <a:noAutofit/>
          </a:bodyPr>
          <a:lstStyle/>
          <a:p>
            <a:pPr marL="342900" indent="-342900" eaLnBrk="1" fontAlgn="auto" hangingPunct="1">
              <a:spcAft>
                <a:spcPts val="0"/>
              </a:spcAft>
              <a:buFont typeface="Wingdings" pitchFamily="2" charset="2"/>
              <a:buChar char="v"/>
              <a:defRPr/>
            </a:pPr>
            <a:r>
              <a:rPr lang="en-US" sz="1800" dirty="0" smtClean="0"/>
              <a:t>Students can be referred to Student Improvement Team by self referral, parent referral, school personnel referral, or review of achievement scores.</a:t>
            </a:r>
          </a:p>
          <a:p>
            <a:pPr marL="342900" indent="-342900" eaLnBrk="1" fontAlgn="auto" hangingPunct="1">
              <a:spcAft>
                <a:spcPts val="0"/>
              </a:spcAft>
              <a:buFont typeface="Wingdings" pitchFamily="2" charset="2"/>
              <a:buChar char="v"/>
              <a:defRPr/>
            </a:pPr>
            <a:r>
              <a:rPr lang="en-US" sz="1800" dirty="0" smtClean="0"/>
              <a:t>Once a referral is made, the SIT team begins collecting information such as student work samples/projects, achievement scores, gifted screening data (RIST and Nonverbal Screener),  Behavior Profile Analysis, and teacher, student, and parent checklists. General Education Interventions and differentiation are also completed in the classroom.</a:t>
            </a:r>
          </a:p>
          <a:p>
            <a:pPr marL="370332" indent="-342900">
              <a:buFont typeface="Wingdings" pitchFamily="2" charset="2"/>
              <a:buChar char="v"/>
            </a:pPr>
            <a:r>
              <a:rPr lang="en-US" sz="1800" dirty="0" smtClean="0"/>
              <a:t>A complete </a:t>
            </a:r>
            <a:r>
              <a:rPr lang="en-US" sz="1800" dirty="0"/>
              <a:t>comprehensive evaluation </a:t>
            </a:r>
            <a:r>
              <a:rPr lang="en-US" sz="1800" dirty="0" smtClean="0"/>
              <a:t>must </a:t>
            </a:r>
            <a:r>
              <a:rPr lang="en-US" sz="1800" dirty="0"/>
              <a:t>include multiple information sources </a:t>
            </a:r>
            <a:r>
              <a:rPr lang="en-US" sz="1800" dirty="0" smtClean="0"/>
              <a:t>that are listed above.   The </a:t>
            </a:r>
            <a:r>
              <a:rPr lang="en-US" sz="1800" dirty="0"/>
              <a:t>evaluation team must determine through a preponderance of data, that student is eligible </a:t>
            </a:r>
            <a:r>
              <a:rPr lang="en-US" sz="1800" dirty="0" smtClean="0"/>
              <a:t>and needs special education services through gifted </a:t>
            </a:r>
            <a:r>
              <a:rPr lang="en-US" sz="1800" dirty="0"/>
              <a:t>placement. </a:t>
            </a:r>
            <a:r>
              <a:rPr lang="en-US" sz="1800" dirty="0" smtClean="0"/>
              <a:t>  If </a:t>
            </a:r>
            <a:r>
              <a:rPr lang="en-US" sz="1800" dirty="0"/>
              <a:t>the student meets eligibility and need for services, then the student qualifies for placement in the gifted program.</a:t>
            </a:r>
          </a:p>
        </p:txBody>
      </p:sp>
      <p:pic>
        <p:nvPicPr>
          <p:cNvPr id="18436"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1336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fade">
                                      <p:cBhvr>
                                        <p:cTn id="7" dur="1000"/>
                                        <p:tgtEl>
                                          <p:spTgt spid="16388">
                                            <p:txEl>
                                              <p:pRg st="0" end="0"/>
                                            </p:txEl>
                                          </p:spTgt>
                                        </p:tgtEl>
                                      </p:cBhvr>
                                    </p:animEffect>
                                    <p:anim calcmode="lin" valueType="num">
                                      <p:cBhvr>
                                        <p:cTn id="8" dur="1000" fill="hold"/>
                                        <p:tgtEl>
                                          <p:spTgt spid="1638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38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388">
                                            <p:txEl>
                                              <p:pRg st="1" end="1"/>
                                            </p:txEl>
                                          </p:spTgt>
                                        </p:tgtEl>
                                        <p:attrNameLst>
                                          <p:attrName>style.visibility</p:attrName>
                                        </p:attrNameLst>
                                      </p:cBhvr>
                                      <p:to>
                                        <p:strVal val="visible"/>
                                      </p:to>
                                    </p:set>
                                    <p:animEffect transition="in" filter="fade">
                                      <p:cBhvr>
                                        <p:cTn id="14" dur="1000"/>
                                        <p:tgtEl>
                                          <p:spTgt spid="16388">
                                            <p:txEl>
                                              <p:pRg st="1" end="1"/>
                                            </p:txEl>
                                          </p:spTgt>
                                        </p:tgtEl>
                                      </p:cBhvr>
                                    </p:animEffect>
                                    <p:anim calcmode="lin" valueType="num">
                                      <p:cBhvr>
                                        <p:cTn id="15" dur="1000" fill="hold"/>
                                        <p:tgtEl>
                                          <p:spTgt spid="1638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638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388">
                                            <p:txEl>
                                              <p:pRg st="2" end="2"/>
                                            </p:txEl>
                                          </p:spTgt>
                                        </p:tgtEl>
                                        <p:attrNameLst>
                                          <p:attrName>style.visibility</p:attrName>
                                        </p:attrNameLst>
                                      </p:cBhvr>
                                      <p:to>
                                        <p:strVal val="visible"/>
                                      </p:to>
                                    </p:set>
                                    <p:animEffect transition="in" filter="fade">
                                      <p:cBhvr>
                                        <p:cTn id="21" dur="1000"/>
                                        <p:tgtEl>
                                          <p:spTgt spid="16388">
                                            <p:txEl>
                                              <p:pRg st="2" end="2"/>
                                            </p:txEl>
                                          </p:spTgt>
                                        </p:tgtEl>
                                      </p:cBhvr>
                                    </p:animEffect>
                                    <p:anim calcmode="lin" valueType="num">
                                      <p:cBhvr>
                                        <p:cTn id="22" dur="1000" fill="hold"/>
                                        <p:tgtEl>
                                          <p:spTgt spid="1638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638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124200" y="1639888"/>
            <a:ext cx="5562600" cy="3200400"/>
          </a:xfrm>
        </p:spPr>
        <p:txBody>
          <a:bodyPr>
            <a:normAutofit fontScale="90000"/>
          </a:bodyPr>
          <a:lstStyle/>
          <a:p>
            <a:pPr eaLnBrk="1" fontAlgn="auto" hangingPunct="1">
              <a:spcAft>
                <a:spcPts val="0"/>
              </a:spcAft>
              <a:defRPr/>
            </a:pPr>
            <a:r>
              <a:rPr lang="en-US" sz="2000" dirty="0" smtClean="0">
                <a:solidFill>
                  <a:schemeClr val="tx2">
                    <a:satMod val="130000"/>
                  </a:schemeClr>
                </a:solidFill>
              </a:rPr>
              <a:t/>
            </a:r>
            <a:br>
              <a:rPr lang="en-US" sz="2000" dirty="0" smtClean="0">
                <a:solidFill>
                  <a:schemeClr val="tx2">
                    <a:satMod val="130000"/>
                  </a:schemeClr>
                </a:solidFill>
              </a:rPr>
            </a:br>
            <a:r>
              <a:rPr lang="en-US" sz="2700" dirty="0" smtClean="0">
                <a:solidFill>
                  <a:schemeClr val="accent5"/>
                </a:solidFill>
              </a:rPr>
              <a:t>Through quarterly Parent Nights,  the </a:t>
            </a:r>
            <a:br>
              <a:rPr lang="en-US" sz="2700" dirty="0" smtClean="0">
                <a:solidFill>
                  <a:schemeClr val="accent5"/>
                </a:solidFill>
              </a:rPr>
            </a:br>
            <a:r>
              <a:rPr lang="en-US" sz="2700" dirty="0" smtClean="0">
                <a:solidFill>
                  <a:schemeClr val="accent5"/>
                </a:solidFill>
              </a:rPr>
              <a:t>USD 261 Special Education Department sponsors guest speakers and informational presentations to educate the staff and parents of our gifted students, such as…</a:t>
            </a:r>
            <a:br>
              <a:rPr lang="en-US" sz="2700" dirty="0" smtClean="0">
                <a:solidFill>
                  <a:schemeClr val="accent5"/>
                </a:solidFill>
              </a:rPr>
            </a:br>
            <a:r>
              <a:rPr lang="en-US" sz="2800" dirty="0">
                <a:solidFill>
                  <a:schemeClr val="accent5"/>
                </a:solidFill>
              </a:rPr>
              <a:t/>
            </a:r>
            <a:br>
              <a:rPr lang="en-US" sz="2800" dirty="0">
                <a:solidFill>
                  <a:schemeClr val="accent5"/>
                </a:solidFill>
              </a:rPr>
            </a:br>
            <a:endParaRPr lang="en-US" sz="2000" dirty="0">
              <a:solidFill>
                <a:schemeClr val="accent5"/>
              </a:solidFill>
            </a:endParaRPr>
          </a:p>
        </p:txBody>
      </p:sp>
      <p:pic>
        <p:nvPicPr>
          <p:cNvPr id="19459"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950" y="19050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895600" y="473075"/>
            <a:ext cx="4841875" cy="1322388"/>
          </a:xfrm>
          <a:prstGeom prst="rect">
            <a:avLst/>
          </a:prstGeom>
          <a:noFill/>
        </p:spPr>
        <p:txBody>
          <a:bodyPr wrap="none">
            <a:spAutoFit/>
          </a:bodyPr>
          <a:lstStyle/>
          <a:p>
            <a:pPr>
              <a:defRPr/>
            </a:pPr>
            <a:r>
              <a:rPr lang="en-US" sz="40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Meeting the Needs of </a:t>
            </a:r>
          </a:p>
          <a:p>
            <a:pPr>
              <a:defRPr/>
            </a:pPr>
            <a:r>
              <a:rPr lang="en-US" sz="40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Our Gifted Parents</a:t>
            </a:r>
          </a:p>
        </p:txBody>
      </p:sp>
    </p:spTree>
  </p:cSld>
  <p:clrMapOvr>
    <a:masterClrMapping/>
  </p:clrMapOvr>
  <p:transition spd="slow">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711568">
            <a:off x="2903538" y="665163"/>
            <a:ext cx="3257550"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633259">
            <a:off x="2622551" y="601910"/>
            <a:ext cx="3819525" cy="494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5499100"/>
            <a:ext cx="8229600" cy="1143000"/>
          </a:xfrm>
        </p:spPr>
        <p:txBody>
          <a:bodyPr/>
          <a:lstStyle/>
          <a:p>
            <a:pPr>
              <a:defRPr/>
            </a:pPr>
            <a:r>
              <a:rPr lang="en-US" dirty="0" smtClean="0"/>
              <a:t>Guest Speakers</a:t>
            </a:r>
            <a:endParaRPr lang="en-US" dirty="0"/>
          </a:p>
        </p:txBody>
      </p:sp>
      <p:sp>
        <p:nvSpPr>
          <p:cNvPr id="11" name="Text Placeholder 10"/>
          <p:cNvSpPr>
            <a:spLocks noGrp="1"/>
          </p:cNvSpPr>
          <p:nvPr>
            <p:ph type="body" sz="half" idx="3"/>
          </p:nvPr>
        </p:nvSpPr>
        <p:spPr>
          <a:xfrm rot="657351">
            <a:off x="2486031" y="3506821"/>
            <a:ext cx="3800475" cy="631825"/>
          </a:xfrm>
          <a:solidFill>
            <a:schemeClr val="bg2"/>
          </a:solidFill>
          <a:ln>
            <a:headEnd/>
            <a:tailEnd/>
          </a:ln>
        </p:spPr>
        <p:txBody>
          <a:bodyPr/>
          <a:lstStyle/>
          <a:p>
            <a:pPr marL="63500" algn="ctr"/>
            <a:r>
              <a:rPr lang="en-US" sz="2800" dirty="0" smtClean="0">
                <a:solidFill>
                  <a:schemeClr val="accent1"/>
                </a:solidFill>
              </a:rPr>
              <a:t>Dr. Barbara Kerr</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2468" y="952500"/>
            <a:ext cx="53117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52600" y="1124743"/>
            <a:ext cx="5334000" cy="399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a:spLocks noChangeArrowheads="1"/>
          </p:cNvSpPr>
          <p:nvPr/>
        </p:nvSpPr>
        <p:spPr bwMode="auto">
          <a:xfrm>
            <a:off x="1752600" y="3010693"/>
            <a:ext cx="4135438" cy="5238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dirty="0"/>
              <a:t>Dr. Rick Olenchak</a:t>
            </a:r>
          </a:p>
        </p:txBody>
      </p:sp>
      <p:pic>
        <p:nvPicPr>
          <p:cNvPr id="20" name="Content Placeholder 6"/>
          <p:cNvPicPr>
            <a:picLocks noGrp="1" noChangeAspect="1"/>
          </p:cNvPicPr>
          <p:nvPr>
            <p:ph sz="quarter" idx="2"/>
          </p:nvPr>
        </p:nvPicPr>
        <p:blipFill>
          <a:blip r:embed="rId6">
            <a:extLst>
              <a:ext uri="{28A0092B-C50C-407E-A947-70E740481C1C}">
                <a14:useLocalDpi xmlns:a14="http://schemas.microsoft.com/office/drawing/2010/main" val="0"/>
              </a:ext>
            </a:extLst>
          </a:blip>
          <a:srcRect/>
          <a:stretch>
            <a:fillRect/>
          </a:stretch>
        </p:blipFill>
        <p:spPr>
          <a:xfrm>
            <a:off x="1681956" y="1020762"/>
            <a:ext cx="5700713" cy="4275138"/>
          </a:xfrm>
          <a:ln>
            <a:headEnd/>
            <a:tailEnd/>
          </a:ln>
        </p:spPr>
      </p:pic>
      <p:sp>
        <p:nvSpPr>
          <p:cNvPr id="19" name="Text Placeholder 3"/>
          <p:cNvSpPr>
            <a:spLocks noGrp="1"/>
          </p:cNvSpPr>
          <p:nvPr>
            <p:ph type="body" sz="half" idx="3"/>
          </p:nvPr>
        </p:nvSpPr>
        <p:spPr>
          <a:xfrm>
            <a:off x="1681956" y="1238250"/>
            <a:ext cx="5608638" cy="641350"/>
          </a:xfrm>
          <a:solidFill>
            <a:schemeClr val="accent1"/>
          </a:solidFill>
          <a:ln>
            <a:headEnd/>
            <a:tailEnd/>
          </a:ln>
        </p:spPr>
        <p:txBody>
          <a:bodyPr/>
          <a:lstStyle/>
          <a:p>
            <a:pPr marL="63500"/>
            <a:r>
              <a:rPr lang="en-US" b="1" dirty="0" smtClean="0">
                <a:solidFill>
                  <a:schemeClr val="bg1"/>
                </a:solidFill>
              </a:rPr>
              <a:t>SOCIAL EMOTIONAL NEEDS  </a:t>
            </a:r>
          </a:p>
          <a:p>
            <a:pPr marL="63500"/>
            <a:r>
              <a:rPr lang="en-US" b="1" dirty="0" smtClean="0">
                <a:solidFill>
                  <a:schemeClr val="bg1"/>
                </a:solidFill>
              </a:rPr>
              <a:t>BY LIZ MCGINNESS</a:t>
            </a: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53" presetClass="entr" presetSubtype="16"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par>
                                <p:cTn id="16" presetID="53" presetClass="entr" presetSubtype="16" fill="hold" grpId="0" nodeType="withEffect">
                                  <p:stCondLst>
                                    <p:cond delay="0"/>
                                  </p:stCondLst>
                                  <p:childTnLst>
                                    <p:set>
                                      <p:cBhvr>
                                        <p:cTn id="17" dur="1" fill="hold">
                                          <p:stCondLst>
                                            <p:cond delay="0"/>
                                          </p:stCondLst>
                                        </p:cTn>
                                        <p:tgtEl>
                                          <p:spTgt spid="11">
                                            <p:bg/>
                                          </p:spTgt>
                                        </p:tgtEl>
                                        <p:attrNameLst>
                                          <p:attrName>style.visibility</p:attrName>
                                        </p:attrNameLst>
                                      </p:cBhvr>
                                      <p:to>
                                        <p:strVal val="visible"/>
                                      </p:to>
                                    </p:set>
                                    <p:anim calcmode="lin" valueType="num">
                                      <p:cBhvr>
                                        <p:cTn id="18" dur="500" fill="hold"/>
                                        <p:tgtEl>
                                          <p:spTgt spid="11">
                                            <p:bg/>
                                          </p:spTgt>
                                        </p:tgtEl>
                                        <p:attrNameLst>
                                          <p:attrName>ppt_w</p:attrName>
                                        </p:attrNameLst>
                                      </p:cBhvr>
                                      <p:tavLst>
                                        <p:tav tm="0">
                                          <p:val>
                                            <p:fltVal val="0"/>
                                          </p:val>
                                        </p:tav>
                                        <p:tav tm="100000">
                                          <p:val>
                                            <p:strVal val="#ppt_w"/>
                                          </p:val>
                                        </p:tav>
                                      </p:tavLst>
                                    </p:anim>
                                    <p:anim calcmode="lin" valueType="num">
                                      <p:cBhvr>
                                        <p:cTn id="19" dur="500" fill="hold"/>
                                        <p:tgtEl>
                                          <p:spTgt spid="11">
                                            <p:bg/>
                                          </p:spTgt>
                                        </p:tgtEl>
                                        <p:attrNameLst>
                                          <p:attrName>ppt_h</p:attrName>
                                        </p:attrNameLst>
                                      </p:cBhvr>
                                      <p:tavLst>
                                        <p:tav tm="0">
                                          <p:val>
                                            <p:fltVal val="0"/>
                                          </p:val>
                                        </p:tav>
                                        <p:tav tm="100000">
                                          <p:val>
                                            <p:strVal val="#ppt_h"/>
                                          </p:val>
                                        </p:tav>
                                      </p:tavLst>
                                    </p:anim>
                                    <p:animEffect transition="in" filter="fade">
                                      <p:cBhvr>
                                        <p:cTn id="20" dur="500"/>
                                        <p:tgtEl>
                                          <p:spTgt spid="11">
                                            <p:bg/>
                                          </p:spTgt>
                                        </p:tgtEl>
                                      </p:cBhvr>
                                    </p:animEffect>
                                  </p:childTnLst>
                                  <p:subTnLst>
                                    <p:set>
                                      <p:cBhvr override="childStyle">
                                        <p:cTn dur="1" fill="hold" display="0" masterRel="nextClick" afterEffect="1"/>
                                        <p:tgtEl>
                                          <p:spTgt spid="11">
                                            <p:bg/>
                                          </p:spTgt>
                                        </p:tgtEl>
                                        <p:attrNameLst>
                                          <p:attrName>style.visibility</p:attrName>
                                        </p:attrNameLst>
                                      </p:cBhvr>
                                      <p:to>
                                        <p:strVal val="hidden"/>
                                      </p:to>
                                    </p:set>
                                  </p:subTnLst>
                                </p:cTn>
                              </p:par>
                              <p:par>
                                <p:cTn id="21" presetID="53" presetClass="entr" presetSubtype="16" fill="hold" grpId="0" nodeType="with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 calcmode="lin" valueType="num">
                                      <p:cBhvr>
                                        <p:cTn id="23"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25" dur="1000"/>
                                        <p:tgtEl>
                                          <p:spTgt spid="11">
                                            <p:txEl>
                                              <p:pRg st="0" end="0"/>
                                            </p:txEl>
                                          </p:spTgt>
                                        </p:tgtEl>
                                      </p:cBhvr>
                                    </p:animEffect>
                                  </p:childTnLst>
                                  <p:subTnLst>
                                    <p:set>
                                      <p:cBhvr override="childStyle">
                                        <p:cTn dur="1" fill="hold" display="0" masterRel="nextClick" afterEffect="1"/>
                                        <p:tgtEl>
                                          <p:spTgt spid="11">
                                            <p:txEl>
                                              <p:pRg st="0" end="0"/>
                                            </p:txEl>
                                          </p:spTgt>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2" presetClass="entr" presetSubtype="6"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1+#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par>
                                <p:cTn id="39" presetID="5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44" fill="hold">
                      <p:stCondLst>
                        <p:cond delay="indefinite"/>
                      </p:stCondLst>
                      <p:childTnLst>
                        <p:par>
                          <p:cTn id="45" fill="hold">
                            <p:stCondLst>
                              <p:cond delay="0"/>
                            </p:stCondLst>
                            <p:childTnLst>
                              <p:par>
                                <p:cTn id="46" presetID="2" presetClass="entr" presetSubtype="12"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0-#ppt_w/2"/>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19">
                                            <p:bg/>
                                          </p:spTgt>
                                        </p:tgtEl>
                                        <p:attrNameLst>
                                          <p:attrName>style.visibility</p:attrName>
                                        </p:attrNameLst>
                                      </p:cBhvr>
                                      <p:to>
                                        <p:strVal val="visible"/>
                                      </p:to>
                                    </p:set>
                                    <p:anim calcmode="lin" valueType="num">
                                      <p:cBhvr additive="base">
                                        <p:cTn id="52" dur="500" fill="hold"/>
                                        <p:tgtEl>
                                          <p:spTgt spid="19">
                                            <p:bg/>
                                          </p:spTgt>
                                        </p:tgtEl>
                                        <p:attrNameLst>
                                          <p:attrName>ppt_x</p:attrName>
                                        </p:attrNameLst>
                                      </p:cBhvr>
                                      <p:tavLst>
                                        <p:tav tm="0">
                                          <p:val>
                                            <p:strVal val="0-#ppt_w/2"/>
                                          </p:val>
                                        </p:tav>
                                        <p:tav tm="100000">
                                          <p:val>
                                            <p:strVal val="#ppt_x"/>
                                          </p:val>
                                        </p:tav>
                                      </p:tavLst>
                                    </p:anim>
                                    <p:anim calcmode="lin" valueType="num">
                                      <p:cBhvr additive="base">
                                        <p:cTn id="53" dur="500" fill="hold"/>
                                        <p:tgtEl>
                                          <p:spTgt spid="19">
                                            <p:bg/>
                                          </p:spTgt>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19">
                                            <p:txEl>
                                              <p:pRg st="0" end="0"/>
                                            </p:txEl>
                                          </p:spTgt>
                                        </p:tgtEl>
                                        <p:attrNameLst>
                                          <p:attrName>style.visibility</p:attrName>
                                        </p:attrNameLst>
                                      </p:cBhvr>
                                      <p:to>
                                        <p:strVal val="visible"/>
                                      </p:to>
                                    </p:set>
                                    <p:anim calcmode="lin" valueType="num">
                                      <p:cBhvr additive="base">
                                        <p:cTn id="56" dur="500" fill="hold"/>
                                        <p:tgtEl>
                                          <p:spTgt spid="19">
                                            <p:txEl>
                                              <p:pRg st="0" end="0"/>
                                            </p:txEl>
                                          </p:spTgt>
                                        </p:tgtEl>
                                        <p:attrNameLst>
                                          <p:attrName>ppt_x</p:attrName>
                                        </p:attrNameLst>
                                      </p:cBhvr>
                                      <p:tavLst>
                                        <p:tav tm="0">
                                          <p:val>
                                            <p:strVal val="0-#ppt_w/2"/>
                                          </p:val>
                                        </p:tav>
                                        <p:tav tm="100000">
                                          <p:val>
                                            <p:strVal val="#ppt_x"/>
                                          </p:val>
                                        </p:tav>
                                      </p:tavLst>
                                    </p:anim>
                                    <p:anim calcmode="lin" valueType="num">
                                      <p:cBhvr additive="base">
                                        <p:cTn id="57"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58" presetID="2" presetClass="entr" presetSubtype="12" fill="hold" grpId="0" nodeType="withEffect">
                                  <p:stCondLst>
                                    <p:cond delay="0"/>
                                  </p:stCondLst>
                                  <p:childTnLst>
                                    <p:set>
                                      <p:cBhvr>
                                        <p:cTn id="59" dur="1" fill="hold">
                                          <p:stCondLst>
                                            <p:cond delay="0"/>
                                          </p:stCondLst>
                                        </p:cTn>
                                        <p:tgtEl>
                                          <p:spTgt spid="19">
                                            <p:txEl>
                                              <p:pRg st="1" end="1"/>
                                            </p:txEl>
                                          </p:spTgt>
                                        </p:tgtEl>
                                        <p:attrNameLst>
                                          <p:attrName>style.visibility</p:attrName>
                                        </p:attrNameLst>
                                      </p:cBhvr>
                                      <p:to>
                                        <p:strVal val="visible"/>
                                      </p:to>
                                    </p:set>
                                    <p:anim calcmode="lin" valueType="num">
                                      <p:cBhvr additive="base">
                                        <p:cTn id="60" dur="500" fill="hold"/>
                                        <p:tgtEl>
                                          <p:spTgt spid="19">
                                            <p:txEl>
                                              <p:pRg st="1" end="1"/>
                                            </p:tx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6" grpId="0" animBg="1"/>
      <p:bldP spid="19"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Gifted Student and Family Activities</a:t>
            </a:r>
            <a:endParaRPr lang="en-US" dirty="0">
              <a:solidFill>
                <a:schemeClr val="tx2">
                  <a:satMod val="130000"/>
                </a:schemeClr>
              </a:solidFill>
            </a:endParaRPr>
          </a:p>
        </p:txBody>
      </p:sp>
      <p:sp>
        <p:nvSpPr>
          <p:cNvPr id="22531" name="Content Placeholder 4"/>
          <p:cNvSpPr>
            <a:spLocks noGrp="1"/>
          </p:cNvSpPr>
          <p:nvPr>
            <p:ph idx="1"/>
          </p:nvPr>
        </p:nvSpPr>
        <p:spPr/>
        <p:txBody>
          <a:bodyPr/>
          <a:lstStyle/>
          <a:p>
            <a:pPr eaLnBrk="1" hangingPunct="1"/>
            <a:r>
              <a:rPr lang="en-US" dirty="0" smtClean="0"/>
              <a:t>Transition Activities </a:t>
            </a:r>
          </a:p>
          <a:p>
            <a:pPr eaLnBrk="1" hangingPunct="1"/>
            <a:r>
              <a:rPr lang="en-US" dirty="0" smtClean="0"/>
              <a:t>The Learning Center Activities</a:t>
            </a:r>
          </a:p>
          <a:p>
            <a:pPr eaLnBrk="1" hangingPunct="1"/>
            <a:r>
              <a:rPr lang="en-US" dirty="0" smtClean="0"/>
              <a:t>Families Reaching Out, Gifted in Kansas (</a:t>
            </a:r>
            <a:r>
              <a:rPr lang="en-US" dirty="0" smtClean="0">
                <a:hlinkClick r:id="rId2"/>
              </a:rPr>
              <a:t>http://frogiks.blogspot.com/</a:t>
            </a:r>
            <a:r>
              <a:rPr lang="en-US" dirty="0" smtClean="0"/>
              <a:t>)</a:t>
            </a:r>
          </a:p>
          <a:p>
            <a:pPr eaLnBrk="1" hangingPunct="1"/>
            <a:r>
              <a:rPr lang="en-US" dirty="0" smtClean="0"/>
              <a:t>Parent Scholarship to attend Regional KGTC Conference</a:t>
            </a:r>
          </a:p>
          <a:p>
            <a:pPr eaLnBrk="1" hangingPunct="1"/>
            <a:r>
              <a:rPr lang="en-US" dirty="0" smtClean="0"/>
              <a:t>Field Trips (Cow Town, Exploration Place, Corn Maze, Ropes Course, Cosmosphere…)</a:t>
            </a:r>
          </a:p>
          <a:p>
            <a:pPr eaLnBrk="1" hangingPunct="1"/>
            <a:endParaRPr lang="en-US" dirty="0" smtClean="0"/>
          </a:p>
          <a:p>
            <a:pPr eaLnBrk="1" hangingPunct="1"/>
            <a:endParaRPr lang="en-US" dirty="0" smtClean="0"/>
          </a:p>
        </p:txBody>
      </p:sp>
    </p:spTree>
  </p:cSld>
  <p:clrMapOvr>
    <a:masterClrMapping/>
  </p:clrMapOvr>
  <p:transition spd="slow">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219200" y="533400"/>
            <a:ext cx="7253288" cy="838200"/>
          </a:xfrm>
        </p:spPr>
        <p:txBody>
          <a:bodyPr/>
          <a:lstStyle/>
          <a:p>
            <a:pPr algn="ctr" eaLnBrk="1" fontAlgn="auto" hangingPunct="1">
              <a:spcAft>
                <a:spcPts val="0"/>
              </a:spcAft>
              <a:defRPr/>
            </a:pPr>
            <a:r>
              <a:rPr lang="en-US" dirty="0" smtClean="0">
                <a:solidFill>
                  <a:schemeClr val="tx2">
                    <a:satMod val="130000"/>
                  </a:schemeClr>
                </a:solidFill>
              </a:rPr>
              <a:t>GIFTED FAMILY NIGHTS</a:t>
            </a:r>
            <a:endParaRPr lang="en-US" dirty="0">
              <a:solidFill>
                <a:schemeClr val="tx2">
                  <a:satMod val="130000"/>
                </a:schemeClr>
              </a:solidFill>
            </a:endParaRPr>
          </a:p>
        </p:txBody>
      </p:sp>
      <p:sp>
        <p:nvSpPr>
          <p:cNvPr id="9219" name="Subtitle 5"/>
          <p:cNvSpPr>
            <a:spLocks noGrp="1"/>
          </p:cNvSpPr>
          <p:nvPr>
            <p:ph type="subTitle" idx="1"/>
          </p:nvPr>
        </p:nvSpPr>
        <p:spPr>
          <a:xfrm>
            <a:off x="3429000" y="2514600"/>
            <a:ext cx="5114925" cy="2362200"/>
          </a:xfrm>
        </p:spPr>
        <p:txBody>
          <a:bodyPr>
            <a:normAutofit/>
          </a:bodyPr>
          <a:lstStyle/>
          <a:p>
            <a:pPr eaLnBrk="1" fontAlgn="auto" hangingPunct="1">
              <a:spcAft>
                <a:spcPts val="0"/>
              </a:spcAft>
              <a:buFont typeface="Wingdings 2"/>
              <a:buNone/>
              <a:defRPr/>
            </a:pPr>
            <a:r>
              <a:rPr lang="en-US" sz="1800" dirty="0" smtClean="0"/>
              <a:t> </a:t>
            </a:r>
          </a:p>
          <a:p>
            <a:pPr eaLnBrk="1" fontAlgn="auto" hangingPunct="1">
              <a:spcAft>
                <a:spcPts val="0"/>
              </a:spcAft>
              <a:buClr>
                <a:schemeClr val="accent6"/>
              </a:buClr>
              <a:buFont typeface="Wingdings 2"/>
              <a:buNone/>
              <a:defRPr/>
            </a:pPr>
            <a:endParaRPr lang="en-US" sz="1800" dirty="0" smtClean="0"/>
          </a:p>
          <a:p>
            <a:pPr eaLnBrk="1" fontAlgn="auto" hangingPunct="1">
              <a:spcAft>
                <a:spcPts val="0"/>
              </a:spcAft>
              <a:buFont typeface="Wingdings 2"/>
              <a:buNone/>
              <a:defRPr/>
            </a:pPr>
            <a:r>
              <a:rPr lang="en-US" sz="1800" dirty="0" smtClean="0"/>
              <a:t> </a:t>
            </a:r>
          </a:p>
          <a:p>
            <a:pPr eaLnBrk="1" fontAlgn="auto" hangingPunct="1">
              <a:spcAft>
                <a:spcPts val="0"/>
              </a:spcAft>
              <a:buFont typeface="Wingdings 2"/>
              <a:buNone/>
              <a:defRPr/>
            </a:pPr>
            <a:r>
              <a:rPr lang="en-US" sz="1800" dirty="0" smtClean="0"/>
              <a:t> </a:t>
            </a:r>
          </a:p>
          <a:p>
            <a:pPr eaLnBrk="1" fontAlgn="auto" hangingPunct="1">
              <a:spcAft>
                <a:spcPts val="0"/>
              </a:spcAft>
              <a:buFont typeface="Wingdings 2"/>
              <a:buNone/>
              <a:defRPr/>
            </a:pPr>
            <a:r>
              <a:rPr lang="en-US" sz="1800" dirty="0" smtClean="0"/>
              <a:t> </a:t>
            </a:r>
          </a:p>
          <a:p>
            <a:pPr eaLnBrk="1" fontAlgn="auto" hangingPunct="1">
              <a:spcAft>
                <a:spcPts val="0"/>
              </a:spcAft>
              <a:buFont typeface="Wingdings 2"/>
              <a:buNone/>
              <a:defRPr/>
            </a:pPr>
            <a:endParaRPr lang="en-US" dirty="0" smtClean="0"/>
          </a:p>
        </p:txBody>
      </p:sp>
      <p:pic>
        <p:nvPicPr>
          <p:cNvPr id="26628"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5049441"/>
            <a:ext cx="1451363" cy="170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descr="C:\Users\Owner\AppData\Local\Microsoft\Windows\Temporary Internet Files\Content.IE5\74ETWG3Z\DSCN093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540863"/>
            <a:ext cx="5810486" cy="435908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26630" name="TextBox 1"/>
          <p:cNvSpPr txBox="1">
            <a:spLocks noChangeArrowheads="1"/>
          </p:cNvSpPr>
          <p:nvPr/>
        </p:nvSpPr>
        <p:spPr bwMode="auto">
          <a:xfrm>
            <a:off x="4203700" y="5715000"/>
            <a:ext cx="3794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dirty="0">
                <a:solidFill>
                  <a:schemeClr val="bg1"/>
                </a:solidFill>
              </a:rPr>
              <a:t>International Night at Campus</a:t>
            </a:r>
          </a:p>
        </p:txBody>
      </p:sp>
    </p:spTree>
  </p:cSld>
  <p:clrMapOvr>
    <a:masterClrMapping/>
  </p:clrMapOvr>
  <p:transition spd="slow">
    <p:strips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5886450" y="1066800"/>
            <a:ext cx="3105150" cy="3429000"/>
          </a:xfrm>
        </p:spPr>
        <p:txBody>
          <a:bodyPr vert="horz" wrap="square" lIns="91440" tIns="45720" rIns="91440" bIns="45720" numCol="1" anchorCtr="0" compatLnSpc="1">
            <a:prstTxWarp prst="textNoShape">
              <a:avLst/>
            </a:prstTxWarp>
          </a:bodyPr>
          <a:lstStyle/>
          <a:p>
            <a:pPr algn="ctr"/>
            <a:r>
              <a:rPr lang="en-US" sz="3200" b="0" dirty="0" smtClean="0">
                <a:solidFill>
                  <a:schemeClr val="accent1"/>
                </a:solidFill>
              </a:rPr>
              <a:t>“Back to School” </a:t>
            </a:r>
            <a:br>
              <a:rPr lang="en-US" sz="3200" b="0" dirty="0" smtClean="0">
                <a:solidFill>
                  <a:schemeClr val="accent1"/>
                </a:solidFill>
              </a:rPr>
            </a:br>
            <a:r>
              <a:rPr lang="en-US" sz="6000" b="0" dirty="0" smtClean="0">
                <a:solidFill>
                  <a:schemeClr val="accent1"/>
                </a:solidFill>
              </a:rPr>
              <a:t>Swim Party</a:t>
            </a:r>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872" r="4872"/>
          <a:stretch>
            <a:fillRect/>
          </a:stretch>
        </p:blipFill>
        <p:spPr/>
      </p:pic>
      <p:sp>
        <p:nvSpPr>
          <p:cNvPr id="23556" name="Text Placeholder 3"/>
          <p:cNvSpPr>
            <a:spLocks noGrp="1"/>
          </p:cNvSpPr>
          <p:nvPr>
            <p:ph type="body" sz="half" idx="2"/>
          </p:nvPr>
        </p:nvSpPr>
        <p:spPr/>
        <p:txBody>
          <a:bodyPr/>
          <a:lstStyle/>
          <a:p>
            <a:pPr algn="ctr">
              <a:spcBef>
                <a:spcPct val="0"/>
              </a:spcBef>
            </a:pPr>
            <a:r>
              <a:rPr lang="en-US" dirty="0" smtClean="0"/>
              <a:t>Dewey Gunzelman Pool in Haysville</a:t>
            </a:r>
          </a:p>
        </p:txBody>
      </p:sp>
      <p:sp>
        <p:nvSpPr>
          <p:cNvPr id="6" name="Title 4"/>
          <p:cNvSpPr txBox="1">
            <a:spLocks/>
          </p:cNvSpPr>
          <p:nvPr/>
        </p:nvSpPr>
        <p:spPr>
          <a:xfrm>
            <a:off x="762000" y="5867400"/>
            <a:ext cx="7253288" cy="838200"/>
          </a:xfrm>
          <a:prstGeom prst="rect">
            <a:avLst/>
          </a:prstGeom>
        </p:spPr>
        <p:txBody>
          <a:bodyPr anchor="b"/>
          <a:lstStyle>
            <a:lvl1pPr algn="l" rtl="0" eaLnBrk="0" fontAlgn="base" hangingPunct="0">
              <a:spcBef>
                <a:spcPct val="0"/>
              </a:spcBef>
              <a:spcAft>
                <a:spcPct val="0"/>
              </a:spcAft>
              <a:buNone/>
              <a:defRPr sz="2100" b="1" kern="1200">
                <a:solidFill>
                  <a:srgbClr val="572314"/>
                </a:solidFill>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0" dirty="0" smtClean="0">
                <a:solidFill>
                  <a:schemeClr val="tx2">
                    <a:satMod val="130000"/>
                  </a:schemeClr>
                </a:solidFill>
              </a:rPr>
              <a:t>GIFTED FAMILY NIGHTS</a:t>
            </a:r>
            <a:endParaRPr lang="en-US" sz="4000" b="0" dirty="0">
              <a:solidFill>
                <a:schemeClr val="tx2">
                  <a:satMod val="130000"/>
                </a:schemeClr>
              </a:solidFill>
            </a:endParaRPr>
          </a:p>
        </p:txBody>
      </p:sp>
    </p:spTree>
  </p:cSld>
  <p:clrMapOvr>
    <a:masterClrMapping/>
  </p:clrMapOvr>
  <p:transition spd="slow">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bwMode="auto">
          <a:xfrm>
            <a:off x="-228600" y="228600"/>
            <a:ext cx="9234488" cy="914400"/>
          </a:xfrm>
        </p:spPr>
        <p:txBody>
          <a:bodyPr vert="horz" wrap="square" lIns="91440" tIns="45720" rIns="91440" bIns="45720" numCol="1" anchorCtr="0" compatLnSpc="1">
            <a:prstTxWarp prst="textNoShape">
              <a:avLst/>
            </a:prstTxWarp>
            <a:normAutofit/>
          </a:bodyPr>
          <a:lstStyle/>
          <a:p>
            <a:pPr algn="ctr"/>
            <a:r>
              <a:rPr lang="en-US" sz="6000" b="0" cap="none" dirty="0" smtClean="0">
                <a:solidFill>
                  <a:schemeClr val="tx2"/>
                </a:solidFill>
                <a:effectLst/>
              </a:rPr>
              <a:t>Family Fall Fun Night</a:t>
            </a:r>
          </a:p>
        </p:txBody>
      </p:sp>
      <p:pic>
        <p:nvPicPr>
          <p:cNvPr id="5" name="Picture Placeholder 4"/>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21694"/>
          <a:stretch/>
        </p:blipFill>
        <p:spPr>
          <a:xfrm>
            <a:off x="410283" y="1407088"/>
            <a:ext cx="4435561" cy="37745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Title 4"/>
          <p:cNvSpPr txBox="1">
            <a:spLocks/>
          </p:cNvSpPr>
          <p:nvPr/>
        </p:nvSpPr>
        <p:spPr>
          <a:xfrm>
            <a:off x="1219200" y="5867400"/>
            <a:ext cx="7253288" cy="838200"/>
          </a:xfrm>
          <a:prstGeom prst="rect">
            <a:avLst/>
          </a:prstGeom>
        </p:spPr>
        <p:txBody>
          <a:bodyPr anchor="b"/>
          <a:lstStyle>
            <a:lvl1pPr algn="l" rtl="0" eaLnBrk="0" fontAlgn="base" hangingPunct="0">
              <a:spcBef>
                <a:spcPct val="0"/>
              </a:spcBef>
              <a:spcAft>
                <a:spcPct val="0"/>
              </a:spcAft>
              <a:buNone/>
              <a:defRPr sz="2100" b="1" kern="1200">
                <a:solidFill>
                  <a:srgbClr val="572314"/>
                </a:solidFill>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0" dirty="0" smtClean="0">
                <a:solidFill>
                  <a:schemeClr val="tx2">
                    <a:satMod val="130000"/>
                  </a:schemeClr>
                </a:solidFill>
              </a:rPr>
              <a:t>GIFTED FAMILY NIGHTS</a:t>
            </a:r>
            <a:endParaRPr lang="en-US" sz="4000" b="0" dirty="0">
              <a:solidFill>
                <a:schemeClr val="tx2">
                  <a:satMod val="130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1447800"/>
            <a:ext cx="3276600" cy="218546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2100" y="3810000"/>
            <a:ext cx="3314700" cy="2209800"/>
          </a:xfrm>
          <a:prstGeom prst="snip2DiagRect">
            <a:avLst>
              <a:gd name="adj1" fmla="val 2237"/>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cover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457200" y="216778"/>
            <a:ext cx="8077200" cy="1162050"/>
          </a:xfrm>
        </p:spPr>
        <p:txBody>
          <a:bodyPr vert="horz" wrap="square" lIns="91440" tIns="45720" rIns="91440" bIns="45720" numCol="1" anchorCtr="0" compatLnSpc="1">
            <a:prstTxWarp prst="textNoShape">
              <a:avLst/>
            </a:prstTxWarp>
            <a:normAutofit/>
          </a:bodyPr>
          <a:lstStyle/>
          <a:p>
            <a:pPr algn="ctr"/>
            <a:r>
              <a:rPr lang="en-US" sz="6000" b="0" cap="none" dirty="0" smtClean="0">
                <a:solidFill>
                  <a:schemeClr val="accent1"/>
                </a:solidFill>
                <a:effectLst/>
              </a:rPr>
              <a:t>International Night</a:t>
            </a:r>
          </a:p>
        </p:txBody>
      </p:sp>
      <p:pic>
        <p:nvPicPr>
          <p:cNvPr id="5" name="Picture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11480" y="2920538"/>
            <a:ext cx="3931920" cy="294686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Title 4"/>
          <p:cNvSpPr txBox="1">
            <a:spLocks/>
          </p:cNvSpPr>
          <p:nvPr/>
        </p:nvSpPr>
        <p:spPr>
          <a:xfrm>
            <a:off x="945356" y="5867400"/>
            <a:ext cx="7253288" cy="838200"/>
          </a:xfrm>
          <a:prstGeom prst="rect">
            <a:avLst/>
          </a:prstGeom>
        </p:spPr>
        <p:txBody>
          <a:bodyPr anchor="b"/>
          <a:lstStyle>
            <a:lvl1pPr algn="l" rtl="0" eaLnBrk="0" fontAlgn="base" hangingPunct="0">
              <a:spcBef>
                <a:spcPct val="0"/>
              </a:spcBef>
              <a:spcAft>
                <a:spcPct val="0"/>
              </a:spcAft>
              <a:buNone/>
              <a:defRPr sz="2100" b="1" kern="1200">
                <a:solidFill>
                  <a:srgbClr val="572314"/>
                </a:solidFill>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0" dirty="0" smtClean="0">
                <a:solidFill>
                  <a:schemeClr val="tx2">
                    <a:satMod val="130000"/>
                  </a:schemeClr>
                </a:solidFill>
              </a:rPr>
              <a:t>GIFTED FAMILY NIGHTS</a:t>
            </a:r>
            <a:endParaRPr lang="en-US" sz="4000" b="0" dirty="0">
              <a:solidFill>
                <a:schemeClr val="tx2">
                  <a:satMod val="130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622854"/>
            <a:ext cx="4178808" cy="31341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cover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748801" y="6071286"/>
            <a:ext cx="7253288" cy="679622"/>
          </a:xfrm>
          <a:prstGeom prst="rect">
            <a:avLst/>
          </a:prstGeom>
        </p:spPr>
        <p:txBody>
          <a:bodyPr anchor="b"/>
          <a:lstStyle>
            <a:lvl1pPr algn="l" rtl="0" eaLnBrk="0" fontAlgn="base" hangingPunct="0">
              <a:spcBef>
                <a:spcPct val="0"/>
              </a:spcBef>
              <a:spcAft>
                <a:spcPct val="0"/>
              </a:spcAft>
              <a:buNone/>
              <a:defRPr sz="2100" b="1" kern="1200">
                <a:solidFill>
                  <a:srgbClr val="572314"/>
                </a:solidFill>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0" dirty="0" smtClean="0">
                <a:solidFill>
                  <a:schemeClr val="tx2">
                    <a:satMod val="130000"/>
                  </a:schemeClr>
                </a:solidFill>
              </a:rPr>
              <a:t>GIFTED FAMILY NIGHTS</a:t>
            </a:r>
            <a:endParaRPr lang="en-US" sz="4000" b="0" dirty="0">
              <a:solidFill>
                <a:schemeClr val="tx2">
                  <a:satMod val="130000"/>
                </a:schemeClr>
              </a:solidFill>
            </a:endParaRPr>
          </a:p>
        </p:txBody>
      </p:sp>
      <p:sp>
        <p:nvSpPr>
          <p:cNvPr id="7" name="Title 6"/>
          <p:cNvSpPr>
            <a:spLocks noGrp="1"/>
          </p:cNvSpPr>
          <p:nvPr>
            <p:ph type="title"/>
          </p:nvPr>
        </p:nvSpPr>
        <p:spPr>
          <a:xfrm>
            <a:off x="381000" y="152400"/>
            <a:ext cx="4572000" cy="685800"/>
          </a:xfrm>
        </p:spPr>
        <p:txBody>
          <a:bodyPr>
            <a:normAutofit/>
          </a:bodyPr>
          <a:lstStyle/>
          <a:p>
            <a:r>
              <a:rPr lang="en-US" sz="4000" dirty="0" smtClean="0"/>
              <a:t>WAX MUSEUM</a:t>
            </a:r>
            <a:endParaRPr lang="en-US" sz="4000"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32387" t="16186" r="27883"/>
          <a:stretch/>
        </p:blipFill>
        <p:spPr>
          <a:xfrm>
            <a:off x="152400" y="1948248"/>
            <a:ext cx="2477027" cy="39191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9920" y="256403"/>
            <a:ext cx="3657600" cy="27432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1486" t="15556" r="31487"/>
          <a:stretch/>
        </p:blipFill>
        <p:spPr>
          <a:xfrm>
            <a:off x="2895600" y="914400"/>
            <a:ext cx="2221615" cy="37999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22973" t="34149" r="26217"/>
          <a:stretch/>
        </p:blipFill>
        <p:spPr>
          <a:xfrm>
            <a:off x="6086944" y="3581400"/>
            <a:ext cx="2900576" cy="281939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TextBox 11"/>
          <p:cNvSpPr txBox="1"/>
          <p:nvPr/>
        </p:nvSpPr>
        <p:spPr>
          <a:xfrm>
            <a:off x="152400" y="1535668"/>
            <a:ext cx="1672253" cy="369332"/>
          </a:xfrm>
          <a:prstGeom prst="rect">
            <a:avLst/>
          </a:prstGeom>
          <a:noFill/>
        </p:spPr>
        <p:txBody>
          <a:bodyPr wrap="none" rtlCol="0">
            <a:spAutoFit/>
          </a:bodyPr>
          <a:lstStyle/>
          <a:p>
            <a:r>
              <a:rPr lang="en-US" dirty="0" smtClean="0"/>
              <a:t>Albert Einstein</a:t>
            </a:r>
            <a:endParaRPr lang="en-US" dirty="0"/>
          </a:p>
        </p:txBody>
      </p:sp>
      <p:sp>
        <p:nvSpPr>
          <p:cNvPr id="15" name="TextBox 14"/>
          <p:cNvSpPr txBox="1"/>
          <p:nvPr/>
        </p:nvSpPr>
        <p:spPr>
          <a:xfrm>
            <a:off x="2877843" y="4724400"/>
            <a:ext cx="1595309" cy="369332"/>
          </a:xfrm>
          <a:prstGeom prst="rect">
            <a:avLst/>
          </a:prstGeom>
          <a:noFill/>
        </p:spPr>
        <p:txBody>
          <a:bodyPr wrap="none" rtlCol="0">
            <a:spAutoFit/>
          </a:bodyPr>
          <a:lstStyle/>
          <a:p>
            <a:r>
              <a:rPr lang="en-US" dirty="0" smtClean="0"/>
              <a:t>Harry Houdini</a:t>
            </a:r>
            <a:endParaRPr lang="en-US" dirty="0"/>
          </a:p>
        </p:txBody>
      </p:sp>
      <p:sp>
        <p:nvSpPr>
          <p:cNvPr id="16" name="TextBox 15"/>
          <p:cNvSpPr txBox="1"/>
          <p:nvPr/>
        </p:nvSpPr>
        <p:spPr>
          <a:xfrm>
            <a:off x="7557827" y="6411097"/>
            <a:ext cx="1351652" cy="369332"/>
          </a:xfrm>
          <a:prstGeom prst="rect">
            <a:avLst/>
          </a:prstGeom>
          <a:noFill/>
        </p:spPr>
        <p:txBody>
          <a:bodyPr wrap="none" rtlCol="0">
            <a:spAutoFit/>
          </a:bodyPr>
          <a:lstStyle/>
          <a:p>
            <a:r>
              <a:rPr lang="en-US" dirty="0" smtClean="0"/>
              <a:t>Betsy Ross</a:t>
            </a:r>
            <a:endParaRPr lang="en-US" dirty="0"/>
          </a:p>
        </p:txBody>
      </p:sp>
      <p:sp>
        <p:nvSpPr>
          <p:cNvPr id="17" name="TextBox 16"/>
          <p:cNvSpPr txBox="1"/>
          <p:nvPr/>
        </p:nvSpPr>
        <p:spPr>
          <a:xfrm>
            <a:off x="7084370" y="3030159"/>
            <a:ext cx="1903150" cy="369332"/>
          </a:xfrm>
          <a:prstGeom prst="rect">
            <a:avLst/>
          </a:prstGeom>
          <a:noFill/>
        </p:spPr>
        <p:txBody>
          <a:bodyPr wrap="none" rtlCol="0">
            <a:spAutoFit/>
          </a:bodyPr>
          <a:lstStyle/>
          <a:p>
            <a:r>
              <a:rPr lang="en-US" dirty="0" smtClean="0"/>
              <a:t>John F. Kennedy</a:t>
            </a:r>
            <a:endParaRPr lang="en-US" dirty="0"/>
          </a:p>
        </p:txBody>
      </p:sp>
    </p:spTree>
    <p:extLst>
      <p:ext uri="{BB962C8B-B14F-4D97-AF65-F5344CB8AC3E}">
        <p14:creationId xmlns:p14="http://schemas.microsoft.com/office/powerpoint/2010/main" val="2818521823"/>
      </p:ext>
    </p:extLst>
  </p:cSld>
  <p:clrMapOvr>
    <a:masterClrMapping/>
  </p:clrMapOvr>
  <p:transition spd="slow">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81000"/>
            <a:ext cx="5943600" cy="693028"/>
          </a:xfrm>
        </p:spPr>
        <p:txBody>
          <a:bodyPr>
            <a:normAutofit/>
          </a:bodyPr>
          <a:lstStyle/>
          <a:p>
            <a:pPr eaLnBrk="1" fontAlgn="auto" hangingPunct="1">
              <a:spcAft>
                <a:spcPts val="0"/>
              </a:spcAft>
              <a:defRPr/>
            </a:pPr>
            <a:r>
              <a:rPr lang="en-US" sz="4000" cap="none" dirty="0" smtClean="0">
                <a:solidFill>
                  <a:schemeClr val="tx2">
                    <a:satMod val="130000"/>
                  </a:schemeClr>
                </a:solidFill>
              </a:rPr>
              <a:t>SCIENCE FAIR</a:t>
            </a:r>
            <a:endParaRPr lang="en-US" sz="4000" cap="none" dirty="0">
              <a:solidFill>
                <a:schemeClr val="tx2">
                  <a:satMod val="130000"/>
                </a:schemeClr>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1524000"/>
            <a:ext cx="5143500" cy="3429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13" descr="C:\Documents and Settings\mness\Local Settings\Temporary Internet Files\Content.IE5\JYKNO1JQ\MCBS02026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4648200"/>
            <a:ext cx="1625419"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762000" y="609600"/>
            <a:ext cx="7162800" cy="685800"/>
          </a:xfrm>
        </p:spPr>
        <p:txBody>
          <a:bodyPr vert="horz" wrap="square" lIns="91440" tIns="45720" rIns="91440" bIns="45720" numCol="1" anchorCtr="0" compatLnSpc="1">
            <a:prstTxWarp prst="textNoShape">
              <a:avLst/>
            </a:prstTxWarp>
            <a:normAutofit/>
          </a:bodyPr>
          <a:lstStyle/>
          <a:p>
            <a:pPr algn="ctr"/>
            <a:r>
              <a:rPr lang="en-US" sz="6000" b="0" cap="none" dirty="0" smtClean="0">
                <a:solidFill>
                  <a:schemeClr val="accent1"/>
                </a:solidFill>
              </a:rPr>
              <a:t>Larry Hatteburg</a:t>
            </a:r>
          </a:p>
        </p:txBody>
      </p:sp>
      <p:pic>
        <p:nvPicPr>
          <p:cNvPr id="5" name="Picture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905000" y="1447800"/>
            <a:ext cx="5323417" cy="39925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Title 4"/>
          <p:cNvSpPr txBox="1">
            <a:spLocks/>
          </p:cNvSpPr>
          <p:nvPr/>
        </p:nvSpPr>
        <p:spPr>
          <a:xfrm>
            <a:off x="1066800" y="5867400"/>
            <a:ext cx="7253288" cy="838200"/>
          </a:xfrm>
          <a:prstGeom prst="rect">
            <a:avLst/>
          </a:prstGeom>
        </p:spPr>
        <p:txBody>
          <a:bodyPr anchor="b"/>
          <a:lstStyle>
            <a:lvl1pPr algn="l" rtl="0" eaLnBrk="0" fontAlgn="base" hangingPunct="0">
              <a:spcBef>
                <a:spcPct val="0"/>
              </a:spcBef>
              <a:spcAft>
                <a:spcPct val="0"/>
              </a:spcAft>
              <a:buNone/>
              <a:defRPr sz="2100" b="1" kern="1200">
                <a:solidFill>
                  <a:srgbClr val="572314"/>
                </a:solidFill>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US" sz="4000" b="0" dirty="0" smtClean="0">
                <a:solidFill>
                  <a:schemeClr val="tx2">
                    <a:satMod val="130000"/>
                  </a:schemeClr>
                </a:solidFill>
              </a:rPr>
              <a:t>COLLABORATION ACROSS GRADE LEVELS</a:t>
            </a:r>
            <a:endParaRPr lang="en-US" sz="4000" b="0" dirty="0">
              <a:solidFill>
                <a:schemeClr val="tx2">
                  <a:satMod val="130000"/>
                </a:schemeClr>
              </a:solidFill>
            </a:endParaRPr>
          </a:p>
        </p:txBody>
      </p:sp>
    </p:spTree>
    <p:extLst>
      <p:ext uri="{BB962C8B-B14F-4D97-AF65-F5344CB8AC3E}">
        <p14:creationId xmlns:p14="http://schemas.microsoft.com/office/powerpoint/2010/main" val="3401855928"/>
      </p:ext>
    </p:extLst>
  </p:cSld>
  <p:clrMapOvr>
    <a:masterClrMapping/>
  </p:clrMapOvr>
  <p:transition spd="slow">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7088" y="533400"/>
            <a:ext cx="5105400" cy="1219200"/>
          </a:xfrm>
        </p:spPr>
        <p:txBody>
          <a:bodyPr/>
          <a:lstStyle/>
          <a:p>
            <a:pPr eaLnBrk="1" fontAlgn="auto" hangingPunct="1">
              <a:spcAft>
                <a:spcPts val="0"/>
              </a:spcAft>
              <a:defRPr/>
            </a:pPr>
            <a:r>
              <a:rPr lang="en-US" dirty="0" smtClean="0">
                <a:solidFill>
                  <a:schemeClr val="tx2">
                    <a:satMod val="130000"/>
                  </a:schemeClr>
                </a:solidFill>
              </a:rPr>
              <a:t>We are involved…</a:t>
            </a:r>
            <a:endParaRPr lang="en-US" dirty="0">
              <a:solidFill>
                <a:schemeClr val="tx2">
                  <a:satMod val="130000"/>
                </a:schemeClr>
              </a:solidFill>
            </a:endParaRPr>
          </a:p>
        </p:txBody>
      </p:sp>
      <p:sp>
        <p:nvSpPr>
          <p:cNvPr id="13315" name="Subtitle 4"/>
          <p:cNvSpPr>
            <a:spLocks noGrp="1"/>
          </p:cNvSpPr>
          <p:nvPr>
            <p:ph type="subTitle" idx="1"/>
          </p:nvPr>
        </p:nvSpPr>
        <p:spPr>
          <a:xfrm>
            <a:off x="3352800" y="1981200"/>
            <a:ext cx="5116513" cy="4343400"/>
          </a:xfrm>
        </p:spPr>
        <p:txBody>
          <a:bodyPr>
            <a:normAutofit/>
          </a:bodyPr>
          <a:lstStyle/>
          <a:p>
            <a:pPr marL="342900" indent="-342900" eaLnBrk="1" fontAlgn="auto" hangingPunct="1">
              <a:spcAft>
                <a:spcPts val="0"/>
              </a:spcAft>
              <a:buFont typeface="Wingdings" pitchFamily="2" charset="2"/>
              <a:buChar char="v"/>
              <a:defRPr/>
            </a:pPr>
            <a:r>
              <a:rPr lang="en-US" dirty="0" smtClean="0"/>
              <a:t>School and District Spelling Bee</a:t>
            </a:r>
          </a:p>
          <a:p>
            <a:pPr marL="342900" indent="-342900" eaLnBrk="1" fontAlgn="auto" hangingPunct="1">
              <a:spcAft>
                <a:spcPts val="0"/>
              </a:spcAft>
              <a:buFont typeface="Wingdings" pitchFamily="2" charset="2"/>
              <a:buChar char="v"/>
              <a:defRPr/>
            </a:pPr>
            <a:r>
              <a:rPr lang="en-US" dirty="0" smtClean="0"/>
              <a:t>Odyssey of the Mind</a:t>
            </a:r>
          </a:p>
          <a:p>
            <a:pPr marL="342900" indent="-342900" eaLnBrk="1" fontAlgn="auto" hangingPunct="1">
              <a:spcAft>
                <a:spcPts val="0"/>
              </a:spcAft>
              <a:buFont typeface="Wingdings" pitchFamily="2" charset="2"/>
              <a:buChar char="v"/>
              <a:defRPr/>
            </a:pPr>
            <a:r>
              <a:rPr lang="en-US" dirty="0" smtClean="0"/>
              <a:t>Battle of the Books</a:t>
            </a:r>
          </a:p>
          <a:p>
            <a:pPr marL="342900" indent="-342900" eaLnBrk="1" fontAlgn="auto" hangingPunct="1">
              <a:spcAft>
                <a:spcPts val="0"/>
              </a:spcAft>
              <a:buFont typeface="Wingdings" pitchFamily="2" charset="2"/>
              <a:buChar char="v"/>
              <a:defRPr/>
            </a:pPr>
            <a:r>
              <a:rPr lang="en-US" dirty="0" smtClean="0"/>
              <a:t>Scholar’s Bowl</a:t>
            </a:r>
          </a:p>
          <a:p>
            <a:pPr marL="342900" indent="-342900" eaLnBrk="1" fontAlgn="auto" hangingPunct="1">
              <a:spcAft>
                <a:spcPts val="0"/>
              </a:spcAft>
              <a:buFont typeface="Wingdings" pitchFamily="2" charset="2"/>
              <a:buChar char="v"/>
              <a:defRPr/>
            </a:pPr>
            <a:r>
              <a:rPr lang="en-US" dirty="0" smtClean="0"/>
              <a:t>National Junior Honor Society </a:t>
            </a:r>
          </a:p>
          <a:p>
            <a:pPr marL="342900" indent="-342900" eaLnBrk="1" fontAlgn="auto" hangingPunct="1">
              <a:spcAft>
                <a:spcPts val="0"/>
              </a:spcAft>
              <a:buFont typeface="Wingdings" pitchFamily="2" charset="2"/>
              <a:buChar char="v"/>
              <a:defRPr/>
            </a:pPr>
            <a:r>
              <a:rPr lang="en-US" dirty="0" smtClean="0"/>
              <a:t>ACT Test Preparation</a:t>
            </a:r>
          </a:p>
          <a:p>
            <a:pPr marL="342900" indent="-342900" eaLnBrk="1" fontAlgn="auto" hangingPunct="1">
              <a:spcAft>
                <a:spcPts val="0"/>
              </a:spcAft>
              <a:buFont typeface="Wingdings" pitchFamily="2" charset="2"/>
              <a:buChar char="v"/>
              <a:defRPr/>
            </a:pPr>
            <a:r>
              <a:rPr lang="en-US" dirty="0" smtClean="0"/>
              <a:t>Math Competition</a:t>
            </a:r>
          </a:p>
          <a:p>
            <a:pPr marL="342900" indent="-342900" eaLnBrk="1" fontAlgn="auto" hangingPunct="1">
              <a:spcAft>
                <a:spcPts val="0"/>
              </a:spcAft>
              <a:buFont typeface="Wingdings" pitchFamily="2" charset="2"/>
              <a:buChar char="v"/>
              <a:defRPr/>
            </a:pPr>
            <a:endParaRPr lang="en-US" dirty="0" smtClean="0"/>
          </a:p>
          <a:p>
            <a:pPr marL="342900" indent="-342900" eaLnBrk="1" fontAlgn="auto" hangingPunct="1">
              <a:spcAft>
                <a:spcPts val="0"/>
              </a:spcAft>
              <a:buFont typeface="Wingdings" pitchFamily="2" charset="2"/>
              <a:buChar char="v"/>
              <a:defRPr/>
            </a:pPr>
            <a:endParaRPr lang="en-US" dirty="0" smtClean="0"/>
          </a:p>
          <a:p>
            <a:pPr marL="342900" indent="-342900" eaLnBrk="1" fontAlgn="auto" hangingPunct="1">
              <a:spcAft>
                <a:spcPts val="0"/>
              </a:spcAft>
              <a:buFont typeface="Wingdings" pitchFamily="2" charset="2"/>
              <a:buChar char="v"/>
              <a:defRPr/>
            </a:pPr>
            <a:endParaRPr lang="en-US" dirty="0" smtClean="0"/>
          </a:p>
        </p:txBody>
      </p:sp>
      <p:pic>
        <p:nvPicPr>
          <p:cNvPr id="28676"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4648200"/>
            <a:ext cx="1625419"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745" y="1524000"/>
            <a:ext cx="2549921" cy="3810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8425" y="533400"/>
            <a:ext cx="7318375" cy="914400"/>
          </a:xfrm>
        </p:spPr>
        <p:txBody>
          <a:bodyPr>
            <a:noAutofit/>
          </a:bodyPr>
          <a:lstStyle/>
          <a:p>
            <a:pPr eaLnBrk="1" fontAlgn="auto" hangingPunct="1">
              <a:spcAft>
                <a:spcPts val="0"/>
              </a:spcAft>
              <a:defRPr/>
            </a:pPr>
            <a:r>
              <a:rPr lang="en-US" sz="3600" dirty="0" smtClean="0">
                <a:solidFill>
                  <a:schemeClr val="tx2">
                    <a:satMod val="130000"/>
                  </a:schemeClr>
                </a:solidFill>
              </a:rPr>
              <a:t>How Can Haysville’s BOE Support US</a:t>
            </a:r>
            <a:endParaRPr lang="en-US" sz="3600" dirty="0">
              <a:solidFill>
                <a:schemeClr val="tx2">
                  <a:satMod val="130000"/>
                </a:schemeClr>
              </a:solidFill>
            </a:endParaRPr>
          </a:p>
        </p:txBody>
      </p:sp>
      <p:sp>
        <p:nvSpPr>
          <p:cNvPr id="15363" name="Subtitle 3"/>
          <p:cNvSpPr>
            <a:spLocks noGrp="1"/>
          </p:cNvSpPr>
          <p:nvPr>
            <p:ph type="subTitle" idx="1"/>
          </p:nvPr>
        </p:nvSpPr>
        <p:spPr>
          <a:xfrm>
            <a:off x="3048000" y="2021681"/>
            <a:ext cx="6204800" cy="2133600"/>
          </a:xfrm>
        </p:spPr>
        <p:txBody>
          <a:bodyPr>
            <a:normAutofit/>
          </a:bodyPr>
          <a:lstStyle/>
          <a:p>
            <a:pPr marL="484632" indent="-457200" eaLnBrk="1" fontAlgn="auto" hangingPunct="1">
              <a:spcAft>
                <a:spcPts val="0"/>
              </a:spcAft>
              <a:buClr>
                <a:schemeClr val="accent6"/>
              </a:buClr>
              <a:buFont typeface="Wingdings" pitchFamily="2" charset="2"/>
              <a:buChar char="v"/>
              <a:defRPr/>
            </a:pPr>
            <a:r>
              <a:rPr lang="en-US" dirty="0" smtClean="0">
                <a:solidFill>
                  <a:schemeClr val="accent5"/>
                </a:solidFill>
              </a:rPr>
              <a:t>Visit our classrooms</a:t>
            </a:r>
          </a:p>
          <a:p>
            <a:pPr marL="484632" indent="-457200" eaLnBrk="1" fontAlgn="auto" hangingPunct="1">
              <a:spcAft>
                <a:spcPts val="0"/>
              </a:spcAft>
              <a:buClr>
                <a:schemeClr val="accent6"/>
              </a:buClr>
              <a:buFont typeface="Wingdings" pitchFamily="2" charset="2"/>
              <a:buChar char="v"/>
              <a:defRPr/>
            </a:pPr>
            <a:r>
              <a:rPr lang="en-US" dirty="0" smtClean="0">
                <a:solidFill>
                  <a:schemeClr val="accent5"/>
                </a:solidFill>
              </a:rPr>
              <a:t>Attend our events</a:t>
            </a:r>
          </a:p>
          <a:p>
            <a:pPr marL="484632" indent="-457200" eaLnBrk="1" fontAlgn="auto" hangingPunct="1">
              <a:spcAft>
                <a:spcPts val="0"/>
              </a:spcAft>
              <a:buClr>
                <a:schemeClr val="accent6"/>
              </a:buClr>
              <a:buFont typeface="Wingdings" pitchFamily="2" charset="2"/>
              <a:buChar char="v"/>
              <a:defRPr/>
            </a:pPr>
            <a:r>
              <a:rPr lang="en-US" dirty="0" smtClean="0">
                <a:solidFill>
                  <a:schemeClr val="accent5"/>
                </a:solidFill>
              </a:rPr>
              <a:t>Talk to us when you have questions</a:t>
            </a:r>
          </a:p>
          <a:p>
            <a:pPr marL="484632" indent="-457200" eaLnBrk="1" fontAlgn="auto" hangingPunct="1">
              <a:spcAft>
                <a:spcPts val="0"/>
              </a:spcAft>
              <a:buClr>
                <a:schemeClr val="accent6"/>
              </a:buClr>
              <a:buFont typeface="Wingdings" pitchFamily="2" charset="2"/>
              <a:buChar char="v"/>
              <a:defRPr/>
            </a:pPr>
            <a:r>
              <a:rPr lang="en-US" dirty="0" smtClean="0">
                <a:solidFill>
                  <a:schemeClr val="accent5"/>
                </a:solidFill>
              </a:rPr>
              <a:t>Support additional staff needs</a:t>
            </a:r>
          </a:p>
          <a:p>
            <a:pPr eaLnBrk="1" fontAlgn="auto" hangingPunct="1">
              <a:spcAft>
                <a:spcPts val="0"/>
              </a:spcAft>
              <a:buClr>
                <a:schemeClr val="accent6"/>
              </a:buClr>
              <a:buFont typeface="Wingdings 2"/>
              <a:buNone/>
              <a:defRPr/>
            </a:pPr>
            <a:endParaRPr lang="en-US" dirty="0" smtClean="0">
              <a:solidFill>
                <a:schemeClr val="accent1"/>
              </a:solidFill>
            </a:endParaRPr>
          </a:p>
        </p:txBody>
      </p:sp>
      <p:pic>
        <p:nvPicPr>
          <p:cNvPr id="30724"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752600"/>
            <a:ext cx="227965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66800" y="4778230"/>
            <a:ext cx="8186000" cy="70788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4000" b="1" spc="50" dirty="0">
                <a:ln w="11430"/>
                <a:solidFill>
                  <a:schemeClr val="accent1"/>
                </a:solidFill>
                <a:effectLst>
                  <a:outerShdw blurRad="76200" dist="50800" dir="5400000" algn="tl" rotWithShape="0">
                    <a:srgbClr val="000000">
                      <a:alpha val="65000"/>
                    </a:srgbClr>
                  </a:outerShdw>
                </a:effectLst>
                <a:latin typeface="Brisk Extended" pitchFamily="2" charset="0"/>
              </a:rPr>
              <a:t>Together We Can Make A Difference</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15363">
                                            <p:txEl>
                                              <p:pRg st="0" end="0"/>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grpId="0" nodeType="clickEffect">
                                  <p:stCondLst>
                                    <p:cond delay="0"/>
                                  </p:stCondLst>
                                  <p:iterate type="lt">
                                    <p:tmAbs val="25"/>
                                  </p:iterate>
                                  <p:childTnLst>
                                    <p:set>
                                      <p:cBhvr override="childStyle">
                                        <p:cTn id="10" dur="indefinite"/>
                                        <p:tgtEl>
                                          <p:spTgt spid="15363">
                                            <p:txEl>
                                              <p:pRg st="1" end="1"/>
                                            </p:txEl>
                                          </p:spTgt>
                                        </p:tgtEl>
                                        <p:attrNameLst>
                                          <p:attrName>style.fontWeight</p:attrName>
                                        </p:attrNameLst>
                                      </p:cBhvr>
                                      <p:to>
                                        <p:strVal val="bold"/>
                                      </p:to>
                                    </p:set>
                                  </p:childTnLst>
                                </p:cTn>
                              </p:par>
                            </p:childTnLst>
                          </p:cTn>
                        </p:par>
                      </p:childTnLst>
                    </p:cTn>
                  </p:par>
                  <p:par>
                    <p:cTn id="11" fill="hold">
                      <p:stCondLst>
                        <p:cond delay="indefinite"/>
                      </p:stCondLst>
                      <p:childTnLst>
                        <p:par>
                          <p:cTn id="12" fill="hold">
                            <p:stCondLst>
                              <p:cond delay="0"/>
                            </p:stCondLst>
                            <p:childTnLst>
                              <p:par>
                                <p:cTn id="13" presetID="15" presetClass="emph" presetSubtype="0" grpId="0" nodeType="clickEffect">
                                  <p:stCondLst>
                                    <p:cond delay="0"/>
                                  </p:stCondLst>
                                  <p:iterate type="lt">
                                    <p:tmAbs val="25"/>
                                  </p:iterate>
                                  <p:childTnLst>
                                    <p:set>
                                      <p:cBhvr override="childStyle">
                                        <p:cTn id="14" dur="indefinite"/>
                                        <p:tgtEl>
                                          <p:spTgt spid="15363">
                                            <p:txEl>
                                              <p:pRg st="2" end="2"/>
                                            </p:txEl>
                                          </p:spTgt>
                                        </p:tgtEl>
                                        <p:attrNameLst>
                                          <p:attrName>style.fontWeight</p:attrName>
                                        </p:attrNameLst>
                                      </p:cBhvr>
                                      <p:to>
                                        <p:strVal val="bold"/>
                                      </p:to>
                                    </p:set>
                                  </p:childTnLst>
                                </p:cTn>
                              </p:par>
                            </p:childTnLst>
                          </p:cTn>
                        </p:par>
                      </p:childTnLst>
                    </p:cTn>
                  </p:par>
                  <p:par>
                    <p:cTn id="15" fill="hold">
                      <p:stCondLst>
                        <p:cond delay="indefinite"/>
                      </p:stCondLst>
                      <p:childTnLst>
                        <p:par>
                          <p:cTn id="16" fill="hold">
                            <p:stCondLst>
                              <p:cond delay="0"/>
                            </p:stCondLst>
                            <p:childTnLst>
                              <p:par>
                                <p:cTn id="17" presetID="15" presetClass="emph" presetSubtype="0" grpId="0" nodeType="clickEffect">
                                  <p:stCondLst>
                                    <p:cond delay="0"/>
                                  </p:stCondLst>
                                  <p:iterate type="lt">
                                    <p:tmAbs val="25"/>
                                  </p:iterate>
                                  <p:childTnLst>
                                    <p:set>
                                      <p:cBhvr override="childStyle">
                                        <p:cTn id="18" dur="indefinite"/>
                                        <p:tgtEl>
                                          <p:spTgt spid="15363">
                                            <p:txEl>
                                              <p:pRg st="3" end="3"/>
                                            </p:txEl>
                                          </p:spTgt>
                                        </p:tgtEl>
                                        <p:attrNameLst>
                                          <p:attrName>style.fontWeight</p:attrName>
                                        </p:attrNameLst>
                                      </p:cBhvr>
                                      <p:to>
                                        <p:strVal val="bold"/>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47481"/>
            <a:ext cx="7406640" cy="1011702"/>
          </a:xfrm>
        </p:spPr>
        <p:txBody>
          <a:bodyPr/>
          <a:lstStyle/>
          <a:p>
            <a:pPr eaLnBrk="1" fontAlgn="auto" hangingPunct="1">
              <a:spcAft>
                <a:spcPts val="0"/>
              </a:spcAft>
              <a:defRPr/>
            </a:pPr>
            <a:r>
              <a:rPr lang="en-US" b="0" cap="none" dirty="0" smtClean="0">
                <a:solidFill>
                  <a:schemeClr val="tx2">
                    <a:satMod val="130000"/>
                  </a:schemeClr>
                </a:solidFill>
              </a:rPr>
              <a:t>Next</a:t>
            </a:r>
            <a:r>
              <a:rPr lang="en-US" b="0" dirty="0" smtClean="0">
                <a:solidFill>
                  <a:schemeClr val="tx2">
                    <a:satMod val="130000"/>
                  </a:schemeClr>
                </a:solidFill>
              </a:rPr>
              <a:t> </a:t>
            </a:r>
            <a:r>
              <a:rPr lang="en-US" b="0" cap="none" dirty="0" smtClean="0">
                <a:solidFill>
                  <a:schemeClr val="tx2">
                    <a:satMod val="130000"/>
                  </a:schemeClr>
                </a:solidFill>
              </a:rPr>
              <a:t>Steps</a:t>
            </a:r>
            <a:endParaRPr lang="en-US" b="0" cap="none" dirty="0">
              <a:solidFill>
                <a:schemeClr val="tx2">
                  <a:satMod val="130000"/>
                </a:schemeClr>
              </a:solidFill>
            </a:endParaRPr>
          </a:p>
        </p:txBody>
      </p:sp>
      <p:pic>
        <p:nvPicPr>
          <p:cNvPr id="31748"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798" y="4419600"/>
            <a:ext cx="1820804"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638800" y="16649"/>
            <a:ext cx="3505200" cy="461665"/>
          </a:xfrm>
          <a:prstGeom prst="rect">
            <a:avLst/>
          </a:prstGeom>
        </p:spPr>
        <p:txBody>
          <a:bodyPr wrap="square">
            <a:spAutoFit/>
          </a:bodyPr>
          <a:lstStyle/>
          <a:p>
            <a:pPr algn="ct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graphicFrame>
        <p:nvGraphicFramePr>
          <p:cNvPr id="4" name="Diagram 3"/>
          <p:cNvGraphicFramePr/>
          <p:nvPr>
            <p:extLst>
              <p:ext uri="{D42A27DB-BD31-4B8C-83A1-F6EECF244321}">
                <p14:modId xmlns:p14="http://schemas.microsoft.com/office/powerpoint/2010/main" val="26416649"/>
              </p:ext>
            </p:extLst>
          </p:nvPr>
        </p:nvGraphicFramePr>
        <p:xfrm>
          <a:off x="1600200" y="1313956"/>
          <a:ext cx="6324600" cy="3562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Bent-Up Arrow 6"/>
          <p:cNvSpPr/>
          <p:nvPr/>
        </p:nvSpPr>
        <p:spPr>
          <a:xfrm rot="5400000">
            <a:off x="4667734" y="4591534"/>
            <a:ext cx="875332" cy="1066800"/>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9" name="Group 8"/>
          <p:cNvGrpSpPr/>
          <p:nvPr/>
        </p:nvGrpSpPr>
        <p:grpSpPr>
          <a:xfrm>
            <a:off x="5738436" y="4759767"/>
            <a:ext cx="3100764" cy="1031433"/>
            <a:chOff x="3220631" y="2424345"/>
            <a:chExt cx="3100764" cy="1031433"/>
          </a:xfrm>
        </p:grpSpPr>
        <p:sp>
          <p:nvSpPr>
            <p:cNvPr id="10" name="Rounded Rectangle 9"/>
            <p:cNvSpPr/>
            <p:nvPr/>
          </p:nvSpPr>
          <p:spPr>
            <a:xfrm>
              <a:off x="3220631" y="2424345"/>
              <a:ext cx="3100764" cy="1031433"/>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ounded Rectangle 4"/>
            <p:cNvSpPr/>
            <p:nvPr/>
          </p:nvSpPr>
          <p:spPr>
            <a:xfrm>
              <a:off x="3270990" y="2474704"/>
              <a:ext cx="3000046" cy="9307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Improved Communication</a:t>
              </a:r>
              <a:endParaRPr lang="en-US" sz="2700" kern="1200" dirty="0"/>
            </a:p>
          </p:txBody>
        </p:sp>
      </p:grpSp>
      <p:sp>
        <p:nvSpPr>
          <p:cNvPr id="13" name="Bent-Up Arrow 12"/>
          <p:cNvSpPr/>
          <p:nvPr/>
        </p:nvSpPr>
        <p:spPr>
          <a:xfrm rot="5400000">
            <a:off x="4640795" y="4559288"/>
            <a:ext cx="993699" cy="1131291"/>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61286" y="914400"/>
            <a:ext cx="5105400" cy="990600"/>
          </a:xfrm>
        </p:spPr>
        <p:txBody>
          <a:bodyPr/>
          <a:lstStyle/>
          <a:p>
            <a:pPr algn="ctr" eaLnBrk="1" fontAlgn="auto" hangingPunct="1">
              <a:spcAft>
                <a:spcPts val="0"/>
              </a:spcAft>
              <a:defRPr/>
            </a:pPr>
            <a:r>
              <a:rPr lang="en-US" dirty="0" smtClean="0">
                <a:solidFill>
                  <a:schemeClr val="tx2">
                    <a:satMod val="130000"/>
                  </a:schemeClr>
                </a:solidFill>
              </a:rPr>
              <a:t>Questions</a:t>
            </a:r>
            <a:endParaRPr lang="en-US" dirty="0">
              <a:solidFill>
                <a:schemeClr val="tx2">
                  <a:satMod val="130000"/>
                </a:schemeClr>
              </a:solidFill>
            </a:endParaRPr>
          </a:p>
        </p:txBody>
      </p:sp>
      <p:pic>
        <p:nvPicPr>
          <p:cNvPr id="32772" name="Picture 7" descr="C:\Documents and Settings\mness\Local Settings\Temporary Internet Files\Content.IE5\LVCC339V\MCj0384172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1924050"/>
            <a:ext cx="30480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638800" y="16649"/>
            <a:ext cx="3505200" cy="461665"/>
          </a:xfrm>
          <a:prstGeom prst="rect">
            <a:avLst/>
          </a:prstGeom>
        </p:spPr>
        <p:txBody>
          <a:bodyPr wrap="square">
            <a:spAutoFit/>
          </a:bodyPr>
          <a:lstStyle/>
          <a:p>
            <a:pPr algn="ct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p:transition spd="slow">
    <p:wheel spokes="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ubtitle 2"/>
          <p:cNvSpPr>
            <a:spLocks noGrp="1"/>
          </p:cNvSpPr>
          <p:nvPr>
            <p:ph sz="half" idx="1"/>
          </p:nvPr>
        </p:nvSpPr>
        <p:spPr>
          <a:xfrm>
            <a:off x="762000" y="1752600"/>
            <a:ext cx="6311900" cy="2971800"/>
          </a:xfrm>
        </p:spPr>
        <p:txBody>
          <a:bodyPr>
            <a:normAutofit/>
          </a:bodyPr>
          <a:lstStyle/>
          <a:p>
            <a:pPr marL="342900" indent="-342900" eaLnBrk="1" fontAlgn="auto" hangingPunct="1">
              <a:spcAft>
                <a:spcPts val="0"/>
              </a:spcAft>
              <a:buFont typeface="Wingdings" pitchFamily="2" charset="2"/>
              <a:buChar char="v"/>
              <a:defRPr/>
            </a:pPr>
            <a:r>
              <a:rPr lang="en-US" sz="2000" b="1" dirty="0" smtClean="0"/>
              <a:t>Becky Cezar,</a:t>
            </a:r>
            <a:r>
              <a:rPr lang="en-US" sz="2000" dirty="0" smtClean="0"/>
              <a:t> Director of Special Education</a:t>
            </a:r>
          </a:p>
          <a:p>
            <a:pPr marL="342900" indent="-342900" eaLnBrk="1" fontAlgn="auto" hangingPunct="1">
              <a:spcAft>
                <a:spcPts val="0"/>
              </a:spcAft>
              <a:buFont typeface="Wingdings" pitchFamily="2" charset="2"/>
              <a:buChar char="v"/>
              <a:defRPr/>
            </a:pPr>
            <a:r>
              <a:rPr lang="en-US" sz="2000" b="1" dirty="0" smtClean="0"/>
              <a:t>Angie Estell</a:t>
            </a:r>
            <a:r>
              <a:rPr lang="en-US" sz="2000" dirty="0" smtClean="0"/>
              <a:t>,  Assistant Director of Special Education</a:t>
            </a:r>
          </a:p>
          <a:p>
            <a:pPr marL="342900" indent="-342900" eaLnBrk="1" fontAlgn="auto" hangingPunct="1">
              <a:spcAft>
                <a:spcPts val="0"/>
              </a:spcAft>
              <a:buFont typeface="Wingdings" pitchFamily="2" charset="2"/>
              <a:buChar char="v"/>
              <a:defRPr/>
            </a:pPr>
            <a:r>
              <a:rPr lang="en-US" sz="2000" b="1" dirty="0" smtClean="0"/>
              <a:t>Caylene Burns</a:t>
            </a:r>
            <a:r>
              <a:rPr lang="en-US" sz="2000" dirty="0" smtClean="0"/>
              <a:t>, Gifted Teacher, CHS</a:t>
            </a:r>
          </a:p>
          <a:p>
            <a:pPr marL="342900" indent="-342900" eaLnBrk="1" fontAlgn="auto" hangingPunct="1">
              <a:spcAft>
                <a:spcPts val="0"/>
              </a:spcAft>
              <a:buFont typeface="Wingdings" pitchFamily="2" charset="2"/>
              <a:buChar char="v"/>
              <a:defRPr/>
            </a:pPr>
            <a:r>
              <a:rPr lang="en-US" sz="2000" b="1" dirty="0" smtClean="0"/>
              <a:t>Ashley Madorin</a:t>
            </a:r>
            <a:r>
              <a:rPr lang="en-US" sz="2000" dirty="0" smtClean="0"/>
              <a:t>, Gifted Teacher, HMS/HWMS</a:t>
            </a:r>
          </a:p>
          <a:p>
            <a:pPr marL="342900" indent="-342900" eaLnBrk="1" fontAlgn="auto" hangingPunct="1">
              <a:spcAft>
                <a:spcPts val="0"/>
              </a:spcAft>
              <a:buFont typeface="Wingdings" pitchFamily="2" charset="2"/>
              <a:buChar char="v"/>
              <a:defRPr/>
            </a:pPr>
            <a:r>
              <a:rPr lang="en-US" sz="2000" b="1" dirty="0" smtClean="0"/>
              <a:t>Sally Holliday</a:t>
            </a:r>
            <a:r>
              <a:rPr lang="en-US" sz="2000" dirty="0" smtClean="0"/>
              <a:t>, Gifted Teacher, </a:t>
            </a:r>
            <a:r>
              <a:rPr lang="en-US" sz="2000" smtClean="0"/>
              <a:t>Prairie/Ruth Clark/HMS</a:t>
            </a:r>
            <a:endParaRPr lang="en-US" sz="2000" dirty="0" smtClean="0"/>
          </a:p>
          <a:p>
            <a:pPr marL="342900" indent="-342900" eaLnBrk="1" fontAlgn="auto" hangingPunct="1">
              <a:spcAft>
                <a:spcPts val="0"/>
              </a:spcAft>
              <a:buFont typeface="Wingdings" pitchFamily="2" charset="2"/>
              <a:buChar char="v"/>
              <a:defRPr/>
            </a:pPr>
            <a:r>
              <a:rPr lang="en-US" sz="2000" b="1" dirty="0" smtClean="0"/>
              <a:t>Shari Burke</a:t>
            </a:r>
            <a:r>
              <a:rPr lang="en-US" sz="2000" dirty="0" smtClean="0"/>
              <a:t>, Gifted Teacher, Freeman/Oatville</a:t>
            </a:r>
          </a:p>
          <a:p>
            <a:pPr marL="342900" indent="-342900" eaLnBrk="1" fontAlgn="auto" hangingPunct="1">
              <a:spcAft>
                <a:spcPts val="0"/>
              </a:spcAft>
              <a:buFont typeface="Wingdings" pitchFamily="2" charset="2"/>
              <a:buChar char="v"/>
              <a:defRPr/>
            </a:pPr>
            <a:r>
              <a:rPr lang="en-US" sz="2000" b="1" dirty="0" smtClean="0"/>
              <a:t>Karla Jeardoe</a:t>
            </a:r>
            <a:r>
              <a:rPr lang="en-US" sz="2000" dirty="0" smtClean="0"/>
              <a:t>, Gifted Teacher, Rex/Nelson</a:t>
            </a:r>
          </a:p>
          <a:p>
            <a:pPr algn="ctr" eaLnBrk="1" fontAlgn="auto" hangingPunct="1">
              <a:spcAft>
                <a:spcPts val="0"/>
              </a:spcAft>
              <a:buFont typeface="Wingdings 2"/>
              <a:buNone/>
              <a:defRPr/>
            </a:pPr>
            <a:endParaRPr lang="en-US" dirty="0" smtClean="0"/>
          </a:p>
          <a:p>
            <a:pPr algn="ctr" eaLnBrk="1" fontAlgn="auto" hangingPunct="1">
              <a:spcAft>
                <a:spcPts val="0"/>
              </a:spcAft>
              <a:buFont typeface="Wingdings 2"/>
              <a:buNone/>
              <a:defRPr/>
            </a:pPr>
            <a:endParaRPr lang="en-US" dirty="0" smtClean="0"/>
          </a:p>
          <a:p>
            <a:pPr algn="ctr" eaLnBrk="1" fontAlgn="auto" hangingPunct="1">
              <a:spcAft>
                <a:spcPts val="0"/>
              </a:spcAft>
              <a:buFont typeface="Wingdings 2"/>
              <a:buNone/>
              <a:defRPr/>
            </a:pPr>
            <a:endParaRPr lang="en-US" dirty="0" smtClean="0"/>
          </a:p>
          <a:p>
            <a:pPr algn="ctr" eaLnBrk="1" fontAlgn="auto" hangingPunct="1">
              <a:spcAft>
                <a:spcPts val="0"/>
              </a:spcAft>
              <a:buFont typeface="Wingdings 2"/>
              <a:buNone/>
              <a:defRPr/>
            </a:pPr>
            <a:endParaRPr lang="en-US" dirty="0" smtClean="0"/>
          </a:p>
        </p:txBody>
      </p:sp>
      <p:pic>
        <p:nvPicPr>
          <p:cNvPr id="33795" name="Picture 13" descr="C:\Documents and Settings\mness\Local Settings\Temporary Internet Files\Content.IE5\JYKNO1JQ\MCBS02026_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3881438"/>
            <a:ext cx="2279650"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98854" y="609600"/>
            <a:ext cx="6553200" cy="990600"/>
          </a:xfrm>
          <a:prstGeom prst="rect">
            <a:avLst/>
          </a:prstGeom>
          <a:ln>
            <a:noFill/>
          </a:ln>
        </p:spPr>
        <p:txBody>
          <a:bodyPr anchor="b">
            <a:normAutofit/>
          </a:bodyPr>
          <a:lstStyle>
            <a:lvl1pPr algn="l" rtl="0" fontAlgn="base">
              <a:lnSpc>
                <a:spcPts val="2000"/>
              </a:lnSpc>
              <a:spcBef>
                <a:spcPct val="0"/>
              </a:spcBef>
              <a:spcAft>
                <a:spcPct val="0"/>
              </a:spcAft>
              <a:buNone/>
              <a:defRPr sz="2200" b="1" kern="1200" cap="all" baseline="0">
                <a:solidFill>
                  <a:srgbClr val="572314"/>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72314"/>
                </a:solidFill>
                <a:latin typeface="Gill Sans MT" pitchFamily="34" charset="0"/>
              </a:defRPr>
            </a:lvl2pPr>
            <a:lvl3pPr algn="l" rtl="0" fontAlgn="base">
              <a:spcBef>
                <a:spcPct val="0"/>
              </a:spcBef>
              <a:spcAft>
                <a:spcPct val="0"/>
              </a:spcAft>
              <a:defRPr sz="4300">
                <a:solidFill>
                  <a:srgbClr val="572314"/>
                </a:solidFill>
                <a:latin typeface="Gill Sans MT" pitchFamily="34" charset="0"/>
              </a:defRPr>
            </a:lvl3pPr>
            <a:lvl4pPr algn="l" rtl="0" fontAlgn="base">
              <a:spcBef>
                <a:spcPct val="0"/>
              </a:spcBef>
              <a:spcAft>
                <a:spcPct val="0"/>
              </a:spcAft>
              <a:defRPr sz="4300">
                <a:solidFill>
                  <a:srgbClr val="572314"/>
                </a:solidFill>
                <a:latin typeface="Gill Sans MT" pitchFamily="34" charset="0"/>
              </a:defRPr>
            </a:lvl4pPr>
            <a:lvl5pPr algn="l" rtl="0" fontAlgn="base">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fontAlgn="auto">
              <a:spcAft>
                <a:spcPts val="0"/>
              </a:spcAft>
              <a:defRPr/>
            </a:pPr>
            <a:r>
              <a:rPr lang="en-US" sz="4800" b="0" cap="none" dirty="0" smtClean="0">
                <a:solidFill>
                  <a:schemeClr val="tx2">
                    <a:satMod val="130000"/>
                  </a:schemeClr>
                </a:solidFill>
              </a:rPr>
              <a:t>Contact Information</a:t>
            </a:r>
            <a:endParaRPr lang="en-US" sz="4800" b="0" cap="none" dirty="0">
              <a:solidFill>
                <a:schemeClr val="tx2">
                  <a:satMod val="130000"/>
                </a:schemeClr>
              </a:solidFill>
            </a:endParaRPr>
          </a:p>
        </p:txBody>
      </p:sp>
      <p:sp>
        <p:nvSpPr>
          <p:cNvPr id="5" name="Rectangle 4"/>
          <p:cNvSpPr/>
          <p:nvPr/>
        </p:nvSpPr>
        <p:spPr>
          <a:xfrm>
            <a:off x="5638800" y="16649"/>
            <a:ext cx="3505200" cy="461665"/>
          </a:xfrm>
          <a:prstGeom prst="rect">
            <a:avLst/>
          </a:prstGeom>
        </p:spPr>
        <p:txBody>
          <a:bodyPr wrap="square">
            <a:spAutoFit/>
          </a:bodyPr>
          <a:lstStyle/>
          <a:p>
            <a:pPr algn="ctr">
              <a:defRPr/>
            </a:pPr>
            <a:r>
              <a:rPr lang="en-US" sz="2400" b="1" dirty="0">
                <a:solidFill>
                  <a:schemeClr val="accent1"/>
                </a:solidFill>
                <a:latin typeface="Ache Extended" pitchFamily="2" charset="0"/>
              </a:rPr>
              <a:t>MINING</a:t>
            </a:r>
            <a:r>
              <a:rPr lang="en-US" b="1" dirty="0">
                <a:solidFill>
                  <a:schemeClr val="bg1">
                    <a:lumMod val="95000"/>
                  </a:schemeClr>
                </a:solidFill>
                <a:latin typeface="Ache Extended" pitchFamily="2" charset="0"/>
              </a:rPr>
              <a:t> </a:t>
            </a:r>
            <a:r>
              <a:rPr lang="en-US" b="1" dirty="0">
                <a:solidFill>
                  <a:schemeClr val="tx2"/>
                </a:solidFill>
                <a:latin typeface="Ache Extended" pitchFamily="2" charset="0"/>
              </a:rPr>
              <a:t>for Gems</a:t>
            </a:r>
            <a:endParaRPr lang="en-US" dirty="0">
              <a:solidFill>
                <a:schemeClr val="tx2"/>
              </a:solidFill>
            </a:endParaRPr>
          </a:p>
        </p:txBody>
      </p:sp>
    </p:spTree>
  </p:cSld>
  <p:clrMapOvr>
    <a:masterClrMapping/>
  </p:clrMapOvr>
  <p:transition spd="slow">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2263</TotalTime>
  <Words>782</Words>
  <Application>Microsoft Office PowerPoint</Application>
  <PresentationFormat>On-screen Show (4:3)</PresentationFormat>
  <Paragraphs>199</Paragraphs>
  <Slides>26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Solstice</vt:lpstr>
      <vt:lpstr>Microsoft Excel Chart</vt:lpstr>
      <vt:lpstr>for Gems</vt:lpstr>
      <vt:lpstr>Who are gifted students?</vt:lpstr>
      <vt:lpstr>Gifted</vt:lpstr>
      <vt:lpstr>Our Journey To Success    </vt:lpstr>
      <vt:lpstr>PowerPoint Presentation</vt:lpstr>
      <vt:lpstr>PowerPoint Presentation</vt:lpstr>
      <vt:lpstr>Our Student Data</vt:lpstr>
      <vt:lpstr>How many students are gifted?</vt:lpstr>
      <vt:lpstr>How We Serve Our Gifted Students</vt:lpstr>
      <vt:lpstr>Our Teaching Focus</vt:lpstr>
      <vt:lpstr> District Evaluation Process</vt:lpstr>
      <vt:lpstr> Through quarterly Parent Nights,  the  USD 261 Special Education Department sponsors guest speakers and informational presentations to educate the staff and parents of our gifted students, such as…  </vt:lpstr>
      <vt:lpstr>Guest Speakers</vt:lpstr>
      <vt:lpstr>Gifted Student and Family Activities</vt:lpstr>
      <vt:lpstr>GIFTED FAMILY NIGHTS</vt:lpstr>
      <vt:lpstr>“Back to School”  Swim Party</vt:lpstr>
      <vt:lpstr>Family Fall Fun Night</vt:lpstr>
      <vt:lpstr>International Night</vt:lpstr>
      <vt:lpstr>WAX MUSEUM</vt:lpstr>
      <vt:lpstr>SCIENCE FAIR</vt:lpstr>
      <vt:lpstr>Larry Hatteburg</vt:lpstr>
      <vt:lpstr>We are involved…</vt:lpstr>
      <vt:lpstr>How Can Haysville’s BOE Support US</vt:lpstr>
      <vt:lpstr>Next Steps</vt:lpstr>
      <vt:lpstr>Questions</vt:lpstr>
      <vt:lpstr>PowerPoint Presentation</vt:lpstr>
    </vt:vector>
  </TitlesOfParts>
  <Company>Littleton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Mining for Gems</dc:title>
  <dc:creator>mness</dc:creator>
  <cp:lastModifiedBy>Owner</cp:lastModifiedBy>
  <cp:revision>193</cp:revision>
  <cp:lastPrinted>2011-11-16T19:24:00Z</cp:lastPrinted>
  <dcterms:created xsi:type="dcterms:W3CDTF">2008-09-23T21:59:47Z</dcterms:created>
  <dcterms:modified xsi:type="dcterms:W3CDTF">2011-11-21T18:46:39Z</dcterms:modified>
</cp:coreProperties>
</file>